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306" r:id="rId2"/>
    <p:sldId id="296" r:id="rId3"/>
    <p:sldId id="297" r:id="rId4"/>
    <p:sldId id="299" r:id="rId5"/>
    <p:sldId id="298" r:id="rId6"/>
    <p:sldId id="302" r:id="rId7"/>
    <p:sldId id="303" r:id="rId8"/>
    <p:sldId id="305" r:id="rId9"/>
    <p:sldId id="304" r:id="rId10"/>
    <p:sldId id="300" r:id="rId11"/>
    <p:sldId id="301" r:id="rId12"/>
    <p:sldId id="312" r:id="rId13"/>
    <p:sldId id="313" r:id="rId14"/>
    <p:sldId id="314" r:id="rId15"/>
    <p:sldId id="311" r:id="rId16"/>
    <p:sldId id="315" r:id="rId17"/>
    <p:sldId id="316" r:id="rId18"/>
    <p:sldId id="31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2046" autoAdjust="0"/>
    <p:restoredTop sz="86425" autoAdjust="0"/>
  </p:normalViewPr>
  <p:slideViewPr>
    <p:cSldViewPr snapToObjects="1">
      <p:cViewPr>
        <p:scale>
          <a:sx n="100" d="100"/>
          <a:sy n="100" d="100"/>
        </p:scale>
        <p:origin x="-204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3DD-7BC5-3F49-90B7-1BF8682DA7A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7/16/08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d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48768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22860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(</a:t>
            </a:r>
            <a:r>
              <a:rPr lang="de-DE" sz="2400" dirty="0" err="1" smtClean="0">
                <a:latin typeface="Arial"/>
                <a:cs typeface="Arial"/>
              </a:rPr>
              <a:t>Repeated-measures</a:t>
            </a:r>
            <a:r>
              <a:rPr lang="de-DE" sz="2400" dirty="0" smtClean="0">
                <a:latin typeface="Arial"/>
                <a:cs typeface="Arial"/>
              </a:rPr>
              <a:t> ANOVA)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3352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4110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anova2.txt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5181600"/>
            <a:ext cx="7649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path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anova1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643265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attach(paste(path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anova1"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Verallgemeinerung von einem gepaarten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r>
              <a:rPr lang="de-DE" sz="2400" dirty="0" smtClean="0">
                <a:latin typeface="Arial"/>
                <a:cs typeface="Arial"/>
              </a:rPr>
              <a:t> ist die </a:t>
            </a:r>
            <a:r>
              <a:rPr lang="de-DE" sz="2400" b="1" dirty="0" smtClean="0">
                <a:latin typeface="Arial"/>
                <a:cs typeface="Arial"/>
              </a:rPr>
              <a:t>Varianzanalyse mit Messwiederholungen </a:t>
            </a:r>
            <a:r>
              <a:rPr lang="de-DE" sz="2400" dirty="0" smtClean="0">
                <a:latin typeface="Arial"/>
                <a:cs typeface="Arial"/>
              </a:rPr>
              <a:t>(RM-ANOVA, </a:t>
            </a:r>
            <a:r>
              <a:rPr lang="de-DE" sz="2400" dirty="0" err="1" smtClean="0">
                <a:latin typeface="Arial"/>
                <a:cs typeface="Arial"/>
              </a:rPr>
              <a:t>repeated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measures</a:t>
            </a:r>
            <a:r>
              <a:rPr lang="de-DE" sz="2400" dirty="0" smtClean="0">
                <a:latin typeface="Arial"/>
                <a:cs typeface="Arial"/>
              </a:rPr>
              <a:t> ANOVA).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9844" y="4973598"/>
            <a:ext cx="7110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vot.aov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aov(vot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Error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(Sprecher/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6" y="4604267"/>
            <a:ext cx="4908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latin typeface="Courier New"/>
                <a:cs typeface="Courier New"/>
              </a:rPr>
              <a:t>Sprecher </a:t>
            </a:r>
            <a:r>
              <a:rPr lang="de-DE" b="1" dirty="0" smtClean="0">
                <a:solidFill>
                  <a:srgbClr val="FF0000"/>
                </a:solidFill>
                <a:latin typeface="Courier New"/>
                <a:cs typeface="Courier New"/>
              </a:rPr>
              <a:t>= factor(rep(1:8, 2))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8366" y="2038528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590800"/>
            <a:ext cx="2289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: keine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3352800"/>
            <a:ext cx="196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6017567"/>
            <a:ext cx="3383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bedeutet: </a:t>
            </a:r>
            <a:r>
              <a:rPr lang="de-DE" sz="2400" dirty="0" err="1" smtClean="0">
                <a:latin typeface="Arial"/>
                <a:cs typeface="Arial"/>
              </a:rPr>
              <a:t>vot.l</a:t>
            </a:r>
            <a:r>
              <a:rPr lang="de-DE" sz="2400" dirty="0" smtClean="0">
                <a:latin typeface="Arial"/>
                <a:cs typeface="Arial"/>
              </a:rPr>
              <a:t> ist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995565" y="5605165"/>
            <a:ext cx="5244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5715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summary</a:t>
            </a:r>
            <a:r>
              <a:rPr lang="en-US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(vot.aov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endParaRPr lang="de-DE" sz="20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89012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Pr(&gt;F)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2514.75  359.25              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Sprecher:vot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.l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1 289.000 289.000  77.808 4.861e-05 ***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 26.000   3.714 </a:t>
            </a:r>
            <a:endParaRPr lang="de-DE" b="1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979612"/>
            <a:ext cx="8610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262304" y="1213147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2356147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297336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Stimmhaftigkeit hat einen signifikanten Einfluss auf VOT ( F(1, 7) = 77.8, p &lt; 0.001).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4343400"/>
            <a:ext cx="5105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Vergleich mit dem gepaarten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5105400"/>
            <a:ext cx="632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Paired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6324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(und der F-Wert ist der t-Wert hoch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1"/>
            <a:ext cx="7772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Dauer, </a:t>
            </a:r>
            <a:r>
              <a:rPr lang="de-DE" sz="2400" i="1" dirty="0" smtClean="0">
                <a:latin typeface="Arial"/>
                <a:cs typeface="Arial"/>
              </a:rPr>
              <a:t>D</a:t>
            </a:r>
            <a:r>
              <a:rPr lang="de-DE" sz="2400" dirty="0" smtClean="0">
                <a:latin typeface="Arial"/>
                <a:cs typeface="Arial"/>
              </a:rPr>
              <a:t>,  (ms) wurde gemessen zwischen dem </a:t>
            </a:r>
            <a:r>
              <a:rPr lang="de-DE" sz="2400" dirty="0" err="1" smtClean="0">
                <a:latin typeface="Arial"/>
                <a:cs typeface="Arial"/>
              </a:rPr>
              <a:t>Silbenonset</a:t>
            </a:r>
            <a:r>
              <a:rPr lang="de-DE" sz="2400" dirty="0" smtClean="0">
                <a:latin typeface="Arial"/>
                <a:cs typeface="Arial"/>
              </a:rPr>
              <a:t> und dem H* Tonakzent in </a:t>
            </a:r>
            <a:r>
              <a:rPr lang="de-DE" sz="2400" dirty="0" err="1" smtClean="0">
                <a:latin typeface="Arial"/>
                <a:cs typeface="Arial"/>
              </a:rPr>
              <a:t>äußerungsinitialen</a:t>
            </a:r>
            <a:r>
              <a:rPr lang="de-DE" sz="2400" dirty="0" smtClean="0">
                <a:latin typeface="Arial"/>
                <a:cs typeface="Arial"/>
              </a:rPr>
              <a:t> Silben (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i="1" u="sng" dirty="0" smtClean="0">
                <a:latin typeface="Arial"/>
                <a:cs typeface="Arial"/>
              </a:rPr>
              <a:t>näch</a:t>
            </a:r>
            <a:r>
              <a:rPr lang="de-DE" sz="2400" i="1" dirty="0" smtClean="0">
                <a:latin typeface="Arial"/>
                <a:cs typeface="Arial"/>
              </a:rPr>
              <a:t>stes</a:t>
            </a:r>
            <a:r>
              <a:rPr lang="de-DE" sz="2400" dirty="0" smtClean="0">
                <a:latin typeface="Arial"/>
                <a:cs typeface="Arial"/>
              </a:rPr>
              <a:t>) und -finalen Silben (</a:t>
            </a:r>
            <a:r>
              <a:rPr lang="de-DE" sz="2400" i="1" dirty="0" smtClean="0">
                <a:latin typeface="Arial"/>
                <a:cs typeface="Arial"/>
              </a:rPr>
              <a:t>dem</a:t>
            </a:r>
            <a:r>
              <a:rPr lang="de-DE" sz="2400" i="1" u="sng" dirty="0" smtClean="0">
                <a:latin typeface="Arial"/>
                <a:cs typeface="Arial"/>
              </a:rPr>
              <a:t>nächst</a:t>
            </a:r>
            <a:r>
              <a:rPr lang="de-DE" sz="2400" dirty="0" smtClean="0">
                <a:latin typeface="Arial"/>
                <a:cs typeface="Arial"/>
              </a:rPr>
              <a:t>) jeweils von 10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800" y="4308901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Inwiefern wird die Dauer von der Position und/oder Dialekt beeinflusst?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77993" y="6019800"/>
            <a:ext cx="1501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1"/>
            <a:ext cx="7772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766466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Abbildungen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28599" y="2133599"/>
            <a:ext cx="4155179" cy="33241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33101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boxplot(D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* Position)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t="11220" b="10464"/>
              <a:stretch>
                <a:fillRect/>
              </a:stretch>
            </p:blipFill>
          </mc:Choice>
          <mc:Fallback>
            <p:blipFill>
              <a:blip r:embed="rId5"/>
              <a:srcRect t="11220" b="10464"/>
              <a:stretch>
                <a:fillRect/>
              </a:stretch>
            </p:blipFill>
          </mc:Fallback>
        </mc:AlternateContent>
        <p:spPr>
          <a:xfrm>
            <a:off x="4800600" y="2133599"/>
            <a:ext cx="3886200" cy="3043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5556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 signifikant? Dialekt signifikant?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6015335"/>
            <a:ext cx="1792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Interaktion?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89686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interaction.plot(Sprache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, D)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1"/>
            <a:ext cx="7772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524000"/>
            <a:ext cx="1279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129135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1064567"/>
            <a:ext cx="222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191000" y="1597967"/>
            <a:ext cx="1447800" cy="992833"/>
            <a:chOff x="4191000" y="1597967"/>
            <a:chExt cx="1447800" cy="992833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1597967"/>
              <a:ext cx="98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within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21291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between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00200" y="2743200"/>
            <a:ext cx="5715000" cy="2516832"/>
            <a:chOff x="1600200" y="2743200"/>
            <a:chExt cx="5715000" cy="2516832"/>
          </a:xfrm>
        </p:grpSpPr>
        <p:sp>
          <p:nvSpPr>
            <p:cNvPr id="17" name="TextBox 16"/>
            <p:cNvSpPr txBox="1"/>
            <p:nvPr/>
          </p:nvSpPr>
          <p:spPr>
            <a:xfrm>
              <a:off x="3733800" y="2819400"/>
              <a:ext cx="171652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B oder SH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2222" y="2743200"/>
              <a:ext cx="1133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Dialekt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3276600"/>
              <a:ext cx="5715000" cy="1983432"/>
              <a:chOff x="1600200" y="3276600"/>
              <a:chExt cx="5715000" cy="19834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191000" y="3807767"/>
                <a:ext cx="7322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Vpn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cxnSp>
            <p:nvCxnSpPr>
              <p:cNvPr id="10" name="Straight Connector 9"/>
              <p:cNvCxnSpPr>
                <a:stCxn id="8" idx="0"/>
              </p:cNvCxnSpPr>
              <p:nvPr/>
            </p:nvCxnSpPr>
            <p:spPr>
              <a:xfrm rot="5400000" flipH="1" flipV="1">
                <a:off x="4298990" y="3534757"/>
                <a:ext cx="531167" cy="14854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038600" y="4269432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H="1" flipV="1">
                <a:off x="4557146" y="4269433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3595584" y="4798367"/>
                <a:ext cx="8860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initial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701055" y="4798367"/>
                <a:ext cx="7492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final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89235" y="4798367"/>
                <a:ext cx="1279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Position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600200" y="4038600"/>
                <a:ext cx="5715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862222" y="3576934"/>
                <a:ext cx="13482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25729" y="4040188"/>
                <a:ext cx="1206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579008" y="5867399"/>
            <a:ext cx="8015412" cy="923330"/>
            <a:chOff x="579008" y="5867399"/>
            <a:chExt cx="8015412" cy="923330"/>
          </a:xfrm>
        </p:grpSpPr>
        <p:sp>
          <p:nvSpPr>
            <p:cNvPr id="23" name="TextBox 22"/>
            <p:cNvSpPr txBox="1"/>
            <p:nvPr/>
          </p:nvSpPr>
          <p:spPr>
            <a:xfrm>
              <a:off x="652072" y="5867399"/>
              <a:ext cx="79423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dr.aov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 =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aov(D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 ~ Dialekt * Position +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Error(Vpn/Position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))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9008" y="6329064"/>
              <a:ext cx="24934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summary(dr.aov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781612" y="548416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aov</a:t>
            </a:r>
            <a:r>
              <a:rPr lang="de-DE" sz="2400" dirty="0" smtClean="0">
                <a:latin typeface="Arial"/>
                <a:cs typeface="Arial"/>
              </a:rPr>
              <a:t>() Befehl?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04800"/>
            <a:ext cx="8001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und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19200"/>
            <a:ext cx="7696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Vpn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Sum Sq Mean Sq F value  Pr(&gt;F)  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Dialekt</a:t>
            </a:r>
            <a:r>
              <a:rPr lang="en-US" sz="1600" b="1" dirty="0" smtClean="0">
                <a:latin typeface="Courier New"/>
                <a:cs typeface="Courier New"/>
              </a:rPr>
              <a:t>    1 5346.4  5346.4  11.081 0.01040 *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Residuals  8 3860.0   482.5                 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---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Signif</a:t>
            </a:r>
            <a:r>
              <a:rPr lang="en-US" sz="1600" b="1" dirty="0" smtClean="0">
                <a:latin typeface="Courier New"/>
                <a:cs typeface="Courier New"/>
              </a:rPr>
              <a:t>. codes:  0 '***' 0.001 '**' 0.01 '*' 0.05 '.' 0.1 ' ' 1 </a:t>
            </a:r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Vpn:Position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Sum Sq Mean Sq F value    Pr(&gt;F)   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Position          1 9288.0  9288.0  98.547 8.965e-06 ***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Dialekt:Position</a:t>
            </a:r>
            <a:r>
              <a:rPr lang="en-US" sz="1600" b="1" dirty="0" smtClean="0">
                <a:latin typeface="Courier New"/>
                <a:cs typeface="Courier New"/>
              </a:rPr>
              <a:t>  1 4004.4  4004.4  42.487 0.0001845 ***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Residuals         8  754.0    94.2 </a:t>
            </a:r>
            <a:endParaRPr lang="de-DE" sz="1600" b="1" dirty="0" smtClean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8006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 (F(1, 8)=11.08, p &lt; 0.05) und Position (F(1, 8) = 98.56, p &lt; 0.001) hatten einen signifikanten Einfluss auf die Dauer und es gab eine signifikante Interaktion (F(1, 1)=42.50, p &lt; 0.001) zwischen diesen Faktoren.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2436812"/>
            <a:ext cx="9067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07852" y="1976735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95704" y="243840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50167"/>
            <a:ext cx="236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762000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TukeyHSD</a:t>
            </a:r>
            <a:r>
              <a:rPr lang="de-DE" sz="2400" dirty="0" smtClean="0">
                <a:latin typeface="Arial"/>
                <a:cs typeface="Arial"/>
              </a:rPr>
              <a:t>() lässt sich leider nicht auf die Ausgabe einer RM-ANOVA anwenden. Stattdessen gibt es eine Funktion (hier im IPS geschrieben) </a:t>
            </a:r>
            <a:r>
              <a:rPr lang="de-DE" sz="2400" dirty="0" err="1" smtClean="0">
                <a:latin typeface="Arial"/>
                <a:cs typeface="Arial"/>
              </a:rPr>
              <a:t>Tukey.rm</a:t>
            </a:r>
            <a:r>
              <a:rPr lang="de-DE" sz="2400" dirty="0" smtClean="0">
                <a:latin typeface="Arial"/>
                <a:cs typeface="Arial"/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286000"/>
            <a:ext cx="632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args(Tukey.rm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function (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depvar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,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MSresid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,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dfresid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, ...) 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393996"/>
            <a:ext cx="3373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Abhängige Variable (D)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45161" y="339399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Mean-Sq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Residuals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5161" y="1962328"/>
            <a:ext cx="3588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Freiheitsgrade Residuals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34200" y="2286000"/>
            <a:ext cx="1399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Faktoren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074902" y="3182898"/>
            <a:ext cx="42219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3675499" y="3030895"/>
            <a:ext cx="421402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638764" y="2585829"/>
            <a:ext cx="32367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1"/>
          </p:cNvCxnSpPr>
          <p:nvPr/>
        </p:nvCxnSpPr>
        <p:spPr>
          <a:xfrm rot="10800000" flipV="1">
            <a:off x="5943600" y="2516833"/>
            <a:ext cx="990600" cy="2316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95301" y="3962400"/>
            <a:ext cx="7086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Error: </a:t>
            </a:r>
            <a:r>
              <a:rPr lang="en-US" sz="1400" b="1" dirty="0" err="1" smtClean="0">
                <a:latin typeface="Courier New"/>
                <a:cs typeface="Courier New"/>
              </a:rPr>
              <a:t>Vpn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       </a:t>
            </a:r>
            <a:r>
              <a:rPr lang="en-US" sz="1400" b="1" dirty="0" err="1" smtClean="0">
                <a:latin typeface="Courier New"/>
                <a:cs typeface="Courier New"/>
              </a:rPr>
              <a:t>Df</a:t>
            </a:r>
            <a:r>
              <a:rPr lang="en-US" sz="1400" b="1" dirty="0" smtClean="0">
                <a:latin typeface="Courier New"/>
                <a:cs typeface="Courier New"/>
              </a:rPr>
              <a:t> Sum Sq Mean Sq F value  Pr(&gt;F)  </a:t>
            </a:r>
          </a:p>
          <a:p>
            <a:r>
              <a:rPr lang="en-US" sz="1400" b="1" dirty="0" err="1" smtClean="0">
                <a:latin typeface="Courier New"/>
                <a:cs typeface="Courier New"/>
              </a:rPr>
              <a:t>Dialekt</a:t>
            </a:r>
            <a:r>
              <a:rPr lang="en-US" sz="1400" b="1" dirty="0" smtClean="0">
                <a:latin typeface="Courier New"/>
                <a:cs typeface="Courier New"/>
              </a:rPr>
              <a:t>    1 5346.4  5346.4  11.081 0.01040 *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Residuals  8 3860.0   482.5                 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---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Error: </a:t>
            </a:r>
            <a:r>
              <a:rPr lang="en-US" sz="1400" b="1" dirty="0" err="1" smtClean="0">
                <a:latin typeface="Courier New"/>
                <a:cs typeface="Courier New"/>
              </a:rPr>
              <a:t>Vpn:Position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Df</a:t>
            </a:r>
            <a:r>
              <a:rPr lang="en-US" sz="1400" b="1" dirty="0" smtClean="0">
                <a:latin typeface="Courier New"/>
                <a:cs typeface="Courier New"/>
              </a:rPr>
              <a:t> Sum Sq </a:t>
            </a:r>
            <a:r>
              <a:rPr lang="en-US" sz="1400" b="1" dirty="0" smtClean="0">
                <a:solidFill>
                  <a:srgbClr val="FF0000"/>
                </a:solidFill>
                <a:latin typeface="Courier New"/>
                <a:cs typeface="Courier New"/>
              </a:rPr>
              <a:t>Mean Sq </a:t>
            </a:r>
            <a:r>
              <a:rPr lang="en-US" sz="1400" b="1" dirty="0" smtClean="0">
                <a:latin typeface="Courier New"/>
                <a:cs typeface="Courier New"/>
              </a:rPr>
              <a:t>F value    Pr(&gt;F)   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Position          1 9288.0  9288.0  98.547 8.965e-06 ***</a:t>
            </a:r>
          </a:p>
          <a:p>
            <a:r>
              <a:rPr lang="en-US" sz="1400" b="1" dirty="0" err="1" smtClean="0">
                <a:latin typeface="Courier New"/>
                <a:cs typeface="Courier New"/>
              </a:rPr>
              <a:t>Dialekt:Position</a:t>
            </a:r>
            <a:r>
              <a:rPr lang="en-US" sz="1400" b="1" dirty="0" smtClean="0">
                <a:latin typeface="Courier New"/>
                <a:cs typeface="Courier New"/>
              </a:rPr>
              <a:t>  1 4004.4  4004.4  42.487 0.0001845 ***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Residuals         </a:t>
            </a:r>
            <a:r>
              <a:rPr lang="en-US" sz="1400" b="1" dirty="0" smtClean="0">
                <a:solidFill>
                  <a:srgbClr val="3366FF"/>
                </a:solidFill>
                <a:latin typeface="Courier New"/>
                <a:cs typeface="Courier New"/>
              </a:rPr>
              <a:t>8</a:t>
            </a:r>
            <a:r>
              <a:rPr lang="en-US" sz="1400" b="1" dirty="0" smtClean="0">
                <a:latin typeface="Courier New"/>
                <a:cs typeface="Courier New"/>
              </a:rPr>
              <a:t>  754.0    </a:t>
            </a:r>
            <a:r>
              <a:rPr lang="en-US" sz="1400" b="1" dirty="0" smtClean="0">
                <a:solidFill>
                  <a:srgbClr val="FF0000"/>
                </a:solidFill>
                <a:latin typeface="Courier New"/>
                <a:cs typeface="Courier New"/>
              </a:rPr>
              <a:t>94.2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endParaRPr lang="de-DE" sz="1400" b="1" dirty="0" smtClean="0">
              <a:latin typeface="Courier New"/>
              <a:cs typeface="Courier New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6396335"/>
            <a:ext cx="535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Tukey.rm(D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94.2, 8, Dialekt, Position)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5196006"/>
            <a:ext cx="22860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Arial"/>
                <a:cs typeface="Arial"/>
              </a:rPr>
              <a:t>Wir nehmen diese Residuals, weil </a:t>
            </a:r>
            <a:r>
              <a:rPr lang="de-DE" dirty="0" err="1" smtClean="0">
                <a:latin typeface="Arial"/>
                <a:cs typeface="Arial"/>
              </a:rPr>
              <a:t>Dialekt:Position</a:t>
            </a:r>
            <a:r>
              <a:rPr lang="de-DE" dirty="0" smtClean="0">
                <a:latin typeface="Arial"/>
                <a:cs typeface="Arial"/>
              </a:rPr>
              <a:t> hier vorkommt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590800" y="61722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2667000" y="6172200"/>
            <a:ext cx="12192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52400"/>
            <a:ext cx="5350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Tukey.rm(D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94.2, 8, Dialekt, Position)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3434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Tukey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r>
              <a:rPr lang="de-DE" sz="2400" dirty="0" smtClean="0">
                <a:latin typeface="Arial"/>
                <a:cs typeface="Arial"/>
              </a:rPr>
              <a:t> zeigten, dass der Unterschied in der Dauer zwischen </a:t>
            </a:r>
            <a:r>
              <a:rPr lang="de-DE" sz="2400" dirty="0" err="1" smtClean="0">
                <a:latin typeface="Arial"/>
                <a:cs typeface="Arial"/>
              </a:rPr>
              <a:t>initialer</a:t>
            </a:r>
            <a:r>
              <a:rPr lang="de-DE" sz="2400" dirty="0" smtClean="0">
                <a:latin typeface="Arial"/>
                <a:cs typeface="Arial"/>
              </a:rPr>
              <a:t> und finaler Position signifikant war für die Versuchspersonen aus Bayern (p &lt; 0.001) jedoch nicht aus Schleswig-Holstein.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7400" y="13976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[,1]</a:t>
            </a:r>
          </a:p>
          <a:p>
            <a:r>
              <a:rPr lang="en-US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SH.initial-SH.final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  0.15205839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SH.initial-B.initial</a:t>
            </a:r>
            <a:r>
              <a:rPr lang="en-US" b="1" dirty="0" smtClean="0">
                <a:latin typeface="Courier New"/>
                <a:cs typeface="Courier New"/>
              </a:rPr>
              <a:t> 0.00004144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SH.initial-B.final</a:t>
            </a:r>
            <a:r>
              <a:rPr lang="en-US" b="1" dirty="0" smtClean="0">
                <a:latin typeface="Courier New"/>
                <a:cs typeface="Courier New"/>
              </a:rPr>
              <a:t>   0.38564263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SH.final-B.initial</a:t>
            </a:r>
            <a:r>
              <a:rPr lang="en-US" b="1" dirty="0" smtClean="0">
                <a:latin typeface="Courier New"/>
                <a:cs typeface="Courier New"/>
              </a:rPr>
              <a:t>   0.00000812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SH.final-B.final</a:t>
            </a:r>
            <a:r>
              <a:rPr lang="en-US" b="1" dirty="0" smtClean="0">
                <a:latin typeface="Courier New"/>
                <a:cs typeface="Courier New"/>
              </a:rPr>
              <a:t>     0.88772790</a:t>
            </a:r>
          </a:p>
          <a:p>
            <a:r>
              <a:rPr lang="en-US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B.initial-B.final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    0.00001275</a:t>
            </a:r>
            <a:endParaRPr lang="de-DE" b="1" dirty="0">
              <a:solidFill>
                <a:srgbClr val="3366F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36924"/>
            <a:ext cx="6934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Vpn</a:t>
            </a:r>
            <a:r>
              <a:rPr lang="en-US" sz="2000" b="1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Sprache</a:t>
            </a:r>
            <a:r>
              <a:rPr lang="en-US" sz="2000" b="1" dirty="0" smtClean="0">
                <a:latin typeface="Courier New"/>
                <a:cs typeface="Courier New"/>
              </a:rPr>
              <a:t>	0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r>
              <a:rPr lang="en-US" sz="2000" b="1" dirty="0" smtClean="0">
                <a:latin typeface="Courier New"/>
                <a:cs typeface="Courier New"/>
              </a:rPr>
              <a:t>	6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1			F		121			92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2			F		192			57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3			F		110			75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4			F		130			71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5			F		180			70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6			E		95			91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7			E		88			72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8			E		54			61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9			E		78			69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10		E		62			58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Reaktionszeit (gemessen durch Knopfdruck) ein /x/ Phonem in deutschen Wörtern wahrzunehmen, wurde von 10  L2-Sprechern von deutsch (5 L1-französisch und 5 L1-englisch) gemessen. Die Reaktionszeiten sind zweimal erhoben: als sie nach Deutschland kamen (0 Monate) und 6 Monate nachdem sie in Deutschland waren.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01479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Werden die Reaktionszeiten von der Muttersprache und/oder der Aufenthaltsdauer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1634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8 französische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/. Die </a:t>
            </a:r>
            <a:r>
              <a:rPr lang="de-DE" sz="2400" dirty="0" err="1" smtClean="0">
                <a:latin typeface="Arial"/>
                <a:cs typeface="Arial"/>
              </a:rPr>
              <a:t>VOT-Werte</a:t>
            </a:r>
            <a:r>
              <a:rPr lang="de-DE" sz="2400" dirty="0" smtClean="0">
                <a:latin typeface="Arial"/>
                <a:cs typeface="Arial"/>
              </a:rPr>
              <a:t> (ms) für diese 8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 sind wie folgt. Wir wollen prüfen, ob sich diesbezüglich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560" y="3137963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VOT für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4 ist -10 ms für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/, 0 ms für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738159" y="3738127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909360" y="2442727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595959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673298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Ist der </a:t>
            </a:r>
            <a:r>
              <a:rPr lang="de-DE" sz="2400" dirty="0" err="1" smtClean="0">
                <a:latin typeface="Arial"/>
                <a:cs typeface="Arial"/>
              </a:rPr>
              <a:t>VOT-Unterschied</a:t>
            </a:r>
            <a:r>
              <a:rPr lang="de-DE" sz="2400" dirty="0" smtClean="0">
                <a:latin typeface="Arial"/>
                <a:cs typeface="Arial"/>
              </a:rPr>
              <a:t> zwischen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signifikant?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7898" y="2953297"/>
            <a:ext cx="595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smtClean="0">
                <a:latin typeface="Arial"/>
                <a:cs typeface="Arial"/>
              </a:rPr>
              <a:t>{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770220"/>
            <a:ext cx="2019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/>
                <a:cs typeface="Arial"/>
              </a:rPr>
              <a:t>8 verschiedene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zwei Messung pro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pa</a:t>
            </a:r>
            <a:r>
              <a:rPr lang="de-DE" sz="2000" dirty="0" smtClean="0">
                <a:latin typeface="Arial"/>
                <a:cs typeface="Arial"/>
              </a:rPr>
              <a:t>/,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ba</a:t>
            </a:r>
            <a:r>
              <a:rPr lang="de-DE" sz="2000" dirty="0" smtClean="0">
                <a:latin typeface="Arial"/>
                <a:cs typeface="Arial"/>
              </a:rPr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84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Vielleicht ein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r>
              <a:rPr lang="de-DE" sz="2400" dirty="0" smtClean="0">
                <a:latin typeface="Arial"/>
                <a:cs typeface="Arial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352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c(10, -20, 5, -10, -25, 10, -5, 0)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pa = c(20, -10, 15, 0, -20, 16, 7, 5)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c(ba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pa)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factor(c(rep("ba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rep("pa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))))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t.test(vot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var.equal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=T)</a:t>
            </a:r>
          </a:p>
          <a:p>
            <a:endParaRPr lang="en-US" sz="1600" dirty="0" smtClean="0">
              <a:solidFill>
                <a:srgbClr val="FF0000"/>
              </a:solidFill>
              <a:latin typeface="Courier New"/>
              <a:cs typeface="Courier New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5715000"/>
            <a:ext cx="248619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Nicht signifikant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48768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= -1.2619,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= 14,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-value = 0.2276</a:t>
            </a:r>
            <a:endParaRPr lang="de-DE" b="1" dirty="0" smtClean="0">
              <a:solidFill>
                <a:schemeClr val="tx1">
                  <a:lumMod val="65000"/>
                  <a:lumOff val="35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862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 einem konventionellen t-Test wird jedoch nicht berücksichtigt, dass die Werte </a:t>
            </a:r>
            <a:r>
              <a:rPr lang="de-DE" sz="2400" b="1" dirty="0" smtClean="0">
                <a:latin typeface="Arial"/>
                <a:cs typeface="Arial"/>
              </a:rPr>
              <a:t>gepaart sind</a:t>
            </a:r>
            <a:r>
              <a:rPr lang="de-DE" sz="2400" dirty="0" smtClean="0">
                <a:latin typeface="Arial"/>
                <a:cs typeface="Arial"/>
              </a:rPr>
              <a:t>, d.h. Paare von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sind </a:t>
            </a:r>
            <a:r>
              <a:rPr lang="de-DE" sz="2400" b="1" dirty="0" smtClean="0">
                <a:latin typeface="Arial"/>
                <a:cs typeface="Arial"/>
              </a:rPr>
              <a:t>von derselben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Genauer: der Test vergleicht einfach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den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 (über alle 8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 mit dem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ba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de-DE" sz="2400" dirty="0" smtClean="0">
                <a:latin typeface="Arial"/>
                <a:cs typeface="Arial"/>
              </a:rPr>
              <a:t>, ohne zu berücksichtigen, dass z.B.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2 insgesamt viel weniger ist als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8382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	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Two Sample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-test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-1.2619,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14,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-value = 0.2276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-22.94678   5.94678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mean in group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mean in group pa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-4.375            4.125 </a:t>
            </a:r>
            <a:endParaRPr lang="de-DE" sz="16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gepaarter </a:t>
            </a:r>
            <a:r>
              <a:rPr lang="de-DE" sz="2400" dirty="0" err="1" smtClean="0">
                <a:solidFill>
                  <a:srgbClr val="0000FF"/>
                </a:solidFill>
                <a:latin typeface="Arial"/>
                <a:cs typeface="Arial"/>
              </a:rPr>
              <a:t>t-test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klammert die Sprechervariation aus und vergleicht </a:t>
            </a:r>
            <a:r>
              <a:rPr lang="de-DE" sz="2400" b="1" dirty="0" smtClean="0">
                <a:latin typeface="Arial"/>
                <a:cs typeface="Arial"/>
              </a:rPr>
              <a:t>innerhalb von jedem Sprecher </a:t>
            </a:r>
            <a:r>
              <a:rPr lang="de-DE" sz="2400" dirty="0" smtClean="0">
                <a:latin typeface="Arial"/>
                <a:cs typeface="Arial"/>
              </a:rPr>
              <a:t>ob sich 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6002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t.test(vot</a:t>
            </a:r>
            <a:r>
              <a:rPr lang="en-US" b="1" dirty="0" smtClean="0">
                <a:latin typeface="Courier New"/>
                <a:cs typeface="Courier New"/>
              </a:rPr>
              <a:t> ~ </a:t>
            </a:r>
            <a:r>
              <a:rPr lang="en-US" b="1" dirty="0" err="1" smtClean="0">
                <a:latin typeface="Courier New"/>
                <a:cs typeface="Courier New"/>
              </a:rPr>
              <a:t>vot.l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var.equal</a:t>
            </a:r>
            <a:r>
              <a:rPr lang="en-US" b="1" dirty="0" smtClean="0">
                <a:latin typeface="Courier New"/>
                <a:cs typeface="Courier New"/>
              </a:rPr>
              <a:t>=T,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paired=T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95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	Paired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-10.778609  -6.221391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mean of the differences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             -8.5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564832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Signifikant, t = -8.82, </a:t>
            </a:r>
            <a:r>
              <a:rPr lang="de-DE" sz="2400" dirty="0" err="1" smtClean="0">
                <a:latin typeface="Arial"/>
                <a:cs typeface="Arial"/>
              </a:rPr>
              <a:t>df</a:t>
            </a:r>
            <a:r>
              <a:rPr lang="de-DE" sz="2400" dirty="0" smtClean="0">
                <a:latin typeface="Arial"/>
                <a:cs typeface="Arial"/>
              </a:rPr>
              <a:t> = 7, p &lt; 0.001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3426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57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within-subject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219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Für das letzte Beispiel war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(Ebenen =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 ein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Faktor</a:t>
            </a:r>
            <a:r>
              <a:rPr lang="de-DE" sz="2400" dirty="0" smtClean="0">
                <a:latin typeface="Arial"/>
                <a:cs typeface="Arial"/>
              </a:rPr>
              <a:t>, weil es </a:t>
            </a:r>
            <a:r>
              <a:rPr lang="de-DE" sz="2400" b="1" dirty="0" smtClean="0">
                <a:latin typeface="Arial"/>
                <a:cs typeface="Arial"/>
              </a:rPr>
              <a:t>pro Versuchsperson für jede Ebene von </a:t>
            </a:r>
            <a:r>
              <a:rPr lang="de-DE" sz="2400" b="1" dirty="0" err="1" smtClean="0">
                <a:latin typeface="Arial"/>
                <a:cs typeface="Arial"/>
              </a:rPr>
              <a:t>Voice</a:t>
            </a:r>
            <a:r>
              <a:rPr lang="de-DE" sz="2400" b="1" dirty="0" smtClean="0">
                <a:latin typeface="Arial"/>
                <a:cs typeface="Arial"/>
              </a:rPr>
              <a:t> einen Wert gab </a:t>
            </a:r>
            <a:r>
              <a:rPr lang="de-DE" sz="2400" dirty="0" smtClean="0">
                <a:latin typeface="Arial"/>
                <a:cs typeface="Arial"/>
              </a:rPr>
              <a:t>(einen Wert für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einen Wert für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35052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670" y="4415135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31714" y="4876799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469914" y="4876800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72326" y="5257800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8209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4610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1346" y="571946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37747" y="5786733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75916" y="2845474"/>
            <a:ext cx="4734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ist ein Faktor mit 8 Ebenen (die Versuchspersonen).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ist ein Faktor mit 2 Ebenen (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 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  <a:r>
              <a:rPr lang="de-DE" sz="2400" dirty="0" smtClean="0">
                <a:latin typeface="Arial"/>
                <a:cs typeface="Arial"/>
              </a:rPr>
              <a:t>, 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  <a:r>
              <a:rPr lang="de-DE" sz="2400" dirty="0" smtClean="0">
                <a:latin typeface="Arial"/>
                <a:cs typeface="Arial"/>
              </a:rPr>
              <a:t>  sind numerische Werte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869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subjects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beschreibt meistens eine kategorische Eigenschaft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Z.B. Sprache (englisch oder deutsch oder französisch), Geschlecht (m oder w), Alter (jung oder alt) usw.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6655" y="3953469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4019233" y="4415134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4857433" y="4415135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9845" y="4796135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8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2129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8865" y="525780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5266" y="5325068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59845" y="3119736"/>
            <a:ext cx="83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</a:t>
            </a:r>
          </a:p>
        </p:txBody>
      </p:sp>
      <p:cxnSp>
        <p:nvCxnSpPr>
          <p:cNvPr id="15" name="Straight Connector 14"/>
          <p:cNvCxnSpPr>
            <a:stCxn id="5" idx="0"/>
          </p:cNvCxnSpPr>
          <p:nvPr/>
        </p:nvCxnSpPr>
        <p:spPr>
          <a:xfrm rot="5400000" flipH="1" flipV="1">
            <a:off x="4532566" y="3761636"/>
            <a:ext cx="372069" cy="11599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00769" y="3119736"/>
            <a:ext cx="1224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 oder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8801" y="3581401"/>
            <a:ext cx="80067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oder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0047" y="4334470"/>
            <a:ext cx="69817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und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41910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1000" y="3722636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441513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464403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295400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8265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118513"/>
            <a:ext cx="8839200" cy="2400657"/>
            <a:chOff x="0" y="3118513"/>
            <a:chExt cx="8839200" cy="2400657"/>
          </a:xfrm>
        </p:grpSpPr>
        <p:sp>
          <p:nvSpPr>
            <p:cNvPr id="6" name="TextBox 5"/>
            <p:cNvSpPr txBox="1"/>
            <p:nvPr/>
          </p:nvSpPr>
          <p:spPr>
            <a:xfrm>
              <a:off x="0" y="311851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) sind von 16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576" y="4688173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Inwiefern haben Sprache, Sprechtempo, oder Vokale einen Einfluss auf die Kieferposition?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9101" y="5519170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1" y="5980837"/>
            <a:ext cx="17145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241" y="551917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1145" y="5980835"/>
            <a:ext cx="293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Sprechtempo, 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129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keine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1826567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6166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6466" y="374272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143" y="511209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893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7090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0605" y="442852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7034" y="442852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6659" y="442852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282" y="511209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8775" y="305469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0605" y="305469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919043" y="507655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 rot="5400000">
            <a:off x="4686470" y="486432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5132854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316961" y="511209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7711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3908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735861" y="507654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503288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949672" y="486432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9" idx="2"/>
          </p:cNvCxnSpPr>
          <p:nvPr/>
        </p:nvCxnSpPr>
        <p:spPr>
          <a:xfrm flipV="1">
            <a:off x="5086640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5942612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736467" y="370105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39367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6322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9531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6697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3652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82833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9504" y="351635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411703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3443" y="40386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7566</TotalTime>
  <Words>2257</Words>
  <Application>Microsoft Macintosh PowerPoint</Application>
  <PresentationFormat>On-screen Show (4:3)</PresentationFormat>
  <Paragraphs>279</Paragraphs>
  <Slides>18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IPS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78</cp:revision>
  <dcterms:created xsi:type="dcterms:W3CDTF">2008-07-16T04:35:38Z</dcterms:created>
  <dcterms:modified xsi:type="dcterms:W3CDTF">2008-07-16T05:01:29Z</dcterms:modified>
</cp:coreProperties>
</file>