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s/slide22.xml" ContentType="application/vnd.openxmlformats-officedocument.presentationml.slide+xml"/>
  <Override PartName="/ppt/theme/theme2.xml" ContentType="application/vnd.openxmlformats-officedocument.theme+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1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23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26.xml" ContentType="application/vnd.openxmlformats-officedocument.presentationml.slide+xml"/>
  <Override PartName="/ppt/slideMasters/slideMaster1.xml" ContentType="application/vnd.openxmlformats-officedocument.presentationml.slideMaster+xml"/>
  <Override PartName="/ppt/viewProps.xml" ContentType="application/vnd.openxmlformats-officedocument.presentationml.viewProps+xml"/>
  <Override PartName="/ppt/slides/slide25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27.xml" ContentType="application/vnd.openxmlformats-officedocument.presentationml.slide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slides/slide8.xml" ContentType="application/vnd.openxmlformats-officedocument.presentationml.slide+xml"/>
  <Override PartName="/ppt/slides/slide15.xml" ContentType="application/vnd.openxmlformats-officedocument.presentationml.slide+xml"/>
  <Default Extension="bin" ContentType="application/vnd.openxmlformats-officedocument.presentationml.printerSettings"/>
  <Default Extension="rels" ContentType="application/vnd.openxmlformats-package.relationships+xml"/>
  <Override PartName="/ppt/slides/slide9.xml" ContentType="application/vnd.openxmlformats-officedocument.presentationml.slide+xml"/>
  <Override PartName="/ppt/slides/slide24.xml" ContentType="application/vnd.openxmlformats-officedocument.presentationml.slide+xml"/>
  <Override PartName="/ppt/slides/slide6.xml" ContentType="application/vnd.openxmlformats-officedocument.presentationml.slide+xml"/>
  <Override PartName="/ppt/slides/slide16.xml" ContentType="application/vnd.openxmlformats-officedocument.presentationml.slide+xml"/>
  <Override PartName="/ppt/slides/slide19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29"/>
  </p:notesMasterIdLst>
  <p:sldIdLst>
    <p:sldId id="306" r:id="rId2"/>
    <p:sldId id="311" r:id="rId3"/>
    <p:sldId id="307" r:id="rId4"/>
    <p:sldId id="308" r:id="rId5"/>
    <p:sldId id="309" r:id="rId6"/>
    <p:sldId id="312" r:id="rId7"/>
    <p:sldId id="313" r:id="rId8"/>
    <p:sldId id="314" r:id="rId9"/>
    <p:sldId id="329" r:id="rId10"/>
    <p:sldId id="330" r:id="rId11"/>
    <p:sldId id="332" r:id="rId12"/>
    <p:sldId id="331" r:id="rId13"/>
    <p:sldId id="333" r:id="rId14"/>
    <p:sldId id="334" r:id="rId15"/>
    <p:sldId id="328" r:id="rId16"/>
    <p:sldId id="336" r:id="rId17"/>
    <p:sldId id="339" r:id="rId18"/>
    <p:sldId id="335" r:id="rId19"/>
    <p:sldId id="337" r:id="rId20"/>
    <p:sldId id="320" r:id="rId21"/>
    <p:sldId id="321" r:id="rId22"/>
    <p:sldId id="322" r:id="rId23"/>
    <p:sldId id="323" r:id="rId24"/>
    <p:sldId id="324" r:id="rId25"/>
    <p:sldId id="325" r:id="rId26"/>
    <p:sldId id="340" r:id="rId27"/>
    <p:sldId id="338" r:id="rId2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showPr showNarration="1">
    <p:browse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showOutlineIcons="0">
    <p:restoredLeft sz="12046" autoAdjust="0"/>
    <p:restoredTop sz="86425" autoAdjust="0"/>
  </p:normalViewPr>
  <p:slideViewPr>
    <p:cSldViewPr snapToObjects="1">
      <p:cViewPr>
        <p:scale>
          <a:sx n="100" d="100"/>
          <a:sy n="100" d="100"/>
        </p:scale>
        <p:origin x="-1992" y="-7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1" Type="http://schemas.openxmlformats.org/officeDocument/2006/relationships/presProps" Target="presProps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" Type="http://schemas.openxmlformats.org/officeDocument/2006/relationships/slideMaster" Target="slideMasters/slideMaster1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32" Type="http://schemas.openxmlformats.org/officeDocument/2006/relationships/viewProps" Target="viewProps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9" Type="http://schemas.openxmlformats.org/officeDocument/2006/relationships/slide" Target="slides/slide8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7" Type="http://schemas.openxmlformats.org/officeDocument/2006/relationships/slide" Target="slides/slide26.xml"/><Relationship Id="rId14" Type="http://schemas.openxmlformats.org/officeDocument/2006/relationships/slide" Target="slides/slide13.xml"/><Relationship Id="rId23" Type="http://schemas.openxmlformats.org/officeDocument/2006/relationships/slide" Target="slides/slide22.xml"/><Relationship Id="rId4" Type="http://schemas.openxmlformats.org/officeDocument/2006/relationships/slide" Target="slides/slide3.xml"/><Relationship Id="rId28" Type="http://schemas.openxmlformats.org/officeDocument/2006/relationships/slide" Target="slides/slide27.xml"/><Relationship Id="rId26" Type="http://schemas.openxmlformats.org/officeDocument/2006/relationships/slide" Target="slides/slide25.xml"/><Relationship Id="rId30" Type="http://schemas.openxmlformats.org/officeDocument/2006/relationships/printerSettings" Target="printerSettings/printerSettings1.bin"/><Relationship Id="rId11" Type="http://schemas.openxmlformats.org/officeDocument/2006/relationships/slide" Target="slides/slide10.xml"/><Relationship Id="rId29" Type="http://schemas.openxmlformats.org/officeDocument/2006/relationships/notesMaster" Target="notesMasters/notesMaster1.xml"/><Relationship Id="rId6" Type="http://schemas.openxmlformats.org/officeDocument/2006/relationships/slide" Target="slides/slide5.xml"/><Relationship Id="rId16" Type="http://schemas.openxmlformats.org/officeDocument/2006/relationships/slide" Target="slides/slide15.xml"/><Relationship Id="rId33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2" Type="http://schemas.openxmlformats.org/officeDocument/2006/relationships/slide" Target="slides/slide21.xml"/><Relationship Id="rId21" Type="http://schemas.openxmlformats.org/officeDocument/2006/relationships/slide" Target="slides/slide20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76C93C-C67A-0243-8B24-BE680C35B6CF}" type="datetimeFigureOut">
              <a:rPr lang="en-US" smtClean="0"/>
              <a:pPr/>
              <a:t>7/18/08</a:t>
            </a:fld>
            <a:endParaRPr lang="de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16B3DD-7BC5-3F49-90B7-1BF8682DA7A5}" type="slidenum">
              <a:rPr lang="de-DE" smtClean="0"/>
              <a:pPr/>
              <a:t>‹#›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smtClean="0"/>
              <a:t>Click to edit Master subtitle style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7/18/08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7/18/08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7/18/08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7/18/08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7/18/08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7/18/08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7/18/08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7/18/08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7/18/08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7/18/08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7/18/08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9FF14C-2EB5-2B4C-A389-6BFC0C8278A1}" type="datetimeFigureOut">
              <a:rPr lang="en-US" smtClean="0"/>
              <a:pPr/>
              <a:t>7/18/08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76300" y="388202"/>
            <a:ext cx="6324600" cy="83099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Varianzanalyse mit Messwiederholungen (fortgesetzt)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76300" y="1967805"/>
            <a:ext cx="32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Jonathan Harrington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76300" y="2743200"/>
            <a:ext cx="403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Befehle: anova3.txt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76300" y="3505200"/>
            <a:ext cx="76494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solidFill>
                  <a:srgbClr val="FF0000"/>
                </a:solidFill>
                <a:latin typeface="Arial"/>
                <a:cs typeface="Arial"/>
              </a:rPr>
              <a:t>path</a:t>
            </a:r>
            <a:r>
              <a:rPr lang="de-DE" sz="2400" dirty="0" smtClean="0">
                <a:solidFill>
                  <a:srgbClr val="FF0000"/>
                </a:solidFill>
                <a:latin typeface="Arial"/>
                <a:cs typeface="Arial"/>
              </a:rPr>
              <a:t> = "Verzeichnis wo Sie anova1 gespeichert haben"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38200" y="3966865"/>
            <a:ext cx="7010400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solidFill>
                  <a:srgbClr val="FF0000"/>
                </a:solidFill>
                <a:latin typeface="Arial"/>
                <a:cs typeface="Arial"/>
              </a:rPr>
              <a:t>attach(paste(path</a:t>
            </a:r>
            <a:r>
              <a:rPr lang="de-DE" sz="2400" dirty="0" smtClean="0">
                <a:solidFill>
                  <a:srgbClr val="FF0000"/>
                </a:solidFill>
                <a:latin typeface="Arial"/>
                <a:cs typeface="Arial"/>
              </a:rPr>
              <a:t>, "anova1", </a:t>
            </a:r>
            <a:r>
              <a:rPr lang="de-DE" sz="2400" dirty="0" err="1" smtClean="0">
                <a:solidFill>
                  <a:srgbClr val="FF0000"/>
                </a:solidFill>
                <a:latin typeface="Arial"/>
                <a:cs typeface="Arial"/>
              </a:rPr>
              <a:t>sep</a:t>
            </a:r>
            <a:r>
              <a:rPr lang="de-DE" sz="2400" dirty="0" smtClean="0">
                <a:solidFill>
                  <a:srgbClr val="FF0000"/>
                </a:solidFill>
                <a:latin typeface="Arial"/>
                <a:cs typeface="Arial"/>
              </a:rPr>
              <a:t>="/"))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524000" y="4572000"/>
            <a:ext cx="56769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1. </a:t>
            </a:r>
            <a:r>
              <a:rPr lang="de-DE" sz="2400" dirty="0" err="1" smtClean="0">
                <a:latin typeface="Arial"/>
                <a:cs typeface="Arial"/>
              </a:rPr>
              <a:t>Greenhouse-Geisser</a:t>
            </a:r>
            <a:r>
              <a:rPr lang="de-DE" sz="2400" dirty="0" smtClean="0">
                <a:latin typeface="Arial"/>
                <a:cs typeface="Arial"/>
              </a:rPr>
              <a:t> Korrektur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24000" y="5867401"/>
            <a:ext cx="670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3. Das Problem mit mehreren Werten pro Zelle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524000" y="5181600"/>
            <a:ext cx="5181600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2. Mehr zu </a:t>
            </a:r>
            <a:r>
              <a:rPr lang="de-DE" sz="2400" dirty="0" err="1" smtClean="0">
                <a:latin typeface="Arial"/>
                <a:cs typeface="Arial"/>
              </a:rPr>
              <a:t>post-hoc</a:t>
            </a:r>
            <a:r>
              <a:rPr lang="de-DE" sz="2400" dirty="0" smtClean="0">
                <a:latin typeface="Arial"/>
                <a:cs typeface="Arial"/>
              </a:rPr>
              <a:t> Tests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1295400"/>
            <a:ext cx="8610600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latin typeface="Courier New"/>
                <a:cs typeface="Courier New"/>
              </a:rPr>
              <a:t>Error: </a:t>
            </a:r>
            <a:r>
              <a:rPr lang="en-US" sz="1600" b="1" dirty="0" err="1" smtClean="0">
                <a:latin typeface="Courier New"/>
                <a:cs typeface="Courier New"/>
              </a:rPr>
              <a:t>Spr</a:t>
            </a:r>
            <a:endParaRPr lang="en-US" sz="1600" b="1" dirty="0" smtClean="0">
              <a:latin typeface="Courier New"/>
              <a:cs typeface="Courier New"/>
            </a:endParaRPr>
          </a:p>
          <a:p>
            <a:r>
              <a:rPr lang="en-US" sz="1600" b="1" dirty="0" smtClean="0">
                <a:latin typeface="Courier New"/>
                <a:cs typeface="Courier New"/>
              </a:rPr>
              <a:t>          </a:t>
            </a:r>
            <a:r>
              <a:rPr lang="en-US" sz="1600" b="1" dirty="0" err="1" smtClean="0">
                <a:latin typeface="Courier New"/>
                <a:cs typeface="Courier New"/>
              </a:rPr>
              <a:t>Df</a:t>
            </a:r>
            <a:r>
              <a:rPr lang="en-US" sz="1600" b="1" dirty="0" smtClean="0">
                <a:latin typeface="Courier New"/>
                <a:cs typeface="Courier New"/>
              </a:rPr>
              <a:t>   Sum Sq  Mean Sq F value Pr(&gt;F)</a:t>
            </a:r>
          </a:p>
          <a:p>
            <a:r>
              <a:rPr lang="en-US" sz="1600" b="1" dirty="0" smtClean="0">
                <a:latin typeface="Courier New"/>
                <a:cs typeface="Courier New"/>
              </a:rPr>
              <a:t>G          1 0.005760 0.005760  0.3105 0.5926</a:t>
            </a:r>
          </a:p>
          <a:p>
            <a:r>
              <a:rPr lang="en-US" sz="1600" b="1" dirty="0" smtClean="0">
                <a:latin typeface="Courier New"/>
                <a:cs typeface="Courier New"/>
              </a:rPr>
              <a:t>            </a:t>
            </a:r>
          </a:p>
          <a:p>
            <a:endParaRPr lang="en-US" sz="1600" b="1" dirty="0" smtClean="0">
              <a:latin typeface="Courier New"/>
              <a:cs typeface="Courier New"/>
            </a:endParaRPr>
          </a:p>
          <a:p>
            <a:r>
              <a:rPr lang="en-US" sz="1600" b="1" dirty="0" smtClean="0">
                <a:latin typeface="Courier New"/>
                <a:cs typeface="Courier New"/>
              </a:rPr>
              <a:t>Error: </a:t>
            </a:r>
            <a:r>
              <a:rPr lang="en-US" sz="1600" b="1" dirty="0" err="1" smtClean="0">
                <a:latin typeface="Courier New"/>
                <a:cs typeface="Courier New"/>
              </a:rPr>
              <a:t>Spr:Kons</a:t>
            </a:r>
            <a:endParaRPr lang="en-US" sz="1600" b="1" dirty="0" smtClean="0">
              <a:latin typeface="Courier New"/>
              <a:cs typeface="Courier New"/>
            </a:endParaRPr>
          </a:p>
          <a:p>
            <a:r>
              <a:rPr lang="en-US" sz="1600" b="1" dirty="0" smtClean="0">
                <a:latin typeface="Courier New"/>
                <a:cs typeface="Courier New"/>
              </a:rPr>
              <a:t>          </a:t>
            </a:r>
            <a:r>
              <a:rPr lang="en-US" sz="1600" b="1" dirty="0" err="1" smtClean="0">
                <a:latin typeface="Courier New"/>
                <a:cs typeface="Courier New"/>
              </a:rPr>
              <a:t>Df</a:t>
            </a:r>
            <a:r>
              <a:rPr lang="en-US" sz="1600" b="1" dirty="0" smtClean="0">
                <a:latin typeface="Courier New"/>
                <a:cs typeface="Courier New"/>
              </a:rPr>
              <a:t>  Sum Sq Mean Sq F value    Pr(&gt;F)    </a:t>
            </a:r>
          </a:p>
          <a:p>
            <a:r>
              <a:rPr lang="en-US" sz="1600" b="1" dirty="0" err="1" smtClean="0">
                <a:latin typeface="Courier New"/>
                <a:cs typeface="Courier New"/>
              </a:rPr>
              <a:t>Kons</a:t>
            </a:r>
            <a:r>
              <a:rPr lang="en-US" sz="1600" b="1" dirty="0" smtClean="0">
                <a:latin typeface="Courier New"/>
                <a:cs typeface="Courier New"/>
              </a:rPr>
              <a:t>       2 2.32113 1.16056 70.8838 1.119e-08 ***</a:t>
            </a:r>
          </a:p>
          <a:p>
            <a:r>
              <a:rPr lang="en-US" sz="1600" b="1" dirty="0" err="1" smtClean="0">
                <a:latin typeface="Courier New"/>
                <a:cs typeface="Courier New"/>
              </a:rPr>
              <a:t>G:Kons</a:t>
            </a:r>
            <a:r>
              <a:rPr lang="en-US" sz="1600" b="1" dirty="0" smtClean="0">
                <a:latin typeface="Courier New"/>
                <a:cs typeface="Courier New"/>
              </a:rPr>
              <a:t>     2 0.03971 0.01985  1.2126    0.3233    </a:t>
            </a:r>
          </a:p>
          <a:p>
            <a:endParaRPr lang="en-US" sz="1600" b="1" dirty="0" smtClean="0">
              <a:latin typeface="Courier New"/>
              <a:cs typeface="Courier New"/>
            </a:endParaRPr>
          </a:p>
          <a:p>
            <a:r>
              <a:rPr lang="en-US" sz="1600" b="1" dirty="0" smtClean="0">
                <a:latin typeface="Courier New"/>
                <a:cs typeface="Courier New"/>
              </a:rPr>
              <a:t>Error: </a:t>
            </a:r>
            <a:r>
              <a:rPr lang="en-US" sz="1600" b="1" dirty="0" err="1" smtClean="0">
                <a:latin typeface="Courier New"/>
                <a:cs typeface="Courier New"/>
              </a:rPr>
              <a:t>Spr:P</a:t>
            </a:r>
            <a:endParaRPr lang="en-US" sz="1600" b="1" dirty="0" smtClean="0">
              <a:latin typeface="Courier New"/>
              <a:cs typeface="Courier New"/>
            </a:endParaRPr>
          </a:p>
          <a:p>
            <a:r>
              <a:rPr lang="en-US" sz="1600" b="1" dirty="0" smtClean="0">
                <a:latin typeface="Courier New"/>
                <a:cs typeface="Courier New"/>
              </a:rPr>
              <a:t>P          2 0.053816 0.026908  3.4211 0.05795 .</a:t>
            </a:r>
          </a:p>
          <a:p>
            <a:r>
              <a:rPr lang="en-US" sz="1600" b="1" dirty="0" smtClean="0">
                <a:latin typeface="Courier New"/>
                <a:cs typeface="Courier New"/>
              </a:rPr>
              <a:t>G:P        2 0.030807 0.015403  1.9584 0.17346  </a:t>
            </a:r>
          </a:p>
          <a:p>
            <a:r>
              <a:rPr lang="en-US" sz="1600" b="1" dirty="0" smtClean="0">
                <a:latin typeface="Courier New"/>
                <a:cs typeface="Courier New"/>
              </a:rPr>
              <a:t>Residuals 16 0.125844 0.007865                  </a:t>
            </a:r>
          </a:p>
          <a:p>
            <a:endParaRPr lang="en-US" sz="1600" b="1" dirty="0" smtClean="0">
              <a:latin typeface="Courier New"/>
              <a:cs typeface="Courier New"/>
            </a:endParaRPr>
          </a:p>
          <a:p>
            <a:r>
              <a:rPr lang="en-US" sz="1600" b="1" dirty="0" smtClean="0">
                <a:latin typeface="Courier New"/>
                <a:cs typeface="Courier New"/>
              </a:rPr>
              <a:t>Error: </a:t>
            </a:r>
            <a:r>
              <a:rPr lang="en-US" sz="1600" b="1" dirty="0" err="1" smtClean="0">
                <a:latin typeface="Courier New"/>
                <a:cs typeface="Courier New"/>
              </a:rPr>
              <a:t>Spr:Kons:P</a:t>
            </a:r>
            <a:endParaRPr lang="en-US" sz="1600" b="1" dirty="0" smtClean="0">
              <a:latin typeface="Courier New"/>
              <a:cs typeface="Courier New"/>
            </a:endParaRPr>
          </a:p>
          <a:p>
            <a:r>
              <a:rPr lang="en-US" sz="1600" b="1" dirty="0" smtClean="0">
                <a:latin typeface="Courier New"/>
                <a:cs typeface="Courier New"/>
              </a:rPr>
              <a:t>          </a:t>
            </a:r>
            <a:r>
              <a:rPr lang="en-US" sz="1600" b="1" dirty="0" err="1" smtClean="0">
                <a:latin typeface="Courier New"/>
                <a:cs typeface="Courier New"/>
              </a:rPr>
              <a:t>Df</a:t>
            </a:r>
            <a:r>
              <a:rPr lang="en-US" sz="1600" b="1" dirty="0" smtClean="0">
                <a:latin typeface="Courier New"/>
                <a:cs typeface="Courier New"/>
              </a:rPr>
              <a:t>  Sum Sq Mean Sq F value    Pr(&gt;F)    </a:t>
            </a:r>
          </a:p>
          <a:p>
            <a:r>
              <a:rPr lang="en-US" sz="1600" b="1" dirty="0" err="1" smtClean="0">
                <a:solidFill>
                  <a:srgbClr val="000000"/>
                </a:solidFill>
                <a:latin typeface="Courier New"/>
                <a:cs typeface="Courier New"/>
              </a:rPr>
              <a:t>Kons:P</a:t>
            </a:r>
            <a:r>
              <a:rPr lang="en-US" sz="1600" b="1" dirty="0" smtClean="0">
                <a:solidFill>
                  <a:srgbClr val="000000"/>
                </a:solidFill>
                <a:latin typeface="Courier New"/>
                <a:cs typeface="Courier New"/>
              </a:rPr>
              <a:t>     4 0.62695 0.15674 19.3407 3.557e-08 ***</a:t>
            </a:r>
          </a:p>
          <a:p>
            <a:r>
              <a:rPr lang="en-US" sz="1600" b="1" dirty="0" err="1" smtClean="0">
                <a:solidFill>
                  <a:srgbClr val="000000"/>
                </a:solidFill>
                <a:latin typeface="Courier New"/>
                <a:cs typeface="Courier New"/>
              </a:rPr>
              <a:t>G:Kons:P</a:t>
            </a:r>
            <a:r>
              <a:rPr lang="en-US" sz="1600" b="1" dirty="0" smtClean="0">
                <a:solidFill>
                  <a:srgbClr val="000000"/>
                </a:solidFill>
                <a:latin typeface="Courier New"/>
                <a:cs typeface="Courier New"/>
              </a:rPr>
              <a:t>   4 0.09279 0.02320  2.8624   0.03908 *  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-381000" y="2438400"/>
            <a:ext cx="95250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7490904" y="1748135"/>
            <a:ext cx="13482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solidFill>
                  <a:srgbClr val="3366FF"/>
                </a:solidFill>
                <a:latin typeface="Arial"/>
                <a:cs typeface="Arial"/>
              </a:rPr>
              <a:t>between</a:t>
            </a:r>
            <a:endParaRPr lang="de-DE" sz="2400" dirty="0" smtClean="0">
              <a:solidFill>
                <a:srgbClr val="3366FF"/>
              </a:solidFill>
              <a:latin typeface="Arial"/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696200" y="2590800"/>
            <a:ext cx="9843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solidFill>
                  <a:srgbClr val="3366FF"/>
                </a:solidFill>
                <a:latin typeface="Arial"/>
                <a:cs typeface="Arial"/>
              </a:rPr>
              <a:t>within</a:t>
            </a:r>
            <a:endParaRPr lang="de-DE" sz="2400" dirty="0" smtClean="0">
              <a:solidFill>
                <a:srgbClr val="3366FF"/>
              </a:solidFill>
              <a:latin typeface="Arial"/>
              <a:cs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3400" y="95072"/>
            <a:ext cx="8147164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Konkret für diese Ergebnisse heißt das: </a:t>
            </a:r>
            <a:r>
              <a:rPr lang="de-DE" sz="2400" dirty="0" smtClean="0">
                <a:solidFill>
                  <a:srgbClr val="FF0000"/>
                </a:solidFill>
                <a:latin typeface="Arial"/>
                <a:cs typeface="Arial"/>
              </a:rPr>
              <a:t>Konsonant hat deutlich einen Einfluss auf die Neigungen</a:t>
            </a:r>
            <a:r>
              <a:rPr lang="de-DE" sz="2400" dirty="0" smtClean="0">
                <a:latin typeface="Arial"/>
                <a:cs typeface="Arial"/>
              </a:rPr>
              <a:t>, </a:t>
            </a:r>
            <a:r>
              <a:rPr lang="de-DE" sz="2400" dirty="0" smtClean="0">
                <a:solidFill>
                  <a:srgbClr val="0000FF"/>
                </a:solidFill>
                <a:latin typeface="Arial"/>
                <a:cs typeface="Arial"/>
              </a:rPr>
              <a:t>aber vielleicht nicht für alle 3 Positionen und beide Geschlechter</a:t>
            </a:r>
          </a:p>
        </p:txBody>
      </p:sp>
      <p:sp>
        <p:nvSpPr>
          <p:cNvPr id="7" name="Oval 6"/>
          <p:cNvSpPr/>
          <p:nvPr/>
        </p:nvSpPr>
        <p:spPr>
          <a:xfrm>
            <a:off x="228600" y="2819400"/>
            <a:ext cx="6324600" cy="685800"/>
          </a:xfrm>
          <a:prstGeom prst="ellips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Oval 7"/>
          <p:cNvSpPr/>
          <p:nvPr/>
        </p:nvSpPr>
        <p:spPr>
          <a:xfrm>
            <a:off x="0" y="5181600"/>
            <a:ext cx="6324600" cy="1066800"/>
          </a:xfrm>
          <a:prstGeom prst="ellipse">
            <a:avLst/>
          </a:prstGeom>
          <a:noFill/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542836"/>
            <a:ext cx="8001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In diesem Fall müssen wir </a:t>
            </a:r>
            <a:r>
              <a:rPr lang="de-DE" sz="2400" dirty="0" err="1" smtClean="0">
                <a:latin typeface="Arial"/>
                <a:cs typeface="Arial"/>
              </a:rPr>
              <a:t>post-hoc</a:t>
            </a:r>
            <a:r>
              <a:rPr lang="de-DE" sz="2400" dirty="0" smtClean="0">
                <a:latin typeface="Arial"/>
                <a:cs typeface="Arial"/>
              </a:rPr>
              <a:t> Tests auf </a:t>
            </a:r>
            <a:r>
              <a:rPr lang="de-DE" sz="2400" b="1" dirty="0" smtClean="0">
                <a:latin typeface="Arial"/>
                <a:cs typeface="Arial"/>
              </a:rPr>
              <a:t>Kombinationen von allen 3 Faktoren </a:t>
            </a:r>
            <a:r>
              <a:rPr lang="de-DE" sz="2400" dirty="0" smtClean="0">
                <a:latin typeface="Arial"/>
                <a:cs typeface="Arial"/>
              </a:rPr>
              <a:t>anwenden, da es </a:t>
            </a:r>
            <a:r>
              <a:rPr lang="de-DE" sz="2400" b="1" dirty="0" smtClean="0">
                <a:latin typeface="Arial"/>
                <a:cs typeface="Arial"/>
              </a:rPr>
              <a:t>zwischen den 3 Faktoren eine signifikante Interaktion gegeben hat</a:t>
            </a:r>
            <a:r>
              <a:rPr lang="de-DE" sz="2400" dirty="0" smtClean="0">
                <a:latin typeface="Arial"/>
                <a:cs typeface="Arial"/>
              </a:rPr>
              <a:t>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09600" y="2447836"/>
            <a:ext cx="7010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latin typeface="Courier New"/>
                <a:cs typeface="Courier New"/>
              </a:rPr>
              <a:t>Error: </a:t>
            </a:r>
            <a:r>
              <a:rPr lang="en-US" sz="1600" b="1" dirty="0" err="1" smtClean="0">
                <a:latin typeface="Courier New"/>
                <a:cs typeface="Courier New"/>
              </a:rPr>
              <a:t>Spr:Kons:P</a:t>
            </a:r>
            <a:endParaRPr lang="en-US" sz="1600" b="1" dirty="0" smtClean="0">
              <a:latin typeface="Courier New"/>
              <a:cs typeface="Courier New"/>
            </a:endParaRPr>
          </a:p>
          <a:p>
            <a:r>
              <a:rPr lang="en-US" sz="1600" b="1" dirty="0" smtClean="0">
                <a:latin typeface="Courier New"/>
                <a:cs typeface="Courier New"/>
              </a:rPr>
              <a:t>          </a:t>
            </a:r>
            <a:r>
              <a:rPr lang="en-US" sz="1600" b="1" dirty="0" err="1" smtClean="0">
                <a:latin typeface="Courier New"/>
                <a:cs typeface="Courier New"/>
              </a:rPr>
              <a:t>Df</a:t>
            </a:r>
            <a:r>
              <a:rPr lang="en-US" sz="1600" b="1" dirty="0" smtClean="0">
                <a:latin typeface="Courier New"/>
                <a:cs typeface="Courier New"/>
              </a:rPr>
              <a:t>  Sum Sq Mean Sq F value    Pr(&gt;F)    </a:t>
            </a:r>
          </a:p>
          <a:p>
            <a:r>
              <a:rPr lang="en-US" sz="1600" b="1" dirty="0" err="1" smtClean="0">
                <a:solidFill>
                  <a:srgbClr val="000000"/>
                </a:solidFill>
                <a:latin typeface="Courier New"/>
                <a:cs typeface="Courier New"/>
              </a:rPr>
              <a:t>Kons:P</a:t>
            </a:r>
            <a:r>
              <a:rPr lang="en-US" sz="1600" b="1" dirty="0" smtClean="0">
                <a:solidFill>
                  <a:srgbClr val="000000"/>
                </a:solidFill>
                <a:latin typeface="Courier New"/>
                <a:cs typeface="Courier New"/>
              </a:rPr>
              <a:t>     4 0.62695 0.15674 19.3407 3.557e-08 ***</a:t>
            </a:r>
          </a:p>
          <a:p>
            <a:r>
              <a:rPr lang="en-US" sz="1600" b="1" dirty="0" err="1" smtClean="0">
                <a:solidFill>
                  <a:srgbClr val="FF0000"/>
                </a:solidFill>
                <a:latin typeface="Courier New"/>
                <a:cs typeface="Courier New"/>
              </a:rPr>
              <a:t>G:Kons:P</a:t>
            </a:r>
            <a:r>
              <a:rPr lang="en-US" sz="1600" b="1" dirty="0" smtClean="0">
                <a:solidFill>
                  <a:srgbClr val="FF0000"/>
                </a:solidFill>
                <a:latin typeface="Courier New"/>
                <a:cs typeface="Courier New"/>
              </a:rPr>
              <a:t>   4 0.09279 0.02320  2.8624   0.03908 *  </a:t>
            </a:r>
          </a:p>
          <a:p>
            <a:endParaRPr lang="de-DE" sz="2400" dirty="0" smtClean="0">
              <a:latin typeface="Arial"/>
              <a:cs typeface="Arial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609600" y="3894386"/>
            <a:ext cx="8458200" cy="2686109"/>
            <a:chOff x="609600" y="3894386"/>
            <a:chExt cx="8458200" cy="2686109"/>
          </a:xfrm>
        </p:grpSpPr>
        <p:sp>
          <p:nvSpPr>
            <p:cNvPr id="4" name="TextBox 3"/>
            <p:cNvSpPr txBox="1"/>
            <p:nvPr/>
          </p:nvSpPr>
          <p:spPr>
            <a:xfrm>
              <a:off x="609600" y="3894386"/>
              <a:ext cx="74676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smtClean="0">
                  <a:latin typeface="Arial"/>
                  <a:cs typeface="Arial"/>
                </a:rPr>
                <a:t>Wenn nur die Interaktion </a:t>
              </a:r>
              <a:r>
                <a:rPr lang="de-DE" sz="2400" dirty="0" err="1" smtClean="0">
                  <a:latin typeface="Arial"/>
                  <a:cs typeface="Arial"/>
                </a:rPr>
                <a:t>Kons:P</a:t>
              </a:r>
              <a:r>
                <a:rPr lang="de-DE" sz="2400" dirty="0" smtClean="0">
                  <a:latin typeface="Arial"/>
                  <a:cs typeface="Arial"/>
                </a:rPr>
                <a:t> signifikant gewesen wäre, dann reicht es, nur </a:t>
              </a:r>
              <a:r>
                <a:rPr lang="de-DE" sz="2400" dirty="0" err="1" smtClean="0">
                  <a:latin typeface="Arial"/>
                  <a:cs typeface="Arial"/>
                </a:rPr>
                <a:t>Kons:P</a:t>
              </a:r>
              <a:r>
                <a:rPr lang="de-DE" sz="2400" dirty="0" smtClean="0">
                  <a:latin typeface="Arial"/>
                  <a:cs typeface="Arial"/>
                </a:rPr>
                <a:t> </a:t>
              </a:r>
              <a:r>
                <a:rPr lang="de-DE" sz="2400" dirty="0" smtClean="0">
                  <a:latin typeface="Arial"/>
                  <a:cs typeface="Arial"/>
                </a:rPr>
                <a:t>abzuprüfen, also:</a:t>
              </a:r>
              <a:endParaRPr lang="de-DE" sz="2400" dirty="0" smtClean="0">
                <a:latin typeface="Arial"/>
                <a:cs typeface="Arial"/>
              </a:endParaRP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1676400" y="4725383"/>
              <a:ext cx="65532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err="1" smtClean="0">
                  <a:latin typeface="Arial"/>
                  <a:cs typeface="Arial"/>
                </a:rPr>
                <a:t>b.</a:t>
              </a:r>
              <a:r>
                <a:rPr lang="de-DE" sz="2400" dirty="0" err="1" smtClean="0">
                  <a:latin typeface="Arial"/>
                  <a:cs typeface="Arial"/>
                </a:rPr>
                <a:t>initial</a:t>
              </a:r>
              <a:r>
                <a:rPr lang="de-DE" sz="2400" dirty="0" smtClean="0">
                  <a:latin typeface="Arial"/>
                  <a:cs typeface="Arial"/>
                </a:rPr>
                <a:t> vs. </a:t>
              </a:r>
              <a:r>
                <a:rPr lang="de-DE" sz="2400" dirty="0" err="1" smtClean="0">
                  <a:latin typeface="Arial"/>
                  <a:cs typeface="Arial"/>
                </a:rPr>
                <a:t>d</a:t>
              </a:r>
              <a:r>
                <a:rPr lang="de-DE" sz="2400" dirty="0" err="1" smtClean="0">
                  <a:latin typeface="Arial"/>
                  <a:cs typeface="Arial"/>
                </a:rPr>
                <a:t>.initial</a:t>
              </a:r>
              <a:r>
                <a:rPr lang="de-DE" sz="2400" dirty="0" smtClean="0">
                  <a:latin typeface="Arial"/>
                  <a:cs typeface="Arial"/>
                </a:rPr>
                <a:t>, </a:t>
              </a:r>
              <a:r>
                <a:rPr lang="de-DE" sz="2400" dirty="0" err="1" smtClean="0">
                  <a:latin typeface="Arial"/>
                  <a:cs typeface="Arial"/>
                </a:rPr>
                <a:t>b.</a:t>
              </a:r>
              <a:r>
                <a:rPr lang="de-DE" sz="2400" dirty="0" err="1" smtClean="0">
                  <a:latin typeface="Arial"/>
                  <a:cs typeface="Arial"/>
                </a:rPr>
                <a:t>initial</a:t>
              </a:r>
              <a:r>
                <a:rPr lang="de-DE" sz="2400" dirty="0" smtClean="0">
                  <a:latin typeface="Arial"/>
                  <a:cs typeface="Arial"/>
                </a:rPr>
                <a:t> vs. </a:t>
              </a:r>
              <a:r>
                <a:rPr lang="de-DE" sz="2400" dirty="0" err="1" smtClean="0">
                  <a:latin typeface="Arial"/>
                  <a:cs typeface="Arial"/>
                </a:rPr>
                <a:t>g</a:t>
              </a:r>
              <a:r>
                <a:rPr lang="de-DE" sz="2400" dirty="0" err="1" smtClean="0">
                  <a:latin typeface="Arial"/>
                  <a:cs typeface="Arial"/>
                </a:rPr>
                <a:t>.initial</a:t>
              </a:r>
              <a:r>
                <a:rPr lang="de-DE" sz="2400" dirty="0" smtClean="0">
                  <a:latin typeface="Arial"/>
                  <a:cs typeface="Arial"/>
                </a:rPr>
                <a:t>, </a:t>
              </a:r>
              <a:r>
                <a:rPr lang="de-DE" sz="2400" dirty="0" err="1" smtClean="0">
                  <a:latin typeface="Arial"/>
                  <a:cs typeface="Arial"/>
                </a:rPr>
                <a:t>d.</a:t>
              </a:r>
              <a:r>
                <a:rPr lang="de-DE" sz="2400" dirty="0" err="1" smtClean="0">
                  <a:latin typeface="Arial"/>
                  <a:cs typeface="Arial"/>
                </a:rPr>
                <a:t>initial</a:t>
              </a:r>
              <a:r>
                <a:rPr lang="de-DE" sz="2400" dirty="0" smtClean="0">
                  <a:latin typeface="Arial"/>
                  <a:cs typeface="Arial"/>
                </a:rPr>
                <a:t> vs. </a:t>
              </a:r>
              <a:r>
                <a:rPr lang="de-DE" sz="2400" dirty="0" err="1" smtClean="0">
                  <a:latin typeface="Arial"/>
                  <a:cs typeface="Arial"/>
                </a:rPr>
                <a:t>g</a:t>
              </a:r>
              <a:r>
                <a:rPr lang="de-DE" sz="2400" dirty="0" err="1" smtClean="0">
                  <a:latin typeface="Arial"/>
                  <a:cs typeface="Arial"/>
                </a:rPr>
                <a:t>.initial</a:t>
              </a:r>
              <a:r>
                <a:rPr lang="de-DE" sz="2400" dirty="0" smtClean="0">
                  <a:latin typeface="Arial"/>
                  <a:cs typeface="Arial"/>
                </a:rPr>
                <a:t>, </a:t>
              </a:r>
              <a:r>
                <a:rPr lang="de-DE" sz="2400" dirty="0" err="1" smtClean="0">
                  <a:latin typeface="Arial"/>
                  <a:cs typeface="Arial"/>
                </a:rPr>
                <a:t>b.</a:t>
              </a:r>
              <a:r>
                <a:rPr lang="de-DE" sz="2400" dirty="0" err="1" smtClean="0">
                  <a:latin typeface="Arial"/>
                  <a:cs typeface="Arial"/>
                </a:rPr>
                <a:t>medial</a:t>
              </a:r>
              <a:r>
                <a:rPr lang="de-DE" sz="2400" dirty="0" smtClean="0">
                  <a:latin typeface="Arial"/>
                  <a:cs typeface="Arial"/>
                </a:rPr>
                <a:t> vs. </a:t>
              </a:r>
              <a:r>
                <a:rPr lang="de-DE" sz="2400" dirty="0" err="1" smtClean="0">
                  <a:latin typeface="Arial"/>
                  <a:cs typeface="Arial"/>
                </a:rPr>
                <a:t>d</a:t>
              </a:r>
              <a:r>
                <a:rPr lang="de-DE" sz="2400" dirty="0" err="1" smtClean="0">
                  <a:latin typeface="Arial"/>
                  <a:cs typeface="Arial"/>
                </a:rPr>
                <a:t>.medial</a:t>
              </a:r>
              <a:r>
                <a:rPr lang="de-DE" sz="2400" dirty="0" smtClean="0">
                  <a:latin typeface="Arial"/>
                  <a:cs typeface="Arial"/>
                </a:rPr>
                <a:t> usw.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609600" y="5749498"/>
              <a:ext cx="84582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smtClean="0">
                  <a:latin typeface="Arial"/>
                  <a:cs typeface="Arial"/>
                </a:rPr>
                <a:t>und wir hätten annehmen dürfen, dass alle signifikanten Ergebnisse für beide Geschlechter gültig sind.</a:t>
              </a:r>
              <a:r>
                <a:rPr lang="de-DE" sz="2400" dirty="0" smtClean="0">
                  <a:latin typeface="Arial"/>
                  <a:cs typeface="Arial"/>
                </a:rPr>
                <a:t>..</a:t>
              </a:r>
              <a:endParaRPr lang="de-DE" sz="2400" dirty="0" smtClean="0">
                <a:latin typeface="Arial"/>
                <a:cs typeface="Arial"/>
              </a:endParaRP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3048000" y="81171"/>
            <a:ext cx="23622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post-hoc</a:t>
            </a:r>
            <a:r>
              <a:rPr lang="de-DE" sz="2400" dirty="0" smtClean="0">
                <a:latin typeface="Arial"/>
                <a:cs typeface="Arial"/>
              </a:rPr>
              <a:t> </a:t>
            </a:r>
            <a:r>
              <a:rPr lang="de-DE" sz="2400" dirty="0" err="1" smtClean="0">
                <a:latin typeface="Arial"/>
                <a:cs typeface="Arial"/>
              </a:rPr>
              <a:t>tests</a:t>
            </a:r>
            <a:endParaRPr lang="de-DE" sz="2400" dirty="0" smtClean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762000"/>
            <a:ext cx="73914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Wenn wir (wie in diesem Fall) </a:t>
            </a:r>
            <a:r>
              <a:rPr lang="de-DE" sz="2400" dirty="0" err="1" smtClean="0">
                <a:latin typeface="Arial"/>
                <a:cs typeface="Arial"/>
              </a:rPr>
              <a:t>Kons</a:t>
            </a:r>
            <a:r>
              <a:rPr lang="de-DE" sz="2400" dirty="0" smtClean="0">
                <a:latin typeface="Arial"/>
                <a:cs typeface="Arial"/>
              </a:rPr>
              <a:t> für Interaktionen prüfen wollen, dann soll dies geschehen bei </a:t>
            </a:r>
            <a:r>
              <a:rPr lang="de-DE" sz="2400" b="1" dirty="0" smtClean="0">
                <a:latin typeface="Arial"/>
                <a:cs typeface="Arial"/>
              </a:rPr>
              <a:t>gleichbleibenden Ebenen der anderen Faktoren.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381000" y="2440632"/>
            <a:ext cx="3657600" cy="1960096"/>
            <a:chOff x="381000" y="2440632"/>
            <a:chExt cx="3657600" cy="1960096"/>
          </a:xfrm>
        </p:grpSpPr>
        <p:sp>
          <p:nvSpPr>
            <p:cNvPr id="3" name="TextBox 2"/>
            <p:cNvSpPr txBox="1"/>
            <p:nvPr/>
          </p:nvSpPr>
          <p:spPr>
            <a:xfrm>
              <a:off x="609600" y="2440632"/>
              <a:ext cx="762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err="1" smtClean="0">
                  <a:latin typeface="Arial"/>
                  <a:cs typeface="Arial"/>
                </a:rPr>
                <a:t>zB</a:t>
              </a:r>
              <a:endParaRPr lang="de-DE" sz="2400" dirty="0" smtClean="0">
                <a:latin typeface="Arial"/>
                <a:cs typeface="Arial"/>
              </a:endParaRPr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381000" y="3200400"/>
              <a:ext cx="3657600" cy="1200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err="1" smtClean="0">
                  <a:latin typeface="Arial"/>
                  <a:cs typeface="Arial"/>
                </a:rPr>
                <a:t>b-</a:t>
              </a:r>
              <a:r>
                <a:rPr lang="de-DE" sz="2400" dirty="0" err="1" smtClean="0">
                  <a:solidFill>
                    <a:srgbClr val="3366FF"/>
                  </a:solidFill>
                  <a:latin typeface="Arial"/>
                  <a:cs typeface="Arial"/>
                </a:rPr>
                <a:t>initial</a:t>
              </a:r>
              <a:r>
                <a:rPr lang="de-DE" sz="2400" dirty="0" err="1" smtClean="0">
                  <a:latin typeface="Arial"/>
                  <a:cs typeface="Arial"/>
                </a:rPr>
                <a:t>-</a:t>
              </a:r>
              <a:r>
                <a:rPr lang="de-DE" sz="2400" dirty="0" err="1" smtClean="0">
                  <a:solidFill>
                    <a:srgbClr val="FF0000"/>
                  </a:solidFill>
                  <a:latin typeface="Arial"/>
                  <a:cs typeface="Arial"/>
                </a:rPr>
                <a:t>M</a:t>
              </a:r>
              <a:r>
                <a:rPr lang="de-DE" sz="2400" dirty="0" smtClean="0">
                  <a:latin typeface="Arial"/>
                  <a:cs typeface="Arial"/>
                </a:rPr>
                <a:t> vs. </a:t>
              </a:r>
              <a:r>
                <a:rPr lang="de-DE" sz="2400" dirty="0" err="1" smtClean="0">
                  <a:latin typeface="Arial"/>
                  <a:cs typeface="Arial"/>
                </a:rPr>
                <a:t>d-</a:t>
              </a:r>
              <a:r>
                <a:rPr lang="de-DE" sz="2400" dirty="0" err="1" smtClean="0">
                  <a:solidFill>
                    <a:srgbClr val="3366FF"/>
                  </a:solidFill>
                  <a:latin typeface="Arial"/>
                  <a:cs typeface="Arial"/>
                </a:rPr>
                <a:t>initial</a:t>
              </a:r>
              <a:r>
                <a:rPr lang="de-DE" sz="2400" dirty="0" err="1" smtClean="0">
                  <a:latin typeface="Arial"/>
                  <a:cs typeface="Arial"/>
                </a:rPr>
                <a:t>-</a:t>
              </a:r>
              <a:r>
                <a:rPr lang="de-DE" sz="2400" dirty="0" err="1" smtClean="0">
                  <a:solidFill>
                    <a:srgbClr val="FF0000"/>
                  </a:solidFill>
                  <a:latin typeface="Arial"/>
                  <a:cs typeface="Arial"/>
                </a:rPr>
                <a:t>M</a:t>
              </a:r>
              <a:endParaRPr lang="de-DE" sz="2400" dirty="0" smtClean="0">
                <a:solidFill>
                  <a:srgbClr val="FF0000"/>
                </a:solidFill>
                <a:latin typeface="Arial"/>
                <a:cs typeface="Arial"/>
              </a:endParaRPr>
            </a:p>
            <a:p>
              <a:r>
                <a:rPr lang="de-DE" sz="2400" dirty="0" err="1" smtClean="0">
                  <a:latin typeface="Arial"/>
                  <a:cs typeface="Arial"/>
                </a:rPr>
                <a:t>d-</a:t>
              </a:r>
              <a:r>
                <a:rPr lang="de-DE" sz="2400" dirty="0" err="1" smtClean="0">
                  <a:solidFill>
                    <a:srgbClr val="3366FF"/>
                  </a:solidFill>
                  <a:latin typeface="Arial"/>
                  <a:cs typeface="Arial"/>
                </a:rPr>
                <a:t>final</a:t>
              </a:r>
              <a:r>
                <a:rPr lang="de-DE" sz="2400" dirty="0" err="1" smtClean="0">
                  <a:latin typeface="Arial"/>
                  <a:cs typeface="Arial"/>
                </a:rPr>
                <a:t>-</a:t>
              </a:r>
              <a:r>
                <a:rPr lang="de-DE" sz="2400" dirty="0" err="1" smtClean="0">
                  <a:solidFill>
                    <a:srgbClr val="FF0000"/>
                  </a:solidFill>
                  <a:latin typeface="Arial"/>
                  <a:cs typeface="Arial"/>
                </a:rPr>
                <a:t>W</a:t>
              </a:r>
              <a:r>
                <a:rPr lang="de-DE" sz="2400" dirty="0" smtClean="0">
                  <a:latin typeface="Arial"/>
                  <a:cs typeface="Arial"/>
                </a:rPr>
                <a:t> vs. </a:t>
              </a:r>
              <a:r>
                <a:rPr lang="de-DE" sz="2400" dirty="0" err="1" smtClean="0">
                  <a:latin typeface="Arial"/>
                  <a:cs typeface="Arial"/>
                </a:rPr>
                <a:t>g-</a:t>
              </a:r>
              <a:r>
                <a:rPr lang="de-DE" sz="2400" dirty="0" err="1" smtClean="0">
                  <a:solidFill>
                    <a:srgbClr val="3366FF"/>
                  </a:solidFill>
                  <a:latin typeface="Arial"/>
                  <a:cs typeface="Arial"/>
                </a:rPr>
                <a:t>final</a:t>
              </a:r>
              <a:r>
                <a:rPr lang="de-DE" sz="2400" dirty="0" err="1" smtClean="0">
                  <a:latin typeface="Arial"/>
                  <a:cs typeface="Arial"/>
                </a:rPr>
                <a:t>-</a:t>
              </a:r>
              <a:r>
                <a:rPr lang="de-DE" sz="2400" dirty="0" err="1" smtClean="0">
                  <a:solidFill>
                    <a:srgbClr val="FF0000"/>
                  </a:solidFill>
                  <a:latin typeface="Arial"/>
                  <a:cs typeface="Arial"/>
                </a:rPr>
                <a:t>W</a:t>
              </a:r>
              <a:endParaRPr lang="de-DE" sz="2400" dirty="0" smtClean="0">
                <a:solidFill>
                  <a:srgbClr val="FF0000"/>
                </a:solidFill>
                <a:latin typeface="Arial"/>
                <a:cs typeface="Arial"/>
              </a:endParaRPr>
            </a:p>
            <a:p>
              <a:r>
                <a:rPr lang="de-DE" sz="2400" dirty="0" smtClean="0">
                  <a:latin typeface="Arial"/>
                  <a:cs typeface="Arial"/>
                </a:rPr>
                <a:t>usw.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4572000" y="2362200"/>
            <a:ext cx="3886200" cy="1669197"/>
            <a:chOff x="4572000" y="2362200"/>
            <a:chExt cx="3886200" cy="1669197"/>
          </a:xfrm>
        </p:grpSpPr>
        <p:sp>
          <p:nvSpPr>
            <p:cNvPr id="5" name="TextBox 4"/>
            <p:cNvSpPr txBox="1"/>
            <p:nvPr/>
          </p:nvSpPr>
          <p:spPr>
            <a:xfrm>
              <a:off x="5181600" y="2362200"/>
              <a:ext cx="9906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smtClean="0">
                  <a:latin typeface="Arial"/>
                  <a:cs typeface="Arial"/>
                </a:rPr>
                <a:t>nicht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4572000" y="3200400"/>
              <a:ext cx="38862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err="1" smtClean="0">
                  <a:latin typeface="Arial"/>
                  <a:cs typeface="Arial"/>
                </a:rPr>
                <a:t>b-initial-M</a:t>
              </a:r>
              <a:r>
                <a:rPr lang="de-DE" sz="2400" dirty="0" smtClean="0">
                  <a:latin typeface="Arial"/>
                  <a:cs typeface="Arial"/>
                </a:rPr>
                <a:t> vs. </a:t>
              </a:r>
              <a:r>
                <a:rPr lang="de-DE" sz="2400" dirty="0" err="1" smtClean="0">
                  <a:latin typeface="Arial"/>
                  <a:cs typeface="Arial"/>
                </a:rPr>
                <a:t>g-medial-W</a:t>
              </a:r>
              <a:endParaRPr lang="de-DE" sz="2400" dirty="0" smtClean="0">
                <a:latin typeface="Arial"/>
                <a:cs typeface="Arial"/>
              </a:endParaRPr>
            </a:p>
            <a:p>
              <a:r>
                <a:rPr lang="de-DE" sz="2400" dirty="0" err="1" smtClean="0">
                  <a:latin typeface="Arial"/>
                  <a:cs typeface="Arial"/>
                </a:rPr>
                <a:t>d-final-W</a:t>
              </a:r>
              <a:r>
                <a:rPr lang="de-DE" sz="2400" dirty="0" smtClean="0">
                  <a:latin typeface="Arial"/>
                  <a:cs typeface="Arial"/>
                </a:rPr>
                <a:t> vs. </a:t>
              </a:r>
              <a:r>
                <a:rPr lang="de-DE" sz="2400" dirty="0" err="1" smtClean="0">
                  <a:latin typeface="Arial"/>
                  <a:cs typeface="Arial"/>
                </a:rPr>
                <a:t>g-initial-W</a:t>
              </a:r>
              <a:endParaRPr lang="de-DE" sz="2400" dirty="0" smtClean="0">
                <a:latin typeface="Arial"/>
                <a:cs typeface="Arial"/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381000" y="4724400"/>
            <a:ext cx="74676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weil nur die Tests links (aber nicht rechts) die Antwort auf die Frage vermittelt: ist </a:t>
            </a:r>
            <a:r>
              <a:rPr lang="de-DE" sz="2400" dirty="0" err="1" smtClean="0">
                <a:latin typeface="Arial"/>
                <a:cs typeface="Arial"/>
              </a:rPr>
              <a:t>Kons</a:t>
            </a:r>
            <a:r>
              <a:rPr lang="de-DE" sz="2400" dirty="0" smtClean="0">
                <a:latin typeface="Arial"/>
                <a:cs typeface="Arial"/>
              </a:rPr>
              <a:t> signifikant in </a:t>
            </a:r>
            <a:r>
              <a:rPr lang="de-DE" sz="2400" dirty="0" smtClean="0">
                <a:latin typeface="Arial"/>
                <a:cs typeface="Arial"/>
              </a:rPr>
              <a:t>allen </a:t>
            </a:r>
            <a:r>
              <a:rPr lang="de-DE" sz="2400" dirty="0" smtClean="0">
                <a:latin typeface="Arial"/>
                <a:cs typeface="Arial"/>
              </a:rPr>
              <a:t>3 Positionen und für beide </a:t>
            </a:r>
            <a:r>
              <a:rPr lang="de-DE" sz="2400" dirty="0" smtClean="0">
                <a:latin typeface="Arial"/>
                <a:cs typeface="Arial"/>
              </a:rPr>
              <a:t>Geschlechter?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0" y="81171"/>
            <a:ext cx="23622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post-hoc</a:t>
            </a:r>
            <a:r>
              <a:rPr lang="de-DE" sz="2400" dirty="0" smtClean="0">
                <a:latin typeface="Arial"/>
                <a:cs typeface="Arial"/>
              </a:rPr>
              <a:t> </a:t>
            </a:r>
            <a:r>
              <a:rPr lang="de-DE" sz="2400" dirty="0" err="1" smtClean="0">
                <a:latin typeface="Arial"/>
                <a:cs typeface="Arial"/>
              </a:rPr>
              <a:t>tests</a:t>
            </a:r>
            <a:endParaRPr lang="de-DE" sz="2400" dirty="0" smtClean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147935"/>
            <a:ext cx="58674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post-Hoc</a:t>
            </a:r>
            <a:r>
              <a:rPr lang="de-DE" sz="2400" dirty="0" smtClean="0">
                <a:latin typeface="Arial"/>
                <a:cs typeface="Arial"/>
              </a:rPr>
              <a:t> </a:t>
            </a:r>
            <a:r>
              <a:rPr lang="de-DE" sz="2400" dirty="0" err="1" smtClean="0">
                <a:latin typeface="Arial"/>
                <a:cs typeface="Arial"/>
              </a:rPr>
              <a:t>Tukey</a:t>
            </a:r>
            <a:r>
              <a:rPr lang="de-DE" sz="2400" dirty="0" smtClean="0">
                <a:latin typeface="Arial"/>
                <a:cs typeface="Arial"/>
              </a:rPr>
              <a:t> test für alle 3 Faktoren</a:t>
            </a:r>
          </a:p>
        </p:txBody>
      </p:sp>
      <p:sp>
        <p:nvSpPr>
          <p:cNvPr id="4" name="Rectangle 3"/>
          <p:cNvSpPr/>
          <p:nvPr/>
        </p:nvSpPr>
        <p:spPr>
          <a:xfrm>
            <a:off x="304800" y="1295400"/>
            <a:ext cx="78486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latin typeface="Courier"/>
                <a:cs typeface="Courier"/>
              </a:rPr>
              <a:t>Error: </a:t>
            </a:r>
            <a:r>
              <a:rPr lang="en-US" b="1" dirty="0" err="1" smtClean="0">
                <a:latin typeface="Courier"/>
                <a:cs typeface="Courier"/>
              </a:rPr>
              <a:t>Spr:Kons:P</a:t>
            </a:r>
            <a:endParaRPr lang="en-US" b="1" dirty="0" smtClean="0">
              <a:latin typeface="Courier"/>
              <a:cs typeface="Courier"/>
            </a:endParaRPr>
          </a:p>
          <a:p>
            <a:r>
              <a:rPr lang="en-US" b="1" dirty="0" smtClean="0">
                <a:latin typeface="Courier"/>
                <a:cs typeface="Courier"/>
              </a:rPr>
              <a:t>          </a:t>
            </a:r>
            <a:r>
              <a:rPr lang="en-US" b="1" dirty="0" err="1" smtClean="0">
                <a:latin typeface="Courier"/>
                <a:cs typeface="Courier"/>
              </a:rPr>
              <a:t>Df</a:t>
            </a:r>
            <a:r>
              <a:rPr lang="en-US" b="1" dirty="0" smtClean="0">
                <a:latin typeface="Courier"/>
                <a:cs typeface="Courier"/>
              </a:rPr>
              <a:t>  Sum Sq Mean Sq F value    Pr(&gt;F)    </a:t>
            </a:r>
          </a:p>
          <a:p>
            <a:r>
              <a:rPr lang="en-US" b="1" dirty="0" err="1" smtClean="0">
                <a:latin typeface="Courier"/>
                <a:cs typeface="Courier"/>
              </a:rPr>
              <a:t>Kons:P</a:t>
            </a:r>
            <a:r>
              <a:rPr lang="en-US" b="1" dirty="0" smtClean="0">
                <a:latin typeface="Courier"/>
                <a:cs typeface="Courier"/>
              </a:rPr>
              <a:t>     4 0.62695 0.15674 19.3407 3.557e-08 ***</a:t>
            </a:r>
          </a:p>
          <a:p>
            <a:r>
              <a:rPr lang="en-US" b="1" dirty="0" err="1" smtClean="0">
                <a:latin typeface="Courier"/>
                <a:cs typeface="Courier"/>
              </a:rPr>
              <a:t>G:Kons:P</a:t>
            </a:r>
            <a:r>
              <a:rPr lang="en-US" b="1" dirty="0" smtClean="0">
                <a:latin typeface="Courier"/>
                <a:cs typeface="Courier"/>
              </a:rPr>
              <a:t>   4 0.09279 0.02320  2.8624   0.03908 *  </a:t>
            </a:r>
          </a:p>
          <a:p>
            <a:r>
              <a:rPr lang="en-US" b="1" dirty="0" smtClean="0">
                <a:latin typeface="Courier"/>
                <a:cs typeface="Courier"/>
              </a:rPr>
              <a:t>Residuals </a:t>
            </a:r>
            <a:r>
              <a:rPr lang="en-US" b="1" dirty="0" smtClean="0">
                <a:solidFill>
                  <a:srgbClr val="0000FF"/>
                </a:solidFill>
                <a:latin typeface="Courier"/>
                <a:cs typeface="Courier"/>
              </a:rPr>
              <a:t>32</a:t>
            </a:r>
            <a:r>
              <a:rPr lang="en-US" b="1" dirty="0" smtClean="0">
                <a:latin typeface="Courier"/>
                <a:cs typeface="Courier"/>
              </a:rPr>
              <a:t> 0.25933 </a:t>
            </a:r>
            <a:r>
              <a:rPr lang="en-US" b="1" dirty="0" smtClean="0">
                <a:solidFill>
                  <a:srgbClr val="0000FF"/>
                </a:solidFill>
                <a:latin typeface="Courier"/>
                <a:cs typeface="Courier"/>
              </a:rPr>
              <a:t>0.00810</a:t>
            </a:r>
            <a:r>
              <a:rPr lang="en-US" b="1" dirty="0" smtClean="0">
                <a:latin typeface="Courier"/>
                <a:cs typeface="Courier"/>
              </a:rPr>
              <a:t> </a:t>
            </a:r>
            <a:endParaRPr lang="de-DE" b="1" dirty="0">
              <a:latin typeface="Courier"/>
              <a:cs typeface="Courier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5800" y="3124200"/>
            <a:ext cx="693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solidFill>
                  <a:srgbClr val="FF0000"/>
                </a:solidFill>
                <a:cs typeface="Arial"/>
              </a:rPr>
              <a:t>tk</a:t>
            </a:r>
            <a:r>
              <a:rPr lang="de-DE" sz="2400" dirty="0" smtClean="0">
                <a:solidFill>
                  <a:srgbClr val="FF0000"/>
                </a:solidFill>
                <a:cs typeface="Arial"/>
              </a:rPr>
              <a:t> = </a:t>
            </a:r>
            <a:r>
              <a:rPr lang="de-DE" sz="2400" dirty="0" err="1" smtClean="0">
                <a:solidFill>
                  <a:srgbClr val="FF0000"/>
                </a:solidFill>
                <a:cs typeface="Arial"/>
              </a:rPr>
              <a:t>Tukey.rm(slopes</a:t>
            </a:r>
            <a:r>
              <a:rPr lang="de-DE" sz="2400" dirty="0" smtClean="0">
                <a:solidFill>
                  <a:srgbClr val="FF0000"/>
                </a:solidFill>
                <a:cs typeface="Arial"/>
              </a:rPr>
              <a:t>,</a:t>
            </a:r>
            <a:r>
              <a:rPr lang="en-US" sz="2400" b="1" dirty="0" smtClean="0">
                <a:solidFill>
                  <a:srgbClr val="FF0000"/>
                </a:solidFill>
                <a:cs typeface="Courier"/>
              </a:rPr>
              <a:t> </a:t>
            </a:r>
            <a:r>
              <a:rPr lang="en-US" sz="2400" dirty="0" smtClean="0">
                <a:solidFill>
                  <a:srgbClr val="FF0000"/>
                </a:solidFill>
                <a:cs typeface="Courier"/>
              </a:rPr>
              <a:t>0.00810, 32, G, </a:t>
            </a:r>
            <a:r>
              <a:rPr lang="en-US" sz="2400" dirty="0" err="1" smtClean="0">
                <a:solidFill>
                  <a:srgbClr val="FF0000"/>
                </a:solidFill>
                <a:cs typeface="Courier"/>
              </a:rPr>
              <a:t>Kons</a:t>
            </a:r>
            <a:r>
              <a:rPr lang="en-US" sz="2400" dirty="0" smtClean="0">
                <a:solidFill>
                  <a:srgbClr val="FF0000"/>
                </a:solidFill>
                <a:cs typeface="Courier"/>
              </a:rPr>
              <a:t>, P) </a:t>
            </a:r>
            <a:r>
              <a:rPr lang="de-DE" sz="2400" dirty="0" smtClean="0">
                <a:solidFill>
                  <a:srgbClr val="FF0000"/>
                </a:solidFill>
                <a:cs typeface="Arial"/>
              </a:rPr>
              <a:t>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4191000"/>
            <a:ext cx="6248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tk</a:t>
            </a:r>
            <a:r>
              <a:rPr lang="de-DE" sz="2400" dirty="0" smtClean="0">
                <a:latin typeface="Arial"/>
                <a:cs typeface="Arial"/>
              </a:rPr>
              <a:t> hat 153 Einträge (!), von denen wir nur 18 brauchen (auf der nächsten Seite). In anova3.txt sind die Befehle, um diese 18 aus dem Vektor </a:t>
            </a:r>
            <a:r>
              <a:rPr lang="de-DE" sz="2400" dirty="0" err="1" smtClean="0">
                <a:solidFill>
                  <a:srgbClr val="FF0000"/>
                </a:solidFill>
                <a:latin typeface="Arial"/>
                <a:cs typeface="Arial"/>
              </a:rPr>
              <a:t>tk</a:t>
            </a:r>
            <a:r>
              <a:rPr lang="de-DE" sz="2400" dirty="0" smtClean="0">
                <a:latin typeface="Arial"/>
                <a:cs typeface="Arial"/>
              </a:rPr>
              <a:t> zu suchen.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228600"/>
            <a:ext cx="4572000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>
                <a:ln>
                  <a:solidFill>
                    <a:srgbClr val="3366FF"/>
                  </a:solidFill>
                </a:ln>
                <a:solidFill>
                  <a:srgbClr val="0000FF"/>
                </a:solidFill>
                <a:latin typeface="Courier New"/>
                <a:cs typeface="Courier New"/>
              </a:rPr>
              <a:t>M.b.initial-M.d.initial</a:t>
            </a:r>
            <a:r>
              <a:rPr lang="en-US" sz="1600" b="1" dirty="0" smtClean="0">
                <a:ln>
                  <a:solidFill>
                    <a:srgbClr val="3366FF"/>
                  </a:solidFill>
                </a:ln>
                <a:solidFill>
                  <a:srgbClr val="0000FF"/>
                </a:solidFill>
                <a:latin typeface="Courier New"/>
                <a:cs typeface="Courier New"/>
              </a:rPr>
              <a:t> 0.00000621</a:t>
            </a:r>
          </a:p>
          <a:p>
            <a:r>
              <a:rPr lang="en-US" sz="1600" b="1" dirty="0" err="1" smtClean="0">
                <a:solidFill>
                  <a:srgbClr val="FF0000"/>
                </a:solidFill>
                <a:latin typeface="Courier New"/>
                <a:cs typeface="Courier New"/>
              </a:rPr>
              <a:t>M.b.initial-M.g.initial</a:t>
            </a:r>
            <a:r>
              <a:rPr lang="en-US" sz="1600" b="1" dirty="0" smtClean="0">
                <a:solidFill>
                  <a:srgbClr val="FF0000"/>
                </a:solidFill>
                <a:latin typeface="Courier New"/>
                <a:cs typeface="Courier New"/>
              </a:rPr>
              <a:t> 0.00000091</a:t>
            </a:r>
          </a:p>
          <a:p>
            <a:r>
              <a:rPr lang="en-US" sz="1600" b="1" dirty="0" err="1" smtClean="0">
                <a:solidFill>
                  <a:srgbClr val="0000FF"/>
                </a:solidFill>
                <a:latin typeface="Courier New"/>
                <a:cs typeface="Courier New"/>
              </a:rPr>
              <a:t>F.b.initial-F.d.initial</a:t>
            </a:r>
            <a:r>
              <a:rPr lang="en-US" sz="1600" b="1" dirty="0" smtClean="0">
                <a:solidFill>
                  <a:srgbClr val="0000FF"/>
                </a:solidFill>
                <a:latin typeface="Courier New"/>
                <a:cs typeface="Courier New"/>
              </a:rPr>
              <a:t> 0.00001645</a:t>
            </a:r>
          </a:p>
          <a:p>
            <a:r>
              <a:rPr lang="en-US" sz="1600" b="1" dirty="0" err="1" smtClean="0">
                <a:solidFill>
                  <a:srgbClr val="FF0000"/>
                </a:solidFill>
                <a:latin typeface="Courier New"/>
                <a:cs typeface="Courier New"/>
              </a:rPr>
              <a:t>F.b.initial-F.g.initial</a:t>
            </a:r>
            <a:r>
              <a:rPr lang="en-US" sz="1600" b="1" dirty="0" smtClean="0">
                <a:solidFill>
                  <a:srgbClr val="FF0000"/>
                </a:solidFill>
                <a:latin typeface="Courier New"/>
                <a:cs typeface="Courier New"/>
              </a:rPr>
              <a:t> 0.00000000</a:t>
            </a:r>
          </a:p>
          <a:p>
            <a:r>
              <a:rPr lang="en-US" sz="1600" b="1" dirty="0" err="1" smtClean="0">
                <a:latin typeface="Courier New"/>
                <a:cs typeface="Courier New"/>
              </a:rPr>
              <a:t>M.d.initial-M.g.initial</a:t>
            </a:r>
            <a:r>
              <a:rPr lang="en-US" sz="1600" b="1" dirty="0" smtClean="0">
                <a:latin typeface="Courier New"/>
                <a:cs typeface="Courier New"/>
              </a:rPr>
              <a:t> 0.99999887</a:t>
            </a:r>
          </a:p>
          <a:p>
            <a:r>
              <a:rPr lang="en-US" sz="1600" b="1" dirty="0" err="1" smtClean="0">
                <a:latin typeface="Courier New"/>
                <a:cs typeface="Courier New"/>
              </a:rPr>
              <a:t>F.d.initial-F.g.initial</a:t>
            </a:r>
            <a:r>
              <a:rPr lang="en-US" sz="1600" b="1" dirty="0" smtClean="0">
                <a:latin typeface="Courier New"/>
                <a:cs typeface="Courier New"/>
              </a:rPr>
              <a:t> 0.21804338</a:t>
            </a:r>
          </a:p>
          <a:p>
            <a:r>
              <a:rPr lang="en-US" sz="1600" b="1" dirty="0" err="1" smtClean="0">
                <a:solidFill>
                  <a:srgbClr val="0000FF"/>
                </a:solidFill>
                <a:latin typeface="Courier New"/>
                <a:cs typeface="Courier New"/>
              </a:rPr>
              <a:t>M.b.medial-M.d.medial</a:t>
            </a:r>
            <a:r>
              <a:rPr lang="en-US" sz="1600" b="1" dirty="0" smtClean="0">
                <a:solidFill>
                  <a:srgbClr val="0000FF"/>
                </a:solidFill>
                <a:latin typeface="Courier New"/>
                <a:cs typeface="Courier New"/>
              </a:rPr>
              <a:t>   0.00001009</a:t>
            </a:r>
          </a:p>
          <a:p>
            <a:r>
              <a:rPr lang="en-US" sz="1600" b="1" dirty="0" err="1" smtClean="0">
                <a:solidFill>
                  <a:srgbClr val="FF0000"/>
                </a:solidFill>
                <a:latin typeface="Courier New"/>
                <a:cs typeface="Courier New"/>
              </a:rPr>
              <a:t>M.b.medial-M.g.medial</a:t>
            </a:r>
            <a:r>
              <a:rPr lang="en-US" sz="1600" b="1" dirty="0" smtClean="0">
                <a:solidFill>
                  <a:srgbClr val="FF0000"/>
                </a:solidFill>
                <a:latin typeface="Courier New"/>
                <a:cs typeface="Courier New"/>
              </a:rPr>
              <a:t>   0.00000002</a:t>
            </a:r>
          </a:p>
          <a:p>
            <a:r>
              <a:rPr lang="en-US" sz="1600" b="1" dirty="0" err="1" smtClean="0">
                <a:solidFill>
                  <a:srgbClr val="0000FF"/>
                </a:solidFill>
                <a:latin typeface="Courier New"/>
                <a:cs typeface="Courier New"/>
              </a:rPr>
              <a:t>F.b.medial-F.d.medial</a:t>
            </a:r>
            <a:r>
              <a:rPr lang="en-US" sz="1600" b="1" dirty="0" smtClean="0">
                <a:solidFill>
                  <a:srgbClr val="0000FF"/>
                </a:solidFill>
                <a:latin typeface="Courier New"/>
                <a:cs typeface="Courier New"/>
              </a:rPr>
              <a:t>   0.00009657</a:t>
            </a:r>
          </a:p>
          <a:p>
            <a:r>
              <a:rPr lang="en-US" sz="1600" b="1" dirty="0" err="1" smtClean="0">
                <a:solidFill>
                  <a:srgbClr val="FF0000"/>
                </a:solidFill>
                <a:latin typeface="Courier New"/>
                <a:cs typeface="Courier New"/>
              </a:rPr>
              <a:t>F.b.medial-F.g.medial</a:t>
            </a:r>
            <a:r>
              <a:rPr lang="en-US" sz="1600" b="1" dirty="0" smtClean="0">
                <a:solidFill>
                  <a:srgbClr val="FF0000"/>
                </a:solidFill>
                <a:latin typeface="Courier New"/>
                <a:cs typeface="Courier New"/>
              </a:rPr>
              <a:t>   0.00000010</a:t>
            </a:r>
          </a:p>
          <a:p>
            <a:r>
              <a:rPr lang="en-US" sz="1600" b="1" dirty="0" err="1" smtClean="0">
                <a:latin typeface="Courier New"/>
                <a:cs typeface="Courier New"/>
              </a:rPr>
              <a:t>M.d.medial-M.g.medial</a:t>
            </a:r>
            <a:r>
              <a:rPr lang="en-US" sz="1600" b="1" dirty="0" smtClean="0">
                <a:latin typeface="Courier New"/>
                <a:cs typeface="Courier New"/>
              </a:rPr>
              <a:t>   0.66535745</a:t>
            </a:r>
          </a:p>
          <a:p>
            <a:r>
              <a:rPr lang="en-US" sz="1600" b="1" dirty="0" err="1" smtClean="0">
                <a:latin typeface="Courier New"/>
                <a:cs typeface="Courier New"/>
              </a:rPr>
              <a:t>F.d.medial-F.g.medial</a:t>
            </a:r>
            <a:r>
              <a:rPr lang="en-US" sz="1600" b="1" dirty="0" smtClean="0">
                <a:latin typeface="Courier New"/>
                <a:cs typeface="Courier New"/>
              </a:rPr>
              <a:t>   0.52660795</a:t>
            </a:r>
          </a:p>
          <a:p>
            <a:r>
              <a:rPr lang="en-US" sz="1600" b="1" dirty="0" err="1" smtClean="0">
                <a:solidFill>
                  <a:srgbClr val="0000FF"/>
                </a:solidFill>
                <a:latin typeface="Courier New"/>
                <a:cs typeface="Courier New"/>
              </a:rPr>
              <a:t>M.b.final-M.d.final</a:t>
            </a:r>
            <a:r>
              <a:rPr lang="en-US" sz="1600" b="1" dirty="0" smtClean="0">
                <a:solidFill>
                  <a:srgbClr val="0000FF"/>
                </a:solidFill>
                <a:latin typeface="Courier New"/>
                <a:cs typeface="Courier New"/>
              </a:rPr>
              <a:t>     0.00092722</a:t>
            </a:r>
          </a:p>
          <a:p>
            <a:r>
              <a:rPr lang="en-US" sz="1600" b="1" dirty="0" err="1" smtClean="0">
                <a:solidFill>
                  <a:srgbClr val="FF0000"/>
                </a:solidFill>
                <a:latin typeface="Courier New"/>
                <a:cs typeface="Courier New"/>
              </a:rPr>
              <a:t>M.b.final-M.g.final</a:t>
            </a:r>
            <a:r>
              <a:rPr lang="en-US" sz="1600" b="1" dirty="0" smtClean="0">
                <a:solidFill>
                  <a:srgbClr val="FF0000"/>
                </a:solidFill>
                <a:latin typeface="Courier New"/>
                <a:cs typeface="Courier New"/>
              </a:rPr>
              <a:t>     0.09245728</a:t>
            </a:r>
          </a:p>
          <a:p>
            <a:r>
              <a:rPr lang="en-US" sz="1600" b="1" dirty="0" err="1" smtClean="0">
                <a:solidFill>
                  <a:srgbClr val="0000FF"/>
                </a:solidFill>
                <a:latin typeface="Courier New"/>
                <a:cs typeface="Courier New"/>
              </a:rPr>
              <a:t>F.b.final-F.d.final</a:t>
            </a:r>
            <a:r>
              <a:rPr lang="en-US" sz="1600" b="1" dirty="0" smtClean="0">
                <a:solidFill>
                  <a:srgbClr val="0000FF"/>
                </a:solidFill>
                <a:latin typeface="Courier New"/>
                <a:cs typeface="Courier New"/>
              </a:rPr>
              <a:t>     0.99969205</a:t>
            </a:r>
          </a:p>
          <a:p>
            <a:r>
              <a:rPr lang="en-US" sz="1600" b="1" dirty="0" err="1" smtClean="0">
                <a:solidFill>
                  <a:srgbClr val="FF0000"/>
                </a:solidFill>
                <a:latin typeface="Courier New"/>
                <a:cs typeface="Courier New"/>
              </a:rPr>
              <a:t>F.b.final-F.g.final</a:t>
            </a:r>
            <a:r>
              <a:rPr lang="en-US" sz="1600" b="1" dirty="0" smtClean="0">
                <a:solidFill>
                  <a:srgbClr val="FF0000"/>
                </a:solidFill>
                <a:latin typeface="Courier New"/>
                <a:cs typeface="Courier New"/>
              </a:rPr>
              <a:t>     0.99992148</a:t>
            </a:r>
          </a:p>
          <a:p>
            <a:r>
              <a:rPr lang="en-US" sz="1600" b="1" dirty="0" err="1" smtClean="0">
                <a:latin typeface="Courier New"/>
                <a:cs typeface="Courier New"/>
              </a:rPr>
              <a:t>M.d.final-M.g.final</a:t>
            </a:r>
            <a:r>
              <a:rPr lang="en-US" sz="1600" b="1" dirty="0" smtClean="0">
                <a:latin typeface="Courier New"/>
                <a:cs typeface="Courier New"/>
              </a:rPr>
              <a:t>     0.92870692</a:t>
            </a:r>
          </a:p>
          <a:p>
            <a:r>
              <a:rPr lang="en-US" sz="1600" b="1" dirty="0" err="1" smtClean="0">
                <a:latin typeface="Courier New"/>
                <a:cs typeface="Courier New"/>
              </a:rPr>
              <a:t>F.d.final-F.g.final</a:t>
            </a:r>
            <a:r>
              <a:rPr lang="en-US" sz="1600" b="1" dirty="0" smtClean="0">
                <a:latin typeface="Courier New"/>
                <a:cs typeface="Courier New"/>
              </a:rPr>
              <a:t>     0.84702874</a:t>
            </a:r>
          </a:p>
          <a:p>
            <a:endParaRPr lang="de-DE" sz="1600" dirty="0" smtClean="0">
              <a:latin typeface="Arial"/>
              <a:cs typeface="Arial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2400" y="4724400"/>
            <a:ext cx="7772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solidFill>
                  <a:srgbClr val="0000FF"/>
                </a:solidFill>
                <a:latin typeface="Arial"/>
                <a:cs typeface="Arial"/>
              </a:rPr>
              <a:t>/b/ vs. /d/: in allen Positionen </a:t>
            </a:r>
            <a:r>
              <a:rPr lang="de-DE" sz="2400" dirty="0" err="1" smtClean="0">
                <a:solidFill>
                  <a:srgbClr val="0000FF"/>
                </a:solidFill>
                <a:latin typeface="Arial"/>
                <a:cs typeface="Arial"/>
              </a:rPr>
              <a:t>sig</a:t>
            </a:r>
            <a:r>
              <a:rPr lang="de-DE" sz="2400" dirty="0" smtClean="0">
                <a:solidFill>
                  <a:srgbClr val="0000FF"/>
                </a:solidFill>
                <a:latin typeface="Arial"/>
                <a:cs typeface="Arial"/>
              </a:rPr>
              <a:t>. außer</a:t>
            </a:r>
            <a:r>
              <a:rPr lang="de-DE" sz="2400" dirty="0" smtClean="0">
                <a:solidFill>
                  <a:srgbClr val="0000FF"/>
                </a:solidFill>
                <a:latin typeface="Arial"/>
                <a:cs typeface="Arial"/>
              </a:rPr>
              <a:t> finalem </a:t>
            </a:r>
            <a:r>
              <a:rPr lang="de-DE" sz="2400" dirty="0" smtClean="0">
                <a:solidFill>
                  <a:srgbClr val="0000FF"/>
                </a:solidFill>
                <a:latin typeface="Arial"/>
                <a:cs typeface="Arial"/>
              </a:rPr>
              <a:t>/b/ vs. </a:t>
            </a:r>
            <a:r>
              <a:rPr lang="de-DE" sz="2400" dirty="0" smtClean="0">
                <a:solidFill>
                  <a:srgbClr val="0000FF"/>
                </a:solidFill>
                <a:latin typeface="Arial"/>
                <a:cs typeface="Arial"/>
              </a:rPr>
              <a:t>finalem </a:t>
            </a:r>
            <a:r>
              <a:rPr lang="de-DE" sz="2400" dirty="0" smtClean="0">
                <a:solidFill>
                  <a:srgbClr val="0000FF"/>
                </a:solidFill>
                <a:latin typeface="Arial"/>
                <a:cs typeface="Arial"/>
              </a:rPr>
              <a:t>/d/ für Frauen. </a:t>
            </a:r>
          </a:p>
          <a:p>
            <a:r>
              <a:rPr lang="de-DE" sz="2400" dirty="0" smtClean="0">
                <a:solidFill>
                  <a:srgbClr val="FF0000"/>
                </a:solidFill>
                <a:latin typeface="Arial"/>
                <a:cs typeface="Arial"/>
              </a:rPr>
              <a:t>/b/ vs. /g/: in </a:t>
            </a:r>
            <a:r>
              <a:rPr lang="de-DE" sz="2400" dirty="0" err="1" smtClean="0">
                <a:solidFill>
                  <a:srgbClr val="FF0000"/>
                </a:solidFill>
                <a:latin typeface="Arial"/>
                <a:cs typeface="Arial"/>
              </a:rPr>
              <a:t>initialer</a:t>
            </a:r>
            <a:r>
              <a:rPr lang="de-DE" sz="2400" dirty="0" smtClean="0">
                <a:solidFill>
                  <a:srgbClr val="FF0000"/>
                </a:solidFill>
                <a:latin typeface="Arial"/>
                <a:cs typeface="Arial"/>
              </a:rPr>
              <a:t> und medialer Position </a:t>
            </a:r>
            <a:r>
              <a:rPr lang="de-DE" sz="2400" dirty="0" err="1" smtClean="0">
                <a:solidFill>
                  <a:srgbClr val="FF0000"/>
                </a:solidFill>
                <a:latin typeface="Arial"/>
                <a:cs typeface="Arial"/>
              </a:rPr>
              <a:t>sig</a:t>
            </a:r>
            <a:r>
              <a:rPr lang="de-DE" sz="2400" dirty="0" smtClean="0">
                <a:solidFill>
                  <a:srgbClr val="FF0000"/>
                </a:solidFill>
                <a:latin typeface="Arial"/>
                <a:cs typeface="Arial"/>
              </a:rPr>
              <a:t>.</a:t>
            </a:r>
          </a:p>
          <a:p>
            <a:r>
              <a:rPr lang="de-DE" sz="2400" dirty="0" smtClean="0">
                <a:latin typeface="Arial"/>
                <a:cs typeface="Arial"/>
              </a:rPr>
              <a:t>/d/ vs. /</a:t>
            </a:r>
            <a:r>
              <a:rPr lang="de-DE" sz="2400" dirty="0" err="1" smtClean="0">
                <a:latin typeface="Arial"/>
                <a:cs typeface="Arial"/>
              </a:rPr>
              <a:t>g/:nicht</a:t>
            </a:r>
            <a:r>
              <a:rPr lang="de-DE" sz="2400" dirty="0" smtClean="0">
                <a:latin typeface="Arial"/>
                <a:cs typeface="Arial"/>
              </a:rPr>
              <a:t> signifikant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38900" y="2785408"/>
            <a:ext cx="2514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solidFill>
                  <a:schemeClr val="accent1"/>
                </a:solidFill>
                <a:latin typeface="Arial"/>
                <a:cs typeface="Arial"/>
              </a:rPr>
              <a:t>Nur für dieses Paar gibt es unterschiedliche Ergebnisse bei M vs.  F</a:t>
            </a:r>
          </a:p>
        </p:txBody>
      </p:sp>
      <p:cxnSp>
        <p:nvCxnSpPr>
          <p:cNvPr id="6" name="Straight Arrow Connector 5"/>
          <p:cNvCxnSpPr>
            <a:stCxn id="4" idx="1"/>
          </p:cNvCxnSpPr>
          <p:nvPr/>
        </p:nvCxnSpPr>
        <p:spPr>
          <a:xfrm rot="10800000">
            <a:off x="4953000" y="3352800"/>
            <a:ext cx="1485900" cy="40210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>
            <a:stCxn id="4" idx="1"/>
          </p:cNvCxnSpPr>
          <p:nvPr/>
        </p:nvCxnSpPr>
        <p:spPr>
          <a:xfrm rot="10800000" flipV="1">
            <a:off x="4953000" y="3754903"/>
            <a:ext cx="1485900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47800" y="609600"/>
            <a:ext cx="6019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Zusammenfassung der Ergebnisse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81000" y="1371601"/>
            <a:ext cx="8534400" cy="4154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Der Einfluss der Artikulationsstelle auf die Neigungen war signifikant  (F(</a:t>
            </a:r>
            <a:r>
              <a:rPr lang="en-US" sz="2400" dirty="0" smtClean="0">
                <a:latin typeface="Arial"/>
                <a:cs typeface="Arial"/>
              </a:rPr>
              <a:t>1.86</a:t>
            </a:r>
            <a:r>
              <a:rPr lang="de-DE" sz="2400" dirty="0" smtClean="0">
                <a:latin typeface="Arial"/>
                <a:cs typeface="Arial"/>
              </a:rPr>
              <a:t>, </a:t>
            </a:r>
            <a:r>
              <a:rPr lang="en-US" sz="2400" dirty="0" smtClean="0">
                <a:latin typeface="Arial"/>
                <a:cs typeface="Arial"/>
              </a:rPr>
              <a:t>14.89</a:t>
            </a:r>
            <a:r>
              <a:rPr lang="de-DE" sz="2400" dirty="0" smtClean="0">
                <a:latin typeface="Arial"/>
                <a:cs typeface="Arial"/>
              </a:rPr>
              <a:t>) = 70.88, p &lt; 0.001, </a:t>
            </a:r>
            <a:r>
              <a:rPr lang="de-DE" sz="2400" dirty="0" err="1" smtClean="0">
                <a:latin typeface="Arial"/>
                <a:cs typeface="Arial"/>
              </a:rPr>
              <a:t>Greenhouse-Geisser</a:t>
            </a:r>
            <a:r>
              <a:rPr lang="de-DE" sz="2400" dirty="0" smtClean="0">
                <a:latin typeface="Arial"/>
                <a:cs typeface="Arial"/>
              </a:rPr>
              <a:t> korrigiert). Der Einfluss der Position war nicht signifikant. D</a:t>
            </a:r>
            <a:r>
              <a:rPr lang="en-US" sz="2400" dirty="0" err="1" smtClean="0">
                <a:latin typeface="Arial"/>
                <a:cs typeface="Arial"/>
              </a:rPr>
              <a:t>i</a:t>
            </a:r>
            <a:r>
              <a:rPr lang="de-DE" sz="2400" dirty="0" smtClean="0">
                <a:latin typeface="Arial"/>
                <a:cs typeface="Arial"/>
              </a:rPr>
              <a:t>e Interaktionen Konsonant x Position (F(4, 32) = 19.34, p &lt; 0.001) sowie Konsonant x Position x Geschlecht (F(4, 32) = 2.86, p &lt; 0.05) waren beide signifikant. </a:t>
            </a:r>
            <a:r>
              <a:rPr lang="de-DE" sz="2400" dirty="0" err="1" smtClean="0">
                <a:latin typeface="Arial"/>
                <a:cs typeface="Arial"/>
              </a:rPr>
              <a:t>Post-hoc</a:t>
            </a:r>
            <a:r>
              <a:rPr lang="de-DE" sz="2400" dirty="0" smtClean="0">
                <a:latin typeface="Arial"/>
                <a:cs typeface="Arial"/>
              </a:rPr>
              <a:t> </a:t>
            </a:r>
            <a:r>
              <a:rPr lang="de-DE" sz="2400" dirty="0" err="1" smtClean="0">
                <a:latin typeface="Arial"/>
                <a:cs typeface="Arial"/>
              </a:rPr>
              <a:t>Tukey</a:t>
            </a:r>
            <a:r>
              <a:rPr lang="de-DE" sz="2400" dirty="0" smtClean="0">
                <a:latin typeface="Arial"/>
                <a:cs typeface="Arial"/>
              </a:rPr>
              <a:t> </a:t>
            </a:r>
            <a:r>
              <a:rPr lang="de-DE" sz="2400" dirty="0" err="1" smtClean="0">
                <a:latin typeface="Arial"/>
                <a:cs typeface="Arial"/>
              </a:rPr>
              <a:t>tests</a:t>
            </a:r>
            <a:r>
              <a:rPr lang="de-DE" sz="2400" dirty="0" smtClean="0">
                <a:latin typeface="Arial"/>
                <a:cs typeface="Arial"/>
              </a:rPr>
              <a:t> zeigten signifikante (p &lt; 0.001) Unterschiede zwischen /b/ und /d/ in allen Positionen außer für finalen /b/ vs. finalen /d/ für Frauen. Die Unterschiede  zwischen /b/ und /g/ waren in </a:t>
            </a:r>
            <a:r>
              <a:rPr lang="de-DE" sz="2400" dirty="0" err="1" smtClean="0">
                <a:latin typeface="Arial"/>
                <a:cs typeface="Arial"/>
              </a:rPr>
              <a:t>initialer</a:t>
            </a:r>
            <a:r>
              <a:rPr lang="de-DE" sz="2400" dirty="0" smtClean="0">
                <a:latin typeface="Arial"/>
                <a:cs typeface="Arial"/>
              </a:rPr>
              <a:t> und medialer Position signifikant (p &lt; 0.001). Der /d-g/ Unterschied war nicht signifikant.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71735"/>
            <a:ext cx="5534538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3. Wiederholungen in derselben Zelle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55666" y="533400"/>
            <a:ext cx="717393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In allen bislang untersuchten </a:t>
            </a:r>
            <a:r>
              <a:rPr lang="de-DE" sz="2400" dirty="0" err="1" smtClean="0">
                <a:latin typeface="Arial"/>
                <a:cs typeface="Arial"/>
              </a:rPr>
              <a:t>ANOVAs</a:t>
            </a:r>
            <a:r>
              <a:rPr lang="de-DE" sz="2400" dirty="0" smtClean="0">
                <a:latin typeface="Arial"/>
                <a:cs typeface="Arial"/>
              </a:rPr>
              <a:t> gab es </a:t>
            </a:r>
            <a:r>
              <a:rPr lang="de-DE" sz="2400" b="1" dirty="0" smtClean="0">
                <a:latin typeface="Arial"/>
                <a:cs typeface="Arial"/>
              </a:rPr>
              <a:t>einen Wert pro </a:t>
            </a:r>
            <a:r>
              <a:rPr lang="de-DE" sz="2400" b="1" dirty="0" err="1" smtClean="0">
                <a:latin typeface="Arial"/>
                <a:cs typeface="Arial"/>
              </a:rPr>
              <a:t>Vpn</a:t>
            </a:r>
            <a:r>
              <a:rPr lang="de-DE" sz="2400" b="1" dirty="0" smtClean="0">
                <a:latin typeface="Arial"/>
                <a:cs typeface="Arial"/>
              </a:rPr>
              <a:t>. pro Zelle</a:t>
            </a:r>
            <a:r>
              <a:rPr lang="de-DE" sz="2400" dirty="0" smtClean="0">
                <a:latin typeface="Arial"/>
                <a:cs typeface="Arial"/>
              </a:rPr>
              <a:t>. z.B. 2 Faktoren mit 3 und 2 Ebenen, dann 6 Werte pro </a:t>
            </a:r>
            <a:r>
              <a:rPr lang="de-DE" sz="2400" dirty="0" err="1" smtClean="0">
                <a:latin typeface="Arial"/>
                <a:cs typeface="Arial"/>
              </a:rPr>
              <a:t>Vpn</a:t>
            </a:r>
            <a:r>
              <a:rPr lang="de-DE" sz="2400" dirty="0" smtClean="0">
                <a:latin typeface="Arial"/>
                <a:cs typeface="Arial"/>
              </a:rPr>
              <a:t>, also einen Wert pro Ebenen-Kombination pro </a:t>
            </a:r>
            <a:r>
              <a:rPr lang="de-DE" sz="2400" dirty="0" err="1" smtClean="0">
                <a:latin typeface="Arial"/>
                <a:cs typeface="Arial"/>
              </a:rPr>
              <a:t>Vpn</a:t>
            </a:r>
            <a:r>
              <a:rPr lang="de-DE" sz="2400" dirty="0" smtClean="0">
                <a:latin typeface="Arial"/>
                <a:cs typeface="Arial"/>
              </a:rPr>
              <a:t>.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705562" y="3146517"/>
            <a:ext cx="7322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Vpn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29239" y="4515884"/>
            <a:ext cx="2530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i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39989" y="4515884"/>
            <a:ext cx="355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526186" y="4515884"/>
            <a:ext cx="355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789701" y="3832317"/>
            <a:ext cx="8520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lang.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556130" y="3832317"/>
            <a:ext cx="11427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schnell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855755" y="3832317"/>
            <a:ext cx="20152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Sprechtempo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863378" y="4515884"/>
            <a:ext cx="9375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Vokal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197871" y="2458484"/>
            <a:ext cx="13310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Sprache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789701" y="2458484"/>
            <a:ext cx="25497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engl. oder </a:t>
            </a:r>
            <a:r>
              <a:rPr lang="de-DE" sz="2400" dirty="0" err="1" smtClean="0">
                <a:latin typeface="Arial"/>
                <a:cs typeface="Arial"/>
              </a:rPr>
              <a:t>span</a:t>
            </a:r>
            <a:r>
              <a:rPr lang="de-DE" sz="2400" dirty="0" smtClean="0">
                <a:latin typeface="Arial"/>
                <a:cs typeface="Arial"/>
              </a:rPr>
              <a:t>.</a:t>
            </a:r>
          </a:p>
        </p:txBody>
      </p:sp>
      <p:cxnSp>
        <p:nvCxnSpPr>
          <p:cNvPr id="14" name="Straight Connector 13"/>
          <p:cNvCxnSpPr/>
          <p:nvPr/>
        </p:nvCxnSpPr>
        <p:spPr>
          <a:xfrm rot="5400000">
            <a:off x="5048139" y="4480340"/>
            <a:ext cx="374303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8" idx="2"/>
          </p:cNvCxnSpPr>
          <p:nvPr/>
        </p:nvCxnSpPr>
        <p:spPr>
          <a:xfrm rot="5400000">
            <a:off x="4815566" y="4268118"/>
            <a:ext cx="374304" cy="4260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16200000" flipH="1">
            <a:off x="5261950" y="4268117"/>
            <a:ext cx="374304" cy="4260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6446057" y="4515883"/>
            <a:ext cx="2530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i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856807" y="4515883"/>
            <a:ext cx="355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343004" y="4515883"/>
            <a:ext cx="355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a</a:t>
            </a:r>
          </a:p>
        </p:txBody>
      </p:sp>
      <p:cxnSp>
        <p:nvCxnSpPr>
          <p:cNvPr id="20" name="Straight Connector 19"/>
          <p:cNvCxnSpPr/>
          <p:nvPr/>
        </p:nvCxnSpPr>
        <p:spPr>
          <a:xfrm rot="5400000">
            <a:off x="6864957" y="4480339"/>
            <a:ext cx="374303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5400000">
            <a:off x="6632384" y="4268117"/>
            <a:ext cx="374304" cy="4260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16200000" flipH="1">
            <a:off x="7078768" y="4268116"/>
            <a:ext cx="374304" cy="4260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endCxn id="4" idx="2"/>
          </p:cNvCxnSpPr>
          <p:nvPr/>
        </p:nvCxnSpPr>
        <p:spPr>
          <a:xfrm flipV="1">
            <a:off x="5215736" y="3608182"/>
            <a:ext cx="855972" cy="37430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 flipV="1">
            <a:off x="6071708" y="3608182"/>
            <a:ext cx="855972" cy="37430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16200000" flipH="1">
            <a:off x="5865563" y="3104842"/>
            <a:ext cx="376536" cy="7151"/>
          </a:xfrm>
          <a:prstGeom prst="line">
            <a:avLst/>
          </a:prstGeom>
          <a:ln w="25400" cap="flat" cmpd="sng" algn="ctr">
            <a:solidFill>
              <a:schemeClr val="accent1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4522766" y="4816220"/>
            <a:ext cx="5338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</a:t>
            </a:r>
            <a:r>
              <a:rPr lang="de-DE" sz="2400" baseline="-25000" dirty="0" smtClean="0">
                <a:latin typeface="Arial"/>
                <a:cs typeface="Arial"/>
              </a:rPr>
              <a:t>1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992316" y="4816220"/>
            <a:ext cx="5338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</a:t>
            </a:r>
            <a:r>
              <a:rPr lang="de-DE" sz="2400" baseline="-25000" dirty="0" smtClean="0">
                <a:latin typeface="Arial"/>
                <a:cs typeface="Arial"/>
              </a:rPr>
              <a:t>2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438627" y="4816220"/>
            <a:ext cx="5338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</a:t>
            </a:r>
            <a:r>
              <a:rPr lang="de-DE" sz="2400" baseline="-25000" dirty="0" smtClean="0">
                <a:latin typeface="Arial"/>
                <a:cs typeface="Arial"/>
              </a:rPr>
              <a:t>3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296068" y="4816220"/>
            <a:ext cx="5338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</a:t>
            </a:r>
            <a:r>
              <a:rPr lang="de-DE" sz="2400" baseline="-25000" dirty="0" smtClean="0">
                <a:latin typeface="Arial"/>
                <a:cs typeface="Arial"/>
              </a:rPr>
              <a:t>4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765618" y="4816220"/>
            <a:ext cx="5338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</a:t>
            </a:r>
            <a:r>
              <a:rPr lang="de-DE" sz="2400" baseline="-25000" dirty="0" smtClean="0">
                <a:latin typeface="Arial"/>
                <a:cs typeface="Arial"/>
              </a:rPr>
              <a:t>5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7211929" y="4816220"/>
            <a:ext cx="5338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</a:t>
            </a:r>
            <a:r>
              <a:rPr lang="de-DE" sz="2400" baseline="-25000" dirty="0" smtClean="0">
                <a:latin typeface="Arial"/>
                <a:cs typeface="Arial"/>
              </a:rPr>
              <a:t>6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228600" y="2920149"/>
            <a:ext cx="13482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solidFill>
                  <a:srgbClr val="3366FF"/>
                </a:solidFill>
                <a:latin typeface="Arial"/>
                <a:cs typeface="Arial"/>
              </a:rPr>
              <a:t>between</a:t>
            </a:r>
            <a:endParaRPr lang="de-DE" sz="2400" dirty="0" smtClean="0">
              <a:solidFill>
                <a:srgbClr val="3366FF"/>
              </a:solidFill>
              <a:latin typeface="Arial"/>
              <a:cs typeface="Arial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57696" y="3520820"/>
            <a:ext cx="9843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solidFill>
                  <a:srgbClr val="3366FF"/>
                </a:solidFill>
                <a:latin typeface="Arial"/>
                <a:cs typeface="Arial"/>
              </a:rPr>
              <a:t>within</a:t>
            </a:r>
            <a:endParaRPr lang="de-DE" sz="2400" dirty="0" smtClean="0">
              <a:solidFill>
                <a:srgbClr val="3366FF"/>
              </a:solidFill>
              <a:latin typeface="Arial"/>
              <a:cs typeface="Arial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>
            <a:off x="552539" y="3442390"/>
            <a:ext cx="8153400" cy="1588"/>
          </a:xfrm>
          <a:prstGeom prst="line">
            <a:avLst/>
          </a:prstGeom>
          <a:ln w="25400" cap="flat" cmpd="sng" algn="ctr">
            <a:solidFill>
              <a:schemeClr val="accent1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295400" y="71735"/>
            <a:ext cx="5534538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3. Wiederholungen in derselben Zelle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57696" y="533400"/>
            <a:ext cx="802430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In fast allen phonetischen Untersuchungen gibt es jedoch </a:t>
            </a:r>
            <a:r>
              <a:rPr lang="de-DE" sz="2400" b="1" dirty="0" smtClean="0">
                <a:latin typeface="Arial"/>
                <a:cs typeface="Arial"/>
              </a:rPr>
              <a:t>mehrere Werte pro Zelle</a:t>
            </a:r>
            <a:r>
              <a:rPr lang="de-DE" sz="2400" dirty="0" smtClean="0">
                <a:latin typeface="Arial"/>
                <a:cs typeface="Arial"/>
              </a:rPr>
              <a:t>. </a:t>
            </a:r>
            <a:r>
              <a:rPr lang="de-DE" sz="2400" dirty="0" err="1" smtClean="0">
                <a:latin typeface="Arial"/>
                <a:cs typeface="Arial"/>
              </a:rPr>
              <a:t>zB</a:t>
            </a:r>
            <a:r>
              <a:rPr lang="de-DE" sz="2400" dirty="0" smtClean="0">
                <a:latin typeface="Arial"/>
                <a:cs typeface="Arial"/>
              </a:rPr>
              <a:t>. jede </a:t>
            </a:r>
            <a:r>
              <a:rPr lang="de-DE" sz="2400" dirty="0" err="1" smtClean="0">
                <a:latin typeface="Arial"/>
                <a:cs typeface="Arial"/>
              </a:rPr>
              <a:t>Vpn</a:t>
            </a:r>
            <a:r>
              <a:rPr lang="de-DE" sz="2400" dirty="0" smtClean="0">
                <a:latin typeface="Arial"/>
                <a:cs typeface="Arial"/>
              </a:rPr>
              <a:t>. erzeugte '</a:t>
            </a:r>
            <a:r>
              <a:rPr lang="de-DE" sz="2400" dirty="0" err="1" smtClean="0">
                <a:latin typeface="Arial"/>
                <a:cs typeface="Arial"/>
              </a:rPr>
              <a:t>hid</a:t>
            </a:r>
            <a:r>
              <a:rPr lang="de-DE" sz="2400" dirty="0" smtClean="0">
                <a:latin typeface="Arial"/>
                <a:cs typeface="Arial"/>
              </a:rPr>
              <a:t>', '</a:t>
            </a:r>
            <a:r>
              <a:rPr lang="de-DE" sz="2400" dirty="0" err="1" smtClean="0">
                <a:latin typeface="Arial"/>
                <a:cs typeface="Arial"/>
              </a:rPr>
              <a:t>head</a:t>
            </a:r>
            <a:r>
              <a:rPr lang="de-DE" sz="2400" dirty="0" smtClean="0">
                <a:latin typeface="Arial"/>
                <a:cs typeface="Arial"/>
              </a:rPr>
              <a:t>', '</a:t>
            </a:r>
            <a:r>
              <a:rPr lang="de-DE" sz="2400" dirty="0" err="1" smtClean="0">
                <a:latin typeface="Arial"/>
                <a:cs typeface="Arial"/>
              </a:rPr>
              <a:t>had</a:t>
            </a:r>
            <a:r>
              <a:rPr lang="de-DE" sz="2400" dirty="0" smtClean="0">
                <a:latin typeface="Arial"/>
                <a:cs typeface="Arial"/>
              </a:rPr>
              <a:t>' zu einer langsamen und schnellen Sprechgeschwindigkeit </a:t>
            </a:r>
            <a:r>
              <a:rPr lang="de-DE" sz="2400" b="1" dirty="0" smtClean="0">
                <a:latin typeface="Arial"/>
                <a:cs typeface="Arial"/>
              </a:rPr>
              <a:t>jeweils 10 Mal.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878296" y="2810471"/>
            <a:ext cx="7322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Vpn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801973" y="4179838"/>
            <a:ext cx="2530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i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212723" y="4179838"/>
            <a:ext cx="355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698920" y="4179838"/>
            <a:ext cx="355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962435" y="3496271"/>
            <a:ext cx="8520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lang.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728864" y="3496271"/>
            <a:ext cx="11427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schnell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028489" y="3496271"/>
            <a:ext cx="20152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Sprechtempo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036112" y="4179838"/>
            <a:ext cx="9375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Vokal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370605" y="2122438"/>
            <a:ext cx="13310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Sprache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962435" y="2122438"/>
            <a:ext cx="25497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engl. oder </a:t>
            </a:r>
            <a:r>
              <a:rPr lang="de-DE" sz="2400" dirty="0" err="1" smtClean="0">
                <a:latin typeface="Arial"/>
                <a:cs typeface="Arial"/>
              </a:rPr>
              <a:t>span</a:t>
            </a:r>
            <a:r>
              <a:rPr lang="de-DE" sz="2400" dirty="0" smtClean="0">
                <a:latin typeface="Arial"/>
                <a:cs typeface="Arial"/>
              </a:rPr>
              <a:t>.</a:t>
            </a:r>
          </a:p>
        </p:txBody>
      </p:sp>
      <p:cxnSp>
        <p:nvCxnSpPr>
          <p:cNvPr id="15" name="Straight Connector 14"/>
          <p:cNvCxnSpPr/>
          <p:nvPr/>
        </p:nvCxnSpPr>
        <p:spPr>
          <a:xfrm rot="5400000">
            <a:off x="5220873" y="4144294"/>
            <a:ext cx="374303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9" idx="2"/>
          </p:cNvCxnSpPr>
          <p:nvPr/>
        </p:nvCxnSpPr>
        <p:spPr>
          <a:xfrm rot="5400000">
            <a:off x="4988300" y="3932072"/>
            <a:ext cx="374304" cy="4260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16200000" flipH="1">
            <a:off x="5434684" y="3932071"/>
            <a:ext cx="374304" cy="4260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6618791" y="4179837"/>
            <a:ext cx="2530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i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029541" y="4179837"/>
            <a:ext cx="355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515738" y="4179837"/>
            <a:ext cx="355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a</a:t>
            </a:r>
          </a:p>
        </p:txBody>
      </p:sp>
      <p:cxnSp>
        <p:nvCxnSpPr>
          <p:cNvPr id="21" name="Straight Connector 20"/>
          <p:cNvCxnSpPr/>
          <p:nvPr/>
        </p:nvCxnSpPr>
        <p:spPr>
          <a:xfrm rot="5400000">
            <a:off x="7037691" y="4144293"/>
            <a:ext cx="374303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5400000">
            <a:off x="6805118" y="3932071"/>
            <a:ext cx="374304" cy="4260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16200000" flipH="1">
            <a:off x="7251502" y="3932070"/>
            <a:ext cx="374304" cy="4260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endCxn id="5" idx="2"/>
          </p:cNvCxnSpPr>
          <p:nvPr/>
        </p:nvCxnSpPr>
        <p:spPr>
          <a:xfrm flipV="1">
            <a:off x="5388470" y="3272136"/>
            <a:ext cx="855972" cy="37430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 flipV="1">
            <a:off x="6244442" y="3272136"/>
            <a:ext cx="855972" cy="37430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16200000" flipH="1">
            <a:off x="6038297" y="2768796"/>
            <a:ext cx="376536" cy="7151"/>
          </a:xfrm>
          <a:prstGeom prst="line">
            <a:avLst/>
          </a:prstGeom>
          <a:ln w="25400" cap="flat" cmpd="sng" algn="ctr">
            <a:solidFill>
              <a:schemeClr val="accent1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4695500" y="4480174"/>
            <a:ext cx="7049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</a:t>
            </a:r>
            <a:r>
              <a:rPr lang="de-DE" sz="2400" baseline="-25000" dirty="0" smtClean="0">
                <a:latin typeface="Arial"/>
                <a:cs typeface="Arial"/>
              </a:rPr>
              <a:t>1.1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165050" y="4480174"/>
            <a:ext cx="5338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</a:t>
            </a:r>
            <a:r>
              <a:rPr lang="de-DE" sz="2400" baseline="-25000" dirty="0" smtClean="0">
                <a:latin typeface="Arial"/>
                <a:cs typeface="Arial"/>
              </a:rPr>
              <a:t>2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611361" y="4480174"/>
            <a:ext cx="5338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</a:t>
            </a:r>
            <a:r>
              <a:rPr lang="de-DE" sz="2400" baseline="-25000" dirty="0" smtClean="0">
                <a:latin typeface="Arial"/>
                <a:cs typeface="Arial"/>
              </a:rPr>
              <a:t>3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468802" y="4480174"/>
            <a:ext cx="5338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</a:t>
            </a:r>
            <a:r>
              <a:rPr lang="de-DE" sz="2400" baseline="-25000" dirty="0" smtClean="0">
                <a:latin typeface="Arial"/>
                <a:cs typeface="Arial"/>
              </a:rPr>
              <a:t>4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938352" y="4480174"/>
            <a:ext cx="5338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</a:t>
            </a:r>
            <a:r>
              <a:rPr lang="de-DE" sz="2400" baseline="-25000" dirty="0" smtClean="0">
                <a:latin typeface="Arial"/>
                <a:cs typeface="Arial"/>
              </a:rPr>
              <a:t>5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384663" y="4480174"/>
            <a:ext cx="5338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</a:t>
            </a:r>
            <a:r>
              <a:rPr lang="de-DE" sz="2400" baseline="-25000" dirty="0" smtClean="0">
                <a:latin typeface="Arial"/>
                <a:cs typeface="Arial"/>
              </a:rPr>
              <a:t>6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01334" y="2584103"/>
            <a:ext cx="13482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solidFill>
                  <a:srgbClr val="3366FF"/>
                </a:solidFill>
                <a:latin typeface="Arial"/>
                <a:cs typeface="Arial"/>
              </a:rPr>
              <a:t>between</a:t>
            </a:r>
            <a:endParaRPr lang="de-DE" sz="2400" dirty="0" smtClean="0">
              <a:solidFill>
                <a:srgbClr val="3366FF"/>
              </a:solidFill>
              <a:latin typeface="Arial"/>
              <a:cs typeface="Arial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30430" y="3184774"/>
            <a:ext cx="9843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solidFill>
                  <a:srgbClr val="3366FF"/>
                </a:solidFill>
                <a:latin typeface="Arial"/>
                <a:cs typeface="Arial"/>
              </a:rPr>
              <a:t>within</a:t>
            </a:r>
            <a:endParaRPr lang="de-DE" sz="2400" dirty="0" smtClean="0">
              <a:solidFill>
                <a:srgbClr val="3366FF"/>
              </a:solidFill>
              <a:latin typeface="Arial"/>
              <a:cs typeface="Arial"/>
            </a:endParaRPr>
          </a:p>
        </p:txBody>
      </p:sp>
      <p:cxnSp>
        <p:nvCxnSpPr>
          <p:cNvPr id="35" name="Straight Connector 34"/>
          <p:cNvCxnSpPr/>
          <p:nvPr/>
        </p:nvCxnSpPr>
        <p:spPr>
          <a:xfrm>
            <a:off x="725273" y="3106344"/>
            <a:ext cx="8153400" cy="1588"/>
          </a:xfrm>
          <a:prstGeom prst="line">
            <a:avLst/>
          </a:prstGeom>
          <a:ln w="25400" cap="flat" cmpd="sng" algn="ctr">
            <a:solidFill>
              <a:schemeClr val="accent1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4646057" y="4941839"/>
            <a:ext cx="7049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</a:t>
            </a:r>
            <a:r>
              <a:rPr lang="de-DE" sz="2400" baseline="-25000" dirty="0" smtClean="0">
                <a:latin typeface="Arial"/>
                <a:cs typeface="Arial"/>
              </a:rPr>
              <a:t>1.2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4703828" y="5403504"/>
            <a:ext cx="7049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</a:t>
            </a:r>
            <a:r>
              <a:rPr lang="de-DE" sz="2400" baseline="-25000" dirty="0" smtClean="0">
                <a:latin typeface="Arial"/>
                <a:cs typeface="Arial"/>
              </a:rPr>
              <a:t>1.3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4695500" y="6284424"/>
            <a:ext cx="8191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</a:t>
            </a:r>
            <a:r>
              <a:rPr lang="de-DE" sz="2400" baseline="-25000" dirty="0" smtClean="0">
                <a:latin typeface="Arial"/>
                <a:cs typeface="Arial"/>
              </a:rPr>
              <a:t>1.10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626167" y="5822759"/>
            <a:ext cx="5388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...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664384" y="5084096"/>
            <a:ext cx="2309304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10 Werte in derselben Zelle pro </a:t>
            </a:r>
            <a:r>
              <a:rPr lang="de-DE" sz="2400" dirty="0" err="1" smtClean="0">
                <a:latin typeface="Arial"/>
                <a:cs typeface="Arial"/>
              </a:rPr>
              <a:t>Vpn</a:t>
            </a:r>
            <a:r>
              <a:rPr lang="de-DE" sz="2400" dirty="0" smtClean="0">
                <a:latin typeface="Arial"/>
                <a:cs typeface="Arial"/>
              </a:rPr>
              <a:t>.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3902407" y="4179837"/>
            <a:ext cx="801421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400" dirty="0" smtClean="0">
                <a:latin typeface="Arial"/>
                <a:cs typeface="Arial"/>
              </a:rPr>
              <a:t>{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938059" y="2922382"/>
            <a:ext cx="7322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Vpn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861736" y="4291749"/>
            <a:ext cx="2530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272486" y="4291749"/>
            <a:ext cx="355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758683" y="4291749"/>
            <a:ext cx="355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22198" y="3608182"/>
            <a:ext cx="8520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lang.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788627" y="3608182"/>
            <a:ext cx="11427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schnell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088252" y="3608182"/>
            <a:ext cx="20152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Sprechtempo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095875" y="4291749"/>
            <a:ext cx="9375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Vokal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430368" y="2234349"/>
            <a:ext cx="13310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Sprache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022198" y="2234349"/>
            <a:ext cx="25497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engl. oder </a:t>
            </a:r>
            <a:r>
              <a:rPr lang="de-DE" sz="2400" dirty="0" err="1" smtClean="0">
                <a:latin typeface="Arial"/>
                <a:cs typeface="Arial"/>
              </a:rPr>
              <a:t>span</a:t>
            </a:r>
            <a:r>
              <a:rPr lang="de-DE" sz="2400" dirty="0" smtClean="0">
                <a:latin typeface="Arial"/>
                <a:cs typeface="Arial"/>
              </a:rPr>
              <a:t>.</a:t>
            </a:r>
          </a:p>
        </p:txBody>
      </p:sp>
      <p:cxnSp>
        <p:nvCxnSpPr>
          <p:cNvPr id="12" name="Straight Connector 11"/>
          <p:cNvCxnSpPr/>
          <p:nvPr/>
        </p:nvCxnSpPr>
        <p:spPr>
          <a:xfrm rot="5400000">
            <a:off x="5280636" y="4256205"/>
            <a:ext cx="374303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6" idx="2"/>
          </p:cNvCxnSpPr>
          <p:nvPr/>
        </p:nvCxnSpPr>
        <p:spPr>
          <a:xfrm rot="5400000">
            <a:off x="5048063" y="4043983"/>
            <a:ext cx="374304" cy="4260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16200000" flipH="1">
            <a:off x="5494447" y="4043982"/>
            <a:ext cx="374304" cy="4260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6678554" y="4291748"/>
            <a:ext cx="2530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i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089304" y="4291748"/>
            <a:ext cx="355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575501" y="4291748"/>
            <a:ext cx="355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a</a:t>
            </a:r>
          </a:p>
        </p:txBody>
      </p:sp>
      <p:cxnSp>
        <p:nvCxnSpPr>
          <p:cNvPr id="18" name="Straight Connector 17"/>
          <p:cNvCxnSpPr/>
          <p:nvPr/>
        </p:nvCxnSpPr>
        <p:spPr>
          <a:xfrm rot="5400000">
            <a:off x="7097454" y="4256204"/>
            <a:ext cx="374303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5400000">
            <a:off x="6864881" y="4043982"/>
            <a:ext cx="374304" cy="4260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16200000" flipH="1">
            <a:off x="7311265" y="4043981"/>
            <a:ext cx="374304" cy="4260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endCxn id="2" idx="2"/>
          </p:cNvCxnSpPr>
          <p:nvPr/>
        </p:nvCxnSpPr>
        <p:spPr>
          <a:xfrm flipV="1">
            <a:off x="5448233" y="3384047"/>
            <a:ext cx="855972" cy="37430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 flipV="1">
            <a:off x="6304205" y="3384047"/>
            <a:ext cx="855972" cy="37430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16200000" flipH="1">
            <a:off x="6098060" y="2880707"/>
            <a:ext cx="376536" cy="7151"/>
          </a:xfrm>
          <a:prstGeom prst="line">
            <a:avLst/>
          </a:prstGeom>
          <a:ln w="25400" cap="flat" cmpd="sng" algn="ctr">
            <a:solidFill>
              <a:schemeClr val="accent1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4755263" y="4592085"/>
            <a:ext cx="7049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</a:t>
            </a:r>
            <a:r>
              <a:rPr lang="de-DE" sz="2400" baseline="-25000" dirty="0" smtClean="0">
                <a:latin typeface="Arial"/>
                <a:cs typeface="Arial"/>
              </a:rPr>
              <a:t>1.1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224813" y="4592085"/>
            <a:ext cx="5338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</a:t>
            </a:r>
            <a:r>
              <a:rPr lang="de-DE" sz="2400" baseline="-25000" dirty="0" smtClean="0">
                <a:latin typeface="Arial"/>
                <a:cs typeface="Arial"/>
              </a:rPr>
              <a:t>2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671124" y="4592085"/>
            <a:ext cx="5338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</a:t>
            </a:r>
            <a:r>
              <a:rPr lang="de-DE" sz="2400" baseline="-25000" dirty="0" smtClean="0">
                <a:latin typeface="Arial"/>
                <a:cs typeface="Arial"/>
              </a:rPr>
              <a:t>3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528565" y="4592085"/>
            <a:ext cx="5338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</a:t>
            </a:r>
            <a:r>
              <a:rPr lang="de-DE" sz="2400" baseline="-25000" dirty="0" smtClean="0">
                <a:latin typeface="Arial"/>
                <a:cs typeface="Arial"/>
              </a:rPr>
              <a:t>4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998115" y="4592085"/>
            <a:ext cx="5338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</a:t>
            </a:r>
            <a:r>
              <a:rPr lang="de-DE" sz="2400" baseline="-25000" dirty="0" smtClean="0">
                <a:latin typeface="Arial"/>
                <a:cs typeface="Arial"/>
              </a:rPr>
              <a:t>5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444426" y="4592085"/>
            <a:ext cx="5338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</a:t>
            </a:r>
            <a:r>
              <a:rPr lang="de-DE" sz="2400" baseline="-25000" dirty="0" smtClean="0">
                <a:latin typeface="Arial"/>
                <a:cs typeface="Arial"/>
              </a:rPr>
              <a:t>6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61097" y="2696014"/>
            <a:ext cx="13482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solidFill>
                  <a:srgbClr val="3366FF"/>
                </a:solidFill>
                <a:latin typeface="Arial"/>
                <a:cs typeface="Arial"/>
              </a:rPr>
              <a:t>between</a:t>
            </a:r>
            <a:endParaRPr lang="de-DE" sz="2400" dirty="0" smtClean="0">
              <a:solidFill>
                <a:srgbClr val="3366FF"/>
              </a:solidFill>
              <a:latin typeface="Arial"/>
              <a:cs typeface="Arial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90193" y="3296685"/>
            <a:ext cx="9843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solidFill>
                  <a:srgbClr val="3366FF"/>
                </a:solidFill>
                <a:latin typeface="Arial"/>
                <a:cs typeface="Arial"/>
              </a:rPr>
              <a:t>within</a:t>
            </a:r>
            <a:endParaRPr lang="de-DE" sz="2400" dirty="0" smtClean="0">
              <a:solidFill>
                <a:srgbClr val="3366FF"/>
              </a:solidFill>
              <a:latin typeface="Arial"/>
              <a:cs typeface="Arial"/>
            </a:endParaRPr>
          </a:p>
        </p:txBody>
      </p:sp>
      <p:cxnSp>
        <p:nvCxnSpPr>
          <p:cNvPr id="32" name="Straight Connector 31"/>
          <p:cNvCxnSpPr/>
          <p:nvPr/>
        </p:nvCxnSpPr>
        <p:spPr>
          <a:xfrm>
            <a:off x="785036" y="3218255"/>
            <a:ext cx="8153400" cy="1588"/>
          </a:xfrm>
          <a:prstGeom prst="line">
            <a:avLst/>
          </a:prstGeom>
          <a:ln w="25400" cap="flat" cmpd="sng" algn="ctr">
            <a:solidFill>
              <a:schemeClr val="accent1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4705820" y="5053750"/>
            <a:ext cx="7049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</a:t>
            </a:r>
            <a:r>
              <a:rPr lang="de-DE" sz="2400" baseline="-25000" dirty="0" smtClean="0">
                <a:latin typeface="Arial"/>
                <a:cs typeface="Arial"/>
              </a:rPr>
              <a:t>1.2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763591" y="5515415"/>
            <a:ext cx="7049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</a:t>
            </a:r>
            <a:r>
              <a:rPr lang="de-DE" sz="2400" baseline="-25000" dirty="0" smtClean="0">
                <a:latin typeface="Arial"/>
                <a:cs typeface="Arial"/>
              </a:rPr>
              <a:t>1.3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755263" y="6396335"/>
            <a:ext cx="8191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</a:t>
            </a:r>
            <a:r>
              <a:rPr lang="de-DE" sz="2400" baseline="-25000" dirty="0" smtClean="0">
                <a:latin typeface="Arial"/>
                <a:cs typeface="Arial"/>
              </a:rPr>
              <a:t>1.10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685930" y="5934670"/>
            <a:ext cx="5388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...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590193" y="295357"/>
            <a:ext cx="75632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Jedoch sind Wiederholungen innerhalb der Zelle in einem ANOVA nicht zulässig und müssen gemittelt werden </a:t>
            </a:r>
            <a:r>
              <a:rPr lang="en-US" sz="2400" dirty="0" smtClean="0">
                <a:latin typeface="Arial"/>
                <a:cs typeface="Arial"/>
              </a:rPr>
              <a:t>–</a:t>
            </a:r>
            <a:r>
              <a:rPr lang="de-DE" sz="2400" dirty="0" smtClean="0">
                <a:latin typeface="Arial"/>
                <a:cs typeface="Arial"/>
              </a:rPr>
              <a:t> damit wir pro </a:t>
            </a:r>
            <a:r>
              <a:rPr lang="de-DE" sz="2400" dirty="0" err="1" smtClean="0">
                <a:latin typeface="Arial"/>
                <a:cs typeface="Arial"/>
              </a:rPr>
              <a:t>Vpn</a:t>
            </a:r>
            <a:r>
              <a:rPr lang="de-DE" sz="2400" dirty="0" smtClean="0">
                <a:latin typeface="Arial"/>
                <a:cs typeface="Arial"/>
              </a:rPr>
              <a:t>. </a:t>
            </a:r>
            <a:r>
              <a:rPr lang="de-DE" sz="2400" b="1" dirty="0" smtClean="0">
                <a:latin typeface="Arial"/>
                <a:cs typeface="Arial"/>
              </a:rPr>
              <a:t>einen </a:t>
            </a:r>
            <a:r>
              <a:rPr lang="de-DE" sz="2400" b="1" dirty="0" err="1" smtClean="0">
                <a:latin typeface="Arial"/>
                <a:cs typeface="Arial"/>
              </a:rPr>
              <a:t>within-subjects</a:t>
            </a:r>
            <a:r>
              <a:rPr lang="de-DE" sz="2400" b="1" dirty="0" smtClean="0">
                <a:latin typeface="Arial"/>
                <a:cs typeface="Arial"/>
              </a:rPr>
              <a:t> Wert pro Kombination der </a:t>
            </a:r>
            <a:r>
              <a:rPr lang="de-DE" sz="2400" b="1" dirty="0" err="1" smtClean="0">
                <a:latin typeface="Arial"/>
                <a:cs typeface="Arial"/>
              </a:rPr>
              <a:t>within-subjects</a:t>
            </a:r>
            <a:r>
              <a:rPr lang="de-DE" sz="2400" b="1" dirty="0" smtClean="0">
                <a:latin typeface="Arial"/>
                <a:cs typeface="Arial"/>
              </a:rPr>
              <a:t> Ebenen </a:t>
            </a:r>
            <a:r>
              <a:rPr lang="de-DE" sz="2400" dirty="0" smtClean="0">
                <a:latin typeface="Arial"/>
                <a:cs typeface="Arial"/>
              </a:rPr>
              <a:t>haben (6 Mittelwerte pro </a:t>
            </a:r>
            <a:r>
              <a:rPr lang="de-DE" sz="2400" dirty="0" err="1" smtClean="0">
                <a:latin typeface="Arial"/>
                <a:cs typeface="Arial"/>
              </a:rPr>
              <a:t>Vpn</a:t>
            </a:r>
            <a:r>
              <a:rPr lang="de-DE" sz="2400" dirty="0" smtClean="0">
                <a:latin typeface="Arial"/>
                <a:cs typeface="Arial"/>
              </a:rPr>
              <a:t>. in diesem Beispiel).</a:t>
            </a:r>
          </a:p>
        </p:txBody>
      </p:sp>
      <p:cxnSp>
        <p:nvCxnSpPr>
          <p:cNvPr id="42" name="Straight Connector 41"/>
          <p:cNvCxnSpPr/>
          <p:nvPr/>
        </p:nvCxnSpPr>
        <p:spPr>
          <a:xfrm>
            <a:off x="4033451" y="4755002"/>
            <a:ext cx="652479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rot="5400000">
            <a:off x="3060062" y="5729979"/>
            <a:ext cx="1946778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4032657" y="6704162"/>
            <a:ext cx="673163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 rot="10800000">
            <a:off x="3280497" y="5788968"/>
            <a:ext cx="75216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1677598" y="5559724"/>
            <a:ext cx="15055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Mittelwert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533400"/>
            <a:ext cx="7696200" cy="2743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In einer Untersuchung zur /</a:t>
            </a:r>
            <a:r>
              <a:rPr lang="de-DE" sz="2400" dirty="0" err="1" smtClean="0">
                <a:latin typeface="Arial"/>
                <a:cs typeface="Arial"/>
              </a:rPr>
              <a:t>u/-Frontierung</a:t>
            </a:r>
            <a:r>
              <a:rPr lang="de-DE" sz="2400" dirty="0" smtClean="0">
                <a:latin typeface="Arial"/>
                <a:cs typeface="Arial"/>
              </a:rPr>
              <a:t> im Standardenglischen </a:t>
            </a:r>
            <a:r>
              <a:rPr lang="de-DE" sz="2400" dirty="0" smtClean="0">
                <a:latin typeface="Arial"/>
                <a:cs typeface="Arial"/>
              </a:rPr>
              <a:t>wurde </a:t>
            </a:r>
            <a:r>
              <a:rPr lang="de-DE" sz="2400" dirty="0" smtClean="0">
                <a:latin typeface="Arial"/>
                <a:cs typeface="Arial"/>
              </a:rPr>
              <a:t>von </a:t>
            </a:r>
            <a:r>
              <a:rPr lang="de-DE" sz="2400" dirty="0" smtClean="0">
                <a:solidFill>
                  <a:srgbClr val="FF0000"/>
                </a:solidFill>
                <a:latin typeface="Arial"/>
                <a:cs typeface="Arial"/>
              </a:rPr>
              <a:t>12 Sprecherinnen </a:t>
            </a:r>
            <a:r>
              <a:rPr lang="de-DE" sz="2400" dirty="0" smtClean="0">
                <a:latin typeface="Arial"/>
                <a:cs typeface="Arial"/>
              </a:rPr>
              <a:t>(6 alt, 6 jung) F2 zum zeitlichen Mittelpunkt in drei verschiedenen /u/-Wörtern</a:t>
            </a:r>
            <a:r>
              <a:rPr lang="de-DE" sz="2400" dirty="0" smtClean="0">
                <a:latin typeface="Arial"/>
                <a:cs typeface="Arial"/>
              </a:rPr>
              <a:t> erhoben </a:t>
            </a:r>
            <a:r>
              <a:rPr lang="de-DE" sz="2400" dirty="0" smtClean="0">
                <a:latin typeface="Arial"/>
                <a:cs typeface="Arial"/>
              </a:rPr>
              <a:t>(</a:t>
            </a:r>
            <a:r>
              <a:rPr lang="de-DE" sz="2400" i="1" dirty="0" err="1" smtClean="0">
                <a:solidFill>
                  <a:srgbClr val="0000FF"/>
                </a:solidFill>
                <a:latin typeface="Arial"/>
                <a:cs typeface="Arial"/>
              </a:rPr>
              <a:t>used</a:t>
            </a:r>
            <a:r>
              <a:rPr lang="de-DE" sz="2400" dirty="0" smtClean="0">
                <a:solidFill>
                  <a:srgbClr val="0000FF"/>
                </a:solidFill>
                <a:latin typeface="Arial"/>
                <a:cs typeface="Arial"/>
              </a:rPr>
              <a:t>, </a:t>
            </a:r>
            <a:r>
              <a:rPr lang="de-DE" sz="2400" i="1" dirty="0" err="1" smtClean="0">
                <a:solidFill>
                  <a:srgbClr val="0000FF"/>
                </a:solidFill>
                <a:latin typeface="Arial"/>
                <a:cs typeface="Arial"/>
              </a:rPr>
              <a:t>swoop</a:t>
            </a:r>
            <a:r>
              <a:rPr lang="de-DE" sz="2400" dirty="0" smtClean="0">
                <a:solidFill>
                  <a:srgbClr val="0000FF"/>
                </a:solidFill>
                <a:latin typeface="Arial"/>
                <a:cs typeface="Arial"/>
              </a:rPr>
              <a:t>, </a:t>
            </a:r>
            <a:r>
              <a:rPr lang="de-DE" sz="2400" i="1" dirty="0" err="1" smtClean="0">
                <a:solidFill>
                  <a:srgbClr val="0000FF"/>
                </a:solidFill>
                <a:latin typeface="Arial"/>
                <a:cs typeface="Arial"/>
              </a:rPr>
              <a:t>who'd</a:t>
            </a:r>
            <a:r>
              <a:rPr lang="de-DE" sz="2400" dirty="0" smtClean="0">
                <a:latin typeface="Arial"/>
                <a:cs typeface="Arial"/>
              </a:rPr>
              <a:t>). Jedes Wort ist von jeder </a:t>
            </a:r>
            <a:r>
              <a:rPr lang="de-DE" sz="2400" dirty="0" err="1" smtClean="0">
                <a:latin typeface="Arial"/>
                <a:cs typeface="Arial"/>
              </a:rPr>
              <a:t>Vpn</a:t>
            </a:r>
            <a:r>
              <a:rPr lang="de-DE" sz="2400" dirty="0" smtClean="0">
                <a:latin typeface="Arial"/>
                <a:cs typeface="Arial"/>
              </a:rPr>
              <a:t>. 10 Mal erzeugt worden. Ist /u/ in den jungen </a:t>
            </a:r>
            <a:r>
              <a:rPr lang="de-DE" sz="2400" dirty="0" err="1" smtClean="0">
                <a:latin typeface="Arial"/>
                <a:cs typeface="Arial"/>
              </a:rPr>
              <a:t>Vpn</a:t>
            </a:r>
            <a:r>
              <a:rPr lang="de-DE" sz="2400" dirty="0" smtClean="0">
                <a:latin typeface="Arial"/>
                <a:cs typeface="Arial"/>
              </a:rPr>
              <a:t>. </a:t>
            </a:r>
            <a:r>
              <a:rPr lang="de-DE" sz="2400" dirty="0" err="1" smtClean="0">
                <a:latin typeface="Arial"/>
                <a:cs typeface="Arial"/>
              </a:rPr>
              <a:t>frontierter</a:t>
            </a:r>
            <a:r>
              <a:rPr lang="de-DE" sz="2400" dirty="0" smtClean="0">
                <a:latin typeface="Arial"/>
                <a:cs typeface="Arial"/>
              </a:rPr>
              <a:t>? (bis zu 60 Werte pro </a:t>
            </a:r>
            <a:r>
              <a:rPr lang="de-DE" sz="2400" dirty="0" err="1" smtClean="0">
                <a:latin typeface="Arial"/>
                <a:cs typeface="Arial"/>
              </a:rPr>
              <a:t>Vpn</a:t>
            </a:r>
            <a:r>
              <a:rPr lang="de-DE" sz="2400" dirty="0" smtClean="0">
                <a:latin typeface="Arial"/>
                <a:cs typeface="Arial"/>
              </a:rPr>
              <a:t>).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90600" y="3649174"/>
            <a:ext cx="10569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Faktor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971800" y="3649174"/>
            <a:ext cx="22335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within/between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689837" y="3279842"/>
            <a:ext cx="152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wieviele</a:t>
            </a:r>
            <a:endParaRPr lang="de-DE" sz="2400" dirty="0" smtClean="0">
              <a:latin typeface="Arial"/>
              <a:cs typeface="Arial"/>
            </a:endParaRPr>
          </a:p>
          <a:p>
            <a:r>
              <a:rPr lang="de-DE" sz="2400" dirty="0" smtClean="0">
                <a:latin typeface="Arial"/>
                <a:cs typeface="Arial"/>
              </a:rPr>
              <a:t>Ebenen?</a:t>
            </a:r>
          </a:p>
        </p:txBody>
      </p:sp>
      <p:grpSp>
        <p:nvGrpSpPr>
          <p:cNvPr id="18" name="Group 17"/>
          <p:cNvGrpSpPr/>
          <p:nvPr/>
        </p:nvGrpSpPr>
        <p:grpSpPr>
          <a:xfrm>
            <a:off x="990600" y="4249339"/>
            <a:ext cx="1056900" cy="992832"/>
            <a:chOff x="990600" y="4249339"/>
            <a:chExt cx="1056900" cy="992832"/>
          </a:xfrm>
        </p:grpSpPr>
        <p:sp>
          <p:nvSpPr>
            <p:cNvPr id="5" name="TextBox 4"/>
            <p:cNvSpPr txBox="1"/>
            <p:nvPr/>
          </p:nvSpPr>
          <p:spPr>
            <a:xfrm>
              <a:off x="990600" y="4249339"/>
              <a:ext cx="91443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2400" dirty="0" smtClean="0">
                  <a:latin typeface="Arial"/>
                  <a:cs typeface="Arial"/>
                </a:rPr>
                <a:t>Word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133100" y="4784971"/>
              <a:ext cx="914400" cy="4572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smtClean="0">
                  <a:latin typeface="Arial"/>
                  <a:cs typeface="Arial"/>
                </a:rPr>
                <a:t>Alter</a:t>
              </a: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2971800" y="4249339"/>
            <a:ext cx="9843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within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059652" y="4784971"/>
            <a:ext cx="13482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between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918081" y="4249339"/>
            <a:ext cx="355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solidFill>
                  <a:srgbClr val="0000FF"/>
                </a:solidFill>
                <a:latin typeface="Arial"/>
                <a:cs typeface="Arial"/>
              </a:rPr>
              <a:t>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18081" y="4784971"/>
            <a:ext cx="355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0" y="5708303"/>
            <a:ext cx="853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Wieviele</a:t>
            </a:r>
            <a:r>
              <a:rPr lang="de-DE" sz="2400" dirty="0" smtClean="0">
                <a:latin typeface="Arial"/>
                <a:cs typeface="Arial"/>
              </a:rPr>
              <a:t> Werte pro </a:t>
            </a:r>
            <a:r>
              <a:rPr lang="de-DE" sz="2400" dirty="0" err="1" smtClean="0">
                <a:latin typeface="Arial"/>
                <a:cs typeface="Arial"/>
              </a:rPr>
              <a:t>Vpn</a:t>
            </a:r>
            <a:r>
              <a:rPr lang="de-DE" sz="2400" dirty="0" smtClean="0">
                <a:latin typeface="Arial"/>
                <a:cs typeface="Arial"/>
              </a:rPr>
              <a:t>.</a:t>
            </a:r>
            <a:r>
              <a:rPr lang="de-DE" sz="2400" dirty="0" smtClean="0">
                <a:latin typeface="Arial"/>
                <a:cs typeface="Arial"/>
              </a:rPr>
              <a:t> dürfen in </a:t>
            </a:r>
            <a:r>
              <a:rPr lang="de-DE" sz="2400" dirty="0" smtClean="0">
                <a:latin typeface="Arial"/>
                <a:cs typeface="Arial"/>
              </a:rPr>
              <a:t>der </a:t>
            </a:r>
            <a:r>
              <a:rPr lang="de-DE" sz="2400" dirty="0" smtClean="0">
                <a:latin typeface="Arial"/>
                <a:cs typeface="Arial"/>
              </a:rPr>
              <a:t>ANOVA vorkommen? 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534400" y="5708301"/>
            <a:ext cx="355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solidFill>
                  <a:srgbClr val="0000FF"/>
                </a:solidFill>
                <a:latin typeface="Arial"/>
                <a:cs typeface="Arial"/>
              </a:rPr>
              <a:t>3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4233" y="6169967"/>
            <a:ext cx="83389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Wieviele</a:t>
            </a:r>
            <a:r>
              <a:rPr lang="de-DE" sz="2400" dirty="0" smtClean="0">
                <a:latin typeface="Arial"/>
                <a:cs typeface="Arial"/>
              </a:rPr>
              <a:t> Werte insgesamt in der </a:t>
            </a:r>
            <a:r>
              <a:rPr lang="de-DE" sz="2400" dirty="0" smtClean="0">
                <a:latin typeface="Arial"/>
                <a:cs typeface="Arial"/>
              </a:rPr>
              <a:t>ANOVA  wird es geben?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363230" y="6169966"/>
            <a:ext cx="5270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solidFill>
                  <a:srgbClr val="FF0000"/>
                </a:solidFill>
                <a:latin typeface="Arial"/>
                <a:cs typeface="Arial"/>
              </a:rPr>
              <a:t>36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295400" y="71735"/>
            <a:ext cx="5534538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3. Wiederholungen in derselben Zelle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4" grpId="0"/>
      <p:bldP spid="1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6400" y="147935"/>
            <a:ext cx="45720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Greenhouse-Geisser</a:t>
            </a:r>
            <a:r>
              <a:rPr lang="de-DE" sz="2400" dirty="0" smtClean="0">
                <a:latin typeface="Arial"/>
                <a:cs typeface="Arial"/>
              </a:rPr>
              <a:t> Korrektur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8600" y="838200"/>
            <a:ext cx="815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In einem RM-ANOVA wird angenommen, dass die Ebenen von jedem </a:t>
            </a:r>
            <a:r>
              <a:rPr lang="de-DE" sz="2400" dirty="0" err="1" smtClean="0">
                <a:latin typeface="Arial"/>
                <a:cs typeface="Arial"/>
              </a:rPr>
              <a:t>within-subject</a:t>
            </a:r>
            <a:r>
              <a:rPr lang="de-DE" sz="2400" dirty="0" smtClean="0">
                <a:latin typeface="Arial"/>
                <a:cs typeface="Arial"/>
              </a:rPr>
              <a:t> Faktor ähnliche Varianzen haben.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28600" y="1809928"/>
            <a:ext cx="8305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Wenn die Varianzen der Ebenen unähnlich sind, kann trotzdem ein RM-ANOVA durchgeführt werden, aber dann </a:t>
            </a:r>
            <a:r>
              <a:rPr lang="de-DE" sz="2400" b="1" dirty="0" smtClean="0">
                <a:latin typeface="Arial"/>
                <a:cs typeface="Arial"/>
              </a:rPr>
              <a:t>müssen die Freiheitsgrade mit einem Korrekturfaktor multipliziert werden</a:t>
            </a:r>
            <a:r>
              <a:rPr lang="de-DE" sz="2400" dirty="0" smtClean="0">
                <a:latin typeface="Arial"/>
                <a:cs typeface="Arial"/>
              </a:rPr>
              <a:t>.  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228600" y="3581400"/>
            <a:ext cx="8610600" cy="1440597"/>
            <a:chOff x="228600" y="3581400"/>
            <a:chExt cx="8610600" cy="1440597"/>
          </a:xfrm>
        </p:grpSpPr>
        <p:sp>
          <p:nvSpPr>
            <p:cNvPr id="8" name="TextBox 7"/>
            <p:cNvSpPr txBox="1"/>
            <p:nvPr/>
          </p:nvSpPr>
          <p:spPr>
            <a:xfrm>
              <a:off x="228600" y="3581400"/>
              <a:ext cx="86106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smtClean="0">
                  <a:latin typeface="Arial"/>
                  <a:cs typeface="Arial"/>
                </a:rPr>
                <a:t>Der Korrekturfaktor  ist der </a:t>
              </a:r>
              <a:r>
                <a:rPr lang="de-DE" sz="2400" b="1" dirty="0" err="1" smtClean="0">
                  <a:latin typeface="Arial"/>
                  <a:cs typeface="Arial"/>
                </a:rPr>
                <a:t>Greenhouse-Geisser</a:t>
              </a:r>
              <a:r>
                <a:rPr lang="de-DE" sz="2400" b="1" dirty="0" smtClean="0">
                  <a:latin typeface="Arial"/>
                  <a:cs typeface="Arial"/>
                </a:rPr>
                <a:t> </a:t>
              </a:r>
              <a:r>
                <a:rPr lang="de-DE" sz="2400" b="1" dirty="0" err="1" smtClean="0">
                  <a:latin typeface="Arial"/>
                  <a:cs typeface="Arial"/>
                </a:rPr>
                <a:t>Epsilon</a:t>
              </a:r>
              <a:r>
                <a:rPr lang="de-DE" sz="2400" b="1" dirty="0" smtClean="0">
                  <a:latin typeface="Arial"/>
                  <a:cs typeface="Arial"/>
                </a:rPr>
                <a:t> (</a:t>
              </a:r>
              <a:r>
                <a:rPr lang="de-DE" sz="2400" dirty="0" smtClean="0">
                  <a:latin typeface="Arial"/>
                  <a:cs typeface="Arial"/>
                </a:rPr>
                <a:t>ɛ</a:t>
              </a:r>
              <a:r>
                <a:rPr lang="de-DE" sz="2400" b="1" dirty="0" smtClean="0">
                  <a:latin typeface="Arial"/>
                  <a:cs typeface="Arial"/>
                </a:rPr>
                <a:t>)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28600" y="4191000"/>
              <a:ext cx="86106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smtClean="0">
                  <a:latin typeface="Arial"/>
                  <a:cs typeface="Arial"/>
                </a:rPr>
                <a:t>ɛ variiert zwischen 1 (keine Korrektur notwendig) und 1/(k-1), wo </a:t>
              </a:r>
              <a:r>
                <a:rPr lang="de-DE" sz="2400" i="1" dirty="0" smtClean="0">
                  <a:latin typeface="Arial"/>
                  <a:cs typeface="Arial"/>
                </a:rPr>
                <a:t>k</a:t>
              </a:r>
              <a:r>
                <a:rPr lang="de-DE" sz="2400" dirty="0" smtClean="0">
                  <a:latin typeface="Arial"/>
                  <a:cs typeface="Arial"/>
                </a:rPr>
                <a:t> die Anzahl der Ebenen ist.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228600" y="5243394"/>
            <a:ext cx="8305800" cy="1157406"/>
            <a:chOff x="228600" y="5243394"/>
            <a:chExt cx="8305800" cy="1157406"/>
          </a:xfrm>
        </p:grpSpPr>
        <p:sp>
          <p:nvSpPr>
            <p:cNvPr id="11" name="TextBox 10"/>
            <p:cNvSpPr txBox="1"/>
            <p:nvPr/>
          </p:nvSpPr>
          <p:spPr>
            <a:xfrm>
              <a:off x="228600" y="5400764"/>
              <a:ext cx="83058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smtClean="0">
                  <a:latin typeface="Arial"/>
                  <a:cs typeface="Arial"/>
                </a:rPr>
                <a:t>Der Korrekturfaktor muss </a:t>
              </a:r>
              <a:r>
                <a:rPr lang="de-DE" sz="2400" b="1" dirty="0" smtClean="0">
                  <a:latin typeface="Arial"/>
                  <a:cs typeface="Arial"/>
                </a:rPr>
                <a:t>nur bei einem </a:t>
              </a:r>
              <a:r>
                <a:rPr lang="de-DE" sz="2400" b="1" dirty="0" err="1" smtClean="0">
                  <a:latin typeface="Arial"/>
                  <a:cs typeface="Arial"/>
                </a:rPr>
                <a:t>Within-Subjects-Faktor</a:t>
              </a:r>
              <a:r>
                <a:rPr lang="de-DE" sz="2400" b="1" dirty="0" smtClean="0">
                  <a:latin typeface="Arial"/>
                  <a:cs typeface="Arial"/>
                </a:rPr>
                <a:t> mit 3 oder mehr Ebenen </a:t>
              </a:r>
              <a:r>
                <a:rPr lang="de-DE" sz="2400" dirty="0" smtClean="0">
                  <a:latin typeface="Arial"/>
                  <a:cs typeface="Arial"/>
                </a:rPr>
                <a:t>angewandt werden.</a:t>
              </a: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228600" y="5243394"/>
              <a:ext cx="8077200" cy="1157406"/>
            </a:xfrm>
            <a:prstGeom prst="rect">
              <a:avLst/>
            </a:prstGeom>
            <a:no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4800" y="1371600"/>
            <a:ext cx="152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solidFill>
                  <a:srgbClr val="FF0000"/>
                </a:solidFill>
                <a:latin typeface="Arial"/>
                <a:cs typeface="Arial"/>
              </a:rPr>
              <a:t>form.ssb</a:t>
            </a:r>
            <a:endParaRPr lang="de-DE" sz="2400" dirty="0" smtClean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4800" y="183326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solidFill>
                  <a:srgbClr val="FF0000"/>
                </a:solidFill>
                <a:latin typeface="Arial"/>
                <a:cs typeface="Arial"/>
              </a:rPr>
              <a:t>age.ssb</a:t>
            </a:r>
            <a:endParaRPr lang="de-DE" sz="2400" dirty="0" smtClean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09800" y="1371600"/>
            <a:ext cx="670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Trackdatei, F1 und F2 englischer /u/ Vokale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209800" y="1833265"/>
            <a:ext cx="487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Alter: jung oder alt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04800" y="2514600"/>
            <a:ext cx="1524000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solidFill>
                  <a:srgbClr val="FF0000"/>
                </a:solidFill>
                <a:latin typeface="Arial"/>
                <a:cs typeface="Arial"/>
              </a:rPr>
              <a:t>word.ssb</a:t>
            </a:r>
            <a:endParaRPr lang="de-DE" sz="2400" dirty="0" smtClean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09800" y="2514600"/>
            <a:ext cx="4648200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Wort: </a:t>
            </a:r>
            <a:r>
              <a:rPr lang="de-DE" sz="2400" dirty="0" err="1" smtClean="0">
                <a:latin typeface="Arial"/>
                <a:cs typeface="Arial"/>
              </a:rPr>
              <a:t>swoop</a:t>
            </a:r>
            <a:r>
              <a:rPr lang="de-DE" sz="2400" dirty="0" smtClean="0">
                <a:latin typeface="Arial"/>
                <a:cs typeface="Arial"/>
              </a:rPr>
              <a:t>, </a:t>
            </a:r>
            <a:r>
              <a:rPr lang="de-DE" sz="2400" dirty="0" err="1" smtClean="0">
                <a:latin typeface="Arial"/>
                <a:cs typeface="Arial"/>
              </a:rPr>
              <a:t>used</a:t>
            </a:r>
            <a:r>
              <a:rPr lang="de-DE" sz="2400" dirty="0" smtClean="0">
                <a:latin typeface="Arial"/>
                <a:cs typeface="Arial"/>
              </a:rPr>
              <a:t>, </a:t>
            </a:r>
            <a:r>
              <a:rPr lang="de-DE" sz="2400" dirty="0" err="1" smtClean="0">
                <a:latin typeface="Arial"/>
                <a:cs typeface="Arial"/>
              </a:rPr>
              <a:t>who'd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04800" y="3200400"/>
            <a:ext cx="13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solidFill>
                  <a:srgbClr val="FF0000"/>
                </a:solidFill>
                <a:latin typeface="Arial"/>
                <a:cs typeface="Arial"/>
              </a:rPr>
              <a:t>spk.ssb</a:t>
            </a:r>
            <a:endParaRPr lang="de-DE" sz="2400" dirty="0" smtClean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209800" y="3200401"/>
            <a:ext cx="609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Sprecher: 12 Sprecherinnen (6 jung, 6 alt)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209800" y="4191000"/>
            <a:ext cx="518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solidFill>
                  <a:srgbClr val="FF0000"/>
                </a:solidFill>
                <a:latin typeface="Arial"/>
                <a:cs typeface="Arial"/>
              </a:rPr>
              <a:t>dcut(form.ssb[,2], .5, </a:t>
            </a:r>
            <a:r>
              <a:rPr lang="de-DE" sz="2400" dirty="0" err="1" smtClean="0">
                <a:solidFill>
                  <a:srgbClr val="FF0000"/>
                </a:solidFill>
                <a:latin typeface="Arial"/>
                <a:cs typeface="Arial"/>
              </a:rPr>
              <a:t>prop=T</a:t>
            </a:r>
            <a:r>
              <a:rPr lang="de-DE" sz="2400" dirty="0" smtClean="0">
                <a:solidFill>
                  <a:srgbClr val="FF0000"/>
                </a:solidFill>
                <a:latin typeface="Arial"/>
                <a:cs typeface="Arial"/>
              </a:rPr>
              <a:t>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73877" y="4191000"/>
            <a:ext cx="12880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solidFill>
                  <a:srgbClr val="FF0000"/>
                </a:solidFill>
                <a:latin typeface="Arial"/>
                <a:cs typeface="Arial"/>
              </a:rPr>
              <a:t>F2ssb =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73877" y="3662065"/>
            <a:ext cx="70699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F2 zum zeitlichen Mittelpunkt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295400" y="302567"/>
            <a:ext cx="66294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Wiederholungen in derselben Zelle: Beispiel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1600200"/>
            <a:ext cx="5943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solidFill>
                  <a:srgbClr val="FF0000"/>
                </a:solidFill>
                <a:latin typeface="Arial"/>
                <a:cs typeface="Arial"/>
              </a:rPr>
              <a:t>table(word.ssb</a:t>
            </a:r>
            <a:r>
              <a:rPr lang="de-DE" sz="2400" dirty="0" smtClean="0">
                <a:solidFill>
                  <a:srgbClr val="FF0000"/>
                </a:solidFill>
                <a:latin typeface="Arial"/>
                <a:cs typeface="Arial"/>
              </a:rPr>
              <a:t>, </a:t>
            </a:r>
            <a:r>
              <a:rPr lang="de-DE" sz="2400" dirty="0" err="1" smtClean="0">
                <a:solidFill>
                  <a:srgbClr val="FF0000"/>
                </a:solidFill>
                <a:latin typeface="Arial"/>
                <a:cs typeface="Arial"/>
              </a:rPr>
              <a:t>spk.ssb</a:t>
            </a:r>
            <a:r>
              <a:rPr lang="de-DE" sz="2400" dirty="0" smtClean="0">
                <a:solidFill>
                  <a:srgbClr val="FF0000"/>
                </a:solidFill>
                <a:latin typeface="Arial"/>
                <a:cs typeface="Arial"/>
              </a:rPr>
              <a:t>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2400" y="2286000"/>
            <a:ext cx="8763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>
                <a:latin typeface="Courier New"/>
                <a:cs typeface="Courier New"/>
              </a:rPr>
              <a:t>word.ssb</a:t>
            </a:r>
            <a:r>
              <a:rPr lang="en-US" sz="1600" b="1" dirty="0" smtClean="0">
                <a:latin typeface="Courier New"/>
                <a:cs typeface="Courier New"/>
              </a:rPr>
              <a:t> </a:t>
            </a:r>
            <a:r>
              <a:rPr lang="en-US" sz="1600" b="1" dirty="0" err="1" smtClean="0">
                <a:latin typeface="Courier New"/>
                <a:cs typeface="Courier New"/>
              </a:rPr>
              <a:t>arkn</a:t>
            </a:r>
            <a:r>
              <a:rPr lang="en-US" sz="1600" b="1" dirty="0" smtClean="0">
                <a:latin typeface="Courier New"/>
                <a:cs typeface="Courier New"/>
              </a:rPr>
              <a:t> </a:t>
            </a:r>
            <a:r>
              <a:rPr lang="en-US" sz="1600" b="1" dirty="0" err="1" smtClean="0">
                <a:latin typeface="Courier New"/>
                <a:cs typeface="Courier New"/>
              </a:rPr>
              <a:t>elwi</a:t>
            </a:r>
            <a:r>
              <a:rPr lang="en-US" sz="1600" b="1" dirty="0" smtClean="0">
                <a:latin typeface="Courier New"/>
                <a:cs typeface="Courier New"/>
              </a:rPr>
              <a:t> </a:t>
            </a:r>
            <a:r>
              <a:rPr lang="en-US" sz="1600" b="1" dirty="0" err="1" smtClean="0">
                <a:latin typeface="Courier New"/>
                <a:cs typeface="Courier New"/>
              </a:rPr>
              <a:t>frwa</a:t>
            </a:r>
            <a:r>
              <a:rPr lang="en-US" sz="1600" b="1" dirty="0" smtClean="0">
                <a:latin typeface="Courier New"/>
                <a:cs typeface="Courier New"/>
              </a:rPr>
              <a:t> </a:t>
            </a:r>
            <a:r>
              <a:rPr lang="en-US" sz="1600" b="1" dirty="0" err="1" smtClean="0">
                <a:latin typeface="Courier New"/>
                <a:cs typeface="Courier New"/>
              </a:rPr>
              <a:t>gisa</a:t>
            </a:r>
            <a:r>
              <a:rPr lang="en-US" sz="1600" b="1" dirty="0" smtClean="0">
                <a:latin typeface="Courier New"/>
                <a:cs typeface="Courier New"/>
              </a:rPr>
              <a:t> </a:t>
            </a:r>
            <a:r>
              <a:rPr lang="en-US" sz="1600" b="1" dirty="0" err="1" smtClean="0">
                <a:latin typeface="Courier New"/>
                <a:cs typeface="Courier New"/>
              </a:rPr>
              <a:t>jach</a:t>
            </a:r>
            <a:r>
              <a:rPr lang="en-US" sz="1600" b="1" dirty="0" smtClean="0">
                <a:latin typeface="Courier New"/>
                <a:cs typeface="Courier New"/>
              </a:rPr>
              <a:t> </a:t>
            </a:r>
            <a:r>
              <a:rPr lang="en-US" sz="1600" b="1" dirty="0" err="1" smtClean="0">
                <a:latin typeface="Courier New"/>
                <a:cs typeface="Courier New"/>
              </a:rPr>
              <a:t>jeny</a:t>
            </a:r>
            <a:r>
              <a:rPr lang="en-US" sz="1600" b="1" dirty="0" smtClean="0">
                <a:latin typeface="Courier New"/>
                <a:cs typeface="Courier New"/>
              </a:rPr>
              <a:t> </a:t>
            </a:r>
            <a:r>
              <a:rPr lang="en-US" sz="1600" b="1" dirty="0" err="1" smtClean="0">
                <a:latin typeface="Courier New"/>
                <a:cs typeface="Courier New"/>
              </a:rPr>
              <a:t>kapo</a:t>
            </a:r>
            <a:r>
              <a:rPr lang="en-US" sz="1600" b="1" dirty="0" smtClean="0">
                <a:latin typeface="Courier New"/>
                <a:cs typeface="Courier New"/>
              </a:rPr>
              <a:t> </a:t>
            </a:r>
            <a:r>
              <a:rPr lang="en-US" sz="1600" b="1" dirty="0" err="1" smtClean="0">
                <a:latin typeface="Courier New"/>
                <a:cs typeface="Courier New"/>
              </a:rPr>
              <a:t>mapr</a:t>
            </a:r>
            <a:r>
              <a:rPr lang="en-US" sz="1600" b="1" dirty="0" smtClean="0">
                <a:latin typeface="Courier New"/>
                <a:cs typeface="Courier New"/>
              </a:rPr>
              <a:t> </a:t>
            </a:r>
            <a:r>
              <a:rPr lang="en-US" sz="1600" b="1" dirty="0" err="1" smtClean="0">
                <a:latin typeface="Courier New"/>
                <a:cs typeface="Courier New"/>
              </a:rPr>
              <a:t>nata</a:t>
            </a:r>
            <a:r>
              <a:rPr lang="en-US" sz="1600" b="1" dirty="0" smtClean="0">
                <a:latin typeface="Courier New"/>
                <a:cs typeface="Courier New"/>
              </a:rPr>
              <a:t> </a:t>
            </a:r>
            <a:r>
              <a:rPr lang="en-US" sz="1600" b="1" dirty="0" err="1" smtClean="0">
                <a:latin typeface="Courier New"/>
                <a:cs typeface="Courier New"/>
              </a:rPr>
              <a:t>rohi</a:t>
            </a:r>
            <a:r>
              <a:rPr lang="en-US" sz="1600" b="1" dirty="0" smtClean="0">
                <a:latin typeface="Courier New"/>
                <a:cs typeface="Courier New"/>
              </a:rPr>
              <a:t> </a:t>
            </a:r>
            <a:r>
              <a:rPr lang="en-US" sz="1600" b="1" dirty="0" err="1" smtClean="0">
                <a:latin typeface="Courier New"/>
                <a:cs typeface="Courier New"/>
              </a:rPr>
              <a:t>rusy</a:t>
            </a:r>
            <a:r>
              <a:rPr lang="en-US" sz="1600" b="1" dirty="0" smtClean="0">
                <a:latin typeface="Courier New"/>
                <a:cs typeface="Courier New"/>
              </a:rPr>
              <a:t> </a:t>
            </a:r>
            <a:r>
              <a:rPr lang="en-US" sz="1600" b="1" dirty="0" err="1" smtClean="0">
                <a:latin typeface="Courier New"/>
                <a:cs typeface="Courier New"/>
              </a:rPr>
              <a:t>shle</a:t>
            </a:r>
            <a:endParaRPr lang="en-US" sz="1600" b="1" dirty="0" smtClean="0">
              <a:latin typeface="Courier New"/>
              <a:cs typeface="Courier New"/>
            </a:endParaRPr>
          </a:p>
          <a:p>
            <a:r>
              <a:rPr lang="en-US" sz="1600" b="1" dirty="0" smtClean="0">
                <a:latin typeface="Courier New"/>
                <a:cs typeface="Courier New"/>
              </a:rPr>
              <a:t>   swoop   10    9   10   10   10   10   10   10   10   10   10   10</a:t>
            </a:r>
          </a:p>
          <a:p>
            <a:r>
              <a:rPr lang="en-US" sz="1600" b="1" dirty="0" smtClean="0">
                <a:latin typeface="Courier New"/>
                <a:cs typeface="Courier New"/>
              </a:rPr>
              <a:t>   used    10   10   10   10   10   10   10   10   10   10   10   10</a:t>
            </a:r>
          </a:p>
          <a:p>
            <a:r>
              <a:rPr lang="en-US" sz="1600" b="1" dirty="0" smtClean="0">
                <a:latin typeface="Courier New"/>
                <a:cs typeface="Courier New"/>
              </a:rPr>
              <a:t>   who'd   10   10   10   10   10   10   10   10   10   10   10   10</a:t>
            </a:r>
            <a:endParaRPr lang="de-DE" sz="1600" b="1" dirty="0" smtClean="0">
              <a:latin typeface="Courier New"/>
              <a:cs typeface="Courier New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5800" y="838201"/>
            <a:ext cx="731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Anzahl der Wort-Wiederholungen pro Sprecher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295400" y="302567"/>
            <a:ext cx="66294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Wiederholungen in derselben Zelle: Beispiel</a:t>
            </a:r>
          </a:p>
        </p:txBody>
      </p:sp>
      <p:grpSp>
        <p:nvGrpSpPr>
          <p:cNvPr id="22" name="Group 21"/>
          <p:cNvGrpSpPr/>
          <p:nvPr/>
        </p:nvGrpSpPr>
        <p:grpSpPr>
          <a:xfrm>
            <a:off x="152400" y="3581400"/>
            <a:ext cx="8686800" cy="3200400"/>
            <a:chOff x="152400" y="3581400"/>
            <a:chExt cx="8686800" cy="3200400"/>
          </a:xfrm>
        </p:grpSpPr>
        <p:sp>
          <p:nvSpPr>
            <p:cNvPr id="5" name="TextBox 4"/>
            <p:cNvSpPr txBox="1"/>
            <p:nvPr/>
          </p:nvSpPr>
          <p:spPr>
            <a:xfrm>
              <a:off x="152400" y="3581400"/>
              <a:ext cx="7848600" cy="1200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smtClean="0">
                  <a:latin typeface="Arial"/>
                  <a:cs typeface="Arial"/>
                </a:rPr>
                <a:t>Die Funktion </a:t>
              </a:r>
              <a:r>
                <a:rPr lang="de-DE" sz="2400" dirty="0" err="1" smtClean="0">
                  <a:solidFill>
                    <a:srgbClr val="FF0000"/>
                  </a:solidFill>
                  <a:latin typeface="Arial"/>
                  <a:cs typeface="Arial"/>
                </a:rPr>
                <a:t>anova.prepare</a:t>
              </a:r>
              <a:r>
                <a:rPr lang="de-DE" sz="2400" dirty="0" smtClean="0">
                  <a:solidFill>
                    <a:srgbClr val="FF0000"/>
                  </a:solidFill>
                  <a:latin typeface="Arial"/>
                  <a:cs typeface="Arial"/>
                </a:rPr>
                <a:t>() </a:t>
              </a:r>
              <a:r>
                <a:rPr lang="de-DE" sz="2400" dirty="0" smtClean="0">
                  <a:latin typeface="Arial"/>
                  <a:cs typeface="Arial"/>
                </a:rPr>
                <a:t>mittelt über die 10  Werte pro </a:t>
              </a:r>
              <a:r>
                <a:rPr lang="de-DE" sz="2400" dirty="0" err="1" smtClean="0">
                  <a:latin typeface="Arial"/>
                  <a:cs typeface="Arial"/>
                </a:rPr>
                <a:t>Vpn</a:t>
              </a:r>
              <a:r>
                <a:rPr lang="de-DE" sz="2400" dirty="0" smtClean="0">
                  <a:latin typeface="Arial"/>
                  <a:cs typeface="Arial"/>
                </a:rPr>
                <a:t>. pro Ebenen-Kombinationen und bereitet alles für den</a:t>
              </a:r>
              <a:r>
                <a:rPr lang="de-DE" sz="2400" dirty="0" smtClean="0">
                  <a:latin typeface="Arial"/>
                  <a:cs typeface="Arial"/>
                </a:rPr>
                <a:t> RM-ANOVA </a:t>
              </a:r>
              <a:r>
                <a:rPr lang="de-DE" sz="2400" dirty="0" smtClean="0">
                  <a:latin typeface="Arial"/>
                  <a:cs typeface="Arial"/>
                </a:rPr>
                <a:t>vor. 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381000" y="5334000"/>
              <a:ext cx="8458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smtClean="0">
                  <a:solidFill>
                    <a:srgbClr val="FF0000"/>
                  </a:solidFill>
                  <a:latin typeface="Arial"/>
                  <a:cs typeface="Arial"/>
                </a:rPr>
                <a:t>F2m = anova.prepare(F2ssb, </a:t>
              </a:r>
              <a:r>
                <a:rPr lang="de-DE" sz="2400" dirty="0" err="1" smtClean="0">
                  <a:solidFill>
                    <a:srgbClr val="FF0000"/>
                  </a:solidFill>
                  <a:latin typeface="Arial"/>
                  <a:cs typeface="Arial"/>
                </a:rPr>
                <a:t>spk.ssb</a:t>
              </a:r>
              <a:r>
                <a:rPr lang="de-DE" sz="2400" dirty="0" smtClean="0">
                  <a:solidFill>
                    <a:srgbClr val="FF0000"/>
                  </a:solidFill>
                  <a:latin typeface="Arial"/>
                  <a:cs typeface="Arial"/>
                </a:rPr>
                <a:t>, </a:t>
              </a:r>
              <a:r>
                <a:rPr lang="de-DE" sz="2400" dirty="0" err="1" smtClean="0">
                  <a:solidFill>
                    <a:srgbClr val="FF0000"/>
                  </a:solidFill>
                  <a:latin typeface="Arial"/>
                  <a:cs typeface="Arial"/>
                </a:rPr>
                <a:t>age.ssb</a:t>
              </a:r>
              <a:r>
                <a:rPr lang="de-DE" sz="2400" dirty="0" smtClean="0">
                  <a:solidFill>
                    <a:srgbClr val="FF0000"/>
                  </a:solidFill>
                  <a:latin typeface="Arial"/>
                  <a:cs typeface="Arial"/>
                </a:rPr>
                <a:t>, </a:t>
              </a:r>
              <a:r>
                <a:rPr lang="de-DE" sz="2400" dirty="0" err="1" smtClean="0">
                  <a:solidFill>
                    <a:srgbClr val="FF0000"/>
                  </a:solidFill>
                  <a:latin typeface="Arial"/>
                  <a:cs typeface="Arial"/>
                </a:rPr>
                <a:t>word.ssb</a:t>
              </a:r>
              <a:r>
                <a:rPr lang="de-DE" sz="2400" dirty="0" smtClean="0">
                  <a:solidFill>
                    <a:srgbClr val="FF0000"/>
                  </a:solidFill>
                  <a:latin typeface="Arial"/>
                  <a:cs typeface="Arial"/>
                </a:rPr>
                <a:t>) 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819400" y="6324600"/>
              <a:ext cx="2819400" cy="4572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smtClean="0">
                  <a:latin typeface="Arial"/>
                  <a:cs typeface="Arial"/>
                </a:rPr>
                <a:t>abhängige Variabel</a:t>
              </a:r>
              <a:endParaRPr lang="de-DE" sz="2400" dirty="0" smtClean="0">
                <a:latin typeface="Arial"/>
                <a:cs typeface="Arial"/>
              </a:endParaRPr>
            </a:p>
          </p:txBody>
        </p:sp>
        <p:cxnSp>
          <p:nvCxnSpPr>
            <p:cNvPr id="14" name="Straight Arrow Connector 13"/>
            <p:cNvCxnSpPr/>
            <p:nvPr/>
          </p:nvCxnSpPr>
          <p:spPr>
            <a:xfrm rot="5400000" flipH="1" flipV="1">
              <a:off x="3697933" y="5983933"/>
              <a:ext cx="376535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>
              <a:off x="5105400" y="4550895"/>
              <a:ext cx="196384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2400" dirty="0" smtClean="0">
                  <a:latin typeface="Arial"/>
                  <a:cs typeface="Arial"/>
                </a:rPr>
                <a:t>alle Faktoren</a:t>
              </a:r>
              <a:endParaRPr lang="de-DE" sz="2400" dirty="0" smtClean="0">
                <a:latin typeface="Arial"/>
                <a:cs typeface="Arial"/>
              </a:endParaRPr>
            </a:p>
          </p:txBody>
        </p:sp>
        <p:cxnSp>
          <p:nvCxnSpPr>
            <p:cNvPr id="17" name="Straight Arrow Connector 16"/>
            <p:cNvCxnSpPr>
              <a:stCxn id="15" idx="2"/>
            </p:cNvCxnSpPr>
            <p:nvPr/>
          </p:nvCxnSpPr>
          <p:spPr>
            <a:xfrm rot="5400000">
              <a:off x="5511843" y="4758518"/>
              <a:ext cx="321440" cy="829525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>
              <a:stCxn id="15" idx="2"/>
            </p:cNvCxnSpPr>
            <p:nvPr/>
          </p:nvCxnSpPr>
          <p:spPr>
            <a:xfrm rot="16200000" flipH="1">
              <a:off x="5926605" y="5173279"/>
              <a:ext cx="321440" cy="1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>
              <a:stCxn id="15" idx="2"/>
            </p:cNvCxnSpPr>
            <p:nvPr/>
          </p:nvCxnSpPr>
          <p:spPr>
            <a:xfrm rot="16200000" flipH="1">
              <a:off x="6417567" y="4682318"/>
              <a:ext cx="321440" cy="98192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33400" y="1145233"/>
            <a:ext cx="4419600" cy="2862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Courier New"/>
                <a:cs typeface="Courier New"/>
              </a:rPr>
              <a:t>	</a:t>
            </a:r>
            <a:r>
              <a:rPr lang="en-US" b="1" dirty="0" err="1" smtClean="0">
                <a:latin typeface="Courier New"/>
                <a:cs typeface="Courier New"/>
              </a:rPr>
              <a:t>m</a:t>
            </a:r>
            <a:r>
              <a:rPr lang="en-US" b="1" dirty="0" smtClean="0">
                <a:latin typeface="Courier New"/>
                <a:cs typeface="Courier New"/>
              </a:rPr>
              <a:t>   		 X1  	X2    </a:t>
            </a:r>
            <a:r>
              <a:rPr lang="en-US" b="1" dirty="0" smtClean="0">
                <a:latin typeface="Courier New"/>
                <a:cs typeface="Courier New"/>
              </a:rPr>
              <a:t>X3</a:t>
            </a:r>
          </a:p>
          <a:p>
            <a:r>
              <a:rPr lang="en-US" b="1" dirty="0" smtClean="0">
                <a:latin typeface="Courier New"/>
                <a:cs typeface="Courier New"/>
              </a:rPr>
              <a:t>1  10.527359 </a:t>
            </a:r>
            <a:r>
              <a:rPr lang="en-US" b="1" dirty="0" err="1" smtClean="0">
                <a:latin typeface="Courier New"/>
                <a:cs typeface="Courier New"/>
              </a:rPr>
              <a:t>arkn</a:t>
            </a:r>
            <a:r>
              <a:rPr lang="en-US" b="1" dirty="0" smtClean="0">
                <a:latin typeface="Courier New"/>
                <a:cs typeface="Courier New"/>
              </a:rPr>
              <a:t>  alt swoop</a:t>
            </a:r>
          </a:p>
          <a:p>
            <a:r>
              <a:rPr lang="en-US" b="1" dirty="0" smtClean="0">
                <a:latin typeface="Courier New"/>
                <a:cs typeface="Courier New"/>
              </a:rPr>
              <a:t>2  14.186585 </a:t>
            </a:r>
            <a:r>
              <a:rPr lang="en-US" b="1" dirty="0" err="1" smtClean="0">
                <a:latin typeface="Courier New"/>
                <a:cs typeface="Courier New"/>
              </a:rPr>
              <a:t>arkn</a:t>
            </a:r>
            <a:r>
              <a:rPr lang="en-US" b="1" dirty="0" smtClean="0">
                <a:latin typeface="Courier New"/>
                <a:cs typeface="Courier New"/>
              </a:rPr>
              <a:t>  alt  used</a:t>
            </a:r>
          </a:p>
          <a:p>
            <a:r>
              <a:rPr lang="en-US" b="1" dirty="0" smtClean="0">
                <a:latin typeface="Courier New"/>
                <a:cs typeface="Courier New"/>
              </a:rPr>
              <a:t>3  10.326474 </a:t>
            </a:r>
            <a:r>
              <a:rPr lang="en-US" b="1" dirty="0" err="1" smtClean="0">
                <a:latin typeface="Courier New"/>
                <a:cs typeface="Courier New"/>
              </a:rPr>
              <a:t>arkn</a:t>
            </a:r>
            <a:r>
              <a:rPr lang="en-US" b="1" dirty="0" smtClean="0">
                <a:latin typeface="Courier New"/>
                <a:cs typeface="Courier New"/>
              </a:rPr>
              <a:t>  alt who'd</a:t>
            </a:r>
          </a:p>
          <a:p>
            <a:r>
              <a:rPr lang="en-US" b="1" dirty="0" smtClean="0">
                <a:latin typeface="Courier New"/>
                <a:cs typeface="Courier New"/>
              </a:rPr>
              <a:t>4   8.662981 </a:t>
            </a:r>
            <a:r>
              <a:rPr lang="en-US" b="1" dirty="0" err="1" smtClean="0">
                <a:latin typeface="Courier New"/>
                <a:cs typeface="Courier New"/>
              </a:rPr>
              <a:t>elwi</a:t>
            </a:r>
            <a:r>
              <a:rPr lang="en-US" b="1" dirty="0" smtClean="0">
                <a:latin typeface="Courier New"/>
                <a:cs typeface="Courier New"/>
              </a:rPr>
              <a:t>  alt swoop</a:t>
            </a:r>
          </a:p>
          <a:p>
            <a:r>
              <a:rPr lang="en-US" b="1" dirty="0" smtClean="0">
                <a:latin typeface="Courier New"/>
                <a:cs typeface="Courier New"/>
              </a:rPr>
              <a:t>5  14.100450 </a:t>
            </a:r>
            <a:r>
              <a:rPr lang="en-US" b="1" dirty="0" err="1" smtClean="0">
                <a:latin typeface="Courier New"/>
                <a:cs typeface="Courier New"/>
              </a:rPr>
              <a:t>elwi</a:t>
            </a:r>
            <a:r>
              <a:rPr lang="en-US" b="1" dirty="0" smtClean="0">
                <a:latin typeface="Courier New"/>
                <a:cs typeface="Courier New"/>
              </a:rPr>
              <a:t>  alt  used</a:t>
            </a:r>
          </a:p>
          <a:p>
            <a:r>
              <a:rPr lang="en-US" b="1" dirty="0" smtClean="0">
                <a:latin typeface="Courier New"/>
                <a:cs typeface="Courier New"/>
              </a:rPr>
              <a:t>6   9.002776 </a:t>
            </a:r>
            <a:r>
              <a:rPr lang="en-US" b="1" dirty="0" err="1" smtClean="0">
                <a:latin typeface="Courier New"/>
                <a:cs typeface="Courier New"/>
              </a:rPr>
              <a:t>elwi</a:t>
            </a:r>
            <a:r>
              <a:rPr lang="en-US" b="1" dirty="0" smtClean="0">
                <a:latin typeface="Courier New"/>
                <a:cs typeface="Courier New"/>
              </a:rPr>
              <a:t>  alt who'd</a:t>
            </a:r>
          </a:p>
          <a:p>
            <a:r>
              <a:rPr lang="en-US" b="1" dirty="0" smtClean="0">
                <a:latin typeface="Courier New"/>
                <a:cs typeface="Courier New"/>
              </a:rPr>
              <a:t>7   7.495192 </a:t>
            </a:r>
            <a:r>
              <a:rPr lang="en-US" b="1" dirty="0" err="1" smtClean="0">
                <a:latin typeface="Courier New"/>
                <a:cs typeface="Courier New"/>
              </a:rPr>
              <a:t>frwa</a:t>
            </a:r>
            <a:r>
              <a:rPr lang="en-US" b="1" dirty="0" smtClean="0">
                <a:latin typeface="Courier New"/>
                <a:cs typeface="Courier New"/>
              </a:rPr>
              <a:t>  alt swoop</a:t>
            </a:r>
          </a:p>
          <a:p>
            <a:r>
              <a:rPr lang="en-US" b="1" dirty="0" smtClean="0">
                <a:latin typeface="Courier New"/>
                <a:cs typeface="Courier New"/>
              </a:rPr>
              <a:t>8  10.166607 </a:t>
            </a:r>
            <a:r>
              <a:rPr lang="en-US" b="1" dirty="0" err="1" smtClean="0">
                <a:latin typeface="Courier New"/>
                <a:cs typeface="Courier New"/>
              </a:rPr>
              <a:t>frwa</a:t>
            </a:r>
            <a:r>
              <a:rPr lang="en-US" b="1" dirty="0" smtClean="0">
                <a:latin typeface="Courier New"/>
                <a:cs typeface="Courier New"/>
              </a:rPr>
              <a:t>  alt  used</a:t>
            </a:r>
          </a:p>
          <a:p>
            <a:r>
              <a:rPr lang="en-US" b="1" dirty="0" smtClean="0">
                <a:latin typeface="Courier New"/>
                <a:cs typeface="Courier New"/>
              </a:rPr>
              <a:t>...</a:t>
            </a:r>
            <a:endParaRPr lang="de-DE" b="1" dirty="0" smtClean="0">
              <a:latin typeface="Courier New"/>
              <a:cs typeface="Courier New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381000" y="4007556"/>
            <a:ext cx="7315200" cy="2321509"/>
            <a:chOff x="381000" y="4007556"/>
            <a:chExt cx="7315200" cy="2321509"/>
          </a:xfrm>
        </p:grpSpPr>
        <p:sp>
          <p:nvSpPr>
            <p:cNvPr id="4" name="TextBox 3"/>
            <p:cNvSpPr txBox="1"/>
            <p:nvPr/>
          </p:nvSpPr>
          <p:spPr>
            <a:xfrm>
              <a:off x="685800" y="4007556"/>
              <a:ext cx="70104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smtClean="0">
                  <a:solidFill>
                    <a:srgbClr val="FF0000"/>
                  </a:solidFill>
                  <a:latin typeface="Arial"/>
                  <a:cs typeface="Arial"/>
                </a:rPr>
                <a:t>F2m</a:t>
              </a:r>
              <a:r>
                <a:rPr lang="de-DE" sz="2400" dirty="0" smtClean="0">
                  <a:latin typeface="Arial"/>
                  <a:cs typeface="Arial"/>
                </a:rPr>
                <a:t> ist ein </a:t>
              </a:r>
              <a:r>
                <a:rPr lang="de-DE" sz="2400" dirty="0" err="1" smtClean="0">
                  <a:latin typeface="Arial"/>
                  <a:cs typeface="Arial"/>
                </a:rPr>
                <a:t>Data-Frame</a:t>
              </a:r>
              <a:r>
                <a:rPr lang="de-DE" sz="2400" dirty="0" smtClean="0">
                  <a:latin typeface="Arial"/>
                  <a:cs typeface="Arial"/>
                </a:rPr>
                <a:t> mit den erwünschten 36 Zeilen und mit 3 Werten pro </a:t>
              </a:r>
              <a:r>
                <a:rPr lang="de-DE" sz="2400" dirty="0" err="1" smtClean="0">
                  <a:latin typeface="Arial"/>
                  <a:cs typeface="Arial"/>
                </a:rPr>
                <a:t>Vpn</a:t>
              </a:r>
              <a:r>
                <a:rPr lang="de-DE" sz="2400" dirty="0" smtClean="0">
                  <a:latin typeface="Arial"/>
                  <a:cs typeface="Arial"/>
                </a:rPr>
                <a:t>. </a:t>
              </a: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685800" y="4884718"/>
              <a:ext cx="62484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smtClean="0">
                  <a:latin typeface="Arial"/>
                  <a:cs typeface="Arial"/>
                </a:rPr>
                <a:t>Man kann die Faktoren-Namen </a:t>
              </a:r>
              <a:r>
                <a:rPr lang="de-DE" sz="2400" dirty="0" err="1" smtClean="0">
                  <a:latin typeface="Arial"/>
                  <a:cs typeface="Arial"/>
                </a:rPr>
                <a:t>umbennen</a:t>
              </a:r>
              <a:r>
                <a:rPr lang="de-DE" sz="2400" dirty="0" smtClean="0">
                  <a:latin typeface="Arial"/>
                  <a:cs typeface="Arial"/>
                </a:rPr>
                <a:t>: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381000" y="5867400"/>
              <a:ext cx="62484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smtClean="0">
                  <a:solidFill>
                    <a:srgbClr val="FF0000"/>
                  </a:solidFill>
                  <a:latin typeface="Arial"/>
                  <a:cs typeface="Arial"/>
                </a:rPr>
                <a:t>names(F2m) = c("F2", "</a:t>
              </a:r>
              <a:r>
                <a:rPr lang="de-DE" sz="2400" dirty="0" err="1" smtClean="0">
                  <a:solidFill>
                    <a:srgbClr val="FF0000"/>
                  </a:solidFill>
                  <a:latin typeface="Arial"/>
                  <a:cs typeface="Arial"/>
                </a:rPr>
                <a:t>Vpn</a:t>
              </a:r>
              <a:r>
                <a:rPr lang="de-DE" sz="2400" dirty="0" smtClean="0">
                  <a:solidFill>
                    <a:srgbClr val="FF0000"/>
                  </a:solidFill>
                  <a:latin typeface="Arial"/>
                  <a:cs typeface="Arial"/>
                </a:rPr>
                <a:t>", "Alter", "Wort")</a:t>
              </a: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295400" y="71734"/>
            <a:ext cx="66294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Wiederholungen in derselben Zelle: Beispiel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33400" y="685800"/>
            <a:ext cx="1066800" cy="459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solidFill>
                  <a:srgbClr val="FF0000"/>
                </a:solidFill>
                <a:latin typeface="Arial"/>
                <a:cs typeface="Arial"/>
              </a:rPr>
              <a:t>F2m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181600" y="1828800"/>
            <a:ext cx="2895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Mittelwert über die 10 Wiederholungen von </a:t>
            </a:r>
            <a:r>
              <a:rPr lang="de-DE" sz="2400" i="1" dirty="0" err="1" smtClean="0">
                <a:latin typeface="Arial"/>
                <a:cs typeface="Arial"/>
              </a:rPr>
              <a:t>used</a:t>
            </a:r>
            <a:r>
              <a:rPr lang="de-DE" sz="2400" dirty="0" smtClean="0">
                <a:latin typeface="Arial"/>
                <a:cs typeface="Arial"/>
              </a:rPr>
              <a:t>, Sprecherin </a:t>
            </a:r>
            <a:r>
              <a:rPr lang="de-DE" sz="2400" dirty="0" err="1" smtClean="0">
                <a:latin typeface="Arial"/>
                <a:cs typeface="Arial"/>
              </a:rPr>
              <a:t>elwi</a:t>
            </a:r>
            <a:endParaRPr lang="de-DE" sz="2400" dirty="0" smtClean="0">
              <a:latin typeface="Arial"/>
              <a:cs typeface="Arial"/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 rot="10800000">
            <a:off x="4495800" y="2743200"/>
            <a:ext cx="6858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762000" y="2586335"/>
            <a:ext cx="41085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ANOVA-Befehl</a:t>
            </a:r>
            <a:r>
              <a:rPr lang="de-DE" sz="2400" dirty="0" smtClean="0">
                <a:latin typeface="Arial"/>
                <a:cs typeface="Arial"/>
              </a:rPr>
              <a:t>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00100" y="3048000"/>
            <a:ext cx="1752600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solidFill>
                  <a:srgbClr val="FF0000"/>
                </a:solidFill>
                <a:latin typeface="Arial"/>
                <a:cs typeface="Arial"/>
              </a:rPr>
              <a:t>ssb.aov</a:t>
            </a:r>
            <a:r>
              <a:rPr lang="de-DE" sz="2400" dirty="0" smtClean="0">
                <a:solidFill>
                  <a:srgbClr val="FF0000"/>
                </a:solidFill>
                <a:latin typeface="Arial"/>
                <a:cs typeface="Arial"/>
              </a:rPr>
              <a:t> =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552700" y="3048000"/>
            <a:ext cx="6103875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solidFill>
                  <a:srgbClr val="FF0000"/>
                </a:solidFill>
                <a:latin typeface="Arial"/>
                <a:cs typeface="Arial"/>
              </a:rPr>
              <a:t>aov(F2 ~ Alter * Wort + </a:t>
            </a:r>
            <a:r>
              <a:rPr lang="de-DE" sz="2400" dirty="0" err="1" smtClean="0">
                <a:solidFill>
                  <a:srgbClr val="FF0000"/>
                </a:solidFill>
                <a:latin typeface="Arial"/>
                <a:cs typeface="Arial"/>
              </a:rPr>
              <a:t>Error(Vpn/Wort</a:t>
            </a:r>
            <a:r>
              <a:rPr lang="de-DE" sz="2400" dirty="0" smtClean="0">
                <a:solidFill>
                  <a:srgbClr val="FF0000"/>
                </a:solidFill>
                <a:latin typeface="Arial"/>
                <a:cs typeface="Arial"/>
              </a:rPr>
              <a:t>))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62000" y="4800600"/>
            <a:ext cx="3939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solidFill>
                  <a:srgbClr val="FF0000"/>
                </a:solidFill>
                <a:latin typeface="Arial"/>
                <a:cs typeface="Arial"/>
              </a:rPr>
              <a:t>summary(ssb.aov</a:t>
            </a:r>
            <a:r>
              <a:rPr lang="de-DE" sz="2400" dirty="0" smtClean="0">
                <a:solidFill>
                  <a:srgbClr val="FF0000"/>
                </a:solidFill>
                <a:latin typeface="Arial"/>
                <a:cs typeface="Arial"/>
              </a:rPr>
              <a:t>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00100" y="609600"/>
            <a:ext cx="3429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solidFill>
                  <a:srgbClr val="FF0000"/>
                </a:solidFill>
                <a:latin typeface="Arial"/>
                <a:cs typeface="Arial"/>
              </a:rPr>
              <a:t>attach(F2m)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00100" y="1071265"/>
            <a:ext cx="37687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solidFill>
                  <a:srgbClr val="FF0000"/>
                </a:solidFill>
                <a:latin typeface="Arial"/>
                <a:cs typeface="Arial"/>
              </a:rPr>
              <a:t>names(F2m)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295400" y="71734"/>
            <a:ext cx="66294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Wiederholungen in derselben Zelle: Beispiel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00100" y="1532930"/>
            <a:ext cx="464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/>
                <a:cs typeface="Arial"/>
              </a:rPr>
              <a:t>[1] "F2"    "</a:t>
            </a:r>
            <a:r>
              <a:rPr lang="en-US" sz="2400" dirty="0" err="1" smtClean="0">
                <a:latin typeface="Arial"/>
                <a:cs typeface="Arial"/>
              </a:rPr>
              <a:t>Vpn</a:t>
            </a:r>
            <a:r>
              <a:rPr lang="en-US" sz="2400" dirty="0" smtClean="0">
                <a:latin typeface="Arial"/>
                <a:cs typeface="Arial"/>
              </a:rPr>
              <a:t>"   "Alter" "</a:t>
            </a:r>
            <a:r>
              <a:rPr lang="en-US" sz="2400" dirty="0" err="1" smtClean="0">
                <a:latin typeface="Arial"/>
                <a:cs typeface="Arial"/>
              </a:rPr>
              <a:t>Wort</a:t>
            </a:r>
            <a:r>
              <a:rPr lang="en-US" sz="2400" dirty="0" smtClean="0">
                <a:latin typeface="Arial"/>
                <a:cs typeface="Arial"/>
              </a:rPr>
              <a:t>" </a:t>
            </a:r>
            <a:endParaRPr lang="de-DE" sz="2400" dirty="0" smtClean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611832"/>
            <a:ext cx="84582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latin typeface="Courier New"/>
                <a:cs typeface="Courier New"/>
              </a:rPr>
              <a:t>Error: </a:t>
            </a:r>
            <a:r>
              <a:rPr lang="en-US" b="1" dirty="0" err="1" smtClean="0">
                <a:latin typeface="Courier New"/>
                <a:cs typeface="Courier New"/>
              </a:rPr>
              <a:t>Vpn</a:t>
            </a:r>
            <a:endParaRPr lang="en-US" b="1" dirty="0" smtClean="0">
              <a:latin typeface="Courier New"/>
              <a:cs typeface="Courier New"/>
            </a:endParaRPr>
          </a:p>
          <a:p>
            <a:r>
              <a:rPr lang="en-US" b="1" dirty="0" smtClean="0">
                <a:latin typeface="Courier New"/>
                <a:cs typeface="Courier New"/>
              </a:rPr>
              <a:t>          </a:t>
            </a:r>
            <a:r>
              <a:rPr lang="en-US" b="1" dirty="0" err="1" smtClean="0">
                <a:latin typeface="Courier New"/>
                <a:cs typeface="Courier New"/>
              </a:rPr>
              <a:t>Df</a:t>
            </a:r>
            <a:r>
              <a:rPr lang="en-US" b="1" dirty="0" smtClean="0">
                <a:latin typeface="Courier New"/>
                <a:cs typeface="Courier New"/>
              </a:rPr>
              <a:t> Sum Sq Mean Sq F value   Pr(&gt;F)   </a:t>
            </a:r>
          </a:p>
          <a:p>
            <a:r>
              <a:rPr lang="en-US" b="1" dirty="0" smtClean="0">
                <a:latin typeface="Courier New"/>
                <a:cs typeface="Courier New"/>
              </a:rPr>
              <a:t>Alter      1 61.395  61.395  14.877 0.003175 **</a:t>
            </a:r>
          </a:p>
          <a:p>
            <a:r>
              <a:rPr lang="en-US" b="1" dirty="0" smtClean="0">
                <a:latin typeface="Courier New"/>
                <a:cs typeface="Courier New"/>
              </a:rPr>
              <a:t>Residuals 10 41.268   4.127                    </a:t>
            </a:r>
          </a:p>
          <a:p>
            <a:r>
              <a:rPr lang="en-US" b="1" dirty="0" smtClean="0">
                <a:latin typeface="Courier New"/>
                <a:cs typeface="Courier New"/>
              </a:rPr>
              <a:t>---</a:t>
            </a:r>
          </a:p>
          <a:p>
            <a:r>
              <a:rPr lang="en-US" b="1" dirty="0" err="1" smtClean="0">
                <a:latin typeface="Courier New"/>
                <a:cs typeface="Courier New"/>
              </a:rPr>
              <a:t>Signif</a:t>
            </a:r>
            <a:r>
              <a:rPr lang="en-US" b="1" dirty="0" smtClean="0">
                <a:latin typeface="Courier New"/>
                <a:cs typeface="Courier New"/>
              </a:rPr>
              <a:t>. codes:  0 '***' 0.001 '**' 0.01 '*' 0.05 '.' 0.1 ' ' 1 </a:t>
            </a:r>
          </a:p>
          <a:p>
            <a:endParaRPr lang="en-US" b="1" dirty="0" smtClean="0">
              <a:latin typeface="Courier New"/>
              <a:cs typeface="Courier New"/>
            </a:endParaRPr>
          </a:p>
          <a:p>
            <a:r>
              <a:rPr lang="en-US" b="1" dirty="0" smtClean="0">
                <a:latin typeface="Courier New"/>
                <a:cs typeface="Courier New"/>
              </a:rPr>
              <a:t>Error: </a:t>
            </a:r>
            <a:r>
              <a:rPr lang="en-US" b="1" dirty="0" err="1" smtClean="0">
                <a:latin typeface="Courier New"/>
                <a:cs typeface="Courier New"/>
              </a:rPr>
              <a:t>Vpn:Wort</a:t>
            </a:r>
            <a:endParaRPr lang="en-US" b="1" dirty="0" smtClean="0">
              <a:latin typeface="Courier New"/>
              <a:cs typeface="Courier New"/>
            </a:endParaRPr>
          </a:p>
          <a:p>
            <a:r>
              <a:rPr lang="en-US" b="1" dirty="0" smtClean="0">
                <a:latin typeface="Courier New"/>
                <a:cs typeface="Courier New"/>
              </a:rPr>
              <a:t>           </a:t>
            </a:r>
            <a:r>
              <a:rPr lang="en-US" b="1" dirty="0" err="1" smtClean="0">
                <a:latin typeface="Courier New"/>
                <a:cs typeface="Courier New"/>
              </a:rPr>
              <a:t>Df</a:t>
            </a:r>
            <a:r>
              <a:rPr lang="en-US" b="1" dirty="0" smtClean="0">
                <a:latin typeface="Courier New"/>
                <a:cs typeface="Courier New"/>
              </a:rPr>
              <a:t> Sum Sq Mean Sq F value    Pr(&gt;F)    </a:t>
            </a:r>
          </a:p>
          <a:p>
            <a:r>
              <a:rPr lang="en-US" b="1" dirty="0" err="1" smtClean="0">
                <a:latin typeface="Courier New"/>
                <a:cs typeface="Courier New"/>
              </a:rPr>
              <a:t>Wort</a:t>
            </a:r>
            <a:r>
              <a:rPr lang="en-US" b="1" dirty="0" smtClean="0">
                <a:latin typeface="Courier New"/>
                <a:cs typeface="Courier New"/>
              </a:rPr>
              <a:t>        2 67.210  33.605 78.5055 3.391e-10 ***</a:t>
            </a:r>
          </a:p>
          <a:p>
            <a:r>
              <a:rPr lang="en-US" b="1" dirty="0" err="1" smtClean="0">
                <a:latin typeface="Courier New"/>
                <a:cs typeface="Courier New"/>
              </a:rPr>
              <a:t>Alter:Wort</a:t>
            </a:r>
            <a:r>
              <a:rPr lang="en-US" b="1" dirty="0" smtClean="0">
                <a:latin typeface="Courier New"/>
                <a:cs typeface="Courier New"/>
              </a:rPr>
              <a:t>  2  8.468   4.234  9.8909  0.001031 ** </a:t>
            </a:r>
          </a:p>
          <a:p>
            <a:r>
              <a:rPr lang="en-US" b="1" dirty="0" smtClean="0">
                <a:latin typeface="Courier New"/>
                <a:cs typeface="Courier New"/>
              </a:rPr>
              <a:t>Residuals  20  8.561   0.428                      </a:t>
            </a:r>
          </a:p>
          <a:p>
            <a:r>
              <a:rPr lang="en-US" b="1" dirty="0" smtClean="0">
                <a:latin typeface="Courier New"/>
                <a:cs typeface="Courier New"/>
              </a:rPr>
              <a:t>---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4800" y="4645967"/>
            <a:ext cx="518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Hat Alter einen Einfluss auf Wort?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800" y="5338465"/>
            <a:ext cx="88392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(Wir brauchen den Wort-Effekt nicht zu berichten, weil das uns nicht interessiert </a:t>
            </a:r>
            <a:r>
              <a:rPr lang="en-US" sz="2400" dirty="0" smtClean="0">
                <a:latin typeface="Arial"/>
                <a:cs typeface="Arial"/>
              </a:rPr>
              <a:t>–</a:t>
            </a:r>
            <a:r>
              <a:rPr lang="de-DE" sz="2400" dirty="0" smtClean="0">
                <a:latin typeface="Arial"/>
                <a:cs typeface="Arial"/>
              </a:rPr>
              <a:t> war nicht Bestandteil der Fragestellung  ob sich </a:t>
            </a:r>
            <a:r>
              <a:rPr lang="de-DE" sz="2400" i="1" dirty="0" err="1" smtClean="0">
                <a:latin typeface="Arial"/>
                <a:cs typeface="Arial"/>
              </a:rPr>
              <a:t>used</a:t>
            </a:r>
            <a:r>
              <a:rPr lang="de-DE" sz="2400" dirty="0" smtClean="0">
                <a:latin typeface="Arial"/>
                <a:cs typeface="Arial"/>
              </a:rPr>
              <a:t> vs. </a:t>
            </a:r>
            <a:r>
              <a:rPr lang="de-DE" sz="2400" i="1" dirty="0" err="1" smtClean="0">
                <a:latin typeface="Arial"/>
                <a:cs typeface="Arial"/>
              </a:rPr>
              <a:t>swoop</a:t>
            </a:r>
            <a:r>
              <a:rPr lang="de-DE" sz="2400" dirty="0" smtClean="0">
                <a:latin typeface="Arial"/>
                <a:cs typeface="Arial"/>
              </a:rPr>
              <a:t> vs. </a:t>
            </a:r>
            <a:r>
              <a:rPr lang="de-DE" sz="2400" i="1" dirty="0" err="1" smtClean="0">
                <a:latin typeface="Arial"/>
                <a:cs typeface="Arial"/>
              </a:rPr>
              <a:t>who'd</a:t>
            </a:r>
            <a:r>
              <a:rPr lang="de-DE" sz="2400" dirty="0" smtClean="0">
                <a:latin typeface="Arial"/>
                <a:cs typeface="Arial"/>
              </a:rPr>
              <a:t> unterscheiden).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749617"/>
            <a:ext cx="3352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solidFill>
                  <a:srgbClr val="3366FF"/>
                </a:solidFill>
                <a:latin typeface="Arial"/>
                <a:cs typeface="Arial"/>
              </a:rPr>
              <a:t>post-hoc</a:t>
            </a:r>
            <a:r>
              <a:rPr lang="de-DE" sz="2400" dirty="0" smtClean="0">
                <a:solidFill>
                  <a:srgbClr val="3366FF"/>
                </a:solidFill>
                <a:latin typeface="Arial"/>
                <a:cs typeface="Arial"/>
              </a:rPr>
              <a:t> </a:t>
            </a:r>
            <a:r>
              <a:rPr lang="de-DE" sz="2400" dirty="0" err="1" smtClean="0">
                <a:solidFill>
                  <a:srgbClr val="3366FF"/>
                </a:solidFill>
                <a:latin typeface="Arial"/>
                <a:cs typeface="Arial"/>
              </a:rPr>
              <a:t>Tukey</a:t>
            </a:r>
            <a:r>
              <a:rPr lang="de-DE" sz="2400" dirty="0" smtClean="0">
                <a:solidFill>
                  <a:srgbClr val="3366FF"/>
                </a:solidFill>
                <a:latin typeface="Arial"/>
                <a:cs typeface="Arial"/>
              </a:rPr>
              <a:t> Test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200400" y="5562600"/>
            <a:ext cx="533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Arial"/>
                <a:cs typeface="Arial"/>
              </a:rPr>
              <a:t>Tukey.rm(F2, 0.428, 20, Alter, </a:t>
            </a:r>
            <a:r>
              <a:rPr lang="en-US" sz="2400" dirty="0" err="1" smtClean="0">
                <a:solidFill>
                  <a:srgbClr val="FF0000"/>
                </a:solidFill>
                <a:latin typeface="Arial"/>
                <a:cs typeface="Arial"/>
              </a:rPr>
              <a:t>Wort</a:t>
            </a:r>
            <a:r>
              <a:rPr lang="en-US" sz="2400" dirty="0" smtClean="0">
                <a:solidFill>
                  <a:srgbClr val="FF0000"/>
                </a:solidFill>
                <a:latin typeface="Arial"/>
                <a:cs typeface="Arial"/>
              </a:rPr>
              <a:t>)</a:t>
            </a:r>
            <a:endParaRPr lang="de-DE" sz="2400" dirty="0" smtClean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04800" y="1592282"/>
            <a:ext cx="84582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latin typeface="Courier New"/>
                <a:cs typeface="Courier New"/>
              </a:rPr>
              <a:t>Error: </a:t>
            </a:r>
            <a:r>
              <a:rPr lang="en-US" b="1" dirty="0" err="1" smtClean="0">
                <a:latin typeface="Courier New"/>
                <a:cs typeface="Courier New"/>
              </a:rPr>
              <a:t>Vpn</a:t>
            </a:r>
            <a:endParaRPr lang="en-US" b="1" dirty="0" smtClean="0">
              <a:latin typeface="Courier New"/>
              <a:cs typeface="Courier New"/>
            </a:endParaRPr>
          </a:p>
          <a:p>
            <a:r>
              <a:rPr lang="en-US" b="1" dirty="0" smtClean="0">
                <a:latin typeface="Courier New"/>
                <a:cs typeface="Courier New"/>
              </a:rPr>
              <a:t>          </a:t>
            </a:r>
            <a:r>
              <a:rPr lang="en-US" b="1" dirty="0" err="1" smtClean="0">
                <a:latin typeface="Courier New"/>
                <a:cs typeface="Courier New"/>
              </a:rPr>
              <a:t>Df</a:t>
            </a:r>
            <a:r>
              <a:rPr lang="en-US" b="1" dirty="0" smtClean="0">
                <a:latin typeface="Courier New"/>
                <a:cs typeface="Courier New"/>
              </a:rPr>
              <a:t> Sum Sq Mean Sq F value   Pr(&gt;F)   </a:t>
            </a:r>
          </a:p>
          <a:p>
            <a:r>
              <a:rPr lang="en-US" b="1" dirty="0" smtClean="0">
                <a:latin typeface="Courier New"/>
                <a:cs typeface="Courier New"/>
              </a:rPr>
              <a:t>Alter      1 61.395  61.395  14.877 0.003175 **</a:t>
            </a:r>
          </a:p>
          <a:p>
            <a:r>
              <a:rPr lang="en-US" b="1" dirty="0" smtClean="0">
                <a:latin typeface="Courier New"/>
                <a:cs typeface="Courier New"/>
              </a:rPr>
              <a:t>Residuals 10 41.268   4.127                    </a:t>
            </a:r>
          </a:p>
          <a:p>
            <a:r>
              <a:rPr lang="en-US" b="1" dirty="0" smtClean="0">
                <a:latin typeface="Courier New"/>
                <a:cs typeface="Courier New"/>
              </a:rPr>
              <a:t>---</a:t>
            </a:r>
          </a:p>
          <a:p>
            <a:r>
              <a:rPr lang="en-US" b="1" dirty="0" err="1" smtClean="0">
                <a:latin typeface="Courier New"/>
                <a:cs typeface="Courier New"/>
              </a:rPr>
              <a:t>Signif</a:t>
            </a:r>
            <a:r>
              <a:rPr lang="en-US" b="1" dirty="0" smtClean="0">
                <a:latin typeface="Courier New"/>
                <a:cs typeface="Courier New"/>
              </a:rPr>
              <a:t>. codes:  0 '***' 0.001 '**' 0.01 '*' 0.05 '.' 0.1 ' ' 1 </a:t>
            </a:r>
          </a:p>
          <a:p>
            <a:endParaRPr lang="en-US" b="1" dirty="0" smtClean="0">
              <a:latin typeface="Courier New"/>
              <a:cs typeface="Courier New"/>
            </a:endParaRPr>
          </a:p>
          <a:p>
            <a:r>
              <a:rPr lang="en-US" b="1" dirty="0" smtClean="0">
                <a:latin typeface="Courier New"/>
                <a:cs typeface="Courier New"/>
              </a:rPr>
              <a:t>Error: </a:t>
            </a:r>
            <a:r>
              <a:rPr lang="en-US" b="1" dirty="0" err="1" smtClean="0">
                <a:latin typeface="Courier New"/>
                <a:cs typeface="Courier New"/>
              </a:rPr>
              <a:t>Vpn:Wort</a:t>
            </a:r>
            <a:endParaRPr lang="en-US" b="1" dirty="0" smtClean="0">
              <a:latin typeface="Courier New"/>
              <a:cs typeface="Courier New"/>
            </a:endParaRPr>
          </a:p>
          <a:p>
            <a:r>
              <a:rPr lang="en-US" b="1" dirty="0" smtClean="0">
                <a:latin typeface="Courier New"/>
                <a:cs typeface="Courier New"/>
              </a:rPr>
              <a:t>           </a:t>
            </a:r>
            <a:r>
              <a:rPr lang="en-US" b="1" dirty="0" err="1" smtClean="0">
                <a:latin typeface="Courier New"/>
                <a:cs typeface="Courier New"/>
              </a:rPr>
              <a:t>Df</a:t>
            </a:r>
            <a:r>
              <a:rPr lang="en-US" b="1" dirty="0" smtClean="0">
                <a:latin typeface="Courier New"/>
                <a:cs typeface="Courier New"/>
              </a:rPr>
              <a:t> Sum Sq Mean Sq F value    Pr(&gt;F)    </a:t>
            </a:r>
          </a:p>
          <a:p>
            <a:r>
              <a:rPr lang="en-US" b="1" dirty="0" err="1" smtClean="0">
                <a:latin typeface="Courier New"/>
                <a:cs typeface="Courier New"/>
              </a:rPr>
              <a:t>Wort</a:t>
            </a:r>
            <a:r>
              <a:rPr lang="en-US" b="1" dirty="0" smtClean="0">
                <a:latin typeface="Courier New"/>
                <a:cs typeface="Courier New"/>
              </a:rPr>
              <a:t>        2 67.210  33.605 78.5055 3.391e-10 ***</a:t>
            </a:r>
          </a:p>
          <a:p>
            <a:r>
              <a:rPr lang="en-US" b="1" dirty="0" err="1" smtClean="0">
                <a:latin typeface="Courier New"/>
                <a:cs typeface="Courier New"/>
              </a:rPr>
              <a:t>Alter:Wort</a:t>
            </a:r>
            <a:r>
              <a:rPr lang="en-US" b="1" dirty="0" smtClean="0">
                <a:latin typeface="Courier New"/>
                <a:cs typeface="Courier New"/>
              </a:rPr>
              <a:t>  2  8.468   4.234  9.8909  0.001031 ** </a:t>
            </a:r>
          </a:p>
          <a:p>
            <a:r>
              <a:rPr lang="en-US" b="1" dirty="0" smtClean="0">
                <a:latin typeface="Courier New"/>
                <a:cs typeface="Courier New"/>
              </a:rPr>
              <a:t>Residuals  20  8.561   0.428                      </a:t>
            </a:r>
          </a:p>
          <a:p>
            <a:r>
              <a:rPr lang="en-US" b="1" dirty="0" smtClean="0">
                <a:latin typeface="Courier New"/>
                <a:cs typeface="Courier New"/>
              </a:rPr>
              <a:t>---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33400" y="5562600"/>
            <a:ext cx="2133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solidFill>
                  <a:srgbClr val="FF0000"/>
                </a:solidFill>
                <a:latin typeface="Arial"/>
                <a:cs typeface="Arial"/>
              </a:rPr>
              <a:t>ssb.tukey</a:t>
            </a:r>
            <a:r>
              <a:rPr lang="de-DE" sz="2400" dirty="0" smtClean="0">
                <a:solidFill>
                  <a:srgbClr val="FF0000"/>
                </a:solidFill>
                <a:latin typeface="Arial"/>
                <a:cs typeface="Arial"/>
              </a:rPr>
              <a:t> =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295400" y="71734"/>
            <a:ext cx="66294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Wiederholungen in derselben Zelle: Beispiel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1143000"/>
            <a:ext cx="5181600" cy="46166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/>
                <a:cs typeface="Arial"/>
              </a:rPr>
              <a:t> </a:t>
            </a:r>
            <a:r>
              <a:rPr lang="en-US" b="1" dirty="0" smtClean="0">
                <a:latin typeface="Courier New"/>
                <a:cs typeface="Courier New"/>
              </a:rPr>
              <a:t>[,1]</a:t>
            </a:r>
          </a:p>
          <a:p>
            <a:r>
              <a:rPr lang="en-US" b="1" dirty="0" err="1" smtClean="0">
                <a:latin typeface="Courier New"/>
                <a:cs typeface="Courier New"/>
              </a:rPr>
              <a:t>alt.swoop-alt.used</a:t>
            </a:r>
            <a:r>
              <a:rPr lang="en-US" b="1" dirty="0" smtClean="0">
                <a:latin typeface="Courier New"/>
                <a:cs typeface="Courier New"/>
              </a:rPr>
              <a:t>    0.00000004</a:t>
            </a:r>
          </a:p>
          <a:p>
            <a:r>
              <a:rPr lang="en-US" b="1" dirty="0" err="1" smtClean="0">
                <a:latin typeface="Courier New"/>
                <a:cs typeface="Courier New"/>
              </a:rPr>
              <a:t>alt.swoop-alt.who'd</a:t>
            </a:r>
            <a:r>
              <a:rPr lang="en-US" b="1" dirty="0" smtClean="0">
                <a:latin typeface="Courier New"/>
                <a:cs typeface="Courier New"/>
              </a:rPr>
              <a:t>   0.99485548</a:t>
            </a:r>
          </a:p>
          <a:p>
            <a:r>
              <a:rPr lang="en-US" b="1" dirty="0" err="1" smtClean="0">
                <a:solidFill>
                  <a:srgbClr val="3366FF"/>
                </a:solidFill>
                <a:latin typeface="Courier New"/>
                <a:cs typeface="Courier New"/>
              </a:rPr>
              <a:t>alt.swoop-jung.swoop</a:t>
            </a:r>
            <a:r>
              <a:rPr lang="en-US" b="1" dirty="0" smtClean="0">
                <a:solidFill>
                  <a:srgbClr val="3366FF"/>
                </a:solidFill>
                <a:latin typeface="Courier New"/>
                <a:cs typeface="Courier New"/>
              </a:rPr>
              <a:t>  0.00000036</a:t>
            </a:r>
          </a:p>
          <a:p>
            <a:r>
              <a:rPr lang="en-US" b="1" dirty="0" err="1" smtClean="0">
                <a:latin typeface="Courier New"/>
                <a:cs typeface="Courier New"/>
              </a:rPr>
              <a:t>alt.swoop-jung.used</a:t>
            </a:r>
            <a:r>
              <a:rPr lang="en-US" b="1" dirty="0" smtClean="0">
                <a:latin typeface="Courier New"/>
                <a:cs typeface="Courier New"/>
              </a:rPr>
              <a:t>   0.00000000</a:t>
            </a:r>
          </a:p>
          <a:p>
            <a:r>
              <a:rPr lang="en-US" b="1" dirty="0" err="1" smtClean="0">
                <a:latin typeface="Courier New"/>
                <a:cs typeface="Courier New"/>
              </a:rPr>
              <a:t>alt.swoop-jung.who'd</a:t>
            </a:r>
            <a:r>
              <a:rPr lang="en-US" b="1" dirty="0" smtClean="0">
                <a:latin typeface="Courier New"/>
                <a:cs typeface="Courier New"/>
              </a:rPr>
              <a:t>  0.00000116</a:t>
            </a:r>
          </a:p>
          <a:p>
            <a:r>
              <a:rPr lang="en-US" b="1" dirty="0" err="1" smtClean="0">
                <a:latin typeface="Courier New"/>
                <a:cs typeface="Courier New"/>
              </a:rPr>
              <a:t>alt.used-alt.who'd</a:t>
            </a:r>
            <a:r>
              <a:rPr lang="en-US" b="1" dirty="0" smtClean="0">
                <a:latin typeface="Courier New"/>
                <a:cs typeface="Courier New"/>
              </a:rPr>
              <a:t>    0.00000002</a:t>
            </a:r>
          </a:p>
          <a:p>
            <a:r>
              <a:rPr lang="en-US" b="1" dirty="0" err="1" smtClean="0">
                <a:latin typeface="Courier New"/>
                <a:cs typeface="Courier New"/>
              </a:rPr>
              <a:t>alt.used-jung.swoop</a:t>
            </a:r>
            <a:r>
              <a:rPr lang="en-US" b="1" dirty="0" smtClean="0">
                <a:latin typeface="Courier New"/>
                <a:cs typeface="Courier New"/>
              </a:rPr>
              <a:t>   0.76048611</a:t>
            </a:r>
          </a:p>
          <a:p>
            <a:r>
              <a:rPr lang="en-US" b="1" dirty="0" err="1" smtClean="0">
                <a:solidFill>
                  <a:srgbClr val="3366FF"/>
                </a:solidFill>
                <a:latin typeface="Courier New"/>
                <a:cs typeface="Courier New"/>
              </a:rPr>
              <a:t>alt.used-jung.used</a:t>
            </a:r>
            <a:r>
              <a:rPr lang="en-US" b="1" dirty="0" smtClean="0">
                <a:solidFill>
                  <a:srgbClr val="3366FF"/>
                </a:solidFill>
                <a:latin typeface="Courier New"/>
                <a:cs typeface="Courier New"/>
              </a:rPr>
              <a:t>    0.03741249</a:t>
            </a:r>
          </a:p>
          <a:p>
            <a:r>
              <a:rPr lang="en-US" b="1" dirty="0" err="1" smtClean="0">
                <a:latin typeface="Courier New"/>
                <a:cs typeface="Courier New"/>
              </a:rPr>
              <a:t>alt.used-jung.who'd</a:t>
            </a:r>
            <a:r>
              <a:rPr lang="en-US" b="1" dirty="0" smtClean="0">
                <a:latin typeface="Courier New"/>
                <a:cs typeface="Courier New"/>
              </a:rPr>
              <a:t>   0.39631771</a:t>
            </a:r>
          </a:p>
          <a:p>
            <a:r>
              <a:rPr lang="en-US" b="1" dirty="0" err="1" smtClean="0">
                <a:latin typeface="Courier New"/>
                <a:cs typeface="Courier New"/>
              </a:rPr>
              <a:t>alt.who'd-jung.swoop</a:t>
            </a:r>
            <a:r>
              <a:rPr lang="en-US" b="1" dirty="0" smtClean="0">
                <a:latin typeface="Courier New"/>
                <a:cs typeface="Courier New"/>
              </a:rPr>
              <a:t>  0.00000014</a:t>
            </a:r>
          </a:p>
          <a:p>
            <a:r>
              <a:rPr lang="en-US" b="1" dirty="0" err="1" smtClean="0">
                <a:latin typeface="Courier New"/>
                <a:cs typeface="Courier New"/>
              </a:rPr>
              <a:t>alt.who'd-jung.used</a:t>
            </a:r>
            <a:r>
              <a:rPr lang="en-US" b="1" dirty="0" smtClean="0">
                <a:latin typeface="Courier New"/>
                <a:cs typeface="Courier New"/>
              </a:rPr>
              <a:t>   0.00000000</a:t>
            </a:r>
          </a:p>
          <a:p>
            <a:r>
              <a:rPr lang="en-US" b="1" dirty="0" err="1" smtClean="0">
                <a:solidFill>
                  <a:srgbClr val="3366FF"/>
                </a:solidFill>
                <a:latin typeface="Courier New"/>
                <a:cs typeface="Courier New"/>
              </a:rPr>
              <a:t>alt.who'd-jung.who'd</a:t>
            </a:r>
            <a:r>
              <a:rPr lang="en-US" b="1" dirty="0" smtClean="0">
                <a:solidFill>
                  <a:srgbClr val="3366FF"/>
                </a:solidFill>
                <a:latin typeface="Courier New"/>
                <a:cs typeface="Courier New"/>
              </a:rPr>
              <a:t>  0.00000044</a:t>
            </a:r>
          </a:p>
          <a:p>
            <a:r>
              <a:rPr lang="en-US" b="1" dirty="0" err="1" smtClean="0">
                <a:latin typeface="Courier New"/>
                <a:cs typeface="Courier New"/>
              </a:rPr>
              <a:t>jung.swoop-jung.used</a:t>
            </a:r>
            <a:r>
              <a:rPr lang="en-US" b="1" dirty="0" smtClean="0">
                <a:latin typeface="Courier New"/>
                <a:cs typeface="Courier New"/>
              </a:rPr>
              <a:t>  0.00197170</a:t>
            </a:r>
          </a:p>
          <a:p>
            <a:r>
              <a:rPr lang="en-US" b="1" dirty="0" err="1" smtClean="0">
                <a:latin typeface="Courier New"/>
                <a:cs typeface="Courier New"/>
              </a:rPr>
              <a:t>jung.swoop-jung.who'd</a:t>
            </a:r>
            <a:r>
              <a:rPr lang="en-US" b="1" dirty="0" smtClean="0">
                <a:latin typeface="Courier New"/>
                <a:cs typeface="Courier New"/>
              </a:rPr>
              <a:t> 0.98793755</a:t>
            </a:r>
          </a:p>
          <a:p>
            <a:r>
              <a:rPr lang="en-US" b="1" dirty="0" err="1" smtClean="0">
                <a:latin typeface="Courier New"/>
                <a:cs typeface="Courier New"/>
              </a:rPr>
              <a:t>jung.used-jung.who'd</a:t>
            </a:r>
            <a:r>
              <a:rPr lang="en-US" b="1" dirty="0" smtClean="0">
                <a:latin typeface="Courier New"/>
                <a:cs typeface="Courier New"/>
              </a:rPr>
              <a:t>  0.00048910</a:t>
            </a:r>
            <a:endParaRPr lang="de-DE" b="1" dirty="0" smtClean="0">
              <a:latin typeface="Courier New"/>
              <a:cs typeface="Courier New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5800" y="683567"/>
            <a:ext cx="14847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solidFill>
                  <a:srgbClr val="FF0000"/>
                </a:solidFill>
                <a:latin typeface="Arial"/>
                <a:cs typeface="Arial"/>
              </a:rPr>
              <a:t>ssb.tukey</a:t>
            </a:r>
            <a:endParaRPr lang="de-DE" sz="2400" dirty="0" smtClean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95400" y="71734"/>
            <a:ext cx="66294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Wiederholungen in derselben Zelle: Beispiel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09600" y="2068562"/>
            <a:ext cx="7772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Alter hatte einen signifikanten Einfluss auf F2 (F(1, 10)=14.88, p &lt; 0.01) und es gab eine signifikante Interaktion zwischen Alter und Wort (F(2, 20) = 78.51, p &lt; 0.01). </a:t>
            </a:r>
            <a:r>
              <a:rPr lang="de-DE" sz="2400" dirty="0" err="1" smtClean="0">
                <a:latin typeface="Arial"/>
                <a:cs typeface="Arial"/>
              </a:rPr>
              <a:t>Post-hoc</a:t>
            </a:r>
            <a:r>
              <a:rPr lang="de-DE" sz="2400" dirty="0" smtClean="0">
                <a:latin typeface="Arial"/>
                <a:cs typeface="Arial"/>
              </a:rPr>
              <a:t> </a:t>
            </a:r>
            <a:r>
              <a:rPr lang="de-DE" sz="2400" dirty="0" err="1" smtClean="0">
                <a:latin typeface="Arial"/>
                <a:cs typeface="Arial"/>
              </a:rPr>
              <a:t>Tukey</a:t>
            </a:r>
            <a:r>
              <a:rPr lang="de-DE" sz="2400" dirty="0" smtClean="0">
                <a:latin typeface="Arial"/>
                <a:cs typeface="Arial"/>
              </a:rPr>
              <a:t> Tests zeigten signifikante Unterschiede (p &lt; 0.05)  zwischen den Altersgruppen für alle 3 Wortkategorien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954374"/>
            <a:ext cx="8382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In </a:t>
            </a:r>
            <a:r>
              <a:rPr lang="de-DE" sz="2400" dirty="0" err="1" smtClean="0">
                <a:latin typeface="Arial"/>
                <a:cs typeface="Arial"/>
              </a:rPr>
              <a:t>Sussman</a:t>
            </a:r>
            <a:r>
              <a:rPr lang="de-DE" sz="2400" dirty="0" smtClean="0">
                <a:latin typeface="Arial"/>
                <a:cs typeface="Arial"/>
              </a:rPr>
              <a:t> et al (1997) sind die Neigungen von  Lokusgleichungen in </a:t>
            </a:r>
            <a:r>
              <a:rPr lang="de-DE" sz="2400" dirty="0" err="1" smtClean="0">
                <a:latin typeface="Arial"/>
                <a:cs typeface="Arial"/>
              </a:rPr>
              <a:t>initialen</a:t>
            </a:r>
            <a:r>
              <a:rPr lang="de-DE" sz="2400" dirty="0" smtClean="0">
                <a:latin typeface="Arial"/>
                <a:cs typeface="Arial"/>
              </a:rPr>
              <a:t> (CV), medialen (VCV), und finalen (VC) Silben für C = /b, d, g/ und jeweils in 10 </a:t>
            </a:r>
            <a:r>
              <a:rPr lang="de-DE" sz="2400" dirty="0" err="1" smtClean="0">
                <a:latin typeface="Arial"/>
                <a:cs typeface="Arial"/>
              </a:rPr>
              <a:t>Vpn</a:t>
            </a:r>
            <a:r>
              <a:rPr lang="de-DE" sz="2400" dirty="0" smtClean="0">
                <a:latin typeface="Arial"/>
                <a:cs typeface="Arial"/>
              </a:rPr>
              <a:t>. (5 männlich, 5 weiblich) berechnet worden.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81000" y="2524034"/>
            <a:ext cx="7848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Inwiefern werden die Neigungen vom Konsonant, Silbenposition und Geschlecht beeinflusst?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50371" y="3960167"/>
            <a:ext cx="10569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Faktor</a:t>
            </a:r>
          </a:p>
        </p:txBody>
      </p:sp>
      <p:grpSp>
        <p:nvGrpSpPr>
          <p:cNvPr id="26" name="Group 25"/>
          <p:cNvGrpSpPr/>
          <p:nvPr/>
        </p:nvGrpSpPr>
        <p:grpSpPr>
          <a:xfrm>
            <a:off x="169371" y="4652665"/>
            <a:ext cx="2101056" cy="1678632"/>
            <a:chOff x="169371" y="4652665"/>
            <a:chExt cx="2101056" cy="1678632"/>
          </a:xfrm>
        </p:grpSpPr>
        <p:sp>
          <p:nvSpPr>
            <p:cNvPr id="10" name="TextBox 9"/>
            <p:cNvSpPr txBox="1"/>
            <p:nvPr/>
          </p:nvSpPr>
          <p:spPr>
            <a:xfrm>
              <a:off x="169371" y="4652665"/>
              <a:ext cx="165942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2400" dirty="0" smtClean="0">
                  <a:latin typeface="Arial"/>
                  <a:cs typeface="Arial"/>
                </a:rPr>
                <a:t>Konsonant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69371" y="5260032"/>
              <a:ext cx="210105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2400" dirty="0" smtClean="0">
                  <a:latin typeface="Arial"/>
                  <a:cs typeface="Arial"/>
                </a:rPr>
                <a:t>Silbenposition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169371" y="5869632"/>
              <a:ext cx="172430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2400" dirty="0" smtClean="0">
                  <a:latin typeface="Arial"/>
                  <a:cs typeface="Arial"/>
                </a:rPr>
                <a:t>Geschlecht</a:t>
              </a:r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2276799" y="3964632"/>
            <a:ext cx="23918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between/within</a:t>
            </a:r>
            <a:r>
              <a:rPr lang="de-DE" sz="2400" dirty="0" smtClean="0">
                <a:latin typeface="Arial"/>
                <a:cs typeface="Arial"/>
              </a:rPr>
              <a:t>?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403418" y="4652665"/>
            <a:ext cx="9843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within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403418" y="5260032"/>
            <a:ext cx="9843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within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403418" y="5869632"/>
            <a:ext cx="13482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between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117426" y="3955703"/>
            <a:ext cx="2026574" cy="4661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ɛ Korrektur?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181600" y="3821668"/>
            <a:ext cx="141697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Wieviele</a:t>
            </a:r>
            <a:endParaRPr lang="de-DE" sz="2400" dirty="0" smtClean="0">
              <a:latin typeface="Arial"/>
              <a:cs typeface="Arial"/>
            </a:endParaRPr>
          </a:p>
          <a:p>
            <a:r>
              <a:rPr lang="de-DE" sz="2400" dirty="0" smtClean="0">
                <a:latin typeface="Arial"/>
                <a:cs typeface="Arial"/>
              </a:rPr>
              <a:t>Ebenen?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638800" y="4652665"/>
            <a:ext cx="355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3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638800" y="5266730"/>
            <a:ext cx="355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3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638800" y="5869632"/>
            <a:ext cx="3558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2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696200" y="4652665"/>
            <a:ext cx="4370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ja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696200" y="5266730"/>
            <a:ext cx="4370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ja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696200" y="5869632"/>
            <a:ext cx="7665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nein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676400" y="147935"/>
            <a:ext cx="45720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Greenhouse-Geisser</a:t>
            </a:r>
            <a:r>
              <a:rPr lang="de-DE" sz="2400" dirty="0" smtClean="0">
                <a:latin typeface="Arial"/>
                <a:cs typeface="Arial"/>
              </a:rPr>
              <a:t> Korrektur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  <p:bldP spid="19" grpId="0"/>
      <p:bldP spid="20" grpId="0"/>
      <p:bldP spid="21" grpId="0"/>
      <p:bldP spid="22" grpId="0"/>
      <p:bldP spid="23" grpId="0"/>
      <p:bldP spid="2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607367"/>
            <a:ext cx="2133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Die Daten: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514600" y="607367"/>
            <a:ext cx="91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solidFill>
                  <a:srgbClr val="FF0000"/>
                </a:solidFill>
                <a:latin typeface="Arial"/>
                <a:cs typeface="Arial"/>
              </a:rPr>
              <a:t>lok</a:t>
            </a:r>
            <a:endParaRPr lang="de-DE" sz="2400" dirty="0" smtClean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990600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Faktor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09800" y="990600"/>
            <a:ext cx="144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Ebenen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648200" y="990601"/>
            <a:ext cx="3962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between/within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86200" y="607367"/>
            <a:ext cx="17068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solidFill>
                  <a:srgbClr val="FF0000"/>
                </a:solidFill>
                <a:latin typeface="Arial"/>
                <a:cs typeface="Arial"/>
              </a:rPr>
              <a:t>names(lok</a:t>
            </a:r>
            <a:r>
              <a:rPr lang="de-DE" sz="2400" dirty="0" smtClean="0">
                <a:solidFill>
                  <a:srgbClr val="FF0000"/>
                </a:solidFill>
                <a:latin typeface="Arial"/>
                <a:cs typeface="Arial"/>
              </a:rPr>
              <a:t>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6628" y="1983432"/>
            <a:ext cx="91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Kons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724428" y="1983432"/>
            <a:ext cx="144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b, d, g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802896" y="1983432"/>
            <a:ext cx="13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within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76628" y="2445097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P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724428" y="2445097"/>
            <a:ext cx="2590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initial,medial,final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802896" y="2445097"/>
            <a:ext cx="13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within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76628" y="2906762"/>
            <a:ext cx="4240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G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724428" y="2906762"/>
            <a:ext cx="182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m, w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802896" y="2906762"/>
            <a:ext cx="21793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between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81000" y="4572000"/>
            <a:ext cx="609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RM-ANOVA ausführen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76628" y="5340697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solidFill>
                  <a:srgbClr val="FF0000"/>
                </a:solidFill>
                <a:latin typeface="Arial"/>
                <a:cs typeface="Arial"/>
              </a:rPr>
              <a:t>lok.aov</a:t>
            </a:r>
            <a:endParaRPr lang="de-DE" sz="2400" dirty="0" smtClean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781800" y="607367"/>
            <a:ext cx="182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solidFill>
                  <a:srgbClr val="FF0000"/>
                </a:solidFill>
                <a:latin typeface="Arial"/>
                <a:cs typeface="Arial"/>
              </a:rPr>
              <a:t>attach(lok</a:t>
            </a:r>
            <a:r>
              <a:rPr lang="de-DE" sz="2400" dirty="0" smtClean="0">
                <a:solidFill>
                  <a:srgbClr val="FF0000"/>
                </a:solidFill>
                <a:latin typeface="Arial"/>
                <a:cs typeface="Arial"/>
              </a:rPr>
              <a:t>)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572028" y="5340697"/>
            <a:ext cx="7467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Arial"/>
                <a:cs typeface="Arial"/>
              </a:rPr>
              <a:t>= </a:t>
            </a:r>
            <a:r>
              <a:rPr lang="en-US" sz="2400" dirty="0" err="1" smtClean="0">
                <a:solidFill>
                  <a:srgbClr val="FF0000"/>
                </a:solidFill>
                <a:latin typeface="Arial"/>
                <a:cs typeface="Arial"/>
              </a:rPr>
              <a:t>aov(slopes</a:t>
            </a:r>
            <a:r>
              <a:rPr lang="en-US" sz="2400" dirty="0" smtClean="0">
                <a:solidFill>
                  <a:srgbClr val="FF0000"/>
                </a:solidFill>
                <a:latin typeface="Arial"/>
                <a:cs typeface="Arial"/>
              </a:rPr>
              <a:t> ~ G * </a:t>
            </a:r>
            <a:r>
              <a:rPr lang="en-US" sz="2400" dirty="0" err="1" smtClean="0">
                <a:solidFill>
                  <a:srgbClr val="FF0000"/>
                </a:solidFill>
                <a:latin typeface="Arial"/>
                <a:cs typeface="Arial"/>
              </a:rPr>
              <a:t>Kons</a:t>
            </a:r>
            <a:r>
              <a:rPr lang="en-US" sz="2400" dirty="0" smtClean="0">
                <a:solidFill>
                  <a:srgbClr val="FF0000"/>
                </a:solidFill>
                <a:latin typeface="Arial"/>
                <a:cs typeface="Arial"/>
              </a:rPr>
              <a:t> * P + </a:t>
            </a:r>
            <a:r>
              <a:rPr lang="en-US" sz="2400" dirty="0" err="1" smtClean="0">
                <a:solidFill>
                  <a:srgbClr val="FF0000"/>
                </a:solidFill>
                <a:latin typeface="Arial"/>
                <a:cs typeface="Arial"/>
              </a:rPr>
              <a:t>Error(Spr/(Kons</a:t>
            </a:r>
            <a:r>
              <a:rPr lang="en-US" sz="2400" dirty="0" smtClean="0">
                <a:solidFill>
                  <a:srgbClr val="FF0000"/>
                </a:solidFill>
                <a:latin typeface="Arial"/>
                <a:cs typeface="Arial"/>
              </a:rPr>
              <a:t> * P)))</a:t>
            </a:r>
            <a:endParaRPr lang="de-DE" sz="2400" dirty="0" smtClean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76628" y="6100465"/>
            <a:ext cx="52120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solidFill>
                  <a:srgbClr val="FF0000"/>
                </a:solidFill>
                <a:latin typeface="Arial"/>
                <a:cs typeface="Arial"/>
              </a:rPr>
              <a:t>summary(lok.aov</a:t>
            </a:r>
            <a:r>
              <a:rPr lang="de-DE" sz="2400" dirty="0" smtClean="0">
                <a:solidFill>
                  <a:srgbClr val="FF0000"/>
                </a:solidFill>
                <a:latin typeface="Arial"/>
                <a:cs typeface="Arial"/>
              </a:rPr>
              <a:t>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81000" y="73967"/>
            <a:ext cx="80010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ANOVA mit Messwiederholungen: </a:t>
            </a:r>
            <a:r>
              <a:rPr lang="de-DE" sz="2400" dirty="0" err="1" smtClean="0">
                <a:latin typeface="Arial"/>
                <a:cs typeface="Arial"/>
              </a:rPr>
              <a:t>between</a:t>
            </a:r>
            <a:r>
              <a:rPr lang="de-DE" sz="2400" dirty="0" smtClean="0">
                <a:latin typeface="Arial"/>
                <a:cs typeface="Arial"/>
              </a:rPr>
              <a:t> und </a:t>
            </a:r>
            <a:r>
              <a:rPr lang="de-DE" sz="2400" dirty="0" err="1" smtClean="0">
                <a:latin typeface="Arial"/>
                <a:cs typeface="Arial"/>
              </a:rPr>
              <a:t>within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76628" y="3368427"/>
            <a:ext cx="6636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Spr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724428" y="3368427"/>
            <a:ext cx="2209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Die Sprecher...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802896" y="3431232"/>
            <a:ext cx="287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-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-381000" y="1371600"/>
            <a:ext cx="95250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7490904" y="681335"/>
            <a:ext cx="13482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solidFill>
                  <a:srgbClr val="3366FF"/>
                </a:solidFill>
                <a:latin typeface="Arial"/>
                <a:cs typeface="Arial"/>
              </a:rPr>
              <a:t>between</a:t>
            </a:r>
            <a:endParaRPr lang="de-DE" sz="2400" dirty="0" smtClean="0">
              <a:solidFill>
                <a:srgbClr val="3366FF"/>
              </a:solidFill>
              <a:latin typeface="Arial"/>
              <a:cs typeface="Arial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696200" y="1524000"/>
            <a:ext cx="9843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solidFill>
                  <a:srgbClr val="3366FF"/>
                </a:solidFill>
                <a:latin typeface="Arial"/>
                <a:cs typeface="Arial"/>
              </a:rPr>
              <a:t>within</a:t>
            </a:r>
            <a:endParaRPr lang="de-DE" sz="2400" dirty="0" smtClean="0">
              <a:solidFill>
                <a:srgbClr val="3366FF"/>
              </a:solidFill>
              <a:latin typeface="Arial"/>
              <a:cs typeface="Arial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152399"/>
            <a:ext cx="8001000" cy="64770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 smtClean="0">
                <a:latin typeface="Courier"/>
                <a:cs typeface="Courier"/>
              </a:rPr>
              <a:t>Error: </a:t>
            </a:r>
            <a:r>
              <a:rPr lang="en-US" sz="1600" b="1" dirty="0" err="1" smtClean="0">
                <a:latin typeface="Courier"/>
                <a:cs typeface="Courier"/>
              </a:rPr>
              <a:t>Spr</a:t>
            </a:r>
            <a:endParaRPr lang="en-US" sz="1600" b="1" dirty="0" smtClean="0">
              <a:latin typeface="Courier"/>
              <a:cs typeface="Courier"/>
            </a:endParaRPr>
          </a:p>
          <a:p>
            <a:r>
              <a:rPr lang="en-US" sz="1600" b="1" dirty="0" smtClean="0">
                <a:latin typeface="Courier"/>
                <a:cs typeface="Courier"/>
              </a:rPr>
              <a:t>          </a:t>
            </a:r>
            <a:r>
              <a:rPr lang="en-US" sz="1600" b="1" dirty="0" err="1" smtClean="0">
                <a:latin typeface="Courier"/>
                <a:cs typeface="Courier"/>
              </a:rPr>
              <a:t>Df</a:t>
            </a:r>
            <a:r>
              <a:rPr lang="en-US" sz="1600" b="1" dirty="0" smtClean="0">
                <a:latin typeface="Courier"/>
                <a:cs typeface="Courier"/>
              </a:rPr>
              <a:t>   Sum Sq  Mean Sq F value Pr(&gt;F)</a:t>
            </a:r>
          </a:p>
          <a:p>
            <a:r>
              <a:rPr lang="en-US" sz="1600" b="1" dirty="0" smtClean="0">
                <a:latin typeface="Courier"/>
                <a:cs typeface="Courier"/>
              </a:rPr>
              <a:t>G          1 0.005760 0.005760  0.3105 0.5926</a:t>
            </a:r>
          </a:p>
          <a:p>
            <a:r>
              <a:rPr lang="en-US" sz="1600" b="1" dirty="0" smtClean="0">
                <a:latin typeface="Courier"/>
                <a:cs typeface="Courier"/>
              </a:rPr>
              <a:t>Residuals  8 0.148422 0.018553               </a:t>
            </a:r>
          </a:p>
          <a:p>
            <a:endParaRPr lang="en-US" sz="1600" b="1" dirty="0" smtClean="0">
              <a:latin typeface="Courier"/>
              <a:cs typeface="Courier"/>
            </a:endParaRPr>
          </a:p>
          <a:p>
            <a:r>
              <a:rPr lang="en-US" sz="1600" b="1" dirty="0" smtClean="0">
                <a:latin typeface="Courier"/>
                <a:cs typeface="Courier"/>
              </a:rPr>
              <a:t>Error: </a:t>
            </a:r>
            <a:r>
              <a:rPr lang="en-US" sz="1600" b="1" dirty="0" err="1" smtClean="0">
                <a:latin typeface="Courier"/>
                <a:cs typeface="Courier"/>
              </a:rPr>
              <a:t>Spr:Kons</a:t>
            </a:r>
            <a:endParaRPr lang="en-US" sz="1600" b="1" dirty="0" smtClean="0">
              <a:latin typeface="Courier"/>
              <a:cs typeface="Courier"/>
            </a:endParaRPr>
          </a:p>
          <a:p>
            <a:r>
              <a:rPr lang="en-US" sz="1600" b="1" dirty="0" smtClean="0">
                <a:latin typeface="Courier"/>
                <a:cs typeface="Courier"/>
              </a:rPr>
              <a:t>          </a:t>
            </a:r>
            <a:r>
              <a:rPr lang="en-US" sz="1600" b="1" dirty="0" err="1" smtClean="0">
                <a:latin typeface="Courier"/>
                <a:cs typeface="Courier"/>
              </a:rPr>
              <a:t>Df</a:t>
            </a:r>
            <a:r>
              <a:rPr lang="en-US" sz="1600" b="1" dirty="0" smtClean="0">
                <a:latin typeface="Courier"/>
                <a:cs typeface="Courier"/>
              </a:rPr>
              <a:t>  Sum Sq Mean Sq F value    Pr(&gt;F)    </a:t>
            </a:r>
          </a:p>
          <a:p>
            <a:r>
              <a:rPr lang="en-US" sz="1600" b="1" dirty="0" err="1" smtClean="0">
                <a:latin typeface="Courier"/>
                <a:cs typeface="Courier"/>
              </a:rPr>
              <a:t>Kons</a:t>
            </a:r>
            <a:r>
              <a:rPr lang="en-US" sz="1600" b="1" dirty="0" smtClean="0">
                <a:latin typeface="Courier"/>
                <a:cs typeface="Courier"/>
              </a:rPr>
              <a:t>       2 2.32113 1.16056 70.8838 1.119e-08 ***</a:t>
            </a:r>
          </a:p>
          <a:p>
            <a:r>
              <a:rPr lang="en-US" sz="1600" b="1" dirty="0" err="1" smtClean="0">
                <a:latin typeface="Courier"/>
                <a:cs typeface="Courier"/>
              </a:rPr>
              <a:t>G:Kons</a:t>
            </a:r>
            <a:r>
              <a:rPr lang="en-US" sz="1600" b="1" dirty="0" smtClean="0">
                <a:latin typeface="Courier"/>
                <a:cs typeface="Courier"/>
              </a:rPr>
              <a:t>     2 0.03971 0.01985  1.2126    0.3233    </a:t>
            </a:r>
          </a:p>
          <a:p>
            <a:r>
              <a:rPr lang="en-US" sz="1600" b="1" dirty="0" smtClean="0">
                <a:latin typeface="Courier"/>
                <a:cs typeface="Courier"/>
              </a:rPr>
              <a:t>Residuals 16 0.26196 0.01637                      </a:t>
            </a:r>
          </a:p>
          <a:p>
            <a:r>
              <a:rPr lang="en-US" sz="1600" b="1" dirty="0" smtClean="0">
                <a:latin typeface="Courier"/>
                <a:cs typeface="Courier"/>
              </a:rPr>
              <a:t>---</a:t>
            </a:r>
          </a:p>
          <a:p>
            <a:r>
              <a:rPr lang="en-US" sz="1600" b="1" dirty="0" err="1" smtClean="0">
                <a:latin typeface="Courier"/>
                <a:cs typeface="Courier"/>
              </a:rPr>
              <a:t>Signif</a:t>
            </a:r>
            <a:r>
              <a:rPr lang="en-US" sz="1600" b="1" dirty="0" smtClean="0">
                <a:latin typeface="Courier"/>
                <a:cs typeface="Courier"/>
              </a:rPr>
              <a:t>. codes:  0 '***' 0.001 '**' 0.01 '*' 0.05 '.' 0.1 ' ' 1 </a:t>
            </a:r>
          </a:p>
          <a:p>
            <a:endParaRPr lang="en-US" sz="1600" b="1" dirty="0" smtClean="0">
              <a:latin typeface="Courier"/>
              <a:cs typeface="Courier"/>
            </a:endParaRPr>
          </a:p>
          <a:p>
            <a:r>
              <a:rPr lang="en-US" sz="1600" b="1" dirty="0" smtClean="0">
                <a:latin typeface="Courier"/>
                <a:cs typeface="Courier"/>
              </a:rPr>
              <a:t>Error: </a:t>
            </a:r>
            <a:r>
              <a:rPr lang="en-US" sz="1600" b="1" dirty="0" err="1" smtClean="0">
                <a:latin typeface="Courier"/>
                <a:cs typeface="Courier"/>
              </a:rPr>
              <a:t>Spr:P</a:t>
            </a:r>
            <a:endParaRPr lang="en-US" sz="1600" b="1" dirty="0" smtClean="0">
              <a:latin typeface="Courier"/>
              <a:cs typeface="Courier"/>
            </a:endParaRPr>
          </a:p>
          <a:p>
            <a:r>
              <a:rPr lang="en-US" sz="1600" b="1" dirty="0" smtClean="0">
                <a:latin typeface="Courier"/>
                <a:cs typeface="Courier"/>
              </a:rPr>
              <a:t>          </a:t>
            </a:r>
            <a:r>
              <a:rPr lang="en-US" sz="1600" b="1" dirty="0" err="1" smtClean="0">
                <a:latin typeface="Courier"/>
                <a:cs typeface="Courier"/>
              </a:rPr>
              <a:t>Df</a:t>
            </a:r>
            <a:r>
              <a:rPr lang="en-US" sz="1600" b="1" dirty="0" smtClean="0">
                <a:latin typeface="Courier"/>
                <a:cs typeface="Courier"/>
              </a:rPr>
              <a:t>   Sum Sq  Mean Sq F value  Pr(&gt;F)  </a:t>
            </a:r>
          </a:p>
          <a:p>
            <a:r>
              <a:rPr lang="en-US" sz="1600" b="1" dirty="0" smtClean="0">
                <a:latin typeface="Courier"/>
                <a:cs typeface="Courier"/>
              </a:rPr>
              <a:t>P          2 0.053816 0.026908  3.4211 0.05795 .</a:t>
            </a:r>
          </a:p>
          <a:p>
            <a:r>
              <a:rPr lang="en-US" sz="1600" b="1" dirty="0" smtClean="0">
                <a:latin typeface="Courier"/>
                <a:cs typeface="Courier"/>
              </a:rPr>
              <a:t>G:P        2 0.030807 0.015403  1.9584 0.17346  </a:t>
            </a:r>
          </a:p>
          <a:p>
            <a:r>
              <a:rPr lang="en-US" sz="1600" b="1" dirty="0" smtClean="0">
                <a:latin typeface="Courier"/>
                <a:cs typeface="Courier"/>
              </a:rPr>
              <a:t>Residuals 16 0.125844 0.007865                  </a:t>
            </a:r>
          </a:p>
          <a:p>
            <a:r>
              <a:rPr lang="en-US" sz="1600" b="1" dirty="0" smtClean="0">
                <a:latin typeface="Courier"/>
                <a:cs typeface="Courier"/>
              </a:rPr>
              <a:t>---</a:t>
            </a:r>
          </a:p>
          <a:p>
            <a:r>
              <a:rPr lang="en-US" sz="1600" b="1" dirty="0" err="1" smtClean="0">
                <a:latin typeface="Courier"/>
                <a:cs typeface="Courier"/>
              </a:rPr>
              <a:t>Signif</a:t>
            </a:r>
            <a:r>
              <a:rPr lang="en-US" sz="1600" b="1" dirty="0" smtClean="0">
                <a:latin typeface="Courier"/>
                <a:cs typeface="Courier"/>
              </a:rPr>
              <a:t>. codes:  0 '***' 0.001 '**' 0.01 '*' 0.05 '.' 0.1 ' ' 1 </a:t>
            </a:r>
          </a:p>
          <a:p>
            <a:endParaRPr lang="en-US" sz="1600" b="1" dirty="0" smtClean="0">
              <a:latin typeface="Courier"/>
              <a:cs typeface="Courier"/>
            </a:endParaRPr>
          </a:p>
          <a:p>
            <a:r>
              <a:rPr lang="en-US" sz="1600" b="1" dirty="0" smtClean="0">
                <a:latin typeface="Courier"/>
                <a:cs typeface="Courier"/>
              </a:rPr>
              <a:t>Error: </a:t>
            </a:r>
            <a:r>
              <a:rPr lang="en-US" sz="1600" b="1" dirty="0" err="1" smtClean="0">
                <a:latin typeface="Courier"/>
                <a:cs typeface="Courier"/>
              </a:rPr>
              <a:t>Spr:Kons:P</a:t>
            </a:r>
            <a:endParaRPr lang="en-US" sz="1600" b="1" dirty="0" smtClean="0">
              <a:latin typeface="Courier"/>
              <a:cs typeface="Courier"/>
            </a:endParaRPr>
          </a:p>
          <a:p>
            <a:r>
              <a:rPr lang="en-US" sz="1600" b="1" dirty="0" smtClean="0">
                <a:latin typeface="Courier"/>
                <a:cs typeface="Courier"/>
              </a:rPr>
              <a:t>          </a:t>
            </a:r>
            <a:r>
              <a:rPr lang="en-US" sz="1600" b="1" dirty="0" err="1" smtClean="0">
                <a:latin typeface="Courier"/>
                <a:cs typeface="Courier"/>
              </a:rPr>
              <a:t>Df</a:t>
            </a:r>
            <a:r>
              <a:rPr lang="en-US" sz="1600" b="1" dirty="0" smtClean="0">
                <a:latin typeface="Courier"/>
                <a:cs typeface="Courier"/>
              </a:rPr>
              <a:t>  Sum Sq Mean Sq F value    Pr(&gt;F)    </a:t>
            </a:r>
          </a:p>
          <a:p>
            <a:r>
              <a:rPr lang="en-US" sz="1600" b="1" dirty="0" err="1" smtClean="0">
                <a:latin typeface="Courier"/>
                <a:cs typeface="Courier"/>
              </a:rPr>
              <a:t>Kons:P</a:t>
            </a:r>
            <a:r>
              <a:rPr lang="en-US" sz="1600" b="1" dirty="0" smtClean="0">
                <a:latin typeface="Courier"/>
                <a:cs typeface="Courier"/>
              </a:rPr>
              <a:t>     4 0.62695 0.15674 19.3407 3.557e-08 ***</a:t>
            </a:r>
          </a:p>
          <a:p>
            <a:r>
              <a:rPr lang="en-US" sz="1600" b="1" dirty="0" err="1" smtClean="0">
                <a:latin typeface="Courier"/>
                <a:cs typeface="Courier"/>
              </a:rPr>
              <a:t>G:Kons:P</a:t>
            </a:r>
            <a:r>
              <a:rPr lang="en-US" sz="1600" b="1" dirty="0" smtClean="0">
                <a:latin typeface="Courier"/>
                <a:cs typeface="Courier"/>
              </a:rPr>
              <a:t>   4 0.09279 0.02320  2.8624   0.03908 *  </a:t>
            </a:r>
          </a:p>
          <a:p>
            <a:r>
              <a:rPr lang="en-US" sz="1600" b="1" dirty="0" smtClean="0">
                <a:latin typeface="Courier"/>
                <a:cs typeface="Courier"/>
              </a:rPr>
              <a:t>Residuals 32 0.25933 0.00810 </a:t>
            </a:r>
            <a:endParaRPr lang="de-DE" sz="1600" b="1" dirty="0">
              <a:latin typeface="Courier"/>
              <a:cs typeface="Courier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147935"/>
            <a:ext cx="61722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Greenhouse-Geisser</a:t>
            </a:r>
            <a:r>
              <a:rPr lang="de-DE" sz="2400" dirty="0" smtClean="0">
                <a:latin typeface="Arial"/>
                <a:cs typeface="Arial"/>
              </a:rPr>
              <a:t> Korrektur, Faktor </a:t>
            </a:r>
            <a:r>
              <a:rPr lang="de-DE" sz="2400" dirty="0" err="1" smtClean="0">
                <a:latin typeface="Arial"/>
                <a:cs typeface="Arial"/>
              </a:rPr>
              <a:t>Kons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12986" y="2057400"/>
            <a:ext cx="480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solidFill>
                  <a:srgbClr val="FF0000"/>
                </a:solidFill>
                <a:latin typeface="Arial"/>
                <a:cs typeface="Arial"/>
              </a:rPr>
              <a:t>ep</a:t>
            </a:r>
            <a:r>
              <a:rPr lang="de-DE" sz="2400" dirty="0" smtClean="0">
                <a:solidFill>
                  <a:srgbClr val="FF0000"/>
                </a:solidFill>
                <a:latin typeface="Arial"/>
                <a:cs typeface="Arial"/>
              </a:rPr>
              <a:t> = </a:t>
            </a:r>
            <a:r>
              <a:rPr lang="de-DE" sz="2400" dirty="0" err="1" smtClean="0">
                <a:solidFill>
                  <a:srgbClr val="FF0000"/>
                </a:solidFill>
                <a:latin typeface="Arial"/>
                <a:cs typeface="Arial"/>
              </a:rPr>
              <a:t>epsilon(slopes</a:t>
            </a:r>
            <a:r>
              <a:rPr lang="de-DE" sz="2400" dirty="0" smtClean="0">
                <a:solidFill>
                  <a:srgbClr val="FF0000"/>
                </a:solidFill>
                <a:latin typeface="Arial"/>
                <a:cs typeface="Arial"/>
              </a:rPr>
              <a:t>, </a:t>
            </a:r>
            <a:r>
              <a:rPr lang="de-DE" sz="2400" dirty="0" err="1" smtClean="0">
                <a:solidFill>
                  <a:srgbClr val="FF0000"/>
                </a:solidFill>
                <a:latin typeface="Arial"/>
                <a:cs typeface="Arial"/>
              </a:rPr>
              <a:t>Kons</a:t>
            </a:r>
            <a:r>
              <a:rPr lang="de-DE" sz="2400" dirty="0" smtClean="0">
                <a:solidFill>
                  <a:srgbClr val="FF0000"/>
                </a:solidFill>
                <a:latin typeface="Arial"/>
                <a:cs typeface="Arial"/>
              </a:rPr>
              <a:t>, </a:t>
            </a:r>
            <a:r>
              <a:rPr lang="de-DE" sz="2400" dirty="0" err="1" smtClean="0">
                <a:solidFill>
                  <a:srgbClr val="FF0000"/>
                </a:solidFill>
                <a:latin typeface="Arial"/>
                <a:cs typeface="Arial"/>
              </a:rPr>
              <a:t>Spr</a:t>
            </a:r>
            <a:r>
              <a:rPr lang="de-DE" sz="2400" dirty="0" smtClean="0">
                <a:solidFill>
                  <a:srgbClr val="FF0000"/>
                </a:solidFill>
                <a:latin typeface="Arial"/>
                <a:cs typeface="Arial"/>
              </a:rPr>
              <a:t>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12986" y="5257800"/>
            <a:ext cx="81976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Courier New"/>
                <a:cs typeface="Courier New"/>
              </a:rPr>
              <a:t>Greenhouse-</a:t>
            </a:r>
            <a:r>
              <a:rPr lang="en-US" b="1" dirty="0" err="1" smtClean="0">
                <a:latin typeface="Courier New"/>
                <a:cs typeface="Courier New"/>
              </a:rPr>
              <a:t>Geisser</a:t>
            </a:r>
            <a:r>
              <a:rPr lang="en-US" b="1" dirty="0" smtClean="0">
                <a:latin typeface="Courier New"/>
                <a:cs typeface="Courier New"/>
              </a:rPr>
              <a:t> epsilon        Huynh-</a:t>
            </a:r>
            <a:r>
              <a:rPr lang="en-US" b="1" dirty="0" err="1" smtClean="0">
                <a:latin typeface="Courier New"/>
                <a:cs typeface="Courier New"/>
              </a:rPr>
              <a:t>Feldt</a:t>
            </a:r>
            <a:r>
              <a:rPr lang="en-US" b="1" dirty="0" smtClean="0">
                <a:latin typeface="Courier New"/>
                <a:cs typeface="Courier New"/>
              </a:rPr>
              <a:t> epsilon </a:t>
            </a:r>
          </a:p>
          <a:p>
            <a:r>
              <a:rPr lang="en-US" b="1" dirty="0" smtClean="0">
                <a:latin typeface="Courier New"/>
                <a:cs typeface="Courier New"/>
              </a:rPr>
              <a:t>                 0.9309326                  1.1640752</a:t>
            </a:r>
            <a:endParaRPr lang="de-DE" b="1" dirty="0" smtClean="0">
              <a:latin typeface="Courier New"/>
              <a:cs typeface="Courier New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95400" y="3429000"/>
            <a:ext cx="54239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Faktor für </a:t>
            </a:r>
            <a:r>
              <a:rPr lang="de-DE" sz="2400" dirty="0" smtClean="0">
                <a:latin typeface="Arial"/>
                <a:cs typeface="Arial"/>
              </a:rPr>
              <a:t>den </a:t>
            </a:r>
            <a:r>
              <a:rPr lang="de-DE" sz="2400" dirty="0" smtClean="0">
                <a:latin typeface="Arial"/>
                <a:cs typeface="Arial"/>
              </a:rPr>
              <a:t>ɛ berechnet werden soll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28600" y="1066800"/>
            <a:ext cx="289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Abhängige Variabel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888198" y="1066800"/>
            <a:ext cx="24082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Sprecher-Faktor</a:t>
            </a:r>
          </a:p>
        </p:txBody>
      </p:sp>
      <p:cxnSp>
        <p:nvCxnSpPr>
          <p:cNvPr id="12" name="Straight Arrow Connector 11"/>
          <p:cNvCxnSpPr/>
          <p:nvPr/>
        </p:nvCxnSpPr>
        <p:spPr>
          <a:xfrm rot="5400000" flipH="1" flipV="1">
            <a:off x="3355033" y="2897833"/>
            <a:ext cx="757535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rot="5400000">
            <a:off x="2402533" y="1792932"/>
            <a:ext cx="528935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rot="10800000" flipV="1">
            <a:off x="4495800" y="1529258"/>
            <a:ext cx="717786" cy="52893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574696" y="4796135"/>
            <a:ext cx="5270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solidFill>
                  <a:srgbClr val="FF0000"/>
                </a:solidFill>
                <a:latin typeface="Arial"/>
                <a:cs typeface="Arial"/>
              </a:rPr>
              <a:t>ep</a:t>
            </a:r>
            <a:endParaRPr lang="de-DE" sz="2400" dirty="0" smtClean="0">
              <a:solidFill>
                <a:srgbClr val="FF0000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" y="1066800"/>
            <a:ext cx="78486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latin typeface="Courier New"/>
                <a:cs typeface="Courier New"/>
              </a:rPr>
              <a:t>Error: </a:t>
            </a:r>
            <a:r>
              <a:rPr lang="en-US" b="1" dirty="0" err="1" smtClean="0">
                <a:latin typeface="Courier New"/>
                <a:cs typeface="Courier New"/>
              </a:rPr>
              <a:t>Spr:Kons</a:t>
            </a:r>
            <a:endParaRPr lang="en-US" b="1" dirty="0" smtClean="0">
              <a:latin typeface="Courier New"/>
              <a:cs typeface="Courier New"/>
            </a:endParaRPr>
          </a:p>
          <a:p>
            <a:r>
              <a:rPr lang="en-US" b="1" dirty="0" smtClean="0">
                <a:latin typeface="Courier New"/>
                <a:cs typeface="Courier New"/>
              </a:rPr>
              <a:t>          </a:t>
            </a:r>
            <a:r>
              <a:rPr lang="en-US" b="1" dirty="0" err="1" smtClean="0">
                <a:latin typeface="Courier New"/>
                <a:cs typeface="Courier New"/>
              </a:rPr>
              <a:t>Df</a:t>
            </a:r>
            <a:r>
              <a:rPr lang="en-US" b="1" dirty="0" smtClean="0">
                <a:latin typeface="Courier New"/>
                <a:cs typeface="Courier New"/>
              </a:rPr>
              <a:t>  Sum Sq Mean Sq F value    Pr(&gt;F)    </a:t>
            </a:r>
          </a:p>
          <a:p>
            <a:r>
              <a:rPr lang="en-US" b="1" dirty="0" err="1" smtClean="0">
                <a:latin typeface="Courier New"/>
                <a:cs typeface="Courier New"/>
              </a:rPr>
              <a:t>Kons</a:t>
            </a:r>
            <a:r>
              <a:rPr lang="en-US" b="1" dirty="0" smtClean="0">
                <a:latin typeface="Courier New"/>
                <a:cs typeface="Courier New"/>
              </a:rPr>
              <a:t>       </a:t>
            </a:r>
            <a:r>
              <a:rPr lang="en-US" b="1" dirty="0" smtClean="0">
                <a:solidFill>
                  <a:srgbClr val="3366FF"/>
                </a:solidFill>
                <a:latin typeface="Courier New"/>
                <a:cs typeface="Courier New"/>
              </a:rPr>
              <a:t>2</a:t>
            </a:r>
            <a:r>
              <a:rPr lang="en-US" b="1" dirty="0" smtClean="0">
                <a:latin typeface="Courier New"/>
                <a:cs typeface="Courier New"/>
              </a:rPr>
              <a:t> 2.32113 1.16056 </a:t>
            </a:r>
            <a:r>
              <a:rPr lang="en-US" b="1" dirty="0" smtClean="0">
                <a:solidFill>
                  <a:srgbClr val="9BBB59"/>
                </a:solidFill>
                <a:latin typeface="Courier New"/>
                <a:cs typeface="Courier New"/>
              </a:rPr>
              <a:t>70.8838</a:t>
            </a:r>
            <a:r>
              <a:rPr lang="en-US" b="1" dirty="0" smtClean="0">
                <a:latin typeface="Courier New"/>
                <a:cs typeface="Courier New"/>
              </a:rPr>
              <a:t> 1.119e-08 ***</a:t>
            </a:r>
          </a:p>
          <a:p>
            <a:r>
              <a:rPr lang="en-US" b="1" dirty="0" err="1" smtClean="0">
                <a:latin typeface="Courier New"/>
                <a:cs typeface="Courier New"/>
              </a:rPr>
              <a:t>G:Kons</a:t>
            </a:r>
            <a:r>
              <a:rPr lang="en-US" b="1" dirty="0" smtClean="0">
                <a:latin typeface="Courier New"/>
                <a:cs typeface="Courier New"/>
              </a:rPr>
              <a:t>     2 0.03971 0.01985  1.2126    0.3233    </a:t>
            </a:r>
          </a:p>
          <a:p>
            <a:r>
              <a:rPr lang="en-US" b="1" dirty="0" smtClean="0">
                <a:latin typeface="Courier New"/>
                <a:cs typeface="Courier New"/>
              </a:rPr>
              <a:t>Residuals </a:t>
            </a:r>
            <a:r>
              <a:rPr lang="en-US" b="1" dirty="0" smtClean="0">
                <a:solidFill>
                  <a:srgbClr val="FF0000"/>
                </a:solidFill>
                <a:latin typeface="Courier New"/>
                <a:cs typeface="Courier New"/>
              </a:rPr>
              <a:t>16</a:t>
            </a:r>
            <a:r>
              <a:rPr lang="en-US" b="1" dirty="0" smtClean="0">
                <a:latin typeface="Courier New"/>
                <a:cs typeface="Courier New"/>
              </a:rPr>
              <a:t> 0.26196 0.01637         </a:t>
            </a:r>
            <a:r>
              <a:rPr lang="en-US" b="1" dirty="0" smtClean="0">
                <a:solidFill>
                  <a:srgbClr val="4F81BD"/>
                </a:solidFill>
                <a:latin typeface="Courier New"/>
                <a:cs typeface="Courier New"/>
              </a:rPr>
              <a:t>       </a:t>
            </a:r>
            <a:r>
              <a:rPr lang="en-US" b="1" dirty="0" smtClean="0">
                <a:latin typeface="Courier New"/>
                <a:cs typeface="Courier New"/>
              </a:rPr>
              <a:t>     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33400" y="2598003"/>
            <a:ext cx="7620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Die Freiheitsgrade und daher der p-Wert wird mit ɛ gewichtet: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33400" y="3424535"/>
            <a:ext cx="7772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/>
                <a:cs typeface="Arial"/>
              </a:rPr>
              <a:t>2 * (1 - pf(</a:t>
            </a:r>
            <a:r>
              <a:rPr lang="en-US" sz="2400" b="1" dirty="0" smtClean="0">
                <a:solidFill>
                  <a:schemeClr val="accent3"/>
                </a:solidFill>
                <a:latin typeface="Courier New"/>
                <a:cs typeface="Courier New"/>
              </a:rPr>
              <a:t>70.8838</a:t>
            </a:r>
            <a:r>
              <a:rPr lang="en-US" sz="2400" dirty="0" smtClean="0">
                <a:latin typeface="Arial"/>
                <a:cs typeface="Arial"/>
              </a:rPr>
              <a:t>, </a:t>
            </a:r>
            <a:r>
              <a:rPr lang="en-US" sz="2400" dirty="0" smtClean="0">
                <a:solidFill>
                  <a:srgbClr val="3366FF"/>
                </a:solidFill>
                <a:latin typeface="Arial"/>
                <a:cs typeface="Arial"/>
              </a:rPr>
              <a:t>2</a:t>
            </a:r>
            <a:r>
              <a:rPr lang="en-US" sz="2400" dirty="0" smtClean="0">
                <a:latin typeface="Arial"/>
                <a:cs typeface="Arial"/>
              </a:rPr>
              <a:t>*</a:t>
            </a:r>
            <a:r>
              <a:rPr lang="en-US" sz="2400" dirty="0" err="1" smtClean="0">
                <a:latin typeface="Arial"/>
                <a:cs typeface="Arial"/>
              </a:rPr>
              <a:t>ep</a:t>
            </a:r>
            <a:r>
              <a:rPr lang="en-US" sz="2400" dirty="0" smtClean="0">
                <a:latin typeface="Arial"/>
                <a:cs typeface="Arial"/>
              </a:rPr>
              <a:t> [1], </a:t>
            </a:r>
            <a:r>
              <a:rPr lang="en-US" sz="2400" dirty="0" smtClean="0">
                <a:solidFill>
                  <a:srgbClr val="FF0000"/>
                </a:solidFill>
                <a:latin typeface="Arial"/>
                <a:cs typeface="Arial"/>
              </a:rPr>
              <a:t>16</a:t>
            </a:r>
            <a:r>
              <a:rPr lang="en-US" sz="2400" dirty="0" smtClean="0">
                <a:latin typeface="Arial"/>
                <a:cs typeface="Arial"/>
              </a:rPr>
              <a:t>*</a:t>
            </a:r>
            <a:r>
              <a:rPr lang="en-US" sz="2400" dirty="0" err="1" smtClean="0">
                <a:latin typeface="Arial"/>
                <a:cs typeface="Arial"/>
              </a:rPr>
              <a:t>ep</a:t>
            </a:r>
            <a:r>
              <a:rPr lang="en-US" sz="2400" dirty="0" smtClean="0">
                <a:latin typeface="Arial"/>
                <a:cs typeface="Arial"/>
              </a:rPr>
              <a:t> [1])) 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3400" y="3886200"/>
            <a:ext cx="441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/>
                <a:cs typeface="Arial"/>
              </a:rPr>
              <a:t>[1] 6.617335e-08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3400" y="4948029"/>
            <a:ext cx="77724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Der Einfluss der Artikulationsstelle auf die Neigungen war signifikant  (F(</a:t>
            </a:r>
            <a:r>
              <a:rPr lang="en-US" sz="2400" dirty="0" smtClean="0">
                <a:latin typeface="Arial"/>
                <a:cs typeface="Arial"/>
              </a:rPr>
              <a:t>1.86</a:t>
            </a:r>
            <a:r>
              <a:rPr lang="de-DE" sz="2400" dirty="0" smtClean="0">
                <a:latin typeface="Arial"/>
                <a:cs typeface="Arial"/>
              </a:rPr>
              <a:t>, </a:t>
            </a:r>
            <a:r>
              <a:rPr lang="en-US" sz="2400" dirty="0" smtClean="0">
                <a:latin typeface="Arial"/>
                <a:cs typeface="Arial"/>
              </a:rPr>
              <a:t>14.89</a:t>
            </a:r>
            <a:r>
              <a:rPr lang="de-DE" sz="2400" dirty="0" smtClean="0">
                <a:latin typeface="Arial"/>
                <a:cs typeface="Arial"/>
              </a:rPr>
              <a:t>) = 70.88, p &lt; 0.001, </a:t>
            </a:r>
            <a:r>
              <a:rPr lang="de-DE" sz="2400" dirty="0" err="1" smtClean="0">
                <a:latin typeface="Arial"/>
                <a:cs typeface="Arial"/>
              </a:rPr>
              <a:t>Greenhouse-Geisser</a:t>
            </a:r>
            <a:r>
              <a:rPr lang="de-DE" sz="2400" dirty="0" smtClean="0">
                <a:latin typeface="Arial"/>
                <a:cs typeface="Arial"/>
              </a:rPr>
              <a:t> korrigiert).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90600" y="147935"/>
            <a:ext cx="73152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Anwendung von </a:t>
            </a:r>
            <a:r>
              <a:rPr lang="de-DE" sz="2400" dirty="0" err="1" smtClean="0">
                <a:latin typeface="Arial"/>
                <a:cs typeface="Arial"/>
              </a:rPr>
              <a:t>Greenhouse-Geisser</a:t>
            </a:r>
            <a:r>
              <a:rPr lang="de-DE" sz="2400" dirty="0" smtClean="0">
                <a:latin typeface="Arial"/>
                <a:cs typeface="Arial"/>
              </a:rPr>
              <a:t> Korrektur</a:t>
            </a:r>
          </a:p>
        </p:txBody>
      </p:sp>
      <p:grpSp>
        <p:nvGrpSpPr>
          <p:cNvPr id="16" name="Group 15"/>
          <p:cNvGrpSpPr/>
          <p:nvPr/>
        </p:nvGrpSpPr>
        <p:grpSpPr>
          <a:xfrm>
            <a:off x="3505200" y="3886200"/>
            <a:ext cx="1600200" cy="1524000"/>
            <a:chOff x="3505200" y="3886200"/>
            <a:chExt cx="1600200" cy="1524000"/>
          </a:xfrm>
        </p:grpSpPr>
        <p:cxnSp>
          <p:nvCxnSpPr>
            <p:cNvPr id="9" name="Straight Arrow Connector 8"/>
            <p:cNvCxnSpPr/>
            <p:nvPr/>
          </p:nvCxnSpPr>
          <p:spPr>
            <a:xfrm rot="5400000" flipH="1" flipV="1">
              <a:off x="2819400" y="4572000"/>
              <a:ext cx="15240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/>
            <p:nvPr/>
          </p:nvCxnSpPr>
          <p:spPr>
            <a:xfrm rot="5400000" flipH="1" flipV="1">
              <a:off x="3924300" y="4229100"/>
              <a:ext cx="1524000" cy="83820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14"/>
          <p:cNvGrpSpPr/>
          <p:nvPr/>
        </p:nvGrpSpPr>
        <p:grpSpPr>
          <a:xfrm>
            <a:off x="2362200" y="1981200"/>
            <a:ext cx="4516548" cy="1905000"/>
            <a:chOff x="2362200" y="1981200"/>
            <a:chExt cx="4516548" cy="1905000"/>
          </a:xfrm>
        </p:grpSpPr>
        <p:cxnSp>
          <p:nvCxnSpPr>
            <p:cNvPr id="13" name="Straight Arrow Connector 12"/>
            <p:cNvCxnSpPr/>
            <p:nvPr/>
          </p:nvCxnSpPr>
          <p:spPr>
            <a:xfrm flipV="1">
              <a:off x="2362200" y="1981200"/>
              <a:ext cx="3962400" cy="190500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5770452" y="2136338"/>
              <a:ext cx="110829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2400" dirty="0" smtClean="0">
                  <a:solidFill>
                    <a:srgbClr val="4F81BD"/>
                  </a:solidFill>
                  <a:latin typeface="Arial"/>
                  <a:cs typeface="Arial"/>
                </a:rPr>
                <a:t>ersetzt</a:t>
              </a:r>
              <a:endParaRPr lang="de-DE" sz="2400" dirty="0" smtClean="0">
                <a:solidFill>
                  <a:srgbClr val="4F81BD"/>
                </a:solidFill>
                <a:latin typeface="Arial"/>
                <a:cs typeface="Arial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381001"/>
            <a:ext cx="78486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Greenhouse-Geisser</a:t>
            </a:r>
            <a:r>
              <a:rPr lang="de-DE" sz="2400" dirty="0" smtClean="0">
                <a:latin typeface="Arial"/>
                <a:cs typeface="Arial"/>
              </a:rPr>
              <a:t> Korrigierung für Faktor 'Position'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81000" y="3481863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solidFill>
                  <a:srgbClr val="FF0000"/>
                </a:solidFill>
                <a:latin typeface="Arial"/>
                <a:cs typeface="Arial"/>
              </a:rPr>
              <a:t>pos.ep</a:t>
            </a:r>
            <a:endParaRPr lang="de-DE" sz="2400" dirty="0" smtClean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9600" y="1219200"/>
            <a:ext cx="68580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000000"/>
                </a:solidFill>
                <a:latin typeface="Courier New"/>
                <a:cs typeface="Courier New"/>
              </a:rPr>
              <a:t>Error: </a:t>
            </a:r>
            <a:r>
              <a:rPr lang="en-US" b="1" dirty="0" err="1" smtClean="0">
                <a:solidFill>
                  <a:srgbClr val="000000"/>
                </a:solidFill>
                <a:latin typeface="Courier New"/>
                <a:cs typeface="Courier New"/>
              </a:rPr>
              <a:t>Spr:P</a:t>
            </a:r>
            <a:endParaRPr lang="en-US" b="1" dirty="0" smtClean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b="1" dirty="0" smtClean="0">
                <a:solidFill>
                  <a:srgbClr val="000000"/>
                </a:solidFill>
                <a:latin typeface="Courier New"/>
                <a:cs typeface="Courier New"/>
              </a:rPr>
              <a:t>          </a:t>
            </a:r>
            <a:r>
              <a:rPr lang="en-US" b="1" dirty="0" err="1" smtClean="0">
                <a:solidFill>
                  <a:srgbClr val="000000"/>
                </a:solidFill>
                <a:latin typeface="Courier New"/>
                <a:cs typeface="Courier New"/>
              </a:rPr>
              <a:t>Df</a:t>
            </a:r>
            <a:r>
              <a:rPr lang="en-US" b="1" dirty="0" smtClean="0">
                <a:solidFill>
                  <a:srgbClr val="000000"/>
                </a:solidFill>
                <a:latin typeface="Courier New"/>
                <a:cs typeface="Courier New"/>
              </a:rPr>
              <a:t>   Sum Sq  Mean Sq F value  Pr(&gt;F)  </a:t>
            </a:r>
          </a:p>
          <a:p>
            <a:r>
              <a:rPr lang="en-US" b="1" dirty="0" smtClean="0">
                <a:solidFill>
                  <a:srgbClr val="000000"/>
                </a:solidFill>
                <a:latin typeface="Courier New"/>
                <a:cs typeface="Courier New"/>
              </a:rPr>
              <a:t>P          2 0.053816 0.026908  3.4211 0.05795 .</a:t>
            </a:r>
          </a:p>
          <a:p>
            <a:r>
              <a:rPr lang="en-US" b="1" dirty="0" smtClean="0">
                <a:solidFill>
                  <a:srgbClr val="000000"/>
                </a:solidFill>
                <a:latin typeface="Courier New"/>
                <a:cs typeface="Courier New"/>
              </a:rPr>
              <a:t>G:P        2 0.030807 0.015403  1.9584 0.17346  </a:t>
            </a:r>
          </a:p>
          <a:p>
            <a:r>
              <a:rPr lang="en-US" b="1" dirty="0" smtClean="0">
                <a:solidFill>
                  <a:srgbClr val="000000"/>
                </a:solidFill>
                <a:latin typeface="Courier New"/>
                <a:cs typeface="Courier New"/>
              </a:rPr>
              <a:t>Residuals 16 0.125844 0.007865                 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1000" y="4098667"/>
            <a:ext cx="807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/>
                <a:cs typeface="Arial"/>
              </a:rPr>
              <a:t>2 * (1 - pf(</a:t>
            </a:r>
            <a:r>
              <a:rPr lang="en-US" sz="2400" b="1" dirty="0" smtClean="0">
                <a:solidFill>
                  <a:srgbClr val="9BBB59"/>
                </a:solidFill>
                <a:latin typeface="Courier New"/>
                <a:cs typeface="Courier New"/>
              </a:rPr>
              <a:t>3.4211</a:t>
            </a:r>
            <a:r>
              <a:rPr lang="en-US" sz="2400" dirty="0" smtClean="0">
                <a:latin typeface="Arial"/>
                <a:cs typeface="Arial"/>
              </a:rPr>
              <a:t>, </a:t>
            </a:r>
            <a:r>
              <a:rPr lang="en-US" sz="2400" dirty="0" smtClean="0">
                <a:solidFill>
                  <a:srgbClr val="3366FF"/>
                </a:solidFill>
                <a:latin typeface="Arial"/>
                <a:cs typeface="Arial"/>
              </a:rPr>
              <a:t>2</a:t>
            </a:r>
            <a:r>
              <a:rPr lang="en-US" sz="2400" dirty="0" smtClean="0">
                <a:latin typeface="Arial"/>
                <a:cs typeface="Arial"/>
              </a:rPr>
              <a:t>*</a:t>
            </a:r>
            <a:r>
              <a:rPr lang="en-US" sz="2400" dirty="0" err="1" smtClean="0">
                <a:latin typeface="Arial"/>
                <a:cs typeface="Arial"/>
              </a:rPr>
              <a:t>pos.ep</a:t>
            </a:r>
            <a:r>
              <a:rPr lang="en-US" sz="2400" dirty="0" smtClean="0">
                <a:latin typeface="Arial"/>
                <a:cs typeface="Arial"/>
              </a:rPr>
              <a:t> [1], </a:t>
            </a:r>
            <a:r>
              <a:rPr lang="en-US" sz="2400" dirty="0" smtClean="0">
                <a:solidFill>
                  <a:srgbClr val="FF0000"/>
                </a:solidFill>
                <a:latin typeface="Arial"/>
                <a:cs typeface="Arial"/>
              </a:rPr>
              <a:t>16</a:t>
            </a:r>
            <a:r>
              <a:rPr lang="en-US" sz="2400" dirty="0" smtClean="0">
                <a:latin typeface="Arial"/>
                <a:cs typeface="Arial"/>
              </a:rPr>
              <a:t>*</a:t>
            </a:r>
            <a:r>
              <a:rPr lang="en-US" sz="2400" dirty="0" err="1" smtClean="0">
                <a:latin typeface="Arial"/>
                <a:cs typeface="Arial"/>
              </a:rPr>
              <a:t>pos.ep</a:t>
            </a:r>
            <a:r>
              <a:rPr lang="en-US" sz="2400" dirty="0" smtClean="0">
                <a:latin typeface="Arial"/>
                <a:cs typeface="Arial"/>
              </a:rPr>
              <a:t> [1])) 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81000" y="4856201"/>
            <a:ext cx="617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/>
                <a:cs typeface="Arial"/>
              </a:rPr>
              <a:t>[1] 0.1378011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81000" y="5638801"/>
            <a:ext cx="6400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Position hatte keinen signifikanten Einfluss auf die Neigungen.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209800" y="3481863"/>
            <a:ext cx="487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solidFill>
                  <a:srgbClr val="FF0000"/>
                </a:solidFill>
                <a:latin typeface="Arial"/>
                <a:cs typeface="Arial"/>
              </a:rPr>
              <a:t>= </a:t>
            </a:r>
            <a:r>
              <a:rPr lang="de-DE" sz="2400" dirty="0" err="1" smtClean="0">
                <a:solidFill>
                  <a:srgbClr val="FF0000"/>
                </a:solidFill>
                <a:latin typeface="Arial"/>
                <a:cs typeface="Arial"/>
              </a:rPr>
              <a:t>epsilon(slopes</a:t>
            </a:r>
            <a:r>
              <a:rPr lang="de-DE" sz="2400" dirty="0" smtClean="0">
                <a:solidFill>
                  <a:srgbClr val="FF0000"/>
                </a:solidFill>
                <a:latin typeface="Arial"/>
                <a:cs typeface="Arial"/>
              </a:rPr>
              <a:t>, P, </a:t>
            </a:r>
            <a:r>
              <a:rPr lang="de-DE" sz="2400" dirty="0" err="1" smtClean="0">
                <a:solidFill>
                  <a:srgbClr val="FF0000"/>
                </a:solidFill>
                <a:latin typeface="Arial"/>
                <a:cs typeface="Arial"/>
              </a:rPr>
              <a:t>Spr</a:t>
            </a:r>
            <a:r>
              <a:rPr lang="de-DE" sz="2400" dirty="0" smtClean="0">
                <a:solidFill>
                  <a:srgbClr val="FF0000"/>
                </a:solidFill>
                <a:latin typeface="Arial"/>
                <a:cs typeface="Arial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857500" y="457200"/>
            <a:ext cx="23622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post-hoc</a:t>
            </a:r>
            <a:r>
              <a:rPr lang="de-DE" sz="2400" dirty="0" smtClean="0">
                <a:latin typeface="Arial"/>
                <a:cs typeface="Arial"/>
              </a:rPr>
              <a:t> </a:t>
            </a:r>
            <a:r>
              <a:rPr lang="de-DE" sz="2400" dirty="0" err="1" smtClean="0">
                <a:latin typeface="Arial"/>
                <a:cs typeface="Arial"/>
              </a:rPr>
              <a:t>tests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62000" y="1981200"/>
            <a:ext cx="7772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Post-hoc</a:t>
            </a:r>
            <a:r>
              <a:rPr lang="de-DE" sz="2400" dirty="0" smtClean="0">
                <a:latin typeface="Arial"/>
                <a:cs typeface="Arial"/>
              </a:rPr>
              <a:t> </a:t>
            </a:r>
            <a:r>
              <a:rPr lang="de-DE" sz="2400" dirty="0" err="1" smtClean="0">
                <a:latin typeface="Arial"/>
                <a:cs typeface="Arial"/>
              </a:rPr>
              <a:t>tests</a:t>
            </a:r>
            <a:r>
              <a:rPr lang="de-DE" sz="2400" dirty="0" smtClean="0">
                <a:latin typeface="Arial"/>
                <a:cs typeface="Arial"/>
              </a:rPr>
              <a:t> müssen durchgeführt werden, wenn Interaktionen vorliegen, weil das heißt: man kann </a:t>
            </a:r>
            <a:r>
              <a:rPr lang="de-DE" sz="2400" b="1" dirty="0" smtClean="0">
                <a:latin typeface="Arial"/>
                <a:cs typeface="Arial"/>
              </a:rPr>
              <a:t>einen signifikanten Haupteffekt nicht uneingeschränkt annehmen.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sz="2400" dirty="0" smtClean="0">
            <a:latin typeface="Arial"/>
            <a:cs typeface="Arial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8990</TotalTime>
  <Words>2971</Words>
  <Application>Microsoft Macintosh PowerPoint</Application>
  <PresentationFormat>On-screen Show (4:3)</PresentationFormat>
  <Paragraphs>384</Paragraphs>
  <Slides>27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</vt:vector>
  </TitlesOfParts>
  <Company>IPS</Company>
  <LinksUpToDate>false</LinksUpToDate>
  <SharedDoc>false</SharedDoc>
  <HyperlinksChanged>false</HyperlinksChanged>
  <AppVersion>12.0257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Jonathan Harrington</dc:creator>
  <cp:lastModifiedBy>Jonathan Harrington</cp:lastModifiedBy>
  <cp:revision>93</cp:revision>
  <dcterms:created xsi:type="dcterms:W3CDTF">2008-07-18T04:42:47Z</dcterms:created>
  <dcterms:modified xsi:type="dcterms:W3CDTF">2008-07-18T05:40:48Z</dcterms:modified>
</cp:coreProperties>
</file>