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75" r:id="rId4"/>
    <p:sldId id="281" r:id="rId5"/>
    <p:sldId id="282" r:id="rId6"/>
    <p:sldId id="271" r:id="rId7"/>
    <p:sldId id="283" r:id="rId8"/>
    <p:sldId id="284" r:id="rId9"/>
    <p:sldId id="285" r:id="rId10"/>
    <p:sldId id="286" r:id="rId11"/>
    <p:sldId id="28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324" autoAdjust="0"/>
    <p:restoredTop sz="94660"/>
  </p:normalViewPr>
  <p:slideViewPr>
    <p:cSldViewPr snapToObjects="1">
      <p:cViewPr>
        <p:scale>
          <a:sx n="150" d="100"/>
          <a:sy n="150" d="100"/>
        </p:scale>
        <p:origin x="-36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83A99-70CE-1942-A8F3-1F7763ED388D}" type="datetimeFigureOut">
              <a:rPr lang="en-US" smtClean="0"/>
              <a:pPr/>
              <a:t>4/23/09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B500D-AB67-DD44-9B89-6E59078644F1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B500D-AB67-DD44-9B89-6E59078644F1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4/23/09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4/23/09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4/23/09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4/23/09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4/23/09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4/23/09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4/23/09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4/23/09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4/23/09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4/23/09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4/23/09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ED096-8A8A-5544-9860-F94C5D2D4F0B}" type="datetimeFigureOut">
              <a:rPr lang="en-US" smtClean="0"/>
              <a:pPr/>
              <a:t>4/23/09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676400" y="737403"/>
            <a:ext cx="6019800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 smtClean="0"/>
              <a:t>Die</a:t>
            </a:r>
            <a:r>
              <a:rPr lang="en-GB" sz="3200" dirty="0" smtClean="0"/>
              <a:t> </a:t>
            </a:r>
            <a:r>
              <a:rPr lang="en-GB" sz="3200" dirty="0" err="1" smtClean="0"/>
              <a:t>synchronen</a:t>
            </a:r>
            <a:r>
              <a:rPr lang="en-GB" sz="3200" dirty="0" smtClean="0"/>
              <a:t> </a:t>
            </a:r>
            <a:r>
              <a:rPr lang="en-GB" sz="3200" dirty="0" err="1" smtClean="0"/>
              <a:t>Grundlagen</a:t>
            </a:r>
            <a:r>
              <a:rPr lang="en-GB" sz="3200" dirty="0" smtClean="0"/>
              <a:t> des </a:t>
            </a:r>
            <a:r>
              <a:rPr lang="en-GB" sz="3200" dirty="0" err="1" smtClean="0"/>
              <a:t>Lautwandels</a:t>
            </a:r>
            <a:endParaRPr lang="en-GB" sz="3200" dirty="0">
              <a:solidFill>
                <a:srgbClr val="0000FF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971800" y="2364432"/>
            <a:ext cx="2745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400" dirty="0" smtClean="0"/>
              <a:t>Jonathan Harrington</a:t>
            </a:r>
            <a:endParaRPr lang="en-GB" sz="2400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8713" y="3886200"/>
            <a:ext cx="2438400" cy="15783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0167"/>
            <a:ext cx="73914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3. </a:t>
            </a:r>
            <a:r>
              <a:rPr lang="en-US" sz="2400" dirty="0" err="1" smtClean="0"/>
              <a:t>Prosodie</a:t>
            </a:r>
            <a:r>
              <a:rPr lang="en-US" sz="2400" dirty="0" smtClean="0"/>
              <a:t> und </a:t>
            </a:r>
            <a:r>
              <a:rPr lang="en-US" sz="2400" dirty="0" err="1" smtClean="0"/>
              <a:t>Variabilität</a:t>
            </a:r>
            <a:r>
              <a:rPr lang="en-US" sz="2400" dirty="0" smtClean="0"/>
              <a:t> in </a:t>
            </a:r>
            <a:r>
              <a:rPr lang="en-US" sz="2400" dirty="0" err="1" smtClean="0"/>
              <a:t>der</a:t>
            </a:r>
            <a:r>
              <a:rPr lang="en-US" sz="2400" dirty="0" smtClean="0"/>
              <a:t> </a:t>
            </a:r>
            <a:r>
              <a:rPr lang="en-US" sz="2400" dirty="0" err="1" smtClean="0"/>
              <a:t>gesprochenen</a:t>
            </a:r>
            <a:r>
              <a:rPr lang="en-US" sz="2400" dirty="0" smtClean="0"/>
              <a:t> </a:t>
            </a:r>
            <a:r>
              <a:rPr lang="en-US" sz="2400" dirty="0" err="1" smtClean="0"/>
              <a:t>Sprache</a:t>
            </a:r>
            <a:endParaRPr lang="de-DE" sz="2400" dirty="0" err="1" smtClean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681335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Silbenfinale</a:t>
            </a:r>
            <a:r>
              <a:rPr lang="en-US" sz="2400" dirty="0" smtClean="0"/>
              <a:t> Ks </a:t>
            </a:r>
            <a:r>
              <a:rPr lang="en-US" sz="2400" dirty="0" err="1" smtClean="0"/>
              <a:t>sind</a:t>
            </a:r>
            <a:r>
              <a:rPr lang="en-US" sz="2400" dirty="0" smtClean="0"/>
              <a:t> oft </a:t>
            </a:r>
            <a:r>
              <a:rPr lang="en-US" sz="2400" dirty="0" err="1" smtClean="0"/>
              <a:t>artikulatorisch</a:t>
            </a:r>
            <a:r>
              <a:rPr lang="en-US" sz="2400" dirty="0" smtClean="0"/>
              <a:t> und </a:t>
            </a:r>
            <a:r>
              <a:rPr lang="en-US" sz="2400" dirty="0" err="1" smtClean="0"/>
              <a:t>akustisch</a:t>
            </a:r>
            <a:r>
              <a:rPr lang="en-US" sz="2400" dirty="0" smtClean="0"/>
              <a:t> </a:t>
            </a:r>
            <a:r>
              <a:rPr lang="en-US" sz="2400" dirty="0" err="1" smtClean="0"/>
              <a:t>variabler</a:t>
            </a:r>
            <a:endParaRPr lang="de-DE" sz="2400" dirty="0" err="1" smtClean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910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Sie</a:t>
            </a:r>
            <a:r>
              <a:rPr lang="en-US" sz="2400" dirty="0" smtClean="0"/>
              <a:t> </a:t>
            </a:r>
            <a:r>
              <a:rPr lang="en-US" sz="2400" dirty="0" err="1" smtClean="0"/>
              <a:t>weisen</a:t>
            </a:r>
            <a:r>
              <a:rPr lang="en-US" sz="2400" dirty="0" smtClean="0"/>
              <a:t> </a:t>
            </a:r>
            <a:r>
              <a:rPr lang="en-US" sz="2400" dirty="0" err="1" smtClean="0"/>
              <a:t>eine</a:t>
            </a:r>
            <a:r>
              <a:rPr lang="en-US" sz="2400" dirty="0" smtClean="0"/>
              <a:t> </a:t>
            </a:r>
            <a:r>
              <a:rPr lang="en-US" sz="2400" dirty="0" err="1" smtClean="0"/>
              <a:t>große</a:t>
            </a:r>
            <a:r>
              <a:rPr lang="en-US" sz="2400" dirty="0" smtClean="0"/>
              <a:t> </a:t>
            </a:r>
            <a:r>
              <a:rPr lang="en-US" sz="2400" dirty="0" err="1" smtClean="0"/>
              <a:t>koartikulatorische</a:t>
            </a:r>
            <a:r>
              <a:rPr lang="en-US" sz="2400" dirty="0" smtClean="0"/>
              <a:t> </a:t>
            </a:r>
            <a:r>
              <a:rPr lang="en-US" sz="2400" dirty="0" err="1" smtClean="0"/>
              <a:t>Überlappung</a:t>
            </a:r>
            <a:r>
              <a:rPr lang="en-US" sz="2400" dirty="0" smtClean="0"/>
              <a:t> auf </a:t>
            </a:r>
            <a:r>
              <a:rPr lang="en-US" sz="2400" dirty="0" err="1" smtClean="0"/>
              <a:t>im</a:t>
            </a:r>
            <a:r>
              <a:rPr lang="en-US" sz="2400" dirty="0" smtClean="0"/>
              <a:t> </a:t>
            </a:r>
            <a:r>
              <a:rPr lang="en-US" sz="2400" dirty="0" err="1" smtClean="0"/>
              <a:t>Vgl</a:t>
            </a:r>
            <a:r>
              <a:rPr lang="en-US" sz="2400" dirty="0" smtClean="0"/>
              <a:t>. </a:t>
            </a:r>
            <a:r>
              <a:rPr lang="en-US" sz="2400" dirty="0" err="1" smtClean="0"/>
              <a:t>zu</a:t>
            </a:r>
            <a:r>
              <a:rPr lang="en-US" sz="2400" dirty="0" smtClean="0"/>
              <a:t> </a:t>
            </a:r>
            <a:r>
              <a:rPr lang="en-US" sz="2400" dirty="0" err="1" smtClean="0"/>
              <a:t>initialen</a:t>
            </a:r>
            <a:r>
              <a:rPr lang="en-US" sz="2400" dirty="0" smtClean="0"/>
              <a:t> </a:t>
            </a:r>
            <a:r>
              <a:rPr lang="en-US" sz="2400" dirty="0" err="1" smtClean="0"/>
              <a:t>mit</a:t>
            </a:r>
            <a:r>
              <a:rPr lang="en-US" sz="2400" dirty="0" smtClean="0"/>
              <a:t> </a:t>
            </a:r>
            <a:r>
              <a:rPr lang="en-US" sz="2400" dirty="0" err="1" smtClean="0"/>
              <a:t>dem</a:t>
            </a:r>
            <a:r>
              <a:rPr lang="en-US" sz="2400" dirty="0" smtClean="0"/>
              <a:t> </a:t>
            </a:r>
            <a:r>
              <a:rPr lang="en-US" sz="2400" dirty="0" err="1" smtClean="0"/>
              <a:t>davorkommenden</a:t>
            </a:r>
            <a:r>
              <a:rPr lang="en-US" sz="2400" dirty="0" smtClean="0"/>
              <a:t> </a:t>
            </a:r>
            <a:r>
              <a:rPr lang="en-US" sz="2400" dirty="0" err="1" smtClean="0"/>
              <a:t>Vokal</a:t>
            </a:r>
            <a:r>
              <a:rPr lang="en-US" sz="2400" dirty="0" smtClean="0"/>
              <a:t>.</a:t>
            </a:r>
            <a:r>
              <a:rPr lang="de-DE" sz="2400" dirty="0" err="1" smtClean="0"/>
              <a:t>zB</a:t>
            </a:r>
            <a:r>
              <a:rPr lang="de-DE" sz="2400" dirty="0" smtClean="0"/>
              <a:t>. wird /a/ eher in /am/ als in /</a:t>
            </a:r>
            <a:r>
              <a:rPr lang="de-DE" sz="2400" dirty="0" err="1" smtClean="0"/>
              <a:t>ma</a:t>
            </a:r>
            <a:r>
              <a:rPr lang="de-DE" sz="2400" dirty="0" smtClean="0"/>
              <a:t>/ wegen /m/ nasalisiert (siehe Krakow, 1999, </a:t>
            </a:r>
            <a:r>
              <a:rPr lang="de-DE" sz="2400" i="1" dirty="0" smtClean="0"/>
              <a:t>Journal of </a:t>
            </a:r>
            <a:r>
              <a:rPr lang="de-DE" sz="2400" i="1" dirty="0" err="1" smtClean="0"/>
              <a:t>Phonetics</a:t>
            </a:r>
            <a:r>
              <a:rPr lang="de-DE" sz="2400" dirty="0" smtClean="0"/>
              <a:t>)</a:t>
            </a:r>
            <a:endParaRPr lang="de-DE" sz="2400" dirty="0" smtClean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752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err="1" smtClean="0"/>
              <a:t>Im</a:t>
            </a:r>
            <a:r>
              <a:rPr lang="en-AU" sz="2400" dirty="0" smtClean="0"/>
              <a:t> </a:t>
            </a:r>
            <a:r>
              <a:rPr lang="en-AU" sz="2400" dirty="0" err="1" smtClean="0"/>
              <a:t>Vgl</a:t>
            </a:r>
            <a:r>
              <a:rPr lang="en-AU" sz="2400" dirty="0" smtClean="0"/>
              <a:t>. </a:t>
            </a:r>
            <a:r>
              <a:rPr lang="en-AU" sz="2400" dirty="0" err="1" smtClean="0"/>
              <a:t>zu</a:t>
            </a:r>
            <a:r>
              <a:rPr lang="en-AU" sz="2400" dirty="0" smtClean="0"/>
              <a:t> </a:t>
            </a:r>
            <a:r>
              <a:rPr lang="en-AU" sz="2400" dirty="0" err="1" smtClean="0"/>
              <a:t>silbeninitiale</a:t>
            </a:r>
            <a:r>
              <a:rPr lang="en-AU" sz="2400" dirty="0" smtClean="0"/>
              <a:t> Ks </a:t>
            </a:r>
            <a:r>
              <a:rPr lang="en-AU" sz="2400" dirty="0" err="1" smtClean="0"/>
              <a:t>werden</a:t>
            </a:r>
            <a:r>
              <a:rPr lang="en-AU" sz="2400" dirty="0" smtClean="0"/>
              <a:t> </a:t>
            </a:r>
            <a:r>
              <a:rPr lang="en-AU" sz="2400" dirty="0" err="1" smtClean="0"/>
              <a:t>silbenfinale</a:t>
            </a:r>
            <a:r>
              <a:rPr lang="en-AU" sz="2400" dirty="0" smtClean="0"/>
              <a:t> Ks oft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1143000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+mj-lt"/>
              </a:rPr>
              <a:t>Siehe</a:t>
            </a:r>
            <a:r>
              <a:rPr lang="en-US" sz="1600" dirty="0" smtClean="0">
                <a:latin typeface="+mj-lt"/>
              </a:rPr>
              <a:t>: http://www.phonetik.uni-muenchen.de/~jmh/lehre/sem/ws0809/pros/mats/diesilbe.pdf</a:t>
            </a:r>
            <a:endParaRPr lang="de-DE" sz="1600" dirty="0" err="1" smtClean="0"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57200" y="2371130"/>
            <a:ext cx="6781800" cy="461665"/>
            <a:chOff x="457200" y="2371130"/>
            <a:chExt cx="6781800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838200" y="2371130"/>
              <a:ext cx="640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 err="1" smtClean="0"/>
                <a:t>lenisiert</a:t>
              </a:r>
              <a:r>
                <a:rPr lang="en-AU" sz="2400" dirty="0" smtClean="0"/>
                <a:t> (</a:t>
              </a:r>
              <a:r>
                <a:rPr lang="en-AU" sz="2400" dirty="0" err="1" smtClean="0"/>
                <a:t>Plosiv</a:t>
              </a:r>
              <a:r>
                <a:rPr lang="en-AU" sz="2400" dirty="0" smtClean="0"/>
                <a:t> -&gt; </a:t>
              </a:r>
              <a:r>
                <a:rPr lang="en-AU" sz="2400" dirty="0" err="1" smtClean="0"/>
                <a:t>Frikativ</a:t>
              </a:r>
              <a:r>
                <a:rPr lang="en-AU" sz="2400" dirty="0" smtClean="0"/>
                <a:t>: </a:t>
              </a:r>
              <a:r>
                <a:rPr lang="en-AU" sz="2400" dirty="0" err="1" smtClean="0"/>
                <a:t>lie</a:t>
              </a:r>
              <a:r>
                <a:rPr lang="en-AU" sz="2400" dirty="0" err="1" smtClean="0">
                  <a:solidFill>
                    <a:srgbClr val="0000FF"/>
                  </a:solidFill>
                </a:rPr>
                <a:t>g</a:t>
              </a:r>
              <a:r>
                <a:rPr lang="en-AU" sz="2400" dirty="0" err="1" smtClean="0"/>
                <a:t>en</a:t>
              </a:r>
              <a:r>
                <a:rPr lang="en-AU" sz="2400" dirty="0" smtClean="0"/>
                <a:t>, [</a:t>
              </a:r>
              <a:r>
                <a:rPr lang="en-AU" sz="2400" dirty="0" err="1" smtClean="0"/>
                <a:t>g</a:t>
              </a:r>
              <a:r>
                <a:rPr lang="en-AU" sz="2400" dirty="0" smtClean="0"/>
                <a:t>] -&gt; [</a:t>
              </a:r>
              <a:r>
                <a:rPr lang="en-US" sz="2400" dirty="0" err="1" smtClean="0"/>
                <a:t>ɣ</a:t>
              </a:r>
              <a:r>
                <a:rPr lang="en-US" sz="2400" dirty="0" smtClean="0"/>
                <a:t>]</a:t>
              </a:r>
              <a:r>
                <a:rPr lang="en-AU" sz="2400" dirty="0" smtClean="0"/>
                <a:t>)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57200" y="25146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00" y="2832795"/>
            <a:ext cx="7391400" cy="461665"/>
            <a:chOff x="457200" y="2832795"/>
            <a:chExt cx="7391400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838200" y="2832795"/>
              <a:ext cx="701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 err="1" smtClean="0"/>
                <a:t>vokalisiert</a:t>
              </a:r>
              <a:r>
                <a:rPr lang="en-AU" sz="2400" dirty="0" smtClean="0"/>
                <a:t> </a:t>
              </a:r>
              <a:r>
                <a:rPr lang="en-US" sz="2400" dirty="0" err="1" smtClean="0"/>
                <a:t>silbenfinaler</a:t>
              </a:r>
              <a:r>
                <a:rPr lang="en-US" sz="2400" dirty="0" smtClean="0"/>
                <a:t> /</a:t>
              </a:r>
              <a:r>
                <a:rPr lang="en-US" sz="2400" dirty="0" err="1" smtClean="0"/>
                <a:t>l</a:t>
              </a:r>
              <a:r>
                <a:rPr lang="en-US" sz="2400" dirty="0" smtClean="0"/>
                <a:t>/ in </a:t>
              </a:r>
              <a:r>
                <a:rPr lang="en-US" sz="2400" dirty="0" err="1" smtClean="0"/>
                <a:t>Englisch</a:t>
              </a:r>
              <a:r>
                <a:rPr lang="en-US" sz="2400" dirty="0" smtClean="0"/>
                <a:t>. 'milk' = [</a:t>
              </a:r>
              <a:r>
                <a:rPr lang="en-US" sz="2400" dirty="0" err="1" smtClean="0"/>
                <a:t>mɪʊk</a:t>
              </a:r>
              <a:r>
                <a:rPr lang="en-US" sz="2400" dirty="0" smtClean="0"/>
                <a:t>]</a:t>
              </a:r>
              <a:endParaRPr lang="en-AU" sz="2400" dirty="0" smtClean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57200" y="29718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7200" y="3294460"/>
            <a:ext cx="7620000" cy="461665"/>
            <a:chOff x="457200" y="3294460"/>
            <a:chExt cx="7620000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838200" y="3294460"/>
              <a:ext cx="723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 err="1" smtClean="0"/>
                <a:t>getilgt</a:t>
              </a:r>
              <a:r>
                <a:rPr lang="en-AU" sz="2400" dirty="0" smtClean="0"/>
                <a:t> (</a:t>
              </a:r>
              <a:r>
                <a:rPr lang="en-AU" sz="2400" dirty="0" err="1" smtClean="0"/>
                <a:t>zugedeckt</a:t>
              </a:r>
              <a:r>
                <a:rPr lang="en-AU" sz="2400" dirty="0" smtClean="0"/>
                <a:t>) </a:t>
              </a:r>
              <a:r>
                <a:rPr lang="en-AU" sz="2400" dirty="0" err="1" smtClean="0"/>
                <a:t>Lastwagen</a:t>
              </a:r>
              <a:r>
                <a:rPr lang="en-AU" sz="2400" dirty="0" smtClean="0"/>
                <a:t> -&gt; </a:t>
              </a:r>
              <a:r>
                <a:rPr lang="en-AU" sz="2400" dirty="0" err="1" smtClean="0"/>
                <a:t>Las(t)wagen</a:t>
              </a:r>
              <a:endParaRPr lang="en-AU" sz="2400" dirty="0" smtClean="0"/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35052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g18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557338"/>
            <a:ext cx="6119812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09800" y="549275"/>
            <a:ext cx="4811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 err="1">
                <a:solidFill>
                  <a:srgbClr val="3366FF"/>
                </a:solidFill>
              </a:rPr>
              <a:t>Beispiel</a:t>
            </a:r>
            <a:r>
              <a:rPr lang="en-GB" sz="2400" dirty="0">
                <a:solidFill>
                  <a:srgbClr val="3366FF"/>
                </a:solidFill>
              </a:rPr>
              <a:t> von </a:t>
            </a:r>
            <a:r>
              <a:rPr lang="en-GB" sz="2400" dirty="0" err="1">
                <a:solidFill>
                  <a:srgbClr val="3366FF"/>
                </a:solidFill>
              </a:rPr>
              <a:t>silbenfinaler</a:t>
            </a:r>
            <a:r>
              <a:rPr lang="en-GB" sz="2400" dirty="0">
                <a:solidFill>
                  <a:srgbClr val="3366FF"/>
                </a:solidFill>
              </a:rPr>
              <a:t> </a:t>
            </a:r>
            <a:r>
              <a:rPr lang="en-GB" sz="2400" dirty="0" err="1">
                <a:solidFill>
                  <a:srgbClr val="3366FF"/>
                </a:solidFill>
              </a:rPr>
              <a:t>Lenisierung</a:t>
            </a:r>
            <a:endParaRPr lang="de-DE" sz="24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228601"/>
            <a:ext cx="46482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smtClean="0"/>
              <a:t>Die Phonetik und Lautwandel</a:t>
            </a:r>
            <a:endParaRPr lang="de-DE" sz="2800"/>
          </a:p>
        </p:txBody>
      </p:sp>
      <p:sp>
        <p:nvSpPr>
          <p:cNvPr id="6" name="TextBox 5"/>
          <p:cNvSpPr txBox="1"/>
          <p:nvPr/>
        </p:nvSpPr>
        <p:spPr>
          <a:xfrm>
            <a:off x="0" y="1909465"/>
            <a:ext cx="42672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Wie Laute zwischen einem Sprecher und Hörer in der sprachlichen Kommunikation übertragen werden</a:t>
            </a:r>
            <a:endParaRPr lang="de-DE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181600" y="1940005"/>
            <a:ext cx="3657600" cy="4746723"/>
            <a:chOff x="5181600" y="1940005"/>
            <a:chExt cx="3657600" cy="4746723"/>
          </a:xfrm>
        </p:grpSpPr>
        <p:sp>
          <p:nvSpPr>
            <p:cNvPr id="18" name="TextBox 17"/>
            <p:cNvSpPr txBox="1"/>
            <p:nvPr/>
          </p:nvSpPr>
          <p:spPr>
            <a:xfrm>
              <a:off x="5181600" y="1940005"/>
              <a:ext cx="3352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latin typeface="+mj-lt"/>
                </a:rPr>
                <a:t>Wie </a:t>
              </a:r>
              <a:r>
                <a:rPr lang="de-DE" sz="2400" b="1" dirty="0" smtClean="0">
                  <a:latin typeface="+mj-lt"/>
                </a:rPr>
                <a:t>entsteht</a:t>
              </a:r>
              <a:r>
                <a:rPr lang="de-DE" sz="2400" dirty="0" smtClean="0">
                  <a:latin typeface="+mj-lt"/>
                </a:rPr>
                <a:t> Lautwandel aus diesen Vorgängen der sprachlichen Kommunikation?</a:t>
              </a:r>
              <a:endParaRPr lang="de-DE" sz="2400" dirty="0" smtClean="0">
                <a:latin typeface="+mj-lt"/>
                <a:cs typeface="Arial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81600" y="5486400"/>
              <a:ext cx="36576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latin typeface="+mj-lt"/>
                  <a:cs typeface="Arial"/>
                </a:rPr>
                <a:t>Wie </a:t>
              </a:r>
              <a:r>
                <a:rPr lang="de-DE" sz="2400" b="1" dirty="0" smtClean="0">
                  <a:latin typeface="+mj-lt"/>
                  <a:cs typeface="Arial"/>
                </a:rPr>
                <a:t>verbreitet</a:t>
              </a:r>
              <a:r>
                <a:rPr lang="de-DE" sz="2400" dirty="0" smtClean="0">
                  <a:latin typeface="+mj-lt"/>
                  <a:cs typeface="Arial"/>
                </a:rPr>
                <a:t> sich ein ausgelöster Lautwandel in der Sprechgemeinschaft?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4300" y="5486400"/>
            <a:ext cx="3886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Welche Sprachlaute sind in den Sprachen der Welt möglich oder wahrscheinlich?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1035039"/>
            <a:ext cx="138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Arial"/>
                <a:cs typeface="Arial"/>
              </a:rPr>
              <a:t>Phonetik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15000" y="912167"/>
            <a:ext cx="198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</a:rPr>
              <a:t>Lautwandel</a:t>
            </a:r>
            <a:endParaRPr lang="de-DE" sz="24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3703260"/>
            <a:ext cx="3962400" cy="1215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cs typeface="Arial"/>
              </a:rPr>
              <a:t>Produktion und </a:t>
            </a:r>
            <a:r>
              <a:rPr lang="de-DE" sz="2400" dirty="0" err="1" smtClean="0">
                <a:cs typeface="Arial"/>
              </a:rPr>
              <a:t>Perzeption</a:t>
            </a:r>
            <a:r>
              <a:rPr lang="de-DE" sz="2400" dirty="0" smtClean="0">
                <a:cs typeface="Arial"/>
              </a:rPr>
              <a:t> der Sprache und die Beziehungen dazwischen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1"/>
            <a:ext cx="6934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Lautwandelverbreitung</a:t>
            </a:r>
            <a:r>
              <a:rPr lang="en-US" sz="2400" dirty="0" smtClean="0"/>
              <a:t> (</a:t>
            </a:r>
            <a:r>
              <a:rPr lang="en-US" sz="2400" dirty="0" err="1" smtClean="0"/>
              <a:t>Soziophonetik</a:t>
            </a:r>
            <a:r>
              <a:rPr lang="en-US" sz="2400" dirty="0" smtClean="0"/>
              <a:t>): </a:t>
            </a:r>
            <a:r>
              <a:rPr lang="en-US" sz="2400" dirty="0" err="1" smtClean="0"/>
              <a:t>Methoden</a:t>
            </a:r>
            <a:endParaRPr lang="de-DE" sz="2400" dirty="0" err="1" smtClean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" y="129986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Apparent-time </a:t>
            </a:r>
            <a:r>
              <a:rPr lang="en-US" sz="2400" dirty="0" err="1" smtClean="0">
                <a:solidFill>
                  <a:srgbClr val="0000FF"/>
                </a:solidFill>
              </a:rPr>
              <a:t>Untersuchungen</a:t>
            </a:r>
            <a:endParaRPr lang="de-DE" sz="2400" dirty="0" err="1" smtClean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" y="23622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Real-time </a:t>
            </a:r>
            <a:r>
              <a:rPr lang="en-US" sz="2400" dirty="0" err="1" smtClean="0">
                <a:solidFill>
                  <a:srgbClr val="0000FF"/>
                </a:solidFill>
              </a:rPr>
              <a:t>Untersuchungen</a:t>
            </a:r>
            <a:endParaRPr lang="de-DE" sz="2400" dirty="0" err="1" smtClean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886201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Longitudinale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Untersuchungen</a:t>
            </a:r>
            <a:endParaRPr lang="de-DE" sz="2400" dirty="0" err="1" smtClean="0">
              <a:solidFill>
                <a:srgbClr val="0000FF"/>
              </a:solidFill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9100" y="1761530"/>
            <a:ext cx="8572500" cy="3048001"/>
            <a:chOff x="419100" y="1761530"/>
            <a:chExt cx="8572500" cy="3048001"/>
          </a:xfrm>
        </p:grpSpPr>
        <p:sp>
          <p:nvSpPr>
            <p:cNvPr id="5" name="TextBox 4"/>
            <p:cNvSpPr txBox="1"/>
            <p:nvPr/>
          </p:nvSpPr>
          <p:spPr>
            <a:xfrm>
              <a:off x="457200" y="1761530"/>
              <a:ext cx="853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Aufnahmen</a:t>
              </a:r>
              <a:r>
                <a:rPr lang="en-US" sz="2400" dirty="0" smtClean="0"/>
                <a:t> von </a:t>
              </a:r>
              <a:r>
                <a:rPr lang="en-US" sz="2400" dirty="0" err="1" smtClean="0"/>
                <a:t>jungen</a:t>
              </a:r>
              <a:r>
                <a:rPr lang="en-US" sz="2400" dirty="0" smtClean="0"/>
                <a:t> und </a:t>
              </a:r>
              <a:r>
                <a:rPr lang="en-US" sz="2400" dirty="0" err="1" smtClean="0"/>
                <a:t>älteren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Sprechern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desselben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Dialekts</a:t>
              </a:r>
              <a:r>
                <a:rPr lang="en-US" sz="2400" dirty="0" smtClean="0"/>
                <a:t> </a:t>
              </a:r>
              <a:endParaRPr lang="de-DE" sz="2400" dirty="0" err="1" smtClean="0"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9100" y="2909501"/>
              <a:ext cx="762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Aufnahmen</a:t>
              </a:r>
              <a:r>
                <a:rPr lang="en-US" sz="2400" dirty="0" smtClean="0"/>
                <a:t> von </a:t>
              </a:r>
              <a:r>
                <a:rPr lang="en-US" sz="2400" dirty="0" err="1" smtClean="0"/>
                <a:t>Sprechern</a:t>
              </a:r>
              <a:r>
                <a:rPr lang="en-US" sz="2400" dirty="0" smtClean="0"/>
                <a:t> in  </a:t>
              </a:r>
              <a:r>
                <a:rPr lang="en-US" sz="2400" dirty="0" err="1" smtClean="0"/>
                <a:t>zB</a:t>
              </a:r>
              <a:r>
                <a:rPr lang="en-US" sz="2400" dirty="0" smtClean="0"/>
                <a:t> 1950 </a:t>
              </a:r>
              <a:r>
                <a:rPr lang="en-US" sz="2400" dirty="0" err="1" smtClean="0"/>
                <a:t>werden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mit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anderen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Sprechern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aus</a:t>
              </a:r>
              <a:r>
                <a:rPr lang="en-US" sz="2400" dirty="0" smtClean="0"/>
                <a:t> 2009 </a:t>
              </a:r>
              <a:r>
                <a:rPr lang="en-US" sz="2400" dirty="0" err="1" smtClean="0"/>
                <a:t>desselben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Dialekts</a:t>
              </a:r>
              <a:r>
                <a:rPr lang="en-US" sz="2400" dirty="0" smtClean="0"/>
                <a:t>/Alters </a:t>
              </a:r>
              <a:r>
                <a:rPr lang="en-US" sz="2400" dirty="0" err="1" smtClean="0"/>
                <a:t>verglichen</a:t>
              </a:r>
              <a:endParaRPr lang="de-DE" sz="2400" dirty="0" err="1" smtClean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" y="4347866"/>
              <a:ext cx="624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Aufnahmen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desselben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Sprechers</a:t>
              </a:r>
              <a:r>
                <a:rPr lang="en-US" sz="2400" dirty="0" smtClean="0"/>
                <a:t> 1940 - 2009</a:t>
              </a:r>
              <a:r>
                <a:rPr lang="en-AU" sz="2400" dirty="0" smtClean="0"/>
                <a:t> </a:t>
              </a:r>
              <a:endParaRPr lang="de-DE" sz="2400" dirty="0" err="1" smtClean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6858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Lautwandelursprung</a:t>
            </a:r>
            <a:r>
              <a:rPr lang="en-US" sz="2400" dirty="0" smtClean="0"/>
              <a:t> (</a:t>
            </a:r>
            <a:r>
              <a:rPr lang="en-US" sz="2400" dirty="0" err="1" smtClean="0"/>
              <a:t>Laborphonologie</a:t>
            </a:r>
            <a:r>
              <a:rPr lang="en-US" sz="2400" dirty="0" smtClean="0"/>
              <a:t>): </a:t>
            </a:r>
            <a:r>
              <a:rPr lang="en-US" sz="2400" dirty="0" err="1" smtClean="0"/>
              <a:t>relevante</a:t>
            </a:r>
            <a:r>
              <a:rPr lang="en-US" sz="2400" dirty="0" smtClean="0"/>
              <a:t> </a:t>
            </a:r>
            <a:r>
              <a:rPr lang="en-US" sz="2400" dirty="0" err="1" smtClean="0"/>
              <a:t>Methoden</a:t>
            </a:r>
            <a:r>
              <a:rPr lang="en-US" sz="2400" dirty="0" smtClean="0"/>
              <a:t> und </a:t>
            </a:r>
            <a:r>
              <a:rPr lang="en-US" sz="2400" dirty="0" err="1" smtClean="0"/>
              <a:t>Modelle</a:t>
            </a:r>
            <a:endParaRPr lang="de-DE" sz="2400" dirty="0" err="1" smtClean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002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1. Einflüsse der Produktion und </a:t>
            </a:r>
            <a:r>
              <a:rPr lang="de-DE" sz="2400" dirty="0" err="1" smtClean="0">
                <a:latin typeface="+mj-lt"/>
              </a:rPr>
              <a:t>Perzeption</a:t>
            </a:r>
            <a:r>
              <a:rPr lang="de-DE" sz="2400" dirty="0" smtClean="0">
                <a:latin typeface="+mj-lt"/>
              </a:rPr>
              <a:t> auf die Verteilung der Laute in den Sprachen der Welt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2004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2. </a:t>
            </a:r>
            <a:r>
              <a:rPr lang="en-US" sz="2400" dirty="0" err="1" smtClean="0">
                <a:latin typeface="+mj-lt"/>
              </a:rPr>
              <a:t>Modelle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der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Koartikulation</a:t>
            </a:r>
            <a:endParaRPr lang="de-DE" sz="2400" dirty="0" smtClean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5720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3. </a:t>
            </a:r>
            <a:r>
              <a:rPr lang="en-US" sz="2400" dirty="0" err="1" smtClean="0">
                <a:latin typeface="+mj-lt"/>
              </a:rPr>
              <a:t>Modelle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der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Prosodie</a:t>
            </a:r>
            <a:endParaRPr lang="de-DE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0772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1. Einflüsse der Produktion und </a:t>
            </a:r>
            <a:r>
              <a:rPr lang="de-DE" sz="2400" dirty="0" err="1" smtClean="0"/>
              <a:t>Perzeption</a:t>
            </a:r>
            <a:r>
              <a:rPr lang="de-DE" sz="2400" dirty="0" smtClean="0"/>
              <a:t> auf die Verteilung der Laute in den Sprachen der Welt</a:t>
            </a:r>
            <a:endParaRPr lang="de-DE" sz="2400" dirty="0" smtClean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290935"/>
            <a:ext cx="5284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Einflüsse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aus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der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Produktion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der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Sprache</a:t>
            </a:r>
            <a:endParaRPr lang="en-AU" sz="2400" dirty="0" smtClean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3244334"/>
            <a:ext cx="5240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Einflüsse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aus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der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Perzeption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der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Sprache</a:t>
            </a:r>
            <a:endParaRPr lang="en-AU" sz="2400" dirty="0" smtClean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4840068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Beziehung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zwischen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Produktion</a:t>
            </a:r>
            <a:r>
              <a:rPr lang="en-US" sz="2400" dirty="0" smtClean="0">
                <a:solidFill>
                  <a:srgbClr val="0000FF"/>
                </a:solidFill>
              </a:rPr>
              <a:t> und -</a:t>
            </a:r>
            <a:r>
              <a:rPr lang="en-US" sz="2400" dirty="0" err="1" smtClean="0">
                <a:solidFill>
                  <a:srgbClr val="0000FF"/>
                </a:solidFill>
              </a:rPr>
              <a:t>Perzeption</a:t>
            </a:r>
            <a:endParaRPr lang="en-AU" sz="2400" dirty="0" smtClean="0">
              <a:solidFill>
                <a:srgbClr val="0000FF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4800" y="1752600"/>
            <a:ext cx="8229600" cy="4841795"/>
            <a:chOff x="304800" y="1752600"/>
            <a:chExt cx="8229600" cy="4841795"/>
          </a:xfrm>
        </p:grpSpPr>
        <p:sp>
          <p:nvSpPr>
            <p:cNvPr id="3" name="TextBox 2"/>
            <p:cNvSpPr txBox="1"/>
            <p:nvPr/>
          </p:nvSpPr>
          <p:spPr>
            <a:xfrm>
              <a:off x="914400" y="1752600"/>
              <a:ext cx="6400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Aus </a:t>
              </a:r>
              <a:r>
                <a:rPr lang="en-US" sz="2400" dirty="0" err="1" smtClean="0"/>
                <a:t>aerodynamischen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Gründen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sind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stimmhafte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Frikative</a:t>
              </a:r>
              <a:r>
                <a:rPr lang="en-US" sz="2400" dirty="0" smtClean="0"/>
                <a:t> und </a:t>
              </a:r>
              <a:r>
                <a:rPr lang="en-US" sz="2400" dirty="0" err="1" smtClean="0"/>
                <a:t>stimmhafte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Plosiv-Geminaten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selten</a:t>
              </a:r>
              <a:endParaRPr lang="en-AU" sz="24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14400" y="3768298"/>
              <a:ext cx="6934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Hohe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nasalisierte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Vokale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wie</a:t>
              </a:r>
              <a:r>
                <a:rPr lang="en-US" sz="2400" dirty="0" smtClean="0"/>
                <a:t> [</a:t>
              </a:r>
              <a:r>
                <a:rPr lang="en-US" sz="2400" dirty="0" err="1" smtClean="0"/>
                <a:t>ĩ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ỹ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ũ</a:t>
              </a:r>
              <a:r>
                <a:rPr lang="en-US" sz="2400" dirty="0" smtClean="0"/>
                <a:t>] </a:t>
              </a:r>
              <a:r>
                <a:rPr lang="en-US" sz="2400" dirty="0" err="1" smtClean="0"/>
                <a:t>sind</a:t>
              </a:r>
              <a:r>
                <a:rPr lang="en-US" sz="2400" dirty="0" smtClean="0"/>
                <a:t> </a:t>
              </a:r>
              <a:r>
                <a:rPr lang="en-US" sz="2400" dirty="0" smtClean="0"/>
                <a:t>in den </a:t>
              </a:r>
              <a:r>
                <a:rPr lang="en-US" sz="2400" dirty="0" err="1" smtClean="0"/>
                <a:t>Sprachen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der</a:t>
              </a:r>
              <a:r>
                <a:rPr lang="en-US" sz="2400" dirty="0" smtClean="0"/>
                <a:t> Welt </a:t>
              </a:r>
              <a:r>
                <a:rPr lang="en-US" sz="2400" dirty="0" err="1" smtClean="0"/>
                <a:t>selten</a:t>
              </a:r>
              <a:endParaRPr lang="de-DE" sz="2400" dirty="0" err="1" smtClean="0"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14400" y="5301733"/>
              <a:ext cx="762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Quantal-Theorie</a:t>
              </a:r>
              <a:r>
                <a:rPr lang="en-US" sz="2400" dirty="0" smtClean="0"/>
                <a:t> (Stevens, 1972, 1989): </a:t>
              </a:r>
              <a:r>
                <a:rPr lang="en-US" sz="2400" dirty="0" err="1" smtClean="0"/>
                <a:t>Kontraste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wie</a:t>
              </a:r>
              <a:r>
                <a:rPr lang="en-US" sz="2400" dirty="0" smtClean="0"/>
                <a:t> [</a:t>
              </a:r>
              <a:r>
                <a:rPr lang="en-US" sz="2400" dirty="0" err="1" smtClean="0"/>
                <a:t>i</a:t>
              </a:r>
              <a:r>
                <a:rPr lang="en-US" sz="2400" dirty="0" smtClean="0"/>
                <a:t>] </a:t>
              </a:r>
              <a:r>
                <a:rPr lang="en-US" sz="2400" dirty="0" err="1" smtClean="0"/>
                <a:t>vs</a:t>
              </a:r>
              <a:r>
                <a:rPr lang="en-US" sz="2400" dirty="0" smtClean="0"/>
                <a:t> [</a:t>
              </a:r>
              <a:r>
                <a:rPr lang="en-US" sz="2400" dirty="0" err="1" smtClean="0"/>
                <a:t>u</a:t>
              </a:r>
              <a:r>
                <a:rPr lang="en-US" sz="2400" dirty="0" smtClean="0"/>
                <a:t>] </a:t>
              </a:r>
              <a:r>
                <a:rPr lang="en-US" sz="2400" dirty="0" err="1" smtClean="0"/>
                <a:t>oder</a:t>
              </a:r>
              <a:r>
                <a:rPr lang="en-US" sz="2400" dirty="0" smtClean="0"/>
                <a:t> [</a:t>
              </a:r>
              <a:r>
                <a:rPr lang="en-US" sz="2400" dirty="0" err="1" smtClean="0"/>
                <a:t>s</a:t>
              </a:r>
              <a:r>
                <a:rPr lang="en-US" sz="2400" dirty="0" smtClean="0"/>
                <a:t>] </a:t>
              </a:r>
              <a:r>
                <a:rPr lang="en-US" sz="2400" dirty="0" err="1" smtClean="0"/>
                <a:t>vs</a:t>
              </a:r>
              <a:r>
                <a:rPr lang="en-US" sz="2400" dirty="0" smtClean="0"/>
                <a:t> [</a:t>
              </a:r>
              <a:r>
                <a:rPr lang="en-US" sz="2400" dirty="0" err="1" smtClean="0"/>
                <a:t>ʃ</a:t>
              </a:r>
              <a:r>
                <a:rPr lang="en-US" sz="2400" dirty="0" smtClean="0"/>
                <a:t>] </a:t>
              </a:r>
              <a:r>
                <a:rPr lang="en-US" sz="2400" dirty="0" err="1" smtClean="0"/>
                <a:t>sind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relativ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stabil</a:t>
              </a:r>
              <a:r>
                <a:rPr lang="en-US" sz="2400" dirty="0" smtClean="0"/>
                <a:t> (und </a:t>
              </a:r>
              <a:r>
                <a:rPr lang="en-US" sz="2400" dirty="0" err="1" smtClean="0"/>
                <a:t>häufig</a:t>
              </a:r>
              <a:r>
                <a:rPr lang="en-US" sz="2400" dirty="0" smtClean="0"/>
                <a:t>)</a:t>
              </a:r>
              <a:endParaRPr lang="de-DE" sz="2400" dirty="0" err="1" smtClean="0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14400" y="6132730"/>
              <a:ext cx="640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latin typeface="+mj-lt"/>
                </a:rPr>
                <a:t>Kontraste wie [ʃ] </a:t>
              </a:r>
              <a:r>
                <a:rPr lang="de-DE" sz="2400" dirty="0" err="1" smtClean="0">
                  <a:latin typeface="+mj-lt"/>
                </a:rPr>
                <a:t>vs</a:t>
              </a:r>
              <a:r>
                <a:rPr lang="de-DE" sz="2400" dirty="0" smtClean="0">
                  <a:latin typeface="+mj-lt"/>
                </a:rPr>
                <a:t> [ç] sind seltener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14400" y="2660302"/>
              <a:ext cx="640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latin typeface="+mj-lt"/>
                </a:rPr>
                <a:t>Nasalisierte Frikative kommen kaum/selten vor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04800" y="19812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Oval 11"/>
            <p:cNvSpPr/>
            <p:nvPr/>
          </p:nvSpPr>
          <p:spPr>
            <a:xfrm>
              <a:off x="304800" y="28194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Oval 12"/>
            <p:cNvSpPr/>
            <p:nvPr/>
          </p:nvSpPr>
          <p:spPr>
            <a:xfrm>
              <a:off x="304800" y="39624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Oval 13"/>
            <p:cNvSpPr/>
            <p:nvPr/>
          </p:nvSpPr>
          <p:spPr>
            <a:xfrm>
              <a:off x="304800" y="54864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Oval 14"/>
            <p:cNvSpPr/>
            <p:nvPr/>
          </p:nvSpPr>
          <p:spPr>
            <a:xfrm>
              <a:off x="304800" y="62484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383" y="302567"/>
            <a:ext cx="6934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/>
                <a:cs typeface="Arial"/>
              </a:rPr>
              <a:t>Sprachproduktion und </a:t>
            </a:r>
            <a:r>
              <a:rPr lang="de-DE" sz="2400" dirty="0" err="1" smtClean="0">
                <a:latin typeface="Arial"/>
                <a:cs typeface="Arial"/>
              </a:rPr>
              <a:t>Koartikulation</a:t>
            </a:r>
            <a:r>
              <a:rPr lang="de-DE" sz="2400" dirty="0" smtClean="0">
                <a:latin typeface="Arial"/>
                <a:cs typeface="Arial"/>
              </a:rPr>
              <a:t>  (synchron)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47800"/>
            <a:ext cx="6535783" cy="434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60198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/>
                <a:cs typeface="Arial"/>
              </a:rPr>
              <a:t>Articulatory</a:t>
            </a:r>
            <a:r>
              <a:rPr lang="en-US" sz="2400" dirty="0" smtClean="0">
                <a:latin typeface="Arial"/>
                <a:cs typeface="Arial"/>
              </a:rPr>
              <a:t> Phonology (</a:t>
            </a:r>
            <a:r>
              <a:rPr lang="en-US" sz="2400" dirty="0" err="1" smtClean="0">
                <a:latin typeface="Arial"/>
                <a:cs typeface="Arial"/>
              </a:rPr>
              <a:t>Browman</a:t>
            </a:r>
            <a:r>
              <a:rPr lang="en-US" sz="2400" dirty="0" smtClean="0">
                <a:latin typeface="Arial"/>
                <a:cs typeface="Arial"/>
              </a:rPr>
              <a:t> &amp; Goldstein, 1991)</a:t>
            </a:r>
            <a:endParaRPr lang="de-DE" sz="2400" dirty="0" err="1" smtClean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986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/spam/</a:t>
            </a:r>
            <a:endParaRPr lang="de-DE" sz="2400" dirty="0" err="1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383" y="71734"/>
            <a:ext cx="725641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/>
                <a:cs typeface="Arial"/>
              </a:rPr>
              <a:t>2. Sprachproduktion und </a:t>
            </a:r>
            <a:r>
              <a:rPr lang="de-DE" sz="2400" dirty="0" err="1" smtClean="0">
                <a:latin typeface="Arial"/>
                <a:cs typeface="Arial"/>
              </a:rPr>
              <a:t>Koartikulation</a:t>
            </a:r>
            <a:r>
              <a:rPr lang="de-DE" sz="2400" dirty="0" smtClean="0">
                <a:latin typeface="Arial"/>
                <a:cs typeface="Arial"/>
              </a:rPr>
              <a:t>  (synchron)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533399"/>
            <a:ext cx="8077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Was </a:t>
            </a:r>
            <a:r>
              <a:rPr lang="en-US" sz="2400" b="1" dirty="0" err="1" smtClean="0"/>
              <a:t>kategorial</a:t>
            </a:r>
            <a:r>
              <a:rPr lang="en-US" sz="2400" dirty="0" smtClean="0"/>
              <a:t> </a:t>
            </a:r>
            <a:r>
              <a:rPr lang="en-US" sz="2400" dirty="0" err="1" smtClean="0"/>
              <a:t>wahrgenommen</a:t>
            </a:r>
            <a:r>
              <a:rPr lang="en-US" sz="2400" dirty="0" smtClean="0"/>
              <a:t> </a:t>
            </a:r>
            <a:r>
              <a:rPr lang="en-US" sz="2400" dirty="0" err="1" smtClean="0"/>
              <a:t>wird</a:t>
            </a:r>
            <a:r>
              <a:rPr lang="en-US" sz="2400" dirty="0" smtClean="0"/>
              <a:t> </a:t>
            </a:r>
            <a:r>
              <a:rPr lang="en-US" sz="2400" dirty="0" err="1" smtClean="0"/>
              <a:t>ist</a:t>
            </a:r>
            <a:r>
              <a:rPr lang="en-US" sz="2400" dirty="0" smtClean="0"/>
              <a:t> oft </a:t>
            </a:r>
            <a:r>
              <a:rPr lang="en-US" sz="2400" b="1" dirty="0" err="1" smtClean="0"/>
              <a:t>artikulatorisch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kontinuierlich</a:t>
            </a:r>
            <a:r>
              <a:rPr lang="en-US" sz="2400" dirty="0" smtClean="0"/>
              <a:t>. </a:t>
            </a:r>
            <a:r>
              <a:rPr lang="en-US" sz="2400" dirty="0" err="1" smtClean="0"/>
              <a:t>zB</a:t>
            </a:r>
            <a:r>
              <a:rPr lang="en-US" sz="2400" dirty="0" smtClean="0"/>
              <a:t> </a:t>
            </a:r>
            <a:r>
              <a:rPr lang="en-US" sz="2400" dirty="0" err="1" smtClean="0"/>
              <a:t>wird</a:t>
            </a:r>
            <a:r>
              <a:rPr lang="en-US" sz="2400" dirty="0" smtClean="0"/>
              <a:t> /</a:t>
            </a:r>
            <a:r>
              <a:rPr lang="en-US" sz="2400" dirty="0" err="1" smtClean="0"/>
              <a:t>t</a:t>
            </a:r>
            <a:r>
              <a:rPr lang="en-US" sz="2400" dirty="0" smtClean="0"/>
              <a:t>/ in 'perfect memory' </a:t>
            </a:r>
            <a:r>
              <a:rPr lang="en-US" sz="2400" dirty="0" err="1" smtClean="0"/>
              <a:t>nicht</a:t>
            </a:r>
            <a:r>
              <a:rPr lang="en-US" sz="2400" dirty="0" smtClean="0"/>
              <a:t> </a:t>
            </a:r>
            <a:r>
              <a:rPr lang="en-US" sz="2400" dirty="0" err="1" smtClean="0"/>
              <a:t>getilgt</a:t>
            </a:r>
            <a:r>
              <a:rPr lang="en-US" sz="2400" dirty="0" smtClean="0"/>
              <a:t> </a:t>
            </a:r>
            <a:r>
              <a:rPr lang="en-US" sz="2400" dirty="0" err="1" smtClean="0"/>
              <a:t>sondern</a:t>
            </a:r>
            <a:r>
              <a:rPr lang="en-US" sz="2400" dirty="0" smtClean="0"/>
              <a:t> progressive von den /</a:t>
            </a:r>
            <a:r>
              <a:rPr lang="en-US" sz="2400" dirty="0" err="1" smtClean="0"/>
              <a:t>k</a:t>
            </a:r>
            <a:r>
              <a:rPr lang="en-US" sz="2400" dirty="0" smtClean="0"/>
              <a:t>/ und /</a:t>
            </a:r>
            <a:r>
              <a:rPr lang="en-US" sz="2400" dirty="0" err="1" smtClean="0"/>
              <a:t>m</a:t>
            </a:r>
            <a:r>
              <a:rPr lang="en-US" sz="2400" dirty="0" smtClean="0"/>
              <a:t>/ </a:t>
            </a:r>
            <a:r>
              <a:rPr lang="en-US" sz="2400" dirty="0" err="1" smtClean="0"/>
              <a:t>Geste</a:t>
            </a:r>
            <a:r>
              <a:rPr lang="en-US" sz="2400" dirty="0" smtClean="0"/>
              <a:t> </a:t>
            </a:r>
            <a:r>
              <a:rPr lang="en-US" sz="2400" dirty="0" err="1" smtClean="0"/>
              <a:t>zugedeckt</a:t>
            </a:r>
            <a:r>
              <a:rPr lang="en-US" sz="2400" dirty="0" smtClean="0"/>
              <a:t>.</a:t>
            </a:r>
            <a:endParaRPr lang="en-AU" sz="2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590800" y="4800600"/>
            <a:ext cx="3124200" cy="609600"/>
            <a:chOff x="2590800" y="4800600"/>
            <a:chExt cx="3124200" cy="609600"/>
          </a:xfrm>
        </p:grpSpPr>
        <p:sp>
          <p:nvSpPr>
            <p:cNvPr id="4" name="TextBox 3"/>
            <p:cNvSpPr txBox="1"/>
            <p:nvPr/>
          </p:nvSpPr>
          <p:spPr>
            <a:xfrm>
              <a:off x="2954383" y="4800600"/>
              <a:ext cx="23796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err="1" smtClean="0">
                  <a:latin typeface="+mj-lt"/>
                </a:rPr>
                <a:t>Dorsum-Hebung</a:t>
              </a:r>
              <a:endParaRPr lang="de-DE" sz="2400" dirty="0" smtClean="0">
                <a:latin typeface="+mj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590800" y="4800600"/>
              <a:ext cx="3124200" cy="6096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76600" y="5558135"/>
            <a:ext cx="3124200" cy="609600"/>
            <a:chOff x="3276600" y="5558135"/>
            <a:chExt cx="3124200" cy="609600"/>
          </a:xfrm>
        </p:grpSpPr>
        <p:sp>
          <p:nvSpPr>
            <p:cNvPr id="6" name="TextBox 5"/>
            <p:cNvSpPr txBox="1"/>
            <p:nvPr/>
          </p:nvSpPr>
          <p:spPr>
            <a:xfrm>
              <a:off x="3505200" y="5558135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err="1" smtClean="0">
                  <a:latin typeface="+mj-lt"/>
                </a:rPr>
                <a:t>Z.-Spitzen-Hebung</a:t>
              </a:r>
              <a:endParaRPr lang="de-DE" sz="2400" dirty="0" smtClean="0">
                <a:latin typeface="+mj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276600" y="5558135"/>
              <a:ext cx="3124200" cy="6096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53000" y="6167735"/>
            <a:ext cx="3124200" cy="609600"/>
            <a:chOff x="4953000" y="6167735"/>
            <a:chExt cx="3124200" cy="609600"/>
          </a:xfrm>
        </p:grpSpPr>
        <p:sp>
          <p:nvSpPr>
            <p:cNvPr id="5" name="TextBox 4"/>
            <p:cNvSpPr txBox="1"/>
            <p:nvPr/>
          </p:nvSpPr>
          <p:spPr>
            <a:xfrm>
              <a:off x="4953000" y="6250632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err="1" smtClean="0">
                  <a:latin typeface="+mj-lt"/>
                </a:rPr>
                <a:t>Labiale-Schließung</a:t>
              </a:r>
              <a:endParaRPr lang="de-DE" sz="2400" dirty="0" smtClean="0">
                <a:latin typeface="+mj-l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953000" y="6167735"/>
              <a:ext cx="3124200" cy="6096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00100" y="2214265"/>
            <a:ext cx="3124200" cy="609600"/>
            <a:chOff x="1181100" y="2519065"/>
            <a:chExt cx="3124200" cy="609600"/>
          </a:xfrm>
        </p:grpSpPr>
        <p:sp>
          <p:nvSpPr>
            <p:cNvPr id="10" name="TextBox 9"/>
            <p:cNvSpPr txBox="1"/>
            <p:nvPr/>
          </p:nvSpPr>
          <p:spPr>
            <a:xfrm>
              <a:off x="1544683" y="2519065"/>
              <a:ext cx="23796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err="1" smtClean="0">
                  <a:latin typeface="+mj-lt"/>
                </a:rPr>
                <a:t>Dorsum-Hebung</a:t>
              </a:r>
              <a:endParaRPr lang="de-DE" sz="2400" dirty="0" smtClean="0">
                <a:latin typeface="+mj-l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81100" y="2519065"/>
              <a:ext cx="3124200" cy="6096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90800" y="2971800"/>
            <a:ext cx="3124200" cy="609600"/>
            <a:chOff x="1866900" y="3276600"/>
            <a:chExt cx="3124200" cy="609600"/>
          </a:xfrm>
        </p:grpSpPr>
        <p:sp>
          <p:nvSpPr>
            <p:cNvPr id="12" name="TextBox 11"/>
            <p:cNvSpPr txBox="1"/>
            <p:nvPr/>
          </p:nvSpPr>
          <p:spPr>
            <a:xfrm>
              <a:off x="2095500" y="3276600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err="1" smtClean="0">
                  <a:latin typeface="+mj-lt"/>
                </a:rPr>
                <a:t>Z.-Spitzen-Hebung</a:t>
              </a:r>
              <a:endParaRPr lang="de-DE" sz="2400" dirty="0" smtClean="0">
                <a:latin typeface="+mj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66900" y="3276600"/>
              <a:ext cx="3124200" cy="6096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15000" y="3664297"/>
            <a:ext cx="3124200" cy="609600"/>
            <a:chOff x="3543300" y="3886200"/>
            <a:chExt cx="3124200" cy="609600"/>
          </a:xfrm>
        </p:grpSpPr>
        <p:sp>
          <p:nvSpPr>
            <p:cNvPr id="11" name="TextBox 10"/>
            <p:cNvSpPr txBox="1"/>
            <p:nvPr/>
          </p:nvSpPr>
          <p:spPr>
            <a:xfrm>
              <a:off x="3543300" y="3969097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err="1" smtClean="0">
                  <a:latin typeface="+mj-lt"/>
                </a:rPr>
                <a:t>Labiale-Schließung</a:t>
              </a:r>
              <a:endParaRPr lang="de-DE" sz="2400" dirty="0" smtClean="0">
                <a:latin typeface="+mj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43300" y="3886200"/>
              <a:ext cx="3124200" cy="6096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07671" y="221426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+mj-lt"/>
              </a:rPr>
              <a:t>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7671" y="2971800"/>
            <a:ext cx="325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7671" y="3664297"/>
            <a:ext cx="592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7671" y="480060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+mj-lt"/>
              </a:rPr>
              <a:t>k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7671" y="5558135"/>
            <a:ext cx="325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7671" y="6250632"/>
            <a:ext cx="592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52800" y="1752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+mj-lt"/>
              </a:rPr>
              <a:t>Langsam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05200" y="4273897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+mj-lt"/>
              </a:rPr>
              <a:t>Schnell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b="5263"/>
          <a:stretch>
            <a:fillRect/>
          </a:stretch>
        </p:blipFill>
        <p:spPr>
          <a:xfrm>
            <a:off x="762000" y="2057400"/>
            <a:ext cx="712067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6324600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</a:rPr>
              <a:t>Goldstein, </a:t>
            </a:r>
            <a:r>
              <a:rPr lang="de-DE" sz="1600" dirty="0" err="1" smtClean="0">
                <a:latin typeface="+mj-lt"/>
              </a:rPr>
              <a:t>Pouplier</a:t>
            </a:r>
            <a:r>
              <a:rPr lang="de-DE" sz="1600" dirty="0" smtClean="0">
                <a:latin typeface="+mj-lt"/>
              </a:rPr>
              <a:t>, Chen, </a:t>
            </a:r>
            <a:r>
              <a:rPr lang="de-DE" sz="1600" dirty="0" err="1" smtClean="0">
                <a:latin typeface="+mj-lt"/>
              </a:rPr>
              <a:t>Saltzman</a:t>
            </a:r>
            <a:r>
              <a:rPr lang="de-DE" sz="1600" dirty="0" smtClean="0">
                <a:latin typeface="+mj-lt"/>
              </a:rPr>
              <a:t>, </a:t>
            </a:r>
            <a:r>
              <a:rPr lang="de-DE" sz="1600" dirty="0" err="1" smtClean="0">
                <a:latin typeface="+mj-lt"/>
              </a:rPr>
              <a:t>Byrd</a:t>
            </a:r>
            <a:r>
              <a:rPr lang="de-DE" sz="1600" dirty="0" smtClean="0">
                <a:latin typeface="+mj-lt"/>
              </a:rPr>
              <a:t>, </a:t>
            </a:r>
            <a:r>
              <a:rPr lang="de-DE" sz="1600" i="1" dirty="0" err="1" smtClean="0">
                <a:latin typeface="+mj-lt"/>
              </a:rPr>
              <a:t>Cognition</a:t>
            </a:r>
            <a:r>
              <a:rPr lang="de-DE" sz="1600" dirty="0" smtClean="0">
                <a:latin typeface="+mj-lt"/>
              </a:rPr>
              <a:t> (2006)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914400"/>
            <a:ext cx="8305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Viele Versprecher wie /k/ - /t/ Substitutionen sind nicht kategorial (</a:t>
            </a:r>
            <a:r>
              <a:rPr lang="de-DE" sz="2400" dirty="0" err="1" smtClean="0"/>
              <a:t>zB</a:t>
            </a:r>
            <a:r>
              <a:rPr lang="de-DE" sz="2400" dirty="0" smtClean="0"/>
              <a:t> </a:t>
            </a:r>
            <a:r>
              <a:rPr lang="de-DE" sz="2400" dirty="0" err="1" smtClean="0"/>
              <a:t>cop</a:t>
            </a:r>
            <a:r>
              <a:rPr lang="de-DE" sz="2400" dirty="0" smtClean="0"/>
              <a:t> </a:t>
            </a:r>
            <a:r>
              <a:rPr lang="de-DE" sz="2400" dirty="0" err="1" smtClean="0"/>
              <a:t>top</a:t>
            </a:r>
            <a:r>
              <a:rPr lang="de-DE" sz="2400" dirty="0" smtClean="0"/>
              <a:t> -&gt; </a:t>
            </a:r>
            <a:r>
              <a:rPr lang="de-DE" sz="2400" dirty="0" err="1" smtClean="0"/>
              <a:t>cop</a:t>
            </a:r>
            <a:r>
              <a:rPr lang="de-DE" sz="2400" dirty="0" smtClean="0"/>
              <a:t> </a:t>
            </a:r>
            <a:r>
              <a:rPr lang="de-DE" sz="2400" dirty="0" err="1" smtClean="0"/>
              <a:t>cop</a:t>
            </a:r>
            <a:r>
              <a:rPr lang="de-DE" sz="2400" dirty="0" smtClean="0"/>
              <a:t> auditiv, jedoch artikulatorisch werden /t/ und /k/ </a:t>
            </a:r>
            <a:r>
              <a:rPr lang="de-DE" sz="2400" b="1" dirty="0" smtClean="0"/>
              <a:t>gleichzeitig</a:t>
            </a:r>
            <a:r>
              <a:rPr lang="de-DE" sz="2400" dirty="0" smtClean="0"/>
              <a:t> produziert). </a:t>
            </a:r>
            <a:endParaRPr lang="de-DE" sz="2400" dirty="0" smtClean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02566"/>
            <a:ext cx="725641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/>
                <a:cs typeface="Arial"/>
              </a:rPr>
              <a:t>2. Sprachproduktion und </a:t>
            </a:r>
            <a:r>
              <a:rPr lang="de-DE" sz="2400" dirty="0" err="1" smtClean="0">
                <a:latin typeface="Arial"/>
                <a:cs typeface="Arial"/>
              </a:rPr>
              <a:t>Koartikulation</a:t>
            </a:r>
            <a:r>
              <a:rPr lang="de-DE" sz="2400" dirty="0" smtClean="0">
                <a:latin typeface="Arial"/>
                <a:cs typeface="Arial"/>
              </a:rPr>
              <a:t>  (synchron)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0167"/>
            <a:ext cx="73914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smtClean="0"/>
              <a:t>3. Prosodie und Variabilität in der gesprochenen Sprache</a:t>
            </a:r>
            <a:endParaRPr lang="de-DE" sz="2400" smtClean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838200"/>
            <a:ext cx="711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Viele Sprachen differenzieren </a:t>
            </a:r>
            <a:r>
              <a:rPr lang="de-DE" sz="2400" dirty="0" smtClean="0">
                <a:solidFill>
                  <a:srgbClr val="3366FF"/>
                </a:solidFill>
              </a:rPr>
              <a:t>schwache</a:t>
            </a:r>
            <a:r>
              <a:rPr lang="de-DE" sz="2400" dirty="0" smtClean="0"/>
              <a:t> (lexikalisch unbetonte) von </a:t>
            </a:r>
            <a:r>
              <a:rPr lang="de-DE" sz="2400" dirty="0" smtClean="0">
                <a:solidFill>
                  <a:srgbClr val="FF0000"/>
                </a:solidFill>
              </a:rPr>
              <a:t>starken</a:t>
            </a:r>
            <a:r>
              <a:rPr lang="de-DE" sz="2400" dirty="0" smtClean="0"/>
              <a:t> Silben. </a:t>
            </a:r>
            <a:r>
              <a:rPr lang="en-US" sz="2400" dirty="0" err="1" smtClean="0">
                <a:solidFill>
                  <a:srgbClr val="0000FF"/>
                </a:solidFill>
              </a:rPr>
              <a:t>ver</a:t>
            </a:r>
            <a:r>
              <a:rPr lang="en-US" sz="2400" dirty="0" err="1" smtClean="0">
                <a:solidFill>
                  <a:srgbClr val="FF0000"/>
                </a:solidFill>
              </a:rPr>
              <a:t>nein</a:t>
            </a:r>
            <a:r>
              <a:rPr lang="en-US" sz="2400" dirty="0" err="1" smtClean="0">
                <a:solidFill>
                  <a:srgbClr val="0000FF"/>
                </a:solidFill>
              </a:rPr>
              <a:t>en</a:t>
            </a:r>
            <a:endParaRPr lang="de-DE" sz="2400" dirty="0" smtClean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1669197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+mj-lt"/>
              </a:rPr>
              <a:t>Siehe</a:t>
            </a:r>
            <a:r>
              <a:rPr lang="en-US" sz="1600" dirty="0" smtClean="0">
                <a:latin typeface="+mj-lt"/>
              </a:rPr>
              <a:t>: http://www.phonetik.uni-muenchen.de/~jmh/lehre/sem/ws0809/pros/mats/wortbetonung.pdf</a:t>
            </a:r>
            <a:endParaRPr lang="de-DE" sz="1600" dirty="0" err="1" smtClean="0">
              <a:latin typeface="+mj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62000" y="1975008"/>
            <a:ext cx="8001000" cy="2492991"/>
            <a:chOff x="762000" y="1975008"/>
            <a:chExt cx="8001000" cy="2492991"/>
          </a:xfrm>
        </p:grpSpPr>
        <p:sp>
          <p:nvSpPr>
            <p:cNvPr id="4" name="TextBox 3"/>
            <p:cNvSpPr txBox="1"/>
            <p:nvPr/>
          </p:nvSpPr>
          <p:spPr>
            <a:xfrm>
              <a:off x="1524000" y="2806005"/>
              <a:ext cx="6045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/>
                <a:t>Sie sind für Bedeutungsunterschiede nicht so wichtig wie starke Silben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47800" y="3637002"/>
              <a:ext cx="708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/>
                <a:t>Die Vokale von schwachen Silben sind oft in der phonetischen Höhe reduziert</a:t>
              </a:r>
              <a:endParaRPr lang="de-DE" sz="2400" dirty="0" smtClean="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47800" y="1975008"/>
              <a:ext cx="7315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/>
                <a:t>Schwache Silben sind kürzer und variabler und sorgen für viel Variabilität in der gesprochenen Sprache. </a:t>
              </a:r>
              <a:endParaRPr lang="de-DE" sz="2400" dirty="0" err="1" smtClean="0">
                <a:latin typeface="+mj-lt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762000" y="21336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Oval 17"/>
            <p:cNvSpPr/>
            <p:nvPr/>
          </p:nvSpPr>
          <p:spPr>
            <a:xfrm>
              <a:off x="762000" y="29718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Oval 18"/>
            <p:cNvSpPr/>
            <p:nvPr/>
          </p:nvSpPr>
          <p:spPr>
            <a:xfrm>
              <a:off x="762000" y="38100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8600" y="4514166"/>
            <a:ext cx="7848600" cy="2247782"/>
            <a:chOff x="228600" y="4514166"/>
            <a:chExt cx="7848600" cy="2247782"/>
          </a:xfrm>
        </p:grpSpPr>
        <p:grpSp>
          <p:nvGrpSpPr>
            <p:cNvPr id="6" name="Group 5"/>
            <p:cNvGrpSpPr/>
            <p:nvPr/>
          </p:nvGrpSpPr>
          <p:grpSpPr>
            <a:xfrm>
              <a:off x="4622800" y="4514166"/>
              <a:ext cx="3454400" cy="2146300"/>
              <a:chOff x="1549400" y="2059517"/>
              <a:chExt cx="3454400" cy="2146300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1549400" y="2059517"/>
                <a:ext cx="1727200" cy="2146300"/>
              </a:xfrm>
              <a:custGeom>
                <a:avLst/>
                <a:gdLst>
                  <a:gd name="connsiteX0" fmla="*/ 0 w 1727200"/>
                  <a:gd name="connsiteY0" fmla="*/ 251883 h 2146300"/>
                  <a:gd name="connsiteX1" fmla="*/ 469900 w 1727200"/>
                  <a:gd name="connsiteY1" fmla="*/ 264583 h 2146300"/>
                  <a:gd name="connsiteX2" fmla="*/ 914400 w 1727200"/>
                  <a:gd name="connsiteY2" fmla="*/ 1839383 h 2146300"/>
                  <a:gd name="connsiteX3" fmla="*/ 1727200 w 1727200"/>
                  <a:gd name="connsiteY3" fmla="*/ 2106083 h 214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7200" h="2146300">
                    <a:moveTo>
                      <a:pt x="0" y="251883"/>
                    </a:moveTo>
                    <a:cubicBezTo>
                      <a:pt x="158750" y="125941"/>
                      <a:pt x="317500" y="0"/>
                      <a:pt x="469900" y="264583"/>
                    </a:cubicBezTo>
                    <a:cubicBezTo>
                      <a:pt x="622300" y="529166"/>
                      <a:pt x="704850" y="1532466"/>
                      <a:pt x="914400" y="1839383"/>
                    </a:cubicBezTo>
                    <a:cubicBezTo>
                      <a:pt x="1123950" y="2146300"/>
                      <a:pt x="1727200" y="2106083"/>
                      <a:pt x="1727200" y="2106083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>
              <a:xfrm flipH="1">
                <a:off x="3276600" y="2059517"/>
                <a:ext cx="1727200" cy="2146300"/>
              </a:xfrm>
              <a:custGeom>
                <a:avLst/>
                <a:gdLst>
                  <a:gd name="connsiteX0" fmla="*/ 0 w 1727200"/>
                  <a:gd name="connsiteY0" fmla="*/ 251883 h 2146300"/>
                  <a:gd name="connsiteX1" fmla="*/ 469900 w 1727200"/>
                  <a:gd name="connsiteY1" fmla="*/ 264583 h 2146300"/>
                  <a:gd name="connsiteX2" fmla="*/ 914400 w 1727200"/>
                  <a:gd name="connsiteY2" fmla="*/ 1839383 h 2146300"/>
                  <a:gd name="connsiteX3" fmla="*/ 1727200 w 1727200"/>
                  <a:gd name="connsiteY3" fmla="*/ 2106083 h 214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7200" h="2146300">
                    <a:moveTo>
                      <a:pt x="0" y="251883"/>
                    </a:moveTo>
                    <a:cubicBezTo>
                      <a:pt x="158750" y="125941"/>
                      <a:pt x="317500" y="0"/>
                      <a:pt x="469900" y="264583"/>
                    </a:cubicBezTo>
                    <a:cubicBezTo>
                      <a:pt x="622300" y="529166"/>
                      <a:pt x="704850" y="1532466"/>
                      <a:pt x="914400" y="1839383"/>
                    </a:cubicBezTo>
                    <a:cubicBezTo>
                      <a:pt x="1123950" y="2146300"/>
                      <a:pt x="1727200" y="2106083"/>
                      <a:pt x="1727200" y="2106083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359400" y="4514166"/>
              <a:ext cx="1981200" cy="1369483"/>
              <a:chOff x="1549400" y="2059517"/>
              <a:chExt cx="3454400" cy="214630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1549400" y="2059517"/>
                <a:ext cx="1727200" cy="2146300"/>
              </a:xfrm>
              <a:custGeom>
                <a:avLst/>
                <a:gdLst>
                  <a:gd name="connsiteX0" fmla="*/ 0 w 1727200"/>
                  <a:gd name="connsiteY0" fmla="*/ 251883 h 2146300"/>
                  <a:gd name="connsiteX1" fmla="*/ 469900 w 1727200"/>
                  <a:gd name="connsiteY1" fmla="*/ 264583 h 2146300"/>
                  <a:gd name="connsiteX2" fmla="*/ 914400 w 1727200"/>
                  <a:gd name="connsiteY2" fmla="*/ 1839383 h 2146300"/>
                  <a:gd name="connsiteX3" fmla="*/ 1727200 w 1727200"/>
                  <a:gd name="connsiteY3" fmla="*/ 2106083 h 214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7200" h="2146300">
                    <a:moveTo>
                      <a:pt x="0" y="251883"/>
                    </a:moveTo>
                    <a:cubicBezTo>
                      <a:pt x="158750" y="125941"/>
                      <a:pt x="317500" y="0"/>
                      <a:pt x="469900" y="264583"/>
                    </a:cubicBezTo>
                    <a:cubicBezTo>
                      <a:pt x="622300" y="529166"/>
                      <a:pt x="704850" y="1532466"/>
                      <a:pt x="914400" y="1839383"/>
                    </a:cubicBezTo>
                    <a:cubicBezTo>
                      <a:pt x="1123950" y="2146300"/>
                      <a:pt x="1727200" y="2106083"/>
                      <a:pt x="1727200" y="2106083"/>
                    </a:cubicBezTo>
                  </a:path>
                </a:pathLst>
              </a:cu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Freeform 10"/>
              <p:cNvSpPr/>
              <p:nvPr/>
            </p:nvSpPr>
            <p:spPr>
              <a:xfrm flipH="1">
                <a:off x="3276600" y="2059517"/>
                <a:ext cx="1727200" cy="2146300"/>
              </a:xfrm>
              <a:custGeom>
                <a:avLst/>
                <a:gdLst>
                  <a:gd name="connsiteX0" fmla="*/ 0 w 1727200"/>
                  <a:gd name="connsiteY0" fmla="*/ 251883 h 2146300"/>
                  <a:gd name="connsiteX1" fmla="*/ 469900 w 1727200"/>
                  <a:gd name="connsiteY1" fmla="*/ 264583 h 2146300"/>
                  <a:gd name="connsiteX2" fmla="*/ 914400 w 1727200"/>
                  <a:gd name="connsiteY2" fmla="*/ 1839383 h 2146300"/>
                  <a:gd name="connsiteX3" fmla="*/ 1727200 w 1727200"/>
                  <a:gd name="connsiteY3" fmla="*/ 2106083 h 214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7200" h="2146300">
                    <a:moveTo>
                      <a:pt x="0" y="251883"/>
                    </a:moveTo>
                    <a:cubicBezTo>
                      <a:pt x="158750" y="125941"/>
                      <a:pt x="317500" y="0"/>
                      <a:pt x="469900" y="264583"/>
                    </a:cubicBezTo>
                    <a:cubicBezTo>
                      <a:pt x="622300" y="529166"/>
                      <a:pt x="704850" y="1532466"/>
                      <a:pt x="914400" y="1839383"/>
                    </a:cubicBezTo>
                    <a:cubicBezTo>
                      <a:pt x="1123950" y="2146300"/>
                      <a:pt x="1727200" y="2106083"/>
                      <a:pt x="1727200" y="2106083"/>
                    </a:cubicBezTo>
                  </a:path>
                </a:pathLst>
              </a:cu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ln>
                    <a:solidFill>
                      <a:srgbClr val="3366FF"/>
                    </a:solidFill>
                  </a:ln>
                  <a:solidFill>
                    <a:srgbClr val="3366FF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28600" y="4975831"/>
              <a:ext cx="332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/>
                <a:t>Kieferbewegung /KVK/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00" y="6300283"/>
              <a:ext cx="302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/>
                <a:t>(de </a:t>
              </a:r>
              <a:r>
                <a:rPr lang="de-DE" sz="2400" dirty="0" err="1" smtClean="0"/>
                <a:t>Jong</a:t>
              </a:r>
              <a:r>
                <a:rPr lang="de-DE" sz="2400" dirty="0" smtClean="0"/>
                <a:t>, 1995, JASA)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8600" y="5437496"/>
              <a:ext cx="332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FF0000"/>
                  </a:solidFill>
                  <a:latin typeface="+mj-lt"/>
                </a:rPr>
                <a:t>stark</a:t>
              </a:r>
              <a:r>
                <a:rPr lang="de-DE" sz="2400" dirty="0" smtClean="0">
                  <a:latin typeface="+mj-lt"/>
                </a:rPr>
                <a:t>, </a:t>
              </a:r>
              <a:r>
                <a:rPr lang="de-DE" sz="2400" dirty="0" smtClean="0">
                  <a:solidFill>
                    <a:srgbClr val="3366FF"/>
                  </a:solidFill>
                  <a:latin typeface="+mj-lt"/>
                </a:rPr>
                <a:t>schwach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err="1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685</Words>
  <Application>Microsoft Macintosh PowerPoint</Application>
  <PresentationFormat>On-screen Show (4:3)</PresentationFormat>
  <Paragraphs>71</Paragraphs>
  <Slides>11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IPS</Company>
  <LinksUpToDate>false</LinksUpToDate>
  <SharedDoc>false</SharedDoc>
  <HyperlinksChanged>false</HyperlinksChanged>
  <AppVersion>12.0257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Harrington</dc:creator>
  <cp:lastModifiedBy>Jonathan Harrington</cp:lastModifiedBy>
  <cp:revision>258</cp:revision>
  <dcterms:created xsi:type="dcterms:W3CDTF">2009-04-23T05:42:42Z</dcterms:created>
  <dcterms:modified xsi:type="dcterms:W3CDTF">2009-04-23T06:00:20Z</dcterms:modified>
</cp:coreProperties>
</file>