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pdf" ContentType="application/pdf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0"/>
  </p:notesMasterIdLst>
  <p:sldIdLst>
    <p:sldId id="306" r:id="rId2"/>
    <p:sldId id="336" r:id="rId3"/>
    <p:sldId id="339" r:id="rId4"/>
    <p:sldId id="335" r:id="rId5"/>
    <p:sldId id="337" r:id="rId6"/>
    <p:sldId id="320" r:id="rId7"/>
    <p:sldId id="321" r:id="rId8"/>
    <p:sldId id="322" r:id="rId9"/>
    <p:sldId id="323" r:id="rId10"/>
    <p:sldId id="340" r:id="rId11"/>
    <p:sldId id="341" r:id="rId12"/>
    <p:sldId id="358" r:id="rId13"/>
    <p:sldId id="342" r:id="rId14"/>
    <p:sldId id="343" r:id="rId15"/>
    <p:sldId id="356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51" r:id="rId24"/>
    <p:sldId id="352" r:id="rId25"/>
    <p:sldId id="357" r:id="rId26"/>
    <p:sldId id="353" r:id="rId27"/>
    <p:sldId id="354" r:id="rId28"/>
    <p:sldId id="355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2046" autoAdjust="0"/>
    <p:restoredTop sz="86425" autoAdjust="0"/>
  </p:normalViewPr>
  <p:slideViewPr>
    <p:cSldViewPr snapToObjects="1">
      <p:cViewPr>
        <p:scale>
          <a:sx n="125" d="100"/>
          <a:sy n="125" d="100"/>
        </p:scale>
        <p:origin x="-1232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tableStyles" Target="tableStyles.xml"/><Relationship Id="rId31" Type="http://schemas.openxmlformats.org/officeDocument/2006/relationships/printerSettings" Target="printerSettings/printerSettings1.bin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7/9/09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chil.rice.edu/byrne/psyc502/notes/2007_11_15_repmeas1.ppt.pdf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9650" y="388202"/>
            <a:ext cx="61341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Varianzanalyse mit Messwiederholungen. (fortgesetzt)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6300" y="1736972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Jonathan Harrington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329066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Befehle: anova3.txt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043535"/>
            <a:ext cx="7649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pfad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= "Verzeichnis wo Sie anova1 gespeichert haben"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6300" y="3505200"/>
            <a:ext cx="7010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attach(paste(pfad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"anova1",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sep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="/"))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267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1. Das Problem mit mehreren Werten pro Zelle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953000"/>
            <a:ext cx="5181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2. </a:t>
            </a:r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Tests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81200" y="2429471"/>
            <a:ext cx="50292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Bitte anova1 neu herunterladen!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447801"/>
            <a:ext cx="8839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Alter       1     0.598   14.877      1     10  0.003175 ** </a:t>
            </a:r>
          </a:p>
          <a:p>
            <a:r>
              <a:rPr lang="en-US" dirty="0" err="1" smtClean="0">
                <a:latin typeface="Courier"/>
                <a:cs typeface="Courier"/>
              </a:rPr>
              <a:t>Wort</a:t>
            </a:r>
            <a:r>
              <a:rPr lang="en-US" dirty="0" smtClean="0">
                <a:latin typeface="Courier"/>
                <a:cs typeface="Courier"/>
              </a:rPr>
              <a:t>        1     0.912   46.652      2      9 1.777e-05 ***</a:t>
            </a:r>
          </a:p>
          <a:p>
            <a:r>
              <a:rPr lang="en-US" dirty="0" err="1" smtClean="0">
                <a:latin typeface="Courier"/>
                <a:cs typeface="Courier"/>
              </a:rPr>
              <a:t>Alter:Wort</a:t>
            </a:r>
            <a:r>
              <a:rPr lang="en-US" dirty="0" smtClean="0">
                <a:latin typeface="Courier"/>
                <a:cs typeface="Courier"/>
              </a:rPr>
              <a:t>  1     0.548    5.449      2      9  0.028142 * 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4876800"/>
            <a:ext cx="7543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Wir brauchen den Wort-Effekt nicht zu berichten, weil das uns nicht interessiert </a:t>
            </a:r>
            <a:r>
              <a:rPr lang="en-US" sz="2400" dirty="0" smtClean="0">
                <a:cs typeface="Arial"/>
              </a:rPr>
              <a:t>–</a:t>
            </a:r>
            <a:r>
              <a:rPr lang="de-DE" sz="2400" dirty="0" smtClean="0">
                <a:cs typeface="Arial"/>
              </a:rPr>
              <a:t> </a:t>
            </a:r>
            <a:r>
              <a:rPr lang="de-DE" sz="2400" b="1" dirty="0" smtClean="0">
                <a:cs typeface="Arial"/>
              </a:rPr>
              <a:t>war nicht Bestandteil der Fragestellung</a:t>
            </a:r>
            <a:r>
              <a:rPr lang="de-DE" sz="2400" dirty="0" smtClean="0">
                <a:cs typeface="Arial"/>
              </a:rPr>
              <a:t>: unterscheiden sich alt und jung in F2?.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3429000"/>
            <a:ext cx="7696200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cs typeface="Arial"/>
              </a:rPr>
              <a:t>Alter hatte einen signifikanten Einfluss auf F2 (F(1, 10)=14.9, p &lt; 0.01) und es gab eine signifikante Interaktion zwischen Alter und Wort (F(2, 9) = 5.5, p &lt; 0.05). 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535632"/>
            <a:ext cx="579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interaction.plot(F2m[,4], F2m[,3], F2m[,1])</a:t>
            </a:r>
            <a:endParaRPr lang="de-DE" sz="2400" dirty="0">
              <a:solidFill>
                <a:srgbClr val="FF0000"/>
              </a:solidFill>
            </a:endParaRPr>
          </a:p>
        </p:txBody>
      </p:sp>
      <p:pic>
        <p:nvPicPr>
          <p:cNvPr id="3" name="Picture 2" descr="inter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0659"/>
              <a:stretch>
                <a:fillRect/>
              </a:stretch>
            </p:blipFill>
          </mc:Choice>
          <mc:Fallback>
            <p:blipFill>
              <a:blip r:embed="rId3"/>
              <a:srcRect t="10659"/>
              <a:stretch>
                <a:fillRect/>
              </a:stretch>
            </p:blipFill>
          </mc:Fallback>
        </mc:AlternateContent>
        <p:spPr>
          <a:xfrm>
            <a:off x="914400" y="766465"/>
            <a:ext cx="6781800" cy="5517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tests</a:t>
            </a:r>
            <a:r>
              <a:rPr lang="de-DE" sz="2400" dirty="0" smtClean="0">
                <a:latin typeface="Arial"/>
                <a:cs typeface="Arial"/>
              </a:rPr>
              <a:t> und </a:t>
            </a:r>
            <a:r>
              <a:rPr lang="de-DE" sz="2400" dirty="0" err="1" smtClean="0">
                <a:latin typeface="Arial"/>
                <a:cs typeface="Arial"/>
              </a:rPr>
              <a:t>RM-(M)anovas</a:t>
            </a:r>
            <a:endParaRPr lang="de-DE" sz="2400" dirty="0" smtClean="0">
              <a:latin typeface="Arial"/>
              <a:cs typeface="Arial"/>
            </a:endParaRPr>
          </a:p>
        </p:txBody>
      </p:sp>
      <p:pic>
        <p:nvPicPr>
          <p:cNvPr id="3" name="Picture 2" descr="463px-The_Scre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450" y="838200"/>
            <a:ext cx="4527550" cy="58633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7162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Pat Keating: "One reason students sometimes avoid Repeated Measures analyses is that there is no automatic option for post-hoc tests."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8194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/>
                <a:cs typeface="Arial"/>
              </a:rPr>
              <a:t>http://www.linguistics.ucla.edu/faciliti/facilities/statistics/rm.htm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259997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‘Standard </a:t>
            </a:r>
            <a:r>
              <a:rPr lang="en-US" sz="2400" dirty="0" err="1" smtClean="0"/>
              <a:t>posthoc</a:t>
            </a:r>
            <a:r>
              <a:rPr lang="en-US" sz="2400" dirty="0" smtClean="0"/>
              <a:t> procedures (</a:t>
            </a:r>
            <a:r>
              <a:rPr lang="en-US" sz="2400" dirty="0" err="1" smtClean="0"/>
              <a:t>Tukey</a:t>
            </a:r>
            <a:r>
              <a:rPr lang="en-US" sz="2400" dirty="0" smtClean="0"/>
              <a:t>, R-E-G-W) have  not been well-developed for repeated measures …'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52578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hlinkClick r:id="rId2"/>
              </a:rPr>
              <a:t>http://chil.rice.edu/byrne/psyc502/notes/2007_11_15_repmeas1.ppt.pdf 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226368"/>
            <a:ext cx="449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smtClean="0">
                <a:cs typeface="Arial"/>
              </a:rPr>
              <a:t>RM-(M)anovas und post-hoc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226368"/>
            <a:ext cx="449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smtClean="0">
                <a:cs typeface="Arial"/>
              </a:rPr>
              <a:t>RM-(M)anovas und post-hoc Tests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879901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Für </a:t>
            </a:r>
            <a:r>
              <a:rPr lang="de-DE" sz="2400" dirty="0" err="1" smtClean="0">
                <a:cs typeface="Arial"/>
              </a:rPr>
              <a:t>RM-(M)anovas</a:t>
            </a:r>
            <a:r>
              <a:rPr lang="de-DE" sz="2400" dirty="0" smtClean="0">
                <a:cs typeface="Arial"/>
              </a:rPr>
              <a:t> lässt sich also ein </a:t>
            </a:r>
            <a:r>
              <a:rPr lang="de-DE" sz="2400" dirty="0" err="1" smtClean="0">
                <a:cs typeface="Arial"/>
              </a:rPr>
              <a:t>Tukey-Test</a:t>
            </a:r>
            <a:r>
              <a:rPr lang="de-DE" sz="2400" dirty="0" smtClean="0">
                <a:cs typeface="Arial"/>
              </a:rPr>
              <a:t> leider kaum anwenden.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9050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Daher wird stattdessen </a:t>
            </a:r>
            <a:r>
              <a:rPr lang="de-DE" sz="2400" b="1" dirty="0" smtClean="0">
                <a:cs typeface="Arial"/>
              </a:rPr>
              <a:t>ein </a:t>
            </a:r>
            <a:r>
              <a:rPr lang="de-DE" sz="2400" b="1" dirty="0" err="1" smtClean="0">
                <a:cs typeface="Arial"/>
              </a:rPr>
              <a:t>post-hoc</a:t>
            </a:r>
            <a:r>
              <a:rPr lang="de-DE" sz="2400" b="1" dirty="0" smtClean="0">
                <a:cs typeface="Arial"/>
              </a:rPr>
              <a:t> </a:t>
            </a:r>
            <a:r>
              <a:rPr lang="de-DE" sz="2400" b="1" dirty="0" err="1" smtClean="0">
                <a:cs typeface="Arial"/>
              </a:rPr>
              <a:t>t-test</a:t>
            </a:r>
            <a:r>
              <a:rPr lang="de-DE" sz="2400" b="1" dirty="0" smtClean="0">
                <a:cs typeface="Arial"/>
              </a:rPr>
              <a:t> mit </a:t>
            </a:r>
            <a:r>
              <a:rPr lang="de-DE" sz="2400" b="1" dirty="0" err="1" smtClean="0">
                <a:cs typeface="Arial"/>
              </a:rPr>
              <a:t>Bonferroni</a:t>
            </a:r>
            <a:r>
              <a:rPr lang="de-DE" sz="2400" b="1" dirty="0" smtClean="0">
                <a:cs typeface="Arial"/>
              </a:rPr>
              <a:t> Korrektur</a:t>
            </a:r>
            <a:r>
              <a:rPr lang="de-DE" sz="2400" dirty="0" smtClean="0">
                <a:cs typeface="Arial"/>
              </a:rPr>
              <a:t> angewandt.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04800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Das Prinzip ist das gleiche: je mehr Tests wir </a:t>
            </a:r>
            <a:r>
              <a:rPr lang="de-DE" sz="2400" dirty="0" err="1" smtClean="0">
                <a:cs typeface="Arial"/>
              </a:rPr>
              <a:t>post-hoc</a:t>
            </a:r>
            <a:r>
              <a:rPr lang="de-DE" sz="2400" dirty="0" smtClean="0">
                <a:cs typeface="Arial"/>
              </a:rPr>
              <a:t> anwenden, um so wahrscheinlich ist es, dass wir Signifikanzen per Zufall bekommen werden. Der </a:t>
            </a:r>
            <a:r>
              <a:rPr lang="de-DE" sz="2400" dirty="0" err="1" smtClean="0">
                <a:cs typeface="Arial"/>
              </a:rPr>
              <a:t>Tukey</a:t>
            </a:r>
            <a:r>
              <a:rPr lang="de-DE" sz="2400" dirty="0" smtClean="0">
                <a:cs typeface="Arial"/>
              </a:rPr>
              <a:t> und </a:t>
            </a:r>
            <a:r>
              <a:rPr lang="de-DE" sz="2400" dirty="0" err="1" smtClean="0">
                <a:cs typeface="Arial"/>
              </a:rPr>
              <a:t>Bonferroni-adjusted</a:t>
            </a:r>
            <a:r>
              <a:rPr lang="de-DE" sz="2400" dirty="0" smtClean="0">
                <a:cs typeface="Arial"/>
              </a:rPr>
              <a:t> Tests sind Maßnahmen dagegen.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5105400"/>
            <a:ext cx="6781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Bonferroni-Korrektur</a:t>
            </a:r>
            <a:r>
              <a:rPr lang="de-DE" sz="2400" dirty="0" smtClean="0">
                <a:cs typeface="Arial"/>
              </a:rPr>
              <a:t>: Der Wahrscheinlichkeitswert der </a:t>
            </a:r>
            <a:r>
              <a:rPr lang="de-DE" sz="2400" dirty="0" err="1" smtClean="0">
                <a:cs typeface="Arial"/>
              </a:rPr>
              <a:t>inviduellen</a:t>
            </a:r>
            <a:r>
              <a:rPr lang="de-DE" sz="2400" dirty="0" smtClean="0">
                <a:cs typeface="Arial"/>
              </a:rPr>
              <a:t> Tests wird mit der </a:t>
            </a:r>
            <a:r>
              <a:rPr lang="de-DE" sz="2400" b="1" dirty="0" smtClean="0">
                <a:cs typeface="Arial"/>
              </a:rPr>
              <a:t>Anzahl der theoretisch möglichen paarweise Tests</a:t>
            </a:r>
            <a:r>
              <a:rPr lang="de-DE" sz="2400" dirty="0" smtClean="0">
                <a:cs typeface="Arial"/>
              </a:rPr>
              <a:t> multipliziert.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1723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82912"/>
            <a:ext cx="5181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Die Dauer, </a:t>
            </a:r>
            <a:r>
              <a:rPr lang="de-DE" sz="2400" i="1" dirty="0" smtClean="0">
                <a:cs typeface="Arial"/>
              </a:rPr>
              <a:t>D</a:t>
            </a:r>
            <a:r>
              <a:rPr lang="de-DE" sz="2400" dirty="0" smtClean="0">
                <a:cs typeface="Arial"/>
              </a:rPr>
              <a:t>,  (ms) wurde gemessen zwischen dem </a:t>
            </a:r>
            <a:r>
              <a:rPr lang="de-DE" sz="2400" dirty="0" err="1" smtClean="0">
                <a:cs typeface="Arial"/>
              </a:rPr>
              <a:t>Silbenonset</a:t>
            </a:r>
            <a:r>
              <a:rPr lang="de-DE" sz="2400" dirty="0" smtClean="0">
                <a:cs typeface="Arial"/>
              </a:rPr>
              <a:t> und dem H* Tonakzent in </a:t>
            </a:r>
            <a:r>
              <a:rPr lang="de-DE" sz="2400" dirty="0" err="1" smtClean="0">
                <a:cs typeface="Arial"/>
              </a:rPr>
              <a:t>äußerungsinitialen</a:t>
            </a:r>
            <a:r>
              <a:rPr lang="de-DE" sz="2400" dirty="0" smtClean="0">
                <a:cs typeface="Arial"/>
              </a:rPr>
              <a:t> Silben (</a:t>
            </a:r>
            <a:r>
              <a:rPr lang="de-DE" sz="2400" dirty="0" err="1" smtClean="0">
                <a:cs typeface="Arial"/>
              </a:rPr>
              <a:t>zB</a:t>
            </a:r>
            <a:r>
              <a:rPr lang="de-DE" sz="2400" dirty="0" smtClean="0">
                <a:cs typeface="Arial"/>
              </a:rPr>
              <a:t> </a:t>
            </a:r>
            <a:r>
              <a:rPr lang="de-DE" sz="2400" i="1" u="sng" dirty="0" smtClean="0">
                <a:cs typeface="Arial"/>
              </a:rPr>
              <a:t>näch</a:t>
            </a:r>
            <a:r>
              <a:rPr lang="de-DE" sz="2400" i="1" dirty="0" smtClean="0">
                <a:cs typeface="Arial"/>
              </a:rPr>
              <a:t>stes</a:t>
            </a:r>
            <a:r>
              <a:rPr lang="de-DE" sz="2400" dirty="0" smtClean="0">
                <a:cs typeface="Arial"/>
              </a:rPr>
              <a:t>) und -finalen Silben (</a:t>
            </a:r>
            <a:r>
              <a:rPr lang="de-DE" sz="2400" i="1" dirty="0" smtClean="0">
                <a:cs typeface="Arial"/>
              </a:rPr>
              <a:t>dem</a:t>
            </a:r>
            <a:r>
              <a:rPr lang="de-DE" sz="2400" i="1" u="sng" dirty="0" smtClean="0">
                <a:cs typeface="Arial"/>
              </a:rPr>
              <a:t>nächst</a:t>
            </a:r>
            <a:r>
              <a:rPr lang="de-DE" sz="2400" dirty="0" smtClean="0">
                <a:cs typeface="Arial"/>
              </a:rPr>
              <a:t>) jeweils von 10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.,     5 aus Bayern (B) und 5 aus Schleswig-Holstein (SH).</a:t>
            </a:r>
          </a:p>
        </p:txBody>
      </p:sp>
      <p:sp>
        <p:nvSpPr>
          <p:cNvPr id="4" name="Freeform 3"/>
          <p:cNvSpPr/>
          <p:nvPr/>
        </p:nvSpPr>
        <p:spPr>
          <a:xfrm>
            <a:off x="6350216" y="2017113"/>
            <a:ext cx="1574899" cy="580832"/>
          </a:xfrm>
          <a:custGeom>
            <a:avLst/>
            <a:gdLst>
              <a:gd name="connsiteX0" fmla="*/ 9466 w 1574899"/>
              <a:gd name="connsiteY0" fmla="*/ 462697 h 580832"/>
              <a:gd name="connsiteX1" fmla="*/ 68539 w 1574899"/>
              <a:gd name="connsiteY1" fmla="*/ 413474 h 580832"/>
              <a:gd name="connsiteX2" fmla="*/ 88230 w 1574899"/>
              <a:gd name="connsiteY2" fmla="*/ 393784 h 580832"/>
              <a:gd name="connsiteX3" fmla="*/ 127612 w 1574899"/>
              <a:gd name="connsiteY3" fmla="*/ 364251 h 580832"/>
              <a:gd name="connsiteX4" fmla="*/ 157148 w 1574899"/>
              <a:gd name="connsiteY4" fmla="*/ 334717 h 580832"/>
              <a:gd name="connsiteX5" fmla="*/ 255603 w 1574899"/>
              <a:gd name="connsiteY5" fmla="*/ 275649 h 580832"/>
              <a:gd name="connsiteX6" fmla="*/ 304830 w 1574899"/>
              <a:gd name="connsiteY6" fmla="*/ 246115 h 580832"/>
              <a:gd name="connsiteX7" fmla="*/ 363903 w 1574899"/>
              <a:gd name="connsiteY7" fmla="*/ 216581 h 580832"/>
              <a:gd name="connsiteX8" fmla="*/ 422976 w 1574899"/>
              <a:gd name="connsiteY8" fmla="*/ 187048 h 580832"/>
              <a:gd name="connsiteX9" fmla="*/ 482049 w 1574899"/>
              <a:gd name="connsiteY9" fmla="*/ 137825 h 580832"/>
              <a:gd name="connsiteX10" fmla="*/ 511586 w 1574899"/>
              <a:gd name="connsiteY10" fmla="*/ 127980 h 580832"/>
              <a:gd name="connsiteX11" fmla="*/ 560813 w 1574899"/>
              <a:gd name="connsiteY11" fmla="*/ 108291 h 580832"/>
              <a:gd name="connsiteX12" fmla="*/ 629732 w 1574899"/>
              <a:gd name="connsiteY12" fmla="*/ 68912 h 580832"/>
              <a:gd name="connsiteX13" fmla="*/ 669114 w 1574899"/>
              <a:gd name="connsiteY13" fmla="*/ 59068 h 580832"/>
              <a:gd name="connsiteX14" fmla="*/ 757723 w 1574899"/>
              <a:gd name="connsiteY14" fmla="*/ 29534 h 580832"/>
              <a:gd name="connsiteX15" fmla="*/ 787260 w 1574899"/>
              <a:gd name="connsiteY15" fmla="*/ 19689 h 580832"/>
              <a:gd name="connsiteX16" fmla="*/ 866023 w 1574899"/>
              <a:gd name="connsiteY16" fmla="*/ 0 h 580832"/>
              <a:gd name="connsiteX17" fmla="*/ 1003860 w 1574899"/>
              <a:gd name="connsiteY17" fmla="*/ 19689 h 580832"/>
              <a:gd name="connsiteX18" fmla="*/ 1072779 w 1574899"/>
              <a:gd name="connsiteY18" fmla="*/ 39378 h 580832"/>
              <a:gd name="connsiteX19" fmla="*/ 1141697 w 1574899"/>
              <a:gd name="connsiteY19" fmla="*/ 98446 h 580832"/>
              <a:gd name="connsiteX20" fmla="*/ 1200770 w 1574899"/>
              <a:gd name="connsiteY20" fmla="*/ 137825 h 580832"/>
              <a:gd name="connsiteX21" fmla="*/ 1240152 w 1574899"/>
              <a:gd name="connsiteY21" fmla="*/ 187048 h 580832"/>
              <a:gd name="connsiteX22" fmla="*/ 1279534 w 1574899"/>
              <a:gd name="connsiteY22" fmla="*/ 206737 h 580832"/>
              <a:gd name="connsiteX23" fmla="*/ 1309071 w 1574899"/>
              <a:gd name="connsiteY23" fmla="*/ 275649 h 580832"/>
              <a:gd name="connsiteX24" fmla="*/ 1318916 w 1574899"/>
              <a:gd name="connsiteY24" fmla="*/ 305183 h 580832"/>
              <a:gd name="connsiteX25" fmla="*/ 1348453 w 1574899"/>
              <a:gd name="connsiteY25" fmla="*/ 324872 h 580832"/>
              <a:gd name="connsiteX26" fmla="*/ 1358298 w 1574899"/>
              <a:gd name="connsiteY26" fmla="*/ 364251 h 580832"/>
              <a:gd name="connsiteX27" fmla="*/ 1397680 w 1574899"/>
              <a:gd name="connsiteY27" fmla="*/ 413474 h 580832"/>
              <a:gd name="connsiteX28" fmla="*/ 1427216 w 1574899"/>
              <a:gd name="connsiteY28" fmla="*/ 433163 h 580832"/>
              <a:gd name="connsiteX29" fmla="*/ 1466598 w 1574899"/>
              <a:gd name="connsiteY29" fmla="*/ 482386 h 580832"/>
              <a:gd name="connsiteX30" fmla="*/ 1476444 w 1574899"/>
              <a:gd name="connsiteY30" fmla="*/ 511920 h 580832"/>
              <a:gd name="connsiteX31" fmla="*/ 1535517 w 1574899"/>
              <a:gd name="connsiteY31" fmla="*/ 551298 h 580832"/>
              <a:gd name="connsiteX32" fmla="*/ 1565053 w 1574899"/>
              <a:gd name="connsiteY32" fmla="*/ 570987 h 580832"/>
              <a:gd name="connsiteX33" fmla="*/ 1574899 w 1574899"/>
              <a:gd name="connsiteY33" fmla="*/ 580832 h 5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74899" h="580832">
                <a:moveTo>
                  <a:pt x="9466" y="462697"/>
                </a:moveTo>
                <a:cubicBezTo>
                  <a:pt x="79629" y="392539"/>
                  <a:pt x="0" y="468300"/>
                  <a:pt x="68539" y="413474"/>
                </a:cubicBezTo>
                <a:cubicBezTo>
                  <a:pt x="75787" y="407676"/>
                  <a:pt x="81099" y="399726"/>
                  <a:pt x="88230" y="393784"/>
                </a:cubicBezTo>
                <a:cubicBezTo>
                  <a:pt x="100836" y="383280"/>
                  <a:pt x="115153" y="374929"/>
                  <a:pt x="127612" y="364251"/>
                </a:cubicBezTo>
                <a:cubicBezTo>
                  <a:pt x="138184" y="355191"/>
                  <a:pt x="146158" y="343264"/>
                  <a:pt x="157148" y="334717"/>
                </a:cubicBezTo>
                <a:cubicBezTo>
                  <a:pt x="217202" y="288012"/>
                  <a:pt x="202019" y="305415"/>
                  <a:pt x="255603" y="275649"/>
                </a:cubicBezTo>
                <a:cubicBezTo>
                  <a:pt x="272331" y="266357"/>
                  <a:pt x="288031" y="255278"/>
                  <a:pt x="304830" y="246115"/>
                </a:cubicBezTo>
                <a:cubicBezTo>
                  <a:pt x="324157" y="235574"/>
                  <a:pt x="344658" y="227272"/>
                  <a:pt x="363903" y="216581"/>
                </a:cubicBezTo>
                <a:cubicBezTo>
                  <a:pt x="421158" y="184776"/>
                  <a:pt x="365478" y="206211"/>
                  <a:pt x="422976" y="187048"/>
                </a:cubicBezTo>
                <a:cubicBezTo>
                  <a:pt x="444750" y="165276"/>
                  <a:pt x="454635" y="151531"/>
                  <a:pt x="482049" y="137825"/>
                </a:cubicBezTo>
                <a:cubicBezTo>
                  <a:pt x="491332" y="133184"/>
                  <a:pt x="501869" y="131624"/>
                  <a:pt x="511586" y="127980"/>
                </a:cubicBezTo>
                <a:cubicBezTo>
                  <a:pt x="528134" y="121775"/>
                  <a:pt x="545006" y="116194"/>
                  <a:pt x="560813" y="108291"/>
                </a:cubicBezTo>
                <a:cubicBezTo>
                  <a:pt x="584479" y="96459"/>
                  <a:pt x="605645" y="79860"/>
                  <a:pt x="629732" y="68912"/>
                </a:cubicBezTo>
                <a:cubicBezTo>
                  <a:pt x="642051" y="63313"/>
                  <a:pt x="656181" y="63047"/>
                  <a:pt x="669114" y="59068"/>
                </a:cubicBezTo>
                <a:cubicBezTo>
                  <a:pt x="698871" y="49913"/>
                  <a:pt x="728187" y="39379"/>
                  <a:pt x="757723" y="29534"/>
                </a:cubicBezTo>
                <a:cubicBezTo>
                  <a:pt x="767569" y="26252"/>
                  <a:pt x="777083" y="21724"/>
                  <a:pt x="787260" y="19689"/>
                </a:cubicBezTo>
                <a:cubicBezTo>
                  <a:pt x="846663" y="7810"/>
                  <a:pt x="820612" y="15137"/>
                  <a:pt x="866023" y="0"/>
                </a:cubicBezTo>
                <a:cubicBezTo>
                  <a:pt x="914405" y="6047"/>
                  <a:pt x="956555" y="10229"/>
                  <a:pt x="1003860" y="19689"/>
                </a:cubicBezTo>
                <a:cubicBezTo>
                  <a:pt x="1034759" y="25868"/>
                  <a:pt x="1044633" y="29998"/>
                  <a:pt x="1072779" y="39378"/>
                </a:cubicBezTo>
                <a:cubicBezTo>
                  <a:pt x="1110427" y="95846"/>
                  <a:pt x="1070450" y="45015"/>
                  <a:pt x="1141697" y="98446"/>
                </a:cubicBezTo>
                <a:cubicBezTo>
                  <a:pt x="1200697" y="142693"/>
                  <a:pt x="1141534" y="118080"/>
                  <a:pt x="1200770" y="137825"/>
                </a:cubicBezTo>
                <a:cubicBezTo>
                  <a:pt x="1211302" y="153622"/>
                  <a:pt x="1223319" y="175827"/>
                  <a:pt x="1240152" y="187048"/>
                </a:cubicBezTo>
                <a:cubicBezTo>
                  <a:pt x="1252364" y="195189"/>
                  <a:pt x="1266407" y="200174"/>
                  <a:pt x="1279534" y="206737"/>
                </a:cubicBezTo>
                <a:cubicBezTo>
                  <a:pt x="1300027" y="288695"/>
                  <a:pt x="1275074" y="207659"/>
                  <a:pt x="1309071" y="275649"/>
                </a:cubicBezTo>
                <a:cubicBezTo>
                  <a:pt x="1313712" y="284931"/>
                  <a:pt x="1312433" y="297080"/>
                  <a:pt x="1318916" y="305183"/>
                </a:cubicBezTo>
                <a:cubicBezTo>
                  <a:pt x="1326308" y="314422"/>
                  <a:pt x="1338607" y="318309"/>
                  <a:pt x="1348453" y="324872"/>
                </a:cubicBezTo>
                <a:cubicBezTo>
                  <a:pt x="1351735" y="337998"/>
                  <a:pt x="1352968" y="351815"/>
                  <a:pt x="1358298" y="364251"/>
                </a:cubicBezTo>
                <a:cubicBezTo>
                  <a:pt x="1364972" y="379822"/>
                  <a:pt x="1383874" y="402430"/>
                  <a:pt x="1397680" y="413474"/>
                </a:cubicBezTo>
                <a:cubicBezTo>
                  <a:pt x="1406920" y="420865"/>
                  <a:pt x="1417371" y="426600"/>
                  <a:pt x="1427216" y="433163"/>
                </a:cubicBezTo>
                <a:cubicBezTo>
                  <a:pt x="1451964" y="507397"/>
                  <a:pt x="1415703" y="418773"/>
                  <a:pt x="1466598" y="482386"/>
                </a:cubicBezTo>
                <a:cubicBezTo>
                  <a:pt x="1473081" y="490489"/>
                  <a:pt x="1469106" y="504582"/>
                  <a:pt x="1476444" y="511920"/>
                </a:cubicBezTo>
                <a:cubicBezTo>
                  <a:pt x="1493178" y="528653"/>
                  <a:pt x="1515826" y="538172"/>
                  <a:pt x="1535517" y="551298"/>
                </a:cubicBezTo>
                <a:cubicBezTo>
                  <a:pt x="1545362" y="557861"/>
                  <a:pt x="1556686" y="562621"/>
                  <a:pt x="1565053" y="570987"/>
                </a:cubicBezTo>
                <a:lnTo>
                  <a:pt x="1574899" y="580832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Box 4"/>
          <p:cNvSpPr txBox="1"/>
          <p:nvPr/>
        </p:nvSpPr>
        <p:spPr>
          <a:xfrm>
            <a:off x="6374897" y="30480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77794" y="1371600"/>
            <a:ext cx="526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H*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7666" y="3048000"/>
            <a:ext cx="325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ɛ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 flipH="1" flipV="1">
            <a:off x="6796381" y="2215605"/>
            <a:ext cx="76468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350216" y="2597945"/>
            <a:ext cx="827711" cy="794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621928" y="2137074"/>
            <a:ext cx="406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4950768" y="1902768"/>
            <a:ext cx="1985665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942806" y="2896395"/>
            <a:ext cx="2896394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095687" y="3048000"/>
            <a:ext cx="743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Dauer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61187" y="1202323"/>
            <a:ext cx="3557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f0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6799" y="4308901"/>
            <a:ext cx="7028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Fragestellung(en</a:t>
            </a:r>
            <a:r>
              <a:rPr lang="de-DE" sz="2400" dirty="0" smtClean="0">
                <a:cs typeface="Arial"/>
              </a:rPr>
              <a:t>): Inwiefern wird die Dauer vom Dialekt und/oder der Position beeinflusst?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019800"/>
            <a:ext cx="1638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Daten: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7435" y="6017567"/>
            <a:ext cx="458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dr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38600" y="6017567"/>
            <a:ext cx="1587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names(dr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54540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dr.t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Anova.prepare(dr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"))</a:t>
            </a:r>
          </a:p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Dial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factor(dr.t$b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dr.lm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lm(dr.t$d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~ Dial)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Anova(dr.lm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idata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dr.t$w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idesign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=~Position)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3124200"/>
            <a:ext cx="8915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Dial           1     0.581   11.081      1      8 0.0104034 *  </a:t>
            </a:r>
          </a:p>
          <a:p>
            <a:r>
              <a:rPr lang="en-US" dirty="0" smtClean="0">
                <a:latin typeface="Courier"/>
                <a:cs typeface="Courier"/>
              </a:rPr>
              <a:t>Position       1     0.925   98.547      1      8 8.965e-06 ***</a:t>
            </a:r>
          </a:p>
          <a:p>
            <a:r>
              <a:rPr lang="en-US" dirty="0" err="1" smtClean="0">
                <a:latin typeface="Courier"/>
                <a:cs typeface="Courier"/>
              </a:rPr>
              <a:t>Dial:Position</a:t>
            </a:r>
            <a:r>
              <a:rPr lang="en-US" dirty="0" smtClean="0">
                <a:latin typeface="Courier"/>
                <a:cs typeface="Courier"/>
              </a:rPr>
              <a:t>  1     0.842   42.488      1      8 0.0001845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33400"/>
            <a:ext cx="7028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Fragestellung(en</a:t>
            </a:r>
            <a:r>
              <a:rPr lang="de-DE" sz="2400" dirty="0" smtClean="0">
                <a:cs typeface="Arial"/>
              </a:rPr>
              <a:t>): Inwiefern wird die Dauer von der Position und/oder Dialekt beeinflusst?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427595"/>
            <a:ext cx="4606006" cy="4038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3048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urier"/>
                <a:cs typeface="Courier"/>
              </a:rPr>
              <a:t>Type II Repeated Measures MANOVA Tests: </a:t>
            </a:r>
            <a:r>
              <a:rPr lang="en-US" sz="1600" dirty="0" err="1" smtClean="0">
                <a:latin typeface="Courier"/>
                <a:cs typeface="Courier"/>
              </a:rPr>
              <a:t>Pillai</a:t>
            </a:r>
            <a:r>
              <a:rPr lang="en-US" sz="1600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sz="1600" dirty="0" smtClean="0">
                <a:latin typeface="Courier"/>
                <a:cs typeface="Courier"/>
              </a:rPr>
              <a:t>              </a:t>
            </a:r>
            <a:r>
              <a:rPr lang="en-US" sz="1600" dirty="0" err="1" smtClean="0">
                <a:latin typeface="Courier"/>
                <a:cs typeface="Courier"/>
              </a:rPr>
              <a:t>Df</a:t>
            </a:r>
            <a:r>
              <a:rPr lang="en-US" sz="1600" dirty="0" smtClean="0">
                <a:latin typeface="Courier"/>
                <a:cs typeface="Courier"/>
              </a:rPr>
              <a:t> test stat approx F num </a:t>
            </a:r>
            <a:r>
              <a:rPr lang="en-US" sz="1600" dirty="0" err="1" smtClean="0">
                <a:latin typeface="Courier"/>
                <a:cs typeface="Courier"/>
              </a:rPr>
              <a:t>Df</a:t>
            </a:r>
            <a:r>
              <a:rPr lang="en-US" sz="1600" dirty="0" smtClean="0">
                <a:latin typeface="Courier"/>
                <a:cs typeface="Courier"/>
              </a:rPr>
              <a:t> den </a:t>
            </a:r>
            <a:r>
              <a:rPr lang="en-US" sz="1600" dirty="0" err="1" smtClean="0">
                <a:latin typeface="Courier"/>
                <a:cs typeface="Courier"/>
              </a:rPr>
              <a:t>Df</a:t>
            </a:r>
            <a:r>
              <a:rPr lang="en-US" sz="1600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sz="1600" dirty="0" smtClean="0">
                <a:latin typeface="Courier"/>
                <a:cs typeface="Courier"/>
              </a:rPr>
              <a:t>Dial           1     0.581   11.081      1      8 0.0104034 *  </a:t>
            </a:r>
          </a:p>
          <a:p>
            <a:r>
              <a:rPr lang="en-US" sz="1600" dirty="0" smtClean="0">
                <a:latin typeface="Courier"/>
                <a:cs typeface="Courier"/>
              </a:rPr>
              <a:t>Position       1     0.925   98.547      1      8 8.965e-06 ***</a:t>
            </a:r>
          </a:p>
          <a:p>
            <a:r>
              <a:rPr lang="en-US" sz="1600" dirty="0" err="1" smtClean="0">
                <a:latin typeface="Courier"/>
                <a:cs typeface="Courier"/>
              </a:rPr>
              <a:t>Dial:Position</a:t>
            </a:r>
            <a:r>
              <a:rPr lang="en-US" sz="1600" dirty="0" smtClean="0">
                <a:latin typeface="Courier"/>
                <a:cs typeface="Courier"/>
              </a:rPr>
              <a:t>  1     0.842   42.488      1      8 0.0001845 ***</a:t>
            </a:r>
            <a:endParaRPr lang="de-DE" sz="1600" dirty="0" smtClean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750367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0" y="1750367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Arial"/>
                <a:cs typeface="Arial"/>
              </a:rPr>
              <a:t>interaction.plot(Dialekt</a:t>
            </a:r>
            <a:r>
              <a:rPr lang="en-US" sz="2400" dirty="0" smtClean="0">
                <a:solidFill>
                  <a:srgbClr val="FF0000"/>
                </a:solidFill>
                <a:latin typeface="Arial"/>
                <a:cs typeface="Arial"/>
              </a:rPr>
              <a:t>, Position, D)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5021" y="3800564"/>
            <a:ext cx="2213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Interpretation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3021" y="4446895"/>
            <a:ext cx="4270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B und SH </a:t>
            </a:r>
            <a:r>
              <a:rPr lang="en-US" sz="2400" dirty="0" err="1" smtClean="0">
                <a:cs typeface="Arial"/>
              </a:rPr>
              <a:t>unterscheiden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sich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initialer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finaler</a:t>
            </a:r>
            <a:r>
              <a:rPr lang="en-US" sz="2400" dirty="0" smtClean="0">
                <a:cs typeface="Arial"/>
              </a:rPr>
              <a:t> Position</a:t>
            </a:r>
            <a:endParaRPr lang="de-DE" sz="2400" dirty="0" smtClean="0"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73021" y="5410200"/>
            <a:ext cx="427097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Die Unterschiede zwischen </a:t>
            </a:r>
            <a:r>
              <a:rPr lang="de-DE" sz="2400" dirty="0" err="1" smtClean="0">
                <a:cs typeface="Arial"/>
              </a:rPr>
              <a:t>initialer</a:t>
            </a:r>
            <a:r>
              <a:rPr lang="de-DE" sz="2400" dirty="0" smtClean="0">
                <a:cs typeface="Arial"/>
              </a:rPr>
              <a:t> und finaler Position sind für B, nicht für SH signifikant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73021" y="2212032"/>
            <a:ext cx="40348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Fragestellung(en</a:t>
            </a:r>
            <a:r>
              <a:rPr lang="de-DE" sz="2400" dirty="0" smtClean="0">
                <a:cs typeface="Arial"/>
              </a:rPr>
              <a:t>): Inwiefern wird die Dauer von der Position und/oder Dialekt beeinflusst?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1734"/>
            <a:ext cx="5334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533399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1. Die Faktoren miteinander kreuzen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6700" y="2256948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2.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-tests </a:t>
            </a:r>
            <a:r>
              <a:rPr lang="en-US" sz="2400" dirty="0" err="1" smtClean="0">
                <a:cs typeface="Arial"/>
              </a:rPr>
              <a:t>aller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möglichen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Paare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davon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durchführen</a:t>
            </a:r>
            <a:endParaRPr lang="de-DE" sz="2400" dirty="0" smtClean="0">
              <a:cs typeface="Arial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81000" y="779620"/>
            <a:ext cx="8458200" cy="1477328"/>
            <a:chOff x="381000" y="779620"/>
            <a:chExt cx="8458200" cy="1477328"/>
          </a:xfrm>
        </p:grpSpPr>
        <p:sp>
          <p:nvSpPr>
            <p:cNvPr id="4" name="TextBox 3"/>
            <p:cNvSpPr txBox="1"/>
            <p:nvPr/>
          </p:nvSpPr>
          <p:spPr>
            <a:xfrm>
              <a:off x="381000" y="995064"/>
              <a:ext cx="609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cs typeface="Arial"/>
                </a:rPr>
                <a:t>expand.grid(unique(Dialekt</a:t>
              </a:r>
              <a:r>
                <a:rPr lang="en-US" sz="2400" dirty="0" smtClean="0">
                  <a:solidFill>
                    <a:srgbClr val="FF0000"/>
                  </a:solidFill>
                  <a:cs typeface="Arial"/>
                </a:rPr>
                <a:t>), </a:t>
              </a:r>
              <a:r>
                <a:rPr lang="en-US" sz="2400" dirty="0" err="1" smtClean="0">
                  <a:solidFill>
                    <a:srgbClr val="FF0000"/>
                  </a:solidFill>
                  <a:cs typeface="Arial"/>
                </a:rPr>
                <a:t>unique(Position</a:t>
              </a:r>
              <a:r>
                <a:rPr lang="en-US" sz="2400" dirty="0" smtClean="0">
                  <a:solidFill>
                    <a:srgbClr val="FF0000"/>
                  </a:solidFill>
                  <a:cs typeface="Arial"/>
                </a:rPr>
                <a:t>))</a:t>
              </a:r>
              <a:endParaRPr lang="de-DE" sz="2400" dirty="0" smtClean="0">
                <a:solidFill>
                  <a:srgbClr val="FF0000"/>
                </a:solidFill>
                <a:cs typeface="Arial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6477000" y="779620"/>
              <a:ext cx="2362200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Courier"/>
                  <a:cs typeface="Courier"/>
                </a:rPr>
                <a:t> Var1    Var2</a:t>
              </a:r>
            </a:p>
            <a:p>
              <a:r>
                <a:rPr lang="en-US" b="1" dirty="0" smtClean="0">
                  <a:latin typeface="Courier"/>
                  <a:cs typeface="Courier"/>
                </a:rPr>
                <a:t>1   SH initial</a:t>
              </a:r>
            </a:p>
            <a:p>
              <a:r>
                <a:rPr lang="en-US" b="1" dirty="0" smtClean="0">
                  <a:latin typeface="Courier"/>
                  <a:cs typeface="Courier"/>
                </a:rPr>
                <a:t>2    B initial</a:t>
              </a:r>
            </a:p>
            <a:p>
              <a:r>
                <a:rPr lang="en-US" b="1" dirty="0" smtClean="0">
                  <a:latin typeface="Courier"/>
                  <a:cs typeface="Courier"/>
                </a:rPr>
                <a:t>3   SH   final</a:t>
              </a:r>
            </a:p>
            <a:p>
              <a:r>
                <a:rPr lang="en-US" b="1" dirty="0" smtClean="0">
                  <a:latin typeface="Courier"/>
                  <a:cs typeface="Courier"/>
                </a:rPr>
                <a:t>4    B   final</a:t>
              </a:r>
              <a:endParaRPr lang="de-DE" b="1" dirty="0">
                <a:latin typeface="Courier"/>
                <a:cs typeface="Courier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66700" y="4057440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3366FF"/>
                </a:solidFill>
                <a:cs typeface="Arial"/>
              </a:rPr>
              <a:t>3. Aussuchen, welche Tests wir brauchen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6700" y="4519105"/>
            <a:ext cx="8420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4. </a:t>
            </a:r>
            <a:r>
              <a:rPr lang="de-DE" sz="2400" dirty="0" err="1" smtClean="0">
                <a:cs typeface="Arial"/>
              </a:rPr>
              <a:t>Bonferroni</a:t>
            </a:r>
            <a:r>
              <a:rPr lang="de-DE" sz="2400" dirty="0" smtClean="0">
                <a:cs typeface="Arial"/>
              </a:rPr>
              <a:t> Korrektur: </a:t>
            </a:r>
            <a:r>
              <a:rPr lang="en-US" sz="2400" dirty="0" smtClean="0">
                <a:cs typeface="Arial"/>
              </a:rPr>
              <a:t>den </a:t>
            </a:r>
            <a:r>
              <a:rPr lang="en-US" sz="2400" dirty="0" err="1" smtClean="0">
                <a:cs typeface="Arial"/>
              </a:rPr>
              <a:t>Wahrscheinlichkeitswert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eines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-tests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Anzahl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Tests </a:t>
            </a:r>
            <a:r>
              <a:rPr lang="en-US" sz="2400" dirty="0" err="1" smtClean="0">
                <a:cs typeface="Arial"/>
              </a:rPr>
              <a:t>multiplizieren</a:t>
            </a:r>
            <a:r>
              <a:rPr lang="de-DE" sz="2400" dirty="0" smtClean="0">
                <a:cs typeface="Arial"/>
              </a:rPr>
              <a:t> 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66700" y="2718613"/>
            <a:ext cx="6743700" cy="1200328"/>
            <a:chOff x="266700" y="2718613"/>
            <a:chExt cx="6743700" cy="1200328"/>
          </a:xfrm>
        </p:grpSpPr>
        <p:sp>
          <p:nvSpPr>
            <p:cNvPr id="7" name="TextBox 6"/>
            <p:cNvSpPr txBox="1"/>
            <p:nvPr/>
          </p:nvSpPr>
          <p:spPr>
            <a:xfrm>
              <a:off x="266700" y="2718613"/>
              <a:ext cx="31242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cs typeface="Arial"/>
                </a:rPr>
                <a:t>SH-initial </a:t>
              </a:r>
              <a:r>
                <a:rPr lang="en-US" sz="2400" dirty="0" err="1" smtClean="0">
                  <a:cs typeface="Arial"/>
                </a:rPr>
                <a:t>mit</a:t>
              </a:r>
              <a:r>
                <a:rPr lang="en-US" sz="2400" dirty="0" smtClean="0">
                  <a:cs typeface="Arial"/>
                </a:rPr>
                <a:t> SH-final</a:t>
              </a:r>
            </a:p>
            <a:p>
              <a:r>
                <a:rPr lang="en-US" sz="2400" dirty="0" smtClean="0">
                  <a:solidFill>
                    <a:srgbClr val="3366FF"/>
                  </a:solidFill>
                  <a:cs typeface="Arial"/>
                </a:rPr>
                <a:t>SH-initial </a:t>
              </a:r>
              <a:r>
                <a:rPr lang="en-US" sz="2400" dirty="0" err="1" smtClean="0">
                  <a:solidFill>
                    <a:srgbClr val="3366FF"/>
                  </a:solidFill>
                  <a:cs typeface="Arial"/>
                </a:rPr>
                <a:t>mit</a:t>
              </a:r>
              <a:r>
                <a:rPr lang="en-US" sz="2400" dirty="0" smtClean="0">
                  <a:solidFill>
                    <a:srgbClr val="3366FF"/>
                  </a:solidFill>
                  <a:cs typeface="Arial"/>
                </a:rPr>
                <a:t> B-initial</a:t>
              </a:r>
            </a:p>
            <a:p>
              <a:r>
                <a:rPr lang="en-US" sz="2400" dirty="0" smtClean="0">
                  <a:cs typeface="Arial"/>
                </a:rPr>
                <a:t>SH-initial </a:t>
              </a:r>
              <a:r>
                <a:rPr lang="en-US" sz="2400" dirty="0" err="1" smtClean="0">
                  <a:cs typeface="Arial"/>
                </a:rPr>
                <a:t>mit</a:t>
              </a:r>
              <a:r>
                <a:rPr lang="en-US" sz="2400" dirty="0" smtClean="0">
                  <a:cs typeface="Arial"/>
                </a:rPr>
                <a:t> B-final</a:t>
              </a:r>
              <a:endParaRPr lang="de-DE" sz="2400" dirty="0" smtClean="0">
                <a:cs typeface="Arial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62400" y="2718613"/>
              <a:ext cx="30480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cs typeface="Arial"/>
                </a:rPr>
                <a:t>SH-final </a:t>
              </a:r>
              <a:r>
                <a:rPr lang="en-US" sz="2400" dirty="0" err="1" smtClean="0">
                  <a:cs typeface="Arial"/>
                </a:rPr>
                <a:t>mit</a:t>
              </a:r>
              <a:r>
                <a:rPr lang="en-US" sz="2400" dirty="0" smtClean="0">
                  <a:cs typeface="Arial"/>
                </a:rPr>
                <a:t> B-initial</a:t>
              </a:r>
            </a:p>
            <a:p>
              <a:r>
                <a:rPr lang="en-US" sz="2400" dirty="0" smtClean="0">
                  <a:solidFill>
                    <a:srgbClr val="3366FF"/>
                  </a:solidFill>
                  <a:cs typeface="Arial"/>
                </a:rPr>
                <a:t>SH-final </a:t>
              </a:r>
              <a:r>
                <a:rPr lang="en-US" sz="2400" dirty="0" err="1" smtClean="0">
                  <a:solidFill>
                    <a:srgbClr val="3366FF"/>
                  </a:solidFill>
                  <a:cs typeface="Arial"/>
                </a:rPr>
                <a:t>mit</a:t>
              </a:r>
              <a:r>
                <a:rPr lang="en-US" sz="2400" dirty="0" smtClean="0">
                  <a:solidFill>
                    <a:srgbClr val="3366FF"/>
                  </a:solidFill>
                  <a:cs typeface="Arial"/>
                </a:rPr>
                <a:t> B-final</a:t>
              </a:r>
            </a:p>
            <a:p>
              <a:r>
                <a:rPr lang="en-US" sz="2400" dirty="0" smtClean="0">
                  <a:cs typeface="Arial"/>
                </a:rPr>
                <a:t>B-initial </a:t>
              </a:r>
              <a:r>
                <a:rPr lang="en-US" sz="2400" dirty="0" err="1" smtClean="0">
                  <a:cs typeface="Arial"/>
                </a:rPr>
                <a:t>mit</a:t>
              </a:r>
              <a:r>
                <a:rPr lang="en-US" sz="2400" dirty="0" smtClean="0">
                  <a:cs typeface="Arial"/>
                </a:rPr>
                <a:t> B-final</a:t>
              </a:r>
              <a:endParaRPr lang="de-DE" sz="2400" dirty="0" smtClean="0">
                <a:cs typeface="Arial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66700" y="55626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zB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wenn</a:t>
            </a:r>
            <a:r>
              <a:rPr lang="en-US" sz="2400" dirty="0" smtClean="0">
                <a:cs typeface="Arial"/>
              </a:rPr>
              <a:t> SH-initial </a:t>
            </a:r>
            <a:r>
              <a:rPr lang="en-US" sz="2400" dirty="0" err="1" smtClean="0">
                <a:cs typeface="Arial"/>
              </a:rPr>
              <a:t>vs</a:t>
            </a:r>
            <a:r>
              <a:rPr lang="en-US" sz="2400" dirty="0" smtClean="0">
                <a:cs typeface="Arial"/>
              </a:rPr>
              <a:t> SH-final 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= 0.035, </a:t>
            </a:r>
            <a:r>
              <a:rPr lang="en-US" sz="2400" dirty="0" err="1" smtClean="0">
                <a:cs typeface="Arial"/>
              </a:rPr>
              <a:t>Bonferroni-Korrektur</a:t>
            </a:r>
            <a:r>
              <a:rPr lang="en-US" sz="2400" dirty="0" smtClean="0">
                <a:cs typeface="Arial"/>
              </a:rPr>
              <a:t>: 0.035 * 6 = 0.21 (</a:t>
            </a:r>
            <a:r>
              <a:rPr lang="en-US" sz="2400" dirty="0" err="1" smtClean="0">
                <a:cs typeface="Arial"/>
              </a:rPr>
              <a:t>weil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es</a:t>
            </a:r>
            <a:r>
              <a:rPr lang="en-US" sz="2400" dirty="0" smtClean="0">
                <a:cs typeface="Arial"/>
              </a:rPr>
              <a:t> 6 </a:t>
            </a:r>
            <a:r>
              <a:rPr lang="en-US" sz="2400" dirty="0" err="1" smtClean="0">
                <a:cs typeface="Arial"/>
              </a:rPr>
              <a:t>mögliche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Testpaare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gibt</a:t>
            </a:r>
            <a:r>
              <a:rPr lang="en-US" sz="2400" dirty="0" smtClean="0">
                <a:cs typeface="Arial"/>
              </a:rPr>
              <a:t>).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1734"/>
            <a:ext cx="5334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533399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1. Die Faktoren miteinander kreuzen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995064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595959"/>
                </a:solidFill>
                <a:cs typeface="Arial"/>
              </a:rPr>
              <a:t>2.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t</a:t>
            </a:r>
            <a:r>
              <a:rPr lang="en-US" sz="2400" dirty="0" smtClean="0">
                <a:solidFill>
                  <a:srgbClr val="595959"/>
                </a:solidFill>
                <a:cs typeface="Arial"/>
              </a:rPr>
              <a:t>-tests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aller</a:t>
            </a:r>
            <a:r>
              <a:rPr lang="en-US" sz="2400" dirty="0" smtClean="0">
                <a:solidFill>
                  <a:srgbClr val="595959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möglichen</a:t>
            </a:r>
            <a:r>
              <a:rPr lang="en-US" sz="2400" dirty="0" smtClean="0">
                <a:solidFill>
                  <a:srgbClr val="595959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Paare</a:t>
            </a:r>
            <a:r>
              <a:rPr lang="en-US" sz="2400" dirty="0" smtClean="0">
                <a:solidFill>
                  <a:srgbClr val="595959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davon</a:t>
            </a:r>
            <a:r>
              <a:rPr lang="en-US" sz="2400" dirty="0" smtClean="0">
                <a:solidFill>
                  <a:srgbClr val="595959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durchführen</a:t>
            </a:r>
            <a:endParaRPr lang="de-DE" sz="2400" dirty="0" smtClean="0">
              <a:solidFill>
                <a:srgbClr val="595959"/>
              </a:solidFill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456729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Der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allgemeine</a:t>
            </a:r>
            <a:r>
              <a:rPr lang="en-US" sz="2400" dirty="0" smtClean="0">
                <a:latin typeface="+mj-lt"/>
                <a:cs typeface="Arial"/>
              </a:rPr>
              <a:t> Fall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066329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Fur </a:t>
            </a:r>
            <a:r>
              <a:rPr lang="en-US" sz="2400" i="1" dirty="0" err="1" smtClean="0">
                <a:latin typeface="+mj-lt"/>
                <a:cs typeface="Arial"/>
              </a:rPr>
              <a:t>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Stufen-Kombinationen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gibt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es</a:t>
            </a:r>
            <a:r>
              <a:rPr lang="en-US" sz="2400" dirty="0" smtClean="0">
                <a:latin typeface="+mj-lt"/>
                <a:cs typeface="Arial"/>
              </a:rPr>
              <a:t> n!/(n-2)!2! </a:t>
            </a:r>
            <a:r>
              <a:rPr lang="en-US" sz="2400" dirty="0" err="1" smtClean="0">
                <a:latin typeface="+mj-lt"/>
                <a:cs typeface="Arial"/>
              </a:rPr>
              <a:t>mögliche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paarweise</a:t>
            </a:r>
            <a:r>
              <a:rPr lang="en-US" sz="2400" dirty="0" smtClean="0">
                <a:latin typeface="+mj-lt"/>
                <a:cs typeface="Arial"/>
              </a:rPr>
              <a:t> Tests.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056929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zB</a:t>
            </a:r>
            <a:endParaRPr lang="en-US" sz="2400" dirty="0" smtClean="0">
              <a:latin typeface="+mj-lt"/>
              <a:cs typeface="Arial"/>
            </a:endParaRPr>
          </a:p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* Position * </a:t>
            </a:r>
            <a:r>
              <a:rPr lang="en-US" sz="2400" dirty="0" err="1" smtClean="0">
                <a:latin typeface="+mj-lt"/>
                <a:cs typeface="Arial"/>
              </a:rPr>
              <a:t>Geschlecht</a:t>
            </a:r>
            <a:r>
              <a:rPr lang="en-US" sz="2400" dirty="0" smtClean="0">
                <a:latin typeface="+mj-lt"/>
                <a:cs typeface="Arial"/>
              </a:rPr>
              <a:t> war </a:t>
            </a:r>
            <a:r>
              <a:rPr lang="en-US" sz="2400" dirty="0" err="1" smtClean="0">
                <a:latin typeface="+mj-lt"/>
                <a:cs typeface="Arial"/>
              </a:rPr>
              <a:t>signifikant</a:t>
            </a:r>
            <a:r>
              <a:rPr lang="en-US" sz="2400" dirty="0" smtClean="0">
                <a:latin typeface="+mj-lt"/>
                <a:cs typeface="Arial"/>
              </a:rPr>
              <a:t>.</a:t>
            </a:r>
          </a:p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= Hessen, Bayern, S-H</a:t>
            </a:r>
          </a:p>
          <a:p>
            <a:r>
              <a:rPr lang="en-US" sz="2400" dirty="0" err="1" smtClean="0">
                <a:latin typeface="+mj-lt"/>
                <a:cs typeface="Arial"/>
              </a:rPr>
              <a:t>Geschlecht</a:t>
            </a:r>
            <a:r>
              <a:rPr lang="en-US" sz="2400" dirty="0" smtClean="0">
                <a:latin typeface="+mj-lt"/>
                <a:cs typeface="Arial"/>
              </a:rPr>
              <a:t> = M, W</a:t>
            </a:r>
          </a:p>
          <a:p>
            <a:r>
              <a:rPr lang="en-US" sz="2400" dirty="0" smtClean="0">
                <a:latin typeface="+mj-lt"/>
                <a:cs typeface="Arial"/>
              </a:rPr>
              <a:t>Position = initial, medial, final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33400" y="5190529"/>
            <a:ext cx="8229600" cy="1223666"/>
            <a:chOff x="533400" y="5190529"/>
            <a:chExt cx="8229600" cy="1223666"/>
          </a:xfrm>
        </p:grpSpPr>
        <p:sp>
          <p:nvSpPr>
            <p:cNvPr id="8" name="TextBox 7"/>
            <p:cNvSpPr txBox="1"/>
            <p:nvPr/>
          </p:nvSpPr>
          <p:spPr>
            <a:xfrm>
              <a:off x="533400" y="5190529"/>
              <a:ext cx="6781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+mj-lt"/>
                  <a:cs typeface="Arial"/>
                </a:rPr>
                <a:t>Wir</a:t>
              </a:r>
              <a:r>
                <a:rPr lang="en-US" sz="2400" dirty="0" smtClean="0">
                  <a:latin typeface="+mj-lt"/>
                  <a:cs typeface="Arial"/>
                </a:rPr>
                <a:t> </a:t>
              </a:r>
              <a:r>
                <a:rPr lang="en-US" sz="2400" dirty="0" err="1" smtClean="0">
                  <a:latin typeface="+mj-lt"/>
                  <a:cs typeface="Arial"/>
                </a:rPr>
                <a:t>haben</a:t>
              </a:r>
              <a:r>
                <a:rPr lang="en-US" sz="2400" dirty="0" smtClean="0">
                  <a:latin typeface="+mj-lt"/>
                  <a:cs typeface="Arial"/>
                </a:rPr>
                <a:t> 3 </a:t>
              </a:r>
              <a:r>
                <a:rPr lang="en-US" sz="2400" dirty="0" err="1" smtClean="0">
                  <a:latin typeface="+mj-lt"/>
                  <a:cs typeface="Arial"/>
                </a:rPr>
                <a:t>x</a:t>
              </a:r>
              <a:r>
                <a:rPr lang="en-US" sz="2400" dirty="0" smtClean="0">
                  <a:latin typeface="+mj-lt"/>
                  <a:cs typeface="Arial"/>
                </a:rPr>
                <a:t> 2 </a:t>
              </a:r>
              <a:r>
                <a:rPr lang="en-US" sz="2400" dirty="0" err="1" smtClean="0">
                  <a:latin typeface="+mj-lt"/>
                  <a:cs typeface="Arial"/>
                </a:rPr>
                <a:t>x</a:t>
              </a:r>
              <a:r>
                <a:rPr lang="en-US" sz="2400" dirty="0" smtClean="0">
                  <a:latin typeface="+mj-lt"/>
                  <a:cs typeface="Arial"/>
                </a:rPr>
                <a:t> 3 = 18 </a:t>
              </a:r>
              <a:r>
                <a:rPr lang="en-US" sz="2400" dirty="0" err="1" smtClean="0">
                  <a:latin typeface="+mj-lt"/>
                  <a:cs typeface="Arial"/>
                </a:rPr>
                <a:t>Stufen-Kombinationen</a:t>
              </a:r>
              <a:endParaRPr lang="de-DE" sz="2400" dirty="0" smtClean="0">
                <a:latin typeface="+mj-lt"/>
                <a:cs typeface="Arial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3400" y="5952530"/>
              <a:ext cx="822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+mj-lt"/>
                  <a:cs typeface="Arial"/>
                </a:rPr>
                <a:t>Das </a:t>
              </a:r>
              <a:r>
                <a:rPr lang="en-US" sz="2400" dirty="0" err="1" smtClean="0">
                  <a:latin typeface="+mj-lt"/>
                  <a:cs typeface="Arial"/>
                </a:rPr>
                <a:t>gibt</a:t>
              </a:r>
              <a:r>
                <a:rPr lang="en-US" sz="2400" dirty="0" smtClean="0">
                  <a:latin typeface="+mj-lt"/>
                  <a:cs typeface="Arial"/>
                </a:rPr>
                <a:t> 18!/16!2! = 18 </a:t>
              </a:r>
              <a:r>
                <a:rPr lang="en-US" sz="2400" dirty="0" err="1" smtClean="0">
                  <a:latin typeface="+mj-lt"/>
                  <a:cs typeface="Arial"/>
                </a:rPr>
                <a:t>x</a:t>
              </a:r>
              <a:r>
                <a:rPr lang="en-US" sz="2400" dirty="0" smtClean="0">
                  <a:latin typeface="+mj-lt"/>
                  <a:cs typeface="Arial"/>
                </a:rPr>
                <a:t> 17/2 = 153 </a:t>
              </a:r>
              <a:r>
                <a:rPr lang="en-US" sz="2400" dirty="0" err="1" smtClean="0">
                  <a:latin typeface="+mj-lt"/>
                  <a:cs typeface="Arial"/>
                </a:rPr>
                <a:t>mögliche</a:t>
              </a:r>
              <a:r>
                <a:rPr lang="en-US" sz="2400" dirty="0" smtClean="0">
                  <a:latin typeface="+mj-lt"/>
                  <a:cs typeface="Arial"/>
                </a:rPr>
                <a:t> </a:t>
              </a:r>
              <a:r>
                <a:rPr lang="en-US" sz="2400" dirty="0" err="1" smtClean="0">
                  <a:latin typeface="+mj-lt"/>
                  <a:cs typeface="Arial"/>
                </a:rPr>
                <a:t>paarweise</a:t>
              </a:r>
              <a:r>
                <a:rPr lang="en-US" sz="2400" dirty="0" smtClean="0">
                  <a:latin typeface="+mj-lt"/>
                  <a:cs typeface="Arial"/>
                </a:rPr>
                <a:t> Tests.</a:t>
              </a:r>
              <a:endParaRPr lang="de-DE" sz="2400" dirty="0" smtClean="0">
                <a:latin typeface="+mj-lt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71735"/>
            <a:ext cx="55345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1. Wiederholungen in derselben Zelle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55666" y="533400"/>
            <a:ext cx="71739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 allen bislang untersuchten </a:t>
            </a:r>
            <a:r>
              <a:rPr lang="de-DE" sz="2400" dirty="0" err="1" smtClean="0">
                <a:latin typeface="Arial"/>
                <a:cs typeface="Arial"/>
              </a:rPr>
              <a:t>ANOVAs</a:t>
            </a:r>
            <a:r>
              <a:rPr lang="de-DE" sz="2400" dirty="0" smtClean="0">
                <a:latin typeface="Arial"/>
                <a:cs typeface="Arial"/>
              </a:rPr>
              <a:t> gab es </a:t>
            </a:r>
            <a:r>
              <a:rPr lang="de-DE" sz="2400" b="1" dirty="0" smtClean="0">
                <a:latin typeface="Arial"/>
                <a:cs typeface="Arial"/>
              </a:rPr>
              <a:t>einen Wert pro </a:t>
            </a:r>
            <a:r>
              <a:rPr lang="de-DE" sz="2400" b="1" dirty="0" err="1" smtClean="0">
                <a:latin typeface="Arial"/>
                <a:cs typeface="Arial"/>
              </a:rPr>
              <a:t>Vpn</a:t>
            </a:r>
            <a:r>
              <a:rPr lang="de-DE" sz="2400" b="1" dirty="0" smtClean="0">
                <a:latin typeface="Arial"/>
                <a:cs typeface="Arial"/>
              </a:rPr>
              <a:t>. pro Zelle</a:t>
            </a:r>
            <a:r>
              <a:rPr lang="de-DE" sz="2400" dirty="0" smtClean="0">
                <a:latin typeface="Arial"/>
                <a:cs typeface="Arial"/>
              </a:rPr>
              <a:t>. z.B. 2 Faktoren mit 3 und 2 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n, dann 6 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, also einen Wert pro 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n-Kombination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05562" y="3146517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29239" y="4515884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39989" y="451588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26186" y="451588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89701" y="3832317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56130" y="3832317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55755" y="3832317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63378" y="4515884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7871" y="2458484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89701" y="2458484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5048139" y="4480340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2"/>
          </p:cNvCxnSpPr>
          <p:nvPr/>
        </p:nvCxnSpPr>
        <p:spPr>
          <a:xfrm rot="5400000">
            <a:off x="4815566" y="4268118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5261950" y="426811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446057" y="4515883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6807" y="451588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43004" y="451588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6864957" y="4480339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632384" y="426811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7078768" y="4268116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4" idx="2"/>
          </p:cNvCxnSpPr>
          <p:nvPr/>
        </p:nvCxnSpPr>
        <p:spPr>
          <a:xfrm flipV="1">
            <a:off x="5215736" y="360818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6071708" y="360818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5865563" y="3104842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22766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92316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38627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96068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65618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11929" y="481622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28600" y="2920149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7696" y="352082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52539" y="344239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9700" y="302566"/>
            <a:ext cx="5334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500" y="9144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595959"/>
                </a:solidFill>
                <a:cs typeface="Arial"/>
              </a:rPr>
              <a:t>2.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t</a:t>
            </a:r>
            <a:r>
              <a:rPr lang="en-US" sz="2400" dirty="0" smtClean="0">
                <a:solidFill>
                  <a:srgbClr val="595959"/>
                </a:solidFill>
                <a:cs typeface="Arial"/>
              </a:rPr>
              <a:t>-tests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aller</a:t>
            </a:r>
            <a:r>
              <a:rPr lang="en-US" sz="2400" dirty="0" smtClean="0">
                <a:solidFill>
                  <a:srgbClr val="595959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möglichen</a:t>
            </a:r>
            <a:r>
              <a:rPr lang="en-US" sz="2400" dirty="0" smtClean="0">
                <a:solidFill>
                  <a:srgbClr val="595959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Paare</a:t>
            </a:r>
            <a:r>
              <a:rPr lang="en-US" sz="2400" dirty="0" smtClean="0">
                <a:solidFill>
                  <a:srgbClr val="595959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davon</a:t>
            </a:r>
            <a:r>
              <a:rPr lang="en-US" sz="2400" dirty="0" smtClean="0">
                <a:solidFill>
                  <a:srgbClr val="595959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595959"/>
                </a:solidFill>
                <a:cs typeface="Arial"/>
              </a:rPr>
              <a:t>durchführen</a:t>
            </a:r>
            <a:endParaRPr lang="de-DE" sz="2400" dirty="0" smtClean="0">
              <a:solidFill>
                <a:srgbClr val="595959"/>
              </a:solidFill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667000"/>
            <a:ext cx="36957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SH-initial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SH-final</a:t>
            </a:r>
          </a:p>
          <a:p>
            <a:r>
              <a:rPr lang="en-US" sz="2400" dirty="0" smtClean="0">
                <a:solidFill>
                  <a:srgbClr val="3366FF"/>
                </a:solidFill>
                <a:latin typeface="+mj-lt"/>
                <a:cs typeface="Arial"/>
              </a:rPr>
              <a:t>SH-initial </a:t>
            </a:r>
            <a:r>
              <a:rPr lang="en-US" sz="2400" dirty="0" err="1" smtClean="0">
                <a:solidFill>
                  <a:srgbClr val="3366FF"/>
                </a:solidFill>
                <a:latin typeface="+mj-lt"/>
                <a:cs typeface="Arial"/>
              </a:rPr>
              <a:t>mit</a:t>
            </a:r>
            <a:r>
              <a:rPr lang="en-US" sz="2400" dirty="0" smtClean="0">
                <a:solidFill>
                  <a:srgbClr val="3366FF"/>
                </a:solidFill>
                <a:latin typeface="+mj-lt"/>
                <a:cs typeface="Arial"/>
              </a:rPr>
              <a:t> B-initial</a:t>
            </a:r>
          </a:p>
          <a:p>
            <a:r>
              <a:rPr lang="en-US" sz="2400" dirty="0" smtClean="0">
                <a:latin typeface="+mj-lt"/>
                <a:cs typeface="Arial"/>
              </a:rPr>
              <a:t>SH-initial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B-final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2639" y="2667000"/>
            <a:ext cx="360556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SH-final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B-initial</a:t>
            </a:r>
          </a:p>
          <a:p>
            <a:r>
              <a:rPr lang="en-US" sz="2400" dirty="0" smtClean="0">
                <a:solidFill>
                  <a:srgbClr val="3366FF"/>
                </a:solidFill>
                <a:latin typeface="+mj-lt"/>
                <a:cs typeface="Arial"/>
              </a:rPr>
              <a:t>SH-final </a:t>
            </a:r>
            <a:r>
              <a:rPr lang="en-US" sz="2400" dirty="0" err="1" smtClean="0">
                <a:solidFill>
                  <a:srgbClr val="3366FF"/>
                </a:solidFill>
                <a:latin typeface="+mj-lt"/>
                <a:cs typeface="Arial"/>
              </a:rPr>
              <a:t>mit</a:t>
            </a:r>
            <a:r>
              <a:rPr lang="en-US" sz="2400" dirty="0" smtClean="0">
                <a:solidFill>
                  <a:srgbClr val="3366FF"/>
                </a:solidFill>
                <a:latin typeface="+mj-lt"/>
                <a:cs typeface="Arial"/>
              </a:rPr>
              <a:t> B-final</a:t>
            </a:r>
          </a:p>
          <a:p>
            <a:r>
              <a:rPr lang="en-US" sz="2400" dirty="0" smtClean="0">
                <a:latin typeface="+mj-lt"/>
                <a:cs typeface="Arial"/>
              </a:rPr>
              <a:t>B-initial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B-final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5240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Einige sind als gepaarte </a:t>
            </a:r>
            <a:r>
              <a:rPr lang="de-DE" sz="2400" dirty="0" err="1" smtClean="0">
                <a:cs typeface="Arial"/>
              </a:rPr>
              <a:t>t-tests</a:t>
            </a:r>
            <a:r>
              <a:rPr lang="de-DE" sz="2400" dirty="0" smtClean="0">
                <a:cs typeface="Arial"/>
              </a:rPr>
              <a:t> durchzuführen, andere nicht.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81000" y="2667000"/>
            <a:ext cx="8094059" cy="2812197"/>
            <a:chOff x="381000" y="2667000"/>
            <a:chExt cx="8094059" cy="2812197"/>
          </a:xfrm>
        </p:grpSpPr>
        <p:sp>
          <p:nvSpPr>
            <p:cNvPr id="7" name="TextBox 6"/>
            <p:cNvSpPr txBox="1"/>
            <p:nvPr/>
          </p:nvSpPr>
          <p:spPr>
            <a:xfrm>
              <a:off x="381000" y="4648200"/>
              <a:ext cx="6705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Im allgemeinen: </a:t>
              </a:r>
              <a:r>
                <a:rPr lang="en-US" sz="2400" dirty="0" err="1" smtClean="0">
                  <a:latin typeface="+mj-lt"/>
                  <a:cs typeface="Arial"/>
                </a:rPr>
                <a:t>Alle</a:t>
              </a:r>
              <a:r>
                <a:rPr lang="en-US" sz="2400" dirty="0" smtClean="0">
                  <a:latin typeface="+mj-lt"/>
                  <a:cs typeface="Arial"/>
                </a:rPr>
                <a:t> Tests </a:t>
              </a:r>
              <a:r>
                <a:rPr lang="en-US" sz="2400" b="1" dirty="0" err="1" smtClean="0">
                  <a:latin typeface="+mj-lt"/>
                  <a:cs typeface="Arial"/>
                </a:rPr>
                <a:t>mit</a:t>
              </a:r>
              <a:r>
                <a:rPr lang="en-US" sz="2400" b="1" dirty="0" smtClean="0">
                  <a:latin typeface="+mj-lt"/>
                  <a:cs typeface="Arial"/>
                </a:rPr>
                <a:t> </a:t>
              </a:r>
              <a:r>
                <a:rPr lang="en-US" sz="2400" b="1" dirty="0" err="1" smtClean="0">
                  <a:latin typeface="+mj-lt"/>
                  <a:cs typeface="Arial"/>
                </a:rPr>
                <a:t>denselben</a:t>
              </a:r>
              <a:r>
                <a:rPr lang="en-US" sz="2400" b="1" dirty="0" smtClean="0">
                  <a:latin typeface="+mj-lt"/>
                  <a:cs typeface="Arial"/>
                </a:rPr>
                <a:t> Between-</a:t>
              </a:r>
              <a:r>
                <a:rPr lang="en-US" sz="2400" b="1" dirty="0" err="1" smtClean="0">
                  <a:latin typeface="+mj-lt"/>
                  <a:cs typeface="Arial"/>
                </a:rPr>
                <a:t>Faktoren</a:t>
              </a:r>
              <a:r>
                <a:rPr lang="en-US" sz="2400" dirty="0" smtClean="0">
                  <a:latin typeface="+mj-lt"/>
                  <a:cs typeface="Arial"/>
                </a:rPr>
                <a:t> </a:t>
              </a:r>
              <a:r>
                <a:rPr lang="en-US" sz="2400" dirty="0" err="1" smtClean="0">
                  <a:latin typeface="+mj-lt"/>
                  <a:cs typeface="Arial"/>
                </a:rPr>
                <a:t>sind</a:t>
              </a:r>
              <a:r>
                <a:rPr lang="en-US" sz="2400" dirty="0" smtClean="0">
                  <a:latin typeface="+mj-lt"/>
                  <a:cs typeface="Arial"/>
                </a:rPr>
                <a:t> </a:t>
              </a:r>
              <a:r>
                <a:rPr lang="en-US" sz="2400" dirty="0" err="1" smtClean="0">
                  <a:latin typeface="+mj-lt"/>
                  <a:cs typeface="Arial"/>
                </a:rPr>
                <a:t>gepaart</a:t>
              </a:r>
              <a:r>
                <a:rPr lang="en-US" sz="2400" dirty="0" smtClean="0">
                  <a:latin typeface="+mj-lt"/>
                  <a:cs typeface="Arial"/>
                </a:rPr>
                <a:t>, </a:t>
              </a:r>
              <a:r>
                <a:rPr lang="en-US" sz="2400" dirty="0" err="1" smtClean="0">
                  <a:latin typeface="+mj-lt"/>
                  <a:cs typeface="Arial"/>
                </a:rPr>
                <a:t>sonst</a:t>
              </a:r>
              <a:r>
                <a:rPr lang="en-US" sz="2400" dirty="0" smtClean="0">
                  <a:latin typeface="+mj-lt"/>
                  <a:cs typeface="Arial"/>
                </a:rPr>
                <a:t> </a:t>
              </a:r>
              <a:r>
                <a:rPr lang="en-US" sz="2400" dirty="0" err="1" smtClean="0">
                  <a:latin typeface="+mj-lt"/>
                  <a:cs typeface="Arial"/>
                </a:rPr>
                <a:t>nicht</a:t>
              </a:r>
              <a:r>
                <a:rPr lang="en-US" sz="2400" dirty="0" smtClean="0">
                  <a:latin typeface="+mj-lt"/>
                  <a:cs typeface="Arial"/>
                </a:rPr>
                <a:t>.</a:t>
              </a:r>
              <a:endParaRPr lang="de-DE" sz="2400" dirty="0" smtClean="0">
                <a:latin typeface="+mj-lt"/>
                <a:cs typeface="Arial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3357182" y="2667000"/>
              <a:ext cx="5117877" cy="1200328"/>
              <a:chOff x="3357182" y="2667000"/>
              <a:chExt cx="5117877" cy="1200328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3357182" y="2667000"/>
                <a:ext cx="7195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+mj-lt"/>
                    <a:cs typeface="Arial"/>
                  </a:rPr>
                  <a:t>gep</a:t>
                </a:r>
                <a:r>
                  <a:rPr lang="de-DE" sz="2400" dirty="0" smtClean="0">
                    <a:latin typeface="+mj-lt"/>
                    <a:cs typeface="Arial"/>
                  </a:rPr>
                  <a:t>.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755541" y="3405663"/>
                <a:ext cx="7195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+mj-lt"/>
                    <a:cs typeface="Arial"/>
                  </a:rPr>
                  <a:t>gep</a:t>
                </a:r>
                <a:r>
                  <a:rPr lang="de-DE" sz="2400" dirty="0" smtClean="0">
                    <a:latin typeface="+mj-lt"/>
                    <a:cs typeface="Arial"/>
                  </a:rPr>
                  <a:t>.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00800" y="2997875"/>
            <a:ext cx="137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$</a:t>
            </a:r>
            <a:r>
              <a:rPr lang="en-US" sz="2000" dirty="0" err="1" smtClean="0"/>
              <a:t>d</a:t>
            </a:r>
            <a:endParaRPr lang="en-US" sz="2000" dirty="0" smtClean="0"/>
          </a:p>
          <a:p>
            <a:r>
              <a:rPr lang="en-US" sz="2000" dirty="0" smtClean="0"/>
              <a:t>   [,1] [,2]</a:t>
            </a:r>
          </a:p>
          <a:p>
            <a:r>
              <a:rPr lang="en-US" sz="2000" dirty="0" smtClean="0"/>
              <a:t>1   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32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rgbClr val="FF0000"/>
                </a:solidFill>
              </a:rPr>
              <a:t>56</a:t>
            </a:r>
          </a:p>
          <a:p>
            <a:r>
              <a:rPr lang="en-US" sz="2000" dirty="0" smtClean="0"/>
              <a:t>2    </a:t>
            </a:r>
            <a:r>
              <a:rPr lang="en-US" sz="2000" dirty="0" smtClean="0">
                <a:solidFill>
                  <a:srgbClr val="595959"/>
                </a:solidFill>
              </a:rPr>
              <a:t>18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rgbClr val="FF0000"/>
                </a:solidFill>
              </a:rPr>
              <a:t>39</a:t>
            </a:r>
          </a:p>
          <a:p>
            <a:r>
              <a:rPr lang="en-US" sz="2000" dirty="0" smtClean="0"/>
              <a:t>3    </a:t>
            </a:r>
            <a:r>
              <a:rPr lang="en-US" sz="2000" dirty="0" smtClean="0">
                <a:solidFill>
                  <a:srgbClr val="595959"/>
                </a:solidFill>
              </a:rPr>
              <a:t>33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rgbClr val="FF0000"/>
                </a:solidFill>
              </a:rPr>
              <a:t>40</a:t>
            </a:r>
          </a:p>
          <a:p>
            <a:r>
              <a:rPr lang="en-US" sz="2000" dirty="0" smtClean="0"/>
              <a:t>4    </a:t>
            </a:r>
            <a:r>
              <a:rPr lang="en-US" sz="2000" dirty="0" smtClean="0">
                <a:solidFill>
                  <a:srgbClr val="595959"/>
                </a:solidFill>
              </a:rPr>
              <a:t>57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rgbClr val="FF0000"/>
                </a:solidFill>
              </a:rPr>
              <a:t>53</a:t>
            </a:r>
          </a:p>
          <a:p>
            <a:r>
              <a:rPr lang="en-US" sz="2000" dirty="0" smtClean="0"/>
              <a:t>5    </a:t>
            </a:r>
            <a:r>
              <a:rPr lang="en-US" sz="2000" dirty="0" smtClean="0">
                <a:solidFill>
                  <a:srgbClr val="595959"/>
                </a:solidFill>
              </a:rPr>
              <a:t>46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rgbClr val="008000"/>
                </a:solidFill>
              </a:rPr>
              <a:t>72</a:t>
            </a:r>
          </a:p>
          <a:p>
            <a:r>
              <a:rPr lang="en-US" sz="2000" dirty="0" smtClean="0"/>
              <a:t>6    </a:t>
            </a:r>
            <a:r>
              <a:rPr lang="en-US" sz="2000" dirty="0" smtClean="0">
                <a:solidFill>
                  <a:srgbClr val="800000"/>
                </a:solidFill>
              </a:rPr>
              <a:t>37</a:t>
            </a:r>
            <a:r>
              <a:rPr lang="en-US" sz="2000" dirty="0" smtClean="0"/>
              <a:t>  </a:t>
            </a:r>
            <a:r>
              <a:rPr lang="en-US" sz="2000" dirty="0" smtClean="0">
                <a:solidFill>
                  <a:srgbClr val="008000"/>
                </a:solidFill>
              </a:rPr>
              <a:t>119</a:t>
            </a:r>
          </a:p>
          <a:p>
            <a:r>
              <a:rPr lang="en-US" sz="2000" dirty="0" smtClean="0"/>
              <a:t>7    </a:t>
            </a:r>
            <a:r>
              <a:rPr lang="en-US" sz="2000" dirty="0" smtClean="0">
                <a:solidFill>
                  <a:srgbClr val="800000"/>
                </a:solidFill>
              </a:rPr>
              <a:t>23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rgbClr val="008000"/>
                </a:solidFill>
              </a:rPr>
              <a:t>92</a:t>
            </a:r>
          </a:p>
          <a:p>
            <a:r>
              <a:rPr lang="en-US" sz="2000" dirty="0" smtClean="0"/>
              <a:t>8    </a:t>
            </a:r>
            <a:r>
              <a:rPr lang="en-US" sz="2000" dirty="0" smtClean="0">
                <a:solidFill>
                  <a:srgbClr val="800000"/>
                </a:solidFill>
              </a:rPr>
              <a:t>35</a:t>
            </a:r>
            <a:r>
              <a:rPr lang="en-US" sz="2000" dirty="0" smtClean="0"/>
              <a:t>   </a:t>
            </a:r>
            <a:r>
              <a:rPr lang="en-US" sz="2000" dirty="0" smtClean="0">
                <a:solidFill>
                  <a:srgbClr val="008000"/>
                </a:solidFill>
              </a:rPr>
              <a:t>87</a:t>
            </a:r>
          </a:p>
          <a:p>
            <a:r>
              <a:rPr lang="en-US" sz="2000" dirty="0" smtClean="0"/>
              <a:t>9    </a:t>
            </a:r>
            <a:r>
              <a:rPr lang="en-US" sz="2000" dirty="0" smtClean="0">
                <a:solidFill>
                  <a:srgbClr val="800000"/>
                </a:solidFill>
              </a:rPr>
              <a:t>61</a:t>
            </a:r>
            <a:r>
              <a:rPr lang="en-US" sz="2000" dirty="0" smtClean="0"/>
              <a:t>  </a:t>
            </a:r>
            <a:r>
              <a:rPr lang="en-US" sz="2000" dirty="0" smtClean="0">
                <a:solidFill>
                  <a:srgbClr val="008000"/>
                </a:solidFill>
              </a:rPr>
              <a:t>126</a:t>
            </a:r>
          </a:p>
          <a:p>
            <a:r>
              <a:rPr lang="en-US" sz="2000" dirty="0" smtClean="0"/>
              <a:t>10   </a:t>
            </a:r>
            <a:r>
              <a:rPr lang="en-US" sz="2000" dirty="0" smtClean="0">
                <a:solidFill>
                  <a:srgbClr val="800000"/>
                </a:solidFill>
              </a:rPr>
              <a:t>52</a:t>
            </a:r>
            <a:r>
              <a:rPr lang="en-US" sz="2000" dirty="0" smtClean="0"/>
              <a:t>  </a:t>
            </a:r>
            <a:r>
              <a:rPr lang="en-US" sz="2000" dirty="0" smtClean="0">
                <a:solidFill>
                  <a:srgbClr val="008000"/>
                </a:solidFill>
              </a:rPr>
              <a:t>141</a:t>
            </a:r>
            <a:endParaRPr lang="de-DE" sz="2000" dirty="0">
              <a:solidFill>
                <a:srgbClr val="008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72400" y="2089904"/>
            <a:ext cx="137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cs typeface="Arial"/>
              </a:rPr>
              <a:t>$</a:t>
            </a:r>
            <a:r>
              <a:rPr lang="en-US" sz="2000" dirty="0" err="1" smtClean="0">
                <a:cs typeface="Arial"/>
              </a:rPr>
              <a:t>w</a:t>
            </a:r>
            <a:endParaRPr lang="en-US" sz="2000" dirty="0" smtClean="0">
              <a:cs typeface="Arial"/>
            </a:endParaRPr>
          </a:p>
          <a:p>
            <a:r>
              <a:rPr lang="en-US" sz="2000" dirty="0" smtClean="0">
                <a:cs typeface="Arial"/>
              </a:rPr>
              <a:t>  Position</a:t>
            </a:r>
          </a:p>
          <a:p>
            <a:r>
              <a:rPr lang="en-US" sz="2000" dirty="0" smtClean="0">
                <a:cs typeface="Arial"/>
              </a:rPr>
              <a:t>1    final</a:t>
            </a:r>
          </a:p>
          <a:p>
            <a:r>
              <a:rPr lang="en-US" sz="2000" dirty="0" smtClean="0">
                <a:cs typeface="Arial"/>
              </a:rPr>
              <a:t>2  initial</a:t>
            </a:r>
            <a:endParaRPr lang="de-DE" sz="20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73967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200" y="1371600"/>
            <a:ext cx="18288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Within</a:t>
            </a:r>
            <a:r>
              <a:rPr lang="de-DE" sz="2400" dirty="0" smtClean="0">
                <a:cs typeface="Arial"/>
              </a:rPr>
              <a:t>: die Spalten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0" y="2997875"/>
            <a:ext cx="1371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cs typeface="Arial"/>
              </a:rPr>
              <a:t>$</a:t>
            </a:r>
            <a:r>
              <a:rPr lang="en-US" sz="2000" dirty="0" err="1" smtClean="0">
                <a:cs typeface="Arial"/>
              </a:rPr>
              <a:t>b</a:t>
            </a:r>
            <a:endParaRPr lang="en-US" sz="2000" dirty="0" smtClean="0">
              <a:cs typeface="Arial"/>
            </a:endParaRPr>
          </a:p>
          <a:p>
            <a:r>
              <a:rPr lang="en-US" sz="2000" dirty="0" smtClean="0">
                <a:cs typeface="Arial"/>
              </a:rPr>
              <a:t>   </a:t>
            </a:r>
            <a:r>
              <a:rPr lang="en-US" sz="2000" dirty="0" err="1" smtClean="0">
                <a:cs typeface="Arial"/>
              </a:rPr>
              <a:t>Dialekt</a:t>
            </a:r>
            <a:endParaRPr lang="en-US" sz="2000" dirty="0" smtClean="0">
              <a:cs typeface="Arial"/>
            </a:endParaRPr>
          </a:p>
          <a:p>
            <a:r>
              <a:rPr lang="en-US" sz="2000" dirty="0" smtClean="0">
                <a:cs typeface="Arial"/>
              </a:rPr>
              <a:t>1  "SH"   </a:t>
            </a:r>
          </a:p>
          <a:p>
            <a:r>
              <a:rPr lang="en-US" sz="2000" dirty="0" smtClean="0">
                <a:cs typeface="Arial"/>
              </a:rPr>
              <a:t>2  "SH"   </a:t>
            </a:r>
          </a:p>
          <a:p>
            <a:r>
              <a:rPr lang="en-US" sz="2000" dirty="0" smtClean="0">
                <a:cs typeface="Arial"/>
              </a:rPr>
              <a:t>3  "SH"   </a:t>
            </a:r>
          </a:p>
          <a:p>
            <a:r>
              <a:rPr lang="en-US" sz="2000" dirty="0" smtClean="0">
                <a:cs typeface="Arial"/>
              </a:rPr>
              <a:t>4  "SH"   </a:t>
            </a:r>
          </a:p>
          <a:p>
            <a:r>
              <a:rPr lang="en-US" sz="2000" dirty="0" smtClean="0">
                <a:cs typeface="Arial"/>
              </a:rPr>
              <a:t>5  "SH"   </a:t>
            </a:r>
          </a:p>
          <a:p>
            <a:r>
              <a:rPr lang="en-US" sz="2000" dirty="0" smtClean="0">
                <a:cs typeface="Arial"/>
              </a:rPr>
              <a:t>6  "B"    </a:t>
            </a:r>
          </a:p>
          <a:p>
            <a:r>
              <a:rPr lang="en-US" sz="2000" dirty="0" smtClean="0">
                <a:cs typeface="Arial"/>
              </a:rPr>
              <a:t>7  "B"    </a:t>
            </a:r>
          </a:p>
          <a:p>
            <a:r>
              <a:rPr lang="en-US" sz="2000" dirty="0" smtClean="0">
                <a:cs typeface="Arial"/>
              </a:rPr>
              <a:t>8  "B"    </a:t>
            </a:r>
          </a:p>
          <a:p>
            <a:r>
              <a:rPr lang="en-US" sz="2000" dirty="0" smtClean="0">
                <a:cs typeface="Arial"/>
              </a:rPr>
              <a:t>9  "B"    </a:t>
            </a:r>
          </a:p>
          <a:p>
            <a:r>
              <a:rPr lang="en-US" sz="2000" dirty="0" smtClean="0">
                <a:cs typeface="Arial"/>
              </a:rPr>
              <a:t>10 "B" </a:t>
            </a:r>
            <a:endParaRPr lang="de-DE" sz="2000" dirty="0" smtClean="0"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86300" y="2089904"/>
            <a:ext cx="17145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Between</a:t>
            </a:r>
            <a:r>
              <a:rPr lang="de-DE" sz="2400" dirty="0" smtClean="0">
                <a:cs typeface="Arial"/>
              </a:rPr>
              <a:t>: die Reihen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2449" y="535632"/>
            <a:ext cx="25507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cs typeface="Arial"/>
              </a:rPr>
              <a:t>SH-initial </a:t>
            </a:r>
            <a:r>
              <a:rPr lang="en-US" sz="2000" dirty="0" err="1" smtClean="0">
                <a:cs typeface="Arial"/>
              </a:rPr>
              <a:t>mit</a:t>
            </a:r>
            <a:r>
              <a:rPr lang="en-US" sz="2000" dirty="0" smtClean="0">
                <a:cs typeface="Arial"/>
              </a:rPr>
              <a:t> SH-final</a:t>
            </a:r>
          </a:p>
          <a:p>
            <a:r>
              <a:rPr lang="en-US" sz="2000" dirty="0" smtClean="0">
                <a:solidFill>
                  <a:srgbClr val="3366FF"/>
                </a:solidFill>
                <a:cs typeface="Arial"/>
              </a:rPr>
              <a:t>SH-initial </a:t>
            </a:r>
            <a:r>
              <a:rPr lang="en-US" sz="2000" dirty="0" err="1" smtClean="0">
                <a:solidFill>
                  <a:srgbClr val="3366FF"/>
                </a:solidFill>
                <a:cs typeface="Arial"/>
              </a:rPr>
              <a:t>mit</a:t>
            </a:r>
            <a:r>
              <a:rPr lang="en-US" sz="2000" dirty="0" smtClean="0">
                <a:solidFill>
                  <a:srgbClr val="3366FF"/>
                </a:solidFill>
                <a:cs typeface="Arial"/>
              </a:rPr>
              <a:t> B-initial</a:t>
            </a:r>
          </a:p>
          <a:p>
            <a:r>
              <a:rPr lang="en-US" sz="2000" dirty="0" smtClean="0">
                <a:cs typeface="Arial"/>
              </a:rPr>
              <a:t>SH-initial </a:t>
            </a:r>
            <a:r>
              <a:rPr lang="en-US" sz="2000" dirty="0" err="1" smtClean="0">
                <a:cs typeface="Arial"/>
              </a:rPr>
              <a:t>mit</a:t>
            </a:r>
            <a:r>
              <a:rPr lang="en-US" sz="2000" dirty="0" smtClean="0">
                <a:cs typeface="Arial"/>
              </a:rPr>
              <a:t> B-final</a:t>
            </a:r>
            <a:endParaRPr lang="de-DE" sz="2000" dirty="0" smtClean="0"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64088" y="535632"/>
            <a:ext cx="36055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cs typeface="Arial"/>
              </a:rPr>
              <a:t>SH-final </a:t>
            </a:r>
            <a:r>
              <a:rPr lang="en-US" sz="2000" dirty="0" err="1" smtClean="0">
                <a:cs typeface="Arial"/>
              </a:rPr>
              <a:t>mit</a:t>
            </a:r>
            <a:r>
              <a:rPr lang="en-US" sz="2000" dirty="0" smtClean="0">
                <a:cs typeface="Arial"/>
              </a:rPr>
              <a:t> B-initial</a:t>
            </a:r>
          </a:p>
          <a:p>
            <a:r>
              <a:rPr lang="en-US" sz="2000" dirty="0" smtClean="0">
                <a:solidFill>
                  <a:srgbClr val="3366FF"/>
                </a:solidFill>
                <a:cs typeface="Arial"/>
              </a:rPr>
              <a:t>SH-final </a:t>
            </a:r>
            <a:r>
              <a:rPr lang="en-US" sz="2000" dirty="0" err="1" smtClean="0">
                <a:solidFill>
                  <a:srgbClr val="3366FF"/>
                </a:solidFill>
                <a:cs typeface="Arial"/>
              </a:rPr>
              <a:t>mit</a:t>
            </a:r>
            <a:r>
              <a:rPr lang="en-US" sz="2000" dirty="0" smtClean="0">
                <a:solidFill>
                  <a:srgbClr val="3366FF"/>
                </a:solidFill>
                <a:cs typeface="Arial"/>
              </a:rPr>
              <a:t> B-final</a:t>
            </a:r>
          </a:p>
          <a:p>
            <a:r>
              <a:rPr lang="en-US" sz="2000" dirty="0" smtClean="0">
                <a:cs typeface="Arial"/>
              </a:rPr>
              <a:t>B-initial </a:t>
            </a:r>
            <a:r>
              <a:rPr lang="en-US" sz="2000" dirty="0" err="1" smtClean="0">
                <a:cs typeface="Arial"/>
              </a:rPr>
              <a:t>mit</a:t>
            </a:r>
            <a:r>
              <a:rPr lang="en-US" sz="2000" dirty="0" smtClean="0">
                <a:cs typeface="Arial"/>
              </a:rPr>
              <a:t> B-final</a:t>
            </a:r>
            <a:endParaRPr lang="de-DE" sz="2000" dirty="0" smtClean="0"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29874" y="535632"/>
            <a:ext cx="63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>
                <a:cs typeface="Arial"/>
              </a:rPr>
              <a:t>gep</a:t>
            </a:r>
            <a:r>
              <a:rPr lang="de-DE" sz="2000" dirty="0" smtClean="0">
                <a:cs typeface="Arial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81800" y="1151185"/>
            <a:ext cx="63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>
                <a:cs typeface="Arial"/>
              </a:rPr>
              <a:t>gep</a:t>
            </a:r>
            <a:r>
              <a:rPr lang="de-DE" sz="2000" dirty="0" smtClean="0">
                <a:cs typeface="Arial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2449" y="1628239"/>
            <a:ext cx="3084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SH-initial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cs typeface="Arial"/>
              </a:rPr>
              <a:t>B-initial</a:t>
            </a:r>
            <a:endParaRPr lang="de-DE" sz="2400" dirty="0" smtClean="0">
              <a:solidFill>
                <a:srgbClr val="008000"/>
              </a:solidFill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049" y="2089904"/>
            <a:ext cx="41128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cs typeface="Arial"/>
              </a:rPr>
              <a:t>temp = 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dr.t$b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 == "SH"</a:t>
            </a:r>
          </a:p>
          <a:p>
            <a:r>
              <a:rPr lang="en-US" sz="2000" dirty="0" smtClean="0">
                <a:solidFill>
                  <a:srgbClr val="FF0000"/>
                </a:solidFill>
                <a:cs typeface="Arial"/>
              </a:rPr>
              <a:t>t.test(dr.t$d[temp,2], dr.t$d[!temp,2])</a:t>
            </a:r>
            <a:endParaRPr lang="de-DE" sz="20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048" y="2920901"/>
            <a:ext cx="464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595959"/>
                </a:solidFill>
                <a:cs typeface="Courier"/>
              </a:rPr>
              <a:t>t</a:t>
            </a:r>
            <a:r>
              <a:rPr lang="en-US" b="1" dirty="0" smtClean="0">
                <a:solidFill>
                  <a:srgbClr val="595959"/>
                </a:solidFill>
                <a:cs typeface="Courier"/>
              </a:rPr>
              <a:t> = -5.1226, </a:t>
            </a:r>
            <a:r>
              <a:rPr lang="en-US" b="1" dirty="0" err="1" smtClean="0">
                <a:solidFill>
                  <a:srgbClr val="595959"/>
                </a:solidFill>
                <a:cs typeface="Courier"/>
              </a:rPr>
              <a:t>df</a:t>
            </a:r>
            <a:r>
              <a:rPr lang="en-US" b="1" dirty="0" smtClean="0">
                <a:solidFill>
                  <a:srgbClr val="595959"/>
                </a:solidFill>
                <a:cs typeface="Courier"/>
              </a:rPr>
              <a:t> = 6.476, </a:t>
            </a:r>
            <a:r>
              <a:rPr lang="en-US" b="1" dirty="0" err="1" smtClean="0">
                <a:solidFill>
                  <a:srgbClr val="595959"/>
                </a:solidFill>
                <a:cs typeface="Courier"/>
              </a:rPr>
              <a:t>p</a:t>
            </a:r>
            <a:r>
              <a:rPr lang="en-US" b="1" dirty="0" smtClean="0">
                <a:solidFill>
                  <a:srgbClr val="595959"/>
                </a:solidFill>
                <a:cs typeface="Courier"/>
              </a:rPr>
              <a:t>-value = 0.001729</a:t>
            </a:r>
            <a:endParaRPr lang="de-DE" b="1" dirty="0" smtClean="0">
              <a:solidFill>
                <a:srgbClr val="595959"/>
              </a:solidFill>
              <a:cs typeface="Courier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6099" y="3413343"/>
            <a:ext cx="3084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Bonferroni</a:t>
            </a:r>
            <a:r>
              <a:rPr lang="de-DE" sz="2400" dirty="0" smtClean="0">
                <a:cs typeface="Arial"/>
              </a:rPr>
              <a:t> korrigiert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049" y="4024432"/>
            <a:ext cx="29317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cs typeface="Courier"/>
              </a:rPr>
              <a:t>0.001729 * 6</a:t>
            </a:r>
            <a:endParaRPr lang="de-DE" sz="20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049" y="4486097"/>
            <a:ext cx="369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595959"/>
                </a:solidFill>
                <a:cs typeface="Courier"/>
              </a:rPr>
              <a:t>0.010374 (sig., </a:t>
            </a:r>
            <a:r>
              <a:rPr lang="en-US" b="1" dirty="0" err="1" smtClean="0">
                <a:solidFill>
                  <a:srgbClr val="595959"/>
                </a:solidFill>
                <a:cs typeface="Courier"/>
              </a:rPr>
              <a:t>p</a:t>
            </a:r>
            <a:r>
              <a:rPr lang="en-US" b="1" dirty="0" smtClean="0">
                <a:solidFill>
                  <a:srgbClr val="595959"/>
                </a:solidFill>
                <a:cs typeface="Courier"/>
              </a:rPr>
              <a:t> &lt; 0.05)</a:t>
            </a:r>
            <a:endParaRPr lang="de-DE" b="1" dirty="0" smtClean="0">
              <a:solidFill>
                <a:srgbClr val="595959"/>
              </a:solidFill>
              <a:cs typeface="Courier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2449" y="4855429"/>
            <a:ext cx="2512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SH-final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smtClean="0">
                <a:solidFill>
                  <a:srgbClr val="800000"/>
                </a:solidFill>
                <a:cs typeface="Arial"/>
              </a:rPr>
              <a:t>B-final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92449" y="5317867"/>
            <a:ext cx="41048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cs typeface="Arial"/>
              </a:rPr>
              <a:t>t.test(dr.t$d[temp,1], dr.t$d[!temp,1])</a:t>
            </a:r>
            <a:endParaRPr lang="de-DE" sz="20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2449" y="5687199"/>
            <a:ext cx="3960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595959"/>
                </a:solidFill>
                <a:cs typeface="Courier"/>
              </a:rPr>
              <a:t>t</a:t>
            </a:r>
            <a:r>
              <a:rPr lang="en-US" b="1" dirty="0" smtClean="0">
                <a:solidFill>
                  <a:srgbClr val="595959"/>
                </a:solidFill>
                <a:cs typeface="Courier"/>
              </a:rPr>
              <a:t> = -0.4667, </a:t>
            </a:r>
            <a:r>
              <a:rPr lang="en-US" b="1" dirty="0" err="1" smtClean="0">
                <a:solidFill>
                  <a:srgbClr val="595959"/>
                </a:solidFill>
                <a:cs typeface="Courier"/>
              </a:rPr>
              <a:t>df</a:t>
            </a:r>
            <a:r>
              <a:rPr lang="en-US" b="1" dirty="0" smtClean="0">
                <a:solidFill>
                  <a:srgbClr val="595959"/>
                </a:solidFill>
                <a:cs typeface="Courier"/>
              </a:rPr>
              <a:t> = 8, </a:t>
            </a:r>
            <a:r>
              <a:rPr lang="en-US" b="1" dirty="0" err="1" smtClean="0">
                <a:solidFill>
                  <a:srgbClr val="595959"/>
                </a:solidFill>
                <a:cs typeface="Courier"/>
              </a:rPr>
              <a:t>p</a:t>
            </a:r>
            <a:r>
              <a:rPr lang="en-US" b="1" dirty="0" smtClean="0">
                <a:solidFill>
                  <a:srgbClr val="595959"/>
                </a:solidFill>
                <a:cs typeface="Courier"/>
              </a:rPr>
              <a:t>-value = 0.6532</a:t>
            </a:r>
            <a:endParaRPr lang="de-DE" b="1" dirty="0" smtClean="0">
              <a:solidFill>
                <a:srgbClr val="595959"/>
              </a:solidFill>
              <a:cs typeface="Courier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2449" y="6333530"/>
            <a:ext cx="43033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cs typeface="Arial"/>
              </a:rPr>
              <a:t>sowieso schon ohne </a:t>
            </a:r>
            <a:r>
              <a:rPr lang="de-DE" sz="2000" dirty="0" err="1" smtClean="0">
                <a:cs typeface="Arial"/>
              </a:rPr>
              <a:t>Bonf</a:t>
            </a:r>
            <a:r>
              <a:rPr lang="de-DE" sz="2000" dirty="0" smtClean="0">
                <a:cs typeface="Arial"/>
              </a:rPr>
              <a:t>. Korrektur NS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rot="10800000" flipV="1">
            <a:off x="6781800" y="2920901"/>
            <a:ext cx="990600" cy="4924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 flipV="1">
            <a:off x="7412176" y="3290232"/>
            <a:ext cx="360224" cy="2911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30" grpId="0"/>
      <p:bldP spid="3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73967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Korrektur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76200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mit </a:t>
            </a:r>
            <a:r>
              <a:rPr lang="de-DE" sz="2400" dirty="0" err="1" smtClean="0">
                <a:latin typeface="+mj-lt"/>
                <a:cs typeface="Arial"/>
              </a:rPr>
              <a:t>posthoc</a:t>
            </a:r>
            <a:r>
              <a:rPr lang="de-DE" sz="2400" dirty="0" smtClean="0">
                <a:latin typeface="+mj-lt"/>
                <a:cs typeface="Arial"/>
              </a:rPr>
              <a:t>()* in anova1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454497"/>
            <a:ext cx="937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posthoc(Fak1, Fak2, Fak3, ...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Fakn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code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factorcode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depvariable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0574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Fak1, Fak2, Fak3...</a:t>
            </a:r>
            <a:r>
              <a:rPr lang="en-US" sz="2400" dirty="0" err="1" smtClean="0">
                <a:latin typeface="+mj-lt"/>
                <a:cs typeface="Arial"/>
              </a:rPr>
              <a:t>Fakn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sind</a:t>
            </a:r>
            <a:r>
              <a:rPr lang="en-US" sz="2400" dirty="0" smtClean="0">
                <a:latin typeface="+mj-lt"/>
                <a:cs typeface="Arial"/>
              </a:rPr>
              <a:t> die </a:t>
            </a:r>
            <a:r>
              <a:rPr lang="en-US" sz="2400" dirty="0" err="1" smtClean="0">
                <a:latin typeface="+mj-lt"/>
                <a:cs typeface="Arial"/>
              </a:rPr>
              <a:t>ausgewählten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Faktoren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aus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der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Liste</a:t>
            </a:r>
            <a:r>
              <a:rPr lang="en-US" sz="2400" dirty="0" smtClean="0">
                <a:latin typeface="+mj-lt"/>
                <a:cs typeface="Arial"/>
              </a:rPr>
              <a:t>, die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Anova.prepare</a:t>
            </a:r>
            <a:r>
              <a:rPr lang="en-US" sz="2400" dirty="0" smtClean="0">
                <a:latin typeface="+mj-lt"/>
                <a:cs typeface="Arial"/>
              </a:rPr>
              <a:t>() </a:t>
            </a:r>
            <a:r>
              <a:rPr lang="en-US" sz="2400" dirty="0" err="1" smtClean="0">
                <a:latin typeface="+mj-lt"/>
                <a:cs typeface="Arial"/>
              </a:rPr>
              <a:t>erzeugt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wurde</a:t>
            </a:r>
            <a:endParaRPr lang="de-DE" sz="2400" dirty="0" smtClean="0">
              <a:latin typeface="+mj-lt"/>
              <a:cs typeface="Arial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4805065"/>
            <a:ext cx="8686800" cy="1147465"/>
            <a:chOff x="304800" y="4805065"/>
            <a:chExt cx="8686800" cy="1147465"/>
          </a:xfrm>
        </p:grpSpPr>
        <p:sp>
          <p:nvSpPr>
            <p:cNvPr id="7" name="TextBox 6"/>
            <p:cNvSpPr txBox="1"/>
            <p:nvPr/>
          </p:nvSpPr>
          <p:spPr>
            <a:xfrm>
              <a:off x="304800" y="4805065"/>
              <a:ext cx="8686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dr.p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posthoc(Dialekt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Position, code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c("b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", "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w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"),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dr.t$d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  <a:endParaRPr lang="de-DE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19200" y="5490865"/>
              <a:ext cx="5257800" cy="461665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NB. immer </a:t>
              </a:r>
              <a:r>
                <a:rPr lang="de-DE" sz="2400" b="1" dirty="0" err="1" smtClean="0">
                  <a:latin typeface="+mj-lt"/>
                  <a:cs typeface="Arial"/>
                </a:rPr>
                <a:t>code</a:t>
              </a:r>
              <a:r>
                <a:rPr lang="de-DE" sz="2400" b="1" dirty="0" smtClean="0">
                  <a:latin typeface="+mj-lt"/>
                  <a:cs typeface="Arial"/>
                </a:rPr>
                <a:t> = </a:t>
              </a:r>
              <a:r>
                <a:rPr lang="de-DE" sz="2400" dirty="0" smtClean="0">
                  <a:latin typeface="+mj-lt"/>
                  <a:cs typeface="Arial"/>
                </a:rPr>
                <a:t>etwas und </a:t>
              </a:r>
              <a:r>
                <a:rPr lang="de-DE" sz="2400" b="1" dirty="0" smtClean="0">
                  <a:latin typeface="+mj-lt"/>
                  <a:cs typeface="Arial"/>
                </a:rPr>
                <a:t>d =</a:t>
              </a:r>
              <a:r>
                <a:rPr lang="de-DE" sz="2400" dirty="0" smtClean="0">
                  <a:latin typeface="+mj-lt"/>
                  <a:cs typeface="Arial"/>
                </a:rPr>
                <a:t> etwas 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33400" y="63246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*noch ohne Gewähr!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076545"/>
            <a:ext cx="78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dr.t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Anova.prepare(dr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b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0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000" dirty="0" smtClean="0">
                <a:solidFill>
                  <a:srgbClr val="FF0000"/>
                </a:solidFill>
                <a:cs typeface="Arial"/>
              </a:rPr>
              <a:t>"))</a:t>
            </a:r>
            <a:endParaRPr lang="de-DE" sz="2000" dirty="0" smtClean="0">
              <a:solidFill>
                <a:srgbClr val="FF0000"/>
              </a:solidFill>
              <a:cs typeface="Arial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28600" y="3476655"/>
            <a:ext cx="7848600" cy="959078"/>
            <a:chOff x="228600" y="3476655"/>
            <a:chExt cx="7848600" cy="959078"/>
          </a:xfrm>
        </p:grpSpPr>
        <p:sp>
          <p:nvSpPr>
            <p:cNvPr id="6" name="TextBox 5"/>
            <p:cNvSpPr txBox="1"/>
            <p:nvPr/>
          </p:nvSpPr>
          <p:spPr>
            <a:xfrm>
              <a:off x="457200" y="3974068"/>
              <a:ext cx="243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dr.t$b</a:t>
              </a:r>
              <a:endParaRPr lang="en-US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10000" y="3974068"/>
              <a:ext cx="266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cs typeface="Arial"/>
                </a:rPr>
                <a:t>Position = </a:t>
              </a:r>
              <a:r>
                <a:rPr lang="en-US" sz="2400" dirty="0" err="1" smtClean="0">
                  <a:solidFill>
                    <a:srgbClr val="FF0000"/>
                  </a:solidFill>
                  <a:cs typeface="Arial"/>
                </a:rPr>
                <a:t>dr.t$w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8600" y="3476655"/>
              <a:ext cx="7848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cs typeface="Arial"/>
                </a:rPr>
                <a:t>Die gekreuzten Faktoren, die </a:t>
              </a:r>
              <a:r>
                <a:rPr lang="de-DE" sz="2400" dirty="0" err="1" smtClean="0">
                  <a:cs typeface="Arial"/>
                </a:rPr>
                <a:t>posthoc</a:t>
              </a:r>
              <a:r>
                <a:rPr lang="de-DE" sz="2400" dirty="0" smtClean="0">
                  <a:cs typeface="Arial"/>
                </a:rPr>
                <a:t> geprüft werden sollen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671429"/>
            <a:ext cx="8229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								stat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Bonferroni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p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SH.final-B.final</a:t>
            </a:r>
            <a:r>
              <a:rPr lang="en-US" dirty="0" smtClean="0">
                <a:latin typeface="Courier"/>
                <a:cs typeface="Courier"/>
              </a:rPr>
              <a:t>      -0.4666613 7.999611  1.000000000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SH.final-SH.initial</a:t>
            </a:r>
            <a:r>
              <a:rPr lang="en-US" dirty="0" smtClean="0">
                <a:latin typeface="Courier"/>
                <a:cs typeface="Courier"/>
              </a:rPr>
              <a:t>   -2.5709017 4.000000  0.371518380</a:t>
            </a:r>
          </a:p>
          <a:p>
            <a:r>
              <a:rPr lang="en-US" dirty="0" err="1" smtClean="0">
                <a:latin typeface="Courier"/>
                <a:cs typeface="Courier"/>
              </a:rPr>
              <a:t>B.final-B.initial</a:t>
            </a:r>
            <a:r>
              <a:rPr lang="en-US" dirty="0" smtClean="0">
                <a:latin typeface="Courier"/>
                <a:cs typeface="Courier"/>
              </a:rPr>
              <a:t>    -10.9833157 4.000000  0.002342832</a:t>
            </a:r>
          </a:p>
          <a:p>
            <a:r>
              <a:rPr lang="en-US" dirty="0" err="1" smtClean="0">
                <a:latin typeface="Courier"/>
                <a:cs typeface="Courier"/>
              </a:rPr>
              <a:t>SH.initial-B.initial</a:t>
            </a:r>
            <a:r>
              <a:rPr lang="en-US" dirty="0" smtClean="0">
                <a:latin typeface="Courier"/>
                <a:cs typeface="Courier"/>
              </a:rPr>
              <a:t>  -5.1226150 6.475584  0.010372660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78767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Courier"/>
              </a:rPr>
              <a:t>dr.p$stats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840432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listet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nur</a:t>
            </a:r>
            <a:r>
              <a:rPr lang="en-US" sz="2400" dirty="0" smtClean="0">
                <a:cs typeface="Arial"/>
              </a:rPr>
              <a:t> die </a:t>
            </a:r>
            <a:r>
              <a:rPr lang="en-US" sz="2400" dirty="0" err="1" smtClean="0">
                <a:cs typeface="Arial"/>
              </a:rPr>
              <a:t>Paare</a:t>
            </a:r>
            <a:r>
              <a:rPr lang="en-US" sz="2400" dirty="0" smtClean="0">
                <a:cs typeface="Arial"/>
              </a:rPr>
              <a:t>, die </a:t>
            </a:r>
            <a:r>
              <a:rPr lang="en-US" sz="2400" dirty="0" err="1" smtClean="0">
                <a:cs typeface="Arial"/>
              </a:rPr>
              <a:t>sich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b="1" dirty="0" err="1" smtClean="0">
                <a:cs typeface="Arial"/>
              </a:rPr>
              <a:t>einer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Stufe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unterscheiden</a:t>
            </a:r>
            <a:r>
              <a:rPr lang="en-US" sz="2400" dirty="0" smtClean="0">
                <a:cs typeface="Arial"/>
              </a:rPr>
              <a:t> (</a:t>
            </a:r>
            <a:r>
              <a:rPr lang="en-US" sz="2400" dirty="0" err="1" smtClean="0">
                <a:cs typeface="Arial"/>
              </a:rPr>
              <a:t>daher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i="1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SH.final-B.initial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usw</a:t>
            </a:r>
            <a:r>
              <a:rPr lang="en-US" sz="2400" dirty="0" smtClean="0">
                <a:cs typeface="Arial"/>
              </a:rPr>
              <a:t>.)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426767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dr.p$bonf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888432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Bonferroni-Divisor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435009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6</a:t>
            </a:r>
            <a:endParaRPr lang="de-DE" sz="2400" dirty="0" smtClean="0"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48723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+mj-lt"/>
                <a:cs typeface="Arial"/>
              </a:rPr>
              <a:t>dr.p$paired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5865168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FALSE  TRUE  TRUE FALSE</a:t>
            </a:r>
            <a:endParaRPr lang="de-DE" sz="2400" dirty="0" smtClean="0"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53340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Wurde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ein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gepaarter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t</a:t>
            </a:r>
            <a:r>
              <a:rPr lang="en-US" sz="2400" dirty="0" smtClean="0">
                <a:latin typeface="+mj-lt"/>
                <a:cs typeface="Arial"/>
              </a:rPr>
              <a:t>-Test </a:t>
            </a:r>
            <a:r>
              <a:rPr lang="en-US" sz="2400" dirty="0" err="1" smtClean="0">
                <a:latin typeface="+mj-lt"/>
                <a:cs typeface="Arial"/>
              </a:rPr>
              <a:t>durchgeführt</a:t>
            </a:r>
            <a:r>
              <a:rPr lang="en-US" sz="2400" dirty="0" smtClean="0">
                <a:latin typeface="+mj-lt"/>
                <a:cs typeface="Arial"/>
              </a:rPr>
              <a:t>?</a:t>
            </a:r>
            <a:endParaRPr lang="de-DE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733800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-Tests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Bonferroni-Korrektur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zeigten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signifikante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Unterschiede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zwischen</a:t>
            </a:r>
            <a:r>
              <a:rPr lang="en-US" sz="2400" dirty="0" smtClean="0">
                <a:cs typeface="Arial"/>
              </a:rPr>
              <a:t> Bayern und Schleswig-Holstein in </a:t>
            </a:r>
            <a:r>
              <a:rPr lang="en-US" sz="2400" dirty="0" err="1" smtClean="0">
                <a:cs typeface="Arial"/>
              </a:rPr>
              <a:t>initialer</a:t>
            </a:r>
            <a:r>
              <a:rPr lang="en-US" sz="2400" dirty="0" smtClean="0">
                <a:cs typeface="Arial"/>
              </a:rPr>
              <a:t> (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&lt; 0.05) </a:t>
            </a:r>
            <a:r>
              <a:rPr lang="en-US" sz="2400" dirty="0" err="1" smtClean="0">
                <a:cs typeface="Arial"/>
              </a:rPr>
              <a:t>jedoch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finaler</a:t>
            </a:r>
            <a:r>
              <a:rPr lang="en-US" sz="2400" dirty="0" smtClean="0">
                <a:cs typeface="Arial"/>
              </a:rPr>
              <a:t> Position. Die </a:t>
            </a:r>
            <a:r>
              <a:rPr lang="en-US" sz="2400" dirty="0" err="1" smtClean="0">
                <a:cs typeface="Arial"/>
              </a:rPr>
              <a:t>Unterschiede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zwischen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initialer</a:t>
            </a:r>
            <a:r>
              <a:rPr lang="en-US" sz="2400" dirty="0" smtClean="0">
                <a:cs typeface="Arial"/>
              </a:rPr>
              <a:t> und </a:t>
            </a:r>
            <a:r>
              <a:rPr lang="en-US" sz="2400" dirty="0" err="1" smtClean="0">
                <a:cs typeface="Arial"/>
              </a:rPr>
              <a:t>finaler</a:t>
            </a:r>
            <a:r>
              <a:rPr lang="en-US" sz="2400" dirty="0" smtClean="0">
                <a:cs typeface="Arial"/>
              </a:rPr>
              <a:t> Position </a:t>
            </a:r>
            <a:r>
              <a:rPr lang="en-US" sz="2400" dirty="0" err="1" smtClean="0">
                <a:cs typeface="Arial"/>
              </a:rPr>
              <a:t>waren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nur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für</a:t>
            </a:r>
            <a:r>
              <a:rPr lang="en-US" sz="2400" dirty="0" smtClean="0">
                <a:cs typeface="Arial"/>
              </a:rPr>
              <a:t> Bayern (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&lt; 0.01) </a:t>
            </a:r>
            <a:r>
              <a:rPr lang="en-US" sz="2400" dirty="0" err="1" smtClean="0">
                <a:cs typeface="Arial"/>
              </a:rPr>
              <a:t>jedoch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für</a:t>
            </a:r>
            <a:r>
              <a:rPr lang="en-US" sz="2400" dirty="0" smtClean="0">
                <a:cs typeface="Arial"/>
              </a:rPr>
              <a:t> Schleswig-Holstein </a:t>
            </a:r>
            <a:r>
              <a:rPr lang="en-US" sz="2400" dirty="0" err="1" smtClean="0">
                <a:cs typeface="Arial"/>
              </a:rPr>
              <a:t>signifikant</a:t>
            </a:r>
            <a:r>
              <a:rPr lang="en-US" sz="2400" dirty="0" smtClean="0">
                <a:cs typeface="Arial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1981200"/>
            <a:ext cx="8229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								stat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Bonferroni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p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SH.final-B.final</a:t>
            </a:r>
            <a:r>
              <a:rPr lang="en-US" dirty="0" smtClean="0">
                <a:latin typeface="Courier"/>
                <a:cs typeface="Courier"/>
              </a:rPr>
              <a:t>      -0.4666613 7.999611  1.000000000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SH.final-SH.initial</a:t>
            </a:r>
            <a:r>
              <a:rPr lang="en-US" dirty="0" smtClean="0">
                <a:latin typeface="Courier"/>
                <a:cs typeface="Courier"/>
              </a:rPr>
              <a:t>   -2.5709017 4.000000  0.371518380</a:t>
            </a:r>
          </a:p>
          <a:p>
            <a:r>
              <a:rPr lang="en-US" dirty="0" err="1" smtClean="0">
                <a:latin typeface="Courier"/>
                <a:cs typeface="Courier"/>
              </a:rPr>
              <a:t>B.final-B.initial</a:t>
            </a:r>
            <a:r>
              <a:rPr lang="en-US" dirty="0" smtClean="0">
                <a:latin typeface="Courier"/>
                <a:cs typeface="Courier"/>
              </a:rPr>
              <a:t>    -10.9833157 4.000000  0.002342832</a:t>
            </a:r>
          </a:p>
          <a:p>
            <a:r>
              <a:rPr lang="en-US" dirty="0" err="1" smtClean="0">
                <a:latin typeface="Courier"/>
                <a:cs typeface="Courier"/>
              </a:rPr>
              <a:t>SH.initial-B.initial</a:t>
            </a:r>
            <a:r>
              <a:rPr lang="en-US" dirty="0" smtClean="0">
                <a:latin typeface="Courier"/>
                <a:cs typeface="Courier"/>
              </a:rPr>
              <a:t>  -5.1226150 6.475584  0.010372660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838200"/>
            <a:ext cx="647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Fragestellung(en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): Inwiefern wird die Dauer von der Position und/oder Dialekt beeinflusst?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In einer Untersuchung zur /</a:t>
            </a:r>
            <a:r>
              <a:rPr lang="de-DE" sz="2400" dirty="0" err="1" smtClean="0">
                <a:cs typeface="Arial"/>
              </a:rPr>
              <a:t>u/-Frontierung</a:t>
            </a:r>
            <a:r>
              <a:rPr lang="de-DE" sz="2400" dirty="0" smtClean="0">
                <a:cs typeface="Arial"/>
              </a:rPr>
              <a:t> im Standardenglischen wurde von 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12 Sprecherinnen </a:t>
            </a:r>
            <a:r>
              <a:rPr lang="de-DE" sz="2400" dirty="0" smtClean="0">
                <a:cs typeface="Arial"/>
              </a:rPr>
              <a:t>(6 alt, 6 jung) F2 zum zeitlichen Mittelpunkt in drei verschiedenen /u/-Wörtern erhoben (</a:t>
            </a:r>
            <a:r>
              <a:rPr lang="de-DE" sz="2400" i="1" dirty="0" err="1" smtClean="0">
                <a:solidFill>
                  <a:srgbClr val="0000FF"/>
                </a:solidFill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cs typeface="Arial"/>
              </a:rPr>
              <a:t>who'd</a:t>
            </a:r>
            <a:r>
              <a:rPr lang="de-DE" sz="2400" dirty="0" smtClean="0">
                <a:cs typeface="Arial"/>
              </a:rPr>
              <a:t>). Jedes Wort ist von jeder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10 Mal erzeugt worden.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449580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Die Fragestellung:  Ist F2 höher (/u/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frontierter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 für die junge im Vergleich zur alten Gruppe? 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914400"/>
            <a:ext cx="8839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Alter       1     0.598   14.877      1     10  0.003175 ** </a:t>
            </a:r>
          </a:p>
          <a:p>
            <a:r>
              <a:rPr lang="en-US" dirty="0" err="1" smtClean="0">
                <a:latin typeface="Courier"/>
                <a:cs typeface="Courier"/>
              </a:rPr>
              <a:t>Wort</a:t>
            </a:r>
            <a:r>
              <a:rPr lang="en-US" dirty="0" smtClean="0">
                <a:latin typeface="Courier"/>
                <a:cs typeface="Courier"/>
              </a:rPr>
              <a:t>        1     0.912   46.652      2      9 1.777e-05 ***</a:t>
            </a:r>
          </a:p>
          <a:p>
            <a:r>
              <a:rPr lang="en-US" dirty="0" err="1" smtClean="0">
                <a:latin typeface="Courier"/>
                <a:cs typeface="Courier"/>
              </a:rPr>
              <a:t>Alter:Wort</a:t>
            </a:r>
            <a:r>
              <a:rPr lang="en-US" dirty="0" smtClean="0">
                <a:latin typeface="Courier"/>
                <a:cs typeface="Courier"/>
              </a:rPr>
              <a:t>  1     0.548    5.449      2      9  0.028142 * 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3429000"/>
            <a:ext cx="411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cs typeface="Arial"/>
              </a:rPr>
              <a:t>Alter hatte einen signifikanten Einfluss auf F2 (F(1, 10)=14.9, p &lt; 0.01) und es gab eine signifikante Interaktion zwischen Alter und Wort (F(2, 9) = 5.5, p &lt; 0.05). </a:t>
            </a:r>
            <a:endParaRPr lang="de-DE" sz="2400" dirty="0"/>
          </a:p>
        </p:txBody>
      </p:sp>
      <p:pic>
        <p:nvPicPr>
          <p:cNvPr id="4" name="Picture 3" descr="inter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0659"/>
              <a:stretch>
                <a:fillRect/>
              </a:stretch>
            </p:blipFill>
          </mc:Choice>
          <mc:Fallback>
            <p:blipFill>
              <a:blip r:embed="rId3"/>
              <a:srcRect t="10659"/>
              <a:stretch>
                <a:fillRect/>
              </a:stretch>
            </p:blipFill>
          </mc:Fallback>
        </mc:AlternateContent>
        <p:spPr>
          <a:xfrm>
            <a:off x="4267200" y="2819400"/>
            <a:ext cx="4876800" cy="39679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66800" y="83403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Die Fragestellung:  Ist F2 höher (/u/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frontierter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 für die junge im Vergleich zur alten Gruppe? 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04800" y="1295400"/>
            <a:ext cx="8305800" cy="1373832"/>
            <a:chOff x="304800" y="1295400"/>
            <a:chExt cx="8305800" cy="1373832"/>
          </a:xfrm>
        </p:grpSpPr>
        <p:sp>
          <p:nvSpPr>
            <p:cNvPr id="2" name="TextBox 1"/>
            <p:cNvSpPr txBox="1"/>
            <p:nvPr/>
          </p:nvSpPr>
          <p:spPr>
            <a:xfrm>
              <a:off x="304800" y="1295400"/>
              <a:ext cx="762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Wort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ssb.t$w</a:t>
              </a:r>
              <a:endParaRPr lang="en-US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  <a:p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Position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ssb.t$b</a:t>
              </a:r>
              <a:endParaRPr lang="en-US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04800" y="2207567"/>
              <a:ext cx="830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ssb.p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posthoc(Wort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Position, code=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c("w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", "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b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"), 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=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ssb.t$d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  <a:endParaRPr lang="de-DE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04800" y="29718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ssb.p$stats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657600"/>
            <a:ext cx="8153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 							</a:t>
            </a:r>
            <a:r>
              <a:rPr lang="en-US" dirty="0" smtClean="0">
                <a:latin typeface="Courier"/>
                <a:cs typeface="Courier"/>
              </a:rPr>
              <a:t>stat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Bonferroni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p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swoop.alt-used.alt</a:t>
            </a:r>
            <a:r>
              <a:rPr lang="en-US" dirty="0" smtClean="0">
                <a:latin typeface="Courier"/>
                <a:cs typeface="Courier"/>
              </a:rPr>
              <a:t>    -7.382146 5.000000   0.01075660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swoop.alt-who'd.alt</a:t>
            </a:r>
            <a:r>
              <a:rPr lang="en-US" dirty="0" smtClean="0">
                <a:latin typeface="Courier"/>
                <a:cs typeface="Courier"/>
              </a:rPr>
              <a:t>    0.956723 5.000000   1.00000000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swoop.alt-swoop.jung</a:t>
            </a:r>
            <a:r>
              <a:rPr lang="en-US" dirty="0" smtClean="0">
                <a:latin typeface="Courier"/>
                <a:cs typeface="Courier"/>
              </a:rPr>
              <a:t>  -4.275313 9.555319   0.02700452</a:t>
            </a:r>
          </a:p>
          <a:p>
            <a:r>
              <a:rPr lang="en-US" dirty="0" err="1" smtClean="0">
                <a:latin typeface="Courier"/>
                <a:cs typeface="Courier"/>
              </a:rPr>
              <a:t>used.alt-who'd.alt</a:t>
            </a:r>
            <a:r>
              <a:rPr lang="en-US" dirty="0" smtClean="0">
                <a:latin typeface="Courier"/>
                <a:cs typeface="Courier"/>
              </a:rPr>
              <a:t>     7.973837 5.000000   0.00750801</a:t>
            </a:r>
          </a:p>
          <a:p>
            <a:r>
              <a:rPr lang="en-US" dirty="0" err="1" smtClean="0">
                <a:latin typeface="Courier"/>
                <a:cs typeface="Courier"/>
              </a:rPr>
              <a:t>used.alt-used.jung</a:t>
            </a:r>
            <a:r>
              <a:rPr lang="en-US" dirty="0" smtClean="0">
                <a:latin typeface="Courier"/>
                <a:cs typeface="Courier"/>
              </a:rPr>
              <a:t>    -1.785802 5.428486   1.00000000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who'd.alt-who'd.jung</a:t>
            </a:r>
            <a:r>
              <a:rPr lang="en-US" dirty="0" smtClean="0">
                <a:latin typeface="Courier"/>
                <a:cs typeface="Courier"/>
              </a:rPr>
              <a:t>  -4.316846 7.924107   0.03921836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swoop.jung-used.jung</a:t>
            </a:r>
            <a:r>
              <a:rPr lang="en-US" dirty="0" smtClean="0">
                <a:latin typeface="Courier"/>
                <a:cs typeface="Courier"/>
              </a:rPr>
              <a:t>  -4.604262 5.000000   0.08726669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swoop.jung-who'd.jung</a:t>
            </a:r>
            <a:r>
              <a:rPr lang="en-US" dirty="0" smtClean="0">
                <a:latin typeface="Courier"/>
                <a:cs typeface="Courier"/>
              </a:rPr>
              <a:t>  1.010658 5.000000   1.00000000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used.jung-who'd.jung</a:t>
            </a:r>
            <a:r>
              <a:rPr lang="en-US" dirty="0" smtClean="0">
                <a:latin typeface="Courier"/>
                <a:cs typeface="Courier"/>
              </a:rPr>
              <a:t>   6.458623 5.000000   0.01986783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83403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Die Fragestellung:  Ist F2 höher (/u/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frontierter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 für die junge im Vergleich zur alten Gruppe? 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5426839"/>
            <a:ext cx="75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Post-hoc </a:t>
            </a:r>
            <a:r>
              <a:rPr lang="en-US" sz="2400" dirty="0" err="1" smtClean="0"/>
              <a:t>t</a:t>
            </a:r>
            <a:r>
              <a:rPr lang="en-US" sz="2400" dirty="0" smtClean="0"/>
              <a:t>-Tests </a:t>
            </a:r>
            <a:r>
              <a:rPr lang="en-US" sz="2400" dirty="0" err="1" smtClean="0"/>
              <a:t>mit</a:t>
            </a:r>
            <a:r>
              <a:rPr lang="en-US" sz="2400" dirty="0" smtClean="0"/>
              <a:t> </a:t>
            </a:r>
            <a:r>
              <a:rPr lang="en-US" sz="2400" dirty="0" err="1" smtClean="0"/>
              <a:t>Bonferroni-Korrektur</a:t>
            </a:r>
            <a:r>
              <a:rPr lang="en-US" sz="2400" dirty="0" smtClean="0"/>
              <a:t> </a:t>
            </a:r>
            <a:r>
              <a:rPr lang="en-US" sz="2400" dirty="0" err="1" smtClean="0"/>
              <a:t>zeigten</a:t>
            </a:r>
            <a:endParaRPr lang="de-DE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981200"/>
            <a:ext cx="8153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 							</a:t>
            </a:r>
            <a:r>
              <a:rPr lang="en-US" dirty="0" smtClean="0">
                <a:latin typeface="Courier"/>
                <a:cs typeface="Courier"/>
              </a:rPr>
              <a:t>stat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  </a:t>
            </a:r>
            <a:r>
              <a:rPr lang="en-US" dirty="0" err="1" smtClean="0">
                <a:latin typeface="Courier"/>
                <a:cs typeface="Courier"/>
              </a:rPr>
              <a:t>Bonferroni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p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swoop.alt-used.alt</a:t>
            </a:r>
            <a:r>
              <a:rPr lang="en-US" dirty="0" smtClean="0">
                <a:latin typeface="Courier"/>
                <a:cs typeface="Courier"/>
              </a:rPr>
              <a:t>    -7.382146 5.000000   0.01075660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swoop.alt-who'd.alt</a:t>
            </a:r>
            <a:r>
              <a:rPr lang="en-US" dirty="0" smtClean="0">
                <a:latin typeface="Courier"/>
                <a:cs typeface="Courier"/>
              </a:rPr>
              <a:t>    0.956723 5.000000   1.00000000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swoop.alt-swoop.jung</a:t>
            </a:r>
            <a:r>
              <a:rPr lang="en-US" dirty="0" smtClean="0">
                <a:latin typeface="Courier"/>
                <a:cs typeface="Courier"/>
              </a:rPr>
              <a:t>  -4.275313 9.555319   0.02700452</a:t>
            </a:r>
          </a:p>
          <a:p>
            <a:r>
              <a:rPr lang="en-US" dirty="0" err="1" smtClean="0">
                <a:latin typeface="Courier"/>
                <a:cs typeface="Courier"/>
              </a:rPr>
              <a:t>used.alt-who'd.alt</a:t>
            </a:r>
            <a:r>
              <a:rPr lang="en-US" dirty="0" smtClean="0">
                <a:latin typeface="Courier"/>
                <a:cs typeface="Courier"/>
              </a:rPr>
              <a:t>     7.973837 5.000000   0.00750801</a:t>
            </a:r>
          </a:p>
          <a:p>
            <a:r>
              <a:rPr lang="en-US" dirty="0" err="1" smtClean="0">
                <a:latin typeface="Courier"/>
                <a:cs typeface="Courier"/>
              </a:rPr>
              <a:t>used.alt-used.jung</a:t>
            </a:r>
            <a:r>
              <a:rPr lang="en-US" dirty="0" smtClean="0">
                <a:latin typeface="Courier"/>
                <a:cs typeface="Courier"/>
              </a:rPr>
              <a:t>    -1.785802 5.428486   1.00000000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who'd.alt-who'd.jung</a:t>
            </a:r>
            <a:r>
              <a:rPr lang="en-US" dirty="0" smtClean="0">
                <a:latin typeface="Courier"/>
                <a:cs typeface="Courier"/>
              </a:rPr>
              <a:t>  -4.316846 7.924107   0.03921836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swoop.jung-used.jung</a:t>
            </a:r>
            <a:r>
              <a:rPr lang="en-US" dirty="0" smtClean="0">
                <a:latin typeface="Courier"/>
                <a:cs typeface="Courier"/>
              </a:rPr>
              <a:t>  -4.604262 5.000000   0.08726669</a:t>
            </a:r>
          </a:p>
          <a:p>
            <a:r>
              <a:rPr lang="en-US" dirty="0" err="1" smtClean="0">
                <a:latin typeface="Courier"/>
                <a:cs typeface="Courier"/>
              </a:rPr>
              <a:t>swoop.jung-who'd.jung</a:t>
            </a:r>
            <a:r>
              <a:rPr lang="en-US" dirty="0" smtClean="0">
                <a:latin typeface="Courier"/>
                <a:cs typeface="Courier"/>
              </a:rPr>
              <a:t>  1.010658 5.000000   1.00000000</a:t>
            </a:r>
          </a:p>
          <a:p>
            <a:r>
              <a:rPr lang="en-US" dirty="0" err="1" smtClean="0">
                <a:latin typeface="Courier"/>
                <a:cs typeface="Courier"/>
              </a:rPr>
              <a:t>used.jung-who'd.jung</a:t>
            </a:r>
            <a:r>
              <a:rPr lang="en-US" dirty="0" smtClean="0">
                <a:latin typeface="Courier"/>
                <a:cs typeface="Courier"/>
              </a:rPr>
              <a:t>   6.458623 5.000000   0.01986783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83403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Die Fragestellung:  Ist F2 höher (/u/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frontierter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) für die junge im Vergleich zur alten Gruppe? </a:t>
            </a:r>
            <a:endParaRPr lang="de-DE" sz="240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041023"/>
            <a:ext cx="883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Alter hatte einen signifikanten Einfluss auf F2 (F(1, 10)=14.9, p &lt; 0.01) und es gab eine signifikante Interaktion zwischen Alter und Wort (F(2, 9) = 5.5, p &lt; 0.05). 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5888504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signifikante</a:t>
            </a:r>
            <a:r>
              <a:rPr lang="en-US" sz="2400" dirty="0" smtClean="0"/>
              <a:t> </a:t>
            </a:r>
            <a:r>
              <a:rPr lang="en-US" sz="2400" dirty="0" err="1" smtClean="0"/>
              <a:t>altersbedingte</a:t>
            </a:r>
            <a:r>
              <a:rPr lang="en-US" sz="2400" dirty="0" smtClean="0"/>
              <a:t> </a:t>
            </a:r>
            <a:r>
              <a:rPr lang="en-US" sz="2400" dirty="0" err="1" smtClean="0"/>
              <a:t>Unterschiede</a:t>
            </a:r>
            <a:r>
              <a:rPr lang="en-US" sz="2400" dirty="0" smtClean="0"/>
              <a:t> in </a:t>
            </a:r>
            <a:r>
              <a:rPr lang="en-US" sz="2400" i="1" dirty="0" smtClean="0"/>
              <a:t>who'd</a:t>
            </a:r>
            <a:r>
              <a:rPr lang="en-US" sz="2400" dirty="0" smtClean="0"/>
              <a:t> (</a:t>
            </a:r>
            <a:r>
              <a:rPr lang="en-US" sz="2400" dirty="0" err="1" smtClean="0"/>
              <a:t>p</a:t>
            </a:r>
            <a:r>
              <a:rPr lang="en-US" sz="2400" dirty="0" smtClean="0"/>
              <a:t> &lt; 0.05) und </a:t>
            </a:r>
            <a:r>
              <a:rPr lang="en-US" sz="2400" i="1" dirty="0" smtClean="0"/>
              <a:t>swoop</a:t>
            </a:r>
            <a:r>
              <a:rPr lang="en-US" sz="2400" dirty="0" smtClean="0"/>
              <a:t> (</a:t>
            </a:r>
            <a:r>
              <a:rPr lang="en-US" sz="2400" dirty="0" err="1" smtClean="0"/>
              <a:t>p</a:t>
            </a:r>
            <a:r>
              <a:rPr lang="en-US" sz="2400" dirty="0" smtClean="0"/>
              <a:t> &lt; 0.05), </a:t>
            </a:r>
            <a:r>
              <a:rPr lang="en-US" sz="2400" dirty="0" err="1" smtClean="0"/>
              <a:t>jedoch</a:t>
            </a:r>
            <a:r>
              <a:rPr lang="en-US" sz="2400" dirty="0" smtClean="0"/>
              <a:t> </a:t>
            </a:r>
            <a:r>
              <a:rPr lang="en-US" sz="2400" dirty="0" err="1" smtClean="0"/>
              <a:t>nicht</a:t>
            </a:r>
            <a:r>
              <a:rPr lang="en-US" sz="2400" dirty="0" smtClean="0"/>
              <a:t> in </a:t>
            </a:r>
            <a:r>
              <a:rPr lang="en-US" sz="2400" i="1" dirty="0" smtClean="0"/>
              <a:t>used</a:t>
            </a:r>
            <a:r>
              <a:rPr lang="en-US" sz="2400" dirty="0" smtClean="0"/>
              <a:t>.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71735"/>
            <a:ext cx="55345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696" y="533400"/>
            <a:ext cx="8024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Jedoch haben die meisten phonetischen Untersuchungen </a:t>
            </a:r>
            <a:r>
              <a:rPr lang="de-DE" sz="2400" b="1" dirty="0" smtClean="0">
                <a:latin typeface="Arial"/>
                <a:cs typeface="Arial"/>
              </a:rPr>
              <a:t>mehrere Werte pro Zelle</a:t>
            </a:r>
            <a:r>
              <a:rPr lang="de-DE" sz="2400" dirty="0" smtClean="0">
                <a:latin typeface="Arial"/>
                <a:cs typeface="Arial"/>
              </a:rPr>
              <a:t>. </a:t>
            </a:r>
            <a:r>
              <a:rPr lang="de-DE" sz="2400" dirty="0" err="1" smtClean="0">
                <a:latin typeface="Arial"/>
                <a:cs typeface="Arial"/>
              </a:rPr>
              <a:t>zB</a:t>
            </a:r>
            <a:r>
              <a:rPr lang="de-DE" sz="2400" dirty="0" smtClean="0">
                <a:latin typeface="Arial"/>
                <a:cs typeface="Arial"/>
              </a:rPr>
              <a:t>. jede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erzeugte '</a:t>
            </a:r>
            <a:r>
              <a:rPr lang="de-DE" sz="2400" dirty="0" err="1" smtClean="0">
                <a:latin typeface="Arial"/>
                <a:cs typeface="Arial"/>
              </a:rPr>
              <a:t>hid</a:t>
            </a:r>
            <a:r>
              <a:rPr lang="de-DE" sz="2400" dirty="0" smtClean="0">
                <a:latin typeface="Arial"/>
                <a:cs typeface="Arial"/>
              </a:rPr>
              <a:t>', '</a:t>
            </a:r>
            <a:r>
              <a:rPr lang="de-DE" sz="2400" dirty="0" err="1" smtClean="0">
                <a:latin typeface="Arial"/>
                <a:cs typeface="Arial"/>
              </a:rPr>
              <a:t>head</a:t>
            </a:r>
            <a:r>
              <a:rPr lang="de-DE" sz="2400" dirty="0" smtClean="0">
                <a:latin typeface="Arial"/>
                <a:cs typeface="Arial"/>
              </a:rPr>
              <a:t>', '</a:t>
            </a:r>
            <a:r>
              <a:rPr lang="de-DE" sz="2400" dirty="0" err="1" smtClean="0">
                <a:latin typeface="Arial"/>
                <a:cs typeface="Arial"/>
              </a:rPr>
              <a:t>had</a:t>
            </a:r>
            <a:r>
              <a:rPr lang="de-DE" sz="2400" dirty="0" smtClean="0">
                <a:latin typeface="Arial"/>
                <a:cs typeface="Arial"/>
              </a:rPr>
              <a:t>' zu einer langsamen und schnellen Sprechgeschwindigkeit </a:t>
            </a:r>
            <a:r>
              <a:rPr lang="de-DE" sz="2400" b="1" dirty="0" smtClean="0">
                <a:latin typeface="Arial"/>
                <a:cs typeface="Arial"/>
              </a:rPr>
              <a:t>jeweils 10 Mal.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78296" y="2810471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1973" y="417983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723" y="417983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98920" y="417983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62435" y="3496271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8864" y="3496271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8489" y="3496271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6112" y="4179838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0605" y="2122438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62435" y="2122438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5220873" y="414429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2"/>
          </p:cNvCxnSpPr>
          <p:nvPr/>
        </p:nvCxnSpPr>
        <p:spPr>
          <a:xfrm rot="5400000">
            <a:off x="4988300" y="393207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434684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18791" y="4179837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29541" y="4179837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15738" y="4179837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37691" y="4144293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805118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7251502" y="3932070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5" idx="2"/>
          </p:cNvCxnSpPr>
          <p:nvPr/>
        </p:nvCxnSpPr>
        <p:spPr>
          <a:xfrm flipV="1">
            <a:off x="5388470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244442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6038297" y="2768796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95500" y="4480174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5050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11361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68802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8352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84663" y="4480174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1334" y="2584103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0430" y="318477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25273" y="3106344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6057" y="4941839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3828" y="5403504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95500" y="6284424"/>
            <a:ext cx="819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26167" y="5822759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...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64384" y="5084096"/>
            <a:ext cx="230930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10 Werte in derselben Zelle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2407" y="4179837"/>
            <a:ext cx="80142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400" dirty="0" smtClean="0">
                <a:latin typeface="Arial"/>
                <a:cs typeface="Arial"/>
              </a:rPr>
              <a:t>{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8059" y="2922382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61736" y="4291749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2486" y="4291749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8683" y="4291749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2198" y="3608182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8627" y="3608182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88252" y="3608182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95875" y="4291749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0368" y="2234349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2198" y="2234349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5280636" y="4256205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5400000">
            <a:off x="5048063" y="4043983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5494447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78554" y="429174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9304" y="429174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75501" y="4291748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7097454" y="425620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864881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7311265" y="404398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" idx="2"/>
          </p:cNvCxnSpPr>
          <p:nvPr/>
        </p:nvCxnSpPr>
        <p:spPr>
          <a:xfrm flipV="1">
            <a:off x="5448233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304205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6098060" y="2880707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55263" y="4592085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24813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71124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28565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8115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4426" y="459208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097" y="2696014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0193" y="3296685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785036" y="3218255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05820" y="5053750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63591" y="5515415"/>
            <a:ext cx="70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55263" y="6396335"/>
            <a:ext cx="819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1.10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85930" y="5934670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...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0193" y="295357"/>
            <a:ext cx="75632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innerhalb der Zelle in einem ANOVA sind nicht zulässig und müssen gemittelt werden </a:t>
            </a:r>
            <a:r>
              <a:rPr lang="en-US" sz="2400" dirty="0" smtClean="0">
                <a:latin typeface="Arial"/>
                <a:cs typeface="Arial"/>
              </a:rPr>
              <a:t>–</a:t>
            </a:r>
            <a:r>
              <a:rPr lang="de-DE" sz="2400" dirty="0" smtClean="0">
                <a:latin typeface="Arial"/>
                <a:cs typeface="Arial"/>
              </a:rPr>
              <a:t> damit wir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</a:t>
            </a:r>
            <a:r>
              <a:rPr lang="de-DE" sz="2400" b="1" dirty="0" smtClean="0">
                <a:latin typeface="Arial"/>
                <a:cs typeface="Arial"/>
              </a:rPr>
              <a:t>einen </a:t>
            </a:r>
            <a:r>
              <a:rPr lang="de-DE" sz="2400" b="1" dirty="0" err="1" smtClean="0">
                <a:latin typeface="Arial"/>
                <a:cs typeface="Arial"/>
              </a:rPr>
              <a:t>within-subjects</a:t>
            </a:r>
            <a:r>
              <a:rPr lang="de-DE" sz="2400" b="1" dirty="0" smtClean="0">
                <a:latin typeface="Arial"/>
                <a:cs typeface="Arial"/>
              </a:rPr>
              <a:t> Wert pro Kombination der </a:t>
            </a:r>
            <a:r>
              <a:rPr lang="de-DE" sz="2400" b="1" dirty="0" err="1" smtClean="0">
                <a:latin typeface="Arial"/>
                <a:cs typeface="Arial"/>
              </a:rPr>
              <a:t>within-subjects</a:t>
            </a:r>
            <a:r>
              <a:rPr lang="de-DE" sz="2400" b="1" dirty="0" smtClean="0">
                <a:latin typeface="Arial"/>
                <a:cs typeface="Arial"/>
              </a:rPr>
              <a:t> </a:t>
            </a:r>
            <a:r>
              <a:rPr lang="en-US" sz="2400" b="1" dirty="0" err="1" smtClean="0">
                <a:latin typeface="Arial"/>
                <a:cs typeface="Arial"/>
              </a:rPr>
              <a:t>Stufe</a:t>
            </a:r>
            <a:r>
              <a:rPr lang="de-DE" sz="2400" b="1" dirty="0" smtClean="0">
                <a:latin typeface="Arial"/>
                <a:cs typeface="Arial"/>
              </a:rPr>
              <a:t>n </a:t>
            </a:r>
            <a:r>
              <a:rPr lang="de-DE" sz="2400" dirty="0" smtClean="0">
                <a:latin typeface="Arial"/>
                <a:cs typeface="Arial"/>
              </a:rPr>
              <a:t>haben (6 Mittelwerte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in diesem Beispiel).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4033451" y="4755002"/>
            <a:ext cx="65247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3060062" y="5729979"/>
            <a:ext cx="194677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032657" y="6704162"/>
            <a:ext cx="6731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3280497" y="5788968"/>
            <a:ext cx="75216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677598" y="5559724"/>
            <a:ext cx="1505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Mittelwert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71518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 einer Untersuchung zur /</a:t>
            </a:r>
            <a:r>
              <a:rPr lang="de-DE" sz="2400" dirty="0" err="1" smtClean="0">
                <a:latin typeface="Arial"/>
                <a:cs typeface="Arial"/>
              </a:rPr>
              <a:t>u/-Frontierung</a:t>
            </a:r>
            <a:r>
              <a:rPr lang="de-DE" sz="2400" dirty="0" smtClean="0">
                <a:latin typeface="Arial"/>
                <a:cs typeface="Arial"/>
              </a:rPr>
              <a:t> im Standardenglischen wurde von 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12 Sprecherinnen </a:t>
            </a:r>
            <a:r>
              <a:rPr lang="de-DE" sz="2400" dirty="0" smtClean="0">
                <a:latin typeface="Arial"/>
                <a:cs typeface="Arial"/>
              </a:rPr>
              <a:t>(6 alt, 6 jung) F2 zum zeitlichen Mittelpunkt in drei verschiedenen /u/-Wörtern erhoben (</a:t>
            </a:r>
            <a:r>
              <a:rPr lang="de-DE" sz="2400" i="1" dirty="0" err="1" smtClean="0">
                <a:solidFill>
                  <a:srgbClr val="0000FF"/>
                </a:solidFill>
                <a:latin typeface="Arial"/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Arial"/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Arial"/>
                <a:cs typeface="Arial"/>
              </a:rPr>
              <a:t>who'd</a:t>
            </a:r>
            <a:r>
              <a:rPr lang="de-DE" sz="2400" dirty="0" smtClean="0">
                <a:latin typeface="Arial"/>
                <a:cs typeface="Arial"/>
              </a:rPr>
              <a:t>). Jedes Wort ist von jeder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10 Mal erzeugt worden. Ist /u/ in den jungen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</a:t>
            </a:r>
            <a:r>
              <a:rPr lang="de-DE" sz="2400" dirty="0" err="1" smtClean="0">
                <a:latin typeface="Arial"/>
                <a:cs typeface="Arial"/>
              </a:rPr>
              <a:t>frontierter</a:t>
            </a:r>
            <a:r>
              <a:rPr lang="de-DE" sz="2400" dirty="0" smtClean="0">
                <a:latin typeface="Arial"/>
                <a:cs typeface="Arial"/>
              </a:rPr>
              <a:t>? (bis zu 60 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3649174"/>
            <a:ext cx="1056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Faktor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3649174"/>
            <a:ext cx="223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within/between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9837" y="3279842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wieviele</a:t>
            </a:r>
            <a:endParaRPr lang="de-DE" sz="2400" dirty="0" smtClean="0">
              <a:latin typeface="Arial"/>
              <a:cs typeface="Arial"/>
            </a:endParaRPr>
          </a:p>
          <a:p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n?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990600" y="4249339"/>
            <a:ext cx="1056900" cy="992832"/>
            <a:chOff x="990600" y="4249339"/>
            <a:chExt cx="1056900" cy="992832"/>
          </a:xfrm>
        </p:grpSpPr>
        <p:sp>
          <p:nvSpPr>
            <p:cNvPr id="5" name="TextBox 4"/>
            <p:cNvSpPr txBox="1"/>
            <p:nvPr/>
          </p:nvSpPr>
          <p:spPr>
            <a:xfrm>
              <a:off x="990600" y="4249339"/>
              <a:ext cx="9144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Word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33100" y="4784971"/>
              <a:ext cx="914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Alter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971800" y="4249339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59652" y="4784971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18081" y="4249339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8081" y="4784971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7083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Wieviele</a:t>
            </a:r>
            <a:r>
              <a:rPr lang="de-DE" sz="2400" dirty="0" smtClean="0">
                <a:latin typeface="Arial"/>
                <a:cs typeface="Arial"/>
              </a:rPr>
              <a:t> Werte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dürfen in der ANOVA vorkommen?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34400" y="5708301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33" y="6169967"/>
            <a:ext cx="8338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Wieviele</a:t>
            </a:r>
            <a:r>
              <a:rPr lang="de-DE" sz="2400" dirty="0" smtClean="0">
                <a:latin typeface="Arial"/>
                <a:cs typeface="Arial"/>
              </a:rPr>
              <a:t> Werte insgesamt in der ANOVA  wird es geben?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3230" y="6169966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36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95400" y="71735"/>
            <a:ext cx="497851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371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form.ssb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3326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age.ssb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1371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Trackdatei, F1 und F2 englischer /u/ Vokale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09800" y="183326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Alter: jung oder alt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2514600"/>
            <a:ext cx="1524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word.ssb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2514600"/>
            <a:ext cx="46482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Wort: </a:t>
            </a:r>
            <a:r>
              <a:rPr lang="de-DE" sz="2400" dirty="0" err="1" smtClean="0">
                <a:latin typeface="Arial"/>
                <a:cs typeface="Arial"/>
              </a:rPr>
              <a:t>swoop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used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who'd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32004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spk.ssb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3200401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Sprecher: 12 Sprecherinnen (6 jung, 6 alt)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09800" y="41910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dcut(form.ssb[,2], .5,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prop=T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3877" y="4191000"/>
            <a:ext cx="12880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F2ssb 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3877" y="3662065"/>
            <a:ext cx="7069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F2 zum zeitlichen Mittelpunkt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95400" y="302567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6002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table(word.ssb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spk.ssb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2286000"/>
            <a:ext cx="876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latin typeface="Courier New"/>
                <a:cs typeface="Courier New"/>
              </a:rPr>
              <a:t>word.ssb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arkn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elwi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frwa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gisa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jach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jeny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kapo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mapr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nata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rohi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rusy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shle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600" b="1" dirty="0" smtClean="0">
                <a:latin typeface="Courier New"/>
                <a:cs typeface="Courier New"/>
              </a:rPr>
              <a:t>   swoop   10    9   10   10   10   10   10   10   10   10   10   10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used    10   10   10   10   10   10   10   10   10   10   10   10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who'd   10   10   10   10   10   10   10   10   10   10   10   10</a:t>
            </a:r>
            <a:endParaRPr lang="de-DE" sz="1600" b="1" dirty="0" smtClean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838201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Anzahl der Wort-Wiederholungen pro Sprecher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95400" y="302567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52400" y="3581400"/>
            <a:ext cx="8686800" cy="3200400"/>
            <a:chOff x="152400" y="3581400"/>
            <a:chExt cx="8686800" cy="3200400"/>
          </a:xfrm>
        </p:grpSpPr>
        <p:sp>
          <p:nvSpPr>
            <p:cNvPr id="5" name="TextBox 4"/>
            <p:cNvSpPr txBox="1"/>
            <p:nvPr/>
          </p:nvSpPr>
          <p:spPr>
            <a:xfrm>
              <a:off x="152400" y="3581400"/>
              <a:ext cx="7848600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Die Funktion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anova.mean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() </a:t>
              </a:r>
              <a:r>
                <a:rPr lang="de-DE" sz="2400" dirty="0" smtClean="0">
                  <a:latin typeface="Arial"/>
                  <a:cs typeface="Arial"/>
                </a:rPr>
                <a:t>mittelt über die 10  Werte pro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. pro </a:t>
              </a:r>
              <a:r>
                <a:rPr lang="en-US" sz="2400" dirty="0" err="1" smtClean="0">
                  <a:latin typeface="Arial"/>
                  <a:cs typeface="Arial"/>
                </a:rPr>
                <a:t>Stufe</a:t>
              </a:r>
              <a:r>
                <a:rPr lang="de-DE" sz="2400" dirty="0" smtClean="0">
                  <a:latin typeface="Arial"/>
                  <a:cs typeface="Arial"/>
                </a:rPr>
                <a:t>n-Kombinationen und bereitet alles für den RM-ANOVA vor. 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1000" y="5334000"/>
              <a:ext cx="845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F2m = anova.mean(F2ssb,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spk.ssb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,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age.ssb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, 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word.ssb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)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819400" y="6324600"/>
              <a:ext cx="2819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abhängige Variable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5400000" flipH="1" flipV="1">
              <a:off x="3697933" y="5983933"/>
              <a:ext cx="37653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105400" y="4550895"/>
              <a:ext cx="19638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alle Faktoren</a:t>
              </a:r>
            </a:p>
          </p:txBody>
        </p: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 rot="5400000">
              <a:off x="5511843" y="4758518"/>
              <a:ext cx="321440" cy="82952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5" idx="2"/>
            </p:cNvCxnSpPr>
            <p:nvPr/>
          </p:nvCxnSpPr>
          <p:spPr>
            <a:xfrm rot="16200000" flipH="1">
              <a:off x="5926605" y="5173279"/>
              <a:ext cx="32144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5" idx="2"/>
            </p:cNvCxnSpPr>
            <p:nvPr/>
          </p:nvCxnSpPr>
          <p:spPr>
            <a:xfrm rot="16200000" flipH="1">
              <a:off x="6417567" y="4682318"/>
              <a:ext cx="321440" cy="98192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145233"/>
            <a:ext cx="44196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m</a:t>
            </a:r>
            <a:r>
              <a:rPr lang="en-US" b="1" dirty="0" smtClean="0">
                <a:latin typeface="Courier New"/>
                <a:cs typeface="Courier New"/>
              </a:rPr>
              <a:t>   		 X1  	X2    X3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1  10.527359 </a:t>
            </a:r>
            <a:r>
              <a:rPr lang="en-US" b="1" dirty="0" err="1" smtClean="0">
                <a:latin typeface="Courier New"/>
                <a:cs typeface="Courier New"/>
              </a:rPr>
              <a:t>arkn</a:t>
            </a:r>
            <a:r>
              <a:rPr lang="en-US" b="1" dirty="0" smtClean="0">
                <a:latin typeface="Courier New"/>
                <a:cs typeface="Courier New"/>
              </a:rPr>
              <a:t>  alt swoop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2  14.186585 </a:t>
            </a:r>
            <a:r>
              <a:rPr lang="en-US" b="1" dirty="0" err="1" smtClean="0">
                <a:latin typeface="Courier New"/>
                <a:cs typeface="Courier New"/>
              </a:rPr>
              <a:t>arkn</a:t>
            </a:r>
            <a:r>
              <a:rPr lang="en-US" b="1" dirty="0" smtClean="0">
                <a:latin typeface="Courier New"/>
                <a:cs typeface="Courier New"/>
              </a:rPr>
              <a:t>  alt  used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3  10.326474 </a:t>
            </a:r>
            <a:r>
              <a:rPr lang="en-US" b="1" dirty="0" err="1" smtClean="0">
                <a:latin typeface="Courier New"/>
                <a:cs typeface="Courier New"/>
              </a:rPr>
              <a:t>arkn</a:t>
            </a:r>
            <a:r>
              <a:rPr lang="en-US" b="1" dirty="0" smtClean="0">
                <a:latin typeface="Courier New"/>
                <a:cs typeface="Courier New"/>
              </a:rPr>
              <a:t>  alt who'd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4   8.662981 </a:t>
            </a:r>
            <a:r>
              <a:rPr lang="en-US" b="1" dirty="0" err="1" smtClean="0">
                <a:latin typeface="Courier New"/>
                <a:cs typeface="Courier New"/>
              </a:rPr>
              <a:t>elwi</a:t>
            </a:r>
            <a:r>
              <a:rPr lang="en-US" b="1" dirty="0" smtClean="0">
                <a:latin typeface="Courier New"/>
                <a:cs typeface="Courier New"/>
              </a:rPr>
              <a:t>  alt swoop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5  14.100450 </a:t>
            </a:r>
            <a:r>
              <a:rPr lang="en-US" b="1" dirty="0" err="1" smtClean="0">
                <a:latin typeface="Courier New"/>
                <a:cs typeface="Courier New"/>
              </a:rPr>
              <a:t>elwi</a:t>
            </a:r>
            <a:r>
              <a:rPr lang="en-US" b="1" dirty="0" smtClean="0">
                <a:latin typeface="Courier New"/>
                <a:cs typeface="Courier New"/>
              </a:rPr>
              <a:t>  alt  used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6   9.002776 </a:t>
            </a:r>
            <a:r>
              <a:rPr lang="en-US" b="1" dirty="0" err="1" smtClean="0">
                <a:latin typeface="Courier New"/>
                <a:cs typeface="Courier New"/>
              </a:rPr>
              <a:t>elwi</a:t>
            </a:r>
            <a:r>
              <a:rPr lang="en-US" b="1" dirty="0" smtClean="0">
                <a:latin typeface="Courier New"/>
                <a:cs typeface="Courier New"/>
              </a:rPr>
              <a:t>  alt who'd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7   7.495192 </a:t>
            </a:r>
            <a:r>
              <a:rPr lang="en-US" b="1" dirty="0" err="1" smtClean="0">
                <a:latin typeface="Courier New"/>
                <a:cs typeface="Courier New"/>
              </a:rPr>
              <a:t>frwa</a:t>
            </a:r>
            <a:r>
              <a:rPr lang="en-US" b="1" dirty="0" smtClean="0">
                <a:latin typeface="Courier New"/>
                <a:cs typeface="Courier New"/>
              </a:rPr>
              <a:t>  alt swoop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8  10.166607 </a:t>
            </a:r>
            <a:r>
              <a:rPr lang="en-US" b="1" dirty="0" err="1" smtClean="0">
                <a:latin typeface="Courier New"/>
                <a:cs typeface="Courier New"/>
              </a:rPr>
              <a:t>frwa</a:t>
            </a:r>
            <a:r>
              <a:rPr lang="en-US" b="1" dirty="0" smtClean="0">
                <a:latin typeface="Courier New"/>
                <a:cs typeface="Courier New"/>
              </a:rPr>
              <a:t>  alt  used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de-DE" b="1" dirty="0" smtClean="0">
              <a:latin typeface="Courier New"/>
              <a:cs typeface="Courier New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81000" y="4007556"/>
            <a:ext cx="7315200" cy="2321509"/>
            <a:chOff x="381000" y="4007556"/>
            <a:chExt cx="7315200" cy="2321509"/>
          </a:xfrm>
        </p:grpSpPr>
        <p:sp>
          <p:nvSpPr>
            <p:cNvPr id="4" name="TextBox 3"/>
            <p:cNvSpPr txBox="1"/>
            <p:nvPr/>
          </p:nvSpPr>
          <p:spPr>
            <a:xfrm>
              <a:off x="685800" y="4007556"/>
              <a:ext cx="7010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F2m</a:t>
              </a:r>
              <a:r>
                <a:rPr lang="de-DE" sz="2400" dirty="0" smtClean="0">
                  <a:latin typeface="Arial"/>
                  <a:cs typeface="Arial"/>
                </a:rPr>
                <a:t> ist ein </a:t>
              </a:r>
              <a:r>
                <a:rPr lang="de-DE" sz="2400" dirty="0" err="1" smtClean="0">
                  <a:latin typeface="Arial"/>
                  <a:cs typeface="Arial"/>
                </a:rPr>
                <a:t>Data-Frame</a:t>
              </a:r>
              <a:r>
                <a:rPr lang="de-DE" sz="2400" dirty="0" smtClean="0">
                  <a:latin typeface="Arial"/>
                  <a:cs typeface="Arial"/>
                </a:rPr>
                <a:t> mit den erwünschten 36 Zeilen und mit 3 Werten pro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. 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5800" y="4884718"/>
              <a:ext cx="6553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Man kann/soll die Faktoren-Namen </a:t>
              </a:r>
              <a:r>
                <a:rPr lang="de-DE" sz="2400" dirty="0" err="1" smtClean="0">
                  <a:latin typeface="Arial"/>
                  <a:cs typeface="Arial"/>
                </a:rPr>
                <a:t>umbennen</a:t>
              </a:r>
              <a:r>
                <a:rPr lang="de-DE" sz="2400" dirty="0" smtClean="0">
                  <a:latin typeface="Arial"/>
                  <a:cs typeface="Arial"/>
                </a:rPr>
                <a:t>: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" y="5867400"/>
              <a:ext cx="624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names(F2m) = c("F2", "</a:t>
              </a:r>
              <a:r>
                <a:rPr lang="de-DE" sz="2400" dirty="0" err="1" smtClean="0">
                  <a:solidFill>
                    <a:srgbClr val="FF0000"/>
                  </a:solidFill>
                  <a:latin typeface="Arial"/>
                  <a:cs typeface="Arial"/>
                </a:rPr>
                <a:t>Vpn</a:t>
              </a:r>
              <a:r>
                <a:rPr lang="de-DE" sz="2400" dirty="0" smtClean="0">
                  <a:solidFill>
                    <a:srgbClr val="FF0000"/>
                  </a:solidFill>
                  <a:latin typeface="Arial"/>
                  <a:cs typeface="Arial"/>
                </a:rPr>
                <a:t>", "Alter", "Wort")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95400" y="71734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Wiederholungen in derselben Zelle: Beispiel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685800"/>
            <a:ext cx="1066800" cy="459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F2m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81600" y="1828800"/>
            <a:ext cx="289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Mittelwert über die 10 Wiederholungen von </a:t>
            </a:r>
            <a:r>
              <a:rPr lang="de-DE" sz="2400" i="1" dirty="0" err="1" smtClean="0">
                <a:latin typeface="Arial"/>
                <a:cs typeface="Arial"/>
              </a:rPr>
              <a:t>used</a:t>
            </a:r>
            <a:r>
              <a:rPr lang="de-DE" sz="2400" dirty="0" smtClean="0">
                <a:latin typeface="Arial"/>
                <a:cs typeface="Arial"/>
              </a:rPr>
              <a:t>, Sprecherin </a:t>
            </a:r>
            <a:r>
              <a:rPr lang="de-DE" sz="2400" dirty="0" err="1" smtClean="0">
                <a:latin typeface="Arial"/>
                <a:cs typeface="Arial"/>
              </a:rPr>
              <a:t>elwi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4495800" y="2743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00100" y="3048000"/>
            <a:ext cx="1752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ssb.lm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41148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ssb.ana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0100" y="609600"/>
            <a:ext cx="3768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cs typeface="Arial"/>
              </a:rPr>
              <a:t>names(F2m)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95400" y="71734"/>
            <a:ext cx="6629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derselben Zelle: Beispiel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0100" y="1071265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[1] "F2"    "</a:t>
            </a:r>
            <a:r>
              <a:rPr lang="en-US" sz="2400" dirty="0" err="1" smtClean="0">
                <a:cs typeface="Arial"/>
              </a:rPr>
              <a:t>Vpn</a:t>
            </a:r>
            <a:r>
              <a:rPr lang="en-US" sz="2400" dirty="0" smtClean="0">
                <a:cs typeface="Arial"/>
              </a:rPr>
              <a:t>"   "Alter" "</a:t>
            </a:r>
            <a:r>
              <a:rPr lang="en-US" sz="2400" dirty="0" err="1" smtClean="0">
                <a:cs typeface="Arial"/>
              </a:rPr>
              <a:t>Wort</a:t>
            </a:r>
            <a:r>
              <a:rPr lang="en-US" sz="2400" dirty="0" smtClean="0">
                <a:cs typeface="Arial"/>
              </a:rPr>
              <a:t>" </a:t>
            </a:r>
            <a:endParaRPr lang="de-DE" sz="2400" dirty="0" smtClean="0"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3505200"/>
            <a:ext cx="1752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ssb.ana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0100" y="2057400"/>
            <a:ext cx="674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ssb.t</a:t>
            </a:r>
            <a:r>
              <a:rPr lang="de-DE" sz="2400" dirty="0" smtClean="0">
                <a:cs typeface="Arial"/>
              </a:rPr>
              <a:t> =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0100" y="15957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code</a:t>
            </a:r>
            <a:r>
              <a:rPr lang="de-DE" sz="2400" dirty="0" smtClean="0">
                <a:cs typeface="Arial"/>
              </a:rPr>
              <a:t> =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52700" y="1595735"/>
            <a:ext cx="270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52700" y="2057400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Anova.prepare(F2m, code)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2000" y="2519065"/>
            <a:ext cx="4108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Alter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factor(ssb.t$b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4600" y="3048000"/>
            <a:ext cx="27432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lm(ssb.t$d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~ Alter)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74171" y="3500735"/>
            <a:ext cx="5769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Anova(ssb.lm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idata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ssb.t$w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idesign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=~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Wort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1182" y="4876800"/>
            <a:ext cx="8915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Alter       1     0.598   14.877      1     10  0.003175 ** </a:t>
            </a:r>
          </a:p>
          <a:p>
            <a:r>
              <a:rPr lang="en-US" dirty="0" err="1" smtClean="0">
                <a:latin typeface="Courier"/>
                <a:cs typeface="Courier"/>
              </a:rPr>
              <a:t>Wort</a:t>
            </a:r>
            <a:r>
              <a:rPr lang="en-US" dirty="0" smtClean="0">
                <a:latin typeface="Courier"/>
                <a:cs typeface="Courier"/>
              </a:rPr>
              <a:t>        1     0.912   46.652      2      9 1.777e-05 ***</a:t>
            </a:r>
          </a:p>
          <a:p>
            <a:r>
              <a:rPr lang="en-US" dirty="0" err="1" smtClean="0">
                <a:latin typeface="Courier"/>
                <a:cs typeface="Courier"/>
              </a:rPr>
              <a:t>Alter:Wort</a:t>
            </a:r>
            <a:r>
              <a:rPr lang="en-US" dirty="0" smtClean="0">
                <a:latin typeface="Courier"/>
                <a:cs typeface="Courier"/>
              </a:rPr>
              <a:t>  1     0.548    5.449      2      9  0.028142 * </a:t>
            </a:r>
            <a:endParaRPr lang="de-DE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9578</TotalTime>
  <Words>3258</Words>
  <Application>Microsoft Macintosh PowerPoint</Application>
  <PresentationFormat>On-screen Show (4:3)</PresentationFormat>
  <Paragraphs>373</Paragraphs>
  <Slides>28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IPS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106</cp:revision>
  <dcterms:created xsi:type="dcterms:W3CDTF">2009-07-09T08:08:53Z</dcterms:created>
  <dcterms:modified xsi:type="dcterms:W3CDTF">2009-07-09T09:49:05Z</dcterms:modified>
</cp:coreProperties>
</file>