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s/slide22.xml" ContentType="application/vnd.openxmlformats-officedocument.presentationml.slide+xml"/>
  <Override PartName="/ppt/slides/slide28.xml" ContentType="application/vnd.openxmlformats-officedocument.presentationml.slide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s/slide30.xml" ContentType="application/vnd.openxmlformats-officedocument.presentationml.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26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ppt/slides/slide25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3.xml" ContentType="application/vnd.openxmlformats-officedocument.presentationml.slide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7.xml" ContentType="application/vnd.openxmlformats-officedocument.presentationml.slide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31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Default Extension="pdf" ContentType="application/pdf"/>
  <Override PartName="/ppt/slides/slide19.xml" ContentType="application/vnd.openxmlformats-officedocument.presentationml.slide+xml"/>
  <Override PartName="/ppt/slides/slide12.xml" ContentType="application/vnd.openxmlformats-officedocument.presentationml.slide+xml"/>
  <Override PartName="/ppt/slides/slide29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35"/>
  </p:notesMasterIdLst>
  <p:sldIdLst>
    <p:sldId id="306" r:id="rId2"/>
    <p:sldId id="296" r:id="rId3"/>
    <p:sldId id="297" r:id="rId4"/>
    <p:sldId id="299" r:id="rId5"/>
    <p:sldId id="298" r:id="rId6"/>
    <p:sldId id="302" r:id="rId7"/>
    <p:sldId id="303" r:id="rId8"/>
    <p:sldId id="305" r:id="rId9"/>
    <p:sldId id="304" r:id="rId10"/>
    <p:sldId id="300" r:id="rId11"/>
    <p:sldId id="301" r:id="rId12"/>
    <p:sldId id="323" r:id="rId13"/>
    <p:sldId id="324" r:id="rId14"/>
    <p:sldId id="325" r:id="rId15"/>
    <p:sldId id="326" r:id="rId16"/>
    <p:sldId id="327" r:id="rId17"/>
    <p:sldId id="328" r:id="rId18"/>
    <p:sldId id="312" r:id="rId19"/>
    <p:sldId id="313" r:id="rId20"/>
    <p:sldId id="314" r:id="rId21"/>
    <p:sldId id="320" r:id="rId22"/>
    <p:sldId id="329" r:id="rId23"/>
    <p:sldId id="317" r:id="rId24"/>
    <p:sldId id="330" r:id="rId25"/>
    <p:sldId id="335" r:id="rId26"/>
    <p:sldId id="331" r:id="rId27"/>
    <p:sldId id="341" r:id="rId28"/>
    <p:sldId id="342" r:id="rId29"/>
    <p:sldId id="332" r:id="rId30"/>
    <p:sldId id="339" r:id="rId31"/>
    <p:sldId id="340" r:id="rId32"/>
    <p:sldId id="338" r:id="rId33"/>
    <p:sldId id="343" r:id="rId3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browse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2046" autoAdjust="0"/>
    <p:restoredTop sz="98201" autoAdjust="0"/>
  </p:normalViewPr>
  <p:slideViewPr>
    <p:cSldViewPr snapToObjects="1">
      <p:cViewPr>
        <p:scale>
          <a:sx n="150" d="100"/>
          <a:sy n="150" d="100"/>
        </p:scale>
        <p:origin x="-512" y="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5" Type="http://schemas.openxmlformats.org/officeDocument/2006/relationships/notesMaster" Target="notesMasters/notesMaster1.xml"/><Relationship Id="rId31" Type="http://schemas.openxmlformats.org/officeDocument/2006/relationships/slide" Target="slides/slide30.xml"/><Relationship Id="rId34" Type="http://schemas.openxmlformats.org/officeDocument/2006/relationships/slide" Target="slides/slide33.xml"/><Relationship Id="rId39" Type="http://schemas.openxmlformats.org/officeDocument/2006/relationships/theme" Target="theme/theme1.xml"/><Relationship Id="rId40" Type="http://schemas.openxmlformats.org/officeDocument/2006/relationships/tableStyles" Target="tableStyles.xml"/><Relationship Id="rId7" Type="http://schemas.openxmlformats.org/officeDocument/2006/relationships/slide" Target="slides/slide6.xml"/><Relationship Id="rId36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slide" Target="slides/slide26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slide" Target="slides/slide27.xml"/><Relationship Id="rId26" Type="http://schemas.openxmlformats.org/officeDocument/2006/relationships/slide" Target="slides/slide25.xml"/><Relationship Id="rId30" Type="http://schemas.openxmlformats.org/officeDocument/2006/relationships/slide" Target="slides/slide29.xml"/><Relationship Id="rId11" Type="http://schemas.openxmlformats.org/officeDocument/2006/relationships/slide" Target="slides/slide10.xml"/><Relationship Id="rId29" Type="http://schemas.openxmlformats.org/officeDocument/2006/relationships/slide" Target="slides/slide28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33" Type="http://schemas.openxmlformats.org/officeDocument/2006/relationships/slide" Target="slides/slide3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38" Type="http://schemas.openxmlformats.org/officeDocument/2006/relationships/viewProps" Target="viewProps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76C93C-C67A-0243-8B24-BE680C35B6CF}" type="datetimeFigureOut">
              <a:rPr lang="en-US" smtClean="0"/>
              <a:pPr/>
              <a:t>7/2/09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16B3DD-7BC5-3F49-90B7-1BF8682DA7A5}" type="slidenum">
              <a:rPr lang="de-DE" smtClean="0"/>
              <a:pPr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16B3DD-7BC5-3F49-90B7-1BF8682DA7A5}" type="slidenum">
              <a:rPr lang="de-DE" smtClean="0"/>
              <a:pPr/>
              <a:t>9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7/2/09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7/2/09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7/2/09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7/2/09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7/2/09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7/2/09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7/2/09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7/2/09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7/2/09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7/2/09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7/2/09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FF14C-2EB5-2B4C-A389-6BFC0C8278A1}" type="datetimeFigureOut">
              <a:rPr lang="en-US" smtClean="0"/>
              <a:pPr/>
              <a:t>7/2/09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4" Type="http://schemas.openxmlformats.org/officeDocument/2006/relationships/image" Target="../media/image3.pdf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df"/><Relationship Id="rId3" Type="http://schemas.openxmlformats.org/officeDocument/2006/relationships/image" Target="../media/image2.png"/><Relationship Id="rId5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df"/><Relationship Id="rId3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1050" y="849868"/>
            <a:ext cx="5761750" cy="193899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Varianzanalyse mit Messwiederholungen</a:t>
            </a:r>
          </a:p>
          <a:p>
            <a:endParaRPr lang="de-DE" sz="2400" dirty="0" smtClean="0">
              <a:latin typeface="Arial"/>
              <a:cs typeface="Arial"/>
            </a:endParaRPr>
          </a:p>
          <a:p>
            <a:endParaRPr lang="de-DE" sz="2400" dirty="0" smtClean="0">
              <a:latin typeface="Arial"/>
              <a:cs typeface="Arial"/>
            </a:endParaRPr>
          </a:p>
          <a:p>
            <a:r>
              <a:rPr lang="de-DE" sz="2400" dirty="0" smtClean="0">
                <a:latin typeface="Arial"/>
                <a:cs typeface="Arial"/>
              </a:rPr>
              <a:t>(</a:t>
            </a:r>
            <a:r>
              <a:rPr lang="de-DE" sz="2400" dirty="0" err="1" smtClean="0">
                <a:latin typeface="Arial"/>
                <a:cs typeface="Arial"/>
              </a:rPr>
              <a:t>Repeated-measures</a:t>
            </a:r>
            <a:r>
              <a:rPr lang="de-DE" sz="2400" dirty="0" smtClean="0">
                <a:latin typeface="Arial"/>
                <a:cs typeface="Arial"/>
              </a:rPr>
              <a:t> (M)ANOVA)</a:t>
            </a:r>
          </a:p>
          <a:p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76400" y="3352800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Jonathan Harrington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76400" y="4110335"/>
            <a:ext cx="403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Befehle: anova2.txt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0" y="4719935"/>
            <a:ext cx="76494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pfad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 = "Verzeichnis wo Sie anova1 gespeichert haben"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" y="5181600"/>
            <a:ext cx="70104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attach(paste(pfad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, "anova1", </a:t>
            </a:r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sep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="/"))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9600" y="5791200"/>
            <a:ext cx="22860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library(car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47935"/>
            <a:ext cx="8305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ANOVA mit Messwiederholungen und  der gepaarte </a:t>
            </a:r>
            <a:r>
              <a:rPr lang="de-DE" sz="2400" dirty="0" err="1" smtClean="0">
                <a:latin typeface="Arial"/>
                <a:cs typeface="Arial"/>
              </a:rPr>
              <a:t>t-test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838200"/>
            <a:ext cx="83058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Die Generalisierung eines gepaarten </a:t>
            </a:r>
            <a:r>
              <a:rPr lang="de-DE" sz="2400" dirty="0" err="1" smtClean="0">
                <a:latin typeface="Arial"/>
                <a:cs typeface="Arial"/>
              </a:rPr>
              <a:t>t-tests</a:t>
            </a:r>
            <a:r>
              <a:rPr lang="de-DE" sz="2400" dirty="0" smtClean="0">
                <a:latin typeface="Arial"/>
                <a:cs typeface="Arial"/>
              </a:rPr>
              <a:t> ist die </a:t>
            </a:r>
            <a:r>
              <a:rPr lang="de-DE" sz="2400" b="1" dirty="0" smtClean="0">
                <a:latin typeface="Arial"/>
                <a:cs typeface="Arial"/>
              </a:rPr>
              <a:t>Varianzanalyse mit Messwiederholungen </a:t>
            </a:r>
            <a:r>
              <a:rPr lang="de-DE" sz="2400" dirty="0" smtClean="0">
                <a:latin typeface="Arial"/>
                <a:cs typeface="Arial"/>
              </a:rPr>
              <a:t>(RM-ANOVA, </a:t>
            </a:r>
            <a:r>
              <a:rPr lang="de-DE" sz="2400" dirty="0" err="1" smtClean="0">
                <a:latin typeface="Arial"/>
                <a:cs typeface="Arial"/>
              </a:rPr>
              <a:t>repeated</a:t>
            </a:r>
            <a:r>
              <a:rPr lang="de-DE" sz="2400" dirty="0" smtClean="0">
                <a:latin typeface="Arial"/>
                <a:cs typeface="Arial"/>
              </a:rPr>
              <a:t> </a:t>
            </a:r>
            <a:r>
              <a:rPr lang="de-DE" sz="2400" dirty="0" err="1" smtClean="0">
                <a:latin typeface="Arial"/>
                <a:cs typeface="Arial"/>
              </a:rPr>
              <a:t>measures</a:t>
            </a:r>
            <a:r>
              <a:rPr lang="de-DE" sz="2400" dirty="0" smtClean="0">
                <a:latin typeface="Arial"/>
                <a:cs typeface="Arial"/>
              </a:rPr>
              <a:t> ANOVA).</a:t>
            </a:r>
          </a:p>
        </p:txBody>
      </p:sp>
      <p:sp>
        <p:nvSpPr>
          <p:cNvPr id="4" name="Rectangle 3"/>
          <p:cNvSpPr/>
          <p:nvPr/>
        </p:nvSpPr>
        <p:spPr>
          <a:xfrm>
            <a:off x="439844" y="4973598"/>
            <a:ext cx="71107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vot.aov</a:t>
            </a:r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 = </a:t>
            </a:r>
            <a:r>
              <a:rPr lang="en-US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aov(vot</a:t>
            </a:r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 ~ </a:t>
            </a:r>
            <a:r>
              <a:rPr lang="en-US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vot.l</a:t>
            </a:r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 + </a:t>
            </a:r>
            <a:r>
              <a:rPr lang="en-US" b="1" dirty="0" err="1" smtClean="0">
                <a:solidFill>
                  <a:srgbClr val="0000FF"/>
                </a:solidFill>
                <a:latin typeface="Courier New"/>
                <a:cs typeface="Courier New"/>
              </a:rPr>
              <a:t>Error(Sprecher/vot.l</a:t>
            </a:r>
            <a:r>
              <a:rPr lang="en-US" b="1" dirty="0" smtClean="0">
                <a:solidFill>
                  <a:srgbClr val="0000FF"/>
                </a:solidFill>
                <a:latin typeface="Courier New"/>
                <a:cs typeface="Courier New"/>
              </a:rPr>
              <a:t>)</a:t>
            </a:r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78366" y="4604267"/>
            <a:ext cx="49080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>
                <a:solidFill>
                  <a:srgbClr val="FF0000"/>
                </a:solidFill>
                <a:latin typeface="Courier New"/>
                <a:cs typeface="Courier New"/>
              </a:rPr>
              <a:t>Sprecher = factor(rep(1:8, 2))</a:t>
            </a:r>
          </a:p>
        </p:txBody>
      </p:sp>
      <p:sp>
        <p:nvSpPr>
          <p:cNvPr id="9" name="Rectangle 8"/>
          <p:cNvSpPr/>
          <p:nvPr/>
        </p:nvSpPr>
        <p:spPr>
          <a:xfrm>
            <a:off x="578366" y="2038528"/>
            <a:ext cx="20574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      </a:t>
            </a:r>
            <a:r>
              <a:rPr lang="en-US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ba</a:t>
            </a:r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  pa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[1,]  10  20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[2,] -20 -10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[3,]   5  15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[4,] -10   0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[5,] -25 -20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[6,]  10  16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[7,]  -5   7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[8,]   0   5</a:t>
            </a:r>
            <a:endParaRPr lang="de-DE" b="1" dirty="0">
              <a:solidFill>
                <a:schemeClr val="tx1">
                  <a:lumMod val="50000"/>
                  <a:lumOff val="50000"/>
                </a:schemeClr>
              </a:solidFill>
              <a:latin typeface="Courier New"/>
              <a:cs typeface="Courier New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953000" y="2590800"/>
            <a:ext cx="22892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Between</a:t>
            </a:r>
            <a:r>
              <a:rPr lang="de-DE" sz="2400" dirty="0" smtClean="0">
                <a:latin typeface="Arial"/>
                <a:cs typeface="Arial"/>
              </a:rPr>
              <a:t>: keine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105400" y="3352800"/>
            <a:ext cx="19636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Within</a:t>
            </a:r>
            <a:r>
              <a:rPr lang="de-DE" sz="2400" dirty="0" smtClean="0">
                <a:latin typeface="Arial"/>
                <a:cs typeface="Arial"/>
              </a:rPr>
              <a:t>: </a:t>
            </a:r>
            <a:r>
              <a:rPr lang="de-DE" sz="2400" dirty="0" err="1" smtClean="0">
                <a:latin typeface="Arial"/>
                <a:cs typeface="Arial"/>
              </a:rPr>
              <a:t>Voice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62400" y="6017567"/>
            <a:ext cx="33838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bedeutet: </a:t>
            </a:r>
            <a:r>
              <a:rPr lang="de-DE" sz="2400" dirty="0" err="1" smtClean="0">
                <a:latin typeface="Arial"/>
                <a:cs typeface="Arial"/>
              </a:rPr>
              <a:t>vot.l</a:t>
            </a:r>
            <a:r>
              <a:rPr lang="de-DE" sz="2400" dirty="0" smtClean="0">
                <a:latin typeface="Arial"/>
                <a:cs typeface="Arial"/>
              </a:rPr>
              <a:t> ist </a:t>
            </a:r>
            <a:r>
              <a:rPr lang="de-DE" sz="2400" dirty="0" err="1" smtClean="0">
                <a:latin typeface="Arial"/>
                <a:cs typeface="Arial"/>
              </a:rPr>
              <a:t>within</a:t>
            </a:r>
            <a:endParaRPr lang="de-DE" sz="2400" dirty="0" smtClean="0">
              <a:latin typeface="Arial"/>
              <a:cs typeface="Arial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rot="5400000" flipH="1" flipV="1">
            <a:off x="4995565" y="5605165"/>
            <a:ext cx="52447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04800" y="5715000"/>
            <a:ext cx="2971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summary</a:t>
            </a:r>
            <a:r>
              <a:rPr lang="en-US" sz="20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(vot.aov</a:t>
            </a:r>
            <a:r>
              <a:rPr lang="en-US" sz="2000" b="1" dirty="0" smtClean="0">
                <a:solidFill>
                  <a:srgbClr val="FF0000"/>
                </a:solidFill>
                <a:latin typeface="Courier New"/>
                <a:cs typeface="Courier New"/>
              </a:rPr>
              <a:t>)</a:t>
            </a:r>
            <a:endParaRPr lang="de-DE" sz="2000" b="1" dirty="0" smtClean="0">
              <a:solidFill>
                <a:srgbClr val="FF0000"/>
              </a:solidFill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989012"/>
            <a:ext cx="7239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Error: </a:t>
            </a:r>
            <a:r>
              <a:rPr lang="en-US" b="1" dirty="0" err="1" smtClean="0">
                <a:solidFill>
                  <a:srgbClr val="7F7F7F"/>
                </a:solidFill>
                <a:latin typeface="Courier New"/>
                <a:cs typeface="Courier New"/>
              </a:rPr>
              <a:t>Sprecher</a:t>
            </a:r>
            <a:endParaRPr lang="en-US" b="1" dirty="0" smtClean="0">
              <a:solidFill>
                <a:srgbClr val="7F7F7F"/>
              </a:solidFill>
              <a:latin typeface="Courier New"/>
              <a:cs typeface="Courier New"/>
            </a:endParaRP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          </a:t>
            </a:r>
            <a:r>
              <a:rPr lang="en-US" b="1" dirty="0" err="1" smtClean="0">
                <a:solidFill>
                  <a:srgbClr val="7F7F7F"/>
                </a:solidFill>
                <a:latin typeface="Courier New"/>
                <a:cs typeface="Courier New"/>
              </a:rPr>
              <a:t>Df</a:t>
            </a:r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  Sum Sq Mean Sq F value Pr(&gt;F)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Residuals  7 2514.75  359.25               </a:t>
            </a:r>
          </a:p>
          <a:p>
            <a:endParaRPr lang="en-US" b="1" dirty="0" smtClean="0">
              <a:latin typeface="Courier New"/>
              <a:cs typeface="Courier New"/>
            </a:endParaRP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Error: </a:t>
            </a:r>
            <a:r>
              <a:rPr lang="en-US" b="1" dirty="0" err="1" smtClean="0">
                <a:solidFill>
                  <a:srgbClr val="7F7F7F"/>
                </a:solidFill>
                <a:latin typeface="Courier New"/>
                <a:cs typeface="Courier New"/>
              </a:rPr>
              <a:t>Sprecher:vot.l</a:t>
            </a:r>
            <a:endParaRPr lang="en-US" b="1" dirty="0" smtClean="0">
              <a:solidFill>
                <a:srgbClr val="7F7F7F"/>
              </a:solidFill>
              <a:latin typeface="Courier New"/>
              <a:cs typeface="Courier New"/>
            </a:endParaRP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          </a:t>
            </a:r>
            <a:r>
              <a:rPr lang="en-US" b="1" dirty="0" err="1" smtClean="0">
                <a:solidFill>
                  <a:srgbClr val="7F7F7F"/>
                </a:solidFill>
                <a:latin typeface="Courier New"/>
                <a:cs typeface="Courier New"/>
              </a:rPr>
              <a:t>Df</a:t>
            </a:r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  Sum Sq Mean Sq F value    Pr(&gt;F)    </a:t>
            </a:r>
          </a:p>
          <a:p>
            <a:r>
              <a:rPr lang="en-US" b="1" dirty="0" err="1" smtClean="0">
                <a:solidFill>
                  <a:srgbClr val="7F7F7F"/>
                </a:solidFill>
                <a:latin typeface="Courier New"/>
                <a:cs typeface="Courier New"/>
              </a:rPr>
              <a:t>vot.l</a:t>
            </a:r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      1 289.000 289.000  77.808 4.861e-05 ***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Residuals  7  26.000   3.714 </a:t>
            </a:r>
            <a:endParaRPr lang="de-DE" b="1" dirty="0" smtClean="0">
              <a:solidFill>
                <a:srgbClr val="7F7F7F"/>
              </a:solidFill>
              <a:latin typeface="Courier New"/>
              <a:cs typeface="Courier New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0" y="1979612"/>
            <a:ext cx="8610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262304" y="1213147"/>
            <a:ext cx="13482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between</a:t>
            </a:r>
            <a:endParaRPr lang="de-DE" sz="2400" dirty="0" smtClean="0">
              <a:solidFill>
                <a:srgbClr val="3366FF"/>
              </a:solidFill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391400" y="2356147"/>
            <a:ext cx="984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within</a:t>
            </a:r>
            <a:endParaRPr lang="de-DE" sz="2400" dirty="0" smtClean="0">
              <a:solidFill>
                <a:srgbClr val="3366FF"/>
              </a:solidFill>
              <a:latin typeface="Arial"/>
              <a:cs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" y="147935"/>
            <a:ext cx="8305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ANOVA mit Messwiederholungen und  der gepaarte </a:t>
            </a:r>
            <a:r>
              <a:rPr lang="de-DE" sz="2400" dirty="0" err="1" smtClean="0">
                <a:latin typeface="Arial"/>
                <a:cs typeface="Arial"/>
              </a:rPr>
              <a:t>t-test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14400" y="3297336"/>
            <a:ext cx="6629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Stimmhaftigkeit hat einen signifikanten Einfluss auf VOT ( F(1, 7) = 77.8, p &lt; 0.001).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1219200" y="4343400"/>
            <a:ext cx="6324600" cy="2442865"/>
            <a:chOff x="1219200" y="4343400"/>
            <a:chExt cx="6324600" cy="2442865"/>
          </a:xfrm>
        </p:grpSpPr>
        <p:sp>
          <p:nvSpPr>
            <p:cNvPr id="9" name="TextBox 8"/>
            <p:cNvSpPr txBox="1"/>
            <p:nvPr/>
          </p:nvSpPr>
          <p:spPr>
            <a:xfrm>
              <a:off x="1219200" y="4343400"/>
              <a:ext cx="5105400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Arial"/>
                  <a:cs typeface="Arial"/>
                </a:rPr>
                <a:t>Vergleich mit dem gepaarten </a:t>
              </a:r>
              <a:r>
                <a:rPr lang="de-DE" sz="2400" dirty="0" err="1" smtClean="0">
                  <a:latin typeface="Arial"/>
                  <a:cs typeface="Arial"/>
                </a:rPr>
                <a:t>t-test</a:t>
              </a:r>
              <a:endParaRPr lang="de-DE" sz="2400" dirty="0" smtClean="0">
                <a:latin typeface="Arial"/>
                <a:cs typeface="Arial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219200" y="5105400"/>
              <a:ext cx="6324600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ourier New"/>
                  <a:cs typeface="Courier New"/>
                </a:rPr>
                <a:t>Paired </a:t>
              </a:r>
              <a:r>
                <a:rPr lang="en-US" b="1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ourier New"/>
                  <a:cs typeface="Courier New"/>
                </a:rPr>
                <a:t>t</a:t>
              </a:r>
              <a:r>
                <a:rPr lang="en-US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ourier New"/>
                  <a:cs typeface="Courier New"/>
                </a:rPr>
                <a:t>-test</a:t>
              </a:r>
            </a:p>
            <a:p>
              <a:r>
                <a:rPr lang="en-US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ourier New"/>
                  <a:cs typeface="Courier New"/>
                </a:rPr>
                <a:t>data:  </a:t>
              </a:r>
              <a:r>
                <a:rPr lang="en-US" b="1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ourier New"/>
                  <a:cs typeface="Courier New"/>
                </a:rPr>
                <a:t>vot</a:t>
              </a:r>
              <a:r>
                <a:rPr lang="en-US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ourier New"/>
                  <a:cs typeface="Courier New"/>
                </a:rPr>
                <a:t> by </a:t>
              </a:r>
              <a:r>
                <a:rPr lang="en-US" b="1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ourier New"/>
                  <a:cs typeface="Courier New"/>
                </a:rPr>
                <a:t>vot.l</a:t>
              </a:r>
              <a:r>
                <a:rPr lang="en-US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ourier New"/>
                  <a:cs typeface="Courier New"/>
                </a:rPr>
                <a:t> </a:t>
              </a:r>
            </a:p>
            <a:p>
              <a:r>
                <a:rPr lang="en-US" b="1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ourier New"/>
                  <a:cs typeface="Courier New"/>
                </a:rPr>
                <a:t>t</a:t>
              </a:r>
              <a:r>
                <a:rPr lang="en-US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ourier New"/>
                  <a:cs typeface="Courier New"/>
                </a:rPr>
                <a:t> = -8.8209, </a:t>
              </a:r>
              <a:r>
                <a:rPr lang="en-US" b="1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ourier New"/>
                  <a:cs typeface="Courier New"/>
                </a:rPr>
                <a:t>df</a:t>
              </a:r>
              <a:r>
                <a:rPr lang="en-US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ourier New"/>
                  <a:cs typeface="Courier New"/>
                </a:rPr>
                <a:t> = 7, </a:t>
              </a:r>
              <a:r>
                <a:rPr lang="en-US" b="1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ourier New"/>
                  <a:cs typeface="Courier New"/>
                </a:rPr>
                <a:t>p</a:t>
              </a:r>
              <a:r>
                <a:rPr lang="en-US" b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ourier New"/>
                  <a:cs typeface="Courier New"/>
                </a:rPr>
                <a:t>-value = 4.861e-05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219200" y="6324600"/>
              <a:ext cx="5943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Arial"/>
                  <a:cs typeface="Arial"/>
                </a:rPr>
                <a:t>(und der F-Wert ist der t-Wert hoch 2)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226367"/>
            <a:ext cx="48006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cs typeface="Arial"/>
              </a:rPr>
              <a:t>M</a:t>
            </a:r>
            <a:r>
              <a:rPr lang="en-US" sz="2400" dirty="0" smtClean="0">
                <a:cs typeface="Arial"/>
              </a:rPr>
              <a:t>ANOVA </a:t>
            </a:r>
            <a:r>
              <a:rPr lang="en-US" sz="2400" dirty="0" err="1" smtClean="0">
                <a:cs typeface="Arial"/>
              </a:rPr>
              <a:t>mit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Messwiederholungen</a:t>
            </a:r>
            <a:endParaRPr lang="de-DE" sz="2400" dirty="0" smtClean="0"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803701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cs typeface="Arial"/>
              </a:rPr>
              <a:t>kann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auch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eingesetzt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werden</a:t>
            </a:r>
            <a:r>
              <a:rPr lang="en-US" sz="2400" dirty="0" smtClean="0">
                <a:cs typeface="Arial"/>
              </a:rPr>
              <a:t>, um </a:t>
            </a:r>
            <a:r>
              <a:rPr lang="en-US" sz="2400" dirty="0" err="1" smtClean="0">
                <a:cs typeface="Arial"/>
              </a:rPr>
              <a:t>denselben</a:t>
            </a:r>
            <a:r>
              <a:rPr lang="en-US" sz="2400" dirty="0" smtClean="0">
                <a:cs typeface="Arial"/>
              </a:rPr>
              <a:t> Test </a:t>
            </a:r>
            <a:r>
              <a:rPr lang="en-US" sz="2400" dirty="0" err="1" smtClean="0">
                <a:cs typeface="Arial"/>
              </a:rPr>
              <a:t>durchzuführen</a:t>
            </a:r>
            <a:r>
              <a:rPr lang="en-US" sz="2400" dirty="0" smtClean="0">
                <a:cs typeface="Arial"/>
              </a:rPr>
              <a:t>.</a:t>
            </a:r>
            <a:endParaRPr lang="de-DE" sz="2400" dirty="0" smtClean="0"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1438871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cs typeface="Arial"/>
              </a:rPr>
              <a:t>Vorteile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eines</a:t>
            </a:r>
            <a:r>
              <a:rPr lang="en-US" sz="2400" dirty="0" smtClean="0">
                <a:cs typeface="Arial"/>
              </a:rPr>
              <a:t> RM-</a:t>
            </a:r>
            <a:r>
              <a:rPr lang="en-US" sz="2400" dirty="0" err="1" smtClean="0">
                <a:cs typeface="Arial"/>
              </a:rPr>
              <a:t>Manovas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gegenüber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einen</a:t>
            </a:r>
            <a:r>
              <a:rPr lang="en-US" sz="2400" dirty="0" smtClean="0">
                <a:cs typeface="Arial"/>
              </a:rPr>
              <a:t> RM-</a:t>
            </a:r>
            <a:r>
              <a:rPr lang="en-US" sz="2400" dirty="0" err="1" smtClean="0">
                <a:cs typeface="Arial"/>
              </a:rPr>
              <a:t>Anova</a:t>
            </a:r>
            <a:r>
              <a:rPr lang="en-US" sz="2400" dirty="0" smtClean="0">
                <a:cs typeface="Arial"/>
              </a:rPr>
              <a:t>*</a:t>
            </a:r>
            <a:endParaRPr lang="de-DE" sz="2400" dirty="0" smtClean="0"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2143036"/>
            <a:ext cx="80772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cs typeface="Arial"/>
              </a:rPr>
              <a:t>1. </a:t>
            </a:r>
            <a:r>
              <a:rPr lang="en-US" sz="2400" dirty="0" err="1" smtClean="0">
                <a:cs typeface="Arial"/>
              </a:rPr>
              <a:t>Keine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Probleme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mit</a:t>
            </a:r>
            <a:r>
              <a:rPr lang="en-US" sz="2400" dirty="0" smtClean="0">
                <a:cs typeface="Arial"/>
              </a:rPr>
              <a:t> '</a:t>
            </a:r>
            <a:r>
              <a:rPr lang="en-US" sz="2400" dirty="0" err="1" smtClean="0">
                <a:cs typeface="Arial"/>
              </a:rPr>
              <a:t>Sphericity</a:t>
            </a:r>
            <a:r>
              <a:rPr lang="en-US" sz="2400" dirty="0" smtClean="0">
                <a:cs typeface="Arial"/>
              </a:rPr>
              <a:t>' (</a:t>
            </a:r>
            <a:r>
              <a:rPr lang="en-US" sz="2400" dirty="0" err="1" smtClean="0">
                <a:cs typeface="Arial"/>
              </a:rPr>
              <a:t>grob</a:t>
            </a:r>
            <a:r>
              <a:rPr lang="en-US" sz="2400" dirty="0" smtClean="0">
                <a:cs typeface="Arial"/>
              </a:rPr>
              <a:t>: die </a:t>
            </a:r>
            <a:r>
              <a:rPr lang="en-US" sz="2400" dirty="0" err="1" smtClean="0">
                <a:cs typeface="Arial"/>
              </a:rPr>
              <a:t>Annahme</a:t>
            </a:r>
            <a:r>
              <a:rPr lang="en-US" sz="2400" dirty="0" smtClean="0">
                <a:cs typeface="Arial"/>
              </a:rPr>
              <a:t> in </a:t>
            </a:r>
            <a:r>
              <a:rPr lang="en-US" sz="2400" dirty="0" err="1" smtClean="0">
                <a:cs typeface="Arial"/>
              </a:rPr>
              <a:t>einem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konventionallen</a:t>
            </a:r>
            <a:r>
              <a:rPr lang="en-US" sz="2400" dirty="0" smtClean="0">
                <a:cs typeface="Arial"/>
              </a:rPr>
              <a:t> RM-</a:t>
            </a:r>
            <a:r>
              <a:rPr lang="en-US" sz="2400" dirty="0" err="1" smtClean="0">
                <a:cs typeface="Arial"/>
              </a:rPr>
              <a:t>Anova</a:t>
            </a:r>
            <a:r>
              <a:rPr lang="en-US" sz="2400" dirty="0" smtClean="0">
                <a:cs typeface="Arial"/>
              </a:rPr>
              <a:t>, </a:t>
            </a:r>
            <a:r>
              <a:rPr lang="en-US" sz="2400" dirty="0" err="1" smtClean="0">
                <a:cs typeface="Arial"/>
              </a:rPr>
              <a:t>dass</a:t>
            </a:r>
            <a:r>
              <a:rPr lang="en-US" sz="2400" dirty="0" smtClean="0">
                <a:cs typeface="Arial"/>
              </a:rPr>
              <a:t> die </a:t>
            </a:r>
            <a:r>
              <a:rPr lang="en-US" sz="2400" dirty="0" err="1" smtClean="0">
                <a:cs typeface="Arial"/>
              </a:rPr>
              <a:t>Varianzen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der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Stufen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sich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voneinander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nicht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signifikant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unterscheiden</a:t>
            </a:r>
            <a:r>
              <a:rPr lang="en-US" sz="2400" dirty="0" smtClean="0">
                <a:cs typeface="Arial"/>
              </a:rPr>
              <a:t>).</a:t>
            </a:r>
            <a:endParaRPr lang="de-DE" sz="2400" dirty="0" smtClean="0"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6248400"/>
            <a:ext cx="5257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smtClean="0">
                <a:cs typeface="Arial"/>
              </a:rPr>
              <a:t>(siehe O'Brien &amp; Kaiser, 1985, </a:t>
            </a:r>
            <a:r>
              <a:rPr lang="de-DE" sz="1600" i="1" dirty="0" err="1" smtClean="0">
                <a:cs typeface="Arial"/>
              </a:rPr>
              <a:t>Psychological</a:t>
            </a:r>
            <a:r>
              <a:rPr lang="de-DE" sz="1600" i="1" dirty="0" smtClean="0">
                <a:cs typeface="Arial"/>
              </a:rPr>
              <a:t> Bulletin</a:t>
            </a:r>
            <a:r>
              <a:rPr lang="de-DE" sz="1600" dirty="0" smtClean="0">
                <a:cs typeface="Arial"/>
              </a:rPr>
              <a:t>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1000" y="3810000"/>
            <a:ext cx="82296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cs typeface="Arial"/>
              </a:rPr>
              <a:t>2. In </a:t>
            </a:r>
            <a:r>
              <a:rPr lang="en-US" sz="2400" dirty="0" err="1" smtClean="0">
                <a:cs typeface="Arial"/>
              </a:rPr>
              <a:t>einem</a:t>
            </a:r>
            <a:r>
              <a:rPr lang="en-US" sz="2400" dirty="0" smtClean="0">
                <a:cs typeface="Arial"/>
              </a:rPr>
              <a:t> RM-</a:t>
            </a:r>
            <a:r>
              <a:rPr lang="en-US" sz="2400" dirty="0" err="1" smtClean="0">
                <a:cs typeface="Arial"/>
              </a:rPr>
              <a:t>Manova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können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auch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mehrere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abhängige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Variablen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geprüft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werden</a:t>
            </a:r>
            <a:r>
              <a:rPr lang="en-US" sz="2400" dirty="0" smtClean="0">
                <a:cs typeface="Arial"/>
              </a:rPr>
              <a:t> (</a:t>
            </a:r>
            <a:r>
              <a:rPr lang="en-US" sz="2400" dirty="0" err="1" smtClean="0">
                <a:cs typeface="Arial"/>
              </a:rPr>
              <a:t>zB</a:t>
            </a:r>
            <a:r>
              <a:rPr lang="en-US" sz="2400" dirty="0" smtClean="0">
                <a:cs typeface="Arial"/>
              </a:rPr>
              <a:t> ob </a:t>
            </a:r>
            <a:r>
              <a:rPr lang="en-US" sz="2400" dirty="0" err="1" smtClean="0">
                <a:cs typeface="Arial"/>
              </a:rPr>
              <a:t>es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Unterschiede</a:t>
            </a:r>
            <a:r>
              <a:rPr lang="en-US" sz="2400" dirty="0" smtClean="0">
                <a:cs typeface="Arial"/>
              </a:rPr>
              <a:t> in </a:t>
            </a:r>
            <a:r>
              <a:rPr lang="en-US" sz="2400" dirty="0" err="1" smtClean="0">
                <a:cs typeface="Arial"/>
              </a:rPr>
              <a:t>einem</a:t>
            </a:r>
            <a:r>
              <a:rPr lang="en-US" sz="2400" dirty="0" smtClean="0">
                <a:cs typeface="Arial"/>
              </a:rPr>
              <a:t> F1 </a:t>
            </a:r>
            <a:r>
              <a:rPr lang="en-US" sz="2400" dirty="0" err="1" smtClean="0">
                <a:cs typeface="Arial"/>
              </a:rPr>
              <a:t>x</a:t>
            </a:r>
            <a:r>
              <a:rPr lang="en-US" sz="2400" dirty="0" smtClean="0">
                <a:cs typeface="Arial"/>
              </a:rPr>
              <a:t> F2 </a:t>
            </a:r>
            <a:r>
              <a:rPr lang="en-US" sz="2400" dirty="0" err="1" smtClean="0">
                <a:cs typeface="Arial"/>
              </a:rPr>
              <a:t>Raum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gibt</a:t>
            </a:r>
            <a:r>
              <a:rPr lang="en-US" sz="2400" dirty="0" smtClean="0">
                <a:cs typeface="Arial"/>
              </a:rPr>
              <a:t>).</a:t>
            </a:r>
            <a:endParaRPr lang="de-DE" sz="2400" dirty="0" smtClean="0">
              <a:cs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1000" y="5334000"/>
            <a:ext cx="7696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3. Einfacherer Interface zum </a:t>
            </a:r>
            <a:r>
              <a:rPr lang="de-DE" sz="2400" dirty="0" err="1" smtClean="0">
                <a:latin typeface="Arial"/>
                <a:cs typeface="Arial"/>
              </a:rPr>
              <a:t>Post-hoc</a:t>
            </a:r>
            <a:r>
              <a:rPr lang="de-DE" sz="2400" dirty="0" smtClean="0">
                <a:latin typeface="Arial"/>
                <a:cs typeface="Arial"/>
              </a:rPr>
              <a:t> Test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226367"/>
            <a:ext cx="48006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err="1" smtClean="0">
                <a:cs typeface="Arial"/>
              </a:rPr>
              <a:t>Manova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mit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Messwiederholungen</a:t>
            </a:r>
            <a:endParaRPr lang="de-DE" sz="2400" dirty="0" smtClean="0"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143000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0000FF"/>
                </a:solidFill>
                <a:cs typeface="Arial"/>
              </a:rPr>
              <a:t>1. Daten vorbereiten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1752600"/>
            <a:ext cx="8534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vdaten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=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data.frame(vot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, Sp=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factor(Sprecher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), Voice =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factor(vot.l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))</a:t>
            </a:r>
          </a:p>
          <a:p>
            <a:r>
              <a:rPr lang="en-US" sz="2400" dirty="0" smtClean="0">
                <a:solidFill>
                  <a:srgbClr val="FF0000"/>
                </a:solidFill>
                <a:cs typeface="Arial"/>
              </a:rPr>
              <a:t>code =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c("d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", "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s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", "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w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")</a:t>
            </a:r>
          </a:p>
          <a:p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vdaten.t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=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Anova.prepare(vdaten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, code)</a:t>
            </a:r>
          </a:p>
          <a:p>
            <a:endParaRPr lang="de-DE" sz="2400" dirty="0" smtClean="0"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2539" y="3576935"/>
            <a:ext cx="7673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cs typeface="Arial"/>
              </a:rPr>
              <a:t>code</a:t>
            </a:r>
            <a:r>
              <a:rPr lang="de-DE" sz="2400" dirty="0" smtClean="0">
                <a:cs typeface="Arial"/>
              </a:rPr>
              <a:t>: Ein Vektor der, die Spalten vom </a:t>
            </a:r>
            <a:r>
              <a:rPr lang="de-DE" sz="2400" dirty="0" err="1" smtClean="0">
                <a:cs typeface="Arial"/>
              </a:rPr>
              <a:t>data-frame</a:t>
            </a:r>
            <a:r>
              <a:rPr lang="de-DE" sz="2400" dirty="0" smtClean="0">
                <a:cs typeface="Arial"/>
              </a:rPr>
              <a:t> beschreibt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2539" y="4262735"/>
            <a:ext cx="655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"d": Abhängige Variable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92539" y="4724400"/>
            <a:ext cx="472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"s": Sprecher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2539" y="5186065"/>
            <a:ext cx="411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"w": </a:t>
            </a:r>
            <a:r>
              <a:rPr lang="de-DE" sz="2400" dirty="0" err="1" smtClean="0">
                <a:cs typeface="Arial"/>
              </a:rPr>
              <a:t>within</a:t>
            </a:r>
            <a:endParaRPr lang="de-DE" sz="2400" dirty="0" smtClean="0"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2539" y="5647730"/>
            <a:ext cx="487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"b": </a:t>
            </a:r>
            <a:r>
              <a:rPr lang="de-DE" sz="2400" dirty="0" err="1" smtClean="0">
                <a:cs typeface="Arial"/>
              </a:rPr>
              <a:t>between</a:t>
            </a:r>
            <a:endParaRPr lang="de-DE" sz="2400" dirty="0" smtClean="0"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535632"/>
            <a:ext cx="396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0000FF"/>
                </a:solidFill>
                <a:cs typeface="Arial"/>
              </a:rPr>
              <a:t>2. </a:t>
            </a:r>
            <a:r>
              <a:rPr lang="de-DE" sz="2400" dirty="0" err="1" smtClean="0">
                <a:solidFill>
                  <a:srgbClr val="0000FF"/>
                </a:solidFill>
                <a:cs typeface="Arial"/>
              </a:rPr>
              <a:t>RM-Manova</a:t>
            </a:r>
            <a:r>
              <a:rPr lang="de-DE" sz="2400" dirty="0" smtClean="0">
                <a:solidFill>
                  <a:srgbClr val="0000FF"/>
                </a:solidFill>
                <a:cs typeface="Arial"/>
              </a:rPr>
              <a:t> durchführen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6200" y="5029200"/>
            <a:ext cx="883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vdaten.lm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=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lm(vdaten.t$d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~ 1)</a:t>
            </a:r>
          </a:p>
          <a:p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vdaten.aov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=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Anova(vdaten.lm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,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idata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=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vdaten.t$w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,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idesign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=~Voice)</a:t>
            </a:r>
            <a:endParaRPr lang="de-DE" sz="2400" dirty="0" smtClean="0">
              <a:solidFill>
                <a:srgbClr val="FF0000"/>
              </a:solidFill>
              <a:cs typeface="Arial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1371600"/>
            <a:ext cx="79248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err="1" smtClean="0">
                <a:solidFill>
                  <a:schemeClr val="bg1">
                    <a:lumMod val="50000"/>
                  </a:schemeClr>
                </a:solidFill>
                <a:cs typeface="Arial"/>
              </a:rPr>
              <a:t>vdaten</a:t>
            </a: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  <a:cs typeface="Arial"/>
              </a:rPr>
              <a:t> = </a:t>
            </a:r>
            <a:r>
              <a:rPr lang="en-US" sz="2200" dirty="0" err="1" smtClean="0">
                <a:solidFill>
                  <a:schemeClr val="bg1">
                    <a:lumMod val="50000"/>
                  </a:schemeClr>
                </a:solidFill>
                <a:cs typeface="Arial"/>
              </a:rPr>
              <a:t>data.frame(vot</a:t>
            </a: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  <a:cs typeface="Arial"/>
              </a:rPr>
              <a:t>, Sp= </a:t>
            </a:r>
            <a:r>
              <a:rPr lang="en-US" sz="2200" dirty="0" err="1" smtClean="0">
                <a:solidFill>
                  <a:schemeClr val="bg1">
                    <a:lumMod val="50000"/>
                  </a:schemeClr>
                </a:solidFill>
                <a:cs typeface="Arial"/>
              </a:rPr>
              <a:t>factor(Sprecher</a:t>
            </a: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  <a:cs typeface="Arial"/>
              </a:rPr>
              <a:t>), Voice = </a:t>
            </a:r>
            <a:r>
              <a:rPr lang="en-US" sz="2200" dirty="0" err="1" smtClean="0">
                <a:solidFill>
                  <a:schemeClr val="bg1">
                    <a:lumMod val="50000"/>
                  </a:schemeClr>
                </a:solidFill>
                <a:cs typeface="Arial"/>
              </a:rPr>
              <a:t>factor(vot.l</a:t>
            </a: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  <a:cs typeface="Arial"/>
              </a:rPr>
              <a:t>))</a:t>
            </a:r>
          </a:p>
          <a:p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  <a:cs typeface="Arial"/>
              </a:rPr>
              <a:t>code = </a:t>
            </a:r>
            <a:r>
              <a:rPr lang="en-US" sz="2200" dirty="0" err="1" smtClean="0">
                <a:solidFill>
                  <a:schemeClr val="bg1">
                    <a:lumMod val="50000"/>
                  </a:schemeClr>
                </a:solidFill>
                <a:cs typeface="Arial"/>
              </a:rPr>
              <a:t>c("d</a:t>
            </a: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  <a:cs typeface="Arial"/>
              </a:rPr>
              <a:t>", "</a:t>
            </a:r>
            <a:r>
              <a:rPr lang="en-US" sz="2200" dirty="0" err="1" smtClean="0">
                <a:solidFill>
                  <a:schemeClr val="bg1">
                    <a:lumMod val="50000"/>
                  </a:schemeClr>
                </a:solidFill>
                <a:cs typeface="Arial"/>
              </a:rPr>
              <a:t>s</a:t>
            </a: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  <a:cs typeface="Arial"/>
              </a:rPr>
              <a:t>", "</a:t>
            </a:r>
            <a:r>
              <a:rPr lang="en-US" sz="2200" dirty="0" err="1" smtClean="0">
                <a:solidFill>
                  <a:schemeClr val="bg1">
                    <a:lumMod val="50000"/>
                  </a:schemeClr>
                </a:solidFill>
                <a:cs typeface="Arial"/>
              </a:rPr>
              <a:t>w</a:t>
            </a: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  <a:cs typeface="Arial"/>
              </a:rPr>
              <a:t>")</a:t>
            </a:r>
          </a:p>
          <a:p>
            <a:r>
              <a:rPr lang="en-US" sz="2200" dirty="0" err="1" smtClean="0">
                <a:solidFill>
                  <a:schemeClr val="bg1">
                    <a:lumMod val="50000"/>
                  </a:schemeClr>
                </a:solidFill>
                <a:cs typeface="Arial"/>
              </a:rPr>
              <a:t>vdaten.t</a:t>
            </a: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  <a:cs typeface="Arial"/>
              </a:rPr>
              <a:t> = </a:t>
            </a:r>
            <a:r>
              <a:rPr lang="en-US" sz="2200" dirty="0" err="1" smtClean="0">
                <a:solidFill>
                  <a:schemeClr val="bg1">
                    <a:lumMod val="50000"/>
                  </a:schemeClr>
                </a:solidFill>
                <a:cs typeface="Arial"/>
              </a:rPr>
              <a:t>Anova.prepare(vdaten</a:t>
            </a:r>
            <a:r>
              <a:rPr lang="en-US" sz="2200" dirty="0" smtClean="0">
                <a:solidFill>
                  <a:schemeClr val="bg1">
                    <a:lumMod val="50000"/>
                  </a:schemeClr>
                </a:solidFill>
                <a:cs typeface="Arial"/>
              </a:rPr>
              <a:t>, code)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rot="16200000" flipH="1">
            <a:off x="5829300" y="2019300"/>
            <a:ext cx="1676400" cy="1143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62000" y="2828836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~1 bedeutet: keine </a:t>
            </a:r>
            <a:r>
              <a:rPr lang="de-DE" sz="2400" dirty="0" err="1" smtClean="0">
                <a:latin typeface="Arial"/>
                <a:cs typeface="Arial"/>
              </a:rPr>
              <a:t>between-</a:t>
            </a:r>
            <a:r>
              <a:rPr lang="de-DE" sz="2400" dirty="0" smtClean="0">
                <a:latin typeface="Arial"/>
                <a:cs typeface="Arial"/>
              </a:rPr>
              <a:t> Faktoren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52700" y="6257835"/>
            <a:ext cx="5676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bleibt gleich, also immer </a:t>
            </a:r>
            <a:r>
              <a:rPr lang="de-DE" sz="2400" dirty="0" err="1" smtClean="0">
                <a:solidFill>
                  <a:srgbClr val="FF0000"/>
                </a:solidFill>
                <a:latin typeface="+mj-lt"/>
                <a:cs typeface="Arial"/>
              </a:rPr>
              <a:t>dataframe$w</a:t>
            </a:r>
            <a:endParaRPr lang="de-DE" sz="2400" dirty="0" smtClean="0">
              <a:solidFill>
                <a:srgbClr val="FF0000"/>
              </a:solidFill>
              <a:latin typeface="+mj-lt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96000" y="3429000"/>
            <a:ext cx="2819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Die </a:t>
            </a:r>
            <a:r>
              <a:rPr lang="de-DE" sz="2400" dirty="0" err="1" smtClean="0">
                <a:latin typeface="Arial"/>
                <a:cs typeface="Arial"/>
              </a:rPr>
              <a:t>within-Faktoren</a:t>
            </a:r>
            <a:endParaRPr lang="de-DE" sz="2400" dirty="0" smtClean="0">
              <a:latin typeface="Arial"/>
              <a:cs typeface="Arial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rot="16200000" flipH="1">
            <a:off x="6669732" y="4459932"/>
            <a:ext cx="1519538" cy="38100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5400000">
            <a:off x="3086497" y="4228703"/>
            <a:ext cx="1599406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04800" y="3428999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Abhängige </a:t>
            </a:r>
            <a:r>
              <a:rPr lang="de-DE" sz="2400" dirty="0" err="1" smtClean="0">
                <a:cs typeface="Arial"/>
              </a:rPr>
              <a:t>Variable(n</a:t>
            </a:r>
            <a:r>
              <a:rPr lang="de-DE" sz="2400" dirty="0" smtClean="0">
                <a:cs typeface="Arial"/>
              </a:rPr>
              <a:t>)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2209800" y="4114800"/>
            <a:ext cx="1066800" cy="914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5400000" flipH="1" flipV="1">
            <a:off x="5516181" y="6059016"/>
            <a:ext cx="39763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531167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0000FF"/>
                </a:solidFill>
                <a:latin typeface="Arial"/>
                <a:cs typeface="Arial"/>
              </a:rPr>
              <a:t>3. Ergebnisse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5240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vdaten.aov</a:t>
            </a:r>
            <a:endParaRPr lang="de-DE" sz="2400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1985665"/>
            <a:ext cx="8839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Type III Repeated Measures MANOVA Tests: </a:t>
            </a:r>
            <a:r>
              <a:rPr lang="en-US" dirty="0" err="1" smtClean="0">
                <a:latin typeface="Courier"/>
                <a:cs typeface="Courier"/>
              </a:rPr>
              <a:t>Pillai</a:t>
            </a:r>
            <a:r>
              <a:rPr lang="en-US" dirty="0" smtClean="0">
                <a:latin typeface="Courier"/>
                <a:cs typeface="Courier"/>
              </a:rPr>
              <a:t> test statistic</a:t>
            </a:r>
          </a:p>
          <a:p>
            <a:r>
              <a:rPr lang="en-US" dirty="0" smtClean="0">
                <a:latin typeface="Courier"/>
                <a:cs typeface="Courier"/>
              </a:rPr>
              <a:t>           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test stat approx F num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den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   Pr(&gt;F)    </a:t>
            </a:r>
          </a:p>
          <a:p>
            <a:r>
              <a:rPr lang="en-US" dirty="0" smtClean="0">
                <a:latin typeface="Courier"/>
                <a:cs typeface="Courier"/>
              </a:rPr>
              <a:t>(Intercept)  1  9.94e-05    0.001      1      7    0.9797    </a:t>
            </a:r>
          </a:p>
          <a:p>
            <a:r>
              <a:rPr lang="en-US" dirty="0" smtClean="0">
                <a:latin typeface="Courier"/>
                <a:cs typeface="Courier"/>
              </a:rPr>
              <a:t>Voice        1     0.917   77.808      1      7 4.861e-05 ***</a:t>
            </a:r>
            <a:endParaRPr lang="de-DE" dirty="0" smtClean="0">
              <a:latin typeface="Courier"/>
              <a:cs typeface="Courier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3657600"/>
            <a:ext cx="762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Der </a:t>
            </a:r>
            <a:r>
              <a:rPr lang="de-DE" sz="2400" dirty="0" err="1" smtClean="0">
                <a:latin typeface="Arial"/>
                <a:cs typeface="Arial"/>
              </a:rPr>
              <a:t>Stimmhaftigeitsunterschied</a:t>
            </a:r>
            <a:r>
              <a:rPr lang="de-DE" sz="2400" dirty="0" smtClean="0">
                <a:latin typeface="Arial"/>
                <a:cs typeface="Arial"/>
              </a:rPr>
              <a:t> ist signifikant (F[1,7]=77.8, p &lt; 0.001).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69501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0000FF"/>
                </a:solidFill>
                <a:latin typeface="+mj-lt"/>
                <a:cs typeface="Arial"/>
              </a:rPr>
              <a:t>3. Ergebnisse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531166"/>
            <a:ext cx="815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Die Ausgabe der </a:t>
            </a:r>
            <a:r>
              <a:rPr lang="de-DE" sz="2400" dirty="0" err="1" smtClean="0">
                <a:latin typeface="+mj-lt"/>
                <a:cs typeface="Arial"/>
              </a:rPr>
              <a:t>RM-Manova</a:t>
            </a:r>
            <a:r>
              <a:rPr lang="de-DE" sz="2400" dirty="0" smtClean="0">
                <a:latin typeface="+mj-lt"/>
                <a:cs typeface="Arial"/>
              </a:rPr>
              <a:t> enthält auch diejenigen der </a:t>
            </a:r>
            <a:r>
              <a:rPr lang="de-DE" sz="2400" dirty="0" err="1" smtClean="0">
                <a:latin typeface="+mj-lt"/>
                <a:cs typeface="Arial"/>
              </a:rPr>
              <a:t>RM-Anova</a:t>
            </a:r>
            <a:r>
              <a:rPr lang="de-DE" sz="2400" dirty="0" smtClean="0">
                <a:solidFill>
                  <a:srgbClr val="FF0000"/>
                </a:solidFill>
                <a:latin typeface="+mj-lt"/>
                <a:cs typeface="Arial"/>
              </a:rPr>
              <a:t>:                 </a:t>
            </a:r>
            <a:r>
              <a:rPr lang="de-DE" sz="2400" dirty="0" err="1" smtClean="0">
                <a:solidFill>
                  <a:srgbClr val="FF0000"/>
                </a:solidFill>
                <a:latin typeface="+mj-lt"/>
                <a:cs typeface="Arial"/>
              </a:rPr>
              <a:t>summary(vdaten.aov</a:t>
            </a:r>
            <a:r>
              <a:rPr lang="de-DE" sz="2400" dirty="0" smtClean="0">
                <a:solidFill>
                  <a:srgbClr val="FF0000"/>
                </a:solidFill>
                <a:latin typeface="+mj-lt"/>
                <a:cs typeface="Arial"/>
              </a:rPr>
              <a:t>, </a:t>
            </a:r>
            <a:r>
              <a:rPr lang="de-DE" sz="2400" dirty="0" err="1" smtClean="0">
                <a:solidFill>
                  <a:srgbClr val="FF0000"/>
                </a:solidFill>
                <a:latin typeface="+mj-lt"/>
                <a:cs typeface="Arial"/>
              </a:rPr>
              <a:t>mult=F</a:t>
            </a:r>
            <a:r>
              <a:rPr lang="de-DE" sz="2400" dirty="0" smtClean="0">
                <a:solidFill>
                  <a:srgbClr val="FF0000"/>
                </a:solidFill>
                <a:latin typeface="+mj-lt"/>
                <a:cs typeface="Arial"/>
              </a:rPr>
              <a:t>)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1600200"/>
            <a:ext cx="9144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>
                <a:latin typeface="Courier"/>
                <a:cs typeface="Courier"/>
              </a:rPr>
              <a:t>Univariate</a:t>
            </a:r>
            <a:r>
              <a:rPr lang="en-US" dirty="0" smtClean="0">
                <a:latin typeface="Courier"/>
                <a:cs typeface="Courier"/>
              </a:rPr>
              <a:t> Type III Repeated-Measures ANOVA Assuming </a:t>
            </a:r>
            <a:r>
              <a:rPr lang="en-US" dirty="0" err="1" smtClean="0">
                <a:latin typeface="Courier"/>
                <a:cs typeface="Courier"/>
              </a:rPr>
              <a:t>Sphericity</a:t>
            </a:r>
            <a:endParaRPr lang="en-US" dirty="0" smtClean="0">
              <a:latin typeface="Courier"/>
              <a:cs typeface="Courier"/>
            </a:endParaRPr>
          </a:p>
          <a:p>
            <a:endParaRPr lang="en-US" dirty="0" smtClean="0">
              <a:latin typeface="Courier"/>
              <a:cs typeface="Courier"/>
            </a:endParaRPr>
          </a:p>
          <a:p>
            <a:r>
              <a:rPr lang="en-US" dirty="0" smtClean="0">
                <a:latin typeface="Courier"/>
                <a:cs typeface="Courier"/>
              </a:rPr>
              <a:t>                 SS num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Error SS den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      F    Pr(&gt;F)    </a:t>
            </a:r>
          </a:p>
          <a:p>
            <a:r>
              <a:rPr lang="en-US" dirty="0" smtClean="0">
                <a:latin typeface="Courier"/>
                <a:cs typeface="Courier"/>
              </a:rPr>
              <a:t>(Intercept)    0.25      1  2514.75      7  0.0007    0.9797    </a:t>
            </a:r>
          </a:p>
          <a:p>
            <a:r>
              <a:rPr lang="en-US" dirty="0" smtClean="0">
                <a:latin typeface="Courier"/>
                <a:cs typeface="Courier"/>
              </a:rPr>
              <a:t>Voice        289.00      1    26.00      7 77.8077 4.861e-05 ***</a:t>
            </a:r>
            <a:endParaRPr lang="de-DE" dirty="0">
              <a:latin typeface="Courier"/>
              <a:cs typeface="Courier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3360002"/>
            <a:ext cx="883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Diese sind immer identisch mit dem </a:t>
            </a:r>
            <a:r>
              <a:rPr lang="de-DE" sz="2400" dirty="0" err="1" smtClean="0">
                <a:latin typeface="+mj-lt"/>
                <a:cs typeface="Arial"/>
              </a:rPr>
              <a:t>RM-Anova</a:t>
            </a:r>
            <a:r>
              <a:rPr lang="de-DE" sz="2400" dirty="0" smtClean="0">
                <a:latin typeface="+mj-lt"/>
                <a:cs typeface="Arial"/>
              </a:rPr>
              <a:t>, den wir vorhin durchgeführt haben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4800" y="4415135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vot.aov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=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aov(vot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~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vot.l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+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Error(Sprecher/vot.l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))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4800" y="4876800"/>
            <a:ext cx="563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summary(vot.aov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)</a:t>
            </a:r>
            <a:endParaRPr lang="de-DE" sz="2400" dirty="0" smtClean="0">
              <a:solidFill>
                <a:srgbClr val="FF0000"/>
              </a:solidFill>
              <a:cs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800" y="5638800"/>
            <a:ext cx="8534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Error: </a:t>
            </a:r>
            <a:r>
              <a:rPr lang="en-US" dirty="0" err="1" smtClean="0">
                <a:latin typeface="Courier"/>
                <a:cs typeface="Courier"/>
              </a:rPr>
              <a:t>Sprecher:vot.l</a:t>
            </a:r>
            <a:endParaRPr lang="en-US" dirty="0" smtClean="0">
              <a:latin typeface="Courier"/>
              <a:cs typeface="Courier"/>
            </a:endParaRPr>
          </a:p>
          <a:p>
            <a:r>
              <a:rPr lang="en-US" dirty="0" smtClean="0">
                <a:latin typeface="Courier"/>
                <a:cs typeface="Courier"/>
              </a:rPr>
              <a:t>         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 Sum Sq Mean Sq F value    Pr(&gt;F)    </a:t>
            </a:r>
          </a:p>
          <a:p>
            <a:r>
              <a:rPr lang="en-US" dirty="0" err="1" smtClean="0">
                <a:latin typeface="Courier"/>
                <a:cs typeface="Courier"/>
              </a:rPr>
              <a:t>vot.l</a:t>
            </a:r>
            <a:r>
              <a:rPr lang="en-US" dirty="0" smtClean="0">
                <a:latin typeface="Courier"/>
                <a:cs typeface="Courier"/>
              </a:rPr>
              <a:t>      1 289.000 289.000  77.808 4.861e-05 ***</a:t>
            </a:r>
          </a:p>
          <a:p>
            <a:r>
              <a:rPr lang="en-US" dirty="0" smtClean="0">
                <a:latin typeface="Courier"/>
                <a:cs typeface="Courier"/>
              </a:rPr>
              <a:t>Residuals  7  26.000   3.714 </a:t>
            </a:r>
            <a:endParaRPr lang="de-DE" dirty="0" smtClean="0"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69501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0000FF"/>
                </a:solidFill>
                <a:latin typeface="+mj-lt"/>
                <a:cs typeface="Arial"/>
              </a:rPr>
              <a:t>3. Ergebnisse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531166"/>
            <a:ext cx="80010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Schließlich sind auch die Ergebnisse von einem </a:t>
            </a:r>
            <a:r>
              <a:rPr lang="de-DE" sz="2400" dirty="0" err="1" smtClean="0">
                <a:cs typeface="Arial"/>
              </a:rPr>
              <a:t>RM-Manova</a:t>
            </a:r>
            <a:r>
              <a:rPr lang="de-DE" sz="2400" dirty="0" smtClean="0">
                <a:cs typeface="Arial"/>
              </a:rPr>
              <a:t> und </a:t>
            </a:r>
            <a:r>
              <a:rPr lang="de-DE" sz="2400" dirty="0" err="1" smtClean="0">
                <a:cs typeface="Arial"/>
              </a:rPr>
              <a:t>RM-Anova</a:t>
            </a:r>
            <a:r>
              <a:rPr lang="de-DE" sz="2400" dirty="0" smtClean="0">
                <a:cs typeface="Arial"/>
              </a:rPr>
              <a:t> identisch, wenn die Anzahl der Freiheitsgrade im Zähler = 1 (also bei 2 Stufen)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2286000"/>
            <a:ext cx="8839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Type III Repeated Measures MANOVA Tests: </a:t>
            </a:r>
            <a:r>
              <a:rPr lang="en-US" dirty="0" err="1" smtClean="0">
                <a:latin typeface="Courier"/>
                <a:cs typeface="Courier"/>
              </a:rPr>
              <a:t>Pillai</a:t>
            </a:r>
            <a:r>
              <a:rPr lang="en-US" dirty="0" smtClean="0">
                <a:latin typeface="Courier"/>
                <a:cs typeface="Courier"/>
              </a:rPr>
              <a:t> test statistic</a:t>
            </a:r>
          </a:p>
          <a:p>
            <a:r>
              <a:rPr lang="en-US" dirty="0" smtClean="0">
                <a:latin typeface="Courier"/>
                <a:cs typeface="Courier"/>
              </a:rPr>
              <a:t>           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test stat approx F num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den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   Pr(&gt;F)    </a:t>
            </a:r>
          </a:p>
          <a:p>
            <a:r>
              <a:rPr lang="en-US" dirty="0" smtClean="0">
                <a:latin typeface="Courier"/>
                <a:cs typeface="Courier"/>
              </a:rPr>
              <a:t>(Intercept)  1  9.94e-05    0.001      1      7    0.9797    </a:t>
            </a:r>
          </a:p>
          <a:p>
            <a:r>
              <a:rPr lang="en-US" dirty="0" smtClean="0">
                <a:latin typeface="Courier"/>
                <a:cs typeface="Courier"/>
              </a:rPr>
              <a:t>Voice        1     0.917   77.808      </a:t>
            </a:r>
            <a:r>
              <a:rPr lang="en-US" dirty="0" smtClean="0">
                <a:solidFill>
                  <a:srgbClr val="FF0000"/>
                </a:solidFill>
                <a:latin typeface="Courier"/>
                <a:cs typeface="Courier"/>
              </a:rPr>
              <a:t>1</a:t>
            </a:r>
            <a:r>
              <a:rPr lang="en-US" dirty="0" smtClean="0">
                <a:latin typeface="Courier"/>
                <a:cs typeface="Courier"/>
              </a:rPr>
              <a:t>      7 4.861e-05 ***</a:t>
            </a:r>
            <a:endParaRPr lang="de-DE" dirty="0" smtClean="0">
              <a:latin typeface="Courier"/>
              <a:cs typeface="Courier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1828800"/>
            <a:ext cx="22098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0000FF"/>
                </a:solidFill>
                <a:latin typeface="Arial"/>
                <a:cs typeface="Arial"/>
              </a:rPr>
              <a:t>RM-MANOVA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4495800"/>
            <a:ext cx="9144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>
                <a:latin typeface="Courier"/>
                <a:cs typeface="Courier"/>
              </a:rPr>
              <a:t>Univariate</a:t>
            </a:r>
            <a:r>
              <a:rPr lang="en-US" dirty="0" smtClean="0">
                <a:latin typeface="Courier"/>
                <a:cs typeface="Courier"/>
              </a:rPr>
              <a:t> Type III Repeated-Measures ANOVA Assuming </a:t>
            </a:r>
            <a:r>
              <a:rPr lang="en-US" dirty="0" err="1" smtClean="0">
                <a:latin typeface="Courier"/>
                <a:cs typeface="Courier"/>
              </a:rPr>
              <a:t>Sphericity</a:t>
            </a:r>
            <a:endParaRPr lang="en-US" dirty="0" smtClean="0">
              <a:latin typeface="Courier"/>
              <a:cs typeface="Courier"/>
            </a:endParaRPr>
          </a:p>
          <a:p>
            <a:endParaRPr lang="en-US" dirty="0" smtClean="0">
              <a:latin typeface="Courier"/>
              <a:cs typeface="Courier"/>
            </a:endParaRPr>
          </a:p>
          <a:p>
            <a:r>
              <a:rPr lang="en-US" dirty="0" smtClean="0">
                <a:latin typeface="Courier"/>
                <a:cs typeface="Courier"/>
              </a:rPr>
              <a:t>                 SS num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Error SS den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      F    Pr(&gt;F)    </a:t>
            </a:r>
          </a:p>
          <a:p>
            <a:r>
              <a:rPr lang="en-US" dirty="0" smtClean="0">
                <a:latin typeface="Courier"/>
                <a:cs typeface="Courier"/>
              </a:rPr>
              <a:t>(Intercept)    0.25      1  2514.75      7  0.0007    0.9797    </a:t>
            </a:r>
          </a:p>
          <a:p>
            <a:r>
              <a:rPr lang="en-US" dirty="0" smtClean="0">
                <a:latin typeface="Courier"/>
                <a:cs typeface="Courier"/>
              </a:rPr>
              <a:t>Voice         289.00     </a:t>
            </a:r>
            <a:r>
              <a:rPr lang="en-US" dirty="0" smtClean="0">
                <a:solidFill>
                  <a:srgbClr val="FF0000"/>
                </a:solidFill>
                <a:latin typeface="Courier"/>
                <a:cs typeface="Courier"/>
              </a:rPr>
              <a:t>1</a:t>
            </a:r>
            <a:r>
              <a:rPr lang="en-US" dirty="0" smtClean="0">
                <a:latin typeface="Courier"/>
                <a:cs typeface="Courier"/>
              </a:rPr>
              <a:t>    26.00      7 77.8077 4.861e-05 ***</a:t>
            </a:r>
            <a:endParaRPr lang="de-DE" dirty="0">
              <a:latin typeface="Courier"/>
              <a:cs typeface="Courier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3714929"/>
            <a:ext cx="22860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0000FF"/>
                </a:solidFill>
                <a:latin typeface="Arial"/>
                <a:cs typeface="Arial"/>
              </a:rPr>
              <a:t>RM-ANOVA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1723" y="304801"/>
            <a:ext cx="5168493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RM-(M)anova</a:t>
            </a:r>
            <a:r>
              <a:rPr lang="de-DE" sz="2400" dirty="0" smtClean="0">
                <a:latin typeface="Arial"/>
                <a:cs typeface="Arial"/>
              </a:rPr>
              <a:t>: </a:t>
            </a:r>
            <a:r>
              <a:rPr lang="de-DE" sz="2400" dirty="0" err="1" smtClean="0">
                <a:latin typeface="Arial"/>
                <a:cs typeface="Arial"/>
              </a:rPr>
              <a:t>between</a:t>
            </a:r>
            <a:r>
              <a:rPr lang="de-DE" sz="2400" dirty="0" smtClean="0">
                <a:latin typeface="Arial"/>
                <a:cs typeface="Arial"/>
              </a:rPr>
              <a:t> and </a:t>
            </a:r>
            <a:r>
              <a:rPr lang="de-DE" sz="2400" dirty="0" err="1" smtClean="0">
                <a:latin typeface="Arial"/>
                <a:cs typeface="Arial"/>
              </a:rPr>
              <a:t>within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982912"/>
            <a:ext cx="51816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Die Dauer, </a:t>
            </a:r>
            <a:r>
              <a:rPr lang="de-DE" sz="2400" i="1" dirty="0" smtClean="0">
                <a:latin typeface="Arial"/>
                <a:cs typeface="Arial"/>
              </a:rPr>
              <a:t>D</a:t>
            </a:r>
            <a:r>
              <a:rPr lang="de-DE" sz="2400" dirty="0" smtClean="0">
                <a:latin typeface="Arial"/>
                <a:cs typeface="Arial"/>
              </a:rPr>
              <a:t>,  (ms) wurde gemessen zwischen dem </a:t>
            </a:r>
            <a:r>
              <a:rPr lang="de-DE" sz="2400" dirty="0" err="1" smtClean="0">
                <a:latin typeface="Arial"/>
                <a:cs typeface="Arial"/>
              </a:rPr>
              <a:t>Silbenonset</a:t>
            </a:r>
            <a:r>
              <a:rPr lang="de-DE" sz="2400" dirty="0" smtClean="0">
                <a:latin typeface="Arial"/>
                <a:cs typeface="Arial"/>
              </a:rPr>
              <a:t> und dem H* Tonakzent in </a:t>
            </a:r>
            <a:r>
              <a:rPr lang="de-DE" sz="2400" dirty="0" err="1" smtClean="0">
                <a:latin typeface="Arial"/>
                <a:cs typeface="Arial"/>
              </a:rPr>
              <a:t>äußerungsinitialen</a:t>
            </a:r>
            <a:r>
              <a:rPr lang="de-DE" sz="2400" dirty="0" smtClean="0">
                <a:latin typeface="Arial"/>
                <a:cs typeface="Arial"/>
              </a:rPr>
              <a:t> Silben (</a:t>
            </a:r>
            <a:r>
              <a:rPr lang="de-DE" sz="2400" dirty="0" err="1" smtClean="0">
                <a:latin typeface="Arial"/>
                <a:cs typeface="Arial"/>
              </a:rPr>
              <a:t>zB</a:t>
            </a:r>
            <a:r>
              <a:rPr lang="de-DE" sz="2400" dirty="0" smtClean="0">
                <a:latin typeface="Arial"/>
                <a:cs typeface="Arial"/>
              </a:rPr>
              <a:t> </a:t>
            </a:r>
            <a:r>
              <a:rPr lang="de-DE" sz="2400" i="1" u="sng" dirty="0" smtClean="0">
                <a:latin typeface="Arial"/>
                <a:cs typeface="Arial"/>
              </a:rPr>
              <a:t>näch</a:t>
            </a:r>
            <a:r>
              <a:rPr lang="de-DE" sz="2400" i="1" dirty="0" smtClean="0">
                <a:latin typeface="Arial"/>
                <a:cs typeface="Arial"/>
              </a:rPr>
              <a:t>stes</a:t>
            </a:r>
            <a:r>
              <a:rPr lang="de-DE" sz="2400" dirty="0" smtClean="0">
                <a:latin typeface="Arial"/>
                <a:cs typeface="Arial"/>
              </a:rPr>
              <a:t>) und -finalen Silben (</a:t>
            </a:r>
            <a:r>
              <a:rPr lang="de-DE" sz="2400" i="1" dirty="0" smtClean="0">
                <a:latin typeface="Arial"/>
                <a:cs typeface="Arial"/>
              </a:rPr>
              <a:t>dem</a:t>
            </a:r>
            <a:r>
              <a:rPr lang="de-DE" sz="2400" i="1" u="sng" dirty="0" smtClean="0">
                <a:latin typeface="Arial"/>
                <a:cs typeface="Arial"/>
              </a:rPr>
              <a:t>nächst</a:t>
            </a:r>
            <a:r>
              <a:rPr lang="de-DE" sz="2400" dirty="0" smtClean="0">
                <a:latin typeface="Arial"/>
                <a:cs typeface="Arial"/>
              </a:rPr>
              <a:t>) jeweils von 10 </a:t>
            </a:r>
            <a:r>
              <a:rPr lang="de-DE" sz="2400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.,     5 aus Bayern (B) und 5 aus Schleswig-Holstein (SH).</a:t>
            </a:r>
          </a:p>
        </p:txBody>
      </p:sp>
      <p:sp>
        <p:nvSpPr>
          <p:cNvPr id="4" name="Freeform 3"/>
          <p:cNvSpPr/>
          <p:nvPr/>
        </p:nvSpPr>
        <p:spPr>
          <a:xfrm>
            <a:off x="6350216" y="2017113"/>
            <a:ext cx="1574899" cy="580832"/>
          </a:xfrm>
          <a:custGeom>
            <a:avLst/>
            <a:gdLst>
              <a:gd name="connsiteX0" fmla="*/ 9466 w 1574899"/>
              <a:gd name="connsiteY0" fmla="*/ 462697 h 580832"/>
              <a:gd name="connsiteX1" fmla="*/ 68539 w 1574899"/>
              <a:gd name="connsiteY1" fmla="*/ 413474 h 580832"/>
              <a:gd name="connsiteX2" fmla="*/ 88230 w 1574899"/>
              <a:gd name="connsiteY2" fmla="*/ 393784 h 580832"/>
              <a:gd name="connsiteX3" fmla="*/ 127612 w 1574899"/>
              <a:gd name="connsiteY3" fmla="*/ 364251 h 580832"/>
              <a:gd name="connsiteX4" fmla="*/ 157148 w 1574899"/>
              <a:gd name="connsiteY4" fmla="*/ 334717 h 580832"/>
              <a:gd name="connsiteX5" fmla="*/ 255603 w 1574899"/>
              <a:gd name="connsiteY5" fmla="*/ 275649 h 580832"/>
              <a:gd name="connsiteX6" fmla="*/ 304830 w 1574899"/>
              <a:gd name="connsiteY6" fmla="*/ 246115 h 580832"/>
              <a:gd name="connsiteX7" fmla="*/ 363903 w 1574899"/>
              <a:gd name="connsiteY7" fmla="*/ 216581 h 580832"/>
              <a:gd name="connsiteX8" fmla="*/ 422976 w 1574899"/>
              <a:gd name="connsiteY8" fmla="*/ 187048 h 580832"/>
              <a:gd name="connsiteX9" fmla="*/ 482049 w 1574899"/>
              <a:gd name="connsiteY9" fmla="*/ 137825 h 580832"/>
              <a:gd name="connsiteX10" fmla="*/ 511586 w 1574899"/>
              <a:gd name="connsiteY10" fmla="*/ 127980 h 580832"/>
              <a:gd name="connsiteX11" fmla="*/ 560813 w 1574899"/>
              <a:gd name="connsiteY11" fmla="*/ 108291 h 580832"/>
              <a:gd name="connsiteX12" fmla="*/ 629732 w 1574899"/>
              <a:gd name="connsiteY12" fmla="*/ 68912 h 580832"/>
              <a:gd name="connsiteX13" fmla="*/ 669114 w 1574899"/>
              <a:gd name="connsiteY13" fmla="*/ 59068 h 580832"/>
              <a:gd name="connsiteX14" fmla="*/ 757723 w 1574899"/>
              <a:gd name="connsiteY14" fmla="*/ 29534 h 580832"/>
              <a:gd name="connsiteX15" fmla="*/ 787260 w 1574899"/>
              <a:gd name="connsiteY15" fmla="*/ 19689 h 580832"/>
              <a:gd name="connsiteX16" fmla="*/ 866023 w 1574899"/>
              <a:gd name="connsiteY16" fmla="*/ 0 h 580832"/>
              <a:gd name="connsiteX17" fmla="*/ 1003860 w 1574899"/>
              <a:gd name="connsiteY17" fmla="*/ 19689 h 580832"/>
              <a:gd name="connsiteX18" fmla="*/ 1072779 w 1574899"/>
              <a:gd name="connsiteY18" fmla="*/ 39378 h 580832"/>
              <a:gd name="connsiteX19" fmla="*/ 1141697 w 1574899"/>
              <a:gd name="connsiteY19" fmla="*/ 98446 h 580832"/>
              <a:gd name="connsiteX20" fmla="*/ 1200770 w 1574899"/>
              <a:gd name="connsiteY20" fmla="*/ 137825 h 580832"/>
              <a:gd name="connsiteX21" fmla="*/ 1240152 w 1574899"/>
              <a:gd name="connsiteY21" fmla="*/ 187048 h 580832"/>
              <a:gd name="connsiteX22" fmla="*/ 1279534 w 1574899"/>
              <a:gd name="connsiteY22" fmla="*/ 206737 h 580832"/>
              <a:gd name="connsiteX23" fmla="*/ 1309071 w 1574899"/>
              <a:gd name="connsiteY23" fmla="*/ 275649 h 580832"/>
              <a:gd name="connsiteX24" fmla="*/ 1318916 w 1574899"/>
              <a:gd name="connsiteY24" fmla="*/ 305183 h 580832"/>
              <a:gd name="connsiteX25" fmla="*/ 1348453 w 1574899"/>
              <a:gd name="connsiteY25" fmla="*/ 324872 h 580832"/>
              <a:gd name="connsiteX26" fmla="*/ 1358298 w 1574899"/>
              <a:gd name="connsiteY26" fmla="*/ 364251 h 580832"/>
              <a:gd name="connsiteX27" fmla="*/ 1397680 w 1574899"/>
              <a:gd name="connsiteY27" fmla="*/ 413474 h 580832"/>
              <a:gd name="connsiteX28" fmla="*/ 1427216 w 1574899"/>
              <a:gd name="connsiteY28" fmla="*/ 433163 h 580832"/>
              <a:gd name="connsiteX29" fmla="*/ 1466598 w 1574899"/>
              <a:gd name="connsiteY29" fmla="*/ 482386 h 580832"/>
              <a:gd name="connsiteX30" fmla="*/ 1476444 w 1574899"/>
              <a:gd name="connsiteY30" fmla="*/ 511920 h 580832"/>
              <a:gd name="connsiteX31" fmla="*/ 1535517 w 1574899"/>
              <a:gd name="connsiteY31" fmla="*/ 551298 h 580832"/>
              <a:gd name="connsiteX32" fmla="*/ 1565053 w 1574899"/>
              <a:gd name="connsiteY32" fmla="*/ 570987 h 580832"/>
              <a:gd name="connsiteX33" fmla="*/ 1574899 w 1574899"/>
              <a:gd name="connsiteY33" fmla="*/ 580832 h 580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574899" h="580832">
                <a:moveTo>
                  <a:pt x="9466" y="462697"/>
                </a:moveTo>
                <a:cubicBezTo>
                  <a:pt x="79629" y="392539"/>
                  <a:pt x="0" y="468300"/>
                  <a:pt x="68539" y="413474"/>
                </a:cubicBezTo>
                <a:cubicBezTo>
                  <a:pt x="75787" y="407676"/>
                  <a:pt x="81099" y="399726"/>
                  <a:pt x="88230" y="393784"/>
                </a:cubicBezTo>
                <a:cubicBezTo>
                  <a:pt x="100836" y="383280"/>
                  <a:pt x="115153" y="374929"/>
                  <a:pt x="127612" y="364251"/>
                </a:cubicBezTo>
                <a:cubicBezTo>
                  <a:pt x="138184" y="355191"/>
                  <a:pt x="146158" y="343264"/>
                  <a:pt x="157148" y="334717"/>
                </a:cubicBezTo>
                <a:cubicBezTo>
                  <a:pt x="217202" y="288012"/>
                  <a:pt x="202019" y="305415"/>
                  <a:pt x="255603" y="275649"/>
                </a:cubicBezTo>
                <a:cubicBezTo>
                  <a:pt x="272331" y="266357"/>
                  <a:pt x="288031" y="255278"/>
                  <a:pt x="304830" y="246115"/>
                </a:cubicBezTo>
                <a:cubicBezTo>
                  <a:pt x="324157" y="235574"/>
                  <a:pt x="344658" y="227272"/>
                  <a:pt x="363903" y="216581"/>
                </a:cubicBezTo>
                <a:cubicBezTo>
                  <a:pt x="421158" y="184776"/>
                  <a:pt x="365478" y="206211"/>
                  <a:pt x="422976" y="187048"/>
                </a:cubicBezTo>
                <a:cubicBezTo>
                  <a:pt x="444750" y="165276"/>
                  <a:pt x="454635" y="151531"/>
                  <a:pt x="482049" y="137825"/>
                </a:cubicBezTo>
                <a:cubicBezTo>
                  <a:pt x="491332" y="133184"/>
                  <a:pt x="501869" y="131624"/>
                  <a:pt x="511586" y="127980"/>
                </a:cubicBezTo>
                <a:cubicBezTo>
                  <a:pt x="528134" y="121775"/>
                  <a:pt x="545006" y="116194"/>
                  <a:pt x="560813" y="108291"/>
                </a:cubicBezTo>
                <a:cubicBezTo>
                  <a:pt x="584479" y="96459"/>
                  <a:pt x="605645" y="79860"/>
                  <a:pt x="629732" y="68912"/>
                </a:cubicBezTo>
                <a:cubicBezTo>
                  <a:pt x="642051" y="63313"/>
                  <a:pt x="656181" y="63047"/>
                  <a:pt x="669114" y="59068"/>
                </a:cubicBezTo>
                <a:cubicBezTo>
                  <a:pt x="698871" y="49913"/>
                  <a:pt x="728187" y="39379"/>
                  <a:pt x="757723" y="29534"/>
                </a:cubicBezTo>
                <a:cubicBezTo>
                  <a:pt x="767569" y="26252"/>
                  <a:pt x="777083" y="21724"/>
                  <a:pt x="787260" y="19689"/>
                </a:cubicBezTo>
                <a:cubicBezTo>
                  <a:pt x="846663" y="7810"/>
                  <a:pt x="820612" y="15137"/>
                  <a:pt x="866023" y="0"/>
                </a:cubicBezTo>
                <a:cubicBezTo>
                  <a:pt x="914405" y="6047"/>
                  <a:pt x="956555" y="10229"/>
                  <a:pt x="1003860" y="19689"/>
                </a:cubicBezTo>
                <a:cubicBezTo>
                  <a:pt x="1034759" y="25868"/>
                  <a:pt x="1044633" y="29998"/>
                  <a:pt x="1072779" y="39378"/>
                </a:cubicBezTo>
                <a:cubicBezTo>
                  <a:pt x="1110427" y="95846"/>
                  <a:pt x="1070450" y="45015"/>
                  <a:pt x="1141697" y="98446"/>
                </a:cubicBezTo>
                <a:cubicBezTo>
                  <a:pt x="1200697" y="142693"/>
                  <a:pt x="1141534" y="118080"/>
                  <a:pt x="1200770" y="137825"/>
                </a:cubicBezTo>
                <a:cubicBezTo>
                  <a:pt x="1211302" y="153622"/>
                  <a:pt x="1223319" y="175827"/>
                  <a:pt x="1240152" y="187048"/>
                </a:cubicBezTo>
                <a:cubicBezTo>
                  <a:pt x="1252364" y="195189"/>
                  <a:pt x="1266407" y="200174"/>
                  <a:pt x="1279534" y="206737"/>
                </a:cubicBezTo>
                <a:cubicBezTo>
                  <a:pt x="1300027" y="288695"/>
                  <a:pt x="1275074" y="207659"/>
                  <a:pt x="1309071" y="275649"/>
                </a:cubicBezTo>
                <a:cubicBezTo>
                  <a:pt x="1313712" y="284931"/>
                  <a:pt x="1312433" y="297080"/>
                  <a:pt x="1318916" y="305183"/>
                </a:cubicBezTo>
                <a:cubicBezTo>
                  <a:pt x="1326308" y="314422"/>
                  <a:pt x="1338607" y="318309"/>
                  <a:pt x="1348453" y="324872"/>
                </a:cubicBezTo>
                <a:cubicBezTo>
                  <a:pt x="1351735" y="337998"/>
                  <a:pt x="1352968" y="351815"/>
                  <a:pt x="1358298" y="364251"/>
                </a:cubicBezTo>
                <a:cubicBezTo>
                  <a:pt x="1364972" y="379822"/>
                  <a:pt x="1383874" y="402430"/>
                  <a:pt x="1397680" y="413474"/>
                </a:cubicBezTo>
                <a:cubicBezTo>
                  <a:pt x="1406920" y="420865"/>
                  <a:pt x="1417371" y="426600"/>
                  <a:pt x="1427216" y="433163"/>
                </a:cubicBezTo>
                <a:cubicBezTo>
                  <a:pt x="1451964" y="507397"/>
                  <a:pt x="1415703" y="418773"/>
                  <a:pt x="1466598" y="482386"/>
                </a:cubicBezTo>
                <a:cubicBezTo>
                  <a:pt x="1473081" y="490489"/>
                  <a:pt x="1469106" y="504582"/>
                  <a:pt x="1476444" y="511920"/>
                </a:cubicBezTo>
                <a:cubicBezTo>
                  <a:pt x="1493178" y="528653"/>
                  <a:pt x="1515826" y="538172"/>
                  <a:pt x="1535517" y="551298"/>
                </a:cubicBezTo>
                <a:cubicBezTo>
                  <a:pt x="1545362" y="557861"/>
                  <a:pt x="1556686" y="562621"/>
                  <a:pt x="1565053" y="570987"/>
                </a:cubicBezTo>
                <a:lnTo>
                  <a:pt x="1574899" y="580832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Box 4"/>
          <p:cNvSpPr txBox="1"/>
          <p:nvPr/>
        </p:nvSpPr>
        <p:spPr>
          <a:xfrm>
            <a:off x="6374897" y="3048000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977794" y="1371600"/>
            <a:ext cx="5267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H*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137666" y="3048000"/>
            <a:ext cx="3257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ɛ</a:t>
            </a:r>
          </a:p>
        </p:txBody>
      </p:sp>
      <p:cxnSp>
        <p:nvCxnSpPr>
          <p:cNvPr id="11" name="Straight Connector 10"/>
          <p:cNvCxnSpPr/>
          <p:nvPr/>
        </p:nvCxnSpPr>
        <p:spPr>
          <a:xfrm rot="5400000" flipH="1" flipV="1">
            <a:off x="6796381" y="2215605"/>
            <a:ext cx="76468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6350216" y="2597945"/>
            <a:ext cx="827711" cy="794"/>
          </a:xfrm>
          <a:prstGeom prst="straightConnector1">
            <a:avLst/>
          </a:prstGeom>
          <a:ln w="25400" cap="flat" cmpd="sng" algn="ctr">
            <a:solidFill>
              <a:schemeClr val="tx1"/>
            </a:solidFill>
            <a:prstDash val="sysDash"/>
            <a:round/>
            <a:headEnd type="arrow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621928" y="2137074"/>
            <a:ext cx="4069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D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 rot="5400000" flipH="1" flipV="1">
            <a:off x="4950768" y="1902768"/>
            <a:ext cx="1985665" cy="1588"/>
          </a:xfrm>
          <a:prstGeom prst="straightConnector1">
            <a:avLst/>
          </a:prstGeom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5942806" y="2896395"/>
            <a:ext cx="2896394" cy="1588"/>
          </a:xfrm>
          <a:prstGeom prst="straightConnector1">
            <a:avLst/>
          </a:prstGeom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8095687" y="3048000"/>
            <a:ext cx="74351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 smtClean="0">
                <a:latin typeface="Arial"/>
                <a:cs typeface="Arial"/>
              </a:rPr>
              <a:t>Dauer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461187" y="1202323"/>
            <a:ext cx="35578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dirty="0" smtClean="0">
                <a:latin typeface="Arial"/>
                <a:cs typeface="Arial"/>
              </a:rPr>
              <a:t>f0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66800" y="4308901"/>
            <a:ext cx="6248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Inwiefern wird die Dauer von der Position und/oder Dialekt beeinflusst?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6019800"/>
            <a:ext cx="1638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Die Daten: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047435" y="6017567"/>
            <a:ext cx="4583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dr</a:t>
            </a:r>
            <a:endParaRPr lang="de-DE" sz="2400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038600" y="6017567"/>
            <a:ext cx="15870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names(dr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277993" y="6019800"/>
            <a:ext cx="15017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attach(dr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766466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Abbildungen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 t="13203" b="6797"/>
              <a:stretch>
                <a:fillRect/>
              </a:stretch>
            </p:blipFill>
          </mc:Choice>
          <mc:Fallback>
            <p:blipFill>
              <a:blip r:embed="rId3"/>
              <a:srcRect t="13203" b="6797"/>
              <a:stretch>
                <a:fillRect/>
              </a:stretch>
            </p:blipFill>
          </mc:Fallback>
        </mc:AlternateContent>
        <p:spPr>
          <a:xfrm>
            <a:off x="228599" y="2133599"/>
            <a:ext cx="4155179" cy="332414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8600" y="1233101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rgbClr val="FF0000"/>
                </a:solidFill>
                <a:latin typeface="Arial"/>
                <a:cs typeface="Arial"/>
              </a:rPr>
              <a:t>boxplot(D</a:t>
            </a:r>
            <a:r>
              <a:rPr lang="en-US" sz="2000" dirty="0" smtClean="0">
                <a:solidFill>
                  <a:srgbClr val="FF0000"/>
                </a:solidFill>
                <a:latin typeface="Arial"/>
                <a:cs typeface="Arial"/>
              </a:rPr>
              <a:t> ~ </a:t>
            </a:r>
            <a:r>
              <a:rPr lang="en-US" sz="2000" dirty="0" err="1" smtClean="0">
                <a:solidFill>
                  <a:srgbClr val="FF0000"/>
                </a:solidFill>
                <a:latin typeface="Arial"/>
                <a:cs typeface="Arial"/>
              </a:rPr>
              <a:t>Dialekt</a:t>
            </a:r>
            <a:r>
              <a:rPr lang="en-US" sz="2000" dirty="0" smtClean="0">
                <a:solidFill>
                  <a:srgbClr val="FF0000"/>
                </a:solidFill>
                <a:latin typeface="Arial"/>
                <a:cs typeface="Arial"/>
              </a:rPr>
              <a:t> * Position)</a:t>
            </a:r>
            <a:endParaRPr lang="de-DE" sz="2000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4"/>
              <a:srcRect t="11220" b="10464"/>
              <a:stretch>
                <a:fillRect/>
              </a:stretch>
            </p:blipFill>
          </mc:Choice>
          <mc:Fallback>
            <p:blipFill>
              <a:blip r:embed="rId5"/>
              <a:srcRect t="11220" b="10464"/>
              <a:stretch>
                <a:fillRect/>
              </a:stretch>
            </p:blipFill>
          </mc:Fallback>
        </mc:AlternateContent>
        <p:spPr>
          <a:xfrm>
            <a:off x="4800600" y="2133599"/>
            <a:ext cx="3886200" cy="304353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990600" y="5486400"/>
            <a:ext cx="55564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Position signifikant? Dialekt signifikant?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90800" y="6015335"/>
            <a:ext cx="17929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Interaktion?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495800" y="1289686"/>
            <a:ext cx="464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rgbClr val="FF0000"/>
                </a:solidFill>
                <a:latin typeface="Arial"/>
                <a:cs typeface="Arial"/>
              </a:rPr>
              <a:t>interaction.plot</a:t>
            </a:r>
            <a:r>
              <a:rPr lang="en-US" sz="2000" dirty="0" err="1" smtClean="0">
                <a:solidFill>
                  <a:srgbClr val="FF0000"/>
                </a:solidFill>
                <a:latin typeface="Arial"/>
                <a:cs typeface="Arial"/>
              </a:rPr>
              <a:t>(Dialekt</a:t>
            </a:r>
            <a:r>
              <a:rPr lang="en-US" sz="2000" dirty="0" smtClean="0">
                <a:solidFill>
                  <a:srgbClr val="FF0000"/>
                </a:solidFill>
                <a:latin typeface="Arial"/>
                <a:cs typeface="Arial"/>
              </a:rPr>
              <a:t>, Position, </a:t>
            </a:r>
            <a:r>
              <a:rPr lang="en-US" sz="2000" dirty="0" smtClean="0">
                <a:solidFill>
                  <a:srgbClr val="FF0000"/>
                </a:solidFill>
                <a:latin typeface="Arial"/>
                <a:cs typeface="Arial"/>
              </a:rPr>
              <a:t>D)</a:t>
            </a:r>
            <a:endParaRPr lang="de-DE" sz="2000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81723" y="304801"/>
            <a:ext cx="5168493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RM-(M)anova</a:t>
            </a:r>
            <a:r>
              <a:rPr lang="de-DE" sz="2400" dirty="0" smtClean="0">
                <a:latin typeface="Arial"/>
                <a:cs typeface="Arial"/>
              </a:rPr>
              <a:t>: </a:t>
            </a:r>
            <a:r>
              <a:rPr lang="de-DE" sz="2400" dirty="0" err="1" smtClean="0">
                <a:latin typeface="Arial"/>
                <a:cs typeface="Arial"/>
              </a:rPr>
              <a:t>between</a:t>
            </a:r>
            <a:r>
              <a:rPr lang="de-DE" sz="2400" dirty="0" smtClean="0">
                <a:latin typeface="Arial"/>
                <a:cs typeface="Arial"/>
              </a:rPr>
              <a:t> and </a:t>
            </a:r>
            <a:r>
              <a:rPr lang="de-DE" sz="2400" dirty="0" err="1" smtClean="0">
                <a:latin typeface="Arial"/>
                <a:cs typeface="Arial"/>
              </a:rPr>
              <a:t>within</a:t>
            </a:r>
            <a:endParaRPr lang="de-DE" sz="2400" dirty="0" smtClean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147935"/>
            <a:ext cx="6400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Messwiederholungen: der gepaarte </a:t>
            </a:r>
            <a:r>
              <a:rPr lang="de-DE" sz="2400" dirty="0" err="1" smtClean="0">
                <a:latin typeface="Arial"/>
                <a:cs typeface="Arial"/>
              </a:rPr>
              <a:t>t-test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716340"/>
            <a:ext cx="82296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8 französische </a:t>
            </a:r>
            <a:r>
              <a:rPr lang="de-DE" sz="2400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. erzeugten /</a:t>
            </a:r>
            <a:r>
              <a:rPr lang="de-DE" sz="2400" dirty="0" err="1" smtClean="0">
                <a:latin typeface="Arial"/>
                <a:cs typeface="Arial"/>
              </a:rPr>
              <a:t>pa</a:t>
            </a:r>
            <a:r>
              <a:rPr lang="de-DE" sz="2400" dirty="0" smtClean="0">
                <a:latin typeface="Arial"/>
                <a:cs typeface="Arial"/>
              </a:rPr>
              <a:t>/ und /</a:t>
            </a:r>
            <a:r>
              <a:rPr lang="de-DE" sz="2400" dirty="0" err="1" smtClean="0">
                <a:latin typeface="Arial"/>
                <a:cs typeface="Arial"/>
              </a:rPr>
              <a:t>ba</a:t>
            </a:r>
            <a:r>
              <a:rPr lang="de-DE" sz="2400" dirty="0" smtClean="0">
                <a:latin typeface="Arial"/>
                <a:cs typeface="Arial"/>
              </a:rPr>
              <a:t>/. Die </a:t>
            </a:r>
            <a:r>
              <a:rPr lang="de-DE" sz="2400" dirty="0" err="1" smtClean="0">
                <a:latin typeface="Arial"/>
                <a:cs typeface="Arial"/>
              </a:rPr>
              <a:t>VOT-Werte</a:t>
            </a:r>
            <a:r>
              <a:rPr lang="de-DE" sz="2400" dirty="0" smtClean="0">
                <a:latin typeface="Arial"/>
                <a:cs typeface="Arial"/>
              </a:rPr>
              <a:t> (ms) für diese 8 </a:t>
            </a:r>
            <a:r>
              <a:rPr lang="de-DE" sz="2400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.  sind wie folgt. Wir wollen prüfen, ob sich diesbezüglich /</a:t>
            </a:r>
            <a:r>
              <a:rPr lang="de-DE" sz="2400" dirty="0" err="1" smtClean="0">
                <a:latin typeface="Arial"/>
                <a:cs typeface="Arial"/>
              </a:rPr>
              <a:t>pa</a:t>
            </a:r>
            <a:r>
              <a:rPr lang="de-DE" sz="2400" dirty="0" smtClean="0">
                <a:latin typeface="Arial"/>
                <a:cs typeface="Arial"/>
              </a:rPr>
              <a:t>/ und /</a:t>
            </a:r>
            <a:r>
              <a:rPr lang="de-DE" sz="2400" dirty="0" err="1" smtClean="0">
                <a:latin typeface="Arial"/>
                <a:cs typeface="Arial"/>
              </a:rPr>
              <a:t>ba</a:t>
            </a:r>
            <a:r>
              <a:rPr lang="de-DE" sz="2400" dirty="0" smtClean="0">
                <a:latin typeface="Arial"/>
                <a:cs typeface="Arial"/>
              </a:rPr>
              <a:t>/ unterscheiden.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652560" y="3137963"/>
            <a:ext cx="30480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VOT für </a:t>
            </a:r>
            <a:r>
              <a:rPr lang="de-DE" sz="2400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 4 ist -10 ms für /</a:t>
            </a:r>
            <a:r>
              <a:rPr lang="de-DE" sz="2400" dirty="0" err="1" smtClean="0">
                <a:latin typeface="Arial"/>
                <a:cs typeface="Arial"/>
              </a:rPr>
              <a:t>ba</a:t>
            </a:r>
            <a:r>
              <a:rPr lang="de-DE" sz="2400" dirty="0" smtClean="0">
                <a:latin typeface="Arial"/>
                <a:cs typeface="Arial"/>
              </a:rPr>
              <a:t>/, 0 ms für /</a:t>
            </a:r>
            <a:r>
              <a:rPr lang="de-DE" sz="2400" dirty="0" err="1" smtClean="0">
                <a:latin typeface="Arial"/>
                <a:cs typeface="Arial"/>
              </a:rPr>
              <a:t>pa</a:t>
            </a:r>
            <a:r>
              <a:rPr lang="de-DE" sz="2400" dirty="0" smtClean="0">
                <a:latin typeface="Arial"/>
                <a:cs typeface="Arial"/>
              </a:rPr>
              <a:t>/.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rot="10800000">
            <a:off x="4738159" y="3738127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909360" y="2442727"/>
            <a:ext cx="20574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595959"/>
                </a:solidFill>
                <a:latin typeface="Courier New"/>
                <a:cs typeface="Courier New"/>
              </a:rPr>
              <a:t>      </a:t>
            </a:r>
            <a:r>
              <a:rPr lang="en-US" b="1" dirty="0" err="1" smtClean="0">
                <a:solidFill>
                  <a:srgbClr val="595959"/>
                </a:solidFill>
                <a:latin typeface="Courier New"/>
                <a:cs typeface="Courier New"/>
              </a:rPr>
              <a:t>ba</a:t>
            </a:r>
            <a:r>
              <a:rPr lang="en-US" b="1" dirty="0" smtClean="0">
                <a:solidFill>
                  <a:srgbClr val="595959"/>
                </a:solidFill>
                <a:latin typeface="Courier New"/>
                <a:cs typeface="Courier New"/>
              </a:rPr>
              <a:t>  pa</a:t>
            </a:r>
          </a:p>
          <a:p>
            <a:r>
              <a:rPr lang="en-US" b="1" dirty="0" smtClean="0">
                <a:solidFill>
                  <a:srgbClr val="595959"/>
                </a:solidFill>
                <a:latin typeface="Courier New"/>
                <a:cs typeface="Courier New"/>
              </a:rPr>
              <a:t>[1,]  10  20</a:t>
            </a:r>
          </a:p>
          <a:p>
            <a:r>
              <a:rPr lang="en-US" b="1" dirty="0" smtClean="0">
                <a:solidFill>
                  <a:srgbClr val="595959"/>
                </a:solidFill>
                <a:latin typeface="Courier New"/>
                <a:cs typeface="Courier New"/>
              </a:rPr>
              <a:t>[2,] -20 -10</a:t>
            </a:r>
          </a:p>
          <a:p>
            <a:r>
              <a:rPr lang="en-US" b="1" dirty="0" smtClean="0">
                <a:solidFill>
                  <a:srgbClr val="595959"/>
                </a:solidFill>
                <a:latin typeface="Courier New"/>
                <a:cs typeface="Courier New"/>
              </a:rPr>
              <a:t>[3,]   5  15</a:t>
            </a:r>
          </a:p>
          <a:p>
            <a:r>
              <a:rPr lang="en-US" b="1" dirty="0" smtClean="0">
                <a:solidFill>
                  <a:srgbClr val="595959"/>
                </a:solidFill>
                <a:latin typeface="Courier New"/>
                <a:cs typeface="Courier New"/>
              </a:rPr>
              <a:t>[4,] -10   0</a:t>
            </a:r>
          </a:p>
          <a:p>
            <a:r>
              <a:rPr lang="en-US" b="1" dirty="0" smtClean="0">
                <a:solidFill>
                  <a:srgbClr val="595959"/>
                </a:solidFill>
                <a:latin typeface="Courier New"/>
                <a:cs typeface="Courier New"/>
              </a:rPr>
              <a:t>[5,] -25 -20</a:t>
            </a:r>
          </a:p>
          <a:p>
            <a:r>
              <a:rPr lang="en-US" b="1" dirty="0" smtClean="0">
                <a:solidFill>
                  <a:srgbClr val="595959"/>
                </a:solidFill>
                <a:latin typeface="Courier New"/>
                <a:cs typeface="Courier New"/>
              </a:rPr>
              <a:t>[6,]  10  16</a:t>
            </a:r>
          </a:p>
          <a:p>
            <a:r>
              <a:rPr lang="en-US" b="1" dirty="0" smtClean="0">
                <a:solidFill>
                  <a:srgbClr val="595959"/>
                </a:solidFill>
                <a:latin typeface="Courier New"/>
                <a:cs typeface="Courier New"/>
              </a:rPr>
              <a:t>[7,]  -5   7</a:t>
            </a:r>
          </a:p>
          <a:p>
            <a:r>
              <a:rPr lang="en-US" b="1" dirty="0" smtClean="0">
                <a:solidFill>
                  <a:srgbClr val="595959"/>
                </a:solidFill>
                <a:latin typeface="Courier New"/>
                <a:cs typeface="Courier New"/>
              </a:rPr>
              <a:t>[8,]   0   5</a:t>
            </a:r>
            <a:endParaRPr lang="de-DE" b="1" dirty="0">
              <a:solidFill>
                <a:srgbClr val="595959"/>
              </a:solidFill>
              <a:latin typeface="Courier New"/>
              <a:cs typeface="Courier New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5800" y="5673298"/>
            <a:ext cx="7696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Ist der </a:t>
            </a:r>
            <a:r>
              <a:rPr lang="de-DE" sz="2400" dirty="0" err="1" smtClean="0">
                <a:latin typeface="Arial"/>
                <a:cs typeface="Arial"/>
              </a:rPr>
              <a:t>VOT-Unterschied</a:t>
            </a:r>
            <a:r>
              <a:rPr lang="de-DE" sz="2400" dirty="0" smtClean="0">
                <a:latin typeface="Arial"/>
                <a:cs typeface="Arial"/>
              </a:rPr>
              <a:t> zwischen /</a:t>
            </a:r>
            <a:r>
              <a:rPr lang="de-DE" sz="2400" dirty="0" err="1" smtClean="0">
                <a:latin typeface="Arial"/>
                <a:cs typeface="Arial"/>
              </a:rPr>
              <a:t>ba</a:t>
            </a:r>
            <a:r>
              <a:rPr lang="de-DE" sz="2400" dirty="0" smtClean="0">
                <a:latin typeface="Arial"/>
                <a:cs typeface="Arial"/>
              </a:rPr>
              <a:t>, </a:t>
            </a:r>
            <a:r>
              <a:rPr lang="de-DE" sz="2400" dirty="0" err="1" smtClean="0">
                <a:latin typeface="Arial"/>
                <a:cs typeface="Arial"/>
              </a:rPr>
              <a:t>pa</a:t>
            </a:r>
            <a:r>
              <a:rPr lang="de-DE" sz="2400" dirty="0" smtClean="0">
                <a:latin typeface="Arial"/>
                <a:cs typeface="Arial"/>
              </a:rPr>
              <a:t>/ signifikant?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47898" y="2953297"/>
            <a:ext cx="59583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600" dirty="0" smtClean="0">
                <a:latin typeface="Arial"/>
                <a:cs typeface="Arial"/>
              </a:rPr>
              <a:t>{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81000" y="2770220"/>
            <a:ext cx="201929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 smtClean="0">
                <a:latin typeface="Arial"/>
                <a:cs typeface="Arial"/>
              </a:rPr>
              <a:t>8 verschiedene </a:t>
            </a:r>
            <a:r>
              <a:rPr lang="de-DE" sz="2000" dirty="0" err="1" smtClean="0">
                <a:latin typeface="Arial"/>
                <a:cs typeface="Arial"/>
              </a:rPr>
              <a:t>Vpn</a:t>
            </a:r>
            <a:r>
              <a:rPr lang="de-DE" sz="2000" dirty="0" smtClean="0">
                <a:latin typeface="Arial"/>
                <a:cs typeface="Arial"/>
              </a:rPr>
              <a:t>, zwei Messung pro </a:t>
            </a:r>
            <a:r>
              <a:rPr lang="de-DE" sz="2000" dirty="0" err="1" smtClean="0">
                <a:latin typeface="Arial"/>
                <a:cs typeface="Arial"/>
              </a:rPr>
              <a:t>Vpn</a:t>
            </a:r>
            <a:r>
              <a:rPr lang="de-DE" sz="2000" dirty="0" smtClean="0">
                <a:latin typeface="Arial"/>
                <a:cs typeface="Arial"/>
              </a:rPr>
              <a:t>, einmal </a:t>
            </a:r>
            <a:r>
              <a:rPr lang="de-DE" sz="2000" dirty="0" err="1" smtClean="0">
                <a:latin typeface="Arial"/>
                <a:cs typeface="Arial"/>
              </a:rPr>
              <a:t>fuer</a:t>
            </a:r>
            <a:r>
              <a:rPr lang="de-DE" sz="2000" dirty="0" smtClean="0">
                <a:latin typeface="Arial"/>
                <a:cs typeface="Arial"/>
              </a:rPr>
              <a:t> /</a:t>
            </a:r>
            <a:r>
              <a:rPr lang="de-DE" sz="2000" dirty="0" err="1" smtClean="0">
                <a:latin typeface="Arial"/>
                <a:cs typeface="Arial"/>
              </a:rPr>
              <a:t>pa</a:t>
            </a:r>
            <a:r>
              <a:rPr lang="de-DE" sz="2000" dirty="0" smtClean="0">
                <a:latin typeface="Arial"/>
                <a:cs typeface="Arial"/>
              </a:rPr>
              <a:t>/, einmal </a:t>
            </a:r>
            <a:r>
              <a:rPr lang="de-DE" sz="2000" dirty="0" err="1" smtClean="0">
                <a:latin typeface="Arial"/>
                <a:cs typeface="Arial"/>
              </a:rPr>
              <a:t>fuer</a:t>
            </a:r>
            <a:r>
              <a:rPr lang="de-DE" sz="2000" dirty="0" smtClean="0">
                <a:latin typeface="Arial"/>
                <a:cs typeface="Arial"/>
              </a:rPr>
              <a:t> /</a:t>
            </a:r>
            <a:r>
              <a:rPr lang="de-DE" sz="2000" dirty="0" err="1" smtClean="0">
                <a:latin typeface="Arial"/>
                <a:cs typeface="Arial"/>
              </a:rPr>
              <a:t>ba</a:t>
            </a:r>
            <a:r>
              <a:rPr lang="de-DE" sz="2000" dirty="0" smtClean="0">
                <a:latin typeface="Arial"/>
                <a:cs typeface="Arial"/>
              </a:rPr>
              <a:t>/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95400" y="1524000"/>
            <a:ext cx="12796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Position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95400" y="2129135"/>
            <a:ext cx="11336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Dialekt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91000" y="1064567"/>
            <a:ext cx="22206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between/within</a:t>
            </a:r>
            <a:endParaRPr lang="de-DE" sz="2400" dirty="0" smtClean="0">
              <a:latin typeface="Arial"/>
              <a:cs typeface="Arial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4191000" y="1597967"/>
            <a:ext cx="1447800" cy="992833"/>
            <a:chOff x="4191000" y="1597967"/>
            <a:chExt cx="1447800" cy="992833"/>
          </a:xfrm>
        </p:grpSpPr>
        <p:sp>
          <p:nvSpPr>
            <p:cNvPr id="6" name="TextBox 5"/>
            <p:cNvSpPr txBox="1"/>
            <p:nvPr/>
          </p:nvSpPr>
          <p:spPr>
            <a:xfrm>
              <a:off x="4191000" y="1597967"/>
              <a:ext cx="9843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400" dirty="0" err="1" smtClean="0">
                  <a:latin typeface="Arial"/>
                  <a:cs typeface="Arial"/>
                </a:rPr>
                <a:t>within</a:t>
              </a:r>
              <a:endParaRPr lang="de-DE" sz="2400" dirty="0" smtClean="0">
                <a:latin typeface="Arial"/>
                <a:cs typeface="Arial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191000" y="2129135"/>
              <a:ext cx="1447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err="1" smtClean="0">
                  <a:latin typeface="Arial"/>
                  <a:cs typeface="Arial"/>
                </a:rPr>
                <a:t>between</a:t>
              </a:r>
              <a:endParaRPr lang="de-DE" sz="2400" dirty="0" smtClean="0">
                <a:latin typeface="Arial"/>
                <a:cs typeface="Arial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1600200" y="2743200"/>
            <a:ext cx="5715000" cy="2516832"/>
            <a:chOff x="1600200" y="2743200"/>
            <a:chExt cx="5715000" cy="2516832"/>
          </a:xfrm>
        </p:grpSpPr>
        <p:sp>
          <p:nvSpPr>
            <p:cNvPr id="17" name="TextBox 16"/>
            <p:cNvSpPr txBox="1"/>
            <p:nvPr/>
          </p:nvSpPr>
          <p:spPr>
            <a:xfrm>
              <a:off x="3733800" y="2819400"/>
              <a:ext cx="1716529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Arial"/>
                  <a:cs typeface="Arial"/>
                </a:rPr>
                <a:t>B oder SH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862222" y="2743200"/>
              <a:ext cx="113364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400" dirty="0" smtClean="0">
                  <a:latin typeface="Arial"/>
                  <a:cs typeface="Arial"/>
                </a:rPr>
                <a:t>Dialekt</a:t>
              </a:r>
            </a:p>
          </p:txBody>
        </p:sp>
        <p:grpSp>
          <p:nvGrpSpPr>
            <p:cNvPr id="27" name="Group 26"/>
            <p:cNvGrpSpPr/>
            <p:nvPr/>
          </p:nvGrpSpPr>
          <p:grpSpPr>
            <a:xfrm>
              <a:off x="1600200" y="3276600"/>
              <a:ext cx="5715000" cy="1983432"/>
              <a:chOff x="1600200" y="3276600"/>
              <a:chExt cx="5715000" cy="1983432"/>
            </a:xfrm>
          </p:grpSpPr>
          <p:sp>
            <p:nvSpPr>
              <p:cNvPr id="8" name="TextBox 7"/>
              <p:cNvSpPr txBox="1"/>
              <p:nvPr/>
            </p:nvSpPr>
            <p:spPr>
              <a:xfrm>
                <a:off x="4191000" y="3807767"/>
                <a:ext cx="73229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err="1" smtClean="0">
                    <a:latin typeface="Arial"/>
                    <a:cs typeface="Arial"/>
                  </a:rPr>
                  <a:t>Vpn</a:t>
                </a:r>
                <a:endParaRPr lang="de-DE" sz="2400" dirty="0" smtClean="0">
                  <a:latin typeface="Arial"/>
                  <a:cs typeface="Arial"/>
                </a:endParaRPr>
              </a:p>
            </p:txBody>
          </p:sp>
          <p:cxnSp>
            <p:nvCxnSpPr>
              <p:cNvPr id="10" name="Straight Connector 9"/>
              <p:cNvCxnSpPr>
                <a:stCxn id="8" idx="0"/>
              </p:cNvCxnSpPr>
              <p:nvPr/>
            </p:nvCxnSpPr>
            <p:spPr>
              <a:xfrm rot="5400000" flipH="1" flipV="1">
                <a:off x="4298990" y="3534757"/>
                <a:ext cx="531167" cy="14854"/>
              </a:xfrm>
              <a:prstGeom prst="line">
                <a:avLst/>
              </a:prstGeom>
              <a:ln w="25400" cap="flat" cmpd="sng" algn="ctr">
                <a:solidFill>
                  <a:schemeClr val="accent1"/>
                </a:solidFill>
                <a:prstDash val="sysDash"/>
                <a:round/>
                <a:headEnd type="none" w="med" len="med"/>
                <a:tailEnd type="non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 rot="10800000" flipV="1">
                <a:off x="4038600" y="4269432"/>
                <a:ext cx="518546" cy="454968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 rot="10800000" flipH="1" flipV="1">
                <a:off x="4557146" y="4269433"/>
                <a:ext cx="518546" cy="454968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TextBox 13"/>
              <p:cNvSpPr txBox="1"/>
              <p:nvPr/>
            </p:nvSpPr>
            <p:spPr>
              <a:xfrm>
                <a:off x="3595584" y="4798367"/>
                <a:ext cx="88603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err="1" smtClean="0">
                    <a:latin typeface="Arial"/>
                    <a:cs typeface="Arial"/>
                  </a:rPr>
                  <a:t>initial</a:t>
                </a:r>
                <a:endParaRPr lang="de-DE" sz="2400" dirty="0" smtClean="0">
                  <a:latin typeface="Arial"/>
                  <a:cs typeface="Arial"/>
                </a:endParaRP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4701055" y="4798367"/>
                <a:ext cx="74927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latin typeface="Arial"/>
                    <a:cs typeface="Arial"/>
                  </a:rPr>
                  <a:t>final</a:t>
                </a: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789235" y="4798367"/>
                <a:ext cx="127961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latin typeface="Arial"/>
                    <a:cs typeface="Arial"/>
                  </a:rPr>
                  <a:t>Position</a:t>
                </a:r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1600200" y="4038600"/>
                <a:ext cx="5715000" cy="1588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TextBox 20"/>
              <p:cNvSpPr txBox="1"/>
              <p:nvPr/>
            </p:nvSpPr>
            <p:spPr>
              <a:xfrm>
                <a:off x="1862222" y="3576934"/>
                <a:ext cx="134829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err="1" smtClean="0">
                    <a:solidFill>
                      <a:srgbClr val="3366FF"/>
                    </a:solidFill>
                    <a:latin typeface="Arial"/>
                    <a:cs typeface="Arial"/>
                  </a:rPr>
                  <a:t>between</a:t>
                </a:r>
                <a:endParaRPr lang="de-DE" sz="2400" dirty="0" smtClean="0">
                  <a:solidFill>
                    <a:srgbClr val="3366FF"/>
                  </a:solidFill>
                  <a:latin typeface="Arial"/>
                  <a:cs typeface="Arial"/>
                </a:endParaRP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1825729" y="4040188"/>
                <a:ext cx="120663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2400" dirty="0" err="1" smtClean="0">
                    <a:solidFill>
                      <a:srgbClr val="3366FF"/>
                    </a:solidFill>
                    <a:latin typeface="Arial"/>
                    <a:cs typeface="Arial"/>
                  </a:rPr>
                  <a:t>within</a:t>
                </a:r>
                <a:endParaRPr lang="de-DE" sz="2400" dirty="0" smtClean="0">
                  <a:solidFill>
                    <a:srgbClr val="3366FF"/>
                  </a:solidFill>
                  <a:latin typeface="Arial"/>
                  <a:cs typeface="Arial"/>
                </a:endParaRPr>
              </a:p>
            </p:txBody>
          </p:sp>
        </p:grpSp>
      </p:grpSp>
      <p:sp>
        <p:nvSpPr>
          <p:cNvPr id="23" name="TextBox 22"/>
          <p:cNvSpPr txBox="1"/>
          <p:nvPr/>
        </p:nvSpPr>
        <p:spPr>
          <a:xfrm>
            <a:off x="1897367" y="304801"/>
            <a:ext cx="5168493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RM-(M)anova</a:t>
            </a:r>
            <a:r>
              <a:rPr lang="de-DE" sz="2400" dirty="0" smtClean="0">
                <a:latin typeface="Arial"/>
                <a:cs typeface="Arial"/>
              </a:rPr>
              <a:t>: </a:t>
            </a:r>
            <a:r>
              <a:rPr lang="de-DE" sz="2400" dirty="0" err="1" smtClean="0">
                <a:latin typeface="Arial"/>
                <a:cs typeface="Arial"/>
              </a:rPr>
              <a:t>between</a:t>
            </a:r>
            <a:r>
              <a:rPr lang="de-DE" sz="2400" dirty="0" smtClean="0">
                <a:latin typeface="Arial"/>
                <a:cs typeface="Arial"/>
              </a:rPr>
              <a:t> and </a:t>
            </a:r>
            <a:r>
              <a:rPr lang="de-DE" sz="2400" dirty="0" err="1" smtClean="0">
                <a:latin typeface="Arial"/>
                <a:cs typeface="Arial"/>
              </a:rPr>
              <a:t>within</a:t>
            </a:r>
            <a:endParaRPr lang="de-DE" sz="2400" dirty="0" smtClean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448269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0000FF"/>
                </a:solidFill>
                <a:cs typeface="Arial"/>
              </a:rPr>
              <a:t>1. Daten vorbereiten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3429000"/>
            <a:ext cx="533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2. </a:t>
            </a:r>
            <a:r>
              <a:rPr lang="de-DE" sz="2400" dirty="0" err="1" smtClean="0">
                <a:cs typeface="Arial"/>
              </a:rPr>
              <a:t>RM-Manova</a:t>
            </a:r>
            <a:r>
              <a:rPr lang="de-DE" sz="2400" dirty="0" smtClean="0">
                <a:cs typeface="Arial"/>
              </a:rPr>
              <a:t> durchführen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" y="1140767"/>
            <a:ext cx="4114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cs typeface="Arial"/>
              </a:rPr>
              <a:t>code =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c("d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", "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b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", "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s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", "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w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")</a:t>
            </a:r>
          </a:p>
          <a:p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dr.t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=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Anova.prepare(dr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, code)</a:t>
            </a:r>
            <a:endParaRPr lang="de-DE" sz="2400" dirty="0" smtClean="0">
              <a:solidFill>
                <a:srgbClr val="FF0000"/>
              </a:solidFill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00200" y="4121497"/>
            <a:ext cx="441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cs typeface="Arial"/>
              </a:rPr>
              <a:t>dr.lm</a:t>
            </a:r>
            <a:r>
              <a:rPr lang="de-DE" sz="2400" dirty="0" smtClean="0">
                <a:solidFill>
                  <a:srgbClr val="FF0000"/>
                </a:solidFill>
                <a:cs typeface="Arial"/>
              </a:rPr>
              <a:t> = </a:t>
            </a:r>
            <a:r>
              <a:rPr lang="de-DE" sz="2400" dirty="0" err="1" smtClean="0">
                <a:solidFill>
                  <a:srgbClr val="FF0000"/>
                </a:solidFill>
                <a:cs typeface="Arial"/>
              </a:rPr>
              <a:t>lm(dr.t$</a:t>
            </a:r>
            <a:r>
              <a:rPr lang="de-DE" sz="2400" dirty="0" err="1" smtClean="0">
                <a:solidFill>
                  <a:srgbClr val="FF0000"/>
                </a:solidFill>
                <a:cs typeface="Arial"/>
              </a:rPr>
              <a:t>d</a:t>
            </a:r>
            <a:r>
              <a:rPr lang="de-DE" sz="2400" dirty="0" smtClean="0">
                <a:solidFill>
                  <a:srgbClr val="FF0000"/>
                </a:solidFill>
                <a:cs typeface="Arial"/>
              </a:rPr>
              <a:t> </a:t>
            </a:r>
            <a:r>
              <a:rPr lang="de-DE" sz="2400" dirty="0" smtClean="0">
                <a:solidFill>
                  <a:srgbClr val="FF0000"/>
                </a:solidFill>
                <a:cs typeface="Arial"/>
              </a:rPr>
              <a:t>~ Dialekt)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200" y="5262265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cs typeface="Arial"/>
              </a:rPr>
              <a:t>dr.aov</a:t>
            </a:r>
            <a:r>
              <a:rPr lang="de-DE" sz="2400" dirty="0" smtClean="0">
                <a:solidFill>
                  <a:srgbClr val="FF0000"/>
                </a:solidFill>
                <a:cs typeface="Arial"/>
              </a:rPr>
              <a:t> = </a:t>
            </a:r>
            <a:r>
              <a:rPr lang="de-DE" sz="2400" dirty="0" err="1" smtClean="0">
                <a:solidFill>
                  <a:srgbClr val="FF0000"/>
                </a:solidFill>
                <a:cs typeface="Arial"/>
              </a:rPr>
              <a:t>Anova(dr.lm</a:t>
            </a:r>
            <a:r>
              <a:rPr lang="de-DE" sz="2400" dirty="0" smtClean="0">
                <a:solidFill>
                  <a:srgbClr val="FF0000"/>
                </a:solidFill>
                <a:cs typeface="Arial"/>
              </a:rPr>
              <a:t>, </a:t>
            </a:r>
            <a:r>
              <a:rPr lang="de-DE" sz="2400" dirty="0" err="1" smtClean="0">
                <a:solidFill>
                  <a:srgbClr val="FF0000"/>
                </a:solidFill>
                <a:cs typeface="Arial"/>
              </a:rPr>
              <a:t>idata</a:t>
            </a:r>
            <a:r>
              <a:rPr lang="de-DE" sz="2400" dirty="0" smtClean="0">
                <a:solidFill>
                  <a:srgbClr val="FF0000"/>
                </a:solidFill>
                <a:cs typeface="Arial"/>
              </a:rPr>
              <a:t> = </a:t>
            </a:r>
            <a:r>
              <a:rPr lang="de-DE" sz="2400" dirty="0" err="1" smtClean="0">
                <a:solidFill>
                  <a:srgbClr val="FF0000"/>
                </a:solidFill>
                <a:cs typeface="Arial"/>
              </a:rPr>
              <a:t>dr.t$w</a:t>
            </a:r>
            <a:r>
              <a:rPr lang="de-DE" sz="2400" dirty="0" smtClean="0">
                <a:solidFill>
                  <a:srgbClr val="FF0000"/>
                </a:solidFill>
                <a:cs typeface="Arial"/>
              </a:rPr>
              <a:t>, </a:t>
            </a:r>
            <a:r>
              <a:rPr lang="de-DE" sz="2400" dirty="0" err="1" smtClean="0">
                <a:solidFill>
                  <a:srgbClr val="FF0000"/>
                </a:solidFill>
                <a:cs typeface="Arial"/>
              </a:rPr>
              <a:t>idesign</a:t>
            </a:r>
            <a:r>
              <a:rPr lang="de-DE" sz="2400" dirty="0" smtClean="0">
                <a:solidFill>
                  <a:srgbClr val="FF0000"/>
                </a:solidFill>
                <a:cs typeface="Arial"/>
              </a:rPr>
              <a:t> = ~ Position)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2202596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Zusätzlich: Alle </a:t>
            </a:r>
            <a:r>
              <a:rPr lang="de-DE" sz="2400" dirty="0" err="1" smtClean="0">
                <a:cs typeface="Arial"/>
              </a:rPr>
              <a:t>Between-Faktoren</a:t>
            </a:r>
            <a:r>
              <a:rPr lang="de-DE" sz="2400" dirty="0" smtClean="0">
                <a:cs typeface="Arial"/>
              </a:rPr>
              <a:t> explizit nennen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8600" y="2664767"/>
            <a:ext cx="342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Dialekt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=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factor(dr.t$b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)</a:t>
            </a:r>
            <a:endParaRPr lang="de-DE" sz="2400" dirty="0" smtClean="0">
              <a:solidFill>
                <a:srgbClr val="FF0000"/>
              </a:solidFill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51590" y="3126432"/>
            <a:ext cx="13824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Between</a:t>
            </a:r>
            <a:endParaRPr lang="de-DE" sz="2400" dirty="0" smtClean="0">
              <a:latin typeface="Arial"/>
              <a:cs typeface="Arial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3352800" y="2971800"/>
            <a:ext cx="990600" cy="1546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5400000">
            <a:off x="4381500" y="3854797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334000" y="6248400"/>
            <a:ext cx="10397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Within</a:t>
            </a:r>
            <a:endParaRPr lang="de-DE" sz="2400" dirty="0" smtClean="0">
              <a:latin typeface="Arial"/>
              <a:cs typeface="Arial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rot="5400000" flipH="1" flipV="1">
            <a:off x="5934549" y="5809181"/>
            <a:ext cx="524470" cy="3539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10800000">
            <a:off x="4343400" y="5723930"/>
            <a:ext cx="1295400" cy="52447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47935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0000FF"/>
                </a:solidFill>
                <a:latin typeface="Arial"/>
                <a:cs typeface="Arial"/>
              </a:rPr>
              <a:t>Ergebnisse*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1295400"/>
            <a:ext cx="9448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Type II Repeated Measures MANOVA Tests: </a:t>
            </a:r>
            <a:r>
              <a:rPr lang="en-US" dirty="0" err="1" smtClean="0">
                <a:latin typeface="Courier"/>
                <a:cs typeface="Courier"/>
              </a:rPr>
              <a:t>Pillai</a:t>
            </a:r>
            <a:r>
              <a:rPr lang="en-US" dirty="0" smtClean="0">
                <a:latin typeface="Courier"/>
                <a:cs typeface="Courier"/>
              </a:rPr>
              <a:t> test statistic</a:t>
            </a:r>
          </a:p>
          <a:p>
            <a:r>
              <a:rPr lang="en-US" dirty="0" smtClean="0">
                <a:latin typeface="Courier"/>
                <a:cs typeface="Courier"/>
              </a:rPr>
              <a:t>                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test stat approx F num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den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   Pr(&gt;F)    </a:t>
            </a:r>
          </a:p>
          <a:p>
            <a:r>
              <a:rPr lang="en-US" dirty="0" err="1" smtClean="0">
                <a:latin typeface="Courier"/>
                <a:cs typeface="Courier"/>
              </a:rPr>
              <a:t>Dialekt</a:t>
            </a:r>
            <a:r>
              <a:rPr lang="en-US" dirty="0" smtClean="0">
                <a:latin typeface="Courier"/>
                <a:cs typeface="Courier"/>
              </a:rPr>
              <a:t>           1     0.581   11.081      1      8 0.0104034 *  </a:t>
            </a:r>
          </a:p>
          <a:p>
            <a:r>
              <a:rPr lang="en-US" dirty="0" smtClean="0">
                <a:latin typeface="Courier"/>
                <a:cs typeface="Courier"/>
              </a:rPr>
              <a:t>Position          1     0.925   98.547      1      8 8.965e-06 ***</a:t>
            </a:r>
          </a:p>
          <a:p>
            <a:r>
              <a:rPr lang="en-US" dirty="0" err="1" smtClean="0">
                <a:latin typeface="Courier"/>
                <a:cs typeface="Courier"/>
              </a:rPr>
              <a:t>Dialekt:Position</a:t>
            </a:r>
            <a:r>
              <a:rPr lang="en-US" dirty="0" smtClean="0">
                <a:latin typeface="Courier"/>
                <a:cs typeface="Courier"/>
              </a:rPr>
              <a:t>  1     0.842   42.488      1      8 0.0001845 ***</a:t>
            </a:r>
            <a:endParaRPr lang="de-DE" dirty="0" smtClean="0">
              <a:latin typeface="Courier"/>
              <a:cs typeface="Courier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609600"/>
            <a:ext cx="114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dr.aov</a:t>
            </a:r>
            <a:endParaRPr lang="de-DE" sz="2400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5624899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Arial"/>
                <a:cs typeface="Arial"/>
              </a:rPr>
              <a:t>*das selbe: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3124200"/>
            <a:ext cx="8915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Dialekt (F(1, 8)=11.08, p &lt; 0.05) und Position (F(1, 8) = 98.56, p &lt; 0.001) hatten einen signifikanten Einfluss auf die Dauer und es gab eine signifikante Interaktion (F(1, 8)=42.50, p &lt; 0.001) zwischen diesen Faktoren.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" y="5989766"/>
            <a:ext cx="510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>
                <a:solidFill>
                  <a:srgbClr val="FF0000"/>
                </a:solidFill>
                <a:latin typeface="Arial"/>
                <a:cs typeface="Arial"/>
              </a:rPr>
              <a:t>summary(dr.aov</a:t>
            </a:r>
            <a:r>
              <a:rPr lang="de-DE" dirty="0" smtClean="0">
                <a:solidFill>
                  <a:srgbClr val="FF0000"/>
                </a:solidFill>
                <a:latin typeface="Arial"/>
                <a:cs typeface="Arial"/>
              </a:rPr>
              <a:t>, </a:t>
            </a:r>
            <a:r>
              <a:rPr lang="de-DE" dirty="0" err="1" smtClean="0">
                <a:solidFill>
                  <a:srgbClr val="FF0000"/>
                </a:solidFill>
                <a:latin typeface="Arial"/>
                <a:cs typeface="Arial"/>
              </a:rPr>
              <a:t>mult=F</a:t>
            </a:r>
            <a:r>
              <a:rPr lang="de-DE" dirty="0" smtClean="0">
                <a:solidFill>
                  <a:srgbClr val="FF0000"/>
                </a:solidFill>
                <a:latin typeface="Arial"/>
                <a:cs typeface="Arial"/>
              </a:rPr>
              <a:t>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9600" y="6359098"/>
            <a:ext cx="830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  <a:latin typeface="Arial"/>
                <a:cs typeface="Arial"/>
              </a:rPr>
              <a:t>summary(aov(D</a:t>
            </a:r>
            <a:r>
              <a:rPr lang="en-US" dirty="0" smtClean="0">
                <a:solidFill>
                  <a:srgbClr val="FF0000"/>
                </a:solidFill>
                <a:latin typeface="Arial"/>
                <a:cs typeface="Arial"/>
              </a:rPr>
              <a:t> ~ </a:t>
            </a:r>
            <a:r>
              <a:rPr lang="en-US" dirty="0" err="1" smtClean="0">
                <a:solidFill>
                  <a:srgbClr val="FF0000"/>
                </a:solidFill>
                <a:latin typeface="Arial"/>
                <a:cs typeface="Arial"/>
              </a:rPr>
              <a:t>Dialekt</a:t>
            </a:r>
            <a:r>
              <a:rPr lang="en-US" dirty="0" smtClean="0">
                <a:solidFill>
                  <a:srgbClr val="FF0000"/>
                </a:solidFill>
                <a:latin typeface="Arial"/>
                <a:cs typeface="Arial"/>
              </a:rPr>
              <a:t> * Position + </a:t>
            </a:r>
            <a:r>
              <a:rPr lang="en-US" dirty="0" err="1" smtClean="0">
                <a:solidFill>
                  <a:srgbClr val="FF0000"/>
                </a:solidFill>
                <a:latin typeface="Arial"/>
                <a:cs typeface="Arial"/>
              </a:rPr>
              <a:t>Error(Vpn</a:t>
            </a:r>
            <a:r>
              <a:rPr lang="en-US" dirty="0" smtClean="0">
                <a:solidFill>
                  <a:srgbClr val="FF0000"/>
                </a:solidFill>
                <a:latin typeface="Arial"/>
                <a:cs typeface="Arial"/>
              </a:rPr>
              <a:t>/Position)))</a:t>
            </a:r>
            <a:endParaRPr lang="de-DE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2536924"/>
            <a:ext cx="69342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Courier New"/>
                <a:cs typeface="Courier New"/>
              </a:rPr>
              <a:t>Vpn</a:t>
            </a:r>
            <a:r>
              <a:rPr lang="en-US" sz="2000" b="1" dirty="0" smtClean="0">
                <a:latin typeface="Courier New"/>
                <a:cs typeface="Courier New"/>
              </a:rPr>
              <a:t>	</a:t>
            </a:r>
            <a:r>
              <a:rPr lang="en-US" sz="2000" b="1" dirty="0" err="1" smtClean="0">
                <a:latin typeface="Courier New"/>
                <a:cs typeface="Courier New"/>
              </a:rPr>
              <a:t>Sprache</a:t>
            </a:r>
            <a:r>
              <a:rPr lang="en-US" sz="2000" b="1" dirty="0" smtClean="0">
                <a:latin typeface="Courier New"/>
                <a:cs typeface="Courier New"/>
              </a:rPr>
              <a:t>	0 </a:t>
            </a:r>
            <a:r>
              <a:rPr lang="en-US" sz="2000" b="1" dirty="0" err="1" smtClean="0">
                <a:latin typeface="Courier New"/>
                <a:cs typeface="Courier New"/>
              </a:rPr>
              <a:t>Monate</a:t>
            </a:r>
            <a:r>
              <a:rPr lang="en-US" sz="2000" b="1" dirty="0" smtClean="0">
                <a:latin typeface="Courier New"/>
                <a:cs typeface="Courier New"/>
              </a:rPr>
              <a:t>	6 </a:t>
            </a:r>
            <a:r>
              <a:rPr lang="en-US" sz="2000" b="1" dirty="0" err="1" smtClean="0">
                <a:latin typeface="Courier New"/>
                <a:cs typeface="Courier New"/>
              </a:rPr>
              <a:t>Monate</a:t>
            </a:r>
            <a:endParaRPr lang="en-US" sz="2000" b="1" dirty="0" smtClean="0">
              <a:latin typeface="Courier New"/>
              <a:cs typeface="Courier New"/>
            </a:endParaRPr>
          </a:p>
          <a:p>
            <a:r>
              <a:rPr lang="en-US" sz="2000" b="1" dirty="0" smtClean="0">
                <a:latin typeface="Courier New"/>
                <a:cs typeface="Courier New"/>
              </a:rPr>
              <a:t>1			F		121			92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2			F		192			57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3			F		110			75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4			F		130			71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5			F		180			70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6			E		95			91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7			E		88			72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8			E		54			61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9			E		78			69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10		E		62			58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228600"/>
            <a:ext cx="8458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Die Reaktionszeit (gemessen durch Knopfdruck) ein /x/ Phonem in deutschen Wörtern wahrzunehmen, wurde von 10  L2-Sprechern von deutsch (5 L1-französisch und 5 L1-englisch) gemessen. Die Reaktionszeiten sind zweimal erhoben: als sie nach Deutschland kamen (0 Monate) und 6 Monate nachdem sie in Deutschland waren.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014799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Werden die Reaktionszeiten von der Muttersprache und/oder der Aufenthaltsdauer beeinflusst?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71800" y="226367"/>
            <a:ext cx="25146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post-hoc</a:t>
            </a:r>
            <a:r>
              <a:rPr lang="de-DE" sz="2400" dirty="0" smtClean="0">
                <a:latin typeface="Arial"/>
                <a:cs typeface="Arial"/>
              </a:rPr>
              <a:t> Tests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9600" y="3429000"/>
            <a:ext cx="8305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Die Interaktion Dialekt x Position heißt: die Haupteffekte (Dialekt sind signifikant, Position ist signifikant) können ggf. </a:t>
            </a:r>
            <a:r>
              <a:rPr lang="de-DE" sz="2400" b="1" dirty="0" smtClean="0">
                <a:latin typeface="+mj-lt"/>
                <a:cs typeface="Arial"/>
              </a:rPr>
              <a:t>nur eingeschränkt </a:t>
            </a:r>
            <a:r>
              <a:rPr lang="de-DE" sz="2400" dirty="0" smtClean="0">
                <a:latin typeface="+mj-lt"/>
                <a:cs typeface="Arial"/>
              </a:rPr>
              <a:t>akzeptiert werden. (</a:t>
            </a:r>
            <a:r>
              <a:rPr lang="de-DE" sz="2400" dirty="0" err="1" smtClean="0">
                <a:latin typeface="+mj-lt"/>
                <a:cs typeface="Arial"/>
              </a:rPr>
              <a:t>zB</a:t>
            </a:r>
            <a:r>
              <a:rPr lang="de-DE" sz="2400" dirty="0" smtClean="0">
                <a:latin typeface="+mj-lt"/>
                <a:cs typeface="Arial"/>
              </a:rPr>
              <a:t> vielleicht ist Dialekt signifikant nur für </a:t>
            </a:r>
            <a:r>
              <a:rPr lang="de-DE" sz="2400" dirty="0" err="1" smtClean="0">
                <a:latin typeface="+mj-lt"/>
                <a:cs typeface="Arial"/>
              </a:rPr>
              <a:t>initial</a:t>
            </a:r>
            <a:r>
              <a:rPr lang="de-DE" sz="2400" dirty="0" smtClean="0">
                <a:latin typeface="+mj-lt"/>
                <a:cs typeface="Arial"/>
              </a:rPr>
              <a:t>, jedoch nicht für final </a:t>
            </a:r>
            <a:r>
              <a:rPr lang="de-DE" sz="2400" dirty="0" err="1" smtClean="0">
                <a:latin typeface="+mj-lt"/>
                <a:cs typeface="Arial"/>
              </a:rPr>
              <a:t>usw</a:t>
            </a:r>
            <a:r>
              <a:rPr lang="de-DE" sz="2400" dirty="0" smtClean="0">
                <a:latin typeface="+mj-lt"/>
                <a:cs typeface="Arial"/>
              </a:rPr>
              <a:t>).</a:t>
            </a:r>
          </a:p>
          <a:p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295400"/>
            <a:ext cx="9448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urier"/>
                <a:cs typeface="Courier"/>
              </a:rPr>
              <a:t>Type II Repeated Measures MANOVA Tests: </a:t>
            </a:r>
            <a:r>
              <a:rPr lang="en-US" dirty="0" err="1" smtClean="0">
                <a:latin typeface="Courier"/>
                <a:cs typeface="Courier"/>
              </a:rPr>
              <a:t>Pillai</a:t>
            </a:r>
            <a:r>
              <a:rPr lang="en-US" dirty="0" smtClean="0">
                <a:latin typeface="Courier"/>
                <a:cs typeface="Courier"/>
              </a:rPr>
              <a:t> test statistic</a:t>
            </a:r>
          </a:p>
          <a:p>
            <a:r>
              <a:rPr lang="en-US" dirty="0" smtClean="0">
                <a:latin typeface="Courier"/>
                <a:cs typeface="Courier"/>
              </a:rPr>
              <a:t>                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test stat approx F num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den </a:t>
            </a:r>
            <a:r>
              <a:rPr lang="en-US" dirty="0" err="1" smtClean="0">
                <a:latin typeface="Courier"/>
                <a:cs typeface="Courier"/>
              </a:rPr>
              <a:t>Df</a:t>
            </a:r>
            <a:r>
              <a:rPr lang="en-US" dirty="0" smtClean="0">
                <a:latin typeface="Courier"/>
                <a:cs typeface="Courier"/>
              </a:rPr>
              <a:t>    Pr(&gt;F)    </a:t>
            </a:r>
          </a:p>
          <a:p>
            <a:r>
              <a:rPr lang="en-US" dirty="0" err="1" smtClean="0">
                <a:latin typeface="Courier"/>
                <a:cs typeface="Courier"/>
              </a:rPr>
              <a:t>Dialekt</a:t>
            </a:r>
            <a:r>
              <a:rPr lang="en-US" dirty="0" smtClean="0">
                <a:latin typeface="Courier"/>
                <a:cs typeface="Courier"/>
              </a:rPr>
              <a:t>           1     0.581   11.081      1      8 0.0104034 *  </a:t>
            </a:r>
          </a:p>
          <a:p>
            <a:r>
              <a:rPr lang="en-US" dirty="0" smtClean="0">
                <a:latin typeface="Courier"/>
                <a:cs typeface="Courier"/>
              </a:rPr>
              <a:t>Position          1     0.925   98.547      1      8 8.965e-06 ***</a:t>
            </a:r>
          </a:p>
          <a:p>
            <a:r>
              <a:rPr lang="en-US" dirty="0" err="1" smtClean="0">
                <a:latin typeface="Courier"/>
                <a:cs typeface="Courier"/>
              </a:rPr>
              <a:t>Dialekt:Position</a:t>
            </a:r>
            <a:r>
              <a:rPr lang="en-US" dirty="0" smtClean="0">
                <a:latin typeface="Courier"/>
                <a:cs typeface="Courier"/>
              </a:rPr>
              <a:t>  1     0.842   42.488      1      8 0.0001845 ***</a:t>
            </a:r>
            <a:endParaRPr lang="de-DE" dirty="0" smtClean="0">
              <a:latin typeface="Courier"/>
              <a:cs typeface="Courier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609600"/>
            <a:ext cx="114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dr.aov</a:t>
            </a:r>
            <a:endParaRPr lang="de-DE" sz="2400" dirty="0" smtClean="0">
              <a:solidFill>
                <a:srgbClr val="FF0000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09800" y="226368"/>
            <a:ext cx="4495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cs typeface="Arial"/>
              </a:rPr>
              <a:t>RM-(M)anovas</a:t>
            </a:r>
            <a:r>
              <a:rPr lang="de-DE" sz="2400" dirty="0" smtClean="0">
                <a:cs typeface="Arial"/>
              </a:rPr>
              <a:t> und </a:t>
            </a:r>
            <a:r>
              <a:rPr lang="de-DE" sz="2400" dirty="0" err="1" smtClean="0">
                <a:cs typeface="Arial"/>
              </a:rPr>
              <a:t>post</a:t>
            </a:r>
            <a:r>
              <a:rPr lang="de-DE" sz="2400" dirty="0" err="1" smtClean="0">
                <a:cs typeface="Arial"/>
              </a:rPr>
              <a:t>-hoc</a:t>
            </a:r>
            <a:r>
              <a:rPr lang="de-DE" sz="2400" dirty="0" smtClean="0">
                <a:cs typeface="Arial"/>
              </a:rPr>
              <a:t> Tests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879901"/>
            <a:ext cx="838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cs typeface="Arial"/>
              </a:rPr>
              <a:t>Für</a:t>
            </a:r>
            <a:r>
              <a:rPr lang="en-US" sz="2400" dirty="0" smtClean="0">
                <a:cs typeface="Arial"/>
              </a:rPr>
              <a:t> RM-(</a:t>
            </a:r>
            <a:r>
              <a:rPr lang="en-US" sz="2400" dirty="0" err="1" smtClean="0">
                <a:cs typeface="Arial"/>
              </a:rPr>
              <a:t>M)anovas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lässt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sich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ein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Tukey</a:t>
            </a:r>
            <a:r>
              <a:rPr lang="en-US" sz="2400" dirty="0" smtClean="0">
                <a:cs typeface="Arial"/>
              </a:rPr>
              <a:t>-Test </a:t>
            </a:r>
            <a:r>
              <a:rPr lang="en-US" sz="2400" dirty="0" err="1" smtClean="0">
                <a:cs typeface="Arial"/>
              </a:rPr>
              <a:t>leider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kaum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anwenden</a:t>
            </a:r>
            <a:r>
              <a:rPr lang="en-US" sz="2400" dirty="0" smtClean="0">
                <a:cs typeface="Arial"/>
              </a:rPr>
              <a:t>. </a:t>
            </a:r>
            <a:endParaRPr lang="de-DE" sz="2400" dirty="0" smtClean="0"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1905000"/>
            <a:ext cx="838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cs typeface="Arial"/>
              </a:rPr>
              <a:t>Daher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wird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stattdessen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b="1" dirty="0" err="1" smtClean="0">
                <a:cs typeface="Arial"/>
              </a:rPr>
              <a:t>ein</a:t>
            </a:r>
            <a:r>
              <a:rPr lang="en-US" sz="2400" b="1" dirty="0" smtClean="0">
                <a:cs typeface="Arial"/>
              </a:rPr>
              <a:t> post-hoc </a:t>
            </a:r>
            <a:r>
              <a:rPr lang="en-US" sz="2400" b="1" dirty="0" err="1" smtClean="0">
                <a:cs typeface="Arial"/>
              </a:rPr>
              <a:t>t</a:t>
            </a:r>
            <a:r>
              <a:rPr lang="en-US" sz="2400" b="1" dirty="0" smtClean="0">
                <a:cs typeface="Arial"/>
              </a:rPr>
              <a:t>-test </a:t>
            </a:r>
            <a:r>
              <a:rPr lang="en-US" sz="2400" b="1" dirty="0" err="1" smtClean="0">
                <a:cs typeface="Arial"/>
              </a:rPr>
              <a:t>mit</a:t>
            </a:r>
            <a:r>
              <a:rPr lang="en-US" sz="2400" b="1" dirty="0" smtClean="0">
                <a:cs typeface="Arial"/>
              </a:rPr>
              <a:t> </a:t>
            </a:r>
            <a:r>
              <a:rPr lang="en-US" sz="2400" b="1" dirty="0" err="1" smtClean="0">
                <a:cs typeface="Arial"/>
              </a:rPr>
              <a:t>Bonferroni</a:t>
            </a:r>
            <a:r>
              <a:rPr lang="en-US" sz="2400" b="1" dirty="0" smtClean="0">
                <a:cs typeface="Arial"/>
              </a:rPr>
              <a:t> </a:t>
            </a:r>
            <a:r>
              <a:rPr lang="en-US" sz="2400" b="1" dirty="0" err="1" smtClean="0">
                <a:cs typeface="Arial"/>
              </a:rPr>
              <a:t>Korrektur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angewandt</a:t>
            </a:r>
            <a:r>
              <a:rPr lang="en-US" sz="2400" dirty="0" smtClean="0">
                <a:cs typeface="Arial"/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4800" y="3352800"/>
            <a:ext cx="7924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cs typeface="Arial"/>
              </a:rPr>
              <a:t>Das </a:t>
            </a:r>
            <a:r>
              <a:rPr lang="en-US" sz="2400" dirty="0" err="1" smtClean="0">
                <a:cs typeface="Arial"/>
              </a:rPr>
              <a:t>Prinzip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ist</a:t>
            </a:r>
            <a:r>
              <a:rPr lang="en-US" sz="2400" dirty="0" smtClean="0">
                <a:cs typeface="Arial"/>
              </a:rPr>
              <a:t> das </a:t>
            </a:r>
            <a:r>
              <a:rPr lang="en-US" sz="2400" dirty="0" err="1" smtClean="0">
                <a:cs typeface="Arial"/>
              </a:rPr>
              <a:t>gleiche</a:t>
            </a:r>
            <a:r>
              <a:rPr lang="en-US" sz="2400" dirty="0" smtClean="0">
                <a:cs typeface="Arial"/>
              </a:rPr>
              <a:t>: je </a:t>
            </a:r>
            <a:r>
              <a:rPr lang="en-US" sz="2400" dirty="0" err="1" smtClean="0">
                <a:cs typeface="Arial"/>
              </a:rPr>
              <a:t>mehr</a:t>
            </a:r>
            <a:r>
              <a:rPr lang="en-US" sz="2400" dirty="0" smtClean="0">
                <a:cs typeface="Arial"/>
              </a:rPr>
              <a:t> Tests </a:t>
            </a:r>
            <a:r>
              <a:rPr lang="en-US" sz="2400" dirty="0" err="1" smtClean="0">
                <a:cs typeface="Arial"/>
              </a:rPr>
              <a:t>wir</a:t>
            </a:r>
            <a:r>
              <a:rPr lang="en-US" sz="2400" dirty="0" smtClean="0">
                <a:cs typeface="Arial"/>
              </a:rPr>
              <a:t> post-hoc </a:t>
            </a:r>
            <a:r>
              <a:rPr lang="en-US" sz="2400" dirty="0" err="1" smtClean="0">
                <a:cs typeface="Arial"/>
              </a:rPr>
              <a:t>anwenden</a:t>
            </a:r>
            <a:r>
              <a:rPr lang="en-US" sz="2400" dirty="0" smtClean="0">
                <a:cs typeface="Arial"/>
              </a:rPr>
              <a:t>, um so </a:t>
            </a:r>
            <a:r>
              <a:rPr lang="en-US" sz="2400" dirty="0" err="1" smtClean="0">
                <a:cs typeface="Arial"/>
              </a:rPr>
              <a:t>wahrscheinlich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ist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es</a:t>
            </a:r>
            <a:r>
              <a:rPr lang="en-US" sz="2400" dirty="0" smtClean="0">
                <a:cs typeface="Arial"/>
              </a:rPr>
              <a:t>, </a:t>
            </a:r>
            <a:r>
              <a:rPr lang="en-US" sz="2400" dirty="0" err="1" smtClean="0">
                <a:cs typeface="Arial"/>
              </a:rPr>
              <a:t>dass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wir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Signifikanzen</a:t>
            </a:r>
            <a:r>
              <a:rPr lang="en-US" sz="2400" dirty="0" smtClean="0">
                <a:cs typeface="Arial"/>
              </a:rPr>
              <a:t> per </a:t>
            </a:r>
            <a:r>
              <a:rPr lang="en-US" sz="2400" dirty="0" err="1" smtClean="0">
                <a:cs typeface="Arial"/>
              </a:rPr>
              <a:t>Zufall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bekommen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werden</a:t>
            </a:r>
            <a:r>
              <a:rPr lang="en-US" sz="2400" dirty="0" smtClean="0">
                <a:cs typeface="Arial"/>
              </a:rPr>
              <a:t>. </a:t>
            </a:r>
            <a:r>
              <a:rPr lang="en-US" sz="2400" dirty="0" err="1" smtClean="0">
                <a:cs typeface="Arial"/>
              </a:rPr>
              <a:t>Der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Tukey</a:t>
            </a:r>
            <a:r>
              <a:rPr lang="en-US" sz="2400" dirty="0" smtClean="0">
                <a:cs typeface="Arial"/>
              </a:rPr>
              <a:t> und </a:t>
            </a:r>
            <a:r>
              <a:rPr lang="en-US" sz="2400" dirty="0" err="1" smtClean="0">
                <a:cs typeface="Arial"/>
              </a:rPr>
              <a:t>Bonferroni</a:t>
            </a:r>
            <a:r>
              <a:rPr lang="en-US" sz="2400" dirty="0" smtClean="0">
                <a:cs typeface="Arial"/>
              </a:rPr>
              <a:t>-adjusted Tests </a:t>
            </a:r>
            <a:r>
              <a:rPr lang="en-US" sz="2400" dirty="0" err="1" smtClean="0">
                <a:cs typeface="Arial"/>
              </a:rPr>
              <a:t>sind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Maßnahmen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dagegen</a:t>
            </a:r>
            <a:r>
              <a:rPr lang="en-US" sz="2400" dirty="0" smtClean="0">
                <a:cs typeface="Arial"/>
              </a:rPr>
              <a:t>.</a:t>
            </a:r>
            <a:endParaRPr lang="de-DE" sz="2400" dirty="0" smtClean="0"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90600" y="5105400"/>
            <a:ext cx="67818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cs typeface="Arial"/>
              </a:rPr>
              <a:t>Bonferroni-</a:t>
            </a:r>
            <a:r>
              <a:rPr lang="en-US" sz="2400" dirty="0" err="1" smtClean="0">
                <a:cs typeface="Arial"/>
              </a:rPr>
              <a:t>Korrektur</a:t>
            </a:r>
            <a:r>
              <a:rPr lang="en-US" sz="2400" dirty="0" smtClean="0">
                <a:cs typeface="Arial"/>
              </a:rPr>
              <a:t>: </a:t>
            </a:r>
            <a:r>
              <a:rPr lang="en-US" sz="2400" dirty="0" err="1" smtClean="0">
                <a:cs typeface="Arial"/>
              </a:rPr>
              <a:t>Der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Wahrscheinlichkeitswert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der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inviduellen</a:t>
            </a:r>
            <a:r>
              <a:rPr lang="en-US" sz="2400" dirty="0" smtClean="0">
                <a:cs typeface="Arial"/>
              </a:rPr>
              <a:t> Tests </a:t>
            </a:r>
            <a:r>
              <a:rPr lang="en-US" sz="2400" dirty="0" err="1" smtClean="0">
                <a:cs typeface="Arial"/>
              </a:rPr>
              <a:t>wird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mit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der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b="1" dirty="0" err="1" smtClean="0">
                <a:cs typeface="Arial"/>
              </a:rPr>
              <a:t>Anzahl</a:t>
            </a:r>
            <a:r>
              <a:rPr lang="en-US" sz="2400" b="1" dirty="0" smtClean="0">
                <a:cs typeface="Arial"/>
              </a:rPr>
              <a:t> </a:t>
            </a:r>
            <a:r>
              <a:rPr lang="en-US" sz="2400" b="1" dirty="0" err="1" smtClean="0">
                <a:cs typeface="Arial"/>
              </a:rPr>
              <a:t>der</a:t>
            </a:r>
            <a:r>
              <a:rPr lang="en-US" sz="2400" b="1" dirty="0" smtClean="0">
                <a:cs typeface="Arial"/>
              </a:rPr>
              <a:t> </a:t>
            </a:r>
            <a:r>
              <a:rPr lang="en-US" sz="2400" b="1" dirty="0" err="1" smtClean="0">
                <a:cs typeface="Arial"/>
              </a:rPr>
              <a:t>möglichen</a:t>
            </a:r>
            <a:r>
              <a:rPr lang="en-US" sz="2400" b="1" dirty="0" smtClean="0">
                <a:cs typeface="Arial"/>
              </a:rPr>
              <a:t> </a:t>
            </a:r>
            <a:r>
              <a:rPr lang="en-US" sz="2400" b="1" dirty="0" err="1" smtClean="0">
                <a:cs typeface="Arial"/>
              </a:rPr>
              <a:t>paarweise</a:t>
            </a:r>
            <a:r>
              <a:rPr lang="en-US" sz="2400" b="1" dirty="0" smtClean="0">
                <a:cs typeface="Arial"/>
              </a:rPr>
              <a:t> Tests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multipliziert</a:t>
            </a:r>
            <a:r>
              <a:rPr lang="en-US" sz="2400" dirty="0" smtClean="0">
                <a:cs typeface="Arial"/>
              </a:rPr>
              <a:t>.</a:t>
            </a:r>
            <a:endParaRPr lang="de-DE" sz="2400" dirty="0" smtClean="0"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838200"/>
            <a:ext cx="7543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cs typeface="Arial"/>
              </a:rPr>
              <a:t>Mit</a:t>
            </a:r>
            <a:r>
              <a:rPr lang="en-US" sz="2400" dirty="0" smtClean="0">
                <a:cs typeface="Arial"/>
              </a:rPr>
              <a:t> post-hoc Tests </a:t>
            </a:r>
            <a:r>
              <a:rPr lang="en-US" sz="2400" dirty="0" err="1" smtClean="0">
                <a:cs typeface="Arial"/>
              </a:rPr>
              <a:t>werden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alle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Stufen-Kombinationen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der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Faktoren</a:t>
            </a:r>
            <a:r>
              <a:rPr lang="en-US" sz="2400" dirty="0" smtClean="0">
                <a:cs typeface="Arial"/>
              </a:rPr>
              <a:t>, die in </a:t>
            </a:r>
            <a:r>
              <a:rPr lang="en-US" sz="2400" dirty="0" err="1" smtClean="0">
                <a:cs typeface="Arial"/>
              </a:rPr>
              <a:t>der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Interaktion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signifikant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waren</a:t>
            </a:r>
            <a:r>
              <a:rPr lang="en-US" sz="2400" dirty="0" smtClean="0">
                <a:cs typeface="Arial"/>
              </a:rPr>
              <a:t>, </a:t>
            </a:r>
            <a:r>
              <a:rPr lang="en-US" sz="2400" dirty="0" err="1" smtClean="0">
                <a:cs typeface="Arial"/>
              </a:rPr>
              <a:t>geprüft</a:t>
            </a:r>
            <a:r>
              <a:rPr lang="en-US" sz="2400" dirty="0" smtClean="0">
                <a:cs typeface="Arial"/>
              </a:rPr>
              <a:t>.</a:t>
            </a:r>
            <a:endParaRPr lang="de-DE" sz="2400" dirty="0" smtClean="0"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4191000"/>
            <a:ext cx="3124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cs typeface="Arial"/>
              </a:rPr>
              <a:t>SH-initial </a:t>
            </a:r>
            <a:r>
              <a:rPr lang="en-US" sz="2400" dirty="0" err="1" smtClean="0">
                <a:cs typeface="Arial"/>
              </a:rPr>
              <a:t>mit</a:t>
            </a:r>
            <a:r>
              <a:rPr lang="en-US" sz="2400" dirty="0" smtClean="0">
                <a:cs typeface="Arial"/>
              </a:rPr>
              <a:t> SH-final</a:t>
            </a:r>
          </a:p>
          <a:p>
            <a:r>
              <a:rPr lang="en-US" sz="2400" dirty="0" smtClean="0">
                <a:cs typeface="Arial"/>
              </a:rPr>
              <a:t>SH-initial </a:t>
            </a:r>
            <a:r>
              <a:rPr lang="en-US" sz="2400" dirty="0" err="1" smtClean="0">
                <a:cs typeface="Arial"/>
              </a:rPr>
              <a:t>mit</a:t>
            </a:r>
            <a:r>
              <a:rPr lang="en-US" sz="2400" dirty="0" smtClean="0">
                <a:cs typeface="Arial"/>
              </a:rPr>
              <a:t> B-initial</a:t>
            </a:r>
          </a:p>
          <a:p>
            <a:r>
              <a:rPr lang="en-US" sz="2400" dirty="0" smtClean="0">
                <a:cs typeface="Arial"/>
              </a:rPr>
              <a:t>SH-initial </a:t>
            </a:r>
            <a:r>
              <a:rPr lang="en-US" sz="2400" dirty="0" err="1" smtClean="0">
                <a:cs typeface="Arial"/>
              </a:rPr>
              <a:t>mit</a:t>
            </a:r>
            <a:r>
              <a:rPr lang="en-US" sz="2400" dirty="0" smtClean="0">
                <a:cs typeface="Arial"/>
              </a:rPr>
              <a:t> B-final</a:t>
            </a:r>
          </a:p>
          <a:p>
            <a:r>
              <a:rPr lang="en-US" sz="2400" dirty="0" smtClean="0">
                <a:cs typeface="Arial"/>
              </a:rPr>
              <a:t>SH-final </a:t>
            </a:r>
            <a:r>
              <a:rPr lang="en-US" sz="2400" dirty="0" err="1" smtClean="0">
                <a:cs typeface="Arial"/>
              </a:rPr>
              <a:t>mit</a:t>
            </a:r>
            <a:r>
              <a:rPr lang="en-US" sz="2400" dirty="0" smtClean="0">
                <a:cs typeface="Arial"/>
              </a:rPr>
              <a:t> B-initial</a:t>
            </a:r>
          </a:p>
          <a:p>
            <a:r>
              <a:rPr lang="en-US" sz="2400" dirty="0" smtClean="0">
                <a:cs typeface="Arial"/>
              </a:rPr>
              <a:t>SH-final </a:t>
            </a:r>
            <a:r>
              <a:rPr lang="en-US" sz="2400" dirty="0" err="1" smtClean="0">
                <a:cs typeface="Arial"/>
              </a:rPr>
              <a:t>mit</a:t>
            </a:r>
            <a:r>
              <a:rPr lang="en-US" sz="2400" dirty="0" smtClean="0">
                <a:cs typeface="Arial"/>
              </a:rPr>
              <a:t> B-final</a:t>
            </a:r>
          </a:p>
          <a:p>
            <a:r>
              <a:rPr lang="en-US" sz="2400" dirty="0" smtClean="0">
                <a:cs typeface="Arial"/>
              </a:rPr>
              <a:t>B-initial </a:t>
            </a:r>
            <a:r>
              <a:rPr lang="en-US" sz="2400" dirty="0" err="1" smtClean="0">
                <a:cs typeface="Arial"/>
              </a:rPr>
              <a:t>mit</a:t>
            </a:r>
            <a:r>
              <a:rPr lang="en-US" sz="2400" dirty="0" smtClean="0">
                <a:cs typeface="Arial"/>
              </a:rPr>
              <a:t> B-final</a:t>
            </a:r>
            <a:endParaRPr lang="de-DE" sz="2400" dirty="0" smtClean="0"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3119735"/>
            <a:ext cx="723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cs typeface="Arial"/>
              </a:rPr>
              <a:t>Dialekt</a:t>
            </a:r>
            <a:r>
              <a:rPr lang="en-US" sz="2400" dirty="0" smtClean="0">
                <a:cs typeface="Arial"/>
              </a:rPr>
              <a:t> (SH, B) </a:t>
            </a:r>
            <a:r>
              <a:rPr lang="en-US" sz="2400" dirty="0" err="1" smtClean="0">
                <a:cs typeface="Arial"/>
              </a:rPr>
              <a:t>gekreuzt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mit</a:t>
            </a:r>
            <a:r>
              <a:rPr lang="en-US" sz="2400" dirty="0" smtClean="0">
                <a:cs typeface="Arial"/>
              </a:rPr>
              <a:t> Position (initial, final)</a:t>
            </a:r>
            <a:endParaRPr lang="de-DE" sz="2400" dirty="0" smtClean="0"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3729335"/>
            <a:ext cx="190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gibt 6 Tests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86000" y="226367"/>
            <a:ext cx="40386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Anzahl der möglichen Tests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400" y="2442865"/>
            <a:ext cx="739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+mj-lt"/>
                <a:cs typeface="Arial"/>
              </a:rPr>
              <a:t>Wie</a:t>
            </a:r>
            <a:r>
              <a:rPr lang="en-US" sz="2400" dirty="0" smtClean="0">
                <a:latin typeface="+mj-lt"/>
                <a:cs typeface="Arial"/>
              </a:rPr>
              <a:t> </a:t>
            </a:r>
            <a:r>
              <a:rPr lang="en-US" sz="2400" dirty="0" err="1" smtClean="0">
                <a:latin typeface="+mj-lt"/>
                <a:cs typeface="Arial"/>
              </a:rPr>
              <a:t>viele</a:t>
            </a:r>
            <a:r>
              <a:rPr lang="en-US" sz="2400" dirty="0" smtClean="0">
                <a:latin typeface="+mj-lt"/>
                <a:cs typeface="Arial"/>
              </a:rPr>
              <a:t> </a:t>
            </a:r>
            <a:r>
              <a:rPr lang="en-US" sz="2400" dirty="0" err="1" smtClean="0">
                <a:latin typeface="+mj-lt"/>
                <a:cs typeface="Arial"/>
              </a:rPr>
              <a:t>mögliche</a:t>
            </a:r>
            <a:r>
              <a:rPr lang="en-US" sz="2400" dirty="0" smtClean="0">
                <a:latin typeface="+mj-lt"/>
                <a:cs typeface="Arial"/>
              </a:rPr>
              <a:t> </a:t>
            </a:r>
            <a:r>
              <a:rPr lang="en-US" sz="2400" dirty="0" err="1" smtClean="0">
                <a:latin typeface="+mj-lt"/>
                <a:cs typeface="Arial"/>
              </a:rPr>
              <a:t>paarweise</a:t>
            </a:r>
            <a:r>
              <a:rPr lang="en-US" sz="2400" dirty="0" smtClean="0">
                <a:latin typeface="+mj-lt"/>
                <a:cs typeface="Arial"/>
              </a:rPr>
              <a:t> Tests </a:t>
            </a:r>
            <a:r>
              <a:rPr lang="en-US" sz="2400" dirty="0" err="1" smtClean="0">
                <a:latin typeface="+mj-lt"/>
                <a:cs typeface="Arial"/>
              </a:rPr>
              <a:t>gibt</a:t>
            </a:r>
            <a:r>
              <a:rPr lang="en-US" sz="2400" dirty="0" smtClean="0">
                <a:latin typeface="+mj-lt"/>
                <a:cs typeface="Arial"/>
              </a:rPr>
              <a:t> </a:t>
            </a:r>
            <a:r>
              <a:rPr lang="en-US" sz="2400" dirty="0" err="1" smtClean="0">
                <a:latin typeface="+mj-lt"/>
                <a:cs typeface="Arial"/>
              </a:rPr>
              <a:t>es</a:t>
            </a:r>
            <a:r>
              <a:rPr lang="en-US" sz="2400" dirty="0" smtClean="0">
                <a:latin typeface="+mj-lt"/>
                <a:cs typeface="Arial"/>
              </a:rPr>
              <a:t>?</a:t>
            </a:r>
            <a:endParaRPr lang="de-DE" sz="2400" dirty="0" smtClean="0">
              <a:latin typeface="+mj-lt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3400" y="1828800"/>
            <a:ext cx="472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+mj-lt"/>
                <a:cs typeface="Arial"/>
              </a:rPr>
              <a:t>Dialekt</a:t>
            </a:r>
            <a:r>
              <a:rPr lang="en-US" sz="2400" dirty="0" smtClean="0">
                <a:latin typeface="+mj-lt"/>
                <a:cs typeface="Arial"/>
              </a:rPr>
              <a:t> * Position war </a:t>
            </a:r>
            <a:r>
              <a:rPr lang="en-US" sz="2400" dirty="0" err="1" smtClean="0">
                <a:latin typeface="+mj-lt"/>
                <a:cs typeface="Arial"/>
              </a:rPr>
              <a:t>signifikant</a:t>
            </a:r>
            <a:r>
              <a:rPr lang="en-US" sz="2400" dirty="0" smtClean="0">
                <a:latin typeface="+mj-lt"/>
                <a:cs typeface="Arial"/>
              </a:rPr>
              <a:t>.</a:t>
            </a:r>
            <a:endParaRPr lang="de-DE" sz="2400" dirty="0" smtClean="0">
              <a:latin typeface="+mj-lt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0" y="226367"/>
            <a:ext cx="40386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Anzahl der möglichen Tests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990600"/>
            <a:ext cx="411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+mj-lt"/>
                <a:cs typeface="Arial"/>
              </a:rPr>
              <a:t>Der</a:t>
            </a:r>
            <a:r>
              <a:rPr lang="en-US" sz="2400" dirty="0" smtClean="0">
                <a:latin typeface="+mj-lt"/>
                <a:cs typeface="Arial"/>
              </a:rPr>
              <a:t> </a:t>
            </a:r>
            <a:r>
              <a:rPr lang="en-US" sz="2400" dirty="0" err="1" smtClean="0">
                <a:latin typeface="+mj-lt"/>
                <a:cs typeface="Arial"/>
              </a:rPr>
              <a:t>allgemeine</a:t>
            </a:r>
            <a:r>
              <a:rPr lang="en-US" sz="2400" dirty="0" smtClean="0">
                <a:latin typeface="+mj-lt"/>
                <a:cs typeface="Arial"/>
              </a:rPr>
              <a:t> Fall</a:t>
            </a:r>
            <a:endParaRPr lang="de-DE" sz="2400" dirty="0" smtClean="0">
              <a:latin typeface="+mj-lt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1600200"/>
            <a:ext cx="7467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  <a:cs typeface="Arial"/>
              </a:rPr>
              <a:t>Fur </a:t>
            </a:r>
            <a:r>
              <a:rPr lang="en-US" sz="2400" i="1" dirty="0" err="1" smtClean="0">
                <a:latin typeface="+mj-lt"/>
                <a:cs typeface="Arial"/>
              </a:rPr>
              <a:t>n</a:t>
            </a:r>
            <a:r>
              <a:rPr lang="en-US" sz="2400" dirty="0" smtClean="0">
                <a:latin typeface="+mj-lt"/>
                <a:cs typeface="Arial"/>
              </a:rPr>
              <a:t> </a:t>
            </a:r>
            <a:r>
              <a:rPr lang="en-US" sz="2400" dirty="0" err="1" smtClean="0">
                <a:latin typeface="+mj-lt"/>
                <a:cs typeface="Arial"/>
              </a:rPr>
              <a:t>Stufen-Kombinationen</a:t>
            </a:r>
            <a:r>
              <a:rPr lang="en-US" sz="2400" dirty="0" smtClean="0">
                <a:latin typeface="+mj-lt"/>
                <a:cs typeface="Arial"/>
              </a:rPr>
              <a:t> </a:t>
            </a:r>
            <a:r>
              <a:rPr lang="en-US" sz="2400" dirty="0" err="1" smtClean="0">
                <a:latin typeface="+mj-lt"/>
                <a:cs typeface="Arial"/>
              </a:rPr>
              <a:t>gibt</a:t>
            </a:r>
            <a:r>
              <a:rPr lang="en-US" sz="2400" dirty="0" smtClean="0">
                <a:latin typeface="+mj-lt"/>
                <a:cs typeface="Arial"/>
              </a:rPr>
              <a:t> </a:t>
            </a:r>
            <a:r>
              <a:rPr lang="en-US" sz="2400" dirty="0" err="1" smtClean="0">
                <a:latin typeface="+mj-lt"/>
                <a:cs typeface="Arial"/>
              </a:rPr>
              <a:t>es</a:t>
            </a:r>
            <a:r>
              <a:rPr lang="en-US" sz="2400" dirty="0" smtClean="0">
                <a:latin typeface="+mj-lt"/>
                <a:cs typeface="Arial"/>
              </a:rPr>
              <a:t> n!/(n-2)!2! </a:t>
            </a:r>
            <a:r>
              <a:rPr lang="en-US" sz="2400" dirty="0" err="1" smtClean="0">
                <a:latin typeface="+mj-lt"/>
                <a:cs typeface="Arial"/>
              </a:rPr>
              <a:t>mögliche</a:t>
            </a:r>
            <a:r>
              <a:rPr lang="en-US" sz="2400" dirty="0" smtClean="0">
                <a:latin typeface="+mj-lt"/>
                <a:cs typeface="Arial"/>
              </a:rPr>
              <a:t> </a:t>
            </a:r>
            <a:r>
              <a:rPr lang="en-US" sz="2400" dirty="0" err="1" smtClean="0">
                <a:latin typeface="+mj-lt"/>
                <a:cs typeface="Arial"/>
              </a:rPr>
              <a:t>paarweise</a:t>
            </a:r>
            <a:r>
              <a:rPr lang="en-US" sz="2400" dirty="0" smtClean="0">
                <a:latin typeface="+mj-lt"/>
                <a:cs typeface="Arial"/>
              </a:rPr>
              <a:t> Tests.</a:t>
            </a:r>
            <a:endParaRPr lang="de-DE" sz="2400" dirty="0" smtClean="0">
              <a:latin typeface="+mj-lt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2590800"/>
            <a:ext cx="7467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+mj-lt"/>
                <a:cs typeface="Arial"/>
              </a:rPr>
              <a:t>zB</a:t>
            </a:r>
            <a:endParaRPr lang="en-US" sz="2400" dirty="0" smtClean="0">
              <a:latin typeface="+mj-lt"/>
              <a:cs typeface="Arial"/>
            </a:endParaRPr>
          </a:p>
          <a:p>
            <a:r>
              <a:rPr lang="en-US" sz="2400" dirty="0" err="1" smtClean="0">
                <a:latin typeface="+mj-lt"/>
                <a:cs typeface="Arial"/>
              </a:rPr>
              <a:t>Dialekt</a:t>
            </a:r>
            <a:r>
              <a:rPr lang="en-US" sz="2400" dirty="0" smtClean="0">
                <a:latin typeface="+mj-lt"/>
                <a:cs typeface="Arial"/>
              </a:rPr>
              <a:t> * Position * </a:t>
            </a:r>
            <a:r>
              <a:rPr lang="en-US" sz="2400" dirty="0" err="1" smtClean="0">
                <a:latin typeface="+mj-lt"/>
                <a:cs typeface="Arial"/>
              </a:rPr>
              <a:t>Geschlecht</a:t>
            </a:r>
            <a:r>
              <a:rPr lang="en-US" sz="2400" dirty="0" smtClean="0">
                <a:latin typeface="+mj-lt"/>
                <a:cs typeface="Arial"/>
              </a:rPr>
              <a:t> war </a:t>
            </a:r>
            <a:r>
              <a:rPr lang="en-US" sz="2400" dirty="0" err="1" smtClean="0">
                <a:latin typeface="+mj-lt"/>
                <a:cs typeface="Arial"/>
              </a:rPr>
              <a:t>signifikant</a:t>
            </a:r>
            <a:r>
              <a:rPr lang="en-US" sz="2400" dirty="0" smtClean="0">
                <a:latin typeface="+mj-lt"/>
                <a:cs typeface="Arial"/>
              </a:rPr>
              <a:t>.</a:t>
            </a:r>
          </a:p>
          <a:p>
            <a:r>
              <a:rPr lang="en-US" sz="2400" dirty="0" err="1" smtClean="0">
                <a:latin typeface="+mj-lt"/>
                <a:cs typeface="Arial"/>
              </a:rPr>
              <a:t>Dialekt</a:t>
            </a:r>
            <a:r>
              <a:rPr lang="en-US" sz="2400" dirty="0" smtClean="0">
                <a:latin typeface="+mj-lt"/>
                <a:cs typeface="Arial"/>
              </a:rPr>
              <a:t> = Hessen, Bayern, S-H</a:t>
            </a:r>
          </a:p>
          <a:p>
            <a:r>
              <a:rPr lang="en-US" sz="2400" dirty="0" err="1" smtClean="0">
                <a:latin typeface="+mj-lt"/>
                <a:cs typeface="Arial"/>
              </a:rPr>
              <a:t>Geschlecht</a:t>
            </a:r>
            <a:r>
              <a:rPr lang="en-US" sz="2400" dirty="0" smtClean="0">
                <a:latin typeface="+mj-lt"/>
                <a:cs typeface="Arial"/>
              </a:rPr>
              <a:t> = M, W</a:t>
            </a:r>
          </a:p>
          <a:p>
            <a:r>
              <a:rPr lang="en-US" sz="2400" dirty="0" smtClean="0">
                <a:latin typeface="+mj-lt"/>
                <a:cs typeface="Arial"/>
              </a:rPr>
              <a:t>Position = initial, medial, </a:t>
            </a:r>
            <a:r>
              <a:rPr lang="en-US" sz="2400" dirty="0" smtClean="0">
                <a:latin typeface="+mj-lt"/>
                <a:cs typeface="Arial"/>
              </a:rPr>
              <a:t>final</a:t>
            </a:r>
            <a:endParaRPr lang="en-US" sz="2400" dirty="0" smtClean="0">
              <a:latin typeface="+mj-lt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4724400"/>
            <a:ext cx="678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+mj-lt"/>
                <a:cs typeface="Arial"/>
              </a:rPr>
              <a:t>Wir</a:t>
            </a:r>
            <a:r>
              <a:rPr lang="en-US" sz="2400" dirty="0" smtClean="0">
                <a:latin typeface="+mj-lt"/>
                <a:cs typeface="Arial"/>
              </a:rPr>
              <a:t> </a:t>
            </a:r>
            <a:r>
              <a:rPr lang="en-US" sz="2400" dirty="0" err="1" smtClean="0">
                <a:latin typeface="+mj-lt"/>
                <a:cs typeface="Arial"/>
              </a:rPr>
              <a:t>haben</a:t>
            </a:r>
            <a:r>
              <a:rPr lang="en-US" sz="2400" dirty="0" smtClean="0">
                <a:latin typeface="+mj-lt"/>
                <a:cs typeface="Arial"/>
              </a:rPr>
              <a:t> 3 </a:t>
            </a:r>
            <a:r>
              <a:rPr lang="en-US" sz="2400" dirty="0" err="1" smtClean="0">
                <a:latin typeface="+mj-lt"/>
                <a:cs typeface="Arial"/>
              </a:rPr>
              <a:t>x</a:t>
            </a:r>
            <a:r>
              <a:rPr lang="en-US" sz="2400" dirty="0" smtClean="0">
                <a:latin typeface="+mj-lt"/>
                <a:cs typeface="Arial"/>
              </a:rPr>
              <a:t> 2 </a:t>
            </a:r>
            <a:r>
              <a:rPr lang="en-US" sz="2400" dirty="0" err="1" smtClean="0">
                <a:latin typeface="+mj-lt"/>
                <a:cs typeface="Arial"/>
              </a:rPr>
              <a:t>x</a:t>
            </a:r>
            <a:r>
              <a:rPr lang="en-US" sz="2400" dirty="0" smtClean="0">
                <a:latin typeface="+mj-lt"/>
                <a:cs typeface="Arial"/>
              </a:rPr>
              <a:t> 3 = 18 </a:t>
            </a:r>
            <a:r>
              <a:rPr lang="en-US" sz="2400" dirty="0" err="1" smtClean="0">
                <a:latin typeface="+mj-lt"/>
                <a:cs typeface="Arial"/>
              </a:rPr>
              <a:t>Stufen-Kombinationen</a:t>
            </a:r>
            <a:endParaRPr lang="de-DE" sz="2400" dirty="0" smtClean="0">
              <a:latin typeface="+mj-lt"/>
              <a:cs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400" y="5486401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  <a:cs typeface="Arial"/>
              </a:rPr>
              <a:t>Das </a:t>
            </a:r>
            <a:r>
              <a:rPr lang="en-US" sz="2400" dirty="0" err="1" smtClean="0">
                <a:latin typeface="+mj-lt"/>
                <a:cs typeface="Arial"/>
              </a:rPr>
              <a:t>gibt</a:t>
            </a:r>
            <a:r>
              <a:rPr lang="en-US" sz="2400" dirty="0" smtClean="0">
                <a:latin typeface="+mj-lt"/>
                <a:cs typeface="Arial"/>
              </a:rPr>
              <a:t> 18</a:t>
            </a:r>
            <a:r>
              <a:rPr lang="en-US" sz="2400" dirty="0" smtClean="0">
                <a:latin typeface="+mj-lt"/>
                <a:cs typeface="Arial"/>
              </a:rPr>
              <a:t>!/16!2! = 18</a:t>
            </a:r>
            <a:r>
              <a:rPr lang="en-US" sz="2400" dirty="0" smtClean="0">
                <a:latin typeface="+mj-lt"/>
                <a:cs typeface="Arial"/>
              </a:rPr>
              <a:t> </a:t>
            </a:r>
            <a:r>
              <a:rPr lang="en-US" sz="2400" dirty="0" err="1" smtClean="0">
                <a:latin typeface="+mj-lt"/>
                <a:cs typeface="Arial"/>
              </a:rPr>
              <a:t>x</a:t>
            </a:r>
            <a:r>
              <a:rPr lang="en-US" sz="2400" dirty="0" smtClean="0">
                <a:latin typeface="+mj-lt"/>
                <a:cs typeface="Arial"/>
              </a:rPr>
              <a:t> </a:t>
            </a:r>
            <a:r>
              <a:rPr lang="en-US" sz="2400" dirty="0" smtClean="0">
                <a:latin typeface="+mj-lt"/>
                <a:cs typeface="Arial"/>
              </a:rPr>
              <a:t>17/2 = 153 </a:t>
            </a:r>
            <a:r>
              <a:rPr lang="en-US" sz="2400" dirty="0" err="1" smtClean="0">
                <a:latin typeface="+mj-lt"/>
                <a:cs typeface="Arial"/>
              </a:rPr>
              <a:t>mögliche</a:t>
            </a:r>
            <a:r>
              <a:rPr lang="en-US" sz="2400" dirty="0" smtClean="0">
                <a:latin typeface="+mj-lt"/>
                <a:cs typeface="Arial"/>
              </a:rPr>
              <a:t> </a:t>
            </a:r>
            <a:r>
              <a:rPr lang="en-US" sz="2400" dirty="0" err="1" smtClean="0">
                <a:latin typeface="+mj-lt"/>
                <a:cs typeface="Arial"/>
              </a:rPr>
              <a:t>paarweise</a:t>
            </a:r>
            <a:r>
              <a:rPr lang="en-US" sz="2400" dirty="0" smtClean="0">
                <a:latin typeface="+mj-lt"/>
                <a:cs typeface="Arial"/>
              </a:rPr>
              <a:t> Tests.</a:t>
            </a:r>
            <a:endParaRPr lang="de-DE" sz="2400" dirty="0" smtClean="0">
              <a:latin typeface="+mj-lt"/>
              <a:cs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0" y="226367"/>
            <a:ext cx="40386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Anzahl der möglichen Tests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95400" y="3733800"/>
            <a:ext cx="3124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  <a:cs typeface="Arial"/>
              </a:rPr>
              <a:t>SH-initial </a:t>
            </a:r>
            <a:r>
              <a:rPr lang="en-US" sz="2400" dirty="0" err="1" smtClean="0">
                <a:latin typeface="+mj-lt"/>
                <a:cs typeface="Arial"/>
              </a:rPr>
              <a:t>mit</a:t>
            </a:r>
            <a:r>
              <a:rPr lang="en-US" sz="2400" dirty="0" smtClean="0">
                <a:latin typeface="+mj-lt"/>
                <a:cs typeface="Arial"/>
              </a:rPr>
              <a:t> SH-final</a:t>
            </a:r>
          </a:p>
          <a:p>
            <a:r>
              <a:rPr lang="en-US" sz="2400" dirty="0" smtClean="0">
                <a:latin typeface="+mj-lt"/>
                <a:cs typeface="Arial"/>
              </a:rPr>
              <a:t>SH-initial </a:t>
            </a:r>
            <a:r>
              <a:rPr lang="en-US" sz="2400" dirty="0" err="1" smtClean="0">
                <a:latin typeface="+mj-lt"/>
                <a:cs typeface="Arial"/>
              </a:rPr>
              <a:t>mit</a:t>
            </a:r>
            <a:r>
              <a:rPr lang="en-US" sz="2400" dirty="0" smtClean="0">
                <a:latin typeface="+mj-lt"/>
                <a:cs typeface="Arial"/>
              </a:rPr>
              <a:t> B-initial</a:t>
            </a:r>
          </a:p>
          <a:p>
            <a:r>
              <a:rPr lang="en-US" sz="2400" dirty="0" smtClean="0">
                <a:latin typeface="+mj-lt"/>
                <a:cs typeface="Arial"/>
              </a:rPr>
              <a:t>SH-initial </a:t>
            </a:r>
            <a:r>
              <a:rPr lang="en-US" sz="2400" dirty="0" err="1" smtClean="0">
                <a:latin typeface="+mj-lt"/>
                <a:cs typeface="Arial"/>
              </a:rPr>
              <a:t>mit</a:t>
            </a:r>
            <a:r>
              <a:rPr lang="en-US" sz="2400" dirty="0" smtClean="0">
                <a:latin typeface="+mj-lt"/>
                <a:cs typeface="Arial"/>
              </a:rPr>
              <a:t> B-final</a:t>
            </a:r>
          </a:p>
          <a:p>
            <a:r>
              <a:rPr lang="en-US" sz="2400" dirty="0" smtClean="0">
                <a:latin typeface="+mj-lt"/>
                <a:cs typeface="Arial"/>
              </a:rPr>
              <a:t>SH-final </a:t>
            </a:r>
            <a:r>
              <a:rPr lang="en-US" sz="2400" dirty="0" err="1" smtClean="0">
                <a:latin typeface="+mj-lt"/>
                <a:cs typeface="Arial"/>
              </a:rPr>
              <a:t>mit</a:t>
            </a:r>
            <a:r>
              <a:rPr lang="en-US" sz="2400" dirty="0" smtClean="0">
                <a:latin typeface="+mj-lt"/>
                <a:cs typeface="Arial"/>
              </a:rPr>
              <a:t> B-initial</a:t>
            </a:r>
          </a:p>
          <a:p>
            <a:r>
              <a:rPr lang="en-US" sz="2400" dirty="0" smtClean="0">
                <a:latin typeface="+mj-lt"/>
                <a:cs typeface="Arial"/>
              </a:rPr>
              <a:t>SH-final </a:t>
            </a:r>
            <a:r>
              <a:rPr lang="en-US" sz="2400" dirty="0" err="1" smtClean="0">
                <a:latin typeface="+mj-lt"/>
                <a:cs typeface="Arial"/>
              </a:rPr>
              <a:t>mit</a:t>
            </a:r>
            <a:r>
              <a:rPr lang="en-US" sz="2400" dirty="0" smtClean="0">
                <a:latin typeface="+mj-lt"/>
                <a:cs typeface="Arial"/>
              </a:rPr>
              <a:t> B-final</a:t>
            </a:r>
          </a:p>
          <a:p>
            <a:r>
              <a:rPr lang="en-US" sz="2400" dirty="0" smtClean="0">
                <a:latin typeface="+mj-lt"/>
                <a:cs typeface="Arial"/>
              </a:rPr>
              <a:t>B-initial </a:t>
            </a:r>
            <a:r>
              <a:rPr lang="en-US" sz="2400" dirty="0" err="1" smtClean="0">
                <a:latin typeface="+mj-lt"/>
                <a:cs typeface="Arial"/>
              </a:rPr>
              <a:t>mit</a:t>
            </a:r>
            <a:r>
              <a:rPr lang="en-US" sz="2400" dirty="0" smtClean="0">
                <a:latin typeface="+mj-lt"/>
                <a:cs typeface="Arial"/>
              </a:rPr>
              <a:t> B-final</a:t>
            </a:r>
            <a:endParaRPr lang="de-DE" sz="2400" dirty="0" smtClean="0">
              <a:latin typeface="+mj-lt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1978967"/>
            <a:ext cx="723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+mj-lt"/>
                <a:cs typeface="Arial"/>
              </a:rPr>
              <a:t>Dialekt</a:t>
            </a:r>
            <a:r>
              <a:rPr lang="en-US" sz="2400" dirty="0" smtClean="0">
                <a:latin typeface="+mj-lt"/>
                <a:cs typeface="Arial"/>
              </a:rPr>
              <a:t> (SH, B) </a:t>
            </a:r>
            <a:r>
              <a:rPr lang="en-US" sz="2400" dirty="0" err="1" smtClean="0">
                <a:latin typeface="+mj-lt"/>
                <a:cs typeface="Arial"/>
              </a:rPr>
              <a:t>gekreuzt</a:t>
            </a:r>
            <a:r>
              <a:rPr lang="en-US" sz="2400" dirty="0" smtClean="0">
                <a:latin typeface="+mj-lt"/>
                <a:cs typeface="Arial"/>
              </a:rPr>
              <a:t> </a:t>
            </a:r>
            <a:r>
              <a:rPr lang="en-US" sz="2400" dirty="0" err="1" smtClean="0">
                <a:latin typeface="+mj-lt"/>
                <a:cs typeface="Arial"/>
              </a:rPr>
              <a:t>mit</a:t>
            </a:r>
            <a:r>
              <a:rPr lang="en-US" sz="2400" dirty="0" smtClean="0">
                <a:latin typeface="+mj-lt"/>
                <a:cs typeface="Arial"/>
              </a:rPr>
              <a:t> Position (initial, final)</a:t>
            </a:r>
            <a:endParaRPr lang="de-DE" sz="2400" dirty="0" smtClean="0">
              <a:latin typeface="+mj-lt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2440632"/>
            <a:ext cx="190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gibt 6 Tests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0" y="1302097"/>
            <a:ext cx="739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+mj-lt"/>
                <a:cs typeface="Arial"/>
              </a:rPr>
              <a:t>Wie</a:t>
            </a:r>
            <a:r>
              <a:rPr lang="en-US" sz="2400" dirty="0" smtClean="0">
                <a:latin typeface="+mj-lt"/>
                <a:cs typeface="Arial"/>
              </a:rPr>
              <a:t> </a:t>
            </a:r>
            <a:r>
              <a:rPr lang="en-US" sz="2400" dirty="0" err="1" smtClean="0">
                <a:latin typeface="+mj-lt"/>
                <a:cs typeface="Arial"/>
              </a:rPr>
              <a:t>viele</a:t>
            </a:r>
            <a:r>
              <a:rPr lang="en-US" sz="2400" dirty="0" smtClean="0">
                <a:latin typeface="+mj-lt"/>
                <a:cs typeface="Arial"/>
              </a:rPr>
              <a:t> </a:t>
            </a:r>
            <a:r>
              <a:rPr lang="en-US" sz="2400" dirty="0" err="1" smtClean="0">
                <a:latin typeface="+mj-lt"/>
                <a:cs typeface="Arial"/>
              </a:rPr>
              <a:t>mögliche</a:t>
            </a:r>
            <a:r>
              <a:rPr lang="en-US" sz="2400" dirty="0" smtClean="0">
                <a:latin typeface="+mj-lt"/>
                <a:cs typeface="Arial"/>
              </a:rPr>
              <a:t> </a:t>
            </a:r>
            <a:r>
              <a:rPr lang="en-US" sz="2400" dirty="0" err="1" smtClean="0">
                <a:latin typeface="+mj-lt"/>
                <a:cs typeface="Arial"/>
              </a:rPr>
              <a:t>paarweise</a:t>
            </a:r>
            <a:r>
              <a:rPr lang="en-US" sz="2400" dirty="0" smtClean="0">
                <a:latin typeface="+mj-lt"/>
                <a:cs typeface="Arial"/>
              </a:rPr>
              <a:t> Tests </a:t>
            </a:r>
            <a:r>
              <a:rPr lang="en-US" sz="2400" dirty="0" err="1" smtClean="0">
                <a:latin typeface="+mj-lt"/>
                <a:cs typeface="Arial"/>
              </a:rPr>
              <a:t>gibt</a:t>
            </a:r>
            <a:r>
              <a:rPr lang="en-US" sz="2400" dirty="0" smtClean="0">
                <a:latin typeface="+mj-lt"/>
                <a:cs typeface="Arial"/>
              </a:rPr>
              <a:t> </a:t>
            </a:r>
            <a:r>
              <a:rPr lang="en-US" sz="2400" dirty="0" err="1" smtClean="0">
                <a:latin typeface="+mj-lt"/>
                <a:cs typeface="Arial"/>
              </a:rPr>
              <a:t>es</a:t>
            </a:r>
            <a:r>
              <a:rPr lang="en-US" sz="2400" dirty="0" smtClean="0">
                <a:latin typeface="+mj-lt"/>
                <a:cs typeface="Arial"/>
              </a:rPr>
              <a:t>?</a:t>
            </a:r>
            <a:endParaRPr lang="de-DE" sz="2400" dirty="0" smtClean="0">
              <a:latin typeface="+mj-lt"/>
              <a:cs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" y="688032"/>
            <a:ext cx="472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+mj-lt"/>
                <a:cs typeface="Arial"/>
              </a:rPr>
              <a:t>Dialekt</a:t>
            </a:r>
            <a:r>
              <a:rPr lang="en-US" sz="2400" dirty="0" smtClean="0">
                <a:latin typeface="+mj-lt"/>
                <a:cs typeface="Arial"/>
              </a:rPr>
              <a:t> * Position war </a:t>
            </a:r>
            <a:r>
              <a:rPr lang="en-US" sz="2400" dirty="0" err="1" smtClean="0">
                <a:latin typeface="+mj-lt"/>
                <a:cs typeface="Arial"/>
              </a:rPr>
              <a:t>signifikant</a:t>
            </a:r>
            <a:r>
              <a:rPr lang="en-US" sz="2400" dirty="0" smtClean="0">
                <a:latin typeface="+mj-lt"/>
                <a:cs typeface="Arial"/>
              </a:rPr>
              <a:t>.</a:t>
            </a:r>
            <a:endParaRPr lang="de-DE" sz="2400" dirty="0" smtClean="0">
              <a:latin typeface="+mj-lt"/>
              <a:cs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" y="3048001"/>
            <a:ext cx="868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2 (SH, B) x 2 (</a:t>
            </a:r>
            <a:r>
              <a:rPr lang="de-DE" sz="2400" dirty="0" err="1" smtClean="0">
                <a:latin typeface="+mj-lt"/>
                <a:cs typeface="Arial"/>
              </a:rPr>
              <a:t>initial</a:t>
            </a:r>
            <a:r>
              <a:rPr lang="de-DE" sz="2400" dirty="0" smtClean="0">
                <a:latin typeface="+mj-lt"/>
                <a:cs typeface="Arial"/>
              </a:rPr>
              <a:t>, </a:t>
            </a:r>
            <a:r>
              <a:rPr lang="de-DE" sz="2400" dirty="0" smtClean="0">
                <a:latin typeface="+mj-lt"/>
                <a:cs typeface="Arial"/>
              </a:rPr>
              <a:t> final) </a:t>
            </a:r>
            <a:r>
              <a:rPr lang="de-DE" sz="2400" dirty="0" smtClean="0">
                <a:latin typeface="+mj-lt"/>
                <a:cs typeface="Arial"/>
              </a:rPr>
              <a:t>= 4. Daher 4!/2!2! = 12/2 = 6 Tests </a:t>
            </a:r>
            <a:endParaRPr lang="de-DE" sz="2400" dirty="0" smtClean="0">
              <a:latin typeface="+mj-lt"/>
              <a:cs typeface="Arial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4419600"/>
            <a:ext cx="2971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cs typeface="Arial"/>
              </a:rPr>
              <a:t>SH-initial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mit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SH-final</a:t>
            </a:r>
          </a:p>
          <a:p>
            <a:r>
              <a:rPr lang="en-US" sz="2400" dirty="0" smtClean="0">
                <a:solidFill>
                  <a:srgbClr val="3366FF"/>
                </a:solidFill>
                <a:cs typeface="Arial"/>
              </a:rPr>
              <a:t>SH-initial </a:t>
            </a:r>
            <a:r>
              <a:rPr lang="en-US" sz="2400" dirty="0" err="1" smtClean="0">
                <a:solidFill>
                  <a:srgbClr val="3366FF"/>
                </a:solidFill>
                <a:cs typeface="Arial"/>
              </a:rPr>
              <a:t>mit</a:t>
            </a:r>
            <a:r>
              <a:rPr lang="en-US" sz="2400" dirty="0" smtClean="0">
                <a:solidFill>
                  <a:srgbClr val="3366FF"/>
                </a:solidFill>
                <a:cs typeface="Arial"/>
              </a:rPr>
              <a:t> B-initial</a:t>
            </a:r>
          </a:p>
          <a:p>
            <a:r>
              <a:rPr lang="en-US" sz="2400" dirty="0" smtClean="0">
                <a:cs typeface="Arial"/>
              </a:rPr>
              <a:t>SH-initial </a:t>
            </a:r>
            <a:r>
              <a:rPr lang="en-US" sz="2400" dirty="0" err="1" smtClean="0">
                <a:cs typeface="Arial"/>
              </a:rPr>
              <a:t>mit</a:t>
            </a:r>
            <a:r>
              <a:rPr lang="en-US" sz="2400" dirty="0" smtClean="0">
                <a:cs typeface="Arial"/>
              </a:rPr>
              <a:t> B-final</a:t>
            </a:r>
          </a:p>
          <a:p>
            <a:r>
              <a:rPr lang="en-US" sz="2400" dirty="0" smtClean="0">
                <a:cs typeface="Arial"/>
              </a:rPr>
              <a:t>SH-final </a:t>
            </a:r>
            <a:r>
              <a:rPr lang="en-US" sz="2400" dirty="0" err="1" smtClean="0">
                <a:cs typeface="Arial"/>
              </a:rPr>
              <a:t>mit</a:t>
            </a:r>
            <a:r>
              <a:rPr lang="en-US" sz="2400" dirty="0" smtClean="0">
                <a:cs typeface="Arial"/>
              </a:rPr>
              <a:t> B-initial</a:t>
            </a:r>
          </a:p>
          <a:p>
            <a:r>
              <a:rPr lang="en-US" sz="2400" dirty="0" smtClean="0">
                <a:solidFill>
                  <a:srgbClr val="3366FF"/>
                </a:solidFill>
                <a:cs typeface="Arial"/>
              </a:rPr>
              <a:t>SH-final </a:t>
            </a:r>
            <a:r>
              <a:rPr lang="en-US" sz="2400" dirty="0" err="1" smtClean="0">
                <a:solidFill>
                  <a:srgbClr val="3366FF"/>
                </a:solidFill>
                <a:cs typeface="Arial"/>
              </a:rPr>
              <a:t>mit</a:t>
            </a:r>
            <a:r>
              <a:rPr lang="en-US" sz="2400" dirty="0" smtClean="0">
                <a:solidFill>
                  <a:srgbClr val="3366FF"/>
                </a:solidFill>
                <a:cs typeface="Arial"/>
              </a:rPr>
              <a:t> B-final</a:t>
            </a:r>
          </a:p>
          <a:p>
            <a:r>
              <a:rPr lang="en-US" sz="2400" dirty="0" smtClean="0">
                <a:solidFill>
                  <a:srgbClr val="FF0000"/>
                </a:solidFill>
                <a:cs typeface="Arial"/>
              </a:rPr>
              <a:t>B-initial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mit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B-final</a:t>
            </a:r>
            <a:endParaRPr lang="de-DE" sz="2400" dirty="0" smtClean="0">
              <a:solidFill>
                <a:srgbClr val="FF0000"/>
              </a:solidFill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537865"/>
            <a:ext cx="85344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cs typeface="Arial"/>
              </a:rPr>
              <a:t>Bei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einer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Interaktion</a:t>
            </a:r>
            <a:r>
              <a:rPr lang="en-US" sz="2400" dirty="0" smtClean="0">
                <a:cs typeface="Arial"/>
              </a:rPr>
              <a:t> von 2 </a:t>
            </a:r>
            <a:r>
              <a:rPr lang="en-US" sz="2400" dirty="0" err="1" smtClean="0">
                <a:cs typeface="Arial"/>
              </a:rPr>
              <a:t>Faktoren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interessieren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uns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jedoch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nur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einige</a:t>
            </a:r>
            <a:r>
              <a:rPr lang="en-US" sz="2400" dirty="0" smtClean="0">
                <a:cs typeface="Arial"/>
              </a:rPr>
              <a:t> Tests und </a:t>
            </a:r>
            <a:r>
              <a:rPr lang="en-US" sz="2400" dirty="0" err="1" smtClean="0">
                <a:cs typeface="Arial"/>
              </a:rPr>
              <a:t>zwar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diejenigen</a:t>
            </a:r>
            <a:r>
              <a:rPr lang="en-US" sz="2400" dirty="0" smtClean="0">
                <a:cs typeface="Arial"/>
              </a:rPr>
              <a:t>, die </a:t>
            </a:r>
            <a:r>
              <a:rPr lang="en-US" sz="2400" dirty="0" err="1" smtClean="0">
                <a:cs typeface="Arial"/>
              </a:rPr>
              <a:t>sich</a:t>
            </a:r>
            <a:r>
              <a:rPr lang="en-US" sz="2400" dirty="0" smtClean="0">
                <a:cs typeface="Arial"/>
              </a:rPr>
              <a:t> auf </a:t>
            </a:r>
            <a:r>
              <a:rPr lang="en-US" sz="2400" dirty="0" err="1" smtClean="0">
                <a:cs typeface="Arial"/>
              </a:rPr>
              <a:t>diese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Fragen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beziehen</a:t>
            </a:r>
            <a:r>
              <a:rPr lang="en-US" sz="2400" dirty="0" smtClean="0">
                <a:cs typeface="Arial"/>
              </a:rPr>
              <a:t>. (</a:t>
            </a:r>
            <a:r>
              <a:rPr lang="en-US" sz="2400" dirty="0" err="1" smtClean="0">
                <a:cs typeface="Arial"/>
              </a:rPr>
              <a:t>Interaktion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zwischen</a:t>
            </a:r>
            <a:r>
              <a:rPr lang="en-US" sz="2400" dirty="0" smtClean="0">
                <a:cs typeface="Arial"/>
              </a:rPr>
              <a:t> 2 </a:t>
            </a:r>
            <a:r>
              <a:rPr lang="en-US" sz="2400" dirty="0" err="1" smtClean="0">
                <a:cs typeface="Arial"/>
              </a:rPr>
              <a:t>Faktoren</a:t>
            </a:r>
            <a:r>
              <a:rPr lang="en-US" sz="2400" dirty="0" smtClean="0">
                <a:cs typeface="Arial"/>
              </a:rPr>
              <a:t>, </a:t>
            </a:r>
            <a:r>
              <a:rPr lang="en-US" sz="2400" dirty="0" err="1" smtClean="0">
                <a:cs typeface="Arial"/>
              </a:rPr>
              <a:t>dann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immer</a:t>
            </a:r>
            <a:r>
              <a:rPr lang="en-US" sz="2400" dirty="0" smtClean="0">
                <a:cs typeface="Arial"/>
              </a:rPr>
              <a:t> 2 </a:t>
            </a:r>
            <a:r>
              <a:rPr lang="en-US" sz="2400" dirty="0" err="1" smtClean="0">
                <a:cs typeface="Arial"/>
              </a:rPr>
              <a:t>Fragen</a:t>
            </a:r>
            <a:r>
              <a:rPr lang="en-US" sz="2400" dirty="0" smtClean="0">
                <a:cs typeface="Arial"/>
              </a:rPr>
              <a:t>)</a:t>
            </a:r>
            <a:endParaRPr lang="de-DE" sz="2400" dirty="0" smtClean="0"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1828800"/>
            <a:ext cx="830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cs typeface="Arial"/>
              </a:rPr>
              <a:t>1.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Unterscheiden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sich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die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Positionen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in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allen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Dialekten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?</a:t>
            </a:r>
            <a:endParaRPr lang="de-DE" sz="2400" dirty="0" smtClean="0">
              <a:solidFill>
                <a:srgbClr val="FF0000"/>
              </a:solidFill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2290465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cs typeface="Arial"/>
              </a:rPr>
              <a:t>(=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Unterscheiden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sich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die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Positionen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nach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gleichbleibendem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Dialekt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?)</a:t>
            </a:r>
            <a:endParaRPr lang="de-DE" sz="2400" dirty="0" smtClean="0">
              <a:solidFill>
                <a:srgbClr val="FF0000"/>
              </a:solidFill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2752130"/>
            <a:ext cx="807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3366FF"/>
                </a:solidFill>
                <a:cs typeface="Arial"/>
              </a:rPr>
              <a:t>2. </a:t>
            </a:r>
            <a:r>
              <a:rPr lang="en-US" sz="2400" dirty="0" err="1" smtClean="0">
                <a:solidFill>
                  <a:srgbClr val="3366FF"/>
                </a:solidFill>
                <a:cs typeface="Arial"/>
              </a:rPr>
              <a:t>Unterscheiden</a:t>
            </a:r>
            <a:r>
              <a:rPr lang="en-US" sz="2400" dirty="0" smtClean="0">
                <a:solidFill>
                  <a:srgbClr val="3366FF"/>
                </a:solidFill>
                <a:cs typeface="Arial"/>
              </a:rPr>
              <a:t> </a:t>
            </a:r>
            <a:r>
              <a:rPr lang="en-US" sz="2400" dirty="0" err="1" smtClean="0">
                <a:solidFill>
                  <a:srgbClr val="3366FF"/>
                </a:solidFill>
                <a:cs typeface="Arial"/>
              </a:rPr>
              <a:t>sich</a:t>
            </a:r>
            <a:r>
              <a:rPr lang="en-US" sz="2400" dirty="0" smtClean="0">
                <a:solidFill>
                  <a:srgbClr val="3366FF"/>
                </a:solidFill>
                <a:cs typeface="Arial"/>
              </a:rPr>
              <a:t> die </a:t>
            </a:r>
            <a:r>
              <a:rPr lang="en-US" sz="2400" dirty="0" err="1" smtClean="0">
                <a:solidFill>
                  <a:srgbClr val="3366FF"/>
                </a:solidFill>
                <a:cs typeface="Arial"/>
              </a:rPr>
              <a:t>Dialekte</a:t>
            </a:r>
            <a:r>
              <a:rPr lang="en-US" sz="2400" dirty="0" smtClean="0">
                <a:solidFill>
                  <a:srgbClr val="3366FF"/>
                </a:solidFill>
                <a:cs typeface="Arial"/>
              </a:rPr>
              <a:t> in </a:t>
            </a:r>
            <a:r>
              <a:rPr lang="en-US" sz="2400" dirty="0" err="1" smtClean="0">
                <a:solidFill>
                  <a:srgbClr val="3366FF"/>
                </a:solidFill>
                <a:cs typeface="Arial"/>
              </a:rPr>
              <a:t>allen</a:t>
            </a:r>
            <a:r>
              <a:rPr lang="en-US" sz="2400" dirty="0" smtClean="0">
                <a:solidFill>
                  <a:srgbClr val="3366FF"/>
                </a:solidFill>
                <a:cs typeface="Arial"/>
              </a:rPr>
              <a:t> </a:t>
            </a:r>
            <a:r>
              <a:rPr lang="en-US" sz="2400" dirty="0" err="1" smtClean="0">
                <a:solidFill>
                  <a:srgbClr val="3366FF"/>
                </a:solidFill>
                <a:cs typeface="Arial"/>
              </a:rPr>
              <a:t>Positionen</a:t>
            </a:r>
            <a:r>
              <a:rPr lang="en-US" sz="2400" dirty="0" smtClean="0">
                <a:solidFill>
                  <a:srgbClr val="3366FF"/>
                </a:solidFill>
                <a:cs typeface="Arial"/>
              </a:rPr>
              <a:t>?</a:t>
            </a:r>
            <a:endParaRPr lang="de-DE" sz="2400" dirty="0" smtClean="0">
              <a:solidFill>
                <a:srgbClr val="3366FF"/>
              </a:solidFill>
              <a:cs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3213795"/>
            <a:ext cx="883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3366FF"/>
                </a:solidFill>
                <a:cs typeface="Arial"/>
              </a:rPr>
              <a:t>(= </a:t>
            </a:r>
            <a:r>
              <a:rPr lang="en-US" sz="2400" dirty="0" err="1" smtClean="0">
                <a:solidFill>
                  <a:srgbClr val="3366FF"/>
                </a:solidFill>
                <a:cs typeface="Arial"/>
              </a:rPr>
              <a:t>Unterscheiden</a:t>
            </a:r>
            <a:r>
              <a:rPr lang="en-US" sz="2400" dirty="0" smtClean="0">
                <a:solidFill>
                  <a:srgbClr val="3366FF"/>
                </a:solidFill>
                <a:cs typeface="Arial"/>
              </a:rPr>
              <a:t> </a:t>
            </a:r>
            <a:r>
              <a:rPr lang="en-US" sz="2400" dirty="0" err="1" smtClean="0">
                <a:solidFill>
                  <a:srgbClr val="3366FF"/>
                </a:solidFill>
                <a:cs typeface="Arial"/>
              </a:rPr>
              <a:t>sich</a:t>
            </a:r>
            <a:r>
              <a:rPr lang="en-US" sz="2400" dirty="0" smtClean="0">
                <a:solidFill>
                  <a:srgbClr val="3366FF"/>
                </a:solidFill>
                <a:cs typeface="Arial"/>
              </a:rPr>
              <a:t> die </a:t>
            </a:r>
            <a:r>
              <a:rPr lang="en-US" sz="2400" dirty="0" err="1" smtClean="0">
                <a:solidFill>
                  <a:srgbClr val="3366FF"/>
                </a:solidFill>
                <a:cs typeface="Arial"/>
              </a:rPr>
              <a:t>Dialekte</a:t>
            </a:r>
            <a:r>
              <a:rPr lang="en-US" sz="2400" dirty="0" smtClean="0">
                <a:solidFill>
                  <a:srgbClr val="3366FF"/>
                </a:solidFill>
                <a:cs typeface="Arial"/>
              </a:rPr>
              <a:t> </a:t>
            </a:r>
            <a:r>
              <a:rPr lang="en-US" sz="2400" dirty="0" err="1" smtClean="0">
                <a:solidFill>
                  <a:srgbClr val="3366FF"/>
                </a:solidFill>
                <a:cs typeface="Arial"/>
              </a:rPr>
              <a:t>nach</a:t>
            </a:r>
            <a:r>
              <a:rPr lang="en-US" sz="2400" dirty="0" smtClean="0">
                <a:solidFill>
                  <a:srgbClr val="3366FF"/>
                </a:solidFill>
                <a:cs typeface="Arial"/>
              </a:rPr>
              <a:t> </a:t>
            </a:r>
            <a:r>
              <a:rPr lang="en-US" sz="2400" dirty="0" err="1" smtClean="0">
                <a:solidFill>
                  <a:srgbClr val="3366FF"/>
                </a:solidFill>
                <a:cs typeface="Arial"/>
              </a:rPr>
              <a:t>gleichbleibender</a:t>
            </a:r>
            <a:r>
              <a:rPr lang="en-US" sz="2400" dirty="0" smtClean="0">
                <a:solidFill>
                  <a:srgbClr val="3366FF"/>
                </a:solidFill>
                <a:cs typeface="Arial"/>
              </a:rPr>
              <a:t> Position?)</a:t>
            </a:r>
            <a:endParaRPr lang="de-DE" sz="2400" dirty="0" smtClean="0">
              <a:solidFill>
                <a:srgbClr val="3366FF"/>
              </a:solidFill>
              <a:cs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71800" y="76200"/>
            <a:ext cx="25146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post-hoc</a:t>
            </a:r>
            <a:r>
              <a:rPr lang="de-DE" sz="2400" dirty="0" smtClean="0">
                <a:latin typeface="Arial"/>
                <a:cs typeface="Arial"/>
              </a:rPr>
              <a:t> Tests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3400" y="3675460"/>
            <a:ext cx="7315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cs typeface="Arial"/>
              </a:rPr>
              <a:t>Wir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müssen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auch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berücksichtigen</a:t>
            </a:r>
            <a:r>
              <a:rPr lang="en-US" sz="2400" dirty="0" smtClean="0">
                <a:cs typeface="Arial"/>
              </a:rPr>
              <a:t>, </a:t>
            </a:r>
            <a:r>
              <a:rPr lang="en-US" sz="2400" dirty="0" err="1" smtClean="0">
                <a:cs typeface="Arial"/>
              </a:rPr>
              <a:t>dass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einige</a:t>
            </a:r>
            <a:r>
              <a:rPr lang="en-US" sz="2400" dirty="0" smtClean="0">
                <a:cs typeface="Arial"/>
              </a:rPr>
              <a:t> Tests </a:t>
            </a:r>
            <a:r>
              <a:rPr lang="en-US" sz="2400" dirty="0" err="1" smtClean="0">
                <a:cs typeface="Arial"/>
              </a:rPr>
              <a:t>gepaart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sind</a:t>
            </a:r>
            <a:r>
              <a:rPr lang="en-US" sz="2400" dirty="0" smtClean="0">
                <a:cs typeface="Arial"/>
              </a:rPr>
              <a:t> (</a:t>
            </a:r>
            <a:r>
              <a:rPr lang="en-US" sz="2400" dirty="0" err="1" smtClean="0">
                <a:cs typeface="Arial"/>
              </a:rPr>
              <a:t>ja</a:t>
            </a:r>
            <a:r>
              <a:rPr lang="en-US" sz="2400" dirty="0" smtClean="0">
                <a:cs typeface="Arial"/>
              </a:rPr>
              <a:t>), </a:t>
            </a:r>
            <a:r>
              <a:rPr lang="en-US" sz="2400" dirty="0" smtClean="0">
                <a:cs typeface="Arial"/>
              </a:rPr>
              <a:t>und </a:t>
            </a:r>
            <a:r>
              <a:rPr lang="en-US" sz="2400" dirty="0" err="1" smtClean="0">
                <a:cs typeface="Arial"/>
              </a:rPr>
              <a:t>andere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nicht</a:t>
            </a:r>
            <a:r>
              <a:rPr lang="en-US" sz="2400" dirty="0" smtClean="0">
                <a:cs typeface="Arial"/>
              </a:rPr>
              <a:t> (nein).</a:t>
            </a:r>
            <a:endParaRPr lang="de-DE" sz="2400" dirty="0" smtClean="0"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52800" y="44196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(ja)</a:t>
            </a:r>
            <a:endParaRPr lang="de-DE" sz="2400" dirty="0" smtClean="0"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352800" y="6266259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(ja)</a:t>
            </a:r>
            <a:endParaRPr lang="de-DE" sz="2400" dirty="0" smtClean="0">
              <a:cs typeface="Arial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76600" y="4800600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(nein)</a:t>
            </a:r>
            <a:endParaRPr lang="de-DE" sz="2400" dirty="0" smtClean="0">
              <a:cs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352800" y="5804594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(nein)</a:t>
            </a:r>
            <a:endParaRPr lang="de-DE" sz="2400" dirty="0" smtClean="0"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62400" y="1676400"/>
            <a:ext cx="28478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Vielleicht ein </a:t>
            </a:r>
            <a:r>
              <a:rPr lang="de-DE" sz="2400" dirty="0" err="1" smtClean="0">
                <a:latin typeface="Arial"/>
                <a:cs typeface="Arial"/>
              </a:rPr>
              <a:t>t-test</a:t>
            </a:r>
            <a:r>
              <a:rPr lang="de-DE" sz="2400" dirty="0" smtClean="0">
                <a:latin typeface="Arial"/>
                <a:cs typeface="Arial"/>
              </a:rPr>
              <a:t>?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" y="3352800"/>
            <a:ext cx="8610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ba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 = c(10, -20, 5, -10, -25, 10, -5, 0)</a:t>
            </a:r>
          </a:p>
          <a:p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pa = c(20, -10, 15, 0, -20, 16, 7, 5)</a:t>
            </a:r>
          </a:p>
          <a:p>
            <a:r>
              <a:rPr lang="en-US" sz="16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vot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 = </a:t>
            </a:r>
            <a:r>
              <a:rPr lang="en-US" sz="16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c(ba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, pa)</a:t>
            </a:r>
          </a:p>
          <a:p>
            <a:r>
              <a:rPr lang="en-US" sz="16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vot.l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 = </a:t>
            </a:r>
            <a:r>
              <a:rPr lang="en-US" sz="16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factor(c(rep("ba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", </a:t>
            </a:r>
            <a:r>
              <a:rPr lang="en-US" sz="16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length(ba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)), </a:t>
            </a:r>
            <a:r>
              <a:rPr lang="en-US" sz="16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rep("pa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", </a:t>
            </a:r>
            <a:r>
              <a:rPr lang="en-US" sz="16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length(pa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))))</a:t>
            </a:r>
          </a:p>
          <a:p>
            <a:r>
              <a:rPr lang="en-US" sz="16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t.test(vot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 ~ </a:t>
            </a:r>
            <a:r>
              <a:rPr lang="en-US" sz="16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vot.l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, </a:t>
            </a:r>
            <a:r>
              <a:rPr lang="en-US" sz="1600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var.equal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=T)</a:t>
            </a:r>
          </a:p>
          <a:p>
            <a:endParaRPr lang="en-US" sz="1600" dirty="0" smtClean="0">
              <a:solidFill>
                <a:srgbClr val="FF0000"/>
              </a:solidFill>
              <a:latin typeface="Courier New"/>
              <a:cs typeface="Courier New"/>
            </a:endParaRPr>
          </a:p>
          <a:p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00200" y="147935"/>
            <a:ext cx="6400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Messwiederholungen: der gepaarte </a:t>
            </a:r>
            <a:r>
              <a:rPr lang="de-DE" sz="2400" dirty="0" err="1" smtClean="0">
                <a:latin typeface="Arial"/>
                <a:cs typeface="Arial"/>
              </a:rPr>
              <a:t>t-test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609600"/>
            <a:ext cx="20574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      </a:t>
            </a:r>
            <a:r>
              <a:rPr lang="en-US" b="1" dirty="0" err="1" smtClean="0">
                <a:solidFill>
                  <a:srgbClr val="7F7F7F"/>
                </a:solidFill>
                <a:latin typeface="Courier New"/>
                <a:cs typeface="Courier New"/>
              </a:rPr>
              <a:t>ba</a:t>
            </a:r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  pa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[1,]  10  20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[2,] -20 -10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[3,]   5  15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[4,] -10   0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[5,] -25 -20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[6,]  10  16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[7,]  -5   7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[8,]   0   5</a:t>
            </a:r>
            <a:endParaRPr lang="de-DE" b="1" dirty="0">
              <a:solidFill>
                <a:srgbClr val="7F7F7F"/>
              </a:solidFill>
              <a:latin typeface="Courier New"/>
              <a:cs typeface="Courier New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304800" y="4876800"/>
            <a:ext cx="7086600" cy="1295400"/>
            <a:chOff x="304800" y="4876800"/>
            <a:chExt cx="7086600" cy="1295400"/>
          </a:xfrm>
        </p:grpSpPr>
        <p:sp>
          <p:nvSpPr>
            <p:cNvPr id="8" name="TextBox 7"/>
            <p:cNvSpPr txBox="1"/>
            <p:nvPr/>
          </p:nvSpPr>
          <p:spPr>
            <a:xfrm>
              <a:off x="2895600" y="5715000"/>
              <a:ext cx="2486195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Arial"/>
                  <a:cs typeface="Arial"/>
                </a:rPr>
                <a:t>Nicht signifikant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04800" y="4876800"/>
              <a:ext cx="70866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 New"/>
                  <a:cs typeface="Courier New"/>
                </a:rPr>
                <a:t>data:  </a:t>
              </a:r>
              <a:r>
                <a:rPr lang="en-US" b="1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 New"/>
                  <a:cs typeface="Courier New"/>
                </a:rPr>
                <a:t>vot</a:t>
              </a:r>
              <a:r>
                <a:rPr lang="en-US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 New"/>
                  <a:cs typeface="Courier New"/>
                </a:rPr>
                <a:t> by </a:t>
              </a:r>
              <a:r>
                <a:rPr lang="en-US" b="1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 New"/>
                  <a:cs typeface="Courier New"/>
                </a:rPr>
                <a:t>vot.l</a:t>
              </a:r>
              <a:r>
                <a:rPr lang="en-US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 New"/>
                  <a:cs typeface="Courier New"/>
                </a:rPr>
                <a:t> </a:t>
              </a:r>
            </a:p>
            <a:p>
              <a:r>
                <a:rPr lang="en-US" b="1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 New"/>
                  <a:cs typeface="Courier New"/>
                </a:rPr>
                <a:t>t</a:t>
              </a:r>
              <a:r>
                <a:rPr lang="en-US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 New"/>
                  <a:cs typeface="Courier New"/>
                </a:rPr>
                <a:t> = -1.2619, </a:t>
              </a:r>
              <a:r>
                <a:rPr lang="en-US" b="1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 New"/>
                  <a:cs typeface="Courier New"/>
                </a:rPr>
                <a:t>df</a:t>
              </a:r>
              <a:r>
                <a:rPr lang="en-US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 New"/>
                  <a:cs typeface="Courier New"/>
                </a:rPr>
                <a:t> = 14, </a:t>
              </a:r>
              <a:r>
                <a:rPr lang="en-US" b="1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 New"/>
                  <a:cs typeface="Courier New"/>
                </a:rPr>
                <a:t>p</a:t>
              </a:r>
              <a:r>
                <a:rPr lang="en-US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ourier New"/>
                  <a:cs typeface="Courier New"/>
                </a:rPr>
                <a:t>-value = 0.2276</a:t>
              </a:r>
              <a:endParaRPr lang="de-DE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2200" y="224135"/>
            <a:ext cx="43053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post-hoc</a:t>
            </a:r>
            <a:r>
              <a:rPr lang="de-DE" sz="2400" dirty="0" smtClean="0">
                <a:latin typeface="+mj-lt"/>
                <a:cs typeface="Arial"/>
              </a:rPr>
              <a:t> </a:t>
            </a:r>
            <a:r>
              <a:rPr lang="de-DE" sz="2400" dirty="0" smtClean="0">
                <a:latin typeface="+mj-lt"/>
                <a:cs typeface="Arial"/>
              </a:rPr>
              <a:t>Tests: </a:t>
            </a:r>
            <a:r>
              <a:rPr lang="de-DE" sz="2400" dirty="0" err="1" smtClean="0">
                <a:latin typeface="+mj-lt"/>
                <a:cs typeface="Arial"/>
              </a:rPr>
              <a:t>within</a:t>
            </a:r>
            <a:r>
              <a:rPr lang="de-DE" sz="2400" dirty="0" smtClean="0">
                <a:latin typeface="+mj-lt"/>
                <a:cs typeface="Arial"/>
              </a:rPr>
              <a:t> = gepaart</a:t>
            </a:r>
            <a:endParaRPr lang="de-DE" sz="2400" dirty="0" smtClean="0">
              <a:latin typeface="+mj-lt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62200" y="990600"/>
            <a:ext cx="3352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cs typeface="Arial"/>
              </a:rPr>
              <a:t>1. SH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-initial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mit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SH-final</a:t>
            </a:r>
            <a:endParaRPr lang="en-US" sz="2400" dirty="0" smtClean="0">
              <a:solidFill>
                <a:srgbClr val="FF0000"/>
              </a:solidFill>
              <a:cs typeface="Arial"/>
            </a:endParaRPr>
          </a:p>
          <a:p>
            <a:r>
              <a:rPr lang="en-US" sz="2400" dirty="0" smtClean="0">
                <a:solidFill>
                  <a:srgbClr val="3366FF"/>
                </a:solidFill>
                <a:cs typeface="Arial"/>
              </a:rPr>
              <a:t>2. SH</a:t>
            </a:r>
            <a:r>
              <a:rPr lang="en-US" sz="2400" dirty="0" smtClean="0">
                <a:solidFill>
                  <a:srgbClr val="3366FF"/>
                </a:solidFill>
                <a:cs typeface="Arial"/>
              </a:rPr>
              <a:t>-initial </a:t>
            </a:r>
            <a:r>
              <a:rPr lang="en-US" sz="2400" dirty="0" err="1" smtClean="0">
                <a:solidFill>
                  <a:srgbClr val="3366FF"/>
                </a:solidFill>
                <a:cs typeface="Arial"/>
              </a:rPr>
              <a:t>mit</a:t>
            </a:r>
            <a:r>
              <a:rPr lang="en-US" sz="2400" dirty="0" smtClean="0">
                <a:solidFill>
                  <a:srgbClr val="3366FF"/>
                </a:solidFill>
                <a:cs typeface="Arial"/>
              </a:rPr>
              <a:t> B-initial</a:t>
            </a:r>
          </a:p>
          <a:p>
            <a:r>
              <a:rPr lang="en-US" sz="2400" dirty="0" smtClean="0">
                <a:cs typeface="Arial"/>
              </a:rPr>
              <a:t>SH-initial </a:t>
            </a:r>
            <a:r>
              <a:rPr lang="en-US" sz="2400" dirty="0" err="1" smtClean="0">
                <a:cs typeface="Arial"/>
              </a:rPr>
              <a:t>mit</a:t>
            </a:r>
            <a:r>
              <a:rPr lang="en-US" sz="2400" dirty="0" smtClean="0">
                <a:cs typeface="Arial"/>
              </a:rPr>
              <a:t> B-final</a:t>
            </a:r>
          </a:p>
          <a:p>
            <a:r>
              <a:rPr lang="en-US" sz="2400" dirty="0" smtClean="0">
                <a:cs typeface="Arial"/>
              </a:rPr>
              <a:t>SH-final </a:t>
            </a:r>
            <a:r>
              <a:rPr lang="en-US" sz="2400" dirty="0" err="1" smtClean="0">
                <a:cs typeface="Arial"/>
              </a:rPr>
              <a:t>mit</a:t>
            </a:r>
            <a:r>
              <a:rPr lang="en-US" sz="2400" dirty="0" smtClean="0">
                <a:cs typeface="Arial"/>
              </a:rPr>
              <a:t> B-initial</a:t>
            </a:r>
            <a:endParaRPr lang="en-US" sz="2400" dirty="0" smtClean="0">
              <a:cs typeface="Arial"/>
            </a:endParaRPr>
          </a:p>
          <a:p>
            <a:r>
              <a:rPr lang="en-US" sz="2400" dirty="0" smtClean="0">
                <a:solidFill>
                  <a:srgbClr val="3366FF"/>
                </a:solidFill>
                <a:cs typeface="Arial"/>
              </a:rPr>
              <a:t>3. SH</a:t>
            </a:r>
            <a:r>
              <a:rPr lang="en-US" sz="2400" dirty="0" smtClean="0">
                <a:solidFill>
                  <a:srgbClr val="3366FF"/>
                </a:solidFill>
                <a:cs typeface="Arial"/>
              </a:rPr>
              <a:t>-final </a:t>
            </a:r>
            <a:r>
              <a:rPr lang="en-US" sz="2400" dirty="0" err="1" smtClean="0">
                <a:solidFill>
                  <a:srgbClr val="3366FF"/>
                </a:solidFill>
                <a:cs typeface="Arial"/>
              </a:rPr>
              <a:t>mit</a:t>
            </a:r>
            <a:r>
              <a:rPr lang="en-US" sz="2400" dirty="0" smtClean="0">
                <a:solidFill>
                  <a:srgbClr val="3366FF"/>
                </a:solidFill>
                <a:cs typeface="Arial"/>
              </a:rPr>
              <a:t> B-final</a:t>
            </a:r>
            <a:endParaRPr lang="en-US" sz="2400" dirty="0" smtClean="0">
              <a:solidFill>
                <a:srgbClr val="3366FF"/>
              </a:solidFill>
              <a:cs typeface="Arial"/>
            </a:endParaRPr>
          </a:p>
          <a:p>
            <a:r>
              <a:rPr lang="en-US" sz="2400" dirty="0" smtClean="0">
                <a:solidFill>
                  <a:srgbClr val="FF0000"/>
                </a:solidFill>
                <a:cs typeface="Arial"/>
              </a:rPr>
              <a:t>4. B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-initial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mit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B-final</a:t>
            </a:r>
            <a:endParaRPr lang="de-DE" sz="2400" dirty="0" smtClean="0">
              <a:solidFill>
                <a:srgbClr val="FF0000"/>
              </a:solidFill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638800" y="9906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(ja)</a:t>
            </a:r>
            <a:endParaRPr lang="de-DE" sz="2400" dirty="0" smtClean="0"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38800" y="2837259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(ja)</a:t>
            </a:r>
            <a:endParaRPr lang="de-DE" sz="2400" dirty="0" smtClean="0"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486400" y="1371600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(nein)</a:t>
            </a:r>
            <a:endParaRPr lang="de-DE" sz="2400" dirty="0" smtClean="0">
              <a:cs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638800" y="2375594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(nein)</a:t>
            </a:r>
            <a:endParaRPr lang="de-DE" sz="2400" dirty="0" smtClean="0">
              <a:cs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34000" y="685800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gepaart</a:t>
            </a:r>
            <a:endParaRPr lang="de-DE" sz="2400" dirty="0" smtClean="0"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3400" y="3810000"/>
            <a:ext cx="739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cs typeface="Arial"/>
              </a:rPr>
              <a:t>t.test(dr.t$d[temp,1], dr.t$d[temp,2], paired=T)</a:t>
            </a:r>
            <a:endParaRPr lang="de-DE" sz="2400" dirty="0" smtClean="0"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3400" y="3431232"/>
            <a:ext cx="579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cs typeface="Arial"/>
              </a:rPr>
              <a:t>temp = </a:t>
            </a:r>
            <a:r>
              <a:rPr lang="en-US" sz="2400" dirty="0" err="1" smtClean="0">
                <a:cs typeface="Arial"/>
              </a:rPr>
              <a:t>dr.t$b</a:t>
            </a:r>
            <a:r>
              <a:rPr lang="en-US" sz="2400" dirty="0" smtClean="0">
                <a:cs typeface="Arial"/>
              </a:rPr>
              <a:t> == "SH"</a:t>
            </a:r>
            <a:endParaRPr lang="de-DE" sz="2400" dirty="0" smtClean="0">
              <a:cs typeface="Arial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3400" y="3054697"/>
            <a:ext cx="5334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FF0000"/>
                </a:solidFill>
                <a:cs typeface="Arial"/>
              </a:rPr>
              <a:t>1.</a:t>
            </a:r>
            <a:endParaRPr lang="de-DE" sz="2400" dirty="0" smtClean="0">
              <a:solidFill>
                <a:srgbClr val="FF0000"/>
              </a:solidFill>
              <a:cs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3400" y="4271665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cs typeface="Arial"/>
              </a:rPr>
              <a:t>t</a:t>
            </a:r>
            <a:r>
              <a:rPr lang="en-US" sz="2400" dirty="0" smtClean="0">
                <a:cs typeface="Arial"/>
              </a:rPr>
              <a:t> = -2.5709, </a:t>
            </a:r>
            <a:r>
              <a:rPr lang="en-US" sz="2400" dirty="0" err="1" smtClean="0">
                <a:cs typeface="Arial"/>
              </a:rPr>
              <a:t>df</a:t>
            </a:r>
            <a:r>
              <a:rPr lang="en-US" sz="2400" dirty="0" smtClean="0">
                <a:cs typeface="Arial"/>
              </a:rPr>
              <a:t> = 4, </a:t>
            </a:r>
            <a:r>
              <a:rPr lang="en-US" sz="2400" dirty="0" err="1" smtClean="0">
                <a:cs typeface="Arial"/>
              </a:rPr>
              <a:t>p</a:t>
            </a:r>
            <a:r>
              <a:rPr lang="en-US" sz="2400" dirty="0" smtClean="0">
                <a:cs typeface="Arial"/>
              </a:rPr>
              <a:t>-value = 0.06192</a:t>
            </a:r>
            <a:endParaRPr lang="de-DE" sz="2400" dirty="0" smtClean="0"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3400" y="4733330"/>
            <a:ext cx="723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cs typeface="Arial"/>
              </a:rPr>
              <a:t>Bonferroni</a:t>
            </a:r>
            <a:r>
              <a:rPr lang="de-DE" sz="2400" dirty="0" smtClean="0">
                <a:cs typeface="Arial"/>
              </a:rPr>
              <a:t> </a:t>
            </a:r>
            <a:r>
              <a:rPr lang="de-DE" sz="2400" dirty="0" err="1" smtClean="0">
                <a:cs typeface="Arial"/>
              </a:rPr>
              <a:t>adjusted</a:t>
            </a:r>
            <a:r>
              <a:rPr lang="de-DE" sz="2400" dirty="0" smtClean="0">
                <a:cs typeface="Arial"/>
              </a:rPr>
              <a:t> p: </a:t>
            </a:r>
            <a:r>
              <a:rPr lang="en-US" sz="2400" dirty="0" smtClean="0">
                <a:cs typeface="Arial"/>
              </a:rPr>
              <a:t>0.06192*</a:t>
            </a:r>
            <a:r>
              <a:rPr lang="en-US" sz="2400" dirty="0" smtClean="0">
                <a:cs typeface="Arial"/>
              </a:rPr>
              <a:t>6 = </a:t>
            </a:r>
            <a:r>
              <a:rPr lang="en-US" sz="2400" dirty="0" smtClean="0">
                <a:cs typeface="Arial"/>
              </a:rPr>
              <a:t>0.37152, NS </a:t>
            </a:r>
            <a:r>
              <a:rPr lang="de-DE" sz="2400" dirty="0" smtClean="0">
                <a:cs typeface="Arial"/>
              </a:rPr>
              <a:t> </a:t>
            </a:r>
            <a:endParaRPr lang="de-DE" sz="2400" dirty="0" smtClean="0">
              <a:cs typeface="Arial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09600" y="5562600"/>
            <a:ext cx="739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cs typeface="Arial"/>
              </a:rPr>
              <a:t>t.test(dr.t$d</a:t>
            </a:r>
            <a:r>
              <a:rPr lang="en-US" sz="2400" dirty="0" smtClean="0">
                <a:cs typeface="Arial"/>
              </a:rPr>
              <a:t>[!temp</a:t>
            </a:r>
            <a:r>
              <a:rPr lang="en-US" sz="2400" dirty="0" smtClean="0">
                <a:cs typeface="Arial"/>
              </a:rPr>
              <a:t>,1], dr.t$d</a:t>
            </a:r>
            <a:r>
              <a:rPr lang="en-US" sz="2400" dirty="0" smtClean="0">
                <a:cs typeface="Arial"/>
              </a:rPr>
              <a:t>[!temp</a:t>
            </a:r>
            <a:r>
              <a:rPr lang="en-US" sz="2400" dirty="0" smtClean="0">
                <a:cs typeface="Arial"/>
              </a:rPr>
              <a:t>,2], paired=T)</a:t>
            </a:r>
            <a:endParaRPr lang="de-DE" sz="2400" dirty="0" smtClean="0">
              <a:cs typeface="Arial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09600" y="5194995"/>
            <a:ext cx="5334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FF0000"/>
                </a:solidFill>
                <a:cs typeface="Arial"/>
              </a:rPr>
              <a:t>4.</a:t>
            </a:r>
            <a:endParaRPr lang="de-DE" sz="2400" dirty="0" smtClean="0">
              <a:solidFill>
                <a:srgbClr val="FF0000"/>
              </a:solidFill>
              <a:cs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09600" y="5883027"/>
            <a:ext cx="7162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cs typeface="Arial"/>
              </a:rPr>
              <a:t>t</a:t>
            </a:r>
            <a:r>
              <a:rPr lang="en-US" sz="2400" dirty="0" smtClean="0">
                <a:cs typeface="Arial"/>
              </a:rPr>
              <a:t> = -10.9833, </a:t>
            </a:r>
            <a:r>
              <a:rPr lang="en-US" sz="2400" dirty="0" err="1" smtClean="0">
                <a:cs typeface="Arial"/>
              </a:rPr>
              <a:t>df</a:t>
            </a:r>
            <a:r>
              <a:rPr lang="en-US" sz="2400" dirty="0" smtClean="0">
                <a:cs typeface="Arial"/>
              </a:rPr>
              <a:t> = 4, </a:t>
            </a:r>
            <a:r>
              <a:rPr lang="en-US" sz="2400" dirty="0" err="1" smtClean="0">
                <a:cs typeface="Arial"/>
              </a:rPr>
              <a:t>p</a:t>
            </a:r>
            <a:r>
              <a:rPr lang="en-US" sz="2400" dirty="0" smtClean="0">
                <a:cs typeface="Arial"/>
              </a:rPr>
              <a:t>-value = 0.0003905</a:t>
            </a:r>
            <a:endParaRPr lang="de-DE" sz="2400" dirty="0" smtClean="0">
              <a:cs typeface="Arial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5800" y="6344692"/>
            <a:ext cx="723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cs typeface="Arial"/>
              </a:rPr>
              <a:t>Bonferroni</a:t>
            </a:r>
            <a:r>
              <a:rPr lang="de-DE" sz="2400" dirty="0" smtClean="0">
                <a:cs typeface="Arial"/>
              </a:rPr>
              <a:t> </a:t>
            </a:r>
            <a:r>
              <a:rPr lang="de-DE" sz="2400" dirty="0" err="1" smtClean="0">
                <a:cs typeface="Arial"/>
              </a:rPr>
              <a:t>adjusted</a:t>
            </a:r>
            <a:r>
              <a:rPr lang="de-DE" sz="2400" dirty="0" smtClean="0">
                <a:cs typeface="Arial"/>
              </a:rPr>
              <a:t> p: </a:t>
            </a:r>
            <a:r>
              <a:rPr lang="en-US" sz="2400" dirty="0" smtClean="0">
                <a:cs typeface="Arial"/>
              </a:rPr>
              <a:t>0.0003905</a:t>
            </a:r>
            <a:r>
              <a:rPr lang="en-US" sz="2400" dirty="0" smtClean="0">
                <a:cs typeface="Arial"/>
              </a:rPr>
              <a:t>*</a:t>
            </a:r>
            <a:r>
              <a:rPr lang="en-US" sz="2400" dirty="0" smtClean="0">
                <a:cs typeface="Arial"/>
              </a:rPr>
              <a:t>6 = 0.002343,</a:t>
            </a:r>
            <a:r>
              <a:rPr lang="en-US" sz="2400" dirty="0" smtClean="0">
                <a:cs typeface="Arial"/>
              </a:rPr>
              <a:t> sig </a:t>
            </a:r>
            <a:r>
              <a:rPr lang="de-DE" sz="2400" dirty="0" smtClean="0">
                <a:cs typeface="Arial"/>
              </a:rPr>
              <a:t> </a:t>
            </a:r>
            <a:endParaRPr lang="de-DE" sz="2400" dirty="0" smtClean="0">
              <a:cs typeface="Arial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2200" y="1122908"/>
            <a:ext cx="3352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cs typeface="Arial"/>
              </a:rPr>
              <a:t>1. SH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-initial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mit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SH-final</a:t>
            </a:r>
            <a:endParaRPr lang="en-US" sz="2400" dirty="0" smtClean="0">
              <a:solidFill>
                <a:srgbClr val="FF0000"/>
              </a:solidFill>
              <a:cs typeface="Arial"/>
            </a:endParaRPr>
          </a:p>
          <a:p>
            <a:r>
              <a:rPr lang="en-US" sz="2400" dirty="0" smtClean="0">
                <a:solidFill>
                  <a:srgbClr val="3366FF"/>
                </a:solidFill>
                <a:cs typeface="Arial"/>
              </a:rPr>
              <a:t>2. SH</a:t>
            </a:r>
            <a:r>
              <a:rPr lang="en-US" sz="2400" dirty="0" smtClean="0">
                <a:solidFill>
                  <a:srgbClr val="3366FF"/>
                </a:solidFill>
                <a:cs typeface="Arial"/>
              </a:rPr>
              <a:t>-initial </a:t>
            </a:r>
            <a:r>
              <a:rPr lang="en-US" sz="2400" dirty="0" err="1" smtClean="0">
                <a:solidFill>
                  <a:srgbClr val="3366FF"/>
                </a:solidFill>
                <a:cs typeface="Arial"/>
              </a:rPr>
              <a:t>mit</a:t>
            </a:r>
            <a:r>
              <a:rPr lang="en-US" sz="2400" dirty="0" smtClean="0">
                <a:solidFill>
                  <a:srgbClr val="3366FF"/>
                </a:solidFill>
                <a:cs typeface="Arial"/>
              </a:rPr>
              <a:t> B-initial</a:t>
            </a:r>
          </a:p>
          <a:p>
            <a:r>
              <a:rPr lang="en-US" sz="2400" dirty="0" smtClean="0">
                <a:cs typeface="Arial"/>
              </a:rPr>
              <a:t>SH-initial </a:t>
            </a:r>
            <a:r>
              <a:rPr lang="en-US" sz="2400" dirty="0" err="1" smtClean="0">
                <a:cs typeface="Arial"/>
              </a:rPr>
              <a:t>mit</a:t>
            </a:r>
            <a:r>
              <a:rPr lang="en-US" sz="2400" dirty="0" smtClean="0">
                <a:cs typeface="Arial"/>
              </a:rPr>
              <a:t> B-final</a:t>
            </a:r>
          </a:p>
          <a:p>
            <a:r>
              <a:rPr lang="en-US" sz="2400" dirty="0" smtClean="0">
                <a:cs typeface="Arial"/>
              </a:rPr>
              <a:t>SH-final </a:t>
            </a:r>
            <a:r>
              <a:rPr lang="en-US" sz="2400" dirty="0" err="1" smtClean="0">
                <a:cs typeface="Arial"/>
              </a:rPr>
              <a:t>mit</a:t>
            </a:r>
            <a:r>
              <a:rPr lang="en-US" sz="2400" dirty="0" smtClean="0">
                <a:cs typeface="Arial"/>
              </a:rPr>
              <a:t> B-initial</a:t>
            </a:r>
            <a:endParaRPr lang="en-US" sz="2400" dirty="0" smtClean="0">
              <a:cs typeface="Arial"/>
            </a:endParaRPr>
          </a:p>
          <a:p>
            <a:r>
              <a:rPr lang="en-US" sz="2400" dirty="0" smtClean="0">
                <a:solidFill>
                  <a:srgbClr val="3366FF"/>
                </a:solidFill>
                <a:cs typeface="Arial"/>
              </a:rPr>
              <a:t>3. SH</a:t>
            </a:r>
            <a:r>
              <a:rPr lang="en-US" sz="2400" dirty="0" smtClean="0">
                <a:solidFill>
                  <a:srgbClr val="3366FF"/>
                </a:solidFill>
                <a:cs typeface="Arial"/>
              </a:rPr>
              <a:t>-final </a:t>
            </a:r>
            <a:r>
              <a:rPr lang="en-US" sz="2400" dirty="0" err="1" smtClean="0">
                <a:solidFill>
                  <a:srgbClr val="3366FF"/>
                </a:solidFill>
                <a:cs typeface="Arial"/>
              </a:rPr>
              <a:t>mit</a:t>
            </a:r>
            <a:r>
              <a:rPr lang="en-US" sz="2400" dirty="0" smtClean="0">
                <a:solidFill>
                  <a:srgbClr val="3366FF"/>
                </a:solidFill>
                <a:cs typeface="Arial"/>
              </a:rPr>
              <a:t> B-final</a:t>
            </a:r>
            <a:endParaRPr lang="en-US" sz="2400" dirty="0" smtClean="0">
              <a:solidFill>
                <a:srgbClr val="3366FF"/>
              </a:solidFill>
              <a:cs typeface="Arial"/>
            </a:endParaRPr>
          </a:p>
          <a:p>
            <a:r>
              <a:rPr lang="en-US" sz="2400" dirty="0" smtClean="0">
                <a:solidFill>
                  <a:srgbClr val="FF0000"/>
                </a:solidFill>
                <a:cs typeface="Arial"/>
              </a:rPr>
              <a:t>4. B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-initial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mit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B-final</a:t>
            </a:r>
            <a:endParaRPr lang="de-DE" sz="2400" dirty="0" smtClean="0">
              <a:solidFill>
                <a:srgbClr val="FF0000"/>
              </a:solidFill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638800" y="1122908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(ja)</a:t>
            </a:r>
            <a:endParaRPr lang="de-DE" sz="2400" dirty="0" smtClean="0"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638800" y="2969567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(ja)</a:t>
            </a:r>
            <a:endParaRPr lang="de-DE" sz="2400" dirty="0" smtClean="0"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86400" y="1584573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(nein)</a:t>
            </a:r>
            <a:endParaRPr lang="de-DE" sz="2400" dirty="0" smtClean="0"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38800" y="2507902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(nein)</a:t>
            </a:r>
            <a:endParaRPr lang="de-DE" sz="2400" dirty="0" smtClean="0">
              <a:cs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4000" y="818108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gepaart</a:t>
            </a:r>
            <a:endParaRPr lang="de-DE" sz="2400" dirty="0" smtClean="0">
              <a:cs typeface="Arial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3400" y="3810000"/>
            <a:ext cx="739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cs typeface="Arial"/>
              </a:rPr>
              <a:t>t.test(dr.t$d[temp</a:t>
            </a:r>
            <a:r>
              <a:rPr lang="en-US" sz="2400" dirty="0" smtClean="0">
                <a:cs typeface="Arial"/>
              </a:rPr>
              <a:t>,2]</a:t>
            </a:r>
            <a:r>
              <a:rPr lang="en-US" sz="2400" dirty="0" smtClean="0">
                <a:cs typeface="Arial"/>
              </a:rPr>
              <a:t>, dr.t$d</a:t>
            </a:r>
            <a:r>
              <a:rPr lang="en-US" sz="2400" dirty="0" smtClean="0">
                <a:cs typeface="Arial"/>
              </a:rPr>
              <a:t>[!temp,2])</a:t>
            </a:r>
            <a:endParaRPr lang="de-DE" sz="2400" dirty="0" smtClean="0"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3400" y="3431232"/>
            <a:ext cx="579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cs typeface="Arial"/>
              </a:rPr>
              <a:t>temp = </a:t>
            </a:r>
            <a:r>
              <a:rPr lang="en-US" sz="2400" dirty="0" err="1" smtClean="0">
                <a:cs typeface="Arial"/>
              </a:rPr>
              <a:t>dr.t$b</a:t>
            </a:r>
            <a:r>
              <a:rPr lang="en-US" sz="2400" dirty="0" smtClean="0">
                <a:cs typeface="Arial"/>
              </a:rPr>
              <a:t> == "SH"</a:t>
            </a:r>
            <a:endParaRPr lang="de-DE" sz="2400" dirty="0" smtClean="0"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3400" y="3054697"/>
            <a:ext cx="5334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0000FF"/>
                </a:solidFill>
                <a:cs typeface="Arial"/>
              </a:rPr>
              <a:t>2.</a:t>
            </a:r>
            <a:endParaRPr lang="de-DE" sz="2400" dirty="0" smtClean="0">
              <a:solidFill>
                <a:srgbClr val="0000FF"/>
              </a:solidFill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3400" y="4271665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cs typeface="Arial"/>
              </a:rPr>
              <a:t>t</a:t>
            </a:r>
            <a:r>
              <a:rPr lang="en-US" sz="2400" dirty="0" smtClean="0">
                <a:cs typeface="Arial"/>
              </a:rPr>
              <a:t> = -5.1226, </a:t>
            </a:r>
            <a:r>
              <a:rPr lang="en-US" sz="2400" dirty="0" err="1" smtClean="0">
                <a:cs typeface="Arial"/>
              </a:rPr>
              <a:t>df</a:t>
            </a:r>
            <a:r>
              <a:rPr lang="en-US" sz="2400" dirty="0" smtClean="0">
                <a:cs typeface="Arial"/>
              </a:rPr>
              <a:t> = 6.476, </a:t>
            </a:r>
            <a:r>
              <a:rPr lang="en-US" sz="2400" dirty="0" err="1" smtClean="0">
                <a:cs typeface="Arial"/>
              </a:rPr>
              <a:t>p</a:t>
            </a:r>
            <a:r>
              <a:rPr lang="en-US" sz="2400" dirty="0" smtClean="0">
                <a:cs typeface="Arial"/>
              </a:rPr>
              <a:t>-value = 0.001729</a:t>
            </a:r>
            <a:endParaRPr lang="de-DE" sz="2400" dirty="0" smtClean="0">
              <a:cs typeface="Arial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3400" y="4733330"/>
            <a:ext cx="723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cs typeface="Arial"/>
              </a:rPr>
              <a:t>Bonferroni</a:t>
            </a:r>
            <a:r>
              <a:rPr lang="de-DE" sz="2400" dirty="0" smtClean="0">
                <a:cs typeface="Arial"/>
              </a:rPr>
              <a:t> </a:t>
            </a:r>
            <a:r>
              <a:rPr lang="de-DE" sz="2400" dirty="0" err="1" smtClean="0">
                <a:cs typeface="Arial"/>
              </a:rPr>
              <a:t>adjusted</a:t>
            </a:r>
            <a:r>
              <a:rPr lang="de-DE" sz="2400" dirty="0" smtClean="0">
                <a:cs typeface="Arial"/>
              </a:rPr>
              <a:t> p: </a:t>
            </a:r>
            <a:r>
              <a:rPr lang="en-US" sz="2400" dirty="0" smtClean="0">
                <a:cs typeface="Arial"/>
              </a:rPr>
              <a:t>0.001729</a:t>
            </a:r>
            <a:r>
              <a:rPr lang="en-US" sz="2400" dirty="0" smtClean="0">
                <a:cs typeface="Arial"/>
              </a:rPr>
              <a:t>*</a:t>
            </a:r>
            <a:r>
              <a:rPr lang="en-US" sz="2400" dirty="0" smtClean="0">
                <a:cs typeface="Arial"/>
              </a:rPr>
              <a:t>6 = 0.010374,</a:t>
            </a:r>
            <a:r>
              <a:rPr lang="en-US" sz="2400" dirty="0" smtClean="0">
                <a:cs typeface="Arial"/>
              </a:rPr>
              <a:t> sig </a:t>
            </a:r>
            <a:r>
              <a:rPr lang="de-DE" sz="2400" dirty="0" smtClean="0">
                <a:cs typeface="Arial"/>
              </a:rPr>
              <a:t> </a:t>
            </a:r>
            <a:endParaRPr lang="de-DE" sz="2400" dirty="0" smtClean="0">
              <a:cs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9600" y="5562600"/>
            <a:ext cx="739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cs typeface="Arial"/>
              </a:rPr>
              <a:t>t.test(dr.t$d</a:t>
            </a:r>
            <a:r>
              <a:rPr lang="en-US" sz="2400" dirty="0" smtClean="0">
                <a:cs typeface="Arial"/>
              </a:rPr>
              <a:t>[temp</a:t>
            </a:r>
            <a:r>
              <a:rPr lang="en-US" sz="2400" dirty="0" smtClean="0">
                <a:cs typeface="Arial"/>
              </a:rPr>
              <a:t>,1], dr.t$d</a:t>
            </a:r>
            <a:r>
              <a:rPr lang="en-US" sz="2400" dirty="0" smtClean="0">
                <a:cs typeface="Arial"/>
              </a:rPr>
              <a:t>[!temp,1])</a:t>
            </a:r>
            <a:endParaRPr lang="de-DE" sz="2400" dirty="0" smtClean="0"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09600" y="5194995"/>
            <a:ext cx="5334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solidFill>
                  <a:srgbClr val="0000FF"/>
                </a:solidFill>
                <a:cs typeface="Arial"/>
              </a:rPr>
              <a:t>3.</a:t>
            </a:r>
            <a:endParaRPr lang="de-DE" sz="2400" dirty="0" smtClean="0">
              <a:solidFill>
                <a:srgbClr val="0000FF"/>
              </a:solidFill>
              <a:cs typeface="Arial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09600" y="5883027"/>
            <a:ext cx="7162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cs typeface="Arial"/>
              </a:rPr>
              <a:t>t</a:t>
            </a:r>
            <a:r>
              <a:rPr lang="en-US" sz="2400" dirty="0" smtClean="0">
                <a:cs typeface="Arial"/>
              </a:rPr>
              <a:t> = -0.4667, </a:t>
            </a:r>
            <a:r>
              <a:rPr lang="en-US" sz="2400" dirty="0" err="1" smtClean="0">
                <a:cs typeface="Arial"/>
              </a:rPr>
              <a:t>df</a:t>
            </a:r>
            <a:r>
              <a:rPr lang="en-US" sz="2400" dirty="0" smtClean="0">
                <a:cs typeface="Arial"/>
              </a:rPr>
              <a:t> = 8, </a:t>
            </a:r>
            <a:r>
              <a:rPr lang="en-US" sz="2400" dirty="0" err="1" smtClean="0">
                <a:cs typeface="Arial"/>
              </a:rPr>
              <a:t>p</a:t>
            </a:r>
            <a:r>
              <a:rPr lang="en-US" sz="2400" dirty="0" smtClean="0">
                <a:cs typeface="Arial"/>
              </a:rPr>
              <a:t>-value = </a:t>
            </a:r>
            <a:r>
              <a:rPr lang="en-US" sz="2400" dirty="0" smtClean="0">
                <a:cs typeface="Arial"/>
              </a:rPr>
              <a:t>0.6532, NS</a:t>
            </a:r>
            <a:endParaRPr lang="de-DE" sz="2400" dirty="0" smtClean="0">
              <a:cs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600200" y="76200"/>
            <a:ext cx="51054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post-hoc</a:t>
            </a:r>
            <a:r>
              <a:rPr lang="de-DE" sz="2400" dirty="0" smtClean="0">
                <a:latin typeface="+mj-lt"/>
                <a:cs typeface="Arial"/>
              </a:rPr>
              <a:t> </a:t>
            </a:r>
            <a:r>
              <a:rPr lang="de-DE" sz="2400" dirty="0" smtClean="0">
                <a:latin typeface="+mj-lt"/>
                <a:cs typeface="Arial"/>
              </a:rPr>
              <a:t>Tests: </a:t>
            </a:r>
            <a:r>
              <a:rPr lang="de-DE" sz="2400" dirty="0" err="1" smtClean="0">
                <a:latin typeface="+mj-lt"/>
                <a:cs typeface="Arial"/>
              </a:rPr>
              <a:t>between</a:t>
            </a:r>
            <a:r>
              <a:rPr lang="de-DE" sz="2400" dirty="0" smtClean="0">
                <a:latin typeface="+mj-lt"/>
                <a:cs typeface="Arial"/>
              </a:rPr>
              <a:t>, nicht gepaart</a:t>
            </a:r>
            <a:endParaRPr lang="de-DE" sz="2400" dirty="0" smtClean="0">
              <a:latin typeface="+mj-lt"/>
              <a:cs typeface="Arial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09600" y="1219200"/>
            <a:ext cx="731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cs typeface="Arial"/>
              </a:rPr>
              <a:t>1.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Unterscheiden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sich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die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Positionen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in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allen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Dialekten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?</a:t>
            </a:r>
            <a:endParaRPr lang="de-DE" sz="2400" dirty="0" smtClean="0">
              <a:solidFill>
                <a:srgbClr val="FF0000"/>
              </a:solidFill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3124200"/>
            <a:ext cx="807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3366FF"/>
                </a:solidFill>
                <a:cs typeface="Arial"/>
              </a:rPr>
              <a:t>2. </a:t>
            </a:r>
            <a:r>
              <a:rPr lang="en-US" sz="2400" dirty="0" err="1" smtClean="0">
                <a:solidFill>
                  <a:srgbClr val="3366FF"/>
                </a:solidFill>
                <a:cs typeface="Arial"/>
              </a:rPr>
              <a:t>Unterscheiden</a:t>
            </a:r>
            <a:r>
              <a:rPr lang="en-US" sz="2400" dirty="0" smtClean="0">
                <a:solidFill>
                  <a:srgbClr val="3366FF"/>
                </a:solidFill>
                <a:cs typeface="Arial"/>
              </a:rPr>
              <a:t> </a:t>
            </a:r>
            <a:r>
              <a:rPr lang="en-US" sz="2400" dirty="0" err="1" smtClean="0">
                <a:solidFill>
                  <a:srgbClr val="3366FF"/>
                </a:solidFill>
                <a:cs typeface="Arial"/>
              </a:rPr>
              <a:t>sich</a:t>
            </a:r>
            <a:r>
              <a:rPr lang="en-US" sz="2400" dirty="0" smtClean="0">
                <a:solidFill>
                  <a:srgbClr val="3366FF"/>
                </a:solidFill>
                <a:cs typeface="Arial"/>
              </a:rPr>
              <a:t> die </a:t>
            </a:r>
            <a:r>
              <a:rPr lang="en-US" sz="2400" dirty="0" err="1" smtClean="0">
                <a:solidFill>
                  <a:srgbClr val="3366FF"/>
                </a:solidFill>
                <a:cs typeface="Arial"/>
              </a:rPr>
              <a:t>Dialekte</a:t>
            </a:r>
            <a:r>
              <a:rPr lang="en-US" sz="2400" dirty="0" smtClean="0">
                <a:solidFill>
                  <a:srgbClr val="3366FF"/>
                </a:solidFill>
                <a:cs typeface="Arial"/>
              </a:rPr>
              <a:t> in </a:t>
            </a:r>
            <a:r>
              <a:rPr lang="en-US" sz="2400" dirty="0" err="1" smtClean="0">
                <a:solidFill>
                  <a:srgbClr val="3366FF"/>
                </a:solidFill>
                <a:cs typeface="Arial"/>
              </a:rPr>
              <a:t>allen</a:t>
            </a:r>
            <a:r>
              <a:rPr lang="en-US" sz="2400" dirty="0" smtClean="0">
                <a:solidFill>
                  <a:srgbClr val="3366FF"/>
                </a:solidFill>
                <a:cs typeface="Arial"/>
              </a:rPr>
              <a:t> </a:t>
            </a:r>
            <a:r>
              <a:rPr lang="en-US" sz="2400" dirty="0" err="1" smtClean="0">
                <a:solidFill>
                  <a:srgbClr val="3366FF"/>
                </a:solidFill>
                <a:cs typeface="Arial"/>
              </a:rPr>
              <a:t>Positionen</a:t>
            </a:r>
            <a:r>
              <a:rPr lang="en-US" sz="2400" dirty="0" smtClean="0">
                <a:solidFill>
                  <a:srgbClr val="3366FF"/>
                </a:solidFill>
                <a:cs typeface="Arial"/>
              </a:rPr>
              <a:t>?</a:t>
            </a:r>
            <a:endParaRPr lang="de-DE" sz="2400" dirty="0" smtClean="0">
              <a:solidFill>
                <a:srgbClr val="3366FF"/>
              </a:solidFill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4800600"/>
            <a:ext cx="8686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cs typeface="Arial"/>
              </a:rPr>
              <a:t>Post-hoc </a:t>
            </a:r>
            <a:r>
              <a:rPr lang="en-US" sz="2400" dirty="0" err="1" smtClean="0">
                <a:cs typeface="Arial"/>
              </a:rPr>
              <a:t>Bonferroni</a:t>
            </a:r>
            <a:r>
              <a:rPr lang="en-US" sz="2400" dirty="0" smtClean="0">
                <a:cs typeface="Arial"/>
              </a:rPr>
              <a:t>-adjusted </a:t>
            </a:r>
            <a:r>
              <a:rPr lang="en-US" sz="2400" dirty="0" err="1" smtClean="0">
                <a:cs typeface="Arial"/>
              </a:rPr>
              <a:t>t</a:t>
            </a:r>
            <a:r>
              <a:rPr lang="en-US" sz="2400" dirty="0" smtClean="0">
                <a:cs typeface="Arial"/>
              </a:rPr>
              <a:t>-tests </a:t>
            </a:r>
            <a:r>
              <a:rPr lang="en-US" sz="2400" dirty="0" err="1" smtClean="0">
                <a:cs typeface="Arial"/>
              </a:rPr>
              <a:t>zeigten</a:t>
            </a:r>
            <a:r>
              <a:rPr lang="en-US" sz="2400" dirty="0" smtClean="0">
                <a:cs typeface="Arial"/>
              </a:rPr>
              <a:t>  </a:t>
            </a:r>
            <a:r>
              <a:rPr lang="en-US" sz="2400" dirty="0" err="1" smtClean="0">
                <a:cs typeface="Arial"/>
              </a:rPr>
              <a:t>signifikante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Unterschiede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zwischen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initialer</a:t>
            </a:r>
            <a:r>
              <a:rPr lang="en-US" sz="2400" dirty="0" smtClean="0">
                <a:cs typeface="Arial"/>
              </a:rPr>
              <a:t> und </a:t>
            </a:r>
            <a:r>
              <a:rPr lang="en-US" sz="2400" dirty="0" err="1" smtClean="0">
                <a:cs typeface="Arial"/>
              </a:rPr>
              <a:t>finaler</a:t>
            </a:r>
            <a:r>
              <a:rPr lang="en-US" sz="2400" dirty="0" smtClean="0">
                <a:cs typeface="Arial"/>
              </a:rPr>
              <a:t> Position </a:t>
            </a:r>
            <a:r>
              <a:rPr lang="en-US" sz="2400" dirty="0" err="1" smtClean="0">
                <a:cs typeface="Arial"/>
              </a:rPr>
              <a:t>für</a:t>
            </a:r>
            <a:r>
              <a:rPr lang="en-US" sz="2400" dirty="0" smtClean="0">
                <a:cs typeface="Arial"/>
              </a:rPr>
              <a:t>  Bayern (</a:t>
            </a:r>
            <a:r>
              <a:rPr lang="en-US" sz="2400" dirty="0" err="1" smtClean="0">
                <a:cs typeface="Arial"/>
              </a:rPr>
              <a:t>p</a:t>
            </a:r>
            <a:r>
              <a:rPr lang="en-US" sz="2400" dirty="0" smtClean="0">
                <a:cs typeface="Arial"/>
              </a:rPr>
              <a:t> &lt; </a:t>
            </a:r>
            <a:r>
              <a:rPr lang="en-US" sz="2400" dirty="0" smtClean="0">
                <a:cs typeface="Arial"/>
              </a:rPr>
              <a:t>0.001</a:t>
            </a:r>
            <a:r>
              <a:rPr lang="en-US" sz="2400" dirty="0" smtClean="0">
                <a:cs typeface="Arial"/>
              </a:rPr>
              <a:t>) </a:t>
            </a:r>
            <a:r>
              <a:rPr lang="en-US" sz="2400" dirty="0" err="1" smtClean="0">
                <a:cs typeface="Arial"/>
              </a:rPr>
              <a:t>jedoch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nicht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für</a:t>
            </a:r>
            <a:r>
              <a:rPr lang="en-US" sz="2400" dirty="0" smtClean="0">
                <a:cs typeface="Arial"/>
              </a:rPr>
              <a:t> Schleswig-Holstein. Die </a:t>
            </a:r>
            <a:r>
              <a:rPr lang="en-US" sz="2400" dirty="0" err="1" smtClean="0">
                <a:cs typeface="Arial"/>
              </a:rPr>
              <a:t>Unterschiede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zwischen</a:t>
            </a:r>
            <a:r>
              <a:rPr lang="en-US" sz="2400" dirty="0" smtClean="0">
                <a:cs typeface="Arial"/>
              </a:rPr>
              <a:t> Bayern und Schleswig-Holstein </a:t>
            </a:r>
            <a:r>
              <a:rPr lang="en-US" sz="2400" dirty="0" err="1" smtClean="0">
                <a:cs typeface="Arial"/>
              </a:rPr>
              <a:t>waren</a:t>
            </a:r>
            <a:r>
              <a:rPr lang="en-US" sz="2400" dirty="0" smtClean="0">
                <a:cs typeface="Arial"/>
              </a:rPr>
              <a:t> in </a:t>
            </a:r>
            <a:r>
              <a:rPr lang="en-US" sz="2400" dirty="0" err="1" smtClean="0">
                <a:cs typeface="Arial"/>
              </a:rPr>
              <a:t>initialer</a:t>
            </a:r>
            <a:r>
              <a:rPr lang="en-US" sz="2400" dirty="0" smtClean="0">
                <a:cs typeface="Arial"/>
              </a:rPr>
              <a:t> (</a:t>
            </a:r>
            <a:r>
              <a:rPr lang="en-US" sz="2400" dirty="0" err="1" smtClean="0">
                <a:cs typeface="Arial"/>
              </a:rPr>
              <a:t>p</a:t>
            </a:r>
            <a:r>
              <a:rPr lang="en-US" sz="2400" dirty="0" smtClean="0">
                <a:cs typeface="Arial"/>
              </a:rPr>
              <a:t> &lt; 0.01)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jedoch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nicht</a:t>
            </a:r>
            <a:r>
              <a:rPr lang="en-US" sz="2400" dirty="0" smtClean="0">
                <a:cs typeface="Arial"/>
              </a:rPr>
              <a:t> in </a:t>
            </a:r>
            <a:r>
              <a:rPr lang="en-US" sz="2400" dirty="0" err="1" smtClean="0">
                <a:cs typeface="Arial"/>
              </a:rPr>
              <a:t>finaler</a:t>
            </a:r>
            <a:r>
              <a:rPr lang="en-US" sz="2400" dirty="0" smtClean="0">
                <a:cs typeface="Arial"/>
              </a:rPr>
              <a:t>  Position </a:t>
            </a:r>
            <a:r>
              <a:rPr lang="en-US" sz="2400" dirty="0" err="1" smtClean="0">
                <a:cs typeface="Arial"/>
              </a:rPr>
              <a:t>signifikant</a:t>
            </a:r>
            <a:r>
              <a:rPr lang="en-US" sz="2400" dirty="0" smtClean="0">
                <a:cs typeface="Arial"/>
              </a:rPr>
              <a:t>.</a:t>
            </a:r>
            <a:endParaRPr lang="de-DE" sz="2400" dirty="0" smtClean="0">
              <a:cs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43000" y="304801"/>
            <a:ext cx="70104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Arial"/>
                <a:cs typeface="Arial"/>
              </a:rPr>
              <a:t>Bonferroni</a:t>
            </a:r>
            <a:r>
              <a:rPr lang="en-US" sz="2400" dirty="0" smtClean="0">
                <a:latin typeface="Arial"/>
                <a:cs typeface="Arial"/>
              </a:rPr>
              <a:t>-adjusted </a:t>
            </a:r>
            <a:r>
              <a:rPr lang="en-US" sz="2400" dirty="0" err="1" smtClean="0">
                <a:latin typeface="Arial"/>
                <a:cs typeface="Arial"/>
              </a:rPr>
              <a:t>t</a:t>
            </a:r>
            <a:r>
              <a:rPr lang="en-US" sz="2400" dirty="0" smtClean="0">
                <a:latin typeface="Arial"/>
                <a:cs typeface="Arial"/>
              </a:rPr>
              <a:t>-Test </a:t>
            </a:r>
            <a:r>
              <a:rPr lang="en-US" sz="2400" dirty="0" err="1" smtClean="0">
                <a:latin typeface="Arial"/>
                <a:cs typeface="Arial"/>
              </a:rPr>
              <a:t>nach</a:t>
            </a:r>
            <a:r>
              <a:rPr lang="en-US" sz="2400" dirty="0" smtClean="0">
                <a:latin typeface="Arial"/>
                <a:cs typeface="Arial"/>
              </a:rPr>
              <a:t> RM-(</a:t>
            </a:r>
            <a:r>
              <a:rPr lang="en-US" sz="2400" dirty="0" err="1" smtClean="0">
                <a:latin typeface="Arial"/>
                <a:cs typeface="Arial"/>
              </a:rPr>
              <a:t>M)anova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343400" y="1905000"/>
            <a:ext cx="2362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cs typeface="Arial"/>
              </a:rPr>
              <a:t>0.002343, sig </a:t>
            </a:r>
            <a:endParaRPr lang="de-DE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609600" y="1905000"/>
            <a:ext cx="342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cs typeface="Arial"/>
              </a:rPr>
              <a:t>B-initial </a:t>
            </a:r>
            <a:r>
              <a:rPr lang="en-US" sz="2400" dirty="0" err="1" smtClean="0">
                <a:solidFill>
                  <a:srgbClr val="FF0000"/>
                </a:solidFill>
                <a:cs typeface="Arial"/>
              </a:rPr>
              <a:t>mit</a:t>
            </a:r>
            <a:r>
              <a:rPr lang="en-US" sz="2400" dirty="0" smtClean="0">
                <a:solidFill>
                  <a:srgbClr val="FF0000"/>
                </a:solidFill>
                <a:cs typeface="Arial"/>
              </a:rPr>
              <a:t> B-final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09600" y="3657600"/>
            <a:ext cx="281744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3366FF"/>
                </a:solidFill>
                <a:cs typeface="Arial"/>
              </a:rPr>
              <a:t>SH-initial </a:t>
            </a:r>
            <a:r>
              <a:rPr lang="en-US" sz="2400" dirty="0" err="1" smtClean="0">
                <a:solidFill>
                  <a:srgbClr val="3366FF"/>
                </a:solidFill>
                <a:cs typeface="Arial"/>
              </a:rPr>
              <a:t>mit</a:t>
            </a:r>
            <a:r>
              <a:rPr lang="en-US" sz="2400" dirty="0" smtClean="0">
                <a:solidFill>
                  <a:srgbClr val="3366FF"/>
                </a:solidFill>
                <a:cs typeface="Arial"/>
              </a:rPr>
              <a:t> B-initial</a:t>
            </a:r>
            <a:endParaRPr lang="de-DE" sz="2400" dirty="0"/>
          </a:p>
        </p:txBody>
      </p:sp>
      <p:sp>
        <p:nvSpPr>
          <p:cNvPr id="11" name="Rectangle 10"/>
          <p:cNvSpPr/>
          <p:nvPr/>
        </p:nvSpPr>
        <p:spPr>
          <a:xfrm>
            <a:off x="4571999" y="3657600"/>
            <a:ext cx="183896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cs typeface="Arial"/>
              </a:rPr>
              <a:t>0.010374, sig </a:t>
            </a:r>
            <a:endParaRPr lang="de-DE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rcRect t="13203" b="6797"/>
              <a:stretch>
                <a:fillRect/>
              </a:stretch>
            </p:blipFill>
          </mc:Choice>
          <mc:Fallback>
            <p:blipFill>
              <a:blip r:embed="rId3"/>
              <a:srcRect t="13203" b="6797"/>
              <a:stretch>
                <a:fillRect/>
              </a:stretch>
            </p:blipFill>
          </mc:Fallback>
        </mc:AlternateContent>
        <p:spPr>
          <a:xfrm>
            <a:off x="2057400" y="866857"/>
            <a:ext cx="4155179" cy="332414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4191000"/>
            <a:ext cx="8686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cs typeface="Arial"/>
              </a:rPr>
              <a:t>Post-hoc </a:t>
            </a:r>
            <a:r>
              <a:rPr lang="en-US" sz="2400" dirty="0" err="1" smtClean="0">
                <a:cs typeface="Arial"/>
              </a:rPr>
              <a:t>Bonferroni</a:t>
            </a:r>
            <a:r>
              <a:rPr lang="en-US" sz="2400" dirty="0" smtClean="0">
                <a:cs typeface="Arial"/>
              </a:rPr>
              <a:t>-adjusted </a:t>
            </a:r>
            <a:r>
              <a:rPr lang="en-US" sz="2400" dirty="0" err="1" smtClean="0">
                <a:cs typeface="Arial"/>
              </a:rPr>
              <a:t>t</a:t>
            </a:r>
            <a:r>
              <a:rPr lang="en-US" sz="2400" dirty="0" smtClean="0">
                <a:cs typeface="Arial"/>
              </a:rPr>
              <a:t>-tests </a:t>
            </a:r>
            <a:r>
              <a:rPr lang="en-US" sz="2400" dirty="0" err="1" smtClean="0">
                <a:cs typeface="Arial"/>
              </a:rPr>
              <a:t>zeigten</a:t>
            </a:r>
            <a:r>
              <a:rPr lang="en-US" sz="2400" dirty="0" smtClean="0">
                <a:cs typeface="Arial"/>
              </a:rPr>
              <a:t>  </a:t>
            </a:r>
            <a:r>
              <a:rPr lang="en-US" sz="2400" dirty="0" err="1" smtClean="0">
                <a:cs typeface="Arial"/>
              </a:rPr>
              <a:t>signifikante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Unterschiede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zwischen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initialer</a:t>
            </a:r>
            <a:r>
              <a:rPr lang="en-US" sz="2400" dirty="0" smtClean="0">
                <a:cs typeface="Arial"/>
              </a:rPr>
              <a:t> und </a:t>
            </a:r>
            <a:r>
              <a:rPr lang="en-US" sz="2400" dirty="0" err="1" smtClean="0">
                <a:cs typeface="Arial"/>
              </a:rPr>
              <a:t>finaler</a:t>
            </a:r>
            <a:r>
              <a:rPr lang="en-US" sz="2400" dirty="0" smtClean="0">
                <a:cs typeface="Arial"/>
              </a:rPr>
              <a:t> Position </a:t>
            </a:r>
            <a:r>
              <a:rPr lang="en-US" sz="2400" dirty="0" err="1" smtClean="0">
                <a:cs typeface="Arial"/>
              </a:rPr>
              <a:t>für</a:t>
            </a:r>
            <a:r>
              <a:rPr lang="en-US" sz="2400" dirty="0" smtClean="0">
                <a:cs typeface="Arial"/>
              </a:rPr>
              <a:t>  Bayern (</a:t>
            </a:r>
            <a:r>
              <a:rPr lang="en-US" sz="2400" dirty="0" err="1" smtClean="0">
                <a:cs typeface="Arial"/>
              </a:rPr>
              <a:t>p</a:t>
            </a:r>
            <a:r>
              <a:rPr lang="en-US" sz="2400" dirty="0" smtClean="0">
                <a:cs typeface="Arial"/>
              </a:rPr>
              <a:t> &lt; </a:t>
            </a:r>
            <a:r>
              <a:rPr lang="en-US" sz="2400" dirty="0" smtClean="0">
                <a:cs typeface="Arial"/>
              </a:rPr>
              <a:t>0.001</a:t>
            </a:r>
            <a:r>
              <a:rPr lang="en-US" sz="2400" dirty="0" smtClean="0">
                <a:cs typeface="Arial"/>
              </a:rPr>
              <a:t>) </a:t>
            </a:r>
            <a:r>
              <a:rPr lang="en-US" sz="2400" dirty="0" err="1" smtClean="0">
                <a:cs typeface="Arial"/>
              </a:rPr>
              <a:t>jedoch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nicht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für</a:t>
            </a:r>
            <a:r>
              <a:rPr lang="en-US" sz="2400" dirty="0" smtClean="0">
                <a:cs typeface="Arial"/>
              </a:rPr>
              <a:t> Schleswig-Holstein. Die </a:t>
            </a:r>
            <a:r>
              <a:rPr lang="en-US" sz="2400" dirty="0" err="1" smtClean="0">
                <a:cs typeface="Arial"/>
              </a:rPr>
              <a:t>Unterschiede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zwischen</a:t>
            </a:r>
            <a:r>
              <a:rPr lang="en-US" sz="2400" dirty="0" smtClean="0">
                <a:cs typeface="Arial"/>
              </a:rPr>
              <a:t> Bayern und Schleswig-Holstein </a:t>
            </a:r>
            <a:r>
              <a:rPr lang="en-US" sz="2400" dirty="0" err="1" smtClean="0">
                <a:cs typeface="Arial"/>
              </a:rPr>
              <a:t>waren</a:t>
            </a:r>
            <a:r>
              <a:rPr lang="en-US" sz="2400" dirty="0" smtClean="0">
                <a:cs typeface="Arial"/>
              </a:rPr>
              <a:t> in </a:t>
            </a:r>
            <a:r>
              <a:rPr lang="en-US" sz="2400" dirty="0" err="1" smtClean="0">
                <a:cs typeface="Arial"/>
              </a:rPr>
              <a:t>initialer</a:t>
            </a:r>
            <a:r>
              <a:rPr lang="en-US" sz="2400" dirty="0" smtClean="0">
                <a:cs typeface="Arial"/>
              </a:rPr>
              <a:t> (</a:t>
            </a:r>
            <a:r>
              <a:rPr lang="en-US" sz="2400" dirty="0" err="1" smtClean="0">
                <a:cs typeface="Arial"/>
              </a:rPr>
              <a:t>p</a:t>
            </a:r>
            <a:r>
              <a:rPr lang="en-US" sz="2400" dirty="0" smtClean="0">
                <a:cs typeface="Arial"/>
              </a:rPr>
              <a:t> &lt; 0.01)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jedoch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nicht</a:t>
            </a:r>
            <a:r>
              <a:rPr lang="en-US" sz="2400" dirty="0" smtClean="0">
                <a:cs typeface="Arial"/>
              </a:rPr>
              <a:t> in </a:t>
            </a:r>
            <a:r>
              <a:rPr lang="en-US" sz="2400" dirty="0" err="1" smtClean="0">
                <a:cs typeface="Arial"/>
              </a:rPr>
              <a:t>finaler</a:t>
            </a:r>
            <a:r>
              <a:rPr lang="en-US" sz="2400" dirty="0" smtClean="0">
                <a:cs typeface="Arial"/>
              </a:rPr>
              <a:t>  Position </a:t>
            </a:r>
            <a:r>
              <a:rPr lang="en-US" sz="2400" dirty="0" err="1" smtClean="0">
                <a:cs typeface="Arial"/>
              </a:rPr>
              <a:t>signifikant</a:t>
            </a:r>
            <a:r>
              <a:rPr lang="en-US" sz="2400" dirty="0" smtClean="0">
                <a:cs typeface="Arial"/>
              </a:rPr>
              <a:t>.</a:t>
            </a:r>
            <a:endParaRPr lang="de-DE" sz="2400" dirty="0" smtClean="0"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3886200"/>
            <a:ext cx="7848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Mit einem konventionellen t-Test wird jedoch nicht berücksichtigt, dass die Werte </a:t>
            </a:r>
            <a:r>
              <a:rPr lang="de-DE" sz="2400" b="1" dirty="0" smtClean="0">
                <a:latin typeface="Arial"/>
                <a:cs typeface="Arial"/>
              </a:rPr>
              <a:t>gepaart sind</a:t>
            </a:r>
            <a:r>
              <a:rPr lang="de-DE" sz="2400" dirty="0" smtClean="0">
                <a:latin typeface="Arial"/>
                <a:cs typeface="Arial"/>
              </a:rPr>
              <a:t>, d.h. Paare von /</a:t>
            </a:r>
            <a:r>
              <a:rPr lang="de-DE" sz="2400" dirty="0" err="1" smtClean="0">
                <a:latin typeface="Arial"/>
                <a:cs typeface="Arial"/>
              </a:rPr>
              <a:t>pa</a:t>
            </a:r>
            <a:r>
              <a:rPr lang="de-DE" sz="2400" dirty="0" smtClean="0">
                <a:latin typeface="Arial"/>
                <a:cs typeface="Arial"/>
              </a:rPr>
              <a:t>, </a:t>
            </a:r>
            <a:r>
              <a:rPr lang="de-DE" sz="2400" dirty="0" err="1" smtClean="0">
                <a:latin typeface="Arial"/>
                <a:cs typeface="Arial"/>
              </a:rPr>
              <a:t>ba</a:t>
            </a:r>
            <a:r>
              <a:rPr lang="de-DE" sz="2400" dirty="0" smtClean="0">
                <a:latin typeface="Arial"/>
                <a:cs typeface="Arial"/>
              </a:rPr>
              <a:t>/ sind </a:t>
            </a:r>
            <a:r>
              <a:rPr lang="de-DE" sz="2400" b="1" dirty="0" smtClean="0">
                <a:latin typeface="Arial"/>
                <a:cs typeface="Arial"/>
              </a:rPr>
              <a:t>von derselben </a:t>
            </a:r>
            <a:r>
              <a:rPr lang="de-DE" sz="2400" b="1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. Genauer: der Test vergleicht einfach 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den Mittelwert von /</a:t>
            </a:r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pa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/ (über alle 8 </a:t>
            </a:r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Vpn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) mit dem Mittelwert von /</a:t>
            </a:r>
            <a:r>
              <a:rPr lang="de-DE" sz="2400" dirty="0" err="1" smtClean="0">
                <a:solidFill>
                  <a:srgbClr val="FF0000"/>
                </a:solidFill>
                <a:latin typeface="Arial"/>
                <a:cs typeface="Arial"/>
              </a:rPr>
              <a:t>ba</a:t>
            </a:r>
            <a:r>
              <a:rPr lang="de-DE" sz="2400" dirty="0" smtClean="0">
                <a:solidFill>
                  <a:srgbClr val="FF0000"/>
                </a:solidFill>
                <a:latin typeface="Arial"/>
                <a:cs typeface="Arial"/>
              </a:rPr>
              <a:t>/</a:t>
            </a:r>
            <a:r>
              <a:rPr lang="de-DE" sz="2400" dirty="0" smtClean="0">
                <a:latin typeface="Arial"/>
                <a:cs typeface="Arial"/>
              </a:rPr>
              <a:t>, ohne zu berücksichtigen, dass z.B. VOT von </a:t>
            </a:r>
            <a:r>
              <a:rPr lang="de-DE" sz="2400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. 2 insgesamt viel kleiner ist als VOT von </a:t>
            </a:r>
            <a:r>
              <a:rPr lang="de-DE" sz="2400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. 6.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00200" y="147935"/>
            <a:ext cx="6400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Messwiederholungen: der gepaarte </a:t>
            </a:r>
            <a:r>
              <a:rPr lang="de-DE" sz="2400" dirty="0" err="1" smtClean="0">
                <a:latin typeface="Arial"/>
                <a:cs typeface="Arial"/>
              </a:rPr>
              <a:t>t-test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09600"/>
            <a:ext cx="20574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      </a:t>
            </a:r>
            <a:r>
              <a:rPr lang="en-US" b="1" dirty="0" err="1" smtClean="0">
                <a:solidFill>
                  <a:srgbClr val="7F7F7F"/>
                </a:solidFill>
                <a:latin typeface="Courier New"/>
                <a:cs typeface="Courier New"/>
              </a:rPr>
              <a:t>ba</a:t>
            </a:r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  pa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[1,]  10  20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[2,] -20 -10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[3,]   5  15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[4,] -10   0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[5,] -25 -20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[6,]  10  16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[7,]  -5   7</a:t>
            </a:r>
          </a:p>
          <a:p>
            <a:r>
              <a:rPr lang="en-US" b="1" dirty="0" smtClean="0">
                <a:solidFill>
                  <a:srgbClr val="7F7F7F"/>
                </a:solidFill>
                <a:latin typeface="Courier New"/>
                <a:cs typeface="Courier New"/>
              </a:rPr>
              <a:t>[8,]   0   5</a:t>
            </a:r>
            <a:endParaRPr lang="de-DE" b="1" dirty="0">
              <a:solidFill>
                <a:srgbClr val="7F7F7F"/>
              </a:solidFill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62200" y="838200"/>
            <a:ext cx="64008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/>
                <a:cs typeface="Arial"/>
              </a:rPr>
              <a:t>	</a:t>
            </a:r>
            <a:r>
              <a:rPr lang="en-US" sz="1600" b="1" dirty="0" smtClean="0">
                <a:solidFill>
                  <a:srgbClr val="595959"/>
                </a:solidFill>
                <a:latin typeface="Courier New"/>
                <a:cs typeface="Courier New"/>
              </a:rPr>
              <a:t>Two Sample </a:t>
            </a:r>
            <a:r>
              <a:rPr lang="en-US" sz="1600" b="1" dirty="0" err="1" smtClean="0">
                <a:solidFill>
                  <a:srgbClr val="595959"/>
                </a:solidFill>
                <a:latin typeface="Courier New"/>
                <a:cs typeface="Courier New"/>
              </a:rPr>
              <a:t>t</a:t>
            </a:r>
            <a:r>
              <a:rPr lang="en-US" sz="1600" b="1" dirty="0" smtClean="0">
                <a:solidFill>
                  <a:srgbClr val="595959"/>
                </a:solidFill>
                <a:latin typeface="Courier New"/>
                <a:cs typeface="Courier New"/>
              </a:rPr>
              <a:t>-test</a:t>
            </a:r>
          </a:p>
          <a:p>
            <a:r>
              <a:rPr lang="en-US" sz="1600" b="1" dirty="0" smtClean="0">
                <a:solidFill>
                  <a:srgbClr val="595959"/>
                </a:solidFill>
                <a:latin typeface="Courier New"/>
                <a:cs typeface="Courier New"/>
              </a:rPr>
              <a:t>data:  </a:t>
            </a:r>
            <a:r>
              <a:rPr lang="en-US" sz="1600" b="1" dirty="0" err="1" smtClean="0">
                <a:solidFill>
                  <a:srgbClr val="595959"/>
                </a:solidFill>
                <a:latin typeface="Courier New"/>
                <a:cs typeface="Courier New"/>
              </a:rPr>
              <a:t>vot</a:t>
            </a:r>
            <a:r>
              <a:rPr lang="en-US" sz="1600" b="1" dirty="0" smtClean="0">
                <a:solidFill>
                  <a:srgbClr val="595959"/>
                </a:solidFill>
                <a:latin typeface="Courier New"/>
                <a:cs typeface="Courier New"/>
              </a:rPr>
              <a:t> by </a:t>
            </a:r>
            <a:r>
              <a:rPr lang="en-US" sz="1600" b="1" dirty="0" err="1" smtClean="0">
                <a:solidFill>
                  <a:srgbClr val="595959"/>
                </a:solidFill>
                <a:latin typeface="Courier New"/>
                <a:cs typeface="Courier New"/>
              </a:rPr>
              <a:t>vot.l</a:t>
            </a:r>
            <a:r>
              <a:rPr lang="en-US" sz="1600" b="1" dirty="0" smtClean="0">
                <a:solidFill>
                  <a:srgbClr val="595959"/>
                </a:solidFill>
                <a:latin typeface="Courier New"/>
                <a:cs typeface="Courier New"/>
              </a:rPr>
              <a:t> </a:t>
            </a:r>
          </a:p>
          <a:p>
            <a:r>
              <a:rPr lang="en-US" sz="1600" b="1" dirty="0" err="1" smtClean="0">
                <a:solidFill>
                  <a:srgbClr val="595959"/>
                </a:solidFill>
                <a:latin typeface="Courier New"/>
                <a:cs typeface="Courier New"/>
              </a:rPr>
              <a:t>t</a:t>
            </a:r>
            <a:r>
              <a:rPr lang="en-US" sz="1600" b="1" dirty="0" smtClean="0">
                <a:solidFill>
                  <a:srgbClr val="595959"/>
                </a:solidFill>
                <a:latin typeface="Courier New"/>
                <a:cs typeface="Courier New"/>
              </a:rPr>
              <a:t> = -1.2619, </a:t>
            </a:r>
            <a:r>
              <a:rPr lang="en-US" sz="1600" b="1" dirty="0" err="1" smtClean="0">
                <a:solidFill>
                  <a:srgbClr val="595959"/>
                </a:solidFill>
                <a:latin typeface="Courier New"/>
                <a:cs typeface="Courier New"/>
              </a:rPr>
              <a:t>df</a:t>
            </a:r>
            <a:r>
              <a:rPr lang="en-US" sz="1600" b="1" dirty="0" smtClean="0">
                <a:solidFill>
                  <a:srgbClr val="595959"/>
                </a:solidFill>
                <a:latin typeface="Courier New"/>
                <a:cs typeface="Courier New"/>
              </a:rPr>
              <a:t> = 14, </a:t>
            </a:r>
            <a:r>
              <a:rPr lang="en-US" sz="1600" b="1" dirty="0" err="1" smtClean="0">
                <a:solidFill>
                  <a:srgbClr val="595959"/>
                </a:solidFill>
                <a:latin typeface="Courier New"/>
                <a:cs typeface="Courier New"/>
              </a:rPr>
              <a:t>p</a:t>
            </a:r>
            <a:r>
              <a:rPr lang="en-US" sz="1600" b="1" dirty="0" smtClean="0">
                <a:solidFill>
                  <a:srgbClr val="595959"/>
                </a:solidFill>
                <a:latin typeface="Courier New"/>
                <a:cs typeface="Courier New"/>
              </a:rPr>
              <a:t>-value = 0.2276</a:t>
            </a:r>
          </a:p>
          <a:p>
            <a:r>
              <a:rPr lang="en-US" sz="1600" b="1" dirty="0" smtClean="0">
                <a:solidFill>
                  <a:srgbClr val="595959"/>
                </a:solidFill>
                <a:latin typeface="Courier New"/>
                <a:cs typeface="Courier New"/>
              </a:rPr>
              <a:t>alternative hypothesis: true difference in means is not equal to 0 </a:t>
            </a:r>
          </a:p>
          <a:p>
            <a:r>
              <a:rPr lang="en-US" sz="1600" b="1" dirty="0" smtClean="0">
                <a:solidFill>
                  <a:srgbClr val="595959"/>
                </a:solidFill>
                <a:latin typeface="Courier New"/>
                <a:cs typeface="Courier New"/>
              </a:rPr>
              <a:t>95 percent confidence interval:</a:t>
            </a:r>
          </a:p>
          <a:p>
            <a:r>
              <a:rPr lang="en-US" sz="1600" b="1" dirty="0" smtClean="0">
                <a:solidFill>
                  <a:srgbClr val="595959"/>
                </a:solidFill>
                <a:latin typeface="Courier New"/>
                <a:cs typeface="Courier New"/>
              </a:rPr>
              <a:t> -22.94678   5.94678 </a:t>
            </a:r>
          </a:p>
          <a:p>
            <a:r>
              <a:rPr lang="en-US" sz="1600" b="1" dirty="0" smtClean="0">
                <a:solidFill>
                  <a:srgbClr val="595959"/>
                </a:solidFill>
                <a:latin typeface="Courier New"/>
                <a:cs typeface="Courier New"/>
              </a:rPr>
              <a:t>sample estimates:</a:t>
            </a:r>
          </a:p>
          <a:p>
            <a:r>
              <a:rPr lang="en-US" sz="1600" b="1" dirty="0" smtClean="0">
                <a:solidFill>
                  <a:srgbClr val="595959"/>
                </a:solidFill>
                <a:latin typeface="Courier New"/>
                <a:cs typeface="Courier New"/>
              </a:rPr>
              <a:t>mean in group </a:t>
            </a:r>
            <a:r>
              <a:rPr lang="en-US" sz="1600" b="1" dirty="0" err="1" smtClean="0">
                <a:solidFill>
                  <a:srgbClr val="595959"/>
                </a:solidFill>
                <a:latin typeface="Courier New"/>
                <a:cs typeface="Courier New"/>
              </a:rPr>
              <a:t>ba</a:t>
            </a:r>
            <a:r>
              <a:rPr lang="en-US" sz="1600" b="1" dirty="0" smtClean="0">
                <a:solidFill>
                  <a:srgbClr val="595959"/>
                </a:solidFill>
                <a:latin typeface="Courier New"/>
                <a:cs typeface="Courier New"/>
              </a:rPr>
              <a:t> mean in group pa </a:t>
            </a:r>
          </a:p>
          <a:p>
            <a:r>
              <a:rPr lang="en-US" sz="1600" b="1" dirty="0" smtClean="0">
                <a:latin typeface="Courier New"/>
                <a:cs typeface="Courier New"/>
              </a:rPr>
              <a:t>          </a:t>
            </a:r>
            <a:r>
              <a:rPr lang="en-US" sz="1600" b="1" dirty="0" smtClean="0">
                <a:solidFill>
                  <a:srgbClr val="FF0000"/>
                </a:solidFill>
                <a:latin typeface="Courier New"/>
                <a:cs typeface="Courier New"/>
              </a:rPr>
              <a:t>-4.375            4.125 </a:t>
            </a:r>
            <a:endParaRPr lang="de-DE" sz="1600" b="1" dirty="0" smtClean="0">
              <a:solidFill>
                <a:srgbClr val="FF0000"/>
              </a:solidFill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143000"/>
            <a:ext cx="83820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Ein </a:t>
            </a:r>
            <a:r>
              <a:rPr lang="de-DE" sz="2400" dirty="0" smtClean="0">
                <a:solidFill>
                  <a:srgbClr val="0000FF"/>
                </a:solidFill>
                <a:latin typeface="Arial"/>
                <a:cs typeface="Arial"/>
              </a:rPr>
              <a:t>gepaarter </a:t>
            </a:r>
            <a:r>
              <a:rPr lang="de-DE" sz="2400" dirty="0" err="1" smtClean="0">
                <a:solidFill>
                  <a:srgbClr val="0000FF"/>
                </a:solidFill>
                <a:latin typeface="Arial"/>
                <a:cs typeface="Arial"/>
              </a:rPr>
              <a:t>t-test</a:t>
            </a:r>
            <a:r>
              <a:rPr lang="de-DE" sz="2400" dirty="0" smtClean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lang="de-DE" sz="2400" dirty="0" smtClean="0">
                <a:latin typeface="Arial"/>
                <a:cs typeface="Arial"/>
              </a:rPr>
              <a:t>klammert die Sprechervariation aus und vergleicht </a:t>
            </a:r>
            <a:r>
              <a:rPr lang="de-DE" sz="2400" b="1" dirty="0" smtClean="0">
                <a:latin typeface="Arial"/>
                <a:cs typeface="Arial"/>
              </a:rPr>
              <a:t>innerhalb von jedem Sprecher </a:t>
            </a:r>
            <a:r>
              <a:rPr lang="de-DE" sz="2400" dirty="0" smtClean="0">
                <a:latin typeface="Arial"/>
                <a:cs typeface="Arial"/>
              </a:rPr>
              <a:t>ob sich  /</a:t>
            </a:r>
            <a:r>
              <a:rPr lang="de-DE" sz="2400" dirty="0" err="1" smtClean="0">
                <a:latin typeface="Arial"/>
                <a:cs typeface="Arial"/>
              </a:rPr>
              <a:t>pa</a:t>
            </a:r>
            <a:r>
              <a:rPr lang="de-DE" sz="2400" dirty="0" smtClean="0">
                <a:latin typeface="Arial"/>
                <a:cs typeface="Arial"/>
              </a:rPr>
              <a:t>/ und  /</a:t>
            </a:r>
            <a:r>
              <a:rPr lang="de-DE" sz="2400" dirty="0" err="1" smtClean="0">
                <a:latin typeface="Arial"/>
                <a:cs typeface="Arial"/>
              </a:rPr>
              <a:t>ba</a:t>
            </a:r>
            <a:r>
              <a:rPr lang="de-DE" sz="2400" dirty="0" smtClean="0">
                <a:latin typeface="Arial"/>
                <a:cs typeface="Arial"/>
              </a:rPr>
              <a:t>/ unterscheiden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2362200"/>
            <a:ext cx="60025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>
                <a:latin typeface="Courier New"/>
                <a:cs typeface="Courier New"/>
              </a:rPr>
              <a:t>t.test(vot</a:t>
            </a:r>
            <a:r>
              <a:rPr lang="en-US" b="1" dirty="0" smtClean="0">
                <a:latin typeface="Courier New"/>
                <a:cs typeface="Courier New"/>
              </a:rPr>
              <a:t> ~ </a:t>
            </a:r>
            <a:r>
              <a:rPr lang="en-US" b="1" dirty="0" err="1" smtClean="0">
                <a:latin typeface="Courier New"/>
                <a:cs typeface="Courier New"/>
              </a:rPr>
              <a:t>vot.l</a:t>
            </a:r>
            <a:r>
              <a:rPr lang="en-US" b="1" dirty="0" smtClean="0">
                <a:latin typeface="Courier New"/>
                <a:cs typeface="Courier New"/>
              </a:rPr>
              <a:t>, </a:t>
            </a:r>
            <a:r>
              <a:rPr lang="en-US" b="1" dirty="0" err="1" smtClean="0">
                <a:latin typeface="Courier New"/>
                <a:cs typeface="Courier New"/>
              </a:rPr>
              <a:t>var.equal</a:t>
            </a:r>
            <a:r>
              <a:rPr lang="en-US" b="1" dirty="0" smtClean="0">
                <a:latin typeface="Courier New"/>
                <a:cs typeface="Courier New"/>
              </a:rPr>
              <a:t>=T, </a:t>
            </a:r>
            <a:r>
              <a:rPr lang="en-US" b="1" dirty="0" smtClean="0">
                <a:solidFill>
                  <a:srgbClr val="0000FF"/>
                </a:solidFill>
                <a:latin typeface="Courier New"/>
                <a:cs typeface="Courier New"/>
              </a:rPr>
              <a:t>paired=T</a:t>
            </a:r>
            <a:r>
              <a:rPr lang="en-US" b="1" dirty="0" smtClean="0">
                <a:latin typeface="Courier New"/>
                <a:cs typeface="Courier New"/>
              </a:rPr>
              <a:t>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895600"/>
            <a:ext cx="8305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	Paired </a:t>
            </a:r>
            <a:r>
              <a:rPr lang="en-US" sz="16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t</a:t>
            </a:r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-test</a:t>
            </a:r>
          </a:p>
          <a:p>
            <a:endParaRPr lang="en-US" sz="1600" b="1" dirty="0" smtClean="0">
              <a:solidFill>
                <a:schemeClr val="tx1">
                  <a:lumMod val="50000"/>
                  <a:lumOff val="50000"/>
                </a:schemeClr>
              </a:solidFill>
              <a:latin typeface="Courier New"/>
              <a:cs typeface="Courier New"/>
            </a:endParaRPr>
          </a:p>
          <a:p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data:  </a:t>
            </a:r>
            <a:r>
              <a:rPr lang="en-US" sz="16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vot</a:t>
            </a:r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 by </a:t>
            </a:r>
            <a:r>
              <a:rPr lang="en-US" sz="16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vot.l</a:t>
            </a:r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 </a:t>
            </a:r>
          </a:p>
          <a:p>
            <a:r>
              <a:rPr lang="en-US" sz="16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t</a:t>
            </a:r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 = -8.8209, </a:t>
            </a:r>
            <a:r>
              <a:rPr lang="en-US" sz="16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df</a:t>
            </a:r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 = 7, </a:t>
            </a:r>
            <a:r>
              <a:rPr lang="en-US" sz="1600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p</a:t>
            </a:r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-value = 4.861e-05</a:t>
            </a:r>
          </a:p>
          <a:p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alternative hypothesis: true difference in means is not equal to 0 </a:t>
            </a:r>
          </a:p>
          <a:p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95 percent confidence interval:</a:t>
            </a:r>
          </a:p>
          <a:p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 -10.778609  -6.221391 </a:t>
            </a:r>
          </a:p>
          <a:p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sample estimates:</a:t>
            </a:r>
          </a:p>
          <a:p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mean of the differences </a:t>
            </a:r>
          </a:p>
          <a:p>
            <a:r>
              <a:rPr lang="en-US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                   -8.5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8200" y="5564832"/>
            <a:ext cx="541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Signifikant, t = -8.82, </a:t>
            </a:r>
            <a:r>
              <a:rPr lang="de-DE" sz="2400" dirty="0" err="1" smtClean="0">
                <a:latin typeface="Arial"/>
                <a:cs typeface="Arial"/>
              </a:rPr>
              <a:t>df</a:t>
            </a:r>
            <a:r>
              <a:rPr lang="de-DE" sz="2400" dirty="0" smtClean="0">
                <a:latin typeface="Arial"/>
                <a:cs typeface="Arial"/>
              </a:rPr>
              <a:t> = 7, p &lt; 0.001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00200" y="147935"/>
            <a:ext cx="6400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Messwiederholungen: der gepaarte </a:t>
            </a:r>
            <a:r>
              <a:rPr lang="de-DE" sz="2400" dirty="0" err="1" smtClean="0">
                <a:latin typeface="Arial"/>
                <a:cs typeface="Arial"/>
              </a:rPr>
              <a:t>t-test</a:t>
            </a:r>
            <a:endParaRPr lang="de-DE" sz="2400" dirty="0" smtClean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43426" y="147935"/>
            <a:ext cx="5257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Within-</a:t>
            </a:r>
            <a:r>
              <a:rPr lang="de-DE" sz="2400" dirty="0" smtClean="0">
                <a:latin typeface="Arial"/>
                <a:cs typeface="Arial"/>
              </a:rPr>
              <a:t> and </a:t>
            </a:r>
            <a:r>
              <a:rPr lang="de-DE" sz="2400" dirty="0" err="1" smtClean="0">
                <a:latin typeface="Arial"/>
                <a:cs typeface="Arial"/>
              </a:rPr>
              <a:t>between-subjects</a:t>
            </a:r>
            <a:r>
              <a:rPr lang="de-DE" sz="2400" dirty="0" smtClean="0">
                <a:latin typeface="Arial"/>
                <a:cs typeface="Arial"/>
              </a:rPr>
              <a:t> </a:t>
            </a:r>
            <a:r>
              <a:rPr lang="de-DE" sz="2400" dirty="0" err="1" smtClean="0">
                <a:latin typeface="Arial"/>
                <a:cs typeface="Arial"/>
              </a:rPr>
              <a:t>factors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757535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within-subject</a:t>
            </a:r>
            <a:r>
              <a:rPr lang="de-DE" sz="2400" dirty="0" smtClean="0">
                <a:solidFill>
                  <a:srgbClr val="3366FF"/>
                </a:solidFill>
                <a:latin typeface="Arial"/>
                <a:cs typeface="Arial"/>
              </a:rPr>
              <a:t> </a:t>
            </a:r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factor</a:t>
            </a:r>
            <a:endParaRPr lang="de-DE" sz="2400" dirty="0" smtClean="0">
              <a:solidFill>
                <a:srgbClr val="3366FF"/>
              </a:solidFill>
              <a:latin typeface="Arial"/>
              <a:cs typeface="Arial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1000" y="1219200"/>
            <a:ext cx="7315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Für das letzte Beispiel war </a:t>
            </a:r>
            <a:r>
              <a:rPr lang="de-DE" sz="2400" dirty="0" err="1" smtClean="0">
                <a:latin typeface="Arial"/>
                <a:cs typeface="Arial"/>
              </a:rPr>
              <a:t>Voice</a:t>
            </a:r>
            <a:r>
              <a:rPr lang="de-DE" sz="2400" dirty="0" smtClean="0">
                <a:latin typeface="Arial"/>
                <a:cs typeface="Arial"/>
              </a:rPr>
              <a:t> (</a:t>
            </a:r>
            <a:r>
              <a:rPr lang="en-US" sz="2400" dirty="0" err="1" smtClean="0">
                <a:latin typeface="Arial"/>
                <a:cs typeface="Arial"/>
              </a:rPr>
              <a:t>Stufe</a:t>
            </a:r>
            <a:r>
              <a:rPr lang="de-DE" sz="2400" dirty="0" smtClean="0">
                <a:latin typeface="Arial"/>
                <a:cs typeface="Arial"/>
              </a:rPr>
              <a:t>n = </a:t>
            </a:r>
            <a:r>
              <a:rPr lang="de-DE" sz="2400" dirty="0" err="1" smtClean="0">
                <a:latin typeface="Arial"/>
                <a:cs typeface="Arial"/>
              </a:rPr>
              <a:t>ba</a:t>
            </a:r>
            <a:r>
              <a:rPr lang="de-DE" sz="2400" dirty="0" smtClean="0">
                <a:latin typeface="Arial"/>
                <a:cs typeface="Arial"/>
              </a:rPr>
              <a:t>, </a:t>
            </a:r>
            <a:r>
              <a:rPr lang="de-DE" sz="2400" dirty="0" err="1" smtClean="0">
                <a:latin typeface="Arial"/>
                <a:cs typeface="Arial"/>
              </a:rPr>
              <a:t>pa</a:t>
            </a:r>
            <a:r>
              <a:rPr lang="de-DE" sz="2400" dirty="0" smtClean="0">
                <a:latin typeface="Arial"/>
                <a:cs typeface="Arial"/>
              </a:rPr>
              <a:t>) ein </a:t>
            </a:r>
            <a:r>
              <a:rPr lang="de-DE" sz="2400" b="1" dirty="0" err="1" smtClean="0">
                <a:latin typeface="Arial"/>
                <a:cs typeface="Arial"/>
              </a:rPr>
              <a:t>within-subjects</a:t>
            </a:r>
            <a:r>
              <a:rPr lang="de-DE" sz="2400" b="1" dirty="0" smtClean="0">
                <a:latin typeface="Arial"/>
                <a:cs typeface="Arial"/>
              </a:rPr>
              <a:t> Faktor</a:t>
            </a:r>
            <a:r>
              <a:rPr lang="de-DE" sz="2400" dirty="0" smtClean="0">
                <a:latin typeface="Arial"/>
                <a:cs typeface="Arial"/>
              </a:rPr>
              <a:t>, weil es </a:t>
            </a:r>
            <a:r>
              <a:rPr lang="de-DE" sz="2400" b="1" dirty="0" smtClean="0">
                <a:latin typeface="Arial"/>
                <a:cs typeface="Arial"/>
              </a:rPr>
              <a:t>pro Versuchsperson für jede </a:t>
            </a:r>
            <a:r>
              <a:rPr lang="en-US" sz="2400" b="1" dirty="0" err="1" smtClean="0">
                <a:latin typeface="Arial"/>
                <a:cs typeface="Arial"/>
              </a:rPr>
              <a:t>Stufe</a:t>
            </a:r>
            <a:r>
              <a:rPr lang="de-DE" sz="2400" b="1" dirty="0" smtClean="0">
                <a:latin typeface="Arial"/>
                <a:cs typeface="Arial"/>
              </a:rPr>
              <a:t> von </a:t>
            </a:r>
            <a:r>
              <a:rPr lang="de-DE" sz="2400" b="1" dirty="0" err="1" smtClean="0">
                <a:latin typeface="Arial"/>
                <a:cs typeface="Arial"/>
              </a:rPr>
              <a:t>Voice</a:t>
            </a:r>
            <a:r>
              <a:rPr lang="de-DE" sz="2400" b="1" dirty="0" smtClean="0">
                <a:latin typeface="Arial"/>
                <a:cs typeface="Arial"/>
              </a:rPr>
              <a:t> einen Wert gab </a:t>
            </a:r>
            <a:r>
              <a:rPr lang="de-DE" sz="2400" dirty="0" smtClean="0">
                <a:latin typeface="Arial"/>
                <a:cs typeface="Arial"/>
              </a:rPr>
              <a:t>(einen Wert für </a:t>
            </a:r>
            <a:r>
              <a:rPr lang="de-DE" sz="2400" dirty="0" err="1" smtClean="0">
                <a:latin typeface="Arial"/>
                <a:cs typeface="Arial"/>
              </a:rPr>
              <a:t>ba</a:t>
            </a:r>
            <a:r>
              <a:rPr lang="de-DE" sz="2400" dirty="0" smtClean="0">
                <a:latin typeface="Arial"/>
                <a:cs typeface="Arial"/>
              </a:rPr>
              <a:t>, einen Wert für </a:t>
            </a:r>
            <a:r>
              <a:rPr lang="de-DE" sz="2400" dirty="0" err="1" smtClean="0">
                <a:latin typeface="Arial"/>
                <a:cs typeface="Arial"/>
              </a:rPr>
              <a:t>pa</a:t>
            </a:r>
            <a:r>
              <a:rPr lang="de-DE" sz="2400" dirty="0" smtClean="0">
                <a:latin typeface="Arial"/>
                <a:cs typeface="Arial"/>
              </a:rPr>
              <a:t>).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19100" y="3505200"/>
            <a:ext cx="20574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      </a:t>
            </a:r>
            <a:r>
              <a:rPr lang="en-US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ba</a:t>
            </a:r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  pa</a:t>
            </a:r>
          </a:p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[1,]  10  20</a:t>
            </a:r>
          </a:p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[2,] -20 -10</a:t>
            </a:r>
          </a:p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[3,]   5  15</a:t>
            </a:r>
          </a:p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[4,] -10   0</a:t>
            </a:r>
          </a:p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[5,] -25 -20</a:t>
            </a:r>
          </a:p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[6,]  10  16</a:t>
            </a:r>
          </a:p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[7,]  -5   7</a:t>
            </a:r>
          </a:p>
          <a:p>
            <a:r>
              <a:rPr 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ourier New"/>
                <a:cs typeface="Courier New"/>
              </a:rPr>
              <a:t>[8,]   0   5</a:t>
            </a:r>
            <a:endParaRPr lang="de-DE" b="1" dirty="0">
              <a:solidFill>
                <a:schemeClr val="tx1">
                  <a:lumMod val="65000"/>
                  <a:lumOff val="35000"/>
                </a:schemeClr>
              </a:solidFill>
              <a:latin typeface="Courier New"/>
              <a:cs typeface="Courier New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138670" y="4415135"/>
            <a:ext cx="7322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Vpn</a:t>
            </a:r>
            <a:endParaRPr lang="de-DE" sz="2400" dirty="0" smtClean="0">
              <a:latin typeface="Arial"/>
              <a:cs typeface="Arial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rot="10800000" flipV="1">
            <a:off x="5631714" y="4876799"/>
            <a:ext cx="838200" cy="381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0800000" flipH="1" flipV="1">
            <a:off x="6469914" y="4876800"/>
            <a:ext cx="838200" cy="381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172326" y="5257800"/>
            <a:ext cx="9375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Voice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368209" y="5257800"/>
            <a:ext cx="5270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ba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044610" y="5257800"/>
            <a:ext cx="5270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pa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361346" y="5719465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037747" y="5786733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875916" y="2845474"/>
            <a:ext cx="47346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 ist ein Faktor mit 8 </a:t>
            </a:r>
            <a:r>
              <a:rPr lang="en-US" sz="2400" dirty="0" err="1" smtClean="0">
                <a:latin typeface="Arial"/>
                <a:cs typeface="Arial"/>
              </a:rPr>
              <a:t>Stufe</a:t>
            </a:r>
            <a:r>
              <a:rPr lang="de-DE" sz="2400" dirty="0" smtClean="0">
                <a:latin typeface="Arial"/>
                <a:cs typeface="Arial"/>
              </a:rPr>
              <a:t>n (die Versuchspersonen). </a:t>
            </a:r>
            <a:r>
              <a:rPr lang="de-DE" sz="2400" dirty="0" err="1" smtClean="0">
                <a:latin typeface="Arial"/>
                <a:cs typeface="Arial"/>
              </a:rPr>
              <a:t>Voice</a:t>
            </a:r>
            <a:r>
              <a:rPr lang="de-DE" sz="2400" dirty="0" smtClean="0">
                <a:latin typeface="Arial"/>
                <a:cs typeface="Arial"/>
              </a:rPr>
              <a:t> ist ein Faktor mit 2 </a:t>
            </a:r>
            <a:r>
              <a:rPr lang="en-US" sz="2400" dirty="0" err="1" smtClean="0">
                <a:latin typeface="Arial"/>
                <a:cs typeface="Arial"/>
              </a:rPr>
              <a:t>Stufe</a:t>
            </a:r>
            <a:r>
              <a:rPr lang="de-DE" sz="2400" dirty="0" smtClean="0">
                <a:latin typeface="Arial"/>
                <a:cs typeface="Arial"/>
              </a:rPr>
              <a:t>n (</a:t>
            </a:r>
            <a:r>
              <a:rPr lang="de-DE" sz="2400" dirty="0" err="1" smtClean="0">
                <a:latin typeface="Arial"/>
                <a:cs typeface="Arial"/>
              </a:rPr>
              <a:t>ba</a:t>
            </a:r>
            <a:r>
              <a:rPr lang="de-DE" sz="2400" dirty="0" smtClean="0">
                <a:latin typeface="Arial"/>
                <a:cs typeface="Arial"/>
              </a:rPr>
              <a:t>, </a:t>
            </a:r>
            <a:r>
              <a:rPr lang="de-DE" sz="2400" dirty="0" err="1" smtClean="0">
                <a:latin typeface="Arial"/>
                <a:cs typeface="Arial"/>
              </a:rPr>
              <a:t>pa</a:t>
            </a:r>
            <a:r>
              <a:rPr lang="de-DE" sz="2400" dirty="0" smtClean="0">
                <a:latin typeface="Arial"/>
                <a:cs typeface="Arial"/>
              </a:rPr>
              <a:t>). w</a:t>
            </a:r>
            <a:r>
              <a:rPr lang="de-DE" sz="2400" baseline="-25000" dirty="0" smtClean="0">
                <a:latin typeface="Arial"/>
                <a:cs typeface="Arial"/>
              </a:rPr>
              <a:t>1</a:t>
            </a:r>
            <a:r>
              <a:rPr lang="de-DE" sz="2400" dirty="0" smtClean="0">
                <a:latin typeface="Arial"/>
                <a:cs typeface="Arial"/>
              </a:rPr>
              <a:t>, w</a:t>
            </a:r>
            <a:r>
              <a:rPr lang="de-DE" sz="2400" baseline="-25000" dirty="0" smtClean="0">
                <a:latin typeface="Arial"/>
                <a:cs typeface="Arial"/>
              </a:rPr>
              <a:t>2</a:t>
            </a:r>
            <a:r>
              <a:rPr lang="de-DE" sz="2400" dirty="0" smtClean="0">
                <a:latin typeface="Arial"/>
                <a:cs typeface="Arial"/>
              </a:rPr>
              <a:t>  sind numerische Werte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71869" y="147935"/>
            <a:ext cx="5257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Within-</a:t>
            </a:r>
            <a:r>
              <a:rPr lang="de-DE" sz="2400" dirty="0" smtClean="0">
                <a:latin typeface="Arial"/>
                <a:cs typeface="Arial"/>
              </a:rPr>
              <a:t> and </a:t>
            </a:r>
            <a:r>
              <a:rPr lang="de-DE" sz="2400" dirty="0" err="1" smtClean="0">
                <a:latin typeface="Arial"/>
                <a:cs typeface="Arial"/>
              </a:rPr>
              <a:t>between-subjects</a:t>
            </a:r>
            <a:r>
              <a:rPr lang="de-DE" sz="2400" dirty="0" smtClean="0">
                <a:latin typeface="Arial"/>
                <a:cs typeface="Arial"/>
              </a:rPr>
              <a:t> </a:t>
            </a:r>
            <a:r>
              <a:rPr lang="de-DE" sz="2400" dirty="0" err="1" smtClean="0">
                <a:latin typeface="Arial"/>
                <a:cs typeface="Arial"/>
              </a:rPr>
              <a:t>factors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914400"/>
            <a:ext cx="7391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Ein </a:t>
            </a:r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Between</a:t>
            </a:r>
            <a:r>
              <a:rPr lang="de-DE" sz="2400" dirty="0" smtClean="0">
                <a:solidFill>
                  <a:srgbClr val="3366FF"/>
                </a:solidFill>
                <a:latin typeface="Arial"/>
                <a:cs typeface="Arial"/>
              </a:rPr>
              <a:t> </a:t>
            </a:r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subjects</a:t>
            </a:r>
            <a:r>
              <a:rPr lang="de-DE" sz="2400" dirty="0" smtClean="0">
                <a:solidFill>
                  <a:srgbClr val="3366FF"/>
                </a:solidFill>
                <a:latin typeface="Arial"/>
                <a:cs typeface="Arial"/>
              </a:rPr>
              <a:t> </a:t>
            </a:r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factor</a:t>
            </a:r>
            <a:r>
              <a:rPr lang="de-DE" sz="2400" dirty="0" smtClean="0">
                <a:solidFill>
                  <a:srgbClr val="3366FF"/>
                </a:solidFill>
                <a:latin typeface="Arial"/>
                <a:cs typeface="Arial"/>
              </a:rPr>
              <a:t> </a:t>
            </a:r>
            <a:r>
              <a:rPr lang="de-DE" sz="2400" dirty="0" smtClean="0">
                <a:latin typeface="Arial"/>
                <a:cs typeface="Arial"/>
              </a:rPr>
              <a:t>beschreibt meistens eine kategorische Eigenschaft pro </a:t>
            </a:r>
            <a:r>
              <a:rPr lang="de-DE" sz="2400" dirty="0" err="1" smtClean="0">
                <a:latin typeface="Arial"/>
                <a:cs typeface="Arial"/>
              </a:rPr>
              <a:t>Vpn</a:t>
            </a:r>
            <a:r>
              <a:rPr lang="de-DE" sz="2400" dirty="0" smtClean="0">
                <a:latin typeface="Arial"/>
                <a:cs typeface="Arial"/>
              </a:rPr>
              <a:t>. Z.B. Sprache (englisch oder deutsch oder französisch), Geschlecht (m oder w), Alter (jung oder alt) usw.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346655" y="3953469"/>
            <a:ext cx="7322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Vpn</a:t>
            </a:r>
            <a:endParaRPr lang="de-DE" sz="2400" dirty="0" smtClean="0">
              <a:latin typeface="Arial"/>
              <a:cs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rot="10800000" flipV="1">
            <a:off x="4019233" y="4415134"/>
            <a:ext cx="838200" cy="381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10800000" flipH="1" flipV="1">
            <a:off x="4857433" y="4415135"/>
            <a:ext cx="838200" cy="381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559845" y="4796135"/>
            <a:ext cx="9375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Voice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55728" y="4796135"/>
            <a:ext cx="5270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ba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32129" y="4796135"/>
            <a:ext cx="5270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pa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748865" y="5257800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25266" y="5325068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559845" y="3119736"/>
            <a:ext cx="830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Alter</a:t>
            </a:r>
          </a:p>
        </p:txBody>
      </p:sp>
      <p:cxnSp>
        <p:nvCxnSpPr>
          <p:cNvPr id="15" name="Straight Connector 14"/>
          <p:cNvCxnSpPr>
            <a:stCxn id="5" idx="0"/>
          </p:cNvCxnSpPr>
          <p:nvPr/>
        </p:nvCxnSpPr>
        <p:spPr>
          <a:xfrm rot="5400000" flipH="1" flipV="1">
            <a:off x="4532566" y="3761636"/>
            <a:ext cx="372069" cy="11599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100769" y="3119736"/>
            <a:ext cx="12240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j oder a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558801" y="3581401"/>
            <a:ext cx="800670" cy="46166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oder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610047" y="4334470"/>
            <a:ext cx="698178" cy="46166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und</a:t>
            </a:r>
          </a:p>
        </p:txBody>
      </p:sp>
      <p:cxnSp>
        <p:nvCxnSpPr>
          <p:cNvPr id="20" name="Straight Connector 19"/>
          <p:cNvCxnSpPr/>
          <p:nvPr/>
        </p:nvCxnSpPr>
        <p:spPr>
          <a:xfrm>
            <a:off x="381000" y="4191000"/>
            <a:ext cx="8153400" cy="1588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81000" y="3722636"/>
            <a:ext cx="13482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between</a:t>
            </a:r>
            <a:endParaRPr lang="de-DE" sz="2400" dirty="0" smtClean="0">
              <a:solidFill>
                <a:srgbClr val="3366FF"/>
              </a:solidFill>
              <a:latin typeface="Arial"/>
              <a:cs typeface="Arial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81000" y="4415134"/>
            <a:ext cx="984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within</a:t>
            </a:r>
            <a:endParaRPr lang="de-DE" sz="2400" dirty="0" smtClean="0">
              <a:solidFill>
                <a:srgbClr val="3366FF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19100" y="464403"/>
            <a:ext cx="20574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      </a:t>
            </a:r>
            <a:r>
              <a:rPr lang="en-US" b="1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ba</a:t>
            </a:r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  pa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[1,]  10  20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[2,] -20 -10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[3,]   5  15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[4,] -10   0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[5,] -25 -20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[6,]  10  16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[7,]  -5   7</a:t>
            </a:r>
          </a:p>
          <a:p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ourier New"/>
                <a:cs typeface="Courier New"/>
              </a:rPr>
              <a:t>[8,]   0   5</a:t>
            </a:r>
            <a:endParaRPr lang="de-DE" b="1" dirty="0">
              <a:solidFill>
                <a:schemeClr val="tx1">
                  <a:lumMod val="50000"/>
                  <a:lumOff val="50000"/>
                </a:schemeClr>
              </a:solidFill>
              <a:latin typeface="Courier New"/>
              <a:cs typeface="Courier New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0" y="2738"/>
            <a:ext cx="5257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Within-</a:t>
            </a:r>
            <a:r>
              <a:rPr lang="de-DE" sz="2400" dirty="0" smtClean="0">
                <a:latin typeface="Arial"/>
                <a:cs typeface="Arial"/>
              </a:rPr>
              <a:t> and </a:t>
            </a:r>
            <a:r>
              <a:rPr lang="de-DE" sz="2400" dirty="0" err="1" smtClean="0">
                <a:latin typeface="Arial"/>
                <a:cs typeface="Arial"/>
              </a:rPr>
              <a:t>between-subjects</a:t>
            </a:r>
            <a:r>
              <a:rPr lang="de-DE" sz="2400" dirty="0" smtClean="0">
                <a:latin typeface="Arial"/>
                <a:cs typeface="Arial"/>
              </a:rPr>
              <a:t> </a:t>
            </a:r>
            <a:r>
              <a:rPr lang="de-DE" sz="2400" dirty="0" err="1" smtClean="0">
                <a:latin typeface="Arial"/>
                <a:cs typeface="Arial"/>
              </a:rPr>
              <a:t>factors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00400" y="1295400"/>
            <a:ext cx="46863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Between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00400" y="1826567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Within</a:t>
            </a:r>
            <a:endParaRPr lang="de-DE" sz="2400" dirty="0" smtClean="0">
              <a:latin typeface="Arial"/>
              <a:cs typeface="Arial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0" y="3118513"/>
            <a:ext cx="8839200" cy="2400657"/>
            <a:chOff x="0" y="3118513"/>
            <a:chExt cx="8839200" cy="2400657"/>
          </a:xfrm>
        </p:grpSpPr>
        <p:sp>
          <p:nvSpPr>
            <p:cNvPr id="6" name="TextBox 5"/>
            <p:cNvSpPr txBox="1"/>
            <p:nvPr/>
          </p:nvSpPr>
          <p:spPr>
            <a:xfrm>
              <a:off x="0" y="3118513"/>
              <a:ext cx="88392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Arial"/>
                  <a:cs typeface="Arial"/>
                </a:rPr>
                <a:t>Die Kieferposition wurde in 3 Vokalen /i, e, a/ und jeweils zu 2 Sprechtempi (langsam, schnell) gemessen. Die Messungen (3 x 2 = 6 pro </a:t>
              </a:r>
              <a:r>
                <a:rPr lang="de-DE" sz="2400" dirty="0" err="1" smtClean="0">
                  <a:latin typeface="Arial"/>
                  <a:cs typeface="Arial"/>
                </a:rPr>
                <a:t>Vpn</a:t>
              </a:r>
              <a:r>
                <a:rPr lang="de-DE" sz="2400" dirty="0" smtClean="0">
                  <a:latin typeface="Arial"/>
                  <a:cs typeface="Arial"/>
                </a:rPr>
                <a:t>) sind von 16 </a:t>
              </a:r>
              <a:r>
                <a:rPr lang="de-DE" sz="2400" dirty="0" err="1" smtClean="0">
                  <a:latin typeface="Arial"/>
                  <a:cs typeface="Arial"/>
                </a:rPr>
                <a:t>Vpn</a:t>
              </a:r>
              <a:r>
                <a:rPr lang="de-DE" sz="2400" dirty="0" smtClean="0">
                  <a:latin typeface="Arial"/>
                  <a:cs typeface="Arial"/>
                </a:rPr>
                <a:t> erhoben worden, 8 mit Muttersprache spanisch, 8 mit Muttersprache englisch.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11576" y="4688173"/>
              <a:ext cx="73914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Arial"/>
                  <a:cs typeface="Arial"/>
                </a:rPr>
                <a:t>Inwiefern haben Sprache, Sprechtempo, oder Vokale einen Einfluss auf die Kieferposition?</a:t>
              </a: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419101" y="5519170"/>
            <a:ext cx="13824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Between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19101" y="5980837"/>
            <a:ext cx="1714500" cy="461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Within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57241" y="5519170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Sprache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761145" y="5980835"/>
            <a:ext cx="29391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Sprechtempo, Vokal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257800" y="1295400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keine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257800" y="1826567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Voice</a:t>
            </a:r>
            <a:endParaRPr lang="de-DE" sz="2400" dirty="0" smtClean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461665"/>
            <a:ext cx="8458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Die Kieferposition wurde in 3 Vokalen /i, e, a/ und jeweils zu 2 Sprechtempi (langsam, schnell) gemessen. Die Messungen sind von 8 mit Muttersprache spanisch, 8 mit Muttersprache englisch aufgenommen worden.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47800" y="0"/>
            <a:ext cx="5257800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Within-</a:t>
            </a:r>
            <a:r>
              <a:rPr lang="de-DE" sz="2400" dirty="0" smtClean="0">
                <a:latin typeface="Arial"/>
                <a:cs typeface="Arial"/>
              </a:rPr>
              <a:t> and </a:t>
            </a:r>
            <a:r>
              <a:rPr lang="de-DE" sz="2400" dirty="0" err="1" smtClean="0">
                <a:latin typeface="Arial"/>
                <a:cs typeface="Arial"/>
              </a:rPr>
              <a:t>between-subjects</a:t>
            </a:r>
            <a:r>
              <a:rPr lang="de-DE" sz="2400" dirty="0" smtClean="0">
                <a:latin typeface="Arial"/>
                <a:cs typeface="Arial"/>
              </a:rPr>
              <a:t> </a:t>
            </a:r>
            <a:r>
              <a:rPr lang="de-DE" sz="2400" dirty="0" err="1" smtClean="0">
                <a:latin typeface="Arial"/>
                <a:cs typeface="Arial"/>
              </a:rPr>
              <a:t>factors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76466" y="3742727"/>
            <a:ext cx="7322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Arial"/>
                <a:cs typeface="Arial"/>
              </a:rPr>
              <a:t>Vpn</a:t>
            </a:r>
            <a:endParaRPr lang="de-DE" sz="2400" dirty="0" smtClean="0">
              <a:latin typeface="Arial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00143" y="5112094"/>
            <a:ext cx="253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i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910893" y="5112094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397090" y="5112094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660605" y="4428527"/>
            <a:ext cx="8520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lang.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27034" y="4428527"/>
            <a:ext cx="11427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schnell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726659" y="4428527"/>
            <a:ext cx="20152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Sprechtempo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734282" y="5112094"/>
            <a:ext cx="9375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Vokal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068775" y="3054694"/>
            <a:ext cx="13310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Sprache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660605" y="3054694"/>
            <a:ext cx="25497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engl. oder </a:t>
            </a:r>
            <a:r>
              <a:rPr lang="de-DE" sz="2400" dirty="0" err="1" smtClean="0">
                <a:latin typeface="Arial"/>
                <a:cs typeface="Arial"/>
              </a:rPr>
              <a:t>span</a:t>
            </a:r>
            <a:r>
              <a:rPr lang="de-DE" sz="2400" dirty="0" smtClean="0">
                <a:latin typeface="Arial"/>
                <a:cs typeface="Arial"/>
              </a:rPr>
              <a:t>.</a:t>
            </a:r>
          </a:p>
        </p:txBody>
      </p:sp>
      <p:cxnSp>
        <p:nvCxnSpPr>
          <p:cNvPr id="25" name="Straight Connector 24"/>
          <p:cNvCxnSpPr/>
          <p:nvPr/>
        </p:nvCxnSpPr>
        <p:spPr>
          <a:xfrm rot="5400000">
            <a:off x="4919043" y="5076550"/>
            <a:ext cx="37430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13" idx="2"/>
          </p:cNvCxnSpPr>
          <p:nvPr/>
        </p:nvCxnSpPr>
        <p:spPr>
          <a:xfrm rot="5400000">
            <a:off x="4686470" y="4864328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16200000" flipH="1">
            <a:off x="5132854" y="4864327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6316961" y="5112093"/>
            <a:ext cx="253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i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727711" y="5112093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213908" y="5112093"/>
            <a:ext cx="355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a</a:t>
            </a:r>
          </a:p>
        </p:txBody>
      </p:sp>
      <p:cxnSp>
        <p:nvCxnSpPr>
          <p:cNvPr id="32" name="Straight Connector 31"/>
          <p:cNvCxnSpPr/>
          <p:nvPr/>
        </p:nvCxnSpPr>
        <p:spPr>
          <a:xfrm rot="5400000">
            <a:off x="6735861" y="5076549"/>
            <a:ext cx="37430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5400000">
            <a:off x="6503288" y="4864327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16200000" flipH="1">
            <a:off x="6949672" y="4864326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endCxn id="9" idx="2"/>
          </p:cNvCxnSpPr>
          <p:nvPr/>
        </p:nvCxnSpPr>
        <p:spPr>
          <a:xfrm flipV="1">
            <a:off x="5086640" y="4204392"/>
            <a:ext cx="855972" cy="37430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 flipV="1">
            <a:off x="5942612" y="4204392"/>
            <a:ext cx="855972" cy="37430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16200000" flipH="1">
            <a:off x="5736467" y="3701052"/>
            <a:ext cx="376536" cy="7151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4393670" y="5412430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1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863220" y="5412430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2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309531" y="5412430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3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166972" y="5412430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4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636522" y="5412430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5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082833" y="5412430"/>
            <a:ext cx="5338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Arial"/>
                <a:cs typeface="Arial"/>
              </a:rPr>
              <a:t>w</a:t>
            </a:r>
            <a:r>
              <a:rPr lang="de-DE" sz="2400" baseline="-25000" dirty="0" smtClean="0">
                <a:latin typeface="Arial"/>
                <a:cs typeface="Arial"/>
              </a:rPr>
              <a:t>6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99504" y="3516359"/>
            <a:ext cx="13482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between</a:t>
            </a:r>
            <a:endParaRPr lang="de-DE" sz="2400" dirty="0" smtClean="0">
              <a:solidFill>
                <a:srgbClr val="3366FF"/>
              </a:solidFill>
              <a:latin typeface="Arial"/>
              <a:cs typeface="Arial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28600" y="4117030"/>
            <a:ext cx="984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Arial"/>
                <a:cs typeface="Arial"/>
              </a:rPr>
              <a:t>within</a:t>
            </a:r>
            <a:endParaRPr lang="de-DE" sz="2400" dirty="0" smtClean="0">
              <a:solidFill>
                <a:srgbClr val="3366FF"/>
              </a:solidFill>
              <a:latin typeface="Arial"/>
              <a:cs typeface="Arial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423443" y="4038600"/>
            <a:ext cx="8153400" cy="1588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400" dirty="0" smtClean="0">
            <a:latin typeface="Arial"/>
            <a:cs typeface="Arial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9595</TotalTime>
  <Words>3936</Words>
  <Application>Microsoft Macintosh PowerPoint</Application>
  <PresentationFormat>On-screen Show (4:3)</PresentationFormat>
  <Paragraphs>430</Paragraphs>
  <Slides>33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</vt:vector>
  </TitlesOfParts>
  <Company>IPS</Company>
  <LinksUpToDate>false</LinksUpToDate>
  <SharedDoc>false</SharedDoc>
  <HyperlinksChanged>false</HyperlinksChanged>
  <AppVersion>12.0257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Jonathan Harrington</dc:creator>
  <cp:lastModifiedBy>Jonathan Harrington</cp:lastModifiedBy>
  <cp:revision>100</cp:revision>
  <dcterms:created xsi:type="dcterms:W3CDTF">2009-07-02T08:09:20Z</dcterms:created>
  <dcterms:modified xsi:type="dcterms:W3CDTF">2009-07-02T17:58:46Z</dcterms:modified>
</cp:coreProperties>
</file>