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sldIdLst>
    <p:sldId id="306" r:id="rId2"/>
    <p:sldId id="296" r:id="rId3"/>
    <p:sldId id="297" r:id="rId4"/>
    <p:sldId id="299" r:id="rId5"/>
    <p:sldId id="298" r:id="rId6"/>
    <p:sldId id="302" r:id="rId7"/>
    <p:sldId id="303" r:id="rId8"/>
    <p:sldId id="305" r:id="rId9"/>
    <p:sldId id="304" r:id="rId10"/>
    <p:sldId id="300" r:id="rId11"/>
    <p:sldId id="301" r:id="rId12"/>
    <p:sldId id="323" r:id="rId13"/>
    <p:sldId id="324" r:id="rId14"/>
    <p:sldId id="325" r:id="rId15"/>
    <p:sldId id="326" r:id="rId16"/>
    <p:sldId id="327" r:id="rId17"/>
    <p:sldId id="328" r:id="rId18"/>
    <p:sldId id="312" r:id="rId19"/>
    <p:sldId id="313" r:id="rId20"/>
    <p:sldId id="314" r:id="rId21"/>
    <p:sldId id="320" r:id="rId22"/>
    <p:sldId id="329" r:id="rId23"/>
    <p:sldId id="31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046" autoAdjust="0"/>
    <p:restoredTop sz="98201" autoAdjust="0"/>
  </p:normalViewPr>
  <p:slideViewPr>
    <p:cSldViewPr snapToObjects="1">
      <p:cViewPr>
        <p:scale>
          <a:sx n="150" d="100"/>
          <a:sy n="150" d="100"/>
        </p:scale>
        <p:origin x="-552" y="-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6B3DD-7BC5-3F49-90B7-1BF8682DA7A5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6/28/10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d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d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1050" y="228600"/>
            <a:ext cx="5761750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Varianzanalyse mit Messwiederholungen</a:t>
            </a:r>
          </a:p>
          <a:p>
            <a:endParaRPr lang="de-DE" sz="2400" dirty="0" smtClean="0">
              <a:latin typeface="Arial"/>
              <a:cs typeface="Arial"/>
            </a:endParaRPr>
          </a:p>
          <a:p>
            <a:endParaRPr lang="de-DE" sz="2400" dirty="0" smtClean="0">
              <a:latin typeface="Arial"/>
              <a:cs typeface="Arial"/>
            </a:endParaRPr>
          </a:p>
          <a:p>
            <a:r>
              <a:rPr lang="de-DE" sz="2400" dirty="0" smtClean="0">
                <a:latin typeface="Arial"/>
                <a:cs typeface="Arial"/>
              </a:rPr>
              <a:t>(</a:t>
            </a:r>
            <a:r>
              <a:rPr lang="de-DE" sz="2400" dirty="0" err="1" smtClean="0">
                <a:latin typeface="Arial"/>
                <a:cs typeface="Arial"/>
              </a:rPr>
              <a:t>Repeated-measures</a:t>
            </a:r>
            <a:r>
              <a:rPr lang="de-DE" sz="2400" dirty="0" smtClean="0">
                <a:latin typeface="Arial"/>
                <a:cs typeface="Arial"/>
              </a:rPr>
              <a:t> (M)ANOVA)</a:t>
            </a: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1050" y="2590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Jonathan Harrington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1050" y="32766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Befehle: anova2.txt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719935"/>
            <a:ext cx="8470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 "Verzeichnis wo Sie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anovaobjekte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gespeichert haben"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5181600"/>
            <a:ext cx="7010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attach(paste(pfad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"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anovaobjekte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",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sep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="/"))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5791200"/>
            <a:ext cx="2286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library(car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4500" y="3962400"/>
            <a:ext cx="59055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Bitte </a:t>
            </a:r>
            <a:r>
              <a:rPr lang="de-DE" sz="2400" dirty="0" err="1" smtClean="0">
                <a:latin typeface="Arial"/>
                <a:cs typeface="Arial"/>
              </a:rPr>
              <a:t>anovaobjekte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smtClean="0">
                <a:latin typeface="Arial"/>
                <a:cs typeface="Arial"/>
              </a:rPr>
              <a:t>neu herunterladen!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7935"/>
            <a:ext cx="830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 und 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838200"/>
            <a:ext cx="8305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Generalisierung eines gepaarten </a:t>
            </a:r>
            <a:r>
              <a:rPr lang="de-DE" sz="2400" dirty="0" err="1" smtClean="0">
                <a:latin typeface="Arial"/>
                <a:cs typeface="Arial"/>
              </a:rPr>
              <a:t>t-tests</a:t>
            </a:r>
            <a:r>
              <a:rPr lang="de-DE" sz="2400" dirty="0" smtClean="0">
                <a:latin typeface="Arial"/>
                <a:cs typeface="Arial"/>
              </a:rPr>
              <a:t> ist die </a:t>
            </a:r>
            <a:r>
              <a:rPr lang="de-DE" sz="2400" b="1" dirty="0" smtClean="0">
                <a:latin typeface="Arial"/>
                <a:cs typeface="Arial"/>
              </a:rPr>
              <a:t>Varianzanalyse mit Messwiederholungen </a:t>
            </a:r>
            <a:r>
              <a:rPr lang="de-DE" sz="2400" dirty="0" smtClean="0">
                <a:latin typeface="Arial"/>
                <a:cs typeface="Arial"/>
              </a:rPr>
              <a:t>(RM-ANOVA, </a:t>
            </a:r>
            <a:r>
              <a:rPr lang="de-DE" sz="2400" dirty="0" err="1" smtClean="0">
                <a:latin typeface="Arial"/>
                <a:cs typeface="Arial"/>
              </a:rPr>
              <a:t>repeated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measures</a:t>
            </a:r>
            <a:r>
              <a:rPr lang="de-DE" sz="2400" dirty="0" smtClean="0">
                <a:latin typeface="Arial"/>
                <a:cs typeface="Arial"/>
              </a:rPr>
              <a:t> ANOVA).</a:t>
            </a:r>
          </a:p>
        </p:txBody>
      </p:sp>
      <p:sp>
        <p:nvSpPr>
          <p:cNvPr id="4" name="Rectangle 3"/>
          <p:cNvSpPr/>
          <p:nvPr/>
        </p:nvSpPr>
        <p:spPr>
          <a:xfrm>
            <a:off x="439844" y="4973598"/>
            <a:ext cx="7110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vot.aov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aov(vot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~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+ 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Error(Sprecher/vot.l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)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8366" y="4604267"/>
            <a:ext cx="4908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  <a:latin typeface="Courier New"/>
                <a:cs typeface="Courier New"/>
              </a:rPr>
              <a:t>Sprecher = factor(rep(1:8, 2))</a:t>
            </a:r>
          </a:p>
        </p:txBody>
      </p:sp>
      <p:sp>
        <p:nvSpPr>
          <p:cNvPr id="9" name="Rectangle 8"/>
          <p:cNvSpPr/>
          <p:nvPr/>
        </p:nvSpPr>
        <p:spPr>
          <a:xfrm>
            <a:off x="578366" y="2038528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2590800"/>
            <a:ext cx="2289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: keine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05400" y="3352800"/>
            <a:ext cx="1963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6017567"/>
            <a:ext cx="3383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bedeutet: </a:t>
            </a:r>
            <a:r>
              <a:rPr lang="de-DE" sz="2400" dirty="0" err="1" smtClean="0">
                <a:latin typeface="Arial"/>
                <a:cs typeface="Arial"/>
              </a:rPr>
              <a:t>vot.l</a:t>
            </a:r>
            <a:r>
              <a:rPr lang="de-DE" sz="2400" dirty="0" smtClean="0">
                <a:latin typeface="Arial"/>
                <a:cs typeface="Arial"/>
              </a:rPr>
              <a:t> ist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4995565" y="5605165"/>
            <a:ext cx="52447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4800" y="57150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summary</a:t>
            </a:r>
            <a:r>
              <a:rPr lang="en-US" sz="20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(vot.aov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  <a:endParaRPr lang="de-DE" sz="2000" b="1" dirty="0" smtClean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89012"/>
            <a:ext cx="723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Sprecher</a:t>
            </a:r>
            <a:endParaRPr lang="en-US" b="1" dirty="0" smtClean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Sum Sq Mean Sq F value Pr(&gt;F)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Residuals  7 2514.75  359.25               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Sprecher:vot.l</a:t>
            </a:r>
            <a:endParaRPr lang="en-US" b="1" dirty="0" smtClean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Sum Sq Mean Sq F value    Pr(&gt;F)    </a:t>
            </a:r>
          </a:p>
          <a:p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1 289.000 289.000  77.808 4.861e-05 ***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Residuals  7  26.000   3.714 </a:t>
            </a:r>
            <a:endParaRPr lang="de-DE" b="1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979612"/>
            <a:ext cx="8610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262304" y="1213147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91400" y="2356147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47935"/>
            <a:ext cx="830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 und 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3297336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Stimmhaftigkeit hat einen signifikanten Einfluss auf VOT ( F[1, 7] = 77.8, p &lt; 0.001).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219200" y="4343400"/>
            <a:ext cx="6324600" cy="2442865"/>
            <a:chOff x="1219200" y="4343400"/>
            <a:chExt cx="6324600" cy="2442865"/>
          </a:xfrm>
        </p:grpSpPr>
        <p:sp>
          <p:nvSpPr>
            <p:cNvPr id="9" name="TextBox 8"/>
            <p:cNvSpPr txBox="1"/>
            <p:nvPr/>
          </p:nvSpPr>
          <p:spPr>
            <a:xfrm>
              <a:off x="1219200" y="4343400"/>
              <a:ext cx="5105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Vergleich mit dem gepaarten </a:t>
              </a:r>
              <a:r>
                <a:rPr lang="de-DE" sz="2400" dirty="0" err="1" smtClean="0">
                  <a:latin typeface="Arial"/>
                  <a:cs typeface="Arial"/>
                </a:rPr>
                <a:t>t-test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19200" y="5105400"/>
              <a:ext cx="632460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Paired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-test</a:t>
              </a:r>
            </a:p>
            <a:p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data: 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vot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by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vot.l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</a:t>
              </a:r>
            </a:p>
            <a:p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= -8.8209,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df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= 7,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p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-value = 4.861e-05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0" y="6324600"/>
              <a:ext cx="594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(und der F-Wert ist der t-Wert hoch 2)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63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M</a:t>
            </a:r>
            <a:r>
              <a:rPr lang="en-US" sz="2400" dirty="0" smtClean="0">
                <a:cs typeface="Arial"/>
              </a:rPr>
              <a:t>ANOVA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Messwiederholungen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803701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kann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auch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eingesetzt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werden</a:t>
            </a:r>
            <a:r>
              <a:rPr lang="en-US" sz="2400" dirty="0" smtClean="0">
                <a:cs typeface="Arial"/>
              </a:rPr>
              <a:t>, um </a:t>
            </a:r>
            <a:r>
              <a:rPr lang="en-US" sz="2400" dirty="0" err="1" smtClean="0">
                <a:cs typeface="Arial"/>
              </a:rPr>
              <a:t>denselben</a:t>
            </a:r>
            <a:r>
              <a:rPr lang="en-US" sz="2400" dirty="0" smtClean="0">
                <a:cs typeface="Arial"/>
              </a:rPr>
              <a:t> Test </a:t>
            </a:r>
            <a:r>
              <a:rPr lang="en-US" sz="2400" dirty="0" err="1" smtClean="0">
                <a:cs typeface="Arial"/>
              </a:rPr>
              <a:t>durchzuführen</a:t>
            </a:r>
            <a:r>
              <a:rPr lang="en-US" sz="2400" dirty="0" smtClean="0">
                <a:cs typeface="Arial"/>
              </a:rPr>
              <a:t>.</a:t>
            </a:r>
            <a:endParaRPr lang="de-DE" sz="2400" dirty="0" smtClean="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438871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Vorteile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eines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Manovas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gegenüber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einen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Anova</a:t>
            </a:r>
            <a:r>
              <a:rPr lang="en-US" sz="2400" dirty="0" smtClean="0">
                <a:cs typeface="Arial"/>
              </a:rPr>
              <a:t>*</a:t>
            </a:r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143036"/>
            <a:ext cx="8077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1. </a:t>
            </a:r>
            <a:r>
              <a:rPr lang="en-US" sz="2400" dirty="0" err="1" smtClean="0">
                <a:cs typeface="Arial"/>
              </a:rPr>
              <a:t>Keine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Probleme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'</a:t>
            </a:r>
            <a:r>
              <a:rPr lang="en-US" sz="2400" dirty="0" err="1" smtClean="0">
                <a:cs typeface="Arial"/>
              </a:rPr>
              <a:t>Sphericity</a:t>
            </a:r>
            <a:r>
              <a:rPr lang="en-US" sz="2400" dirty="0" smtClean="0">
                <a:cs typeface="Arial"/>
              </a:rPr>
              <a:t>' (</a:t>
            </a:r>
            <a:r>
              <a:rPr lang="en-US" sz="2400" dirty="0" err="1" smtClean="0">
                <a:cs typeface="Arial"/>
              </a:rPr>
              <a:t>grob</a:t>
            </a:r>
            <a:r>
              <a:rPr lang="en-US" sz="2400" dirty="0" smtClean="0">
                <a:cs typeface="Arial"/>
              </a:rPr>
              <a:t>: die </a:t>
            </a:r>
            <a:r>
              <a:rPr lang="en-US" sz="2400" dirty="0" err="1" smtClean="0">
                <a:cs typeface="Arial"/>
              </a:rPr>
              <a:t>Annahme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einem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konventionallen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Anova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dass</a:t>
            </a:r>
            <a:r>
              <a:rPr lang="en-US" sz="2400" dirty="0" smtClean="0">
                <a:cs typeface="Arial"/>
              </a:rPr>
              <a:t> die </a:t>
            </a:r>
            <a:r>
              <a:rPr lang="en-US" sz="2400" dirty="0" err="1" smtClean="0">
                <a:cs typeface="Arial"/>
              </a:rPr>
              <a:t>Varianzen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Stufen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voneinander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signifikant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unterscheiden</a:t>
            </a:r>
            <a:r>
              <a:rPr lang="en-US" sz="2400" dirty="0" smtClean="0">
                <a:cs typeface="Arial"/>
              </a:rPr>
              <a:t>).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6248400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cs typeface="Arial"/>
              </a:rPr>
              <a:t>(siehe O'Brien &amp; Kaiser, 1985, </a:t>
            </a:r>
            <a:r>
              <a:rPr lang="de-DE" sz="1600" i="1" dirty="0" err="1" smtClean="0">
                <a:cs typeface="Arial"/>
              </a:rPr>
              <a:t>Psychological</a:t>
            </a:r>
            <a:r>
              <a:rPr lang="de-DE" sz="1600" i="1" dirty="0" smtClean="0">
                <a:cs typeface="Arial"/>
              </a:rPr>
              <a:t> Bulletin</a:t>
            </a:r>
            <a:r>
              <a:rPr lang="de-DE" sz="1600" dirty="0" smtClean="0">
                <a:cs typeface="Arial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43434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2. Einfacherer Interface zum </a:t>
            </a:r>
            <a:r>
              <a:rPr lang="de-DE" sz="2400" dirty="0" err="1" smtClean="0">
                <a:latin typeface="+mj-lt"/>
                <a:cs typeface="Arial"/>
              </a:rPr>
              <a:t>Post-hoc</a:t>
            </a:r>
            <a:r>
              <a:rPr lang="de-DE" sz="2400" dirty="0" smtClean="0">
                <a:latin typeface="+mj-lt"/>
                <a:cs typeface="Arial"/>
              </a:rPr>
              <a:t>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63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Manova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Messwiederholungen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1. Daten vorbereiten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75260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data.frame(vot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Sp=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factor(Sprecher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), Voice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factor(vot.l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))</a:t>
            </a:r>
          </a:p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code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Anova.prepare(vdaten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code)</a:t>
            </a:r>
          </a:p>
          <a:p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539" y="3576935"/>
            <a:ext cx="767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code</a:t>
            </a:r>
            <a:r>
              <a:rPr lang="de-DE" sz="2400" dirty="0" smtClean="0">
                <a:cs typeface="Arial"/>
              </a:rPr>
              <a:t>: Ein Vektor der, die Spalten vom </a:t>
            </a:r>
            <a:r>
              <a:rPr lang="de-DE" sz="2400" dirty="0" err="1" smtClean="0">
                <a:cs typeface="Arial"/>
              </a:rPr>
              <a:t>data-frame</a:t>
            </a:r>
            <a:r>
              <a:rPr lang="de-DE" sz="2400" dirty="0" smtClean="0">
                <a:cs typeface="Arial"/>
              </a:rPr>
              <a:t> beschreibt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539" y="4262735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"d": Abhängige Variable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539" y="4724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"s": Sprecher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2539" y="518606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"w": </a:t>
            </a:r>
            <a:r>
              <a:rPr lang="de-DE" sz="2400" dirty="0" err="1" smtClean="0">
                <a:cs typeface="Arial"/>
              </a:rPr>
              <a:t>within</a:t>
            </a:r>
            <a:endParaRPr lang="de-DE" sz="2400" dirty="0" smtClean="0"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2539" y="564773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"b": </a:t>
            </a:r>
            <a:r>
              <a:rPr lang="de-DE" sz="2400" dirty="0" err="1" smtClean="0">
                <a:cs typeface="Arial"/>
              </a:rPr>
              <a:t>between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5632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2.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RM-Manova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 durchführen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50292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lm(vdaten.t$d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1)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vdaten.aov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Anova(vdaten.lm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vdaten.t$w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=~Voice)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371600"/>
            <a:ext cx="7924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vdaten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data.frame(vot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, Sp=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factor(Sprecher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), Voice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factor(vot.l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))</a:t>
            </a:r>
          </a:p>
          <a:p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code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c("d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", "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s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", "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w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")</a:t>
            </a:r>
          </a:p>
          <a:p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vdaten.t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Anova.prepare(vdaten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, code)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16200000" flipH="1">
            <a:off x="5829300" y="2019300"/>
            <a:ext cx="16764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2828836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~1 bedeutet: keine </a:t>
            </a:r>
            <a:r>
              <a:rPr lang="de-DE" sz="2400" dirty="0" err="1" smtClean="0">
                <a:latin typeface="Arial"/>
                <a:cs typeface="Arial"/>
              </a:rPr>
              <a:t>between-</a:t>
            </a:r>
            <a:r>
              <a:rPr lang="de-DE" sz="2400" dirty="0" smtClean="0">
                <a:latin typeface="Arial"/>
                <a:cs typeface="Arial"/>
              </a:rPr>
              <a:t> Faktoren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2700" y="6257835"/>
            <a:ext cx="567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bleibt gleich, also immer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dataframe$w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3429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</a:t>
            </a:r>
            <a:r>
              <a:rPr lang="de-DE" sz="2400" dirty="0" err="1" smtClean="0">
                <a:latin typeface="Arial"/>
                <a:cs typeface="Arial"/>
              </a:rPr>
              <a:t>within-Faktoren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6669732" y="4459932"/>
            <a:ext cx="1519538" cy="3810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3086497" y="4228703"/>
            <a:ext cx="15994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4800" y="3428999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Abhängige </a:t>
            </a:r>
            <a:r>
              <a:rPr lang="de-DE" sz="2400" dirty="0" err="1" smtClean="0">
                <a:cs typeface="Arial"/>
              </a:rPr>
              <a:t>Variable(n</a:t>
            </a:r>
            <a:r>
              <a:rPr lang="de-DE" sz="2400" dirty="0" smtClean="0">
                <a:cs typeface="Arial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209800" y="41148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5516181" y="6059016"/>
            <a:ext cx="39763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531167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3. Ergebnisse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vdaten.aov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985665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1  9.94e-05    0.001      1      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1     0.917   77.808      1      7 4.861e-05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Der </a:t>
            </a:r>
            <a:r>
              <a:rPr lang="de-DE" sz="2400" dirty="0" err="1" smtClean="0">
                <a:latin typeface="Arial"/>
                <a:cs typeface="Arial"/>
              </a:rPr>
              <a:t>Stimmhaftigeitsunterschied</a:t>
            </a:r>
            <a:r>
              <a:rPr lang="de-DE" sz="2400" dirty="0" smtClean="0">
                <a:latin typeface="Arial"/>
                <a:cs typeface="Arial"/>
              </a:rPr>
              <a:t> ist signifikant (F[1,7]=77.8, p &lt; 0.001).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9501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3. Ergebnisse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531166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 Ausgabe der </a:t>
            </a:r>
            <a:r>
              <a:rPr lang="de-DE" sz="2400" dirty="0" err="1" smtClean="0">
                <a:latin typeface="+mj-lt"/>
                <a:cs typeface="Arial"/>
              </a:rPr>
              <a:t>RM-Manova</a:t>
            </a:r>
            <a:r>
              <a:rPr lang="de-DE" sz="2400" dirty="0" smtClean="0">
                <a:latin typeface="+mj-lt"/>
                <a:cs typeface="Arial"/>
              </a:rPr>
              <a:t> enthält auch diejenigen der </a:t>
            </a:r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:                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summary(vdaten.aov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mult=F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6002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Univariate</a:t>
            </a:r>
            <a:r>
              <a:rPr lang="en-US" dirty="0" smtClean="0">
                <a:latin typeface="Courier"/>
                <a:cs typeface="Courier"/>
              </a:rPr>
              <a:t> Type III Repeated-Measures ANOVA Assuming </a:t>
            </a:r>
            <a:r>
              <a:rPr lang="en-US" dirty="0" err="1" smtClean="0">
                <a:latin typeface="Courier"/>
                <a:cs typeface="Courier"/>
              </a:rPr>
              <a:t>Sphericity</a:t>
            </a:r>
            <a:endParaRPr lang="en-US" dirty="0" smtClean="0">
              <a:latin typeface="Courier"/>
              <a:cs typeface="Courier"/>
            </a:endParaRP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               SS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Error SS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   F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  0.25      1  2514.75      7  0.0007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289.00      1    26.00      7 77.8077 4.861e-05 ***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360002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Diese sind immer identisch mit dem </a:t>
            </a:r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latin typeface="+mj-lt"/>
                <a:cs typeface="Arial"/>
              </a:rPr>
              <a:t>, den wir vorhin durchgeführt haben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441513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vot.aov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aov(vot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vot.l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+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Error(Sprecher/vot.l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48768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summary(vot.aov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6388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Error: </a:t>
            </a:r>
            <a:r>
              <a:rPr lang="en-US" dirty="0" err="1" smtClean="0">
                <a:latin typeface="Courier"/>
                <a:cs typeface="Courier"/>
              </a:rPr>
              <a:t>Sprecher:vot.l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Sum Sq Mean Sq F value    Pr(&gt;F)    </a:t>
            </a:r>
          </a:p>
          <a:p>
            <a:r>
              <a:rPr lang="en-US" dirty="0" err="1" smtClean="0">
                <a:latin typeface="Courier"/>
                <a:cs typeface="Courier"/>
              </a:rPr>
              <a:t>vot.l</a:t>
            </a:r>
            <a:r>
              <a:rPr lang="en-US" dirty="0" smtClean="0">
                <a:latin typeface="Courier"/>
                <a:cs typeface="Courier"/>
              </a:rPr>
              <a:t>      1 289.000 289.000  77.808 4.861e-05 ***</a:t>
            </a:r>
          </a:p>
          <a:p>
            <a:r>
              <a:rPr lang="en-US" dirty="0" smtClean="0">
                <a:latin typeface="Courier"/>
                <a:cs typeface="Courier"/>
              </a:rPr>
              <a:t>Residuals  7  26.000   3.714 </a:t>
            </a:r>
            <a:endParaRPr lang="de-DE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9501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3. Ergebnisse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31166"/>
            <a:ext cx="8001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Schließlich sind auch die Ergebnisse von einem </a:t>
            </a:r>
            <a:r>
              <a:rPr lang="de-DE" sz="2400" dirty="0" err="1" smtClean="0">
                <a:cs typeface="Arial"/>
              </a:rPr>
              <a:t>RM-Manova</a:t>
            </a:r>
            <a:r>
              <a:rPr lang="de-DE" sz="2400" dirty="0" smtClean="0">
                <a:cs typeface="Arial"/>
              </a:rPr>
              <a:t> und </a:t>
            </a:r>
            <a:r>
              <a:rPr lang="de-DE" sz="2400" dirty="0" err="1" smtClean="0">
                <a:cs typeface="Arial"/>
              </a:rPr>
              <a:t>RM-Anova</a:t>
            </a:r>
            <a:r>
              <a:rPr lang="de-DE" sz="2400" dirty="0" smtClean="0">
                <a:cs typeface="Arial"/>
              </a:rPr>
              <a:t> identisch, wenn die Anzahl der Freiheitsgrade im Zähler = 1 (also bei 2 Stufen)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286000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1  9.94e-05    0.001      1      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1     0.917   77.808     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1</a:t>
            </a:r>
            <a:r>
              <a:rPr lang="en-US" dirty="0" smtClean="0">
                <a:latin typeface="Courier"/>
                <a:cs typeface="Courier"/>
              </a:rPr>
              <a:t>      7 4.861e-05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828800"/>
            <a:ext cx="2209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RM-MANOVA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4958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Univariate</a:t>
            </a:r>
            <a:r>
              <a:rPr lang="en-US" dirty="0" smtClean="0">
                <a:latin typeface="Courier"/>
                <a:cs typeface="Courier"/>
              </a:rPr>
              <a:t> Type III Repeated-Measures ANOVA Assuming </a:t>
            </a:r>
            <a:r>
              <a:rPr lang="en-US" dirty="0" err="1" smtClean="0">
                <a:latin typeface="Courier"/>
                <a:cs typeface="Courier"/>
              </a:rPr>
              <a:t>Sphericity</a:t>
            </a:r>
            <a:endParaRPr lang="en-US" dirty="0" smtClean="0">
              <a:latin typeface="Courier"/>
              <a:cs typeface="Courier"/>
            </a:endParaRP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               SS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Error SS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   F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  0.25      1  2514.75      7  0.0007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 289.00    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1</a:t>
            </a:r>
            <a:r>
              <a:rPr lang="en-US" dirty="0" smtClean="0">
                <a:latin typeface="Courier"/>
                <a:cs typeface="Courier"/>
              </a:rPr>
              <a:t>    26.00      7 77.8077 4.861e-05 ***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3714929"/>
            <a:ext cx="2286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RM-ANOVA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1723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82912"/>
            <a:ext cx="5181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Dauer, </a:t>
            </a:r>
            <a:r>
              <a:rPr lang="de-DE" sz="2400" i="1" dirty="0" smtClean="0">
                <a:latin typeface="Arial"/>
                <a:cs typeface="Arial"/>
              </a:rPr>
              <a:t>D</a:t>
            </a:r>
            <a:r>
              <a:rPr lang="de-DE" sz="2400" dirty="0" smtClean="0">
                <a:latin typeface="Arial"/>
                <a:cs typeface="Arial"/>
              </a:rPr>
              <a:t>,  (ms) wurde gemessen zwischen dem </a:t>
            </a:r>
            <a:r>
              <a:rPr lang="de-DE" sz="2400" dirty="0" err="1" smtClean="0">
                <a:latin typeface="Arial"/>
                <a:cs typeface="Arial"/>
              </a:rPr>
              <a:t>Silbenonset</a:t>
            </a:r>
            <a:r>
              <a:rPr lang="de-DE" sz="2400" dirty="0" smtClean="0">
                <a:latin typeface="Arial"/>
                <a:cs typeface="Arial"/>
              </a:rPr>
              <a:t> und dem H* Tonakzent in </a:t>
            </a:r>
            <a:r>
              <a:rPr lang="de-DE" sz="2400" dirty="0" err="1" smtClean="0">
                <a:latin typeface="Arial"/>
                <a:cs typeface="Arial"/>
              </a:rPr>
              <a:t>äußerungsinitialen</a:t>
            </a:r>
            <a:r>
              <a:rPr lang="de-DE" sz="2400" dirty="0" smtClean="0">
                <a:latin typeface="Arial"/>
                <a:cs typeface="Arial"/>
              </a:rPr>
              <a:t> Silben (</a:t>
            </a:r>
            <a:r>
              <a:rPr lang="de-DE" sz="2400" dirty="0" err="1" smtClean="0">
                <a:latin typeface="Arial"/>
                <a:cs typeface="Arial"/>
              </a:rPr>
              <a:t>zB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i="1" u="sng" dirty="0" smtClean="0">
                <a:latin typeface="Arial"/>
                <a:cs typeface="Arial"/>
              </a:rPr>
              <a:t>näch</a:t>
            </a:r>
            <a:r>
              <a:rPr lang="de-DE" sz="2400" i="1" dirty="0" smtClean="0">
                <a:latin typeface="Arial"/>
                <a:cs typeface="Arial"/>
              </a:rPr>
              <a:t>stes</a:t>
            </a:r>
            <a:r>
              <a:rPr lang="de-DE" sz="2400" dirty="0" smtClean="0">
                <a:latin typeface="Arial"/>
                <a:cs typeface="Arial"/>
              </a:rPr>
              <a:t>) und -finalen Silben (</a:t>
            </a:r>
            <a:r>
              <a:rPr lang="de-DE" sz="2400" i="1" dirty="0" smtClean="0">
                <a:latin typeface="Arial"/>
                <a:cs typeface="Arial"/>
              </a:rPr>
              <a:t>dem</a:t>
            </a:r>
            <a:r>
              <a:rPr lang="de-DE" sz="2400" i="1" u="sng" dirty="0" smtClean="0">
                <a:latin typeface="Arial"/>
                <a:cs typeface="Arial"/>
              </a:rPr>
              <a:t>nächst</a:t>
            </a:r>
            <a:r>
              <a:rPr lang="de-DE" sz="2400" dirty="0" smtClean="0">
                <a:latin typeface="Arial"/>
                <a:cs typeface="Arial"/>
              </a:rPr>
              <a:t>) jeweils von 10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.,     5 aus Bayern (B) und 5 aus Schleswig-Holstein (SH).</a:t>
            </a:r>
          </a:p>
        </p:txBody>
      </p:sp>
      <p:sp>
        <p:nvSpPr>
          <p:cNvPr id="4" name="Freeform 3"/>
          <p:cNvSpPr/>
          <p:nvPr/>
        </p:nvSpPr>
        <p:spPr>
          <a:xfrm>
            <a:off x="6350216" y="2017113"/>
            <a:ext cx="1574899" cy="580832"/>
          </a:xfrm>
          <a:custGeom>
            <a:avLst/>
            <a:gdLst>
              <a:gd name="connsiteX0" fmla="*/ 9466 w 1574899"/>
              <a:gd name="connsiteY0" fmla="*/ 462697 h 580832"/>
              <a:gd name="connsiteX1" fmla="*/ 68539 w 1574899"/>
              <a:gd name="connsiteY1" fmla="*/ 413474 h 580832"/>
              <a:gd name="connsiteX2" fmla="*/ 88230 w 1574899"/>
              <a:gd name="connsiteY2" fmla="*/ 393784 h 580832"/>
              <a:gd name="connsiteX3" fmla="*/ 127612 w 1574899"/>
              <a:gd name="connsiteY3" fmla="*/ 364251 h 580832"/>
              <a:gd name="connsiteX4" fmla="*/ 157148 w 1574899"/>
              <a:gd name="connsiteY4" fmla="*/ 334717 h 580832"/>
              <a:gd name="connsiteX5" fmla="*/ 255603 w 1574899"/>
              <a:gd name="connsiteY5" fmla="*/ 275649 h 580832"/>
              <a:gd name="connsiteX6" fmla="*/ 304830 w 1574899"/>
              <a:gd name="connsiteY6" fmla="*/ 246115 h 580832"/>
              <a:gd name="connsiteX7" fmla="*/ 363903 w 1574899"/>
              <a:gd name="connsiteY7" fmla="*/ 216581 h 580832"/>
              <a:gd name="connsiteX8" fmla="*/ 422976 w 1574899"/>
              <a:gd name="connsiteY8" fmla="*/ 187048 h 580832"/>
              <a:gd name="connsiteX9" fmla="*/ 482049 w 1574899"/>
              <a:gd name="connsiteY9" fmla="*/ 137825 h 580832"/>
              <a:gd name="connsiteX10" fmla="*/ 511586 w 1574899"/>
              <a:gd name="connsiteY10" fmla="*/ 127980 h 580832"/>
              <a:gd name="connsiteX11" fmla="*/ 560813 w 1574899"/>
              <a:gd name="connsiteY11" fmla="*/ 108291 h 580832"/>
              <a:gd name="connsiteX12" fmla="*/ 629732 w 1574899"/>
              <a:gd name="connsiteY12" fmla="*/ 68912 h 580832"/>
              <a:gd name="connsiteX13" fmla="*/ 669114 w 1574899"/>
              <a:gd name="connsiteY13" fmla="*/ 59068 h 580832"/>
              <a:gd name="connsiteX14" fmla="*/ 757723 w 1574899"/>
              <a:gd name="connsiteY14" fmla="*/ 29534 h 580832"/>
              <a:gd name="connsiteX15" fmla="*/ 787260 w 1574899"/>
              <a:gd name="connsiteY15" fmla="*/ 19689 h 580832"/>
              <a:gd name="connsiteX16" fmla="*/ 866023 w 1574899"/>
              <a:gd name="connsiteY16" fmla="*/ 0 h 580832"/>
              <a:gd name="connsiteX17" fmla="*/ 1003860 w 1574899"/>
              <a:gd name="connsiteY17" fmla="*/ 19689 h 580832"/>
              <a:gd name="connsiteX18" fmla="*/ 1072779 w 1574899"/>
              <a:gd name="connsiteY18" fmla="*/ 39378 h 580832"/>
              <a:gd name="connsiteX19" fmla="*/ 1141697 w 1574899"/>
              <a:gd name="connsiteY19" fmla="*/ 98446 h 580832"/>
              <a:gd name="connsiteX20" fmla="*/ 1200770 w 1574899"/>
              <a:gd name="connsiteY20" fmla="*/ 137825 h 580832"/>
              <a:gd name="connsiteX21" fmla="*/ 1240152 w 1574899"/>
              <a:gd name="connsiteY21" fmla="*/ 187048 h 580832"/>
              <a:gd name="connsiteX22" fmla="*/ 1279534 w 1574899"/>
              <a:gd name="connsiteY22" fmla="*/ 206737 h 580832"/>
              <a:gd name="connsiteX23" fmla="*/ 1309071 w 1574899"/>
              <a:gd name="connsiteY23" fmla="*/ 275649 h 580832"/>
              <a:gd name="connsiteX24" fmla="*/ 1318916 w 1574899"/>
              <a:gd name="connsiteY24" fmla="*/ 305183 h 580832"/>
              <a:gd name="connsiteX25" fmla="*/ 1348453 w 1574899"/>
              <a:gd name="connsiteY25" fmla="*/ 324872 h 580832"/>
              <a:gd name="connsiteX26" fmla="*/ 1358298 w 1574899"/>
              <a:gd name="connsiteY26" fmla="*/ 364251 h 580832"/>
              <a:gd name="connsiteX27" fmla="*/ 1397680 w 1574899"/>
              <a:gd name="connsiteY27" fmla="*/ 413474 h 580832"/>
              <a:gd name="connsiteX28" fmla="*/ 1427216 w 1574899"/>
              <a:gd name="connsiteY28" fmla="*/ 433163 h 580832"/>
              <a:gd name="connsiteX29" fmla="*/ 1466598 w 1574899"/>
              <a:gd name="connsiteY29" fmla="*/ 482386 h 580832"/>
              <a:gd name="connsiteX30" fmla="*/ 1476444 w 1574899"/>
              <a:gd name="connsiteY30" fmla="*/ 511920 h 580832"/>
              <a:gd name="connsiteX31" fmla="*/ 1535517 w 1574899"/>
              <a:gd name="connsiteY31" fmla="*/ 551298 h 580832"/>
              <a:gd name="connsiteX32" fmla="*/ 1565053 w 1574899"/>
              <a:gd name="connsiteY32" fmla="*/ 570987 h 580832"/>
              <a:gd name="connsiteX33" fmla="*/ 1574899 w 1574899"/>
              <a:gd name="connsiteY33" fmla="*/ 580832 h 5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74899" h="580832">
                <a:moveTo>
                  <a:pt x="9466" y="462697"/>
                </a:moveTo>
                <a:cubicBezTo>
                  <a:pt x="79629" y="392539"/>
                  <a:pt x="0" y="468300"/>
                  <a:pt x="68539" y="413474"/>
                </a:cubicBezTo>
                <a:cubicBezTo>
                  <a:pt x="75787" y="407676"/>
                  <a:pt x="81099" y="399726"/>
                  <a:pt x="88230" y="393784"/>
                </a:cubicBezTo>
                <a:cubicBezTo>
                  <a:pt x="100836" y="383280"/>
                  <a:pt x="115153" y="374929"/>
                  <a:pt x="127612" y="364251"/>
                </a:cubicBezTo>
                <a:cubicBezTo>
                  <a:pt x="138184" y="355191"/>
                  <a:pt x="146158" y="343264"/>
                  <a:pt x="157148" y="334717"/>
                </a:cubicBezTo>
                <a:cubicBezTo>
                  <a:pt x="217202" y="288012"/>
                  <a:pt x="202019" y="305415"/>
                  <a:pt x="255603" y="275649"/>
                </a:cubicBezTo>
                <a:cubicBezTo>
                  <a:pt x="272331" y="266357"/>
                  <a:pt x="288031" y="255278"/>
                  <a:pt x="304830" y="246115"/>
                </a:cubicBezTo>
                <a:cubicBezTo>
                  <a:pt x="324157" y="235574"/>
                  <a:pt x="344658" y="227272"/>
                  <a:pt x="363903" y="216581"/>
                </a:cubicBezTo>
                <a:cubicBezTo>
                  <a:pt x="421158" y="184776"/>
                  <a:pt x="365478" y="206211"/>
                  <a:pt x="422976" y="187048"/>
                </a:cubicBezTo>
                <a:cubicBezTo>
                  <a:pt x="444750" y="165276"/>
                  <a:pt x="454635" y="151531"/>
                  <a:pt x="482049" y="137825"/>
                </a:cubicBezTo>
                <a:cubicBezTo>
                  <a:pt x="491332" y="133184"/>
                  <a:pt x="501869" y="131624"/>
                  <a:pt x="511586" y="127980"/>
                </a:cubicBezTo>
                <a:cubicBezTo>
                  <a:pt x="528134" y="121775"/>
                  <a:pt x="545006" y="116194"/>
                  <a:pt x="560813" y="108291"/>
                </a:cubicBezTo>
                <a:cubicBezTo>
                  <a:pt x="584479" y="96459"/>
                  <a:pt x="605645" y="79860"/>
                  <a:pt x="629732" y="68912"/>
                </a:cubicBezTo>
                <a:cubicBezTo>
                  <a:pt x="642051" y="63313"/>
                  <a:pt x="656181" y="63047"/>
                  <a:pt x="669114" y="59068"/>
                </a:cubicBezTo>
                <a:cubicBezTo>
                  <a:pt x="698871" y="49913"/>
                  <a:pt x="728187" y="39379"/>
                  <a:pt x="757723" y="29534"/>
                </a:cubicBezTo>
                <a:cubicBezTo>
                  <a:pt x="767569" y="26252"/>
                  <a:pt x="777083" y="21724"/>
                  <a:pt x="787260" y="19689"/>
                </a:cubicBezTo>
                <a:cubicBezTo>
                  <a:pt x="846663" y="7810"/>
                  <a:pt x="820612" y="15137"/>
                  <a:pt x="866023" y="0"/>
                </a:cubicBezTo>
                <a:cubicBezTo>
                  <a:pt x="914405" y="6047"/>
                  <a:pt x="956555" y="10229"/>
                  <a:pt x="1003860" y="19689"/>
                </a:cubicBezTo>
                <a:cubicBezTo>
                  <a:pt x="1034759" y="25868"/>
                  <a:pt x="1044633" y="29998"/>
                  <a:pt x="1072779" y="39378"/>
                </a:cubicBezTo>
                <a:cubicBezTo>
                  <a:pt x="1110427" y="95846"/>
                  <a:pt x="1070450" y="45015"/>
                  <a:pt x="1141697" y="98446"/>
                </a:cubicBezTo>
                <a:cubicBezTo>
                  <a:pt x="1200697" y="142693"/>
                  <a:pt x="1141534" y="118080"/>
                  <a:pt x="1200770" y="137825"/>
                </a:cubicBezTo>
                <a:cubicBezTo>
                  <a:pt x="1211302" y="153622"/>
                  <a:pt x="1223319" y="175827"/>
                  <a:pt x="1240152" y="187048"/>
                </a:cubicBezTo>
                <a:cubicBezTo>
                  <a:pt x="1252364" y="195189"/>
                  <a:pt x="1266407" y="200174"/>
                  <a:pt x="1279534" y="206737"/>
                </a:cubicBezTo>
                <a:cubicBezTo>
                  <a:pt x="1300027" y="288695"/>
                  <a:pt x="1275074" y="207659"/>
                  <a:pt x="1309071" y="275649"/>
                </a:cubicBezTo>
                <a:cubicBezTo>
                  <a:pt x="1313712" y="284931"/>
                  <a:pt x="1312433" y="297080"/>
                  <a:pt x="1318916" y="305183"/>
                </a:cubicBezTo>
                <a:cubicBezTo>
                  <a:pt x="1326308" y="314422"/>
                  <a:pt x="1338607" y="318309"/>
                  <a:pt x="1348453" y="324872"/>
                </a:cubicBezTo>
                <a:cubicBezTo>
                  <a:pt x="1351735" y="337998"/>
                  <a:pt x="1352968" y="351815"/>
                  <a:pt x="1358298" y="364251"/>
                </a:cubicBezTo>
                <a:cubicBezTo>
                  <a:pt x="1364972" y="379822"/>
                  <a:pt x="1383874" y="402430"/>
                  <a:pt x="1397680" y="413474"/>
                </a:cubicBezTo>
                <a:cubicBezTo>
                  <a:pt x="1406920" y="420865"/>
                  <a:pt x="1417371" y="426600"/>
                  <a:pt x="1427216" y="433163"/>
                </a:cubicBezTo>
                <a:cubicBezTo>
                  <a:pt x="1451964" y="507397"/>
                  <a:pt x="1415703" y="418773"/>
                  <a:pt x="1466598" y="482386"/>
                </a:cubicBezTo>
                <a:cubicBezTo>
                  <a:pt x="1473081" y="490489"/>
                  <a:pt x="1469106" y="504582"/>
                  <a:pt x="1476444" y="511920"/>
                </a:cubicBezTo>
                <a:cubicBezTo>
                  <a:pt x="1493178" y="528653"/>
                  <a:pt x="1515826" y="538172"/>
                  <a:pt x="1535517" y="551298"/>
                </a:cubicBezTo>
                <a:cubicBezTo>
                  <a:pt x="1545362" y="557861"/>
                  <a:pt x="1556686" y="562621"/>
                  <a:pt x="1565053" y="570987"/>
                </a:cubicBezTo>
                <a:lnTo>
                  <a:pt x="1574899" y="580832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Box 4"/>
          <p:cNvSpPr txBox="1"/>
          <p:nvPr/>
        </p:nvSpPr>
        <p:spPr>
          <a:xfrm>
            <a:off x="6374897" y="30480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77794" y="1371600"/>
            <a:ext cx="526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H*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7666" y="3048000"/>
            <a:ext cx="325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ɛ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 flipH="1" flipV="1">
            <a:off x="6796381" y="2215605"/>
            <a:ext cx="7646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350216" y="2597945"/>
            <a:ext cx="827711" cy="794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21928" y="2137074"/>
            <a:ext cx="406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4950768" y="1902768"/>
            <a:ext cx="1985665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942806" y="2896395"/>
            <a:ext cx="2896394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95687" y="3048000"/>
            <a:ext cx="743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Dauer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61187" y="1202323"/>
            <a:ext cx="3557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f0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6800" y="4308901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Inwiefern wird die Dauer von der Position und/oder Dialekt beeinflusst?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19800"/>
            <a:ext cx="1638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Daten: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47435" y="6017567"/>
            <a:ext cx="458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38600" y="6017567"/>
            <a:ext cx="158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names(dr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77993" y="6019800"/>
            <a:ext cx="1501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766466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Abbildungen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3203" b="6797"/>
              <a:stretch>
                <a:fillRect/>
              </a:stretch>
            </p:blipFill>
          </mc:Choice>
          <mc:Fallback>
            <p:blipFill>
              <a:blip r:embed="rId3"/>
              <a:srcRect t="13203" b="6797"/>
              <a:stretch>
                <a:fillRect/>
              </a:stretch>
            </p:blipFill>
          </mc:Fallback>
        </mc:AlternateContent>
        <p:spPr>
          <a:xfrm>
            <a:off x="228599" y="2133599"/>
            <a:ext cx="4155179" cy="33241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233101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boxplot(D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 ~ </a:t>
            </a:r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Dialekt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 * Position)</a:t>
            </a:r>
            <a:endParaRPr lang="de-DE" sz="20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 t="11220" b="10464"/>
              <a:stretch>
                <a:fillRect/>
              </a:stretch>
            </p:blipFill>
          </mc:Choice>
          <mc:Fallback>
            <p:blipFill>
              <a:blip r:embed="rId5"/>
              <a:srcRect t="11220" b="10464"/>
              <a:stretch>
                <a:fillRect/>
              </a:stretch>
            </p:blipFill>
          </mc:Fallback>
        </mc:AlternateContent>
        <p:spPr>
          <a:xfrm>
            <a:off x="4800600" y="2133599"/>
            <a:ext cx="3886200" cy="30435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0600" y="5486400"/>
            <a:ext cx="5556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Position signifikant? Dialekt signifikant?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0800" y="6015335"/>
            <a:ext cx="1792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Interaktion?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5800" y="1289686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interaction.plot(Dialekt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, Position, D)</a:t>
            </a:r>
            <a:endParaRPr lang="de-DE" sz="20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723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71634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8 französische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erzeugten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/. Die </a:t>
            </a:r>
            <a:r>
              <a:rPr lang="de-DE" sz="2400" dirty="0" err="1" smtClean="0">
                <a:latin typeface="Arial"/>
                <a:cs typeface="Arial"/>
              </a:rPr>
              <a:t>VOT-Werte</a:t>
            </a:r>
            <a:r>
              <a:rPr lang="de-DE" sz="2400" dirty="0" smtClean="0">
                <a:latin typeface="Arial"/>
                <a:cs typeface="Arial"/>
              </a:rPr>
              <a:t> (ms) für diese 8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 sind wie folgt. Wir wollen prüfen, ob sich diesbezüglich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unterscheiden.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52560" y="3137963"/>
            <a:ext cx="3048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VOT für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 4 ist -10 ms für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/, 0 ms für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738159" y="3738127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909360" y="2442727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595959"/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5673298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Ist der </a:t>
            </a:r>
            <a:r>
              <a:rPr lang="de-DE" sz="2400" dirty="0" err="1" smtClean="0">
                <a:latin typeface="Arial"/>
                <a:cs typeface="Arial"/>
              </a:rPr>
              <a:t>VOT-Unterschied</a:t>
            </a:r>
            <a:r>
              <a:rPr lang="de-DE" sz="2400" dirty="0" smtClean="0">
                <a:latin typeface="Arial"/>
                <a:cs typeface="Arial"/>
              </a:rPr>
              <a:t> zwischen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signifikant?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7898" y="2953297"/>
            <a:ext cx="5958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dirty="0" smtClean="0">
                <a:latin typeface="Arial"/>
                <a:cs typeface="Arial"/>
              </a:rPr>
              <a:t>{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2770220"/>
            <a:ext cx="20192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Arial"/>
                <a:cs typeface="Arial"/>
              </a:rPr>
              <a:t>8 verschiedene </a:t>
            </a:r>
            <a:r>
              <a:rPr lang="de-DE" sz="2000" dirty="0" err="1" smtClean="0">
                <a:latin typeface="Arial"/>
                <a:cs typeface="Arial"/>
              </a:rPr>
              <a:t>Vpn</a:t>
            </a:r>
            <a:r>
              <a:rPr lang="de-DE" sz="2000" dirty="0" smtClean="0">
                <a:latin typeface="Arial"/>
                <a:cs typeface="Arial"/>
              </a:rPr>
              <a:t>, zwei Messung pro </a:t>
            </a:r>
            <a:r>
              <a:rPr lang="de-DE" sz="2000" dirty="0" err="1" smtClean="0">
                <a:latin typeface="Arial"/>
                <a:cs typeface="Arial"/>
              </a:rPr>
              <a:t>Vpn</a:t>
            </a:r>
            <a:r>
              <a:rPr lang="de-DE" sz="2000" dirty="0" smtClean="0">
                <a:latin typeface="Arial"/>
                <a:cs typeface="Arial"/>
              </a:rPr>
              <a:t>, einmal </a:t>
            </a:r>
            <a:r>
              <a:rPr lang="de-DE" sz="2000" dirty="0" err="1" smtClean="0">
                <a:latin typeface="Arial"/>
                <a:cs typeface="Arial"/>
              </a:rPr>
              <a:t>fuer</a:t>
            </a:r>
            <a:r>
              <a:rPr lang="de-DE" sz="2000" dirty="0" smtClean="0">
                <a:latin typeface="Arial"/>
                <a:cs typeface="Arial"/>
              </a:rPr>
              <a:t> /</a:t>
            </a:r>
            <a:r>
              <a:rPr lang="de-DE" sz="2000" dirty="0" err="1" smtClean="0">
                <a:latin typeface="Arial"/>
                <a:cs typeface="Arial"/>
              </a:rPr>
              <a:t>pa</a:t>
            </a:r>
            <a:r>
              <a:rPr lang="de-DE" sz="2000" dirty="0" smtClean="0">
                <a:latin typeface="Arial"/>
                <a:cs typeface="Arial"/>
              </a:rPr>
              <a:t>/, einmal </a:t>
            </a:r>
            <a:r>
              <a:rPr lang="de-DE" sz="2000" dirty="0" err="1" smtClean="0">
                <a:latin typeface="Arial"/>
                <a:cs typeface="Arial"/>
              </a:rPr>
              <a:t>fuer</a:t>
            </a:r>
            <a:r>
              <a:rPr lang="de-DE" sz="2000" dirty="0" smtClean="0">
                <a:latin typeface="Arial"/>
                <a:cs typeface="Arial"/>
              </a:rPr>
              <a:t> /</a:t>
            </a:r>
            <a:r>
              <a:rPr lang="de-DE" sz="2000" dirty="0" err="1" smtClean="0">
                <a:latin typeface="Arial"/>
                <a:cs typeface="Arial"/>
              </a:rPr>
              <a:t>ba</a:t>
            </a:r>
            <a:r>
              <a:rPr lang="de-DE" sz="2000" dirty="0" smtClean="0">
                <a:latin typeface="Arial"/>
                <a:cs typeface="Arial"/>
              </a:rPr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1524000"/>
            <a:ext cx="1279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Position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2129135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Dialekt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1064567"/>
            <a:ext cx="2220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between/within</a:t>
            </a:r>
            <a:endParaRPr lang="de-DE" sz="2400" dirty="0" smtClean="0">
              <a:latin typeface="Arial"/>
              <a:cs typeface="Arial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191000" y="1597967"/>
            <a:ext cx="1447800" cy="992833"/>
            <a:chOff x="4191000" y="1597967"/>
            <a:chExt cx="1447800" cy="992833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1597967"/>
              <a:ext cx="984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within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1000" y="2129135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between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600200" y="2743200"/>
            <a:ext cx="5715000" cy="2516832"/>
            <a:chOff x="1600200" y="2743200"/>
            <a:chExt cx="5715000" cy="2516832"/>
          </a:xfrm>
        </p:grpSpPr>
        <p:sp>
          <p:nvSpPr>
            <p:cNvPr id="17" name="TextBox 16"/>
            <p:cNvSpPr txBox="1"/>
            <p:nvPr/>
          </p:nvSpPr>
          <p:spPr>
            <a:xfrm>
              <a:off x="3733800" y="2819400"/>
              <a:ext cx="171652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B oder SH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2222" y="2743200"/>
              <a:ext cx="11336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Dialekt</a:t>
              </a: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600200" y="3276600"/>
              <a:ext cx="5715000" cy="1983432"/>
              <a:chOff x="1600200" y="3276600"/>
              <a:chExt cx="5715000" cy="198343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4191000" y="3807767"/>
                <a:ext cx="7322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Arial"/>
                    <a:cs typeface="Arial"/>
                  </a:rPr>
                  <a:t>Vpn</a:t>
                </a:r>
                <a:endParaRPr lang="de-DE" sz="2400" dirty="0" smtClean="0">
                  <a:latin typeface="Arial"/>
                  <a:cs typeface="Arial"/>
                </a:endParaRPr>
              </a:p>
            </p:txBody>
          </p:sp>
          <p:cxnSp>
            <p:nvCxnSpPr>
              <p:cNvPr id="10" name="Straight Connector 9"/>
              <p:cNvCxnSpPr>
                <a:stCxn id="8" idx="0"/>
              </p:cNvCxnSpPr>
              <p:nvPr/>
            </p:nvCxnSpPr>
            <p:spPr>
              <a:xfrm rot="5400000" flipH="1" flipV="1">
                <a:off x="4298990" y="3534757"/>
                <a:ext cx="531167" cy="14854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10800000" flipV="1">
                <a:off x="4038600" y="4269432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H="1" flipV="1">
                <a:off x="4557146" y="4269433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3595584" y="4798367"/>
                <a:ext cx="8860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Arial"/>
                    <a:cs typeface="Arial"/>
                  </a:rPr>
                  <a:t>initial</a:t>
                </a:r>
                <a:endParaRPr lang="de-DE" sz="2400" dirty="0" smtClean="0">
                  <a:latin typeface="Arial"/>
                  <a:cs typeface="Arial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701055" y="4798367"/>
                <a:ext cx="7492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Arial"/>
                    <a:cs typeface="Arial"/>
                  </a:rPr>
                  <a:t>final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789235" y="4798367"/>
                <a:ext cx="12796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Arial"/>
                    <a:cs typeface="Arial"/>
                  </a:rPr>
                  <a:t>Position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1600200" y="4038600"/>
                <a:ext cx="5715000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1862222" y="3576934"/>
                <a:ext cx="13482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Arial"/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825729" y="4040188"/>
                <a:ext cx="12066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Arial"/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latin typeface="Arial"/>
                  <a:cs typeface="Arial"/>
                </a:endParaRP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1897367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48269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1. Daten vorbereiten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4290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2. </a:t>
            </a:r>
            <a:r>
              <a:rPr lang="de-DE" sz="2400" dirty="0" err="1" smtClean="0">
                <a:cs typeface="Arial"/>
              </a:rPr>
              <a:t>RM-Manova</a:t>
            </a:r>
            <a:r>
              <a:rPr lang="de-DE" sz="2400" dirty="0" smtClean="0">
                <a:cs typeface="Arial"/>
              </a:rPr>
              <a:t> durchführen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0767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code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dr.t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Anova.prepare(dr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code)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4121497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dr.lm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lm(dr.t$d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~ Dialekt)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526226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dr.aov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Anova(dr.lm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dr.t$w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~ Position)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02596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Zusätzlich: Alle </a:t>
            </a:r>
            <a:r>
              <a:rPr lang="de-DE" sz="2400" dirty="0" err="1" smtClean="0">
                <a:cs typeface="Arial"/>
              </a:rPr>
              <a:t>Between-Faktoren</a:t>
            </a:r>
            <a:r>
              <a:rPr lang="de-DE" sz="2400" dirty="0" smtClean="0">
                <a:cs typeface="Arial"/>
              </a:rPr>
              <a:t> explizit nennen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2664767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Dialekt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factor(dr.t$b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1590" y="3126432"/>
            <a:ext cx="138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352800" y="2971800"/>
            <a:ext cx="990600" cy="1546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381500" y="3854797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34000" y="6248400"/>
            <a:ext cx="103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5934549" y="5809181"/>
            <a:ext cx="524470" cy="3539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4343400" y="5723930"/>
            <a:ext cx="1295400" cy="5244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7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Ergebnisse*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295400"/>
            <a:ext cx="944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err="1" smtClean="0">
                <a:latin typeface="Courier"/>
                <a:cs typeface="Courier"/>
              </a:rPr>
              <a:t>Dialekt</a:t>
            </a:r>
            <a:r>
              <a:rPr lang="en-US" dirty="0" smtClean="0">
                <a:latin typeface="Courier"/>
                <a:cs typeface="Courier"/>
              </a:rPr>
              <a:t>           1     0.581   11.081      1      8 0.0104034 *  </a:t>
            </a:r>
          </a:p>
          <a:p>
            <a:r>
              <a:rPr lang="en-US" dirty="0" smtClean="0">
                <a:latin typeface="Courier"/>
                <a:cs typeface="Courier"/>
              </a:rPr>
              <a:t>Position          1     0.925   98.547      1      8 8.965e-06 ***</a:t>
            </a:r>
          </a:p>
          <a:p>
            <a:r>
              <a:rPr lang="en-US" dirty="0" err="1" smtClean="0">
                <a:latin typeface="Courier"/>
                <a:cs typeface="Courier"/>
              </a:rPr>
              <a:t>Dialekt:Position</a:t>
            </a:r>
            <a:r>
              <a:rPr lang="en-US" dirty="0" smtClean="0">
                <a:latin typeface="Courier"/>
                <a:cs typeface="Courier"/>
              </a:rPr>
              <a:t>  1     0.842   42.488      1      8 0.0001845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609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dr.aov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56248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/>
                <a:cs typeface="Arial"/>
              </a:rPr>
              <a:t>*das selbe: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124200"/>
            <a:ext cx="891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Dialekt (F[1, 8]=11.08, p &lt; 0.05) und Position (F[1, 8] = 98.56, p &lt; 0.001) hatten einen signifikanten Einfluss auf die Dauer und es gab eine signifikante Interaktion (F[1, 8]=42.50, p &lt; 0.001) zwischen diesen Faktoren.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5989766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  <a:latin typeface="Arial"/>
                <a:cs typeface="Arial"/>
              </a:rPr>
              <a:t>summary(dr.aov</a:t>
            </a:r>
            <a:r>
              <a:rPr lang="de-DE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de-DE" dirty="0" err="1" smtClean="0">
                <a:solidFill>
                  <a:srgbClr val="FF0000"/>
                </a:solidFill>
                <a:latin typeface="Arial"/>
                <a:cs typeface="Arial"/>
              </a:rPr>
              <a:t>mult=F</a:t>
            </a:r>
            <a:r>
              <a:rPr lang="de-DE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635909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summary(aov(D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 ~ </a:t>
            </a:r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Dialekt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 * Position + </a:t>
            </a:r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Error(Vpn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/Position)))</a:t>
            </a:r>
            <a:endParaRPr lang="de-DE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536924"/>
            <a:ext cx="6934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Vpn</a:t>
            </a:r>
            <a:r>
              <a:rPr lang="en-US" sz="2000" b="1" dirty="0" smtClean="0">
                <a:latin typeface="Courier New"/>
                <a:cs typeface="Courier New"/>
              </a:rPr>
              <a:t>	</a:t>
            </a:r>
            <a:r>
              <a:rPr lang="en-US" sz="2000" b="1" dirty="0" err="1" smtClean="0">
                <a:latin typeface="Courier New"/>
                <a:cs typeface="Courier New"/>
              </a:rPr>
              <a:t>Sprache</a:t>
            </a:r>
            <a:r>
              <a:rPr lang="en-US" sz="2000" b="1" dirty="0" smtClean="0">
                <a:latin typeface="Courier New"/>
                <a:cs typeface="Courier New"/>
              </a:rPr>
              <a:t>	0 </a:t>
            </a:r>
            <a:r>
              <a:rPr lang="en-US" sz="2000" b="1" dirty="0" err="1" smtClean="0">
                <a:latin typeface="Courier New"/>
                <a:cs typeface="Courier New"/>
              </a:rPr>
              <a:t>Monate</a:t>
            </a:r>
            <a:r>
              <a:rPr lang="en-US" sz="2000" b="1" dirty="0" smtClean="0">
                <a:latin typeface="Courier New"/>
                <a:cs typeface="Courier New"/>
              </a:rPr>
              <a:t>	6 </a:t>
            </a:r>
            <a:r>
              <a:rPr lang="en-US" sz="2000" b="1" dirty="0" err="1" smtClean="0">
                <a:latin typeface="Courier New"/>
                <a:cs typeface="Courier New"/>
              </a:rPr>
              <a:t>Monate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1			F		121			92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2			F		192			57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3			F		110			75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4			F		130			71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5			F		180			70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6			E		95				91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7			E		88				72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8			E		54				61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9			E		78				69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10			E		62				58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286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Reaktionszeit (gemessen durch Knopfdruck) ein /x/ Phonem in deutschen Wörtern wahrzunehmen, wurde von 10  L2-Sprechern von deutsch (5 L1-französisch und 5 L1-englisch) gemessen. Die Reaktionszeiten sind zweimal erhoben: als sie nach Deutschland kamen (0 Monate) und 6 Monate nachdem sie in Deutschland waren.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014799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Werden die Reaktionszeiten von der Muttersprache und/oder der Aufenthaltsdauer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62400" y="1676400"/>
            <a:ext cx="2847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Vielleicht ein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r>
              <a:rPr lang="de-DE" sz="2400" dirty="0" smtClean="0">
                <a:latin typeface="Arial"/>
                <a:cs typeface="Arial"/>
              </a:rPr>
              <a:t>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33528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c(10, -20, 5, -10, -25, 10, -5, 0)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pa = c(20, -10, 15, 0, -20, 16, 7, 5)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c(ba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, pa)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factor(c(rep("ba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",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length(ba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rep("pa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",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length(pa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))))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t.test(vot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~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var.equal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=T)</a:t>
            </a:r>
          </a:p>
          <a:p>
            <a:endParaRPr lang="en-US" sz="1600" dirty="0" smtClean="0">
              <a:solidFill>
                <a:srgbClr val="FF0000"/>
              </a:solidFill>
              <a:latin typeface="Courier New"/>
              <a:cs typeface="Courier New"/>
            </a:endParaRP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4876800"/>
            <a:ext cx="7086600" cy="1295400"/>
            <a:chOff x="304800" y="4876800"/>
            <a:chExt cx="7086600" cy="1295400"/>
          </a:xfrm>
        </p:grpSpPr>
        <p:sp>
          <p:nvSpPr>
            <p:cNvPr id="8" name="TextBox 7"/>
            <p:cNvSpPr txBox="1"/>
            <p:nvPr/>
          </p:nvSpPr>
          <p:spPr>
            <a:xfrm>
              <a:off x="2895600" y="5715000"/>
              <a:ext cx="2486195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Nicht signifikant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4800" y="4876800"/>
              <a:ext cx="7086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data: 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vot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by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vot.l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</a:t>
              </a:r>
            </a:p>
            <a:p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= -1.2619,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df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= 14,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p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-value = 0.2276</a:t>
              </a:r>
              <a:endParaRPr lang="de-D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86200"/>
            <a:ext cx="784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 einem konventionellen t-Test wird jedoch nicht berücksichtigt, dass die Werte </a:t>
            </a:r>
            <a:r>
              <a:rPr lang="de-DE" sz="2400" b="1" dirty="0" smtClean="0">
                <a:latin typeface="Arial"/>
                <a:cs typeface="Arial"/>
              </a:rPr>
              <a:t>gepaart sind</a:t>
            </a:r>
            <a:r>
              <a:rPr lang="de-DE" sz="2400" dirty="0" smtClean="0">
                <a:latin typeface="Arial"/>
                <a:cs typeface="Arial"/>
              </a:rPr>
              <a:t>, d.h. Paare von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sind </a:t>
            </a:r>
            <a:r>
              <a:rPr lang="de-DE" sz="2400" b="1" dirty="0" smtClean="0">
                <a:latin typeface="Arial"/>
                <a:cs typeface="Arial"/>
              </a:rPr>
              <a:t>von derselben </a:t>
            </a:r>
            <a:r>
              <a:rPr lang="de-DE" sz="2400" b="1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Genauer: der Test vergleicht einfach 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den Mittelwert von /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pa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/ (über alle 8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Vpn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 mit dem Mittelwert von /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ba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de-DE" sz="2400" dirty="0" smtClean="0">
                <a:latin typeface="Arial"/>
                <a:cs typeface="Arial"/>
              </a:rPr>
              <a:t>, ohne zu berücksichtigen, dass z.B. VOT von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2 insgesamt viel kleiner ist als VOT von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6.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838200"/>
            <a:ext cx="64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	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Two Sample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-test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data: 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by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= -1.2619,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= 14,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p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-value = 0.2276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alternative hypothesis: true difference in means is not equal to 0 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95 percent confidence interval: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-22.94678   5.94678 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sample estimates: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mean in group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ba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mean in group pa 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     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-4.375            4.125 </a:t>
            </a:r>
            <a:endParaRPr lang="de-DE" sz="1600" b="1" dirty="0" smtClean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382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Ein 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gepaarter </a:t>
            </a:r>
            <a:r>
              <a:rPr lang="de-DE" sz="2400" dirty="0" err="1" smtClean="0">
                <a:solidFill>
                  <a:srgbClr val="0000FF"/>
                </a:solidFill>
                <a:latin typeface="Arial"/>
                <a:cs typeface="Arial"/>
              </a:rPr>
              <a:t>t-test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de-DE" sz="2400" dirty="0" smtClean="0">
                <a:latin typeface="Arial"/>
                <a:cs typeface="Arial"/>
              </a:rPr>
              <a:t>klammert die Sprechervariation aus und vergleicht </a:t>
            </a:r>
            <a:r>
              <a:rPr lang="de-DE" sz="2400" b="1" dirty="0" smtClean="0">
                <a:latin typeface="Arial"/>
                <a:cs typeface="Arial"/>
              </a:rPr>
              <a:t>innerhalb von jedem Sprecher </a:t>
            </a:r>
            <a:r>
              <a:rPr lang="de-DE" sz="2400" dirty="0" smtClean="0">
                <a:latin typeface="Arial"/>
                <a:cs typeface="Arial"/>
              </a:rPr>
              <a:t>ob sich 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unterscheiden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2362200"/>
            <a:ext cx="6002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t.test(vot</a:t>
            </a:r>
            <a:r>
              <a:rPr lang="en-US" b="1" dirty="0" smtClean="0">
                <a:latin typeface="Courier New"/>
                <a:cs typeface="Courier New"/>
              </a:rPr>
              <a:t> ~ </a:t>
            </a:r>
            <a:r>
              <a:rPr lang="en-US" b="1" dirty="0" err="1" smtClean="0">
                <a:latin typeface="Courier New"/>
                <a:cs typeface="Courier New"/>
              </a:rPr>
              <a:t>vot.l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var.equal</a:t>
            </a:r>
            <a:r>
              <a:rPr lang="en-US" b="1" dirty="0" smtClean="0">
                <a:latin typeface="Courier New"/>
                <a:cs typeface="Courier New"/>
              </a:rPr>
              <a:t>=T,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paired=T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895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	Paired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-test</a:t>
            </a:r>
          </a:p>
          <a:p>
            <a:endParaRPr 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data: 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by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-8.8209,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7,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p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-value = 4.861e-05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alternative hypothesis: true difference in means is not equal to 0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95 percent confidence interval: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-10.778609  -6.221391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sample estimates: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mean of the differences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             -8.5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5564832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Signifikant, t = -8.82, </a:t>
            </a:r>
            <a:r>
              <a:rPr lang="de-DE" sz="2400" dirty="0" err="1" smtClean="0">
                <a:latin typeface="Arial"/>
                <a:cs typeface="Arial"/>
              </a:rPr>
              <a:t>df</a:t>
            </a:r>
            <a:r>
              <a:rPr lang="de-DE" sz="2400" dirty="0" smtClean="0">
                <a:latin typeface="Arial"/>
                <a:cs typeface="Arial"/>
              </a:rPr>
              <a:t> = 7, p &lt; 0.001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3426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5753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within-subject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factor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12192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Für das letzte Beispiel war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r>
              <a:rPr lang="de-DE" sz="2400" dirty="0" smtClean="0">
                <a:latin typeface="Arial"/>
                <a:cs typeface="Arial"/>
              </a:rPr>
              <a:t> (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 =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 ein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Faktor</a:t>
            </a:r>
            <a:r>
              <a:rPr lang="de-DE" sz="2400" dirty="0" smtClean="0">
                <a:latin typeface="Arial"/>
                <a:cs typeface="Arial"/>
              </a:rPr>
              <a:t>, weil es </a:t>
            </a:r>
            <a:r>
              <a:rPr lang="de-DE" sz="2400" b="1" dirty="0" smtClean="0">
                <a:latin typeface="Arial"/>
                <a:cs typeface="Arial"/>
              </a:rPr>
              <a:t>pro Versuchsperson für jede </a:t>
            </a:r>
            <a:r>
              <a:rPr lang="en-US" sz="2400" b="1" dirty="0" err="1" smtClean="0">
                <a:latin typeface="Arial"/>
                <a:cs typeface="Arial"/>
              </a:rPr>
              <a:t>Stufe</a:t>
            </a:r>
            <a:r>
              <a:rPr lang="de-DE" sz="2400" b="1" dirty="0" smtClean="0">
                <a:latin typeface="Arial"/>
                <a:cs typeface="Arial"/>
              </a:rPr>
              <a:t> von </a:t>
            </a:r>
            <a:r>
              <a:rPr lang="de-DE" sz="2400" b="1" dirty="0" err="1" smtClean="0">
                <a:latin typeface="Arial"/>
                <a:cs typeface="Arial"/>
              </a:rPr>
              <a:t>Voice</a:t>
            </a:r>
            <a:r>
              <a:rPr lang="de-DE" sz="2400" b="1" dirty="0" smtClean="0">
                <a:latin typeface="Arial"/>
                <a:cs typeface="Arial"/>
              </a:rPr>
              <a:t> einen Wert gab </a:t>
            </a:r>
            <a:r>
              <a:rPr lang="de-DE" sz="2400" dirty="0" smtClean="0">
                <a:latin typeface="Arial"/>
                <a:cs typeface="Arial"/>
              </a:rPr>
              <a:t>(einen Wert für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einen Wert für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9100" y="35052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65000"/>
                  <a:lumOff val="35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8670" y="4415135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10800000" flipV="1">
            <a:off x="5631714" y="4876799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H="1" flipV="1">
            <a:off x="6469914" y="4876800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72326" y="5257800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8209" y="5257800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44610" y="5257800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1346" y="571946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37747" y="5786733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75916" y="2845474"/>
            <a:ext cx="47346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 ist ein Faktor mit 8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 (die Versuchspersonen).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r>
              <a:rPr lang="de-DE" sz="2400" dirty="0" smtClean="0">
                <a:latin typeface="Arial"/>
                <a:cs typeface="Arial"/>
              </a:rPr>
              <a:t> ist ein Faktor mit 2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 (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). 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  <a:r>
              <a:rPr lang="de-DE" sz="2400" dirty="0" smtClean="0">
                <a:latin typeface="Arial"/>
                <a:cs typeface="Arial"/>
              </a:rPr>
              <a:t>, 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  <a:r>
              <a:rPr lang="de-DE" sz="2400" dirty="0" smtClean="0">
                <a:latin typeface="Arial"/>
                <a:cs typeface="Arial"/>
              </a:rPr>
              <a:t>  sind numerische Werte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1869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14400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Ein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subjects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factor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smtClean="0">
                <a:latin typeface="Arial"/>
                <a:cs typeface="Arial"/>
              </a:rPr>
              <a:t>beschreibt meistens eine kategorische Eigenschaft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Z.B. Sprache (englisch oder deutsch oder französisch), Geschlecht (m oder w), Alter (jung oder alt) usw.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6655" y="3953469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10800000" flipV="1">
            <a:off x="4019233" y="4415134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H="1" flipV="1">
            <a:off x="4857433" y="4415135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59845" y="4796135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8" y="4796135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2129" y="4796135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8865" y="525780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25266" y="5325068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59845" y="3119736"/>
            <a:ext cx="830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Alter</a:t>
            </a:r>
          </a:p>
        </p:txBody>
      </p:sp>
      <p:cxnSp>
        <p:nvCxnSpPr>
          <p:cNvPr id="15" name="Straight Connector 14"/>
          <p:cNvCxnSpPr>
            <a:stCxn id="5" idx="0"/>
          </p:cNvCxnSpPr>
          <p:nvPr/>
        </p:nvCxnSpPr>
        <p:spPr>
          <a:xfrm rot="5400000" flipH="1" flipV="1">
            <a:off x="4532566" y="3761636"/>
            <a:ext cx="372069" cy="11599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00769" y="3119736"/>
            <a:ext cx="1224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 oder 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58801" y="3581401"/>
            <a:ext cx="80067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oder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10047" y="4334470"/>
            <a:ext cx="69817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und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81000" y="41910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81000" y="3722636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441513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100" y="464403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2738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1295400"/>
            <a:ext cx="4686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18265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3118513"/>
            <a:ext cx="8839200" cy="2400657"/>
            <a:chOff x="0" y="3118513"/>
            <a:chExt cx="8839200" cy="2400657"/>
          </a:xfrm>
        </p:grpSpPr>
        <p:sp>
          <p:nvSpPr>
            <p:cNvPr id="6" name="TextBox 5"/>
            <p:cNvSpPr txBox="1"/>
            <p:nvPr/>
          </p:nvSpPr>
          <p:spPr>
            <a:xfrm>
              <a:off x="0" y="3118513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Die Kieferposition wurde in 3 Vokalen /i, e, a/ und jeweils zu 2 Sprechtempi (langsam, schnell) gemessen. Die Messungen (3 x 2 = 6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) sind von 16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 erhoben worden, 8 mit Muttersprache spanisch, 8 mit Muttersprache englisch.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1576" y="4688173"/>
              <a:ext cx="7391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Inwiefern haben Sprache, Sprechtempo, oder Vokale einen Einfluss auf die Kieferposition?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19101" y="5519170"/>
            <a:ext cx="138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1" y="5980837"/>
            <a:ext cx="171450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7241" y="551917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61145" y="5980835"/>
            <a:ext cx="2939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Sprechtempo, Vokal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57800" y="1295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keine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57800" y="1826567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61665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Kieferposition wurde in 3 Vokalen /i, e, a/ und jeweils zu 2 Sprechtempi (langsam, schnell) gemessen. Die Messungen sind von 8 mit Muttersprache spanisch, 8 mit Muttersprache englisch aufgenommen worden.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0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6466" y="3742727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143" y="5112094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10893" y="511209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7090" y="511209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0605" y="4428527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7034" y="4428527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6659" y="4428527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34282" y="5112094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68775" y="3054694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0605" y="3054694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4919043" y="5076550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</p:cNvCxnSpPr>
          <p:nvPr/>
        </p:nvCxnSpPr>
        <p:spPr>
          <a:xfrm rot="5400000">
            <a:off x="4686470" y="4864328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5132854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316961" y="5112093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27711" y="511209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3908" y="511209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6735861" y="5076549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6503288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6949672" y="4864326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9" idx="2"/>
          </p:cNvCxnSpPr>
          <p:nvPr/>
        </p:nvCxnSpPr>
        <p:spPr>
          <a:xfrm flipV="1">
            <a:off x="5086640" y="420439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5942612" y="420439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5736467" y="3701052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393670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863220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09531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166972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36522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082833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9504" y="3516359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8600" y="411703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23443" y="40386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9640</TotalTime>
  <Words>2609</Words>
  <Application>Microsoft Macintosh PowerPoint</Application>
  <PresentationFormat>On-screen Show (4:3)</PresentationFormat>
  <Paragraphs>316</Paragraphs>
  <Slides>23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103</cp:revision>
  <dcterms:created xsi:type="dcterms:W3CDTF">2010-06-28T17:58:03Z</dcterms:created>
  <dcterms:modified xsi:type="dcterms:W3CDTF">2010-06-28T18:26:34Z</dcterms:modified>
</cp:coreProperties>
</file>