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sldIdLst>
    <p:sldId id="306" r:id="rId2"/>
    <p:sldId id="336" r:id="rId3"/>
    <p:sldId id="339" r:id="rId4"/>
    <p:sldId id="335" r:id="rId5"/>
    <p:sldId id="337" r:id="rId6"/>
    <p:sldId id="320" r:id="rId7"/>
    <p:sldId id="321" r:id="rId8"/>
    <p:sldId id="322" r:id="rId9"/>
    <p:sldId id="323" r:id="rId10"/>
    <p:sldId id="340" r:id="rId11"/>
    <p:sldId id="356" r:id="rId12"/>
    <p:sldId id="344" r:id="rId13"/>
    <p:sldId id="345" r:id="rId14"/>
    <p:sldId id="343" r:id="rId15"/>
    <p:sldId id="346" r:id="rId16"/>
    <p:sldId id="347" r:id="rId17"/>
    <p:sldId id="350" r:id="rId18"/>
    <p:sldId id="351" r:id="rId19"/>
    <p:sldId id="352" r:id="rId20"/>
    <p:sldId id="357" r:id="rId21"/>
    <p:sldId id="353" r:id="rId22"/>
    <p:sldId id="358" r:id="rId23"/>
    <p:sldId id="354" r:id="rId24"/>
    <p:sldId id="355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2046" autoAdjust="0"/>
    <p:restoredTop sz="86425" autoAdjust="0"/>
  </p:normalViewPr>
  <p:slideViewPr>
    <p:cSldViewPr snapToObjects="1">
      <p:cViewPr>
        <p:scale>
          <a:sx n="125" d="100"/>
          <a:sy n="125" d="100"/>
        </p:scale>
        <p:origin x="-127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7/2/10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9650" y="388202"/>
            <a:ext cx="61341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Varianzanalyse mit Messwiederholungen. (fortgesetzt)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6300" y="173697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329066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Befehle: anova3.txt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043535"/>
            <a:ext cx="8470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"Verzeichnis wo Sie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anovaobjekte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gespeichert haben"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505200"/>
            <a:ext cx="7010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attach(paste(pfad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"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anovaobjekte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",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="/"))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267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1. Das Problem mit mehreren Werten pro Zelle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953000"/>
            <a:ext cx="5181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2.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447801"/>
            <a:ext cx="883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Alter       1     0.598   14.877      1     10  0.003175 ** </a:t>
            </a:r>
          </a:p>
          <a:p>
            <a:r>
              <a:rPr lang="en-US" dirty="0" err="1" smtClean="0">
                <a:latin typeface="Courier"/>
                <a:cs typeface="Courier"/>
              </a:rPr>
              <a:t>Wort</a:t>
            </a:r>
            <a:r>
              <a:rPr lang="en-US" dirty="0" smtClean="0">
                <a:latin typeface="Courier"/>
                <a:cs typeface="Courier"/>
              </a:rPr>
              <a:t>        1     0.912   46.652      2      9 1.777e-05 ***</a:t>
            </a:r>
          </a:p>
          <a:p>
            <a:r>
              <a:rPr lang="en-US" dirty="0" err="1" smtClean="0">
                <a:latin typeface="Courier"/>
                <a:cs typeface="Courier"/>
              </a:rPr>
              <a:t>Alter:Wort</a:t>
            </a:r>
            <a:r>
              <a:rPr lang="en-US" dirty="0" smtClean="0">
                <a:latin typeface="Courier"/>
                <a:cs typeface="Courier"/>
              </a:rPr>
              <a:t>  1     0.548    5.449      2      9  0.028142 * 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4876800"/>
            <a:ext cx="754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Wir brauchen den Wort-Effekt nicht zu berichten, weil das uns nicht interessiert </a:t>
            </a:r>
            <a:r>
              <a:rPr lang="en-US" sz="2400" dirty="0" smtClean="0">
                <a:cs typeface="Arial"/>
              </a:rPr>
              <a:t>–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b="1" dirty="0" smtClean="0">
                <a:cs typeface="Arial"/>
              </a:rPr>
              <a:t>war nicht Bestandteil der Fragestellung</a:t>
            </a:r>
            <a:r>
              <a:rPr lang="de-DE" sz="2400" dirty="0" smtClean="0">
                <a:cs typeface="Arial"/>
              </a:rPr>
              <a:t>: unterscheiden sich alt und jung in F2?.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3429000"/>
            <a:ext cx="76962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cs typeface="Arial"/>
              </a:rPr>
              <a:t>Alter hatte einen signifikanten Einfluss auf F2 (</a:t>
            </a:r>
            <a:r>
              <a:rPr lang="de-DE" sz="2400" dirty="0" smtClean="0">
                <a:cs typeface="Arial"/>
              </a:rPr>
              <a:t>F[1</a:t>
            </a:r>
            <a:r>
              <a:rPr lang="de-DE" sz="2400" dirty="0" smtClean="0">
                <a:cs typeface="Arial"/>
              </a:rPr>
              <a:t>, </a:t>
            </a:r>
            <a:r>
              <a:rPr lang="de-DE" sz="2400" dirty="0" smtClean="0">
                <a:cs typeface="Arial"/>
              </a:rPr>
              <a:t>10] = 14.9</a:t>
            </a:r>
            <a:r>
              <a:rPr lang="de-DE" sz="2400" dirty="0" smtClean="0">
                <a:cs typeface="Arial"/>
              </a:rPr>
              <a:t>, p &lt; 0.01) und es gab eine signifikante Interaktion zwischen Alter und Wort (</a:t>
            </a:r>
            <a:r>
              <a:rPr lang="de-DE" sz="2400" dirty="0" smtClean="0">
                <a:cs typeface="Arial"/>
              </a:rPr>
              <a:t>F[2</a:t>
            </a:r>
            <a:r>
              <a:rPr lang="de-DE" sz="2400" dirty="0" smtClean="0">
                <a:cs typeface="Arial"/>
              </a:rPr>
              <a:t>, </a:t>
            </a:r>
            <a:r>
              <a:rPr lang="de-DE" sz="2400" dirty="0" smtClean="0">
                <a:cs typeface="Arial"/>
              </a:rPr>
              <a:t>9] </a:t>
            </a:r>
            <a:r>
              <a:rPr lang="de-DE" sz="2400" dirty="0" smtClean="0">
                <a:cs typeface="Arial"/>
              </a:rPr>
              <a:t>= 5.5, p &lt; 0.05). 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6677" y="304801"/>
            <a:ext cx="463525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 und Interaktionen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982912"/>
            <a:ext cx="518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Die Dauer, </a:t>
            </a:r>
            <a:r>
              <a:rPr lang="de-DE" sz="2400" i="1" dirty="0" smtClean="0">
                <a:cs typeface="Arial"/>
              </a:rPr>
              <a:t>D</a:t>
            </a:r>
            <a:r>
              <a:rPr lang="de-DE" sz="2400" dirty="0" smtClean="0">
                <a:cs typeface="Arial"/>
              </a:rPr>
              <a:t>,  (ms) wurde gemessen zwischen dem </a:t>
            </a:r>
            <a:r>
              <a:rPr lang="de-DE" sz="2400" dirty="0" err="1" smtClean="0">
                <a:cs typeface="Arial"/>
              </a:rPr>
              <a:t>Silbenonset</a:t>
            </a:r>
            <a:r>
              <a:rPr lang="de-DE" sz="2400" dirty="0" smtClean="0">
                <a:cs typeface="Arial"/>
              </a:rPr>
              <a:t> und dem H* Tonakzent in </a:t>
            </a:r>
            <a:r>
              <a:rPr lang="de-DE" sz="2400" dirty="0" err="1" smtClean="0">
                <a:cs typeface="Arial"/>
              </a:rPr>
              <a:t>äußerungsinitialen</a:t>
            </a:r>
            <a:r>
              <a:rPr lang="de-DE" sz="2400" dirty="0" smtClean="0">
                <a:cs typeface="Arial"/>
              </a:rPr>
              <a:t> Silben (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i="1" u="sng" dirty="0" smtClean="0">
                <a:cs typeface="Arial"/>
              </a:rPr>
              <a:t>näch</a:t>
            </a:r>
            <a:r>
              <a:rPr lang="de-DE" sz="2400" i="1" dirty="0" smtClean="0">
                <a:cs typeface="Arial"/>
              </a:rPr>
              <a:t>stes</a:t>
            </a:r>
            <a:r>
              <a:rPr lang="de-DE" sz="2400" dirty="0" smtClean="0">
                <a:cs typeface="Arial"/>
              </a:rPr>
              <a:t>) und -finalen Silben (</a:t>
            </a:r>
            <a:r>
              <a:rPr lang="de-DE" sz="2400" i="1" dirty="0" smtClean="0">
                <a:cs typeface="Arial"/>
              </a:rPr>
              <a:t>dem</a:t>
            </a:r>
            <a:r>
              <a:rPr lang="de-DE" sz="2400" i="1" u="sng" dirty="0" smtClean="0">
                <a:cs typeface="Arial"/>
              </a:rPr>
              <a:t>nächst</a:t>
            </a:r>
            <a:r>
              <a:rPr lang="de-DE" sz="2400" dirty="0" smtClean="0">
                <a:cs typeface="Arial"/>
              </a:rPr>
              <a:t>) jeweils von 10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.,     5 aus Bayern (B) und 5 aus Schleswig-Holstein (SH).</a:t>
            </a:r>
          </a:p>
        </p:txBody>
      </p:sp>
      <p:sp>
        <p:nvSpPr>
          <p:cNvPr id="4" name="Freeform 3"/>
          <p:cNvSpPr/>
          <p:nvPr/>
        </p:nvSpPr>
        <p:spPr>
          <a:xfrm>
            <a:off x="6350216" y="2017113"/>
            <a:ext cx="1574899" cy="580832"/>
          </a:xfrm>
          <a:custGeom>
            <a:avLst/>
            <a:gdLst>
              <a:gd name="connsiteX0" fmla="*/ 9466 w 1574899"/>
              <a:gd name="connsiteY0" fmla="*/ 462697 h 580832"/>
              <a:gd name="connsiteX1" fmla="*/ 68539 w 1574899"/>
              <a:gd name="connsiteY1" fmla="*/ 413474 h 580832"/>
              <a:gd name="connsiteX2" fmla="*/ 88230 w 1574899"/>
              <a:gd name="connsiteY2" fmla="*/ 393784 h 580832"/>
              <a:gd name="connsiteX3" fmla="*/ 127612 w 1574899"/>
              <a:gd name="connsiteY3" fmla="*/ 364251 h 580832"/>
              <a:gd name="connsiteX4" fmla="*/ 157148 w 1574899"/>
              <a:gd name="connsiteY4" fmla="*/ 334717 h 580832"/>
              <a:gd name="connsiteX5" fmla="*/ 255603 w 1574899"/>
              <a:gd name="connsiteY5" fmla="*/ 275649 h 580832"/>
              <a:gd name="connsiteX6" fmla="*/ 304830 w 1574899"/>
              <a:gd name="connsiteY6" fmla="*/ 246115 h 580832"/>
              <a:gd name="connsiteX7" fmla="*/ 363903 w 1574899"/>
              <a:gd name="connsiteY7" fmla="*/ 216581 h 580832"/>
              <a:gd name="connsiteX8" fmla="*/ 422976 w 1574899"/>
              <a:gd name="connsiteY8" fmla="*/ 187048 h 580832"/>
              <a:gd name="connsiteX9" fmla="*/ 482049 w 1574899"/>
              <a:gd name="connsiteY9" fmla="*/ 137825 h 580832"/>
              <a:gd name="connsiteX10" fmla="*/ 511586 w 1574899"/>
              <a:gd name="connsiteY10" fmla="*/ 127980 h 580832"/>
              <a:gd name="connsiteX11" fmla="*/ 560813 w 1574899"/>
              <a:gd name="connsiteY11" fmla="*/ 108291 h 580832"/>
              <a:gd name="connsiteX12" fmla="*/ 629732 w 1574899"/>
              <a:gd name="connsiteY12" fmla="*/ 68912 h 580832"/>
              <a:gd name="connsiteX13" fmla="*/ 669114 w 1574899"/>
              <a:gd name="connsiteY13" fmla="*/ 59068 h 580832"/>
              <a:gd name="connsiteX14" fmla="*/ 757723 w 1574899"/>
              <a:gd name="connsiteY14" fmla="*/ 29534 h 580832"/>
              <a:gd name="connsiteX15" fmla="*/ 787260 w 1574899"/>
              <a:gd name="connsiteY15" fmla="*/ 19689 h 580832"/>
              <a:gd name="connsiteX16" fmla="*/ 866023 w 1574899"/>
              <a:gd name="connsiteY16" fmla="*/ 0 h 580832"/>
              <a:gd name="connsiteX17" fmla="*/ 1003860 w 1574899"/>
              <a:gd name="connsiteY17" fmla="*/ 19689 h 580832"/>
              <a:gd name="connsiteX18" fmla="*/ 1072779 w 1574899"/>
              <a:gd name="connsiteY18" fmla="*/ 39378 h 580832"/>
              <a:gd name="connsiteX19" fmla="*/ 1141697 w 1574899"/>
              <a:gd name="connsiteY19" fmla="*/ 98446 h 580832"/>
              <a:gd name="connsiteX20" fmla="*/ 1200770 w 1574899"/>
              <a:gd name="connsiteY20" fmla="*/ 137825 h 580832"/>
              <a:gd name="connsiteX21" fmla="*/ 1240152 w 1574899"/>
              <a:gd name="connsiteY21" fmla="*/ 187048 h 580832"/>
              <a:gd name="connsiteX22" fmla="*/ 1279534 w 1574899"/>
              <a:gd name="connsiteY22" fmla="*/ 206737 h 580832"/>
              <a:gd name="connsiteX23" fmla="*/ 1309071 w 1574899"/>
              <a:gd name="connsiteY23" fmla="*/ 275649 h 580832"/>
              <a:gd name="connsiteX24" fmla="*/ 1318916 w 1574899"/>
              <a:gd name="connsiteY24" fmla="*/ 305183 h 580832"/>
              <a:gd name="connsiteX25" fmla="*/ 1348453 w 1574899"/>
              <a:gd name="connsiteY25" fmla="*/ 324872 h 580832"/>
              <a:gd name="connsiteX26" fmla="*/ 1358298 w 1574899"/>
              <a:gd name="connsiteY26" fmla="*/ 364251 h 580832"/>
              <a:gd name="connsiteX27" fmla="*/ 1397680 w 1574899"/>
              <a:gd name="connsiteY27" fmla="*/ 413474 h 580832"/>
              <a:gd name="connsiteX28" fmla="*/ 1427216 w 1574899"/>
              <a:gd name="connsiteY28" fmla="*/ 433163 h 580832"/>
              <a:gd name="connsiteX29" fmla="*/ 1466598 w 1574899"/>
              <a:gd name="connsiteY29" fmla="*/ 482386 h 580832"/>
              <a:gd name="connsiteX30" fmla="*/ 1476444 w 1574899"/>
              <a:gd name="connsiteY30" fmla="*/ 511920 h 580832"/>
              <a:gd name="connsiteX31" fmla="*/ 1535517 w 1574899"/>
              <a:gd name="connsiteY31" fmla="*/ 551298 h 580832"/>
              <a:gd name="connsiteX32" fmla="*/ 1565053 w 1574899"/>
              <a:gd name="connsiteY32" fmla="*/ 570987 h 580832"/>
              <a:gd name="connsiteX33" fmla="*/ 1574899 w 1574899"/>
              <a:gd name="connsiteY33" fmla="*/ 580832 h 5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4899" h="580832">
                <a:moveTo>
                  <a:pt x="9466" y="462697"/>
                </a:moveTo>
                <a:cubicBezTo>
                  <a:pt x="79629" y="392539"/>
                  <a:pt x="0" y="468300"/>
                  <a:pt x="68539" y="413474"/>
                </a:cubicBezTo>
                <a:cubicBezTo>
                  <a:pt x="75787" y="407676"/>
                  <a:pt x="81099" y="399726"/>
                  <a:pt x="88230" y="393784"/>
                </a:cubicBezTo>
                <a:cubicBezTo>
                  <a:pt x="100836" y="383280"/>
                  <a:pt x="115153" y="374929"/>
                  <a:pt x="127612" y="364251"/>
                </a:cubicBezTo>
                <a:cubicBezTo>
                  <a:pt x="138184" y="355191"/>
                  <a:pt x="146158" y="343264"/>
                  <a:pt x="157148" y="334717"/>
                </a:cubicBezTo>
                <a:cubicBezTo>
                  <a:pt x="217202" y="288012"/>
                  <a:pt x="202019" y="305415"/>
                  <a:pt x="255603" y="275649"/>
                </a:cubicBezTo>
                <a:cubicBezTo>
                  <a:pt x="272331" y="266357"/>
                  <a:pt x="288031" y="255278"/>
                  <a:pt x="304830" y="246115"/>
                </a:cubicBezTo>
                <a:cubicBezTo>
                  <a:pt x="324157" y="235574"/>
                  <a:pt x="344658" y="227272"/>
                  <a:pt x="363903" y="216581"/>
                </a:cubicBezTo>
                <a:cubicBezTo>
                  <a:pt x="421158" y="184776"/>
                  <a:pt x="365478" y="206211"/>
                  <a:pt x="422976" y="187048"/>
                </a:cubicBezTo>
                <a:cubicBezTo>
                  <a:pt x="444750" y="165276"/>
                  <a:pt x="454635" y="151531"/>
                  <a:pt x="482049" y="137825"/>
                </a:cubicBezTo>
                <a:cubicBezTo>
                  <a:pt x="491332" y="133184"/>
                  <a:pt x="501869" y="131624"/>
                  <a:pt x="511586" y="127980"/>
                </a:cubicBezTo>
                <a:cubicBezTo>
                  <a:pt x="528134" y="121775"/>
                  <a:pt x="545006" y="116194"/>
                  <a:pt x="560813" y="108291"/>
                </a:cubicBezTo>
                <a:cubicBezTo>
                  <a:pt x="584479" y="96459"/>
                  <a:pt x="605645" y="79860"/>
                  <a:pt x="629732" y="68912"/>
                </a:cubicBezTo>
                <a:cubicBezTo>
                  <a:pt x="642051" y="63313"/>
                  <a:pt x="656181" y="63047"/>
                  <a:pt x="669114" y="59068"/>
                </a:cubicBezTo>
                <a:cubicBezTo>
                  <a:pt x="698871" y="49913"/>
                  <a:pt x="728187" y="39379"/>
                  <a:pt x="757723" y="29534"/>
                </a:cubicBezTo>
                <a:cubicBezTo>
                  <a:pt x="767569" y="26252"/>
                  <a:pt x="777083" y="21724"/>
                  <a:pt x="787260" y="19689"/>
                </a:cubicBezTo>
                <a:cubicBezTo>
                  <a:pt x="846663" y="7810"/>
                  <a:pt x="820612" y="15137"/>
                  <a:pt x="866023" y="0"/>
                </a:cubicBezTo>
                <a:cubicBezTo>
                  <a:pt x="914405" y="6047"/>
                  <a:pt x="956555" y="10229"/>
                  <a:pt x="1003860" y="19689"/>
                </a:cubicBezTo>
                <a:cubicBezTo>
                  <a:pt x="1034759" y="25868"/>
                  <a:pt x="1044633" y="29998"/>
                  <a:pt x="1072779" y="39378"/>
                </a:cubicBezTo>
                <a:cubicBezTo>
                  <a:pt x="1110427" y="95846"/>
                  <a:pt x="1070450" y="45015"/>
                  <a:pt x="1141697" y="98446"/>
                </a:cubicBezTo>
                <a:cubicBezTo>
                  <a:pt x="1200697" y="142693"/>
                  <a:pt x="1141534" y="118080"/>
                  <a:pt x="1200770" y="137825"/>
                </a:cubicBezTo>
                <a:cubicBezTo>
                  <a:pt x="1211302" y="153622"/>
                  <a:pt x="1223319" y="175827"/>
                  <a:pt x="1240152" y="187048"/>
                </a:cubicBezTo>
                <a:cubicBezTo>
                  <a:pt x="1252364" y="195189"/>
                  <a:pt x="1266407" y="200174"/>
                  <a:pt x="1279534" y="206737"/>
                </a:cubicBezTo>
                <a:cubicBezTo>
                  <a:pt x="1300027" y="288695"/>
                  <a:pt x="1275074" y="207659"/>
                  <a:pt x="1309071" y="275649"/>
                </a:cubicBezTo>
                <a:cubicBezTo>
                  <a:pt x="1313712" y="284931"/>
                  <a:pt x="1312433" y="297080"/>
                  <a:pt x="1318916" y="305183"/>
                </a:cubicBezTo>
                <a:cubicBezTo>
                  <a:pt x="1326308" y="314422"/>
                  <a:pt x="1338607" y="318309"/>
                  <a:pt x="1348453" y="324872"/>
                </a:cubicBezTo>
                <a:cubicBezTo>
                  <a:pt x="1351735" y="337998"/>
                  <a:pt x="1352968" y="351815"/>
                  <a:pt x="1358298" y="364251"/>
                </a:cubicBezTo>
                <a:cubicBezTo>
                  <a:pt x="1364972" y="379822"/>
                  <a:pt x="1383874" y="402430"/>
                  <a:pt x="1397680" y="413474"/>
                </a:cubicBezTo>
                <a:cubicBezTo>
                  <a:pt x="1406920" y="420865"/>
                  <a:pt x="1417371" y="426600"/>
                  <a:pt x="1427216" y="433163"/>
                </a:cubicBezTo>
                <a:cubicBezTo>
                  <a:pt x="1451964" y="507397"/>
                  <a:pt x="1415703" y="418773"/>
                  <a:pt x="1466598" y="482386"/>
                </a:cubicBezTo>
                <a:cubicBezTo>
                  <a:pt x="1473081" y="490489"/>
                  <a:pt x="1469106" y="504582"/>
                  <a:pt x="1476444" y="511920"/>
                </a:cubicBezTo>
                <a:cubicBezTo>
                  <a:pt x="1493178" y="528653"/>
                  <a:pt x="1515826" y="538172"/>
                  <a:pt x="1535517" y="551298"/>
                </a:cubicBezTo>
                <a:cubicBezTo>
                  <a:pt x="1545362" y="557861"/>
                  <a:pt x="1556686" y="562621"/>
                  <a:pt x="1565053" y="570987"/>
                </a:cubicBezTo>
                <a:lnTo>
                  <a:pt x="1574899" y="58083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/>
          <p:cNvSpPr txBox="1"/>
          <p:nvPr/>
        </p:nvSpPr>
        <p:spPr>
          <a:xfrm>
            <a:off x="6374897" y="30480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7794" y="1371600"/>
            <a:ext cx="52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H*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7666" y="3048000"/>
            <a:ext cx="325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ɛ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 flipH="1" flipV="1">
            <a:off x="6796381" y="2215605"/>
            <a:ext cx="7646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350216" y="2597945"/>
            <a:ext cx="827711" cy="7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21928" y="2137074"/>
            <a:ext cx="406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4950768" y="1902768"/>
            <a:ext cx="1985665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942806" y="2896395"/>
            <a:ext cx="2896394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095687" y="30480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Dauer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61187" y="1202323"/>
            <a:ext cx="355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f0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6799" y="4308901"/>
            <a:ext cx="7028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Fragestellung(en</a:t>
            </a:r>
            <a:r>
              <a:rPr lang="de-DE" sz="2400" dirty="0" smtClean="0">
                <a:cs typeface="Arial"/>
              </a:rPr>
              <a:t>): Inwiefern wird die Dauer vom Dialekt und/oder der Position beeinflusst?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019800"/>
            <a:ext cx="1638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Daten: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7435" y="6017567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8600" y="6017567"/>
            <a:ext cx="158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names(dr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545140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Anova.prepare(dr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factor(dr.t$b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lm(dr.t$d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Anova(dr.lm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dr.t$w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=~Position)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4114800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Dial           1     0.581   11.081      1      8 0.0104034 *  </a:t>
            </a:r>
          </a:p>
          <a:p>
            <a:r>
              <a:rPr lang="en-US" dirty="0" smtClean="0">
                <a:latin typeface="Courier"/>
                <a:cs typeface="Courier"/>
              </a:rPr>
              <a:t>Position       1     0.925   98.547      1      8 8.965e-06 ***</a:t>
            </a:r>
          </a:p>
          <a:p>
            <a:r>
              <a:rPr lang="en-US" dirty="0" err="1" smtClean="0">
                <a:latin typeface="Courier"/>
                <a:cs typeface="Courier"/>
              </a:rPr>
              <a:t>Dial:Position</a:t>
            </a:r>
            <a:r>
              <a:rPr lang="en-US" dirty="0" smtClean="0">
                <a:latin typeface="Courier"/>
                <a:cs typeface="Courier"/>
              </a:rPr>
              <a:t>  1     0.842   42.488      1      8 0.0001845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948898"/>
            <a:ext cx="7028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Fragestellung(en</a:t>
            </a:r>
            <a:r>
              <a:rPr lang="de-DE" sz="2400" dirty="0" smtClean="0">
                <a:cs typeface="Arial"/>
              </a:rPr>
              <a:t>): Inwiefern wird die Dauer von der Position und/oder Dialekt beeinflusst?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6677" y="304801"/>
            <a:ext cx="463525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 und Interaktionen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427595"/>
            <a:ext cx="4606006" cy="4038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3048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"/>
                <a:cs typeface="Courier"/>
              </a:rPr>
              <a:t>Type II Repeated Measures MANOVA Tests: </a:t>
            </a:r>
            <a:r>
              <a:rPr lang="en-US" sz="1600" dirty="0" err="1" smtClean="0">
                <a:latin typeface="Courier"/>
                <a:cs typeface="Courier"/>
              </a:rPr>
              <a:t>Pillai</a:t>
            </a:r>
            <a:r>
              <a:rPr lang="en-US" sz="1600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        </a:t>
            </a:r>
            <a:r>
              <a:rPr lang="en-US" sz="1600" dirty="0" err="1" smtClean="0">
                <a:latin typeface="Courier"/>
                <a:cs typeface="Courier"/>
              </a:rPr>
              <a:t>Df</a:t>
            </a:r>
            <a:r>
              <a:rPr lang="en-US" sz="1600" dirty="0" smtClean="0">
                <a:latin typeface="Courier"/>
                <a:cs typeface="Courier"/>
              </a:rPr>
              <a:t> test stat approx F num </a:t>
            </a:r>
            <a:r>
              <a:rPr lang="en-US" sz="1600" dirty="0" err="1" smtClean="0">
                <a:latin typeface="Courier"/>
                <a:cs typeface="Courier"/>
              </a:rPr>
              <a:t>Df</a:t>
            </a:r>
            <a:r>
              <a:rPr lang="en-US" sz="1600" dirty="0" smtClean="0">
                <a:latin typeface="Courier"/>
                <a:cs typeface="Courier"/>
              </a:rPr>
              <a:t> den </a:t>
            </a:r>
            <a:r>
              <a:rPr lang="en-US" sz="1600" dirty="0" err="1" smtClean="0">
                <a:latin typeface="Courier"/>
                <a:cs typeface="Courier"/>
              </a:rPr>
              <a:t>Df</a:t>
            </a:r>
            <a:r>
              <a:rPr lang="en-US" sz="1600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sz="1600" dirty="0" smtClean="0">
                <a:latin typeface="Courier"/>
                <a:cs typeface="Courier"/>
              </a:rPr>
              <a:t>Dial           1     0.581   11.081      1      8 0.0104034 *  </a:t>
            </a:r>
          </a:p>
          <a:p>
            <a:r>
              <a:rPr lang="en-US" sz="1600" dirty="0" smtClean="0">
                <a:latin typeface="Courier"/>
                <a:cs typeface="Courier"/>
              </a:rPr>
              <a:t>Position       1     0.925   98.547      1      8 8.965e-06 ***</a:t>
            </a:r>
          </a:p>
          <a:p>
            <a:r>
              <a:rPr lang="en-US" sz="1600" dirty="0" err="1" smtClean="0">
                <a:latin typeface="Courier"/>
                <a:cs typeface="Courier"/>
              </a:rPr>
              <a:t>Dial:Position</a:t>
            </a:r>
            <a:r>
              <a:rPr lang="en-US" sz="1600" dirty="0" smtClean="0">
                <a:latin typeface="Courier"/>
                <a:cs typeface="Courier"/>
              </a:rPr>
              <a:t>  1     0.842   42.488      1      8 0.0001845 ***</a:t>
            </a:r>
            <a:endParaRPr lang="de-DE" sz="1600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750367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with(dr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interaction.plot(Dialekt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Position, D))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5021" y="3800564"/>
            <a:ext cx="2213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3021" y="4446895"/>
            <a:ext cx="4270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B und SH </a:t>
            </a:r>
            <a:r>
              <a:rPr lang="en-US" sz="2400" dirty="0" err="1" smtClean="0">
                <a:cs typeface="Arial"/>
              </a:rPr>
              <a:t>unterscheiden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Position</a:t>
            </a:r>
            <a:endParaRPr lang="de-DE" sz="2400" dirty="0" smtClean="0"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3021" y="5410200"/>
            <a:ext cx="427097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Die Unterschiede zwischen </a:t>
            </a:r>
            <a:r>
              <a:rPr lang="de-DE" sz="2400" dirty="0" err="1" smtClean="0">
                <a:cs typeface="Arial"/>
              </a:rPr>
              <a:t>initialer</a:t>
            </a:r>
            <a:r>
              <a:rPr lang="de-DE" sz="2400" dirty="0" smtClean="0">
                <a:cs typeface="Arial"/>
              </a:rPr>
              <a:t> und finaler Position sind für B, nicht für SH signifikant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3021" y="2212032"/>
            <a:ext cx="40348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Fragestellung(en</a:t>
            </a:r>
            <a:r>
              <a:rPr lang="de-DE" sz="2400" dirty="0" smtClean="0">
                <a:cs typeface="Arial"/>
              </a:rPr>
              <a:t>): Inwiefern wird die Dauer von der Position und/oder Dialekt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6369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RM-(M)anovas</a:t>
            </a:r>
            <a:r>
              <a:rPr lang="de-DE" sz="2400" dirty="0" smtClean="0">
                <a:cs typeface="Arial"/>
              </a:rPr>
              <a:t>, Interaktionen,  und </a:t>
            </a:r>
            <a:r>
              <a:rPr lang="de-DE" sz="2400" dirty="0" err="1" smtClean="0">
                <a:cs typeface="Arial"/>
              </a:rPr>
              <a:t>post-hoc</a:t>
            </a:r>
            <a:r>
              <a:rPr lang="de-DE" sz="2400" dirty="0" smtClean="0">
                <a:cs typeface="Arial"/>
              </a:rPr>
              <a:t> Tests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9050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Für einen </a:t>
            </a:r>
            <a:r>
              <a:rPr lang="de-DE" sz="2400" dirty="0" err="1" smtClean="0">
                <a:cs typeface="Arial"/>
              </a:rPr>
              <a:t>RM-(M)anova</a:t>
            </a:r>
            <a:r>
              <a:rPr lang="de-DE" sz="2400" dirty="0" smtClean="0">
                <a:cs typeface="Arial"/>
              </a:rPr>
              <a:t> kann </a:t>
            </a:r>
            <a:r>
              <a:rPr lang="de-DE" sz="2400" b="1" dirty="0" smtClean="0">
                <a:cs typeface="Arial"/>
              </a:rPr>
              <a:t>ein </a:t>
            </a:r>
            <a:r>
              <a:rPr lang="de-DE" sz="2400" b="1" dirty="0" err="1" smtClean="0">
                <a:cs typeface="Arial"/>
              </a:rPr>
              <a:t>post-hoc</a:t>
            </a:r>
            <a:r>
              <a:rPr lang="de-DE" sz="2400" b="1" dirty="0" smtClean="0">
                <a:cs typeface="Arial"/>
              </a:rPr>
              <a:t> </a:t>
            </a:r>
            <a:r>
              <a:rPr lang="de-DE" sz="2400" b="1" dirty="0" err="1" smtClean="0">
                <a:cs typeface="Arial"/>
              </a:rPr>
              <a:t>t-test</a:t>
            </a:r>
            <a:r>
              <a:rPr lang="de-DE" sz="2400" b="1" dirty="0" smtClean="0">
                <a:cs typeface="Arial"/>
              </a:rPr>
              <a:t> mit </a:t>
            </a:r>
            <a:r>
              <a:rPr lang="de-DE" sz="2400" b="1" dirty="0" err="1" smtClean="0">
                <a:cs typeface="Arial"/>
              </a:rPr>
              <a:t>Bonferroni</a:t>
            </a:r>
            <a:r>
              <a:rPr lang="de-DE" sz="2400" b="1" dirty="0" smtClean="0">
                <a:cs typeface="Arial"/>
              </a:rPr>
              <a:t> Korrektur</a:t>
            </a:r>
            <a:r>
              <a:rPr lang="de-DE" sz="2400" dirty="0" smtClean="0">
                <a:cs typeface="Arial"/>
              </a:rPr>
              <a:t> angewandt werden.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048000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 mehr Tests wir </a:t>
            </a:r>
            <a:r>
              <a:rPr lang="de-DE" sz="2400" dirty="0" err="1" smtClean="0">
                <a:cs typeface="Arial"/>
              </a:rPr>
              <a:t>post-hoc</a:t>
            </a:r>
            <a:r>
              <a:rPr lang="de-DE" sz="2400" dirty="0" smtClean="0">
                <a:cs typeface="Arial"/>
              </a:rPr>
              <a:t> anwenden, um so wahrscheinlicher ist es, dass wir Signifikanzen per Zufall bekommen werden. Der </a:t>
            </a:r>
            <a:r>
              <a:rPr lang="de-DE" sz="2400" dirty="0" err="1" smtClean="0">
                <a:cs typeface="Arial"/>
              </a:rPr>
              <a:t>Tukey</a:t>
            </a:r>
            <a:r>
              <a:rPr lang="de-DE" sz="2400" dirty="0" smtClean="0">
                <a:cs typeface="Arial"/>
              </a:rPr>
              <a:t> und </a:t>
            </a:r>
            <a:r>
              <a:rPr lang="de-DE" sz="2400" dirty="0" err="1" smtClean="0">
                <a:cs typeface="Arial"/>
              </a:rPr>
              <a:t>Bonferroni-adjusted</a:t>
            </a:r>
            <a:r>
              <a:rPr lang="de-DE" sz="2400" dirty="0" smtClean="0">
                <a:cs typeface="Arial"/>
              </a:rPr>
              <a:t> Tests sind Maßnahmen dagegen.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4800600"/>
            <a:ext cx="7467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Bonferroni-Korrektur</a:t>
            </a:r>
            <a:r>
              <a:rPr lang="de-DE" sz="2400" dirty="0" smtClean="0">
                <a:cs typeface="Arial"/>
              </a:rPr>
              <a:t>: Der Wahrscheinlichkeitswert der </a:t>
            </a:r>
            <a:r>
              <a:rPr lang="de-DE" sz="2400" dirty="0" err="1" smtClean="0">
                <a:cs typeface="Arial"/>
              </a:rPr>
              <a:t>inviduellen</a:t>
            </a:r>
            <a:r>
              <a:rPr lang="de-DE" sz="2400" dirty="0" smtClean="0">
                <a:cs typeface="Arial"/>
              </a:rPr>
              <a:t> Tests wird mit der </a:t>
            </a:r>
            <a:r>
              <a:rPr lang="de-DE" sz="2400" b="1" dirty="0" smtClean="0">
                <a:cs typeface="Arial"/>
              </a:rPr>
              <a:t>Anzahl der theoretisch möglichen</a:t>
            </a:r>
            <a:r>
              <a:rPr lang="de-DE" sz="2400" b="1" dirty="0" smtClean="0">
                <a:cs typeface="Arial"/>
              </a:rPr>
              <a:t> Testkombinationen </a:t>
            </a:r>
            <a:r>
              <a:rPr lang="de-DE" sz="2400" dirty="0" smtClean="0">
                <a:cs typeface="Arial"/>
              </a:rPr>
              <a:t>multipliziert</a:t>
            </a:r>
            <a:r>
              <a:rPr lang="de-DE" sz="2400" dirty="0" smtClean="0">
                <a:cs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1734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" y="533399"/>
            <a:ext cx="7886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1.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aller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Stufen-Kombinationen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durchführen</a:t>
            </a:r>
            <a:r>
              <a:rPr lang="en-US" sz="2400" dirty="0" smtClean="0">
                <a:cs typeface="Arial"/>
              </a:rPr>
              <a:t>: </a:t>
            </a:r>
            <a:r>
              <a:rPr lang="en-US" sz="2400" dirty="0" err="1" smtClean="0">
                <a:cs typeface="Arial"/>
              </a:rPr>
              <a:t>als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g</a:t>
            </a:r>
            <a:r>
              <a:rPr lang="en-US" sz="2400" dirty="0" err="1" smtClean="0">
                <a:cs typeface="Arial"/>
              </a:rPr>
              <a:t>epaart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denselben</a:t>
            </a:r>
            <a:r>
              <a:rPr lang="en-US" sz="2400" dirty="0" smtClean="0">
                <a:cs typeface="Arial"/>
              </a:rPr>
              <a:t> Between-</a:t>
            </a:r>
            <a:r>
              <a:rPr lang="en-US" sz="2400" dirty="0" err="1" smtClean="0">
                <a:cs typeface="Arial"/>
              </a:rPr>
              <a:t>Stufen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sonst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ungepaart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" y="3094166"/>
            <a:ext cx="842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2. </a:t>
            </a:r>
            <a:r>
              <a:rPr lang="de-DE" sz="2400" dirty="0" err="1" smtClean="0">
                <a:cs typeface="Arial"/>
              </a:rPr>
              <a:t>Bonferroni</a:t>
            </a:r>
            <a:r>
              <a:rPr lang="de-DE" sz="2400" dirty="0" smtClean="0">
                <a:cs typeface="Arial"/>
              </a:rPr>
              <a:t> Korrektur: </a:t>
            </a:r>
            <a:r>
              <a:rPr lang="en-US" sz="2400" dirty="0" smtClean="0">
                <a:cs typeface="Arial"/>
              </a:rPr>
              <a:t>den </a:t>
            </a:r>
            <a:r>
              <a:rPr lang="en-US" sz="2400" dirty="0" err="1" smtClean="0">
                <a:cs typeface="Arial"/>
              </a:rPr>
              <a:t>Wahrscheinlichkeitswert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Anzahl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Tests </a:t>
            </a:r>
            <a:r>
              <a:rPr lang="en-US" sz="2400" dirty="0" err="1" smtClean="0">
                <a:cs typeface="Arial"/>
              </a:rPr>
              <a:t>multiplizieren</a:t>
            </a:r>
            <a:r>
              <a:rPr lang="de-DE" sz="2400" dirty="0" smtClean="0">
                <a:cs typeface="Arial"/>
              </a:rPr>
              <a:t>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700" y="1364396"/>
            <a:ext cx="3124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cs typeface="Arial"/>
              </a:rPr>
              <a:t>SH-initial </a:t>
            </a:r>
            <a:r>
              <a:rPr lang="en-US" sz="2400" dirty="0" err="1" smtClean="0">
                <a:solidFill>
                  <a:srgbClr val="0000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 SH-final</a:t>
            </a:r>
          </a:p>
          <a:p>
            <a:r>
              <a:rPr lang="en-US" sz="2400" dirty="0" smtClean="0">
                <a:solidFill>
                  <a:srgbClr val="0000FF"/>
                </a:solidFill>
                <a:cs typeface="Arial"/>
              </a:rPr>
              <a:t>SH-initial </a:t>
            </a:r>
            <a:r>
              <a:rPr lang="en-US" sz="2400" dirty="0" err="1" smtClean="0">
                <a:solidFill>
                  <a:srgbClr val="0000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 B-initial</a:t>
            </a:r>
          </a:p>
          <a:p>
            <a:r>
              <a:rPr lang="en-US" sz="2400" dirty="0" smtClean="0">
                <a:cs typeface="Arial"/>
              </a:rPr>
              <a:t>SH-initial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B-final</a:t>
            </a:r>
            <a:endParaRPr lang="de-DE" sz="2400" dirty="0" smtClean="0"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1364396"/>
            <a:ext cx="3048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SH-final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B-initial</a:t>
            </a:r>
          </a:p>
          <a:p>
            <a:r>
              <a:rPr lang="en-US" sz="2400" dirty="0" smtClean="0">
                <a:solidFill>
                  <a:srgbClr val="0000FF"/>
                </a:solidFill>
                <a:cs typeface="Arial"/>
              </a:rPr>
              <a:t>SH-final </a:t>
            </a:r>
            <a:r>
              <a:rPr lang="en-US" sz="2400" dirty="0" err="1" smtClean="0">
                <a:solidFill>
                  <a:srgbClr val="0000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 B-final</a:t>
            </a:r>
          </a:p>
          <a:p>
            <a:r>
              <a:rPr lang="en-US" sz="2400" dirty="0" smtClean="0">
                <a:solidFill>
                  <a:srgbClr val="0000FF"/>
                </a:solidFill>
                <a:cs typeface="Arial"/>
              </a:rPr>
              <a:t>B-initial </a:t>
            </a:r>
            <a:r>
              <a:rPr lang="en-US" sz="2400" dirty="0" err="1" smtClean="0">
                <a:solidFill>
                  <a:srgbClr val="0000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 B-final</a:t>
            </a:r>
            <a:endParaRPr lang="de-DE" sz="2400" dirty="0" smtClean="0">
              <a:solidFill>
                <a:srgbClr val="0000FF"/>
              </a:solidFill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" y="4084766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zB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wenn</a:t>
            </a:r>
            <a:r>
              <a:rPr lang="en-US" sz="2400" dirty="0" smtClean="0">
                <a:cs typeface="Arial"/>
              </a:rPr>
              <a:t> SH-initial </a:t>
            </a:r>
            <a:r>
              <a:rPr lang="en-US" sz="2400" dirty="0" err="1" smtClean="0">
                <a:cs typeface="Arial"/>
              </a:rPr>
              <a:t>vs</a:t>
            </a:r>
            <a:r>
              <a:rPr lang="en-US" sz="2400" dirty="0" smtClean="0">
                <a:cs typeface="Arial"/>
              </a:rPr>
              <a:t> SH-final 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= 0.035, </a:t>
            </a:r>
            <a:r>
              <a:rPr lang="en-US" sz="2400" dirty="0" err="1" smtClean="0">
                <a:cs typeface="Arial"/>
              </a:rPr>
              <a:t>Bonferroni-Korrektur</a:t>
            </a:r>
            <a:r>
              <a:rPr lang="en-US" sz="2400" dirty="0" smtClean="0">
                <a:cs typeface="Arial"/>
              </a:rPr>
              <a:t>: 0.035 * 6 = 0.21 (</a:t>
            </a:r>
            <a:r>
              <a:rPr lang="en-US" sz="2400" dirty="0" err="1" smtClean="0">
                <a:cs typeface="Arial"/>
              </a:rPr>
              <a:t>weil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es</a:t>
            </a:r>
            <a:r>
              <a:rPr lang="en-US" sz="2400" dirty="0" smtClean="0">
                <a:cs typeface="Arial"/>
              </a:rPr>
              <a:t> 6 </a:t>
            </a:r>
            <a:r>
              <a:rPr lang="en-US" sz="2400" dirty="0" err="1" smtClean="0">
                <a:cs typeface="Arial"/>
              </a:rPr>
              <a:t>mögliche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Testpaare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gibt</a:t>
            </a:r>
            <a:r>
              <a:rPr lang="en-US" sz="2400" dirty="0" smtClean="0">
                <a:cs typeface="Arial"/>
              </a:rPr>
              <a:t>).</a:t>
            </a:r>
            <a:endParaRPr lang="de-DE" sz="2400" dirty="0" smtClean="0"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500" y="5638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3. </a:t>
            </a:r>
            <a:r>
              <a:rPr lang="en-US" sz="2400" dirty="0" err="1" smtClean="0">
                <a:cs typeface="Arial"/>
              </a:rPr>
              <a:t>Auswahl</a:t>
            </a:r>
            <a:r>
              <a:rPr lang="en-US" sz="2400" dirty="0" smtClean="0">
                <a:cs typeface="Arial"/>
              </a:rPr>
              <a:t>: </a:t>
            </a:r>
            <a:r>
              <a:rPr lang="en-US" sz="2400" dirty="0" err="1" smtClean="0">
                <a:cs typeface="Arial"/>
              </a:rPr>
              <a:t>nur</a:t>
            </a:r>
            <a:r>
              <a:rPr lang="en-US" sz="2400" dirty="0" smtClean="0">
                <a:cs typeface="Arial"/>
              </a:rPr>
              <a:t> die</a:t>
            </a:r>
            <a:r>
              <a:rPr lang="en-US" sz="2400" dirty="0" smtClean="0">
                <a:cs typeface="Arial"/>
              </a:rPr>
              <a:t> Test-</a:t>
            </a:r>
            <a:r>
              <a:rPr lang="en-US" sz="2400" dirty="0" err="1" smtClean="0">
                <a:cs typeface="Arial"/>
              </a:rPr>
              <a:t>Kombinationen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die </a:t>
            </a:r>
            <a:r>
              <a:rPr lang="en-US" sz="2400" dirty="0" err="1" smtClean="0">
                <a:solidFill>
                  <a:srgbClr val="0000FF"/>
                </a:solidFill>
                <a:cs typeface="Arial"/>
              </a:rPr>
              <a:t>sich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 in </a:t>
            </a:r>
            <a:r>
              <a:rPr lang="en-US" sz="2400" b="1" dirty="0" err="1" smtClean="0">
                <a:solidFill>
                  <a:srgbClr val="0000FF"/>
                </a:solidFill>
                <a:cs typeface="Arial"/>
              </a:rPr>
              <a:t>einer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cs typeface="Arial"/>
              </a:rPr>
              <a:t>Stufe</a:t>
            </a:r>
            <a:r>
              <a:rPr lang="en-US" sz="2400" dirty="0" smtClean="0">
                <a:solidFill>
                  <a:srgbClr val="0000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cs typeface="Arial"/>
              </a:rPr>
              <a:t>unterscheiden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1364396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Arial"/>
                <a:cs typeface="Arial"/>
              </a:rPr>
              <a:t>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10500" y="2103059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Arial"/>
                <a:cs typeface="Arial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2566"/>
            <a:ext cx="3733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(</a:t>
            </a:r>
            <a:r>
              <a:rPr lang="en-US" sz="2400" dirty="0" err="1" smtClean="0">
                <a:cs typeface="Arial"/>
              </a:rPr>
              <a:t>Zur</a:t>
            </a:r>
            <a:r>
              <a:rPr lang="en-US" sz="2400" dirty="0" smtClean="0">
                <a:cs typeface="Arial"/>
              </a:rPr>
              <a:t> Info):  </a:t>
            </a:r>
            <a:r>
              <a:rPr lang="en-US" sz="2400" dirty="0" err="1" smtClean="0">
                <a:cs typeface="Arial"/>
              </a:rPr>
              <a:t>wieviele</a:t>
            </a:r>
            <a:r>
              <a:rPr lang="en-US" sz="2400" dirty="0" smtClean="0">
                <a:cs typeface="Arial"/>
              </a:rPr>
              <a:t> Tests?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9144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Fur </a:t>
            </a:r>
            <a:r>
              <a:rPr lang="en-US" sz="2400" i="1" dirty="0" err="1" smtClean="0">
                <a:latin typeface="+mj-lt"/>
                <a:cs typeface="Arial"/>
              </a:rPr>
              <a:t>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Stufen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es</a:t>
            </a:r>
            <a:r>
              <a:rPr lang="en-US" sz="2400" dirty="0" smtClean="0">
                <a:latin typeface="+mj-lt"/>
                <a:cs typeface="Arial"/>
              </a:rPr>
              <a:t> n!/(n-2)!2! </a:t>
            </a:r>
            <a:r>
              <a:rPr lang="en-US" sz="2400" dirty="0" err="1" smtClean="0">
                <a:latin typeface="+mj-lt"/>
                <a:cs typeface="Arial"/>
              </a:rPr>
              <a:t>mögliche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Kombinationen</a:t>
            </a:r>
            <a:r>
              <a:rPr lang="en-US" sz="2400" dirty="0" smtClean="0">
                <a:latin typeface="+mj-lt"/>
                <a:cs typeface="Arial"/>
              </a:rPr>
              <a:t>.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9812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zB</a:t>
            </a:r>
            <a:endParaRPr lang="en-US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* Position * </a:t>
            </a:r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war </a:t>
            </a:r>
            <a:r>
              <a:rPr lang="en-US" sz="2400" dirty="0" err="1" smtClean="0">
                <a:latin typeface="+mj-lt"/>
                <a:cs typeface="Arial"/>
              </a:rPr>
              <a:t>signifikant</a:t>
            </a:r>
            <a:r>
              <a:rPr lang="en-US" sz="2400" dirty="0" smtClean="0">
                <a:latin typeface="+mj-lt"/>
                <a:cs typeface="Arial"/>
              </a:rPr>
              <a:t>.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= Hessen, Bayern, S-H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= M, W</a:t>
            </a:r>
          </a:p>
          <a:p>
            <a:r>
              <a:rPr lang="en-US" sz="2400" dirty="0" smtClean="0">
                <a:latin typeface="+mj-lt"/>
                <a:cs typeface="Arial"/>
              </a:rPr>
              <a:t>Position = initial, medial, final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3964631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Wir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haben</a:t>
            </a:r>
            <a:r>
              <a:rPr lang="en-US" sz="2400" dirty="0" smtClean="0">
                <a:latin typeface="+mj-lt"/>
                <a:cs typeface="Arial"/>
              </a:rPr>
              <a:t> 3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2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3 = 18 </a:t>
            </a:r>
            <a:r>
              <a:rPr lang="en-US" sz="2400" dirty="0" err="1" smtClean="0">
                <a:latin typeface="+mj-lt"/>
                <a:cs typeface="Arial"/>
              </a:rPr>
              <a:t>Stufen-Kombinationen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4426296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Das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18!/16!2! = 18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17/2 = 153 </a:t>
            </a:r>
            <a:r>
              <a:rPr lang="en-US" sz="2400" dirty="0" err="1" smtClean="0">
                <a:latin typeface="+mj-lt"/>
                <a:cs typeface="Arial"/>
              </a:rPr>
              <a:t>t</a:t>
            </a:r>
            <a:r>
              <a:rPr lang="en-US" sz="2400" dirty="0" smtClean="0">
                <a:latin typeface="+mj-lt"/>
                <a:cs typeface="Arial"/>
              </a:rPr>
              <a:t>-Tests.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5265003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Bonferroni</a:t>
            </a:r>
            <a:r>
              <a:rPr lang="de-DE" sz="2400" dirty="0" smtClean="0">
                <a:latin typeface="+mj-lt"/>
                <a:cs typeface="Arial"/>
              </a:rPr>
              <a:t> Korrektur: Die Wahrscheinlichkeiten mit 153 multiplizieren.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73967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92832"/>
            <a:ext cx="937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posthoc(Fak1, Fak2, Fak3, ...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Fakn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code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factorcode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depvariable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057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Fak1, Fak2, Fak3...</a:t>
            </a:r>
            <a:r>
              <a:rPr lang="en-US" sz="2400" dirty="0" err="1" smtClean="0">
                <a:latin typeface="+mj-lt"/>
                <a:cs typeface="Arial"/>
              </a:rPr>
              <a:t>Fakn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sind</a:t>
            </a:r>
            <a:r>
              <a:rPr lang="en-US" sz="2400" dirty="0" smtClean="0">
                <a:latin typeface="+mj-lt"/>
                <a:cs typeface="Arial"/>
              </a:rPr>
              <a:t> die </a:t>
            </a:r>
            <a:r>
              <a:rPr lang="en-US" sz="2400" dirty="0" err="1" smtClean="0">
                <a:latin typeface="+mj-lt"/>
                <a:cs typeface="Arial"/>
              </a:rPr>
              <a:t>gekreuzten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Faktoren</a:t>
            </a:r>
            <a:r>
              <a:rPr lang="en-US" sz="2400" dirty="0" smtClean="0">
                <a:latin typeface="+mj-lt"/>
                <a:cs typeface="Arial"/>
              </a:rPr>
              <a:t>,  </a:t>
            </a:r>
            <a:r>
              <a:rPr lang="de-DE" sz="2400" dirty="0" smtClean="0">
                <a:cs typeface="Arial"/>
              </a:rPr>
              <a:t>die </a:t>
            </a:r>
            <a:r>
              <a:rPr lang="de-DE" sz="2400" dirty="0" err="1" smtClean="0">
                <a:cs typeface="Arial"/>
              </a:rPr>
              <a:t>posthoc</a:t>
            </a:r>
            <a:r>
              <a:rPr lang="de-DE" sz="2400" dirty="0" smtClean="0">
                <a:cs typeface="Arial"/>
              </a:rPr>
              <a:t> geprüft werden sollen</a:t>
            </a:r>
            <a:endParaRPr lang="de-DE" sz="2400" dirty="0" smtClean="0">
              <a:latin typeface="+mj-lt"/>
              <a:cs typeface="Arial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4805065"/>
            <a:ext cx="8686800" cy="1147465"/>
            <a:chOff x="304800" y="4805065"/>
            <a:chExt cx="8686800" cy="1147465"/>
          </a:xfrm>
        </p:grpSpPr>
        <p:sp>
          <p:nvSpPr>
            <p:cNvPr id="7" name="TextBox 6"/>
            <p:cNvSpPr txBox="1"/>
            <p:nvPr/>
          </p:nvSpPr>
          <p:spPr>
            <a:xfrm>
              <a:off x="304800" y="4805065"/>
              <a:ext cx="8686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dr.p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posthoc(Dialekt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Position, code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c("b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", "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"),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dr.t$d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de-DE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9200" y="5490865"/>
              <a:ext cx="5257800" cy="461665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NB. immer </a:t>
              </a:r>
              <a:r>
                <a:rPr lang="de-DE" sz="2400" b="1" dirty="0" err="1" smtClean="0">
                  <a:latin typeface="+mj-lt"/>
                  <a:cs typeface="Arial"/>
                </a:rPr>
                <a:t>code</a:t>
              </a:r>
              <a:r>
                <a:rPr lang="de-DE" sz="2400" b="1" dirty="0" smtClean="0">
                  <a:latin typeface="+mj-lt"/>
                  <a:cs typeface="Arial"/>
                </a:rPr>
                <a:t> = </a:t>
              </a:r>
              <a:r>
                <a:rPr lang="de-DE" sz="2400" dirty="0" smtClean="0">
                  <a:latin typeface="+mj-lt"/>
                  <a:cs typeface="Arial"/>
                </a:rPr>
                <a:t>etwas und </a:t>
              </a:r>
              <a:r>
                <a:rPr lang="de-DE" sz="2400" b="1" dirty="0" smtClean="0">
                  <a:latin typeface="+mj-lt"/>
                  <a:cs typeface="Arial"/>
                </a:rPr>
                <a:t>d =</a:t>
              </a:r>
              <a:r>
                <a:rPr lang="de-DE" sz="2400" dirty="0" smtClean="0">
                  <a:latin typeface="+mj-lt"/>
                  <a:cs typeface="Arial"/>
                </a:rPr>
                <a:t> etwas 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57200" y="3076545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dr.t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Anova.prepare(dr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"))</a:t>
            </a:r>
            <a:endParaRPr lang="de-DE" sz="2000" dirty="0" smtClean="0">
              <a:solidFill>
                <a:srgbClr val="FF0000"/>
              </a:solidFill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28600" y="3476655"/>
            <a:ext cx="7848600" cy="959078"/>
            <a:chOff x="228600" y="3476655"/>
            <a:chExt cx="7848600" cy="959078"/>
          </a:xfrm>
        </p:grpSpPr>
        <p:sp>
          <p:nvSpPr>
            <p:cNvPr id="6" name="TextBox 5"/>
            <p:cNvSpPr txBox="1"/>
            <p:nvPr/>
          </p:nvSpPr>
          <p:spPr>
            <a:xfrm>
              <a:off x="457200" y="3974068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dr.t$b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10000" y="3974068"/>
              <a:ext cx="266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cs typeface="Arial"/>
                </a:rPr>
                <a:t>Position = </a:t>
              </a:r>
              <a:r>
                <a:rPr lang="en-US" sz="2400" dirty="0" err="1" smtClean="0">
                  <a:solidFill>
                    <a:srgbClr val="FF0000"/>
                  </a:solidFill>
                  <a:cs typeface="Arial"/>
                </a:rPr>
                <a:t>dr.t$w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8600" y="3476655"/>
              <a:ext cx="784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cs typeface="Arial"/>
                </a:rPr>
                <a:t>Die gekreuzten Faktoren, die </a:t>
              </a:r>
              <a:r>
                <a:rPr lang="de-DE" sz="2400" dirty="0" err="1" smtClean="0">
                  <a:cs typeface="Arial"/>
                </a:rPr>
                <a:t>posthoc</a:t>
              </a:r>
              <a:r>
                <a:rPr lang="de-DE" sz="2400" dirty="0" smtClean="0">
                  <a:cs typeface="Arial"/>
                </a:rPr>
                <a:t> geprüft werden sollen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671429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								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SH.final-B.final</a:t>
            </a:r>
            <a:r>
              <a:rPr lang="en-US" dirty="0" smtClean="0">
                <a:latin typeface="Courier"/>
                <a:cs typeface="Courier"/>
              </a:rPr>
              <a:t>      -0.4666613 7.999611  1.000000000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SH.final-SH.initial</a:t>
            </a:r>
            <a:r>
              <a:rPr lang="en-US" dirty="0" smtClean="0">
                <a:latin typeface="Courier"/>
                <a:cs typeface="Courier"/>
              </a:rPr>
              <a:t>   -2.5709017 4.000000  0.371518380</a:t>
            </a:r>
          </a:p>
          <a:p>
            <a:r>
              <a:rPr lang="en-US" dirty="0" err="1" smtClean="0">
                <a:latin typeface="Courier"/>
                <a:cs typeface="Courier"/>
              </a:rPr>
              <a:t>B.final-B.initial</a:t>
            </a:r>
            <a:r>
              <a:rPr lang="en-US" dirty="0" smtClean="0">
                <a:latin typeface="Courier"/>
                <a:cs typeface="Courier"/>
              </a:rPr>
              <a:t>    -10.9833157 4.000000  0.002342832</a:t>
            </a:r>
          </a:p>
          <a:p>
            <a:r>
              <a:rPr lang="en-US" dirty="0" err="1" smtClean="0">
                <a:latin typeface="Courier"/>
                <a:cs typeface="Courier"/>
              </a:rPr>
              <a:t>SH.initial-B.initial</a:t>
            </a:r>
            <a:r>
              <a:rPr lang="en-US" dirty="0" smtClean="0">
                <a:latin typeface="Courier"/>
                <a:cs typeface="Courier"/>
              </a:rPr>
              <a:t>  -5.1226150 6.475584  0.010372660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78767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Courier"/>
              </a:rPr>
              <a:t>dr.p$stats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840432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listet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nur</a:t>
            </a:r>
            <a:r>
              <a:rPr lang="en-US" sz="2400" dirty="0" smtClean="0">
                <a:cs typeface="Arial"/>
              </a:rPr>
              <a:t> die</a:t>
            </a:r>
            <a:r>
              <a:rPr lang="en-US" sz="2400" dirty="0" smtClean="0">
                <a:cs typeface="Arial"/>
              </a:rPr>
              <a:t> Test-</a:t>
            </a:r>
            <a:r>
              <a:rPr lang="en-US" sz="2400" dirty="0" err="1" smtClean="0">
                <a:cs typeface="Arial"/>
              </a:rPr>
              <a:t>Kombinationen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smtClean="0">
                <a:cs typeface="Arial"/>
              </a:rPr>
              <a:t>die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b="1" dirty="0" err="1" smtClean="0">
                <a:cs typeface="Arial"/>
              </a:rPr>
              <a:t>einer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Stufe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unterscheiden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daher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i="1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SH.final-B.initial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usw</a:t>
            </a:r>
            <a:r>
              <a:rPr lang="en-US" sz="2400" dirty="0" smtClean="0">
                <a:cs typeface="Arial"/>
              </a:rPr>
              <a:t>.)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426767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dr.p$bonf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888433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Bonferroni-Multiplikator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35009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6</a:t>
            </a:r>
            <a:endParaRPr lang="de-DE" sz="2400" dirty="0" smtClean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48723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dr.p$paired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865168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FALSE  TRUE  TRUE FALSE</a:t>
            </a:r>
            <a:endParaRPr lang="de-DE" sz="2400" dirty="0" smtClean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53340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Wurde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ein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gepaarter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t</a:t>
            </a:r>
            <a:r>
              <a:rPr lang="en-US" sz="2400" dirty="0" smtClean="0">
                <a:latin typeface="+mj-lt"/>
                <a:cs typeface="Arial"/>
              </a:rPr>
              <a:t>-Test </a:t>
            </a:r>
            <a:r>
              <a:rPr lang="en-US" sz="2400" dirty="0" err="1" smtClean="0">
                <a:latin typeface="+mj-lt"/>
                <a:cs typeface="Arial"/>
              </a:rPr>
              <a:t>durchgeführt</a:t>
            </a:r>
            <a:r>
              <a:rPr lang="en-US" sz="2400" dirty="0" smtClean="0">
                <a:latin typeface="+mj-lt"/>
                <a:cs typeface="Arial"/>
              </a:rPr>
              <a:t>?</a:t>
            </a:r>
            <a:endParaRPr lang="de-DE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733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Bonferroni-Korrektur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zeigten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signifikante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Unterschiede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zwischen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Bayern und Schleswig-Holstein in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0.05)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  <a:cs typeface="Arial"/>
              </a:rPr>
              <a:t>nicht</a:t>
            </a:r>
            <a:r>
              <a:rPr lang="en-US" sz="2400" dirty="0" smtClean="0">
                <a:solidFill>
                  <a:srgbClr val="008000"/>
                </a:solidFill>
                <a:cs typeface="Arial"/>
              </a:rPr>
              <a:t> in </a:t>
            </a:r>
            <a:r>
              <a:rPr lang="en-US" sz="2400" dirty="0" err="1" smtClean="0">
                <a:solidFill>
                  <a:srgbClr val="008000"/>
                </a:solidFill>
                <a:cs typeface="Arial"/>
              </a:rPr>
              <a:t>finaler</a:t>
            </a:r>
            <a:r>
              <a:rPr lang="en-US" sz="2400" dirty="0" smtClean="0">
                <a:solidFill>
                  <a:srgbClr val="008000"/>
                </a:solidFill>
                <a:cs typeface="Arial"/>
              </a:rPr>
              <a:t> Position</a:t>
            </a:r>
            <a:r>
              <a:rPr lang="en-US" sz="2400" dirty="0" smtClean="0">
                <a:cs typeface="Arial"/>
              </a:rPr>
              <a:t>. Die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Unterschiede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zwischen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initialer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und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finaler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Position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waren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nur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für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Bayern </a:t>
            </a:r>
            <a:r>
              <a:rPr lang="en-US" sz="2400" dirty="0" smtClean="0">
                <a:cs typeface="Arial"/>
              </a:rPr>
              <a:t>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0.01)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jedoch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nicht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für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 Schleswig-Holstein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								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SH.final-B.final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     </a:t>
            </a:r>
            <a:r>
              <a:rPr lang="en-US" dirty="0" smtClean="0">
                <a:latin typeface="Courier"/>
                <a:cs typeface="Courier"/>
              </a:rPr>
              <a:t>-0.4666613 7.999611 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1.000000000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Courier"/>
                <a:cs typeface="Courier"/>
              </a:rPr>
              <a:t>SH.final-SH.initial</a:t>
            </a:r>
            <a:r>
              <a:rPr lang="en-US" dirty="0" smtClean="0">
                <a:solidFill>
                  <a:srgbClr val="7F7F7F"/>
                </a:solidFill>
                <a:latin typeface="Courier"/>
                <a:cs typeface="Courier"/>
              </a:rPr>
              <a:t>   </a:t>
            </a:r>
            <a:r>
              <a:rPr lang="en-US" dirty="0" smtClean="0">
                <a:latin typeface="Courier"/>
                <a:cs typeface="Courier"/>
              </a:rPr>
              <a:t>-2.5709017 4.000000  </a:t>
            </a:r>
            <a:r>
              <a:rPr lang="en-US" dirty="0" smtClean="0">
                <a:solidFill>
                  <a:srgbClr val="7F7F7F"/>
                </a:solidFill>
                <a:latin typeface="Courier"/>
                <a:cs typeface="Courier"/>
              </a:rPr>
              <a:t>0.371518380</a:t>
            </a:r>
          </a:p>
          <a:p>
            <a:r>
              <a:rPr lang="en-US" dirty="0" err="1" smtClean="0">
                <a:solidFill>
                  <a:srgbClr val="0000FF"/>
                </a:solidFill>
                <a:latin typeface="Courier"/>
                <a:cs typeface="Courier"/>
              </a:rPr>
              <a:t>B.final-B.initial</a:t>
            </a:r>
            <a:r>
              <a:rPr lang="en-US" dirty="0" smtClean="0">
                <a:latin typeface="Courier"/>
                <a:cs typeface="Courier"/>
              </a:rPr>
              <a:t>    -10.9833157 4.000000  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0.002342832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urier"/>
                <a:cs typeface="Courier"/>
              </a:rPr>
              <a:t>SH.initial-B.initial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  </a:t>
            </a:r>
            <a:r>
              <a:rPr lang="en-US" dirty="0" smtClean="0">
                <a:latin typeface="Courier"/>
                <a:cs typeface="Courier"/>
              </a:rPr>
              <a:t>-5.1226150 6.475584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0.010372660</a:t>
            </a:r>
            <a:endParaRPr lang="de-DE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838200"/>
            <a:ext cx="647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Fragestellung(en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): Inwiefern wird die Dauer von der Position und/oder Dialekt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1. Wiederholungen in derselben Zelle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55666" y="533400"/>
            <a:ext cx="71739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allen bislang untersuchten </a:t>
            </a:r>
            <a:r>
              <a:rPr lang="de-DE" sz="2400" dirty="0" err="1" smtClean="0">
                <a:latin typeface="Arial"/>
                <a:cs typeface="Arial"/>
              </a:rPr>
              <a:t>ANOVAs</a:t>
            </a:r>
            <a:r>
              <a:rPr lang="de-DE" sz="2400" dirty="0" smtClean="0">
                <a:latin typeface="Arial"/>
                <a:cs typeface="Arial"/>
              </a:rPr>
              <a:t> gab es </a:t>
            </a:r>
            <a:r>
              <a:rPr lang="de-DE" sz="2400" b="1" dirty="0" smtClean="0">
                <a:latin typeface="Arial"/>
                <a:cs typeface="Arial"/>
              </a:rPr>
              <a:t>einen Wert pro </a:t>
            </a:r>
            <a:r>
              <a:rPr lang="de-DE" sz="2400" b="1" dirty="0" err="1" smtClean="0">
                <a:latin typeface="Arial"/>
                <a:cs typeface="Arial"/>
              </a:rPr>
              <a:t>Vpn</a:t>
            </a:r>
            <a:r>
              <a:rPr lang="de-DE" sz="2400" b="1" dirty="0" smtClean="0">
                <a:latin typeface="Arial"/>
                <a:cs typeface="Arial"/>
              </a:rPr>
              <a:t>. pro Zelle</a:t>
            </a:r>
            <a:r>
              <a:rPr lang="de-DE" sz="2400" dirty="0" smtClean="0">
                <a:latin typeface="Arial"/>
                <a:cs typeface="Arial"/>
              </a:rPr>
              <a:t>. z.B. 2 Faktoren mit 3 und 2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n, dann 6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, also einen Wert pro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n-Kombination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5562" y="3146517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9239" y="451588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39989" y="451588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26186" y="451588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89701" y="3832317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56130" y="3832317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55755" y="383231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63378" y="4515884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7871" y="2458484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9701" y="245848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5048139" y="448034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</p:cNvCxnSpPr>
          <p:nvPr/>
        </p:nvCxnSpPr>
        <p:spPr>
          <a:xfrm rot="5400000">
            <a:off x="4815566" y="4268118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5261950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46057" y="451588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6807" y="451588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3004" y="451588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6864957" y="448033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632384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7078768" y="426811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4" idx="2"/>
          </p:cNvCxnSpPr>
          <p:nvPr/>
        </p:nvCxnSpPr>
        <p:spPr>
          <a:xfrm flipV="1">
            <a:off x="5215736" y="360818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6071708" y="360818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5865563" y="310484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22766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92316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38627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96068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65618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1929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8600" y="2920149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696" y="352082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52539" y="344239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In einer Untersuchung zur /</a:t>
            </a:r>
            <a:r>
              <a:rPr lang="de-DE" sz="2400" dirty="0" err="1" smtClean="0">
                <a:cs typeface="Arial"/>
              </a:rPr>
              <a:t>u/-Frontierung</a:t>
            </a:r>
            <a:r>
              <a:rPr lang="de-DE" sz="2400" dirty="0" smtClean="0"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12 Sprecherinnen </a:t>
            </a:r>
            <a:r>
              <a:rPr lang="de-DE" sz="2400" dirty="0" smtClean="0"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cs typeface="Arial"/>
              </a:rPr>
              <a:t>who'd</a:t>
            </a:r>
            <a:r>
              <a:rPr lang="de-DE" sz="2400" dirty="0" smtClean="0">
                <a:cs typeface="Arial"/>
              </a:rPr>
              <a:t>). Jedes Wort ist von jeder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10 Mal erzeugt worden.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44958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505200"/>
            <a:ext cx="883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Alter       1     0.598   14.877      1     10  0.003175 ** </a:t>
            </a:r>
          </a:p>
          <a:p>
            <a:r>
              <a:rPr lang="en-US" dirty="0" err="1" smtClean="0">
                <a:latin typeface="Courier"/>
                <a:cs typeface="Courier"/>
              </a:rPr>
              <a:t>Wort</a:t>
            </a:r>
            <a:r>
              <a:rPr lang="en-US" dirty="0" smtClean="0">
                <a:latin typeface="Courier"/>
                <a:cs typeface="Courier"/>
              </a:rPr>
              <a:t>        1     0.912   46.652      2      9 1.777e-05 ***</a:t>
            </a:r>
          </a:p>
          <a:p>
            <a:r>
              <a:rPr lang="en-US" dirty="0" err="1" smtClean="0">
                <a:latin typeface="Courier"/>
                <a:cs typeface="Courier"/>
              </a:rPr>
              <a:t>Alter:Wort</a:t>
            </a:r>
            <a:r>
              <a:rPr lang="en-US" dirty="0" smtClean="0">
                <a:latin typeface="Courier"/>
                <a:cs typeface="Courier"/>
              </a:rPr>
              <a:t>  1     0.548    5.449      2      9  0.028142 * 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5181600"/>
            <a:ext cx="74676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cs typeface="Arial"/>
              </a:rPr>
              <a:t>Alter hatte einen signifikanten Einfluss auf F2 (</a:t>
            </a:r>
            <a:r>
              <a:rPr lang="de-DE" sz="2400" dirty="0" smtClean="0">
                <a:cs typeface="Arial"/>
              </a:rPr>
              <a:t>F[1</a:t>
            </a:r>
            <a:r>
              <a:rPr lang="de-DE" sz="2400" dirty="0" smtClean="0">
                <a:cs typeface="Arial"/>
              </a:rPr>
              <a:t>, </a:t>
            </a:r>
            <a:r>
              <a:rPr lang="de-DE" sz="2400" dirty="0" smtClean="0">
                <a:cs typeface="Arial"/>
              </a:rPr>
              <a:t>10] = 14.9</a:t>
            </a:r>
            <a:r>
              <a:rPr lang="de-DE" sz="2400" dirty="0" smtClean="0">
                <a:cs typeface="Arial"/>
              </a:rPr>
              <a:t>, p &lt; 0.01) und es gab eine signifikante Interaktion zwischen Alter und Wort (</a:t>
            </a:r>
            <a:r>
              <a:rPr lang="de-DE" sz="2400" dirty="0" smtClean="0">
                <a:cs typeface="Arial"/>
              </a:rPr>
              <a:t>F[2</a:t>
            </a:r>
            <a:r>
              <a:rPr lang="de-DE" sz="2400" dirty="0" smtClean="0">
                <a:cs typeface="Arial"/>
              </a:rPr>
              <a:t>, </a:t>
            </a:r>
            <a:r>
              <a:rPr lang="de-DE" sz="2400" dirty="0" smtClean="0">
                <a:cs typeface="Arial"/>
              </a:rPr>
              <a:t>9] </a:t>
            </a:r>
            <a:r>
              <a:rPr lang="de-DE" sz="2400" dirty="0" smtClean="0">
                <a:cs typeface="Arial"/>
              </a:rPr>
              <a:t>= 5.5, p &lt; 0.05). </a:t>
            </a:r>
            <a:endParaRPr lang="de-DE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834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914400"/>
            <a:ext cx="800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code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")</a:t>
            </a:r>
          </a:p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Anova.prepare(F2m, code)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Alter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factor(ssb.t$b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</a:p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ssb.lm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lm(ssb.t$d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~ Alter)</a:t>
            </a:r>
          </a:p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ssb.ana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Anova(ssb.lm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ssb.t$w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= ~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Wort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</a:p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ssb.ana</a:t>
            </a:r>
            <a:endParaRPr lang="en-US" sz="2400" dirty="0" smtClean="0">
              <a:solidFill>
                <a:srgbClr val="FF0000"/>
              </a:solidFill>
              <a:latin typeface="+mj-lt"/>
              <a:cs typeface="Arial"/>
            </a:endParaRPr>
          </a:p>
          <a:p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668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with(F2m,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interaction.plot(Wort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Alter, F2) 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600200" y="1066800"/>
            <a:ext cx="5638800" cy="5638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0" y="111204"/>
            <a:ext cx="678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04800" y="1295400"/>
            <a:ext cx="8305800" cy="1373832"/>
            <a:chOff x="304800" y="1295400"/>
            <a:chExt cx="8305800" cy="1373832"/>
          </a:xfrm>
        </p:grpSpPr>
        <p:sp>
          <p:nvSpPr>
            <p:cNvPr id="2" name="TextBox 1"/>
            <p:cNvSpPr txBox="1"/>
            <p:nvPr/>
          </p:nvSpPr>
          <p:spPr>
            <a:xfrm>
              <a:off x="304800" y="1295400"/>
              <a:ext cx="762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ssb.t$w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  <a:p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ssb.t$b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4800" y="2207567"/>
              <a:ext cx="830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ssb.p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posthoc(Wort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Alter, code=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c("w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", "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b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"),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=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ssb.t$d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de-DE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29718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ssb.p$stats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600"/>
            <a:ext cx="8153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 							</a:t>
            </a:r>
            <a:r>
              <a:rPr lang="en-US" dirty="0" smtClean="0">
                <a:latin typeface="Courier"/>
                <a:cs typeface="Courier"/>
              </a:rPr>
              <a:t>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swoop.alt-used.alt</a:t>
            </a:r>
            <a:r>
              <a:rPr lang="en-US" dirty="0" smtClean="0">
                <a:latin typeface="Courier"/>
                <a:cs typeface="Courier"/>
              </a:rPr>
              <a:t>    -7.382146 5.000000   0.01075660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swoop.alt-who'd.alt</a:t>
            </a:r>
            <a:r>
              <a:rPr lang="en-US" dirty="0" smtClean="0">
                <a:latin typeface="Courier"/>
                <a:cs typeface="Courier"/>
              </a:rPr>
              <a:t>    0.956723 5.000000   1.00000000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swoop.alt-swoop.jung</a:t>
            </a:r>
            <a:r>
              <a:rPr lang="en-US" dirty="0" smtClean="0">
                <a:latin typeface="Courier"/>
                <a:cs typeface="Courier"/>
              </a:rPr>
              <a:t>  -4.275313 9.555319   0.02700452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used.alt-who'd.alt</a:t>
            </a:r>
            <a:r>
              <a:rPr lang="en-US" dirty="0" smtClean="0">
                <a:latin typeface="Courier"/>
                <a:cs typeface="Courier"/>
              </a:rPr>
              <a:t>     7.973837 5.000000   0.00750801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used.alt-used.jung</a:t>
            </a:r>
            <a:r>
              <a:rPr lang="en-US" dirty="0" smtClean="0">
                <a:latin typeface="Courier"/>
                <a:cs typeface="Courier"/>
              </a:rPr>
              <a:t>    -1.785802 5.428486   1.00000000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who'd.alt-who'd.jung</a:t>
            </a:r>
            <a:r>
              <a:rPr lang="en-US" dirty="0" smtClean="0">
                <a:latin typeface="Courier"/>
                <a:cs typeface="Courier"/>
              </a:rPr>
              <a:t>  -4.316846 7.924107   0.03921836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swoop.jung-used.jung</a:t>
            </a:r>
            <a:r>
              <a:rPr lang="en-US" dirty="0" smtClean="0">
                <a:latin typeface="Courier"/>
                <a:cs typeface="Courier"/>
              </a:rPr>
              <a:t>  -4.604262 5.000000   0.08726669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swoop.jung-who'd.jung</a:t>
            </a:r>
            <a:r>
              <a:rPr lang="en-US" dirty="0" smtClean="0">
                <a:latin typeface="Courier"/>
                <a:cs typeface="Courier"/>
              </a:rPr>
              <a:t>  1.010658 5.000000   1.00000000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used.jung-who'd.jung</a:t>
            </a:r>
            <a:r>
              <a:rPr lang="en-US" dirty="0" smtClean="0">
                <a:latin typeface="Courier"/>
                <a:cs typeface="Courier"/>
              </a:rPr>
              <a:t>   6.458623 5.000000   0.01986783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834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5426839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Post-hoc </a:t>
            </a:r>
            <a:r>
              <a:rPr lang="en-US" sz="2400" dirty="0" err="1" smtClean="0"/>
              <a:t>t</a:t>
            </a:r>
            <a:r>
              <a:rPr lang="en-US" sz="2400" dirty="0" smtClean="0"/>
              <a:t>-Tests </a:t>
            </a:r>
            <a:r>
              <a:rPr lang="en-US" sz="2400" dirty="0" err="1" smtClean="0"/>
              <a:t>mit</a:t>
            </a:r>
            <a:r>
              <a:rPr lang="en-US" sz="2400" dirty="0" smtClean="0"/>
              <a:t> </a:t>
            </a:r>
            <a:r>
              <a:rPr lang="en-US" sz="2400" dirty="0" err="1" smtClean="0"/>
              <a:t>Bonferroni-Korrektur</a:t>
            </a:r>
            <a:r>
              <a:rPr lang="en-US" sz="2400" dirty="0" smtClean="0"/>
              <a:t> </a:t>
            </a:r>
            <a:r>
              <a:rPr lang="en-US" sz="2400" dirty="0" err="1" smtClean="0"/>
              <a:t>zeigten</a:t>
            </a:r>
            <a:endParaRPr lang="de-DE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981200"/>
            <a:ext cx="8153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 							</a:t>
            </a:r>
            <a:r>
              <a:rPr lang="en-US" dirty="0" smtClean="0">
                <a:latin typeface="Courier"/>
                <a:cs typeface="Courier"/>
              </a:rPr>
              <a:t>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swoop.alt-used.alt</a:t>
            </a:r>
            <a:r>
              <a:rPr lang="en-US" dirty="0" smtClean="0">
                <a:latin typeface="Courier"/>
                <a:cs typeface="Courier"/>
              </a:rPr>
              <a:t>    -7.382146 5.000000   0.01075660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swoop.alt-who'd.alt</a:t>
            </a:r>
            <a:r>
              <a:rPr lang="en-US" dirty="0" smtClean="0">
                <a:latin typeface="Courier"/>
                <a:cs typeface="Courier"/>
              </a:rPr>
              <a:t>    0.956723 5.000000   1.00000000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swoop.alt-swoop.jung</a:t>
            </a:r>
            <a:r>
              <a:rPr lang="en-US" dirty="0" smtClean="0">
                <a:latin typeface="Courier"/>
                <a:cs typeface="Courier"/>
              </a:rPr>
              <a:t>  -4.275313 9.555319   0.02700452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used.alt-who'd.alt</a:t>
            </a:r>
            <a:r>
              <a:rPr lang="en-US" dirty="0" smtClean="0">
                <a:latin typeface="Courier"/>
                <a:cs typeface="Courier"/>
              </a:rPr>
              <a:t>     7.973837 5.000000   0.00750801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used.alt-used.jung</a:t>
            </a:r>
            <a:r>
              <a:rPr lang="en-US" dirty="0" smtClean="0">
                <a:latin typeface="Courier"/>
                <a:cs typeface="Courier"/>
              </a:rPr>
              <a:t>    -1.785802 5.428486   1.00000000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who'd.alt-who'd.jung</a:t>
            </a:r>
            <a:r>
              <a:rPr lang="en-US" dirty="0" smtClean="0">
                <a:latin typeface="Courier"/>
                <a:cs typeface="Courier"/>
              </a:rPr>
              <a:t>  -4.316846 7.924107   0.03921836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swoop.jung-used.jung</a:t>
            </a:r>
            <a:r>
              <a:rPr lang="en-US" dirty="0" smtClean="0">
                <a:latin typeface="Courier"/>
                <a:cs typeface="Courier"/>
              </a:rPr>
              <a:t>  -4.604262 5.000000   0.08726669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swoop.jung-who'd.jung</a:t>
            </a:r>
            <a:r>
              <a:rPr lang="en-US" dirty="0" smtClean="0">
                <a:latin typeface="Courier"/>
                <a:cs typeface="Courier"/>
              </a:rPr>
              <a:t>  1.010658 5.000000   1.00000000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used.jung-who'd.jung</a:t>
            </a:r>
            <a:r>
              <a:rPr lang="en-US" dirty="0" smtClean="0">
                <a:latin typeface="Courier"/>
                <a:cs typeface="Courier"/>
              </a:rPr>
              <a:t>   6.458623 5.000000   0.01986783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834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041023"/>
            <a:ext cx="883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Alter hatte einen signifikanten Einfluss auf F2 (F(1, 10)=14.9, p &lt; 0.01) und es gab eine signifikante Interaktion zwischen Alter und Wort (F(2, 9) = 5.5, p &lt; 0.05). 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5888504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signifikante</a:t>
            </a:r>
            <a:r>
              <a:rPr lang="en-US" sz="2400" dirty="0" smtClean="0"/>
              <a:t> </a:t>
            </a:r>
            <a:r>
              <a:rPr lang="en-US" sz="2400" dirty="0" err="1" smtClean="0"/>
              <a:t>altersbedingte</a:t>
            </a:r>
            <a:r>
              <a:rPr lang="en-US" sz="2400" dirty="0" smtClean="0"/>
              <a:t> </a:t>
            </a:r>
            <a:r>
              <a:rPr lang="en-US" sz="2400" dirty="0" err="1" smtClean="0"/>
              <a:t>Unterschiede</a:t>
            </a:r>
            <a:r>
              <a:rPr lang="en-US" sz="2400" dirty="0" smtClean="0"/>
              <a:t> in </a:t>
            </a:r>
            <a:r>
              <a:rPr lang="en-US" sz="2400" i="1" dirty="0" smtClean="0"/>
              <a:t>who'd</a:t>
            </a:r>
            <a:r>
              <a:rPr lang="en-US" sz="2400" dirty="0" smtClean="0"/>
              <a:t> (</a:t>
            </a:r>
            <a:r>
              <a:rPr lang="en-US" sz="2400" dirty="0" err="1" smtClean="0"/>
              <a:t>p</a:t>
            </a:r>
            <a:r>
              <a:rPr lang="en-US" sz="2400" dirty="0" smtClean="0"/>
              <a:t> &lt; 0.05) und </a:t>
            </a:r>
            <a:r>
              <a:rPr lang="en-US" sz="2400" i="1" dirty="0" smtClean="0"/>
              <a:t>swoop</a:t>
            </a:r>
            <a:r>
              <a:rPr lang="en-US" sz="2400" dirty="0" smtClean="0"/>
              <a:t> (</a:t>
            </a:r>
            <a:r>
              <a:rPr lang="en-US" sz="2400" dirty="0" err="1" smtClean="0"/>
              <a:t>p</a:t>
            </a:r>
            <a:r>
              <a:rPr lang="en-US" sz="2400" dirty="0" smtClean="0"/>
              <a:t> &lt; 0.05), </a:t>
            </a:r>
            <a:r>
              <a:rPr lang="en-US" sz="2400" dirty="0" err="1" smtClean="0"/>
              <a:t>jedoch</a:t>
            </a:r>
            <a:r>
              <a:rPr lang="en-US" sz="2400" dirty="0" smtClean="0"/>
              <a:t> </a:t>
            </a:r>
            <a:r>
              <a:rPr lang="en-US" sz="2400" dirty="0" err="1" smtClean="0"/>
              <a:t>nicht</a:t>
            </a:r>
            <a:r>
              <a:rPr lang="en-US" sz="2400" dirty="0" smtClean="0"/>
              <a:t> in </a:t>
            </a:r>
            <a:r>
              <a:rPr lang="en-US" sz="2400" i="1" dirty="0" smtClean="0"/>
              <a:t>used</a:t>
            </a:r>
            <a:r>
              <a:rPr lang="en-US" sz="2400" dirty="0" smtClean="0"/>
              <a:t>.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696" y="533400"/>
            <a:ext cx="8024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Jedoch haben die meisten phonetischen Untersuchungen </a:t>
            </a:r>
            <a:r>
              <a:rPr lang="de-DE" sz="2400" b="1" dirty="0" smtClean="0">
                <a:latin typeface="Arial"/>
                <a:cs typeface="Arial"/>
              </a:rPr>
              <a:t>mehrere Werte pro Zelle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dirty="0" err="1" smtClean="0">
                <a:latin typeface="Arial"/>
                <a:cs typeface="Arial"/>
              </a:rPr>
              <a:t>zB</a:t>
            </a:r>
            <a:r>
              <a:rPr lang="de-DE" sz="2400" dirty="0" smtClean="0">
                <a:latin typeface="Arial"/>
                <a:cs typeface="Arial"/>
              </a:rPr>
              <a:t>. jede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erzeugte '</a:t>
            </a:r>
            <a:r>
              <a:rPr lang="de-DE" sz="2400" dirty="0" err="1" smtClean="0">
                <a:latin typeface="Arial"/>
                <a:cs typeface="Arial"/>
              </a:rPr>
              <a:t>hid</a:t>
            </a:r>
            <a:r>
              <a:rPr lang="de-DE" sz="2400" dirty="0" smtClean="0">
                <a:latin typeface="Arial"/>
                <a:cs typeface="Arial"/>
              </a:rPr>
              <a:t>', '</a:t>
            </a:r>
            <a:r>
              <a:rPr lang="de-DE" sz="2400" dirty="0" err="1" smtClean="0">
                <a:latin typeface="Arial"/>
                <a:cs typeface="Arial"/>
              </a:rPr>
              <a:t>head</a:t>
            </a:r>
            <a:r>
              <a:rPr lang="de-DE" sz="2400" dirty="0" smtClean="0">
                <a:latin typeface="Arial"/>
                <a:cs typeface="Arial"/>
              </a:rPr>
              <a:t>', '</a:t>
            </a:r>
            <a:r>
              <a:rPr lang="de-DE" sz="2400" dirty="0" err="1" smtClean="0">
                <a:latin typeface="Arial"/>
                <a:cs typeface="Arial"/>
              </a:rPr>
              <a:t>had</a:t>
            </a:r>
            <a:r>
              <a:rPr lang="de-DE" sz="2400" dirty="0" smtClean="0">
                <a:latin typeface="Arial"/>
                <a:cs typeface="Arial"/>
              </a:rPr>
              <a:t>' zu einer langsamen und schnellen Sprechgeschwindigkeit </a:t>
            </a:r>
            <a:r>
              <a:rPr lang="de-DE" sz="2400" b="1" dirty="0" smtClean="0">
                <a:latin typeface="Arial"/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88300" y="393207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819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10 Werte in derselben Zelle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8014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latin typeface="Arial"/>
                <a:cs typeface="Arial"/>
              </a:rPr>
              <a:t>{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48063" y="4043983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819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innerhalb der Zelle in einem ANOVA sind nicht zulässig und müssen gemittelt werden </a:t>
            </a:r>
            <a:r>
              <a:rPr lang="en-US" sz="2400" dirty="0" smtClean="0">
                <a:latin typeface="Arial"/>
                <a:cs typeface="Arial"/>
              </a:rPr>
              <a:t>–</a:t>
            </a:r>
            <a:r>
              <a:rPr lang="de-DE" sz="2400" dirty="0" smtClean="0">
                <a:latin typeface="Arial"/>
                <a:cs typeface="Arial"/>
              </a:rPr>
              <a:t> damit wir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b="1" dirty="0" smtClean="0">
                <a:latin typeface="Arial"/>
                <a:cs typeface="Arial"/>
              </a:rPr>
              <a:t>einen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Wert pro Kombination der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Stufe</a:t>
            </a:r>
            <a:r>
              <a:rPr lang="de-DE" sz="2400" b="1" dirty="0" smtClean="0">
                <a:latin typeface="Arial"/>
                <a:cs typeface="Arial"/>
              </a:rPr>
              <a:t>n </a:t>
            </a:r>
            <a:r>
              <a:rPr lang="de-DE" sz="2400" dirty="0" smtClean="0">
                <a:latin typeface="Arial"/>
                <a:cs typeface="Arial"/>
              </a:rPr>
              <a:t>haben (6 Mittelwerte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05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71518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einer Untersuchung zur /</a:t>
            </a:r>
            <a:r>
              <a:rPr lang="de-DE" sz="2400" dirty="0" err="1" smtClean="0">
                <a:latin typeface="Arial"/>
                <a:cs typeface="Arial"/>
              </a:rPr>
              <a:t>u/-Frontierung</a:t>
            </a:r>
            <a:r>
              <a:rPr lang="de-DE" sz="2400" dirty="0" smtClean="0">
                <a:latin typeface="Arial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12 Sprecherinnen </a:t>
            </a:r>
            <a:r>
              <a:rPr lang="de-DE" sz="2400" dirty="0" smtClean="0">
                <a:latin typeface="Arial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who'd</a:t>
            </a:r>
            <a:r>
              <a:rPr lang="de-DE" sz="2400" dirty="0" smtClean="0">
                <a:latin typeface="Arial"/>
                <a:cs typeface="Arial"/>
              </a:rPr>
              <a:t>). Jedes Wort ist von jeder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10 Mal erzeugt worden. Ist /u/ in den jungen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dirty="0" err="1" smtClean="0">
                <a:latin typeface="Arial"/>
                <a:cs typeface="Arial"/>
              </a:rPr>
              <a:t>frontierter</a:t>
            </a:r>
            <a:r>
              <a:rPr lang="de-DE" sz="2400" dirty="0" smtClean="0">
                <a:latin typeface="Arial"/>
                <a:cs typeface="Arial"/>
              </a:rPr>
              <a:t>? (bis zu 60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1056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within/between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endParaRPr lang="de-DE" sz="2400" dirty="0" smtClean="0">
              <a:latin typeface="Arial"/>
              <a:cs typeface="Arial"/>
            </a:endParaRPr>
          </a:p>
          <a:p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n?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9144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Word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9652" y="4784971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r>
              <a:rPr lang="de-DE" sz="2400" dirty="0" smtClean="0">
                <a:latin typeface="Arial"/>
                <a:cs typeface="Arial"/>
              </a:rPr>
              <a:t>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r>
              <a:rPr lang="de-DE" sz="2400" dirty="0" smtClean="0">
                <a:latin typeface="Arial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36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5400" y="71735"/>
            <a:ext cx="497851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371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form.ssb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3326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age.ssb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1371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Trackdatei, F1 und F2 englischer /u/ Vokale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09800" y="183326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Alter: jung oder alt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2514600"/>
            <a:ext cx="1524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word.ssb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2514600"/>
            <a:ext cx="4648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Wort: </a:t>
            </a:r>
            <a:r>
              <a:rPr lang="de-DE" sz="2400" dirty="0" err="1" smtClean="0">
                <a:latin typeface="Arial"/>
                <a:cs typeface="Arial"/>
              </a:rPr>
              <a:t>swoop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used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who'd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200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spk.ssb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3200401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Sprecher: 12 Sprecherinnen (6 jung, 6 alt)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41910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dcut(form.ssb[,2], .5,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prop=T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3877" y="4191000"/>
            <a:ext cx="1288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F2ssb 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3877" y="3662065"/>
            <a:ext cx="7069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F2 zum zeitlichen Mittelpunkt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5400" y="302567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002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table(word.ssb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spk.ssb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2286000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latin typeface="Courier New"/>
                <a:cs typeface="Courier New"/>
              </a:rPr>
              <a:t>word.ssb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arkn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elwi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frwa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gisa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jach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jeny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kapo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mapr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nata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rohi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rusy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shle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swoop   10    9   10   10   10   10   10   10   10   10   10   10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used    10   10   10   10   10   10   10   10   10   10   10   10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who'd   10   10   10   10   10   10   10   10   10   10   10   10</a:t>
            </a:r>
            <a:endParaRPr lang="de-DE" sz="1600" b="1" dirty="0" smtClean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838201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Anzahl der Wort-Wiederholungen pro Sprecher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5400" y="302567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400" y="3581400"/>
            <a:ext cx="8686800" cy="3200400"/>
            <a:chOff x="152400" y="3581400"/>
            <a:chExt cx="8686800" cy="3200400"/>
          </a:xfrm>
        </p:grpSpPr>
        <p:sp>
          <p:nvSpPr>
            <p:cNvPr id="5" name="TextBox 4"/>
            <p:cNvSpPr txBox="1"/>
            <p:nvPr/>
          </p:nvSpPr>
          <p:spPr>
            <a:xfrm>
              <a:off x="152400" y="3581400"/>
              <a:ext cx="78486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Die Funktion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anova.mean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() </a:t>
              </a:r>
              <a:r>
                <a:rPr lang="de-DE" sz="2400" dirty="0" smtClean="0">
                  <a:latin typeface="Arial"/>
                  <a:cs typeface="Arial"/>
                </a:rPr>
                <a:t>mittelt über die 10  Werte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. pro </a:t>
              </a:r>
              <a:r>
                <a:rPr lang="en-US" sz="2400" dirty="0" err="1" smtClean="0">
                  <a:latin typeface="Arial"/>
                  <a:cs typeface="Arial"/>
                </a:rPr>
                <a:t>Stufe</a:t>
              </a:r>
              <a:r>
                <a:rPr lang="de-DE" sz="2400" dirty="0" smtClean="0">
                  <a:latin typeface="Arial"/>
                  <a:cs typeface="Arial"/>
                </a:rPr>
                <a:t>n-Kombinationen und bereitet alles für den RM-ANOVA vor.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" y="5334000"/>
              <a:ext cx="845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F2m = anova.mean(F2ssb,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spk.ssb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age.ssb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word.ssb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)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19400" y="6324600"/>
              <a:ext cx="2819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abhängige Variable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3697933" y="5983933"/>
              <a:ext cx="37653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105400" y="4550895"/>
              <a:ext cx="19638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alle Faktoren</a:t>
              </a:r>
            </a:p>
          </p:txBody>
        </p: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 rot="5400000">
              <a:off x="5511843" y="4758518"/>
              <a:ext cx="321440" cy="82952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5" idx="2"/>
            </p:cNvCxnSpPr>
            <p:nvPr/>
          </p:nvCxnSpPr>
          <p:spPr>
            <a:xfrm rot="16200000" flipH="1">
              <a:off x="5926605" y="5173279"/>
              <a:ext cx="32144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</p:cNvCxnSpPr>
            <p:nvPr/>
          </p:nvCxnSpPr>
          <p:spPr>
            <a:xfrm rot="16200000" flipH="1">
              <a:off x="6417567" y="4682318"/>
              <a:ext cx="321440" cy="9819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145233"/>
            <a:ext cx="44196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m</a:t>
            </a:r>
            <a:r>
              <a:rPr lang="en-US" b="1" dirty="0" smtClean="0">
                <a:latin typeface="Courier New"/>
                <a:cs typeface="Courier New"/>
              </a:rPr>
              <a:t>   		 X1  	X2    X3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1  10.527359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2  14.186585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3  10.326474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who'd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4   8.662981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5  14.100450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6   9.002776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who'd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7   7.495192 </a:t>
            </a:r>
            <a:r>
              <a:rPr lang="en-US" b="1" dirty="0" err="1" smtClean="0">
                <a:latin typeface="Courier New"/>
                <a:cs typeface="Courier New"/>
              </a:rPr>
              <a:t>frwa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8  10.166607 </a:t>
            </a:r>
            <a:r>
              <a:rPr lang="en-US" b="1" dirty="0" err="1" smtClean="0">
                <a:latin typeface="Courier New"/>
                <a:cs typeface="Courier New"/>
              </a:rPr>
              <a:t>frwa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de-DE" b="1" dirty="0" smtClean="0">
              <a:latin typeface="Courier New"/>
              <a:cs typeface="Courier New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81000" y="4007556"/>
            <a:ext cx="7315200" cy="2321509"/>
            <a:chOff x="381000" y="4007556"/>
            <a:chExt cx="7315200" cy="2321509"/>
          </a:xfrm>
        </p:grpSpPr>
        <p:sp>
          <p:nvSpPr>
            <p:cNvPr id="4" name="TextBox 3"/>
            <p:cNvSpPr txBox="1"/>
            <p:nvPr/>
          </p:nvSpPr>
          <p:spPr>
            <a:xfrm>
              <a:off x="685800" y="4007556"/>
              <a:ext cx="7010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F2m</a:t>
              </a:r>
              <a:r>
                <a:rPr lang="de-DE" sz="2400" dirty="0" smtClean="0">
                  <a:latin typeface="Arial"/>
                  <a:cs typeface="Arial"/>
                </a:rPr>
                <a:t> ist ein </a:t>
              </a:r>
              <a:r>
                <a:rPr lang="de-DE" sz="2400" dirty="0" err="1" smtClean="0">
                  <a:latin typeface="Arial"/>
                  <a:cs typeface="Arial"/>
                </a:rPr>
                <a:t>Data-Frame</a:t>
              </a:r>
              <a:r>
                <a:rPr lang="de-DE" sz="2400" dirty="0" smtClean="0">
                  <a:latin typeface="Arial"/>
                  <a:cs typeface="Arial"/>
                </a:rPr>
                <a:t> mit den erwünschten 36 Zeilen und mit 3 Werten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. 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4884718"/>
              <a:ext cx="6553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Man kann/soll die Faktoren-Namen </a:t>
              </a:r>
              <a:r>
                <a:rPr lang="de-DE" sz="2400" dirty="0" err="1" smtClean="0">
                  <a:latin typeface="Arial"/>
                  <a:cs typeface="Arial"/>
                </a:rPr>
                <a:t>umbennen</a:t>
              </a:r>
              <a:r>
                <a:rPr lang="de-DE" sz="2400" dirty="0" smtClean="0">
                  <a:latin typeface="Arial"/>
                  <a:cs typeface="Arial"/>
                </a:rPr>
                <a:t>: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5867400"/>
              <a:ext cx="624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names(F2m) = c("F2", "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Vpn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", "Alter", "Wort")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685800"/>
            <a:ext cx="1066800" cy="459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F2m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18288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Mittelwert über die 10 Wiederholungen von </a:t>
            </a:r>
            <a:r>
              <a:rPr lang="de-DE" sz="2400" i="1" dirty="0" err="1" smtClean="0">
                <a:latin typeface="Arial"/>
                <a:cs typeface="Arial"/>
              </a:rPr>
              <a:t>used</a:t>
            </a:r>
            <a:r>
              <a:rPr lang="de-DE" sz="2400" dirty="0" smtClean="0">
                <a:latin typeface="Arial"/>
                <a:cs typeface="Arial"/>
              </a:rPr>
              <a:t>, Sprecherin </a:t>
            </a:r>
            <a:r>
              <a:rPr lang="de-DE" sz="2400" dirty="0" err="1" smtClean="0">
                <a:latin typeface="Arial"/>
                <a:cs typeface="Arial"/>
              </a:rPr>
              <a:t>elwi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495800" y="2743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00100" y="3048000"/>
            <a:ext cx="1752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ssb.lm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4114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ssb.ana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0100" y="609600"/>
            <a:ext cx="3768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cs typeface="Arial"/>
              </a:rPr>
              <a:t>names(F2m)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derselben Zelle: Beispiel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0100" y="1071265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[1] "F2"    "</a:t>
            </a:r>
            <a:r>
              <a:rPr lang="en-US" sz="2400" dirty="0" err="1" smtClean="0">
                <a:cs typeface="Arial"/>
              </a:rPr>
              <a:t>Vpn</a:t>
            </a:r>
            <a:r>
              <a:rPr lang="en-US" sz="2400" dirty="0" smtClean="0">
                <a:cs typeface="Arial"/>
              </a:rPr>
              <a:t>"   "Alter" "</a:t>
            </a:r>
            <a:r>
              <a:rPr lang="en-US" sz="2400" dirty="0" err="1" smtClean="0">
                <a:cs typeface="Arial"/>
              </a:rPr>
              <a:t>Wort</a:t>
            </a:r>
            <a:r>
              <a:rPr lang="en-US" sz="2400" dirty="0" smtClean="0">
                <a:cs typeface="Arial"/>
              </a:rPr>
              <a:t>" </a:t>
            </a:r>
            <a:endParaRPr lang="de-DE" sz="2400" dirty="0" smtClean="0"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3505200"/>
            <a:ext cx="1752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ssb.ana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" y="2057400"/>
            <a:ext cx="674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ssb.t</a:t>
            </a:r>
            <a:r>
              <a:rPr lang="de-DE" sz="2400" dirty="0" smtClean="0">
                <a:cs typeface="Arial"/>
              </a:rPr>
              <a:t> =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0100" y="15957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code</a:t>
            </a:r>
            <a:r>
              <a:rPr lang="de-DE" sz="2400" dirty="0" smtClean="0">
                <a:cs typeface="Arial"/>
              </a:rPr>
              <a:t> =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52700" y="1595735"/>
            <a:ext cx="270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52700" y="20574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Anova.prepare(F2m, code)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0" y="2519065"/>
            <a:ext cx="4108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Alter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factor(ssb.t$b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3048000"/>
            <a:ext cx="2743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lm(ssb.t$d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Alter)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74171" y="3500735"/>
            <a:ext cx="576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Anova(ssb.lm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ssb.t$w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=~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Wort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1182" y="4876800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Alter       1     0.598   14.877      1     10  0.003175 ** </a:t>
            </a:r>
          </a:p>
          <a:p>
            <a:r>
              <a:rPr lang="en-US" dirty="0" err="1" smtClean="0">
                <a:latin typeface="Courier"/>
                <a:cs typeface="Courier"/>
              </a:rPr>
              <a:t>Wort</a:t>
            </a:r>
            <a:r>
              <a:rPr lang="en-US" dirty="0" smtClean="0">
                <a:latin typeface="Courier"/>
                <a:cs typeface="Courier"/>
              </a:rPr>
              <a:t>        1     0.912   46.652      2      9 1.777e-05 ***</a:t>
            </a:r>
          </a:p>
          <a:p>
            <a:r>
              <a:rPr lang="en-US" dirty="0" err="1" smtClean="0">
                <a:latin typeface="Courier"/>
                <a:cs typeface="Courier"/>
              </a:rPr>
              <a:t>Alter:Wort</a:t>
            </a:r>
            <a:r>
              <a:rPr lang="en-US" dirty="0" smtClean="0">
                <a:latin typeface="Courier"/>
                <a:cs typeface="Courier"/>
              </a:rPr>
              <a:t>  1     0.548    5.449      2      9  0.028142 * </a:t>
            </a:r>
            <a:endParaRPr lang="de-DE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9826</TotalTime>
  <Words>2584</Words>
  <Application>Microsoft Macintosh PowerPoint</Application>
  <PresentationFormat>On-screen Show (4:3)</PresentationFormat>
  <Paragraphs>301</Paragraphs>
  <Slides>24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113</cp:revision>
  <dcterms:created xsi:type="dcterms:W3CDTF">2010-07-02T05:01:18Z</dcterms:created>
  <dcterms:modified xsi:type="dcterms:W3CDTF">2010-07-02T05:19:21Z</dcterms:modified>
</cp:coreProperties>
</file>