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Default Extension="pdf" ContentType="application/pdf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3"/>
  </p:notesMasterIdLst>
  <p:sldIdLst>
    <p:sldId id="306" r:id="rId2"/>
    <p:sldId id="296" r:id="rId3"/>
    <p:sldId id="297" r:id="rId4"/>
    <p:sldId id="299" r:id="rId5"/>
    <p:sldId id="298" r:id="rId6"/>
    <p:sldId id="339" r:id="rId7"/>
    <p:sldId id="302" r:id="rId8"/>
    <p:sldId id="303" r:id="rId9"/>
    <p:sldId id="305" r:id="rId10"/>
    <p:sldId id="304" r:id="rId11"/>
    <p:sldId id="300" r:id="rId12"/>
    <p:sldId id="312" r:id="rId13"/>
    <p:sldId id="313" r:id="rId14"/>
    <p:sldId id="314" r:id="rId15"/>
    <p:sldId id="320" r:id="rId16"/>
    <p:sldId id="321" r:id="rId17"/>
    <p:sldId id="322" r:id="rId18"/>
    <p:sldId id="325" r:id="rId19"/>
    <p:sldId id="326" r:id="rId20"/>
    <p:sldId id="327" r:id="rId21"/>
    <p:sldId id="328" r:id="rId22"/>
    <p:sldId id="344" r:id="rId23"/>
    <p:sldId id="330" r:id="rId24"/>
    <p:sldId id="331" r:id="rId25"/>
    <p:sldId id="332" r:id="rId26"/>
    <p:sldId id="333" r:id="rId27"/>
    <p:sldId id="334" r:id="rId28"/>
    <p:sldId id="343" r:id="rId29"/>
    <p:sldId id="342" r:id="rId30"/>
    <p:sldId id="341" r:id="rId31"/>
    <p:sldId id="34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browse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046" autoAdjust="0"/>
    <p:restoredTop sz="98201" autoAdjust="0"/>
  </p:normalViewPr>
  <p:slideViewPr>
    <p:cSldViewPr snapToObjects="1">
      <p:cViewPr>
        <p:scale>
          <a:sx n="150" d="100"/>
          <a:sy n="150" d="100"/>
        </p:scale>
        <p:origin x="-1400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6C93C-C67A-0243-8B24-BE680C35B6CF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6B3DD-7BC5-3F49-90B7-1BF8682DA7A5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6B3DD-7BC5-3F49-90B7-1BF8682DA7A5}" type="slidenum">
              <a:rPr lang="de-DE" smtClean="0"/>
              <a:pPr/>
              <a:t>10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F14C-2EB5-2B4C-A389-6BFC0C8278A1}" type="datetimeFigureOut">
              <a:rPr lang="en-US" smtClean="0"/>
              <a:pPr/>
              <a:t>7/7/11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D8815-D8CE-2446-84FA-A5777538BDD0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d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1050" y="228600"/>
            <a:ext cx="568555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Varianzanalyse mit Messwiederholungen</a:t>
            </a:r>
          </a:p>
          <a:p>
            <a:r>
              <a:rPr lang="de-DE" sz="2400" dirty="0" smtClean="0">
                <a:latin typeface="+mj-lt"/>
                <a:cs typeface="Arial"/>
              </a:rPr>
              <a:t>(</a:t>
            </a:r>
            <a:r>
              <a:rPr lang="de-DE" sz="2400" dirty="0" err="1" smtClean="0">
                <a:latin typeface="+mj-lt"/>
                <a:cs typeface="Arial"/>
              </a:rPr>
              <a:t>Repeated-measures</a:t>
            </a:r>
            <a:r>
              <a:rPr lang="de-DE" sz="2400" dirty="0" smtClean="0">
                <a:latin typeface="+mj-lt"/>
                <a:cs typeface="Arial"/>
              </a:rPr>
              <a:t> (ANOVA)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1050" y="22098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Jonathan Harrington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61665"/>
            <a:ext cx="845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Kieferposition wurde in 3 Vokalen /i, e, a/ und jeweils zu 2 Sprechtempi (langsam, schnell) gemessen. Die Messungen sind von 8 mit Muttersprache spanisch, 8 mit Muttersprache englisch aufgenommen worden.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0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6466" y="3742727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00143" y="511209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0893" y="5112094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97090" y="5112094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60605" y="4428527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27034" y="4428527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6659" y="4428527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34282" y="5112094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068775" y="3054694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60605" y="305469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4919043" y="507655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2"/>
          </p:cNvCxnSpPr>
          <p:nvPr/>
        </p:nvCxnSpPr>
        <p:spPr>
          <a:xfrm rot="5400000">
            <a:off x="4670202" y="4880596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5132854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16961" y="511209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27711" y="5112093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3908" y="5112093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735861" y="507654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6503288" y="486432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H="1">
            <a:off x="6949672" y="486432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endCxn id="9" idx="2"/>
          </p:cNvCxnSpPr>
          <p:nvPr/>
        </p:nvCxnSpPr>
        <p:spPr>
          <a:xfrm flipV="1">
            <a:off x="5086640" y="4204392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942612" y="420439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5736467" y="370105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9504" y="3516359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28600" y="411703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423443" y="40386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645446" y="6172200"/>
            <a:ext cx="319795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(6 </a:t>
            </a:r>
            <a:r>
              <a:rPr lang="en-GB" sz="2400" dirty="0" err="1" smtClean="0">
                <a:latin typeface="+mj-lt"/>
                <a:cs typeface="Arial"/>
              </a:rPr>
              <a:t>Werte</a:t>
            </a:r>
            <a:r>
              <a:rPr lang="en-GB" sz="2400" dirty="0" smtClean="0">
                <a:latin typeface="+mj-lt"/>
                <a:cs typeface="Arial"/>
              </a:rPr>
              <a:t> pro </a:t>
            </a:r>
            <a:r>
              <a:rPr lang="en-GB" sz="2400" dirty="0" err="1" smtClean="0">
                <a:latin typeface="+mj-lt"/>
                <a:cs typeface="Arial"/>
              </a:rPr>
              <a:t>Vpn</a:t>
            </a:r>
            <a:r>
              <a:rPr lang="en-GB" sz="2400" dirty="0" smtClean="0">
                <a:latin typeface="+mj-lt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47935"/>
            <a:ext cx="7620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ANOVA mit Messwiederholungen und 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838200"/>
            <a:ext cx="830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Generalisierung eines gepaarten </a:t>
            </a:r>
            <a:r>
              <a:rPr lang="de-DE" sz="2400" dirty="0" err="1" smtClean="0">
                <a:latin typeface="+mj-lt"/>
                <a:cs typeface="Arial"/>
              </a:rPr>
              <a:t>t-tests</a:t>
            </a:r>
            <a:r>
              <a:rPr lang="de-DE" sz="2400" dirty="0" smtClean="0">
                <a:latin typeface="+mj-lt"/>
                <a:cs typeface="Arial"/>
              </a:rPr>
              <a:t> ist die </a:t>
            </a:r>
            <a:r>
              <a:rPr lang="de-DE" sz="2400" b="1" dirty="0" smtClean="0">
                <a:latin typeface="+mj-lt"/>
                <a:cs typeface="Arial"/>
              </a:rPr>
              <a:t>Varianzanalyse mit Messwiederholungen </a:t>
            </a:r>
            <a:r>
              <a:rPr lang="de-DE" sz="2400" dirty="0" smtClean="0">
                <a:latin typeface="+mj-lt"/>
                <a:cs typeface="Arial"/>
              </a:rPr>
              <a:t>(RM-ANOVA, </a:t>
            </a:r>
            <a:r>
              <a:rPr lang="de-DE" sz="2400" dirty="0" err="1" smtClean="0">
                <a:latin typeface="+mj-lt"/>
                <a:cs typeface="Arial"/>
              </a:rPr>
              <a:t>repeated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measures</a:t>
            </a:r>
            <a:r>
              <a:rPr lang="de-DE" sz="2400" dirty="0" smtClean="0">
                <a:latin typeface="+mj-lt"/>
                <a:cs typeface="Arial"/>
              </a:rPr>
              <a:t> ANOVA).</a:t>
            </a:r>
          </a:p>
        </p:txBody>
      </p:sp>
      <p:sp>
        <p:nvSpPr>
          <p:cNvPr id="9" name="Rectangle 8"/>
          <p:cNvSpPr/>
          <p:nvPr/>
        </p:nvSpPr>
        <p:spPr>
          <a:xfrm>
            <a:off x="152400" y="2038528"/>
            <a:ext cx="205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[8,]   0   5</a:t>
            </a:r>
            <a:endParaRPr lang="de-DE" sz="1600" dirty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09800" y="1853861"/>
            <a:ext cx="6360242" cy="1803739"/>
            <a:chOff x="2209800" y="1853861"/>
            <a:chExt cx="6360242" cy="1803739"/>
          </a:xfrm>
        </p:grpSpPr>
        <p:sp>
          <p:nvSpPr>
            <p:cNvPr id="15" name="TextBox 14"/>
            <p:cNvSpPr txBox="1"/>
            <p:nvPr/>
          </p:nvSpPr>
          <p:spPr>
            <a:xfrm>
              <a:off x="2268885" y="2223193"/>
              <a:ext cx="153084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library(ez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209800" y="3200400"/>
              <a:ext cx="5867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ezANOVA(voice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vot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</a:t>
              </a:r>
              <a:r>
                <a:rPr lang="en-GB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Stimm</a:t>
              </a:r>
              <a:r>
                <a:rPr lang="en-GB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912442" y="1853861"/>
              <a:ext cx="3657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.( ) </a:t>
              </a:r>
              <a:r>
                <a:rPr lang="en-GB" sz="2400" dirty="0" err="1" smtClean="0">
                  <a:latin typeface="+mj-lt"/>
                  <a:cs typeface="Arial"/>
                </a:rPr>
                <a:t>Spalten-Namen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vom</a:t>
              </a:r>
              <a:r>
                <a:rPr lang="en-GB" sz="2400" dirty="0" smtClean="0">
                  <a:latin typeface="+mj-lt"/>
                  <a:cs typeface="Arial"/>
                </a:rPr>
                <a:t> Data-Frame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0" y="5257800"/>
            <a:ext cx="9753600" cy="1415772"/>
            <a:chOff x="0" y="5257800"/>
            <a:chExt cx="9753600" cy="1415772"/>
          </a:xfrm>
        </p:grpSpPr>
        <p:sp>
          <p:nvSpPr>
            <p:cNvPr id="22" name="TextBox 21"/>
            <p:cNvSpPr txBox="1"/>
            <p:nvPr/>
          </p:nvSpPr>
          <p:spPr>
            <a:xfrm>
              <a:off x="152400" y="5257800"/>
              <a:ext cx="9601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$ANOVA</a:t>
              </a: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  Effect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DFn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DFd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SSn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SSd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         F     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&lt;.05   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pes</a:t>
              </a:r>
              <a:endPara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endParaRP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1 (Intercept)   1   7   0.25 2514.75 6.958942e-04 9.796907e-01       9.940358e-05</a:t>
              </a:r>
            </a:p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2       </a:t>
              </a:r>
              <a:r>
                <a:rPr lang="en-US" sz="14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Stimm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  </a:t>
              </a:r>
              <a:r>
                <a:rPr lang="en-US" sz="1400" dirty="0" smtClean="0">
                  <a:solidFill>
                    <a:srgbClr val="FF0000"/>
                  </a:solidFill>
                  <a:latin typeface="Courier"/>
                  <a:cs typeface="Courier"/>
                </a:rPr>
                <a:t>1   7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 289.00   26.00 </a:t>
              </a:r>
              <a:r>
                <a:rPr lang="en-US" sz="1400" dirty="0" smtClean="0">
                  <a:solidFill>
                    <a:srgbClr val="FF0000"/>
                  </a:solidFill>
                  <a:latin typeface="Courier"/>
                  <a:cs typeface="Courier"/>
                </a:rPr>
                <a:t>7.780769e+01 4.860703e-05     </a:t>
              </a:r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"/>
                  <a:cs typeface="Courier"/>
                </a:rPr>
                <a:t>* 9.174603e-01</a:t>
              </a:r>
              <a:endParaRPr lang="en-GB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0" y="6211907"/>
              <a:ext cx="8915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Vot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wird</a:t>
              </a:r>
              <a:r>
                <a:rPr lang="en-GB" sz="2400" dirty="0" smtClean="0">
                  <a:latin typeface="+mj-lt"/>
                  <a:cs typeface="Arial"/>
                </a:rPr>
                <a:t> von </a:t>
              </a:r>
              <a:r>
                <a:rPr lang="en-GB" sz="2400" dirty="0" err="1" smtClean="0">
                  <a:latin typeface="+mj-lt"/>
                  <a:cs typeface="Arial"/>
                </a:rPr>
                <a:t>Stimmhaftigkeit</a:t>
              </a:r>
              <a:r>
                <a:rPr lang="en-GB" sz="2400" dirty="0" smtClean="0">
                  <a:latin typeface="+mj-lt"/>
                  <a:cs typeface="Arial"/>
                </a:rPr>
                <a:t> </a:t>
              </a:r>
              <a:r>
                <a:rPr lang="en-GB" sz="2400" dirty="0" err="1" smtClean="0">
                  <a:latin typeface="+mj-lt"/>
                  <a:cs typeface="Arial"/>
                </a:rPr>
                <a:t>beeinflusst</a:t>
              </a:r>
              <a:r>
                <a:rPr lang="en-GB" sz="2400" dirty="0" smtClean="0">
                  <a:latin typeface="+mj-lt"/>
                  <a:cs typeface="Arial"/>
                </a:rPr>
                <a:t> (F[1,7] = 77.8, </a:t>
              </a:r>
              <a:r>
                <a:rPr lang="en-GB" sz="2400" dirty="0" err="1" smtClean="0">
                  <a:latin typeface="+mj-lt"/>
                  <a:cs typeface="Arial"/>
                </a:rPr>
                <a:t>p</a:t>
              </a:r>
              <a:r>
                <a:rPr lang="en-GB" sz="2400" dirty="0" smtClean="0">
                  <a:latin typeface="+mj-lt"/>
                  <a:cs typeface="Arial"/>
                </a:rPr>
                <a:t> &lt; 0.001)</a:t>
              </a: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 rot="5400000">
            <a:off x="4847629" y="3018829"/>
            <a:ext cx="667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1828800" y="3657600"/>
            <a:ext cx="6324600" cy="1588025"/>
            <a:chOff x="1828800" y="3657600"/>
            <a:chExt cx="6324600" cy="1588025"/>
          </a:xfrm>
        </p:grpSpPr>
        <p:sp>
          <p:nvSpPr>
            <p:cNvPr id="11" name="TextBox 10"/>
            <p:cNvSpPr txBox="1"/>
            <p:nvPr/>
          </p:nvSpPr>
          <p:spPr>
            <a:xfrm>
              <a:off x="7127158" y="4045297"/>
              <a:ext cx="10262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486400" y="4045297"/>
              <a:ext cx="1524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Sprecher</a:t>
              </a:r>
              <a:endParaRPr lang="en-GB" sz="2400" dirty="0" smtClean="0">
                <a:latin typeface="+mj-lt"/>
                <a:cs typeface="Arial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828800" y="4045297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Data-frame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81400" y="4045297"/>
              <a:ext cx="2133600" cy="1200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err="1" smtClean="0">
                  <a:latin typeface="+mj-lt"/>
                  <a:cs typeface="Arial"/>
                </a:rPr>
                <a:t>Abhängige</a:t>
              </a:r>
              <a:r>
                <a:rPr lang="en-GB" sz="2400" dirty="0" smtClean="0">
                  <a:latin typeface="+mj-lt"/>
                  <a:cs typeface="Arial"/>
                </a:rPr>
                <a:t>, </a:t>
              </a:r>
              <a:r>
                <a:rPr lang="en-GB" sz="2400" dirty="0" err="1" smtClean="0">
                  <a:latin typeface="+mj-lt"/>
                  <a:cs typeface="Arial"/>
                </a:rPr>
                <a:t>kontinuierliche</a:t>
              </a:r>
              <a:r>
                <a:rPr lang="en-GB" sz="2400" dirty="0" smtClean="0">
                  <a:latin typeface="+mj-lt"/>
                  <a:cs typeface="Arial"/>
                </a:rPr>
                <a:t> Variable</a:t>
              </a: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2819400" y="3657600"/>
              <a:ext cx="980331" cy="38769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rot="5400000" flipH="1" flipV="1">
              <a:off x="4378152" y="3775249"/>
              <a:ext cx="387697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rot="16200000" flipV="1">
              <a:off x="5483051" y="3660949"/>
              <a:ext cx="387698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rot="10800000">
              <a:off x="6705600" y="3657600"/>
              <a:ext cx="685800" cy="38769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1723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982912"/>
            <a:ext cx="5181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 Dauer, </a:t>
            </a:r>
            <a:r>
              <a:rPr lang="de-DE" sz="2400" i="1" dirty="0" smtClean="0">
                <a:latin typeface="+mj-lt"/>
                <a:cs typeface="Arial"/>
              </a:rPr>
              <a:t>D</a:t>
            </a:r>
            <a:r>
              <a:rPr lang="de-DE" sz="2400" dirty="0" smtClean="0">
                <a:latin typeface="+mj-lt"/>
                <a:cs typeface="Arial"/>
              </a:rPr>
              <a:t>,  (ms) wurde gemessen zwischen dem </a:t>
            </a:r>
            <a:r>
              <a:rPr lang="de-DE" sz="2400" dirty="0" err="1" smtClean="0">
                <a:latin typeface="+mj-lt"/>
                <a:cs typeface="Arial"/>
              </a:rPr>
              <a:t>Silbenonset</a:t>
            </a:r>
            <a:r>
              <a:rPr lang="de-DE" sz="2400" dirty="0" smtClean="0">
                <a:latin typeface="+mj-lt"/>
                <a:cs typeface="Arial"/>
              </a:rPr>
              <a:t> und dem H* Tonakzent in </a:t>
            </a:r>
            <a:r>
              <a:rPr lang="de-DE" sz="2400" dirty="0" err="1" smtClean="0">
                <a:latin typeface="+mj-lt"/>
                <a:cs typeface="Arial"/>
              </a:rPr>
              <a:t>äußerungsinitialen</a:t>
            </a:r>
            <a:r>
              <a:rPr lang="de-DE" sz="2400" dirty="0" smtClean="0">
                <a:latin typeface="+mj-lt"/>
                <a:cs typeface="Arial"/>
              </a:rPr>
              <a:t> Silben (</a:t>
            </a:r>
            <a:r>
              <a:rPr lang="de-DE" sz="2400" dirty="0" err="1" smtClean="0">
                <a:latin typeface="+mj-lt"/>
                <a:cs typeface="Arial"/>
              </a:rPr>
              <a:t>zB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i="1" u="sng" dirty="0" smtClean="0">
                <a:latin typeface="+mj-lt"/>
                <a:cs typeface="Arial"/>
              </a:rPr>
              <a:t>näch</a:t>
            </a:r>
            <a:r>
              <a:rPr lang="de-DE" sz="2400" i="1" dirty="0" smtClean="0">
                <a:latin typeface="+mj-lt"/>
                <a:cs typeface="Arial"/>
              </a:rPr>
              <a:t>stes</a:t>
            </a:r>
            <a:r>
              <a:rPr lang="de-DE" sz="2400" dirty="0" smtClean="0">
                <a:latin typeface="+mj-lt"/>
                <a:cs typeface="Arial"/>
              </a:rPr>
              <a:t>) und -finalen Silben (</a:t>
            </a:r>
            <a:r>
              <a:rPr lang="de-DE" sz="2400" i="1" dirty="0" smtClean="0">
                <a:latin typeface="+mj-lt"/>
                <a:cs typeface="Arial"/>
              </a:rPr>
              <a:t>dem</a:t>
            </a:r>
            <a:r>
              <a:rPr lang="de-DE" sz="2400" i="1" u="sng" dirty="0" smtClean="0">
                <a:latin typeface="+mj-lt"/>
                <a:cs typeface="Arial"/>
              </a:rPr>
              <a:t>nächst</a:t>
            </a:r>
            <a:r>
              <a:rPr lang="de-DE" sz="2400" dirty="0" smtClean="0">
                <a:latin typeface="+mj-lt"/>
                <a:cs typeface="Arial"/>
              </a:rPr>
              <a:t>) jeweils von 10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.,     5 aus Bayern (B) und 5 aus Schleswig-Holstein (SH).</a:t>
            </a:r>
          </a:p>
        </p:txBody>
      </p:sp>
      <p:sp>
        <p:nvSpPr>
          <p:cNvPr id="4" name="Freeform 3"/>
          <p:cNvSpPr/>
          <p:nvPr/>
        </p:nvSpPr>
        <p:spPr>
          <a:xfrm>
            <a:off x="6350216" y="2017113"/>
            <a:ext cx="1574899" cy="580832"/>
          </a:xfrm>
          <a:custGeom>
            <a:avLst/>
            <a:gdLst>
              <a:gd name="connsiteX0" fmla="*/ 9466 w 1574899"/>
              <a:gd name="connsiteY0" fmla="*/ 462697 h 580832"/>
              <a:gd name="connsiteX1" fmla="*/ 68539 w 1574899"/>
              <a:gd name="connsiteY1" fmla="*/ 413474 h 580832"/>
              <a:gd name="connsiteX2" fmla="*/ 88230 w 1574899"/>
              <a:gd name="connsiteY2" fmla="*/ 393784 h 580832"/>
              <a:gd name="connsiteX3" fmla="*/ 127612 w 1574899"/>
              <a:gd name="connsiteY3" fmla="*/ 364251 h 580832"/>
              <a:gd name="connsiteX4" fmla="*/ 157148 w 1574899"/>
              <a:gd name="connsiteY4" fmla="*/ 334717 h 580832"/>
              <a:gd name="connsiteX5" fmla="*/ 255603 w 1574899"/>
              <a:gd name="connsiteY5" fmla="*/ 275649 h 580832"/>
              <a:gd name="connsiteX6" fmla="*/ 304830 w 1574899"/>
              <a:gd name="connsiteY6" fmla="*/ 246115 h 580832"/>
              <a:gd name="connsiteX7" fmla="*/ 363903 w 1574899"/>
              <a:gd name="connsiteY7" fmla="*/ 216581 h 580832"/>
              <a:gd name="connsiteX8" fmla="*/ 422976 w 1574899"/>
              <a:gd name="connsiteY8" fmla="*/ 187048 h 580832"/>
              <a:gd name="connsiteX9" fmla="*/ 482049 w 1574899"/>
              <a:gd name="connsiteY9" fmla="*/ 137825 h 580832"/>
              <a:gd name="connsiteX10" fmla="*/ 511586 w 1574899"/>
              <a:gd name="connsiteY10" fmla="*/ 127980 h 580832"/>
              <a:gd name="connsiteX11" fmla="*/ 560813 w 1574899"/>
              <a:gd name="connsiteY11" fmla="*/ 108291 h 580832"/>
              <a:gd name="connsiteX12" fmla="*/ 629732 w 1574899"/>
              <a:gd name="connsiteY12" fmla="*/ 68912 h 580832"/>
              <a:gd name="connsiteX13" fmla="*/ 669114 w 1574899"/>
              <a:gd name="connsiteY13" fmla="*/ 59068 h 580832"/>
              <a:gd name="connsiteX14" fmla="*/ 757723 w 1574899"/>
              <a:gd name="connsiteY14" fmla="*/ 29534 h 580832"/>
              <a:gd name="connsiteX15" fmla="*/ 787260 w 1574899"/>
              <a:gd name="connsiteY15" fmla="*/ 19689 h 580832"/>
              <a:gd name="connsiteX16" fmla="*/ 866023 w 1574899"/>
              <a:gd name="connsiteY16" fmla="*/ 0 h 580832"/>
              <a:gd name="connsiteX17" fmla="*/ 1003860 w 1574899"/>
              <a:gd name="connsiteY17" fmla="*/ 19689 h 580832"/>
              <a:gd name="connsiteX18" fmla="*/ 1072779 w 1574899"/>
              <a:gd name="connsiteY18" fmla="*/ 39378 h 580832"/>
              <a:gd name="connsiteX19" fmla="*/ 1141697 w 1574899"/>
              <a:gd name="connsiteY19" fmla="*/ 98446 h 580832"/>
              <a:gd name="connsiteX20" fmla="*/ 1200770 w 1574899"/>
              <a:gd name="connsiteY20" fmla="*/ 137825 h 580832"/>
              <a:gd name="connsiteX21" fmla="*/ 1240152 w 1574899"/>
              <a:gd name="connsiteY21" fmla="*/ 187048 h 580832"/>
              <a:gd name="connsiteX22" fmla="*/ 1279534 w 1574899"/>
              <a:gd name="connsiteY22" fmla="*/ 206737 h 580832"/>
              <a:gd name="connsiteX23" fmla="*/ 1309071 w 1574899"/>
              <a:gd name="connsiteY23" fmla="*/ 275649 h 580832"/>
              <a:gd name="connsiteX24" fmla="*/ 1318916 w 1574899"/>
              <a:gd name="connsiteY24" fmla="*/ 305183 h 580832"/>
              <a:gd name="connsiteX25" fmla="*/ 1348453 w 1574899"/>
              <a:gd name="connsiteY25" fmla="*/ 324872 h 580832"/>
              <a:gd name="connsiteX26" fmla="*/ 1358298 w 1574899"/>
              <a:gd name="connsiteY26" fmla="*/ 364251 h 580832"/>
              <a:gd name="connsiteX27" fmla="*/ 1397680 w 1574899"/>
              <a:gd name="connsiteY27" fmla="*/ 413474 h 580832"/>
              <a:gd name="connsiteX28" fmla="*/ 1427216 w 1574899"/>
              <a:gd name="connsiteY28" fmla="*/ 433163 h 580832"/>
              <a:gd name="connsiteX29" fmla="*/ 1466598 w 1574899"/>
              <a:gd name="connsiteY29" fmla="*/ 482386 h 580832"/>
              <a:gd name="connsiteX30" fmla="*/ 1476444 w 1574899"/>
              <a:gd name="connsiteY30" fmla="*/ 511920 h 580832"/>
              <a:gd name="connsiteX31" fmla="*/ 1535517 w 1574899"/>
              <a:gd name="connsiteY31" fmla="*/ 551298 h 580832"/>
              <a:gd name="connsiteX32" fmla="*/ 1565053 w 1574899"/>
              <a:gd name="connsiteY32" fmla="*/ 570987 h 580832"/>
              <a:gd name="connsiteX33" fmla="*/ 1574899 w 1574899"/>
              <a:gd name="connsiteY33" fmla="*/ 580832 h 58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1574899" h="580832">
                <a:moveTo>
                  <a:pt x="9466" y="462697"/>
                </a:moveTo>
                <a:cubicBezTo>
                  <a:pt x="79629" y="392539"/>
                  <a:pt x="0" y="468300"/>
                  <a:pt x="68539" y="413474"/>
                </a:cubicBezTo>
                <a:cubicBezTo>
                  <a:pt x="75787" y="407676"/>
                  <a:pt x="81099" y="399726"/>
                  <a:pt x="88230" y="393784"/>
                </a:cubicBezTo>
                <a:cubicBezTo>
                  <a:pt x="100836" y="383280"/>
                  <a:pt x="115153" y="374929"/>
                  <a:pt x="127612" y="364251"/>
                </a:cubicBezTo>
                <a:cubicBezTo>
                  <a:pt x="138184" y="355191"/>
                  <a:pt x="146158" y="343264"/>
                  <a:pt x="157148" y="334717"/>
                </a:cubicBezTo>
                <a:cubicBezTo>
                  <a:pt x="217202" y="288012"/>
                  <a:pt x="202019" y="305415"/>
                  <a:pt x="255603" y="275649"/>
                </a:cubicBezTo>
                <a:cubicBezTo>
                  <a:pt x="272331" y="266357"/>
                  <a:pt x="288031" y="255278"/>
                  <a:pt x="304830" y="246115"/>
                </a:cubicBezTo>
                <a:cubicBezTo>
                  <a:pt x="324157" y="235574"/>
                  <a:pt x="344658" y="227272"/>
                  <a:pt x="363903" y="216581"/>
                </a:cubicBezTo>
                <a:cubicBezTo>
                  <a:pt x="421158" y="184776"/>
                  <a:pt x="365478" y="206211"/>
                  <a:pt x="422976" y="187048"/>
                </a:cubicBezTo>
                <a:cubicBezTo>
                  <a:pt x="444750" y="165276"/>
                  <a:pt x="454635" y="151531"/>
                  <a:pt x="482049" y="137825"/>
                </a:cubicBezTo>
                <a:cubicBezTo>
                  <a:pt x="491332" y="133184"/>
                  <a:pt x="501869" y="131624"/>
                  <a:pt x="511586" y="127980"/>
                </a:cubicBezTo>
                <a:cubicBezTo>
                  <a:pt x="528134" y="121775"/>
                  <a:pt x="545006" y="116194"/>
                  <a:pt x="560813" y="108291"/>
                </a:cubicBezTo>
                <a:cubicBezTo>
                  <a:pt x="584479" y="96459"/>
                  <a:pt x="605645" y="79860"/>
                  <a:pt x="629732" y="68912"/>
                </a:cubicBezTo>
                <a:cubicBezTo>
                  <a:pt x="642051" y="63313"/>
                  <a:pt x="656181" y="63047"/>
                  <a:pt x="669114" y="59068"/>
                </a:cubicBezTo>
                <a:cubicBezTo>
                  <a:pt x="698871" y="49913"/>
                  <a:pt x="728187" y="39379"/>
                  <a:pt x="757723" y="29534"/>
                </a:cubicBezTo>
                <a:cubicBezTo>
                  <a:pt x="767569" y="26252"/>
                  <a:pt x="777083" y="21724"/>
                  <a:pt x="787260" y="19689"/>
                </a:cubicBezTo>
                <a:cubicBezTo>
                  <a:pt x="846663" y="7810"/>
                  <a:pt x="820612" y="15137"/>
                  <a:pt x="866023" y="0"/>
                </a:cubicBezTo>
                <a:cubicBezTo>
                  <a:pt x="914405" y="6047"/>
                  <a:pt x="956555" y="10229"/>
                  <a:pt x="1003860" y="19689"/>
                </a:cubicBezTo>
                <a:cubicBezTo>
                  <a:pt x="1034759" y="25868"/>
                  <a:pt x="1044633" y="29998"/>
                  <a:pt x="1072779" y="39378"/>
                </a:cubicBezTo>
                <a:cubicBezTo>
                  <a:pt x="1110427" y="95846"/>
                  <a:pt x="1070450" y="45015"/>
                  <a:pt x="1141697" y="98446"/>
                </a:cubicBezTo>
                <a:cubicBezTo>
                  <a:pt x="1200697" y="142693"/>
                  <a:pt x="1141534" y="118080"/>
                  <a:pt x="1200770" y="137825"/>
                </a:cubicBezTo>
                <a:cubicBezTo>
                  <a:pt x="1211302" y="153622"/>
                  <a:pt x="1223319" y="175827"/>
                  <a:pt x="1240152" y="187048"/>
                </a:cubicBezTo>
                <a:cubicBezTo>
                  <a:pt x="1252364" y="195189"/>
                  <a:pt x="1266407" y="200174"/>
                  <a:pt x="1279534" y="206737"/>
                </a:cubicBezTo>
                <a:cubicBezTo>
                  <a:pt x="1300027" y="288695"/>
                  <a:pt x="1275074" y="207659"/>
                  <a:pt x="1309071" y="275649"/>
                </a:cubicBezTo>
                <a:cubicBezTo>
                  <a:pt x="1313712" y="284931"/>
                  <a:pt x="1312433" y="297080"/>
                  <a:pt x="1318916" y="305183"/>
                </a:cubicBezTo>
                <a:cubicBezTo>
                  <a:pt x="1326308" y="314422"/>
                  <a:pt x="1338607" y="318309"/>
                  <a:pt x="1348453" y="324872"/>
                </a:cubicBezTo>
                <a:cubicBezTo>
                  <a:pt x="1351735" y="337998"/>
                  <a:pt x="1352968" y="351815"/>
                  <a:pt x="1358298" y="364251"/>
                </a:cubicBezTo>
                <a:cubicBezTo>
                  <a:pt x="1364972" y="379822"/>
                  <a:pt x="1383874" y="402430"/>
                  <a:pt x="1397680" y="413474"/>
                </a:cubicBezTo>
                <a:cubicBezTo>
                  <a:pt x="1406920" y="420865"/>
                  <a:pt x="1417371" y="426600"/>
                  <a:pt x="1427216" y="433163"/>
                </a:cubicBezTo>
                <a:cubicBezTo>
                  <a:pt x="1451964" y="507397"/>
                  <a:pt x="1415703" y="418773"/>
                  <a:pt x="1466598" y="482386"/>
                </a:cubicBezTo>
                <a:cubicBezTo>
                  <a:pt x="1473081" y="490489"/>
                  <a:pt x="1469106" y="504582"/>
                  <a:pt x="1476444" y="511920"/>
                </a:cubicBezTo>
                <a:cubicBezTo>
                  <a:pt x="1493178" y="528653"/>
                  <a:pt x="1515826" y="538172"/>
                  <a:pt x="1535517" y="551298"/>
                </a:cubicBezTo>
                <a:cubicBezTo>
                  <a:pt x="1545362" y="557861"/>
                  <a:pt x="1556686" y="562621"/>
                  <a:pt x="1565053" y="570987"/>
                </a:cubicBezTo>
                <a:lnTo>
                  <a:pt x="1574899" y="580832"/>
                </a:ln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74897" y="3048000"/>
            <a:ext cx="355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77794" y="1371600"/>
            <a:ext cx="5267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H*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37666" y="3048000"/>
            <a:ext cx="325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ɛ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 flipH="1" flipV="1">
            <a:off x="6796381" y="2215605"/>
            <a:ext cx="76468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350216" y="2597945"/>
            <a:ext cx="827711" cy="7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621928" y="2137074"/>
            <a:ext cx="374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4950768" y="1902768"/>
            <a:ext cx="1985665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42806" y="2896395"/>
            <a:ext cx="2896394" cy="1588"/>
          </a:xfrm>
          <a:prstGeom prst="straightConnector1">
            <a:avLst/>
          </a:prstGeom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095687" y="3048000"/>
            <a:ext cx="743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Arial"/>
                <a:cs typeface="Arial"/>
              </a:rPr>
              <a:t>Dauer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61187" y="1202323"/>
            <a:ext cx="3557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00" dirty="0" smtClean="0">
                <a:latin typeface="+mj-lt"/>
                <a:cs typeface="Arial"/>
              </a:rPr>
              <a:t>f0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1000" y="4308901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Inwiefern wird die Dauer von der Position und/oder Dialekt beeinflusst?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" y="5562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dr.txt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766466"/>
            <a:ext cx="2060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Abbildungen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rcRect t="13203" b="6797"/>
              <a:stretch>
                <a:fillRect/>
              </a:stretch>
            </p:blipFill>
          </mc:Choice>
          <mc:Fallback>
            <p:blipFill>
              <a:blip r:embed="rId3"/>
              <a:srcRect t="13203" b="6797"/>
              <a:stretch>
                <a:fillRect/>
              </a:stretch>
            </p:blipFill>
          </mc:Fallback>
        </mc:AlternateContent>
        <p:spPr>
          <a:xfrm>
            <a:off x="228599" y="2133599"/>
            <a:ext cx="4155179" cy="332414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233101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boxplot(D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~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* Position, data=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rcRect t="11220" b="10464"/>
              <a:stretch>
                <a:fillRect/>
              </a:stretch>
            </p:blipFill>
          </mc:Choice>
          <mc:Fallback>
            <p:blipFill>
              <a:blip r:embed="rId5"/>
              <a:srcRect t="11220" b="10464"/>
              <a:stretch>
                <a:fillRect/>
              </a:stretch>
            </p:blipFill>
          </mc:Fallback>
        </mc:AlternateContent>
        <p:spPr>
          <a:xfrm>
            <a:off x="4800600" y="2133599"/>
            <a:ext cx="3886200" cy="30435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5486400"/>
            <a:ext cx="53322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Position signifikant? Dialekt signifikant?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590800" y="6015335"/>
            <a:ext cx="17813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Interaktion?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1289686"/>
            <a:ext cx="4834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interaction.plot(Dialekt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Position, D))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1723" y="304801"/>
            <a:ext cx="479385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1192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Position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2129135"/>
            <a:ext cx="1058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Dialekt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91000" y="1064567"/>
            <a:ext cx="2220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between/within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191000" y="1597967"/>
            <a:ext cx="1447800" cy="992833"/>
            <a:chOff x="4191000" y="1597967"/>
            <a:chExt cx="1447800" cy="992833"/>
          </a:xfrm>
        </p:grpSpPr>
        <p:sp>
          <p:nvSpPr>
            <p:cNvPr id="6" name="TextBox 5"/>
            <p:cNvSpPr txBox="1"/>
            <p:nvPr/>
          </p:nvSpPr>
          <p:spPr>
            <a:xfrm>
              <a:off x="4191000" y="1597967"/>
              <a:ext cx="9843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within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91000" y="2129135"/>
              <a:ext cx="1447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latin typeface="+mj-lt"/>
                  <a:cs typeface="Arial"/>
                </a:rPr>
                <a:t>between</a:t>
              </a:r>
              <a:endParaRPr lang="de-DE" sz="2400" dirty="0" smtClean="0">
                <a:latin typeface="+mj-lt"/>
                <a:cs typeface="Arial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600200" y="2743200"/>
            <a:ext cx="5715000" cy="2516832"/>
            <a:chOff x="1600200" y="2743200"/>
            <a:chExt cx="5715000" cy="2516832"/>
          </a:xfrm>
        </p:grpSpPr>
        <p:sp>
          <p:nvSpPr>
            <p:cNvPr id="17" name="TextBox 16"/>
            <p:cNvSpPr txBox="1"/>
            <p:nvPr/>
          </p:nvSpPr>
          <p:spPr>
            <a:xfrm>
              <a:off x="3733800" y="2819400"/>
              <a:ext cx="1716529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B oder SH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62222" y="2743200"/>
              <a:ext cx="10588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Dialekt</a:t>
              </a: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1600200" y="3276602"/>
              <a:ext cx="5715000" cy="1983430"/>
              <a:chOff x="1600200" y="3276602"/>
              <a:chExt cx="5715000" cy="1983430"/>
            </a:xfrm>
          </p:grpSpPr>
          <p:sp>
            <p:nvSpPr>
              <p:cNvPr id="8" name="TextBox 7"/>
              <p:cNvSpPr txBox="1"/>
              <p:nvPr/>
            </p:nvSpPr>
            <p:spPr>
              <a:xfrm>
                <a:off x="4191000" y="3807767"/>
                <a:ext cx="6826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Vpn</a:t>
                </a:r>
                <a:endParaRPr lang="de-DE" sz="2400" dirty="0" smtClean="0">
                  <a:latin typeface="+mj-lt"/>
                  <a:cs typeface="Arial"/>
                </a:endParaRPr>
              </a:p>
            </p:txBody>
          </p:sp>
          <p:cxnSp>
            <p:nvCxnSpPr>
              <p:cNvPr id="10" name="Straight Connector 9"/>
              <p:cNvCxnSpPr>
                <a:stCxn id="8" idx="0"/>
              </p:cNvCxnSpPr>
              <p:nvPr/>
            </p:nvCxnSpPr>
            <p:spPr>
              <a:xfrm rot="5400000" flipH="1" flipV="1">
                <a:off x="4286592" y="3522359"/>
                <a:ext cx="531166" cy="39651"/>
              </a:xfrm>
              <a:prstGeom prst="line">
                <a:avLst/>
              </a:prstGeom>
              <a:ln w="25400" cap="flat" cmpd="sng" algn="ctr">
                <a:solidFill>
                  <a:schemeClr val="accent1"/>
                </a:solidFill>
                <a:prstDash val="sysDash"/>
                <a:round/>
                <a:headEnd type="none" w="med" len="med"/>
                <a:tailEnd type="none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rot="10800000" flipV="1">
                <a:off x="4038600" y="4269432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rot="10800000" flipH="1" flipV="1">
                <a:off x="4557146" y="4269433"/>
                <a:ext cx="518546" cy="45496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/>
              <p:cNvSpPr txBox="1"/>
              <p:nvPr/>
            </p:nvSpPr>
            <p:spPr>
              <a:xfrm>
                <a:off x="3595584" y="4798367"/>
                <a:ext cx="88603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latin typeface="+mj-lt"/>
                    <a:cs typeface="Arial"/>
                  </a:rPr>
                  <a:t>initial</a:t>
                </a:r>
                <a:endParaRPr lang="de-DE" sz="2400" dirty="0" smtClean="0">
                  <a:latin typeface="+mj-lt"/>
                  <a:cs typeface="Arial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701055" y="4798367"/>
                <a:ext cx="749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+mj-lt"/>
                    <a:cs typeface="Arial"/>
                  </a:rPr>
                  <a:t>final</a:t>
                </a: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789235" y="4798367"/>
                <a:ext cx="11924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smtClean="0">
                    <a:latin typeface="+mj-lt"/>
                    <a:cs typeface="Arial"/>
                  </a:rPr>
                  <a:t>Position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1600200" y="4038600"/>
                <a:ext cx="57150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1862222" y="3576934"/>
                <a:ext cx="129058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+mj-lt"/>
                    <a:cs typeface="Arial"/>
                  </a:rPr>
                  <a:t>between</a:t>
                </a:r>
                <a:endParaRPr lang="de-DE" sz="2400" dirty="0" smtClean="0">
                  <a:solidFill>
                    <a:srgbClr val="3366FF"/>
                  </a:solidFill>
                  <a:latin typeface="+mj-lt"/>
                  <a:cs typeface="Arial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825729" y="4040188"/>
                <a:ext cx="120663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err="1" smtClean="0">
                    <a:solidFill>
                      <a:srgbClr val="3366FF"/>
                    </a:solidFill>
                    <a:latin typeface="+mj-lt"/>
                    <a:cs typeface="Arial"/>
                  </a:rPr>
                  <a:t>within</a:t>
                </a:r>
                <a:endParaRPr lang="de-DE" sz="2400" dirty="0" smtClean="0">
                  <a:solidFill>
                    <a:srgbClr val="3366FF"/>
                  </a:solidFill>
                  <a:latin typeface="+mj-lt"/>
                  <a:cs typeface="Arial"/>
                </a:endParaRPr>
              </a:p>
            </p:txBody>
          </p:sp>
        </p:grpSp>
      </p:grpSp>
      <p:sp>
        <p:nvSpPr>
          <p:cNvPr id="23" name="TextBox 22"/>
          <p:cNvSpPr txBox="1"/>
          <p:nvPr/>
        </p:nvSpPr>
        <p:spPr>
          <a:xfrm>
            <a:off x="1897367" y="304801"/>
            <a:ext cx="516849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: </a:t>
            </a:r>
            <a:r>
              <a:rPr lang="de-DE" sz="2400" dirty="0" err="1" smtClean="0">
                <a:latin typeface="+mj-lt"/>
                <a:cs typeface="Arial"/>
              </a:rPr>
              <a:t>between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457200" y="5562600"/>
            <a:ext cx="8458200" cy="1223665"/>
            <a:chOff x="457200" y="5562600"/>
            <a:chExt cx="8458200" cy="1223665"/>
          </a:xfrm>
        </p:grpSpPr>
        <p:sp>
          <p:nvSpPr>
            <p:cNvPr id="25" name="TextBox 24"/>
            <p:cNvSpPr txBox="1"/>
            <p:nvPr/>
          </p:nvSpPr>
          <p:spPr>
            <a:xfrm>
              <a:off x="457200" y="5562600"/>
              <a:ext cx="8458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dr.ez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 = 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ezANOVA(dr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, .(D),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Vpn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), .(Position), .(</a:t>
              </a:r>
              <a:r>
                <a:rPr lang="en-US" sz="2400" dirty="0" err="1" smtClean="0">
                  <a:solidFill>
                    <a:srgbClr val="FF0000"/>
                  </a:solidFill>
                  <a:latin typeface="+mj-lt"/>
                  <a:cs typeface="Arial"/>
                </a:rPr>
                <a:t>Dialekt</a:t>
              </a:r>
              <a:r>
                <a:rPr lang="en-US" sz="2400" dirty="0" smtClean="0">
                  <a:solidFill>
                    <a:srgbClr val="FF0000"/>
                  </a:solidFill>
                  <a:latin typeface="+mj-lt"/>
                  <a:cs typeface="Arial"/>
                </a:rPr>
                <a:t>))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09501" y="6324600"/>
              <a:ext cx="108165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within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411680" y="6324600"/>
              <a:ext cx="1436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 smtClean="0">
                  <a:latin typeface="+mj-lt"/>
                  <a:cs typeface="Arial"/>
                </a:rPr>
                <a:t>between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rot="5400000" flipH="1" flipV="1">
              <a:off x="5183833" y="6174433"/>
              <a:ext cx="3003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 flipH="1" flipV="1">
              <a:off x="6556227" y="6176664"/>
              <a:ext cx="30033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228600" y="2133601"/>
            <a:ext cx="861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600" dirty="0" smtClean="0">
                <a:latin typeface="Courier"/>
                <a:cs typeface="Courier"/>
              </a:rPr>
              <a:t>            Effect </a:t>
            </a:r>
            <a:r>
              <a:rPr lang="en-US" sz="1600" dirty="0" err="1" smtClean="0">
                <a:latin typeface="Courier"/>
                <a:cs typeface="Courier"/>
              </a:rPr>
              <a:t>DFn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DFd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SSn</a:t>
            </a:r>
            <a:r>
              <a:rPr lang="en-US" sz="1600" dirty="0" smtClean="0">
                <a:latin typeface="Courier"/>
                <a:cs typeface="Courier"/>
              </a:rPr>
              <a:t>  </a:t>
            </a:r>
            <a:r>
              <a:rPr lang="en-US" sz="1600" dirty="0" err="1" smtClean="0">
                <a:latin typeface="Courier"/>
                <a:cs typeface="Courier"/>
              </a:rPr>
              <a:t>SSd</a:t>
            </a:r>
            <a:r>
              <a:rPr lang="en-US" sz="1600" dirty="0" smtClean="0">
                <a:latin typeface="Courier"/>
                <a:cs typeface="Courier"/>
              </a:rPr>
              <a:t>        F            </a:t>
            </a:r>
            <a:r>
              <a:rPr lang="en-US" sz="1600" dirty="0" err="1" smtClean="0">
                <a:latin typeface="Courier"/>
                <a:cs typeface="Courier"/>
              </a:rPr>
              <a:t>p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p</a:t>
            </a:r>
            <a:r>
              <a:rPr lang="en-US" sz="1600" dirty="0" smtClean="0">
                <a:latin typeface="Courier"/>
                <a:cs typeface="Courier"/>
              </a:rPr>
              <a:t>&lt;.05</a:t>
            </a:r>
          </a:p>
          <a:p>
            <a:r>
              <a:rPr lang="en-US" sz="1600" dirty="0" smtClean="0">
                <a:latin typeface="Courier"/>
                <a:cs typeface="Courier"/>
              </a:rPr>
              <a:t>1          </a:t>
            </a:r>
            <a:r>
              <a:rPr lang="en-US" sz="1600" dirty="0" err="1" smtClean="0">
                <a:latin typeface="Courier"/>
                <a:cs typeface="Courier"/>
              </a:rPr>
              <a:t>Dialekt</a:t>
            </a:r>
            <a:r>
              <a:rPr lang="en-US" sz="1600" dirty="0" smtClean="0">
                <a:latin typeface="Courier"/>
                <a:cs typeface="Courier"/>
              </a:rPr>
              <a:t>   1   8 5346.45 3860 11.08073 1.040338e-02     *</a:t>
            </a:r>
          </a:p>
          <a:p>
            <a:r>
              <a:rPr lang="en-US" sz="1600" dirty="0" smtClean="0">
                <a:latin typeface="Courier"/>
                <a:cs typeface="Courier"/>
              </a:rPr>
              <a:t>2         Position   1   8 9288.05  754 98.54695 8.964643e-06     *</a:t>
            </a:r>
          </a:p>
          <a:p>
            <a:r>
              <a:rPr lang="en-US" sz="1600" dirty="0" smtClean="0">
                <a:latin typeface="Courier"/>
                <a:cs typeface="Courier"/>
              </a:rPr>
              <a:t>3 </a:t>
            </a:r>
            <a:r>
              <a:rPr lang="en-US" sz="1600" dirty="0" err="1" smtClean="0">
                <a:latin typeface="Courier"/>
                <a:cs typeface="Courier"/>
              </a:rPr>
              <a:t>Dialekt:Position</a:t>
            </a:r>
            <a:r>
              <a:rPr lang="en-US" sz="1600" dirty="0" smtClean="0">
                <a:latin typeface="Courier"/>
                <a:cs typeface="Courier"/>
              </a:rPr>
              <a:t>   1   8 4004.45  754 42.48753 1.845250e-04     *</a:t>
            </a:r>
            <a:endParaRPr lang="en-GB" sz="1600" dirty="0" err="1" smtClean="0">
              <a:latin typeface="Courier"/>
              <a:cs typeface="Courier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4648200"/>
            <a:ext cx="8610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Dialekt (F[1, 8]=11.1, p &lt; 0.05) und Position (F[1, 8] = 98.6, p &lt; 0.001) hatten einen signifikanten Einfluss auf die Dauer und es gab eine signifikante Interaktion (F[1, 8]=42.5, p &lt; 0.001) zwischen diesen Faktoren.</a:t>
            </a:r>
          </a:p>
          <a:p>
            <a:endParaRPr lang="en-GB" sz="2400" dirty="0" err="1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6369"/>
            <a:ext cx="2209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Tests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19050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Für einen </a:t>
            </a:r>
            <a:r>
              <a:rPr lang="de-DE" sz="2400" dirty="0" err="1" smtClean="0">
                <a:cs typeface="Arial"/>
              </a:rPr>
              <a:t>RM-Anova</a:t>
            </a:r>
            <a:r>
              <a:rPr lang="de-DE" sz="2400" dirty="0" smtClean="0">
                <a:cs typeface="Arial"/>
              </a:rPr>
              <a:t> kann </a:t>
            </a:r>
            <a:r>
              <a:rPr lang="de-DE" sz="2400" b="1" dirty="0" smtClean="0">
                <a:cs typeface="Arial"/>
              </a:rPr>
              <a:t>ein </a:t>
            </a:r>
            <a:r>
              <a:rPr lang="de-DE" sz="2400" b="1" dirty="0" err="1" smtClean="0">
                <a:cs typeface="Arial"/>
              </a:rPr>
              <a:t>post-hoc</a:t>
            </a:r>
            <a:r>
              <a:rPr lang="de-DE" sz="2400" b="1" dirty="0" smtClean="0">
                <a:cs typeface="Arial"/>
              </a:rPr>
              <a:t> </a:t>
            </a:r>
            <a:r>
              <a:rPr lang="de-DE" sz="2400" b="1" dirty="0" err="1" smtClean="0">
                <a:cs typeface="Arial"/>
              </a:rPr>
              <a:t>t-test</a:t>
            </a:r>
            <a:r>
              <a:rPr lang="de-DE" sz="2400" b="1" dirty="0" smtClean="0">
                <a:cs typeface="Arial"/>
              </a:rPr>
              <a:t> mit </a:t>
            </a:r>
            <a:r>
              <a:rPr lang="de-DE" sz="2400" b="1" dirty="0" err="1" smtClean="0">
                <a:cs typeface="Arial"/>
              </a:rPr>
              <a:t>Bonferroni</a:t>
            </a:r>
            <a:r>
              <a:rPr lang="de-DE" sz="2400" b="1" dirty="0" smtClean="0">
                <a:cs typeface="Arial"/>
              </a:rPr>
              <a:t> Korrektur</a:t>
            </a:r>
            <a:r>
              <a:rPr lang="de-DE" sz="2400" dirty="0" smtClean="0">
                <a:cs typeface="Arial"/>
              </a:rPr>
              <a:t> angewandt werden.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30480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 mehr Tests wir </a:t>
            </a:r>
            <a:r>
              <a:rPr lang="de-DE" sz="2400" dirty="0" err="1" smtClean="0">
                <a:cs typeface="Arial"/>
              </a:rPr>
              <a:t>post-hoc</a:t>
            </a:r>
            <a:r>
              <a:rPr lang="de-DE" sz="2400" dirty="0" smtClean="0">
                <a:cs typeface="Arial"/>
              </a:rPr>
              <a:t> anwenden, um so wahrscheinlicher ist es, dass wir Signifikanzen per Zufall bekommen werden. Der </a:t>
            </a:r>
            <a:r>
              <a:rPr lang="de-DE" sz="2400" dirty="0" err="1" smtClean="0">
                <a:cs typeface="Arial"/>
              </a:rPr>
              <a:t>Tukey</a:t>
            </a:r>
            <a:r>
              <a:rPr lang="de-DE" sz="2400" dirty="0" smtClean="0">
                <a:cs typeface="Arial"/>
              </a:rPr>
              <a:t> (</a:t>
            </a:r>
            <a:r>
              <a:rPr lang="de-DE" sz="2400" dirty="0" err="1" smtClean="0">
                <a:cs typeface="Arial"/>
              </a:rPr>
              <a:t>Anova</a:t>
            </a:r>
            <a:r>
              <a:rPr lang="de-DE" sz="2400" dirty="0" smtClean="0">
                <a:cs typeface="Arial"/>
              </a:rPr>
              <a:t> ohne Messwiederholungen) und </a:t>
            </a:r>
            <a:r>
              <a:rPr lang="de-DE" sz="2400" dirty="0" err="1" smtClean="0">
                <a:cs typeface="Arial"/>
              </a:rPr>
              <a:t>Bonferroni-adjusted</a:t>
            </a:r>
            <a:r>
              <a:rPr lang="de-DE" sz="2400" dirty="0" smtClean="0">
                <a:cs typeface="Arial"/>
              </a:rPr>
              <a:t> t-Tests  (mit Messwiederholungen) sind Maßnahmen dagegen.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54864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Bonferroni-Korrektur</a:t>
            </a:r>
            <a:r>
              <a:rPr lang="de-DE" sz="2400" dirty="0" smtClean="0">
                <a:cs typeface="Arial"/>
              </a:rPr>
              <a:t>: Der Wahrscheinlichkeitswert der </a:t>
            </a:r>
            <a:r>
              <a:rPr lang="de-DE" sz="2400" dirty="0" err="1" smtClean="0">
                <a:cs typeface="Arial"/>
              </a:rPr>
              <a:t>inviduellen</a:t>
            </a:r>
            <a:r>
              <a:rPr lang="de-DE" sz="2400" dirty="0" smtClean="0">
                <a:cs typeface="Arial"/>
              </a:rPr>
              <a:t> Tests wird mit der </a:t>
            </a:r>
            <a:r>
              <a:rPr lang="de-DE" sz="2400" b="1" dirty="0" smtClean="0">
                <a:cs typeface="Arial"/>
              </a:rPr>
              <a:t>Anzahl der theoretisch möglichen Testkombinationen </a:t>
            </a:r>
            <a:r>
              <a:rPr lang="de-DE" sz="2400" dirty="0" smtClean="0">
                <a:cs typeface="Arial"/>
              </a:rPr>
              <a:t>multipliziert.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11430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source(file.path(pfad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phoc.txt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71734"/>
            <a:ext cx="533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Post-hoc t-test mit Bonferroni Korrektur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" y="533399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1. t-tests aller Stufen-Kombinationen durchführen: als </a:t>
            </a:r>
            <a:r>
              <a:rPr lang="de-DE" sz="2400" b="1" smtClean="0">
                <a:cs typeface="Arial"/>
              </a:rPr>
              <a:t>g</a:t>
            </a:r>
            <a:r>
              <a:rPr lang="de-DE" sz="2400" smtClean="0">
                <a:cs typeface="Arial"/>
              </a:rPr>
              <a:t>epaart mit denselben Between-Stufen, sonst ungepaart.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66700" y="1364396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SH-initial mit SH-final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SH-initial mit B-initial</a:t>
            </a:r>
          </a:p>
          <a:p>
            <a:r>
              <a:rPr lang="de-DE" sz="2400" smtClean="0">
                <a:cs typeface="Arial"/>
              </a:rPr>
              <a:t>SH-initial mit B-final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1364396"/>
            <a:ext cx="3048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cs typeface="Arial"/>
              </a:rPr>
              <a:t>SH-final mit B-initial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SH-final mit B-final</a:t>
            </a:r>
          </a:p>
          <a:p>
            <a:r>
              <a:rPr lang="de-DE" sz="2400" smtClean="0">
                <a:solidFill>
                  <a:srgbClr val="0000FF"/>
                </a:solidFill>
                <a:cs typeface="Arial"/>
              </a:rPr>
              <a:t>B-initial mit B-final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4300" y="3094166"/>
            <a:ext cx="8420100" cy="1821597"/>
            <a:chOff x="114300" y="3094166"/>
            <a:chExt cx="8420100" cy="1821597"/>
          </a:xfrm>
        </p:grpSpPr>
        <p:sp>
          <p:nvSpPr>
            <p:cNvPr id="9" name="TextBox 8"/>
            <p:cNvSpPr txBox="1"/>
            <p:nvPr/>
          </p:nvSpPr>
          <p:spPr>
            <a:xfrm>
              <a:off x="114300" y="3094166"/>
              <a:ext cx="84201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cs typeface="Arial"/>
                </a:rPr>
                <a:t>2. </a:t>
              </a:r>
              <a:r>
                <a:rPr lang="de-DE" sz="2400" dirty="0" err="1" smtClean="0">
                  <a:cs typeface="Arial"/>
                </a:rPr>
                <a:t>Bonferroni</a:t>
              </a:r>
              <a:r>
                <a:rPr lang="de-DE" sz="2400" dirty="0" smtClean="0">
                  <a:cs typeface="Arial"/>
                </a:rPr>
                <a:t> Korrektur: den Wahrscheinlichkeitswert eines </a:t>
              </a:r>
              <a:r>
                <a:rPr lang="de-DE" sz="2400" dirty="0" err="1" smtClean="0">
                  <a:cs typeface="Arial"/>
                </a:rPr>
                <a:t>t-tests</a:t>
              </a:r>
              <a:r>
                <a:rPr lang="de-DE" sz="2400" dirty="0" smtClean="0">
                  <a:cs typeface="Arial"/>
                </a:rPr>
                <a:t> mit  der Anzahl der Tests multiplizieren  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4300" y="4084766"/>
              <a:ext cx="8305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err="1" smtClean="0">
                  <a:cs typeface="Arial"/>
                </a:rPr>
                <a:t>zB</a:t>
              </a:r>
              <a:r>
                <a:rPr lang="de-DE" sz="2400" dirty="0" smtClean="0">
                  <a:cs typeface="Arial"/>
                </a:rPr>
                <a:t> wenn </a:t>
              </a:r>
              <a:r>
                <a:rPr lang="de-DE" sz="2400" dirty="0" err="1" smtClean="0">
                  <a:cs typeface="Arial"/>
                </a:rPr>
                <a:t>SH-initial</a:t>
              </a:r>
              <a:r>
                <a:rPr lang="de-DE" sz="2400" dirty="0" smtClean="0">
                  <a:cs typeface="Arial"/>
                </a:rPr>
                <a:t> </a:t>
              </a:r>
              <a:r>
                <a:rPr lang="de-DE" sz="2400" dirty="0" err="1" smtClean="0">
                  <a:cs typeface="Arial"/>
                </a:rPr>
                <a:t>vs</a:t>
              </a:r>
              <a:r>
                <a:rPr lang="de-DE" sz="2400" dirty="0" smtClean="0">
                  <a:cs typeface="Arial"/>
                </a:rPr>
                <a:t> SH-final p = 0.035, </a:t>
              </a:r>
              <a:r>
                <a:rPr lang="de-DE" sz="2400" dirty="0" err="1" smtClean="0">
                  <a:cs typeface="Arial"/>
                </a:rPr>
                <a:t>Bonferroni-Korrektur</a:t>
              </a:r>
              <a:r>
                <a:rPr lang="de-DE" sz="2400" dirty="0" smtClean="0">
                  <a:cs typeface="Arial"/>
                </a:rPr>
                <a:t>: 0.035 * 6 = 0.21 (weil es 6 mögliche Testpaare gibt).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190500" y="56388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3. Auswahl: nur die Test-Kombinationen, 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die sich in </a:t>
            </a:r>
            <a:r>
              <a:rPr lang="de-DE" sz="2400" b="1" dirty="0" smtClean="0">
                <a:solidFill>
                  <a:srgbClr val="0000FF"/>
                </a:solidFill>
                <a:cs typeface="Arial"/>
              </a:rPr>
              <a:t>einer</a:t>
            </a:r>
            <a:r>
              <a:rPr lang="de-DE" sz="2400" dirty="0" smtClean="0">
                <a:solidFill>
                  <a:srgbClr val="0000FF"/>
                </a:solidFill>
                <a:cs typeface="Arial"/>
              </a:rPr>
              <a:t> Stufe unterscheiden. </a:t>
            </a:r>
            <a:r>
              <a:rPr lang="de-DE" sz="2400" dirty="0" smtClean="0">
                <a:cs typeface="Arial"/>
              </a:rPr>
              <a:t>Funktion </a:t>
            </a:r>
            <a:r>
              <a:rPr lang="de-DE" sz="2400" dirty="0" err="1" smtClean="0">
                <a:cs typeface="Arial"/>
              </a:rPr>
              <a:t>phsel</a:t>
            </a:r>
            <a:r>
              <a:rPr lang="de-DE" sz="2400" dirty="0" smtClean="0">
                <a:cs typeface="Arial"/>
              </a:rPr>
              <a:t>()</a:t>
            </a:r>
            <a:endParaRPr lang="de-DE" sz="2400" dirty="0" smtClean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6600" y="1364396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mtClean="0">
                <a:latin typeface="Arial"/>
                <a:cs typeface="Arial"/>
              </a:rPr>
              <a:t>g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10500" y="2103059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smtClean="0">
                <a:latin typeface="Arial"/>
                <a:cs typeface="Arial"/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73967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Korrektur</a:t>
            </a:r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3471872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dr.p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phoc(dr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.(D),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Dialekt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Position))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Data-Frame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1447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Sprecher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914400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.(</a:t>
            </a:r>
            <a:r>
              <a:rPr lang="en-GB" sz="2400" dirty="0" err="1" smtClean="0">
                <a:latin typeface="+mj-lt"/>
                <a:cs typeface="Arial"/>
              </a:rPr>
              <a:t>Dialekt</a:t>
            </a:r>
            <a:r>
              <a:rPr lang="en-GB" sz="2400" dirty="0" smtClean="0">
                <a:latin typeface="+mj-lt"/>
                <a:cs typeface="Arial"/>
              </a:rPr>
              <a:t>, Position)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48200" y="16764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Alle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Faktoren</a:t>
            </a:r>
            <a:r>
              <a:rPr lang="en-GB" sz="2400" dirty="0" smtClean="0">
                <a:latin typeface="+mj-lt"/>
                <a:cs typeface="Arial"/>
              </a:rPr>
              <a:t>, die post-hoc </a:t>
            </a:r>
            <a:r>
              <a:rPr lang="en-GB" sz="2400" dirty="0" err="1" smtClean="0">
                <a:latin typeface="+mj-lt"/>
                <a:cs typeface="Arial"/>
              </a:rPr>
              <a:t>getestet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sollen</a:t>
            </a:r>
            <a:endParaRPr lang="en-GB" sz="2400" dirty="0" smtClean="0">
              <a:latin typeface="+mj-lt"/>
              <a:cs typeface="Arial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H="1">
            <a:off x="1235864" y="2421736"/>
            <a:ext cx="1414472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874164" y="2764635"/>
            <a:ext cx="141447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5004163" y="2761034"/>
            <a:ext cx="964475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$res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                  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t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df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prob-adj</a:t>
            </a: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SH:initial-SH:final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2.5709017 4.000000 0.371518380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SH:initial-B:initial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-5.1226150 6.475584 0.010372660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SH:initial-B:final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1.1537054 7.918185 1.000000000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SH:final-B:initial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-6.2006294 6.852279 0.002905609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SH:final-B:final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-0.4666613 7.999611 1.000000000</a:t>
            </a:r>
          </a:p>
          <a:p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B:initial-B:final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10.9833157 4.000000 0.002342832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$paired</a:t>
            </a: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[1]  TRUE FALSE FALSE FALSE FALSE  TRUE</a:t>
            </a:r>
          </a:p>
          <a:p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$</a:t>
            </a:r>
            <a:r>
              <a:rPr lang="en-US" dirty="0" err="1" smtClean="0">
                <a:solidFill>
                  <a:srgbClr val="595959"/>
                </a:solidFill>
                <a:latin typeface="Courier"/>
                <a:cs typeface="Courier"/>
              </a:rPr>
              <a:t>bonf</a:t>
            </a:r>
            <a:endParaRPr lang="en-US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595959"/>
                </a:solidFill>
                <a:latin typeface="Courier"/>
                <a:cs typeface="Courier"/>
              </a:rPr>
              <a:t>[1] 6</a:t>
            </a:r>
            <a:endParaRPr lang="en-US" dirty="0">
              <a:solidFill>
                <a:srgbClr val="595959"/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0" y="6096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: </a:t>
            </a:r>
            <a:r>
              <a:rPr lang="en-GB" sz="2400" dirty="0" err="1" smtClean="0">
                <a:latin typeface="+mj-lt"/>
                <a:cs typeface="Arial"/>
              </a:rPr>
              <a:t>auch</a:t>
            </a:r>
            <a:r>
              <a:rPr lang="en-GB" sz="2400" dirty="0" smtClean="0">
                <a:latin typeface="+mj-lt"/>
                <a:cs typeface="Arial"/>
              </a:rPr>
              <a:t> in dr.p[[1]]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7400" y="3429000"/>
            <a:ext cx="5638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wurde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gepaarter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t</a:t>
            </a:r>
            <a:r>
              <a:rPr lang="en-GB" sz="2400" dirty="0" smtClean="0">
                <a:latin typeface="+mj-lt"/>
                <a:cs typeface="Arial"/>
              </a:rPr>
              <a:t>-test </a:t>
            </a:r>
            <a:r>
              <a:rPr lang="en-GB" sz="2400" dirty="0" err="1" smtClean="0">
                <a:latin typeface="+mj-lt"/>
                <a:cs typeface="Arial"/>
              </a:rPr>
              <a:t>durchgeführt</a:t>
            </a:r>
            <a:r>
              <a:rPr lang="en-GB" sz="2400" dirty="0" smtClean="0">
                <a:latin typeface="+mj-lt"/>
                <a:cs typeface="Arial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57400" y="4572000"/>
            <a:ext cx="5257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Bonferroni-Multiplikator</a:t>
            </a:r>
            <a:r>
              <a:rPr lang="en-GB" sz="2400" dirty="0" smtClean="0">
                <a:latin typeface="+mj-lt"/>
                <a:cs typeface="Arial"/>
              </a:rPr>
              <a:t> (</a:t>
            </a:r>
            <a:r>
              <a:rPr lang="en-GB" sz="2400" dirty="0" err="1" smtClean="0">
                <a:latin typeface="+mj-lt"/>
                <a:cs typeface="Arial"/>
              </a:rPr>
              <a:t>alle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Wahrscheinlichkeiten</a:t>
            </a:r>
            <a:r>
              <a:rPr lang="en-GB" sz="2400" dirty="0" smtClean="0">
                <a:latin typeface="+mj-lt"/>
                <a:cs typeface="Arial"/>
              </a:rPr>
              <a:t> des </a:t>
            </a:r>
            <a:r>
              <a:rPr lang="en-GB" sz="2400" dirty="0" err="1" smtClean="0">
                <a:latin typeface="+mj-lt"/>
                <a:cs typeface="Arial"/>
              </a:rPr>
              <a:t>t</a:t>
            </a:r>
            <a:r>
              <a:rPr lang="en-GB" sz="2400" dirty="0" smtClean="0">
                <a:latin typeface="+mj-lt"/>
                <a:cs typeface="Arial"/>
              </a:rPr>
              <a:t>-Tests </a:t>
            </a:r>
            <a:r>
              <a:rPr lang="en-GB" sz="2400" dirty="0" err="1" smtClean="0">
                <a:latin typeface="+mj-lt"/>
                <a:cs typeface="Arial"/>
              </a:rPr>
              <a:t>wurden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diesem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Messwiederholungen: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716340"/>
            <a:ext cx="8229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8 französische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erzeugten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/. Die </a:t>
            </a:r>
            <a:r>
              <a:rPr lang="de-DE" sz="2400" dirty="0" err="1" smtClean="0">
                <a:latin typeface="+mj-lt"/>
                <a:cs typeface="Arial"/>
              </a:rPr>
              <a:t>VOT-Werte</a:t>
            </a:r>
            <a:r>
              <a:rPr lang="de-DE" sz="2400" dirty="0" smtClean="0">
                <a:latin typeface="+mj-lt"/>
                <a:cs typeface="Arial"/>
              </a:rPr>
              <a:t> (ms) für diese 8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 sind wie folgt. Wir wollen prüfen, ob sich diesbezüglich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 unterscheiden.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52560" y="3137963"/>
            <a:ext cx="272944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VOT für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 4 ist -10 ms für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/, 0 ms für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738159" y="3738127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909360" y="2442727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595959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595959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595959"/>
              </a:solidFill>
              <a:latin typeface="Courier New"/>
              <a:cs typeface="Courier New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5673298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Ist der </a:t>
            </a:r>
            <a:r>
              <a:rPr lang="de-DE" sz="2400" dirty="0" err="1" smtClean="0">
                <a:latin typeface="+mj-lt"/>
                <a:cs typeface="Arial"/>
              </a:rPr>
              <a:t>VOT-Unterschied</a:t>
            </a:r>
            <a:r>
              <a:rPr lang="de-DE" sz="2400" dirty="0" smtClean="0">
                <a:latin typeface="+mj-lt"/>
                <a:cs typeface="Arial"/>
              </a:rPr>
              <a:t> zwischen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signifikant?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7898" y="2953297"/>
            <a:ext cx="5958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600" dirty="0" smtClean="0">
                <a:latin typeface="Arial"/>
                <a:cs typeface="Arial"/>
              </a:rPr>
              <a:t>{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0" y="2770220"/>
            <a:ext cx="20192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latin typeface="+mj-lt"/>
                <a:cs typeface="Arial"/>
              </a:rPr>
              <a:t>8 verschiedene </a:t>
            </a:r>
            <a:r>
              <a:rPr lang="de-DE" sz="2000" dirty="0" err="1" smtClean="0">
                <a:latin typeface="+mj-lt"/>
                <a:cs typeface="Arial"/>
              </a:rPr>
              <a:t>Vpn</a:t>
            </a:r>
            <a:r>
              <a:rPr lang="de-DE" sz="2000" dirty="0" smtClean="0">
                <a:latin typeface="+mj-lt"/>
                <a:cs typeface="Arial"/>
              </a:rPr>
              <a:t>, zwei Messung pro </a:t>
            </a:r>
            <a:r>
              <a:rPr lang="de-DE" sz="2000" dirty="0" err="1" smtClean="0">
                <a:latin typeface="+mj-lt"/>
                <a:cs typeface="Arial"/>
              </a:rPr>
              <a:t>Vpn</a:t>
            </a:r>
            <a:r>
              <a:rPr lang="de-DE" sz="2000" dirty="0" smtClean="0">
                <a:latin typeface="+mj-lt"/>
                <a:cs typeface="Arial"/>
              </a:rPr>
              <a:t>, einmal </a:t>
            </a:r>
            <a:r>
              <a:rPr lang="de-DE" sz="2000" dirty="0" err="1" smtClean="0">
                <a:latin typeface="+mj-lt"/>
                <a:cs typeface="Arial"/>
              </a:rPr>
              <a:t>fuer</a:t>
            </a:r>
            <a:r>
              <a:rPr lang="de-DE" sz="2000" dirty="0" smtClean="0">
                <a:latin typeface="+mj-lt"/>
                <a:cs typeface="Arial"/>
              </a:rPr>
              <a:t> /</a:t>
            </a:r>
            <a:r>
              <a:rPr lang="de-DE" sz="2000" dirty="0" err="1" smtClean="0">
                <a:latin typeface="+mj-lt"/>
                <a:cs typeface="Arial"/>
              </a:rPr>
              <a:t>pa</a:t>
            </a:r>
            <a:r>
              <a:rPr lang="de-DE" sz="2000" dirty="0" smtClean="0">
                <a:latin typeface="+mj-lt"/>
                <a:cs typeface="Arial"/>
              </a:rPr>
              <a:t>/, einmal </a:t>
            </a:r>
            <a:r>
              <a:rPr lang="de-DE" sz="2000" dirty="0" err="1" smtClean="0">
                <a:latin typeface="+mj-lt"/>
                <a:cs typeface="Arial"/>
              </a:rPr>
              <a:t>fuer</a:t>
            </a:r>
            <a:r>
              <a:rPr lang="de-DE" sz="2000" dirty="0" smtClean="0">
                <a:latin typeface="+mj-lt"/>
                <a:cs typeface="Arial"/>
              </a:rPr>
              <a:t> /</a:t>
            </a:r>
            <a:r>
              <a:rPr lang="de-DE" sz="2000" dirty="0" err="1" smtClean="0">
                <a:latin typeface="+mj-lt"/>
                <a:cs typeface="Arial"/>
              </a:rPr>
              <a:t>ba</a:t>
            </a:r>
            <a:r>
              <a:rPr lang="de-DE" sz="2000" dirty="0" smtClean="0">
                <a:latin typeface="+mj-lt"/>
                <a:cs typeface="Arial"/>
              </a:rPr>
              <a:t>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" y="838201"/>
            <a:ext cx="880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auswählen</a:t>
            </a:r>
            <a:r>
              <a:rPr lang="en-GB" sz="2400" dirty="0" smtClean="0">
                <a:latin typeface="+mj-lt"/>
                <a:cs typeface="Arial"/>
              </a:rPr>
              <a:t>, die </a:t>
            </a:r>
            <a:r>
              <a:rPr lang="en-GB" sz="2400" dirty="0" err="1" smtClean="0">
                <a:latin typeface="+mj-lt"/>
                <a:cs typeface="Arial"/>
              </a:rPr>
              <a:t>sich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einer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Stufe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unterscheiden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" y="2286000"/>
            <a:ext cx="2095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phsel(dr.p[[1]])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" y="1533436"/>
            <a:ext cx="739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[[1]], </a:t>
            </a:r>
            <a:r>
              <a:rPr lang="en-GB" sz="2400" dirty="0" err="1" smtClean="0">
                <a:latin typeface="+mj-lt"/>
                <a:cs typeface="Arial"/>
              </a:rPr>
              <a:t>da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Ergebnisse</a:t>
            </a:r>
            <a:r>
              <a:rPr lang="en-GB" sz="2400" dirty="0" smtClean="0">
                <a:latin typeface="+mj-lt"/>
                <a:cs typeface="Arial"/>
              </a:rPr>
              <a:t> in dr.p[[1]] </a:t>
            </a:r>
            <a:r>
              <a:rPr lang="en-GB" sz="2400" dirty="0" err="1" smtClean="0">
                <a:latin typeface="+mj-lt"/>
                <a:cs typeface="Arial"/>
              </a:rPr>
              <a:t>sind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900" y="288667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prob-adj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SH:initial-B:initial</a:t>
            </a:r>
            <a:r>
              <a:rPr lang="en-US" dirty="0" smtClean="0">
                <a:latin typeface="Courier"/>
                <a:cs typeface="Courier"/>
              </a:rPr>
              <a:t> -5.1226150 6.475584 0.01037266</a:t>
            </a:r>
          </a:p>
          <a:p>
            <a:r>
              <a:rPr lang="en-US" dirty="0" err="1" smtClean="0">
                <a:latin typeface="Courier"/>
                <a:cs typeface="Courier"/>
              </a:rPr>
              <a:t>SH:final-B:final</a:t>
            </a:r>
            <a:r>
              <a:rPr lang="en-US" dirty="0" smtClean="0">
                <a:latin typeface="Courier"/>
                <a:cs typeface="Courier"/>
              </a:rPr>
              <a:t>     -0.4666613 7.999611 1.00000000</a:t>
            </a:r>
            <a:endParaRPr lang="en-GB" dirty="0" smtClean="0">
              <a:latin typeface="Courier"/>
              <a:cs typeface="Courier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2900" y="40386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phsel(dr.p[[1]], 2)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2290465"/>
            <a:ext cx="327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Position </a:t>
            </a:r>
            <a:r>
              <a:rPr lang="en-GB" sz="2400" dirty="0" err="1" smtClean="0">
                <a:latin typeface="+mj-lt"/>
                <a:cs typeface="Arial"/>
              </a:rPr>
              <a:t>konstant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2800" y="4043065"/>
            <a:ext cx="32766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Dialekt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konstant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2900" y="4724400"/>
            <a:ext cx="7734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prob-adj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SH:initial-SH:final</a:t>
            </a:r>
            <a:r>
              <a:rPr lang="en-US" dirty="0" smtClean="0">
                <a:latin typeface="Courier"/>
                <a:cs typeface="Courier"/>
              </a:rPr>
              <a:t>  2.570902  4 0.371518380</a:t>
            </a:r>
          </a:p>
          <a:p>
            <a:r>
              <a:rPr lang="en-US" dirty="0" err="1" smtClean="0">
                <a:latin typeface="Courier"/>
                <a:cs typeface="Courier"/>
              </a:rPr>
              <a:t>B:initial-B:final</a:t>
            </a:r>
            <a:r>
              <a:rPr lang="en-US" dirty="0" smtClean="0">
                <a:latin typeface="Courier"/>
                <a:cs typeface="Courier"/>
              </a:rPr>
              <a:t>   10.983316  4 0.002342832</a:t>
            </a:r>
            <a:endParaRPr lang="en-GB" dirty="0" smtClean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733800"/>
            <a:ext cx="792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cs typeface="Arial"/>
              </a:rPr>
              <a:t>Post-hoc </a:t>
            </a:r>
            <a:r>
              <a:rPr lang="en-US" sz="2400" dirty="0" err="1" smtClean="0">
                <a:cs typeface="Arial"/>
              </a:rPr>
              <a:t>t</a:t>
            </a:r>
            <a:r>
              <a:rPr lang="en-US" sz="2400" dirty="0" smtClean="0">
                <a:cs typeface="Arial"/>
              </a:rPr>
              <a:t>-Tests </a:t>
            </a:r>
            <a:r>
              <a:rPr lang="en-US" sz="2400" dirty="0" err="1" smtClean="0">
                <a:cs typeface="Arial"/>
              </a:rPr>
              <a:t>mit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cs typeface="Arial"/>
              </a:rPr>
              <a:t>Bonferroni-Korrektur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zeigten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signifikante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FF0000"/>
                </a:solidFill>
                <a:cs typeface="Arial"/>
              </a:rPr>
              <a:t> Bayern und Schleswig-Holstein in </a:t>
            </a:r>
            <a:r>
              <a:rPr lang="en-US" sz="2400" dirty="0" err="1" smtClean="0">
                <a:solidFill>
                  <a:srgbClr val="FF0000"/>
                </a:solidFill>
                <a:cs typeface="Arial"/>
              </a:rPr>
              <a:t>initialer</a:t>
            </a:r>
            <a:r>
              <a:rPr lang="en-US" sz="2400" dirty="0" smtClean="0">
                <a:cs typeface="Arial"/>
              </a:rPr>
              <a:t> 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0.05) </a:t>
            </a:r>
            <a:r>
              <a:rPr lang="en-US" sz="2400" dirty="0" err="1" smtClean="0">
                <a:cs typeface="Arial"/>
              </a:rPr>
              <a:t>jedoch</a:t>
            </a:r>
            <a:r>
              <a:rPr lang="en-US" sz="2400" dirty="0" smtClean="0">
                <a:cs typeface="Arial"/>
              </a:rPr>
              <a:t>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in </a:t>
            </a:r>
            <a:r>
              <a:rPr lang="en-US" sz="2400" dirty="0" err="1" smtClean="0">
                <a:solidFill>
                  <a:srgbClr val="008000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008000"/>
                </a:solidFill>
                <a:cs typeface="Arial"/>
              </a:rPr>
              <a:t> Position</a:t>
            </a:r>
            <a:r>
              <a:rPr lang="en-US" sz="2400" dirty="0" smtClean="0">
                <a:cs typeface="Arial"/>
              </a:rPr>
              <a:t>. Die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Unterschiede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zwischen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initialer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und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finaler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Position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waren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nur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rgbClr val="3366FF"/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rgbClr val="3366FF"/>
                </a:solidFill>
                <a:cs typeface="Arial"/>
              </a:rPr>
              <a:t> Bayern </a:t>
            </a:r>
            <a:r>
              <a:rPr lang="en-US" sz="2400" dirty="0" smtClean="0">
                <a:cs typeface="Arial"/>
              </a:rPr>
              <a:t>(</a:t>
            </a:r>
            <a:r>
              <a:rPr lang="en-US" sz="2400" dirty="0" err="1" smtClean="0">
                <a:cs typeface="Arial"/>
              </a:rPr>
              <a:t>p</a:t>
            </a:r>
            <a:r>
              <a:rPr lang="en-US" sz="2400" dirty="0" smtClean="0">
                <a:cs typeface="Arial"/>
              </a:rPr>
              <a:t> &lt; 0.01)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jedoch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nicht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</a:t>
            </a:r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für</a:t>
            </a:r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/>
              </a:rPr>
              <a:t> Schleswig-Holstein </a:t>
            </a:r>
            <a:r>
              <a:rPr lang="en-US" sz="2400" dirty="0" err="1" smtClean="0">
                <a:cs typeface="Arial"/>
              </a:rPr>
              <a:t>signifikant</a:t>
            </a:r>
            <a:r>
              <a:rPr lang="en-US" sz="2400" dirty="0" smtClean="0">
                <a:cs typeface="Arial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981200"/>
            <a:ext cx="8229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								stat      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Bonferroni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SH.final-B.final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  </a:t>
            </a:r>
            <a:r>
              <a:rPr lang="en-US" dirty="0" smtClean="0">
                <a:latin typeface="Courier"/>
                <a:cs typeface="Courier"/>
              </a:rPr>
              <a:t>-0.4666613 7.999611  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1.000000000</a:t>
            </a:r>
          </a:p>
          <a:p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SH.final-SH.initial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-2.5709017 4.000000  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0.371518380</a:t>
            </a:r>
          </a:p>
          <a:p>
            <a:r>
              <a:rPr lang="en-US" dirty="0" err="1" smtClean="0">
                <a:solidFill>
                  <a:srgbClr val="0000FF"/>
                </a:solidFill>
                <a:latin typeface="Courier"/>
                <a:cs typeface="Courier"/>
              </a:rPr>
              <a:t>B.final-B.initial</a:t>
            </a:r>
            <a:r>
              <a:rPr lang="en-US" dirty="0" smtClean="0">
                <a:latin typeface="Courier"/>
                <a:cs typeface="Courier"/>
              </a:rPr>
              <a:t>    -10.9833157 4.000000  </a:t>
            </a:r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0.002342832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Courier"/>
                <a:cs typeface="Courier"/>
              </a:rPr>
              <a:t>SH.initial-B.initial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-5.1226150 6.475584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0.010372660</a:t>
            </a:r>
            <a:endParaRPr lang="de-DE" dirty="0">
              <a:solidFill>
                <a:srgbClr val="FF0000"/>
              </a:solidFill>
              <a:latin typeface="Courier"/>
              <a:cs typeface="Courier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838200"/>
            <a:ext cx="6477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cs typeface="Arial"/>
              </a:rPr>
              <a:t> Inwiefern wird die Dauer von der Position und/oder Dialekt beeinflusst?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0200" y="2286000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Wiederholungen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derselben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Zelle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3124200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Korrektur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6749" y="71735"/>
            <a:ext cx="475151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5666" y="533400"/>
            <a:ext cx="717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In allen bislang untersuchten </a:t>
            </a:r>
            <a:r>
              <a:rPr lang="de-DE" sz="2400" dirty="0" err="1" smtClean="0">
                <a:cs typeface="Arial"/>
              </a:rPr>
              <a:t>ANOVAs</a:t>
            </a:r>
            <a:r>
              <a:rPr lang="de-DE" sz="2400" dirty="0" smtClean="0">
                <a:cs typeface="Arial"/>
              </a:rPr>
              <a:t> gab es </a:t>
            </a:r>
            <a:r>
              <a:rPr lang="de-DE" sz="2400" b="1" dirty="0" smtClean="0">
                <a:cs typeface="Arial"/>
              </a:rPr>
              <a:t>einen Wert pro </a:t>
            </a:r>
            <a:r>
              <a:rPr lang="de-DE" sz="2400" b="1" dirty="0" err="1" smtClean="0">
                <a:cs typeface="Arial"/>
              </a:rPr>
              <a:t>Vpn</a:t>
            </a:r>
            <a:r>
              <a:rPr lang="de-DE" sz="2400" b="1" dirty="0" smtClean="0">
                <a:cs typeface="Arial"/>
              </a:rPr>
              <a:t>. pro Zelle</a:t>
            </a:r>
            <a:r>
              <a:rPr lang="de-DE" sz="2400" dirty="0" smtClean="0">
                <a:cs typeface="Arial"/>
              </a:rPr>
              <a:t>. z.B. 2 Faktoren mit 3 und 2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de-DE" sz="2400" dirty="0" smtClean="0">
                <a:cs typeface="Arial"/>
              </a:rPr>
              <a:t>n, dann 6 Werte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, also einen Wert pro </a:t>
            </a:r>
            <a:r>
              <a:rPr lang="en-US" sz="2400" dirty="0" err="1" smtClean="0">
                <a:cs typeface="Arial"/>
              </a:rPr>
              <a:t>Stufe</a:t>
            </a:r>
            <a:r>
              <a:rPr lang="de-DE" sz="2400" dirty="0" smtClean="0">
                <a:cs typeface="Arial"/>
              </a:rPr>
              <a:t>n-Kombination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05562" y="3146517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239" y="4515884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39989" y="4515884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26186" y="4515884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89701" y="3832317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56130" y="3832317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55755" y="3832317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63378" y="4515884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97871" y="2458484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89701" y="2458484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5048139" y="4480340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8" idx="2"/>
          </p:cNvCxnSpPr>
          <p:nvPr/>
        </p:nvCxnSpPr>
        <p:spPr>
          <a:xfrm rot="5400000">
            <a:off x="4799298" y="4284386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H="1">
            <a:off x="5261950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057" y="4515883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856807" y="4515883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343004" y="4515883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6864957" y="4480339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632384" y="4268117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7078768" y="4268116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4" idx="2"/>
          </p:cNvCxnSpPr>
          <p:nvPr/>
        </p:nvCxnSpPr>
        <p:spPr>
          <a:xfrm flipV="1">
            <a:off x="5215736" y="3608182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 flipV="1">
            <a:off x="6071708" y="3608182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H="1">
            <a:off x="5865563" y="3104842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522766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992316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438627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296068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765618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1929" y="4816220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8600" y="2920149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696" y="3520820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>
            <a:off x="552539" y="344239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71735"/>
            <a:ext cx="553453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Wiederholungen in derselben Zelle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696" y="533400"/>
            <a:ext cx="80243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Jedoch haben die meisten phonetischen Untersuchungen </a:t>
            </a:r>
            <a:r>
              <a:rPr lang="de-DE" sz="2400" b="1" dirty="0" smtClean="0">
                <a:cs typeface="Arial"/>
              </a:rPr>
              <a:t>mehrere Werte pro Zelle</a:t>
            </a:r>
            <a:r>
              <a:rPr lang="de-DE" sz="2400" dirty="0" smtClean="0">
                <a:cs typeface="Arial"/>
              </a:rPr>
              <a:t>. </a:t>
            </a:r>
            <a:r>
              <a:rPr lang="de-DE" sz="2400" dirty="0" err="1" smtClean="0">
                <a:cs typeface="Arial"/>
              </a:rPr>
              <a:t>zB</a:t>
            </a:r>
            <a:r>
              <a:rPr lang="de-DE" sz="2400" dirty="0" smtClean="0">
                <a:cs typeface="Arial"/>
              </a:rPr>
              <a:t>. jede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erzeugte '</a:t>
            </a:r>
            <a:r>
              <a:rPr lang="de-DE" sz="2400" dirty="0" err="1" smtClean="0">
                <a:cs typeface="Arial"/>
              </a:rPr>
              <a:t>hid</a:t>
            </a:r>
            <a:r>
              <a:rPr lang="de-DE" sz="2400" dirty="0" smtClean="0">
                <a:cs typeface="Arial"/>
              </a:rPr>
              <a:t>', '</a:t>
            </a:r>
            <a:r>
              <a:rPr lang="de-DE" sz="2400" dirty="0" err="1" smtClean="0">
                <a:cs typeface="Arial"/>
              </a:rPr>
              <a:t>head</a:t>
            </a:r>
            <a:r>
              <a:rPr lang="de-DE" sz="2400" dirty="0" smtClean="0">
                <a:cs typeface="Arial"/>
              </a:rPr>
              <a:t>', '</a:t>
            </a:r>
            <a:r>
              <a:rPr lang="de-DE" sz="2400" dirty="0" err="1" smtClean="0">
                <a:cs typeface="Arial"/>
              </a:rPr>
              <a:t>had</a:t>
            </a:r>
            <a:r>
              <a:rPr lang="de-DE" sz="2400" dirty="0" smtClean="0">
                <a:cs typeface="Arial"/>
              </a:rPr>
              <a:t>' zu einer langsamen und schnellen Sprechgeschwindigkeit </a:t>
            </a:r>
            <a:r>
              <a:rPr lang="de-DE" sz="2400" b="1" dirty="0" smtClean="0">
                <a:cs typeface="Arial"/>
              </a:rPr>
              <a:t>jeweils 10 Mal.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78296" y="2810471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01973" y="417983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2723" y="417983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98920" y="417983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62435" y="3496271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lang.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28864" y="3496271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schnell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28489" y="3496271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Sprechtempo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6112" y="4179838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Vokal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0605" y="2122438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Sprache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962435" y="2122438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engl. oder </a:t>
            </a:r>
            <a:r>
              <a:rPr lang="de-DE" sz="2400" dirty="0" err="1" smtClean="0">
                <a:cs typeface="Arial"/>
              </a:rPr>
              <a:t>span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5220873" y="414429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9" idx="2"/>
          </p:cNvCxnSpPr>
          <p:nvPr/>
        </p:nvCxnSpPr>
        <p:spPr>
          <a:xfrm rot="5400000">
            <a:off x="4972032" y="3948340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5434684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618791" y="4179837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29541" y="4179837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15738" y="4179837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>
            <a:off x="7037691" y="4144293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6805118" y="393207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7251502" y="3932070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2"/>
          </p:cNvCxnSpPr>
          <p:nvPr/>
        </p:nvCxnSpPr>
        <p:spPr>
          <a:xfrm flipV="1">
            <a:off x="5388470" y="3272136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 flipV="1">
            <a:off x="6244442" y="3272136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6038297" y="2768796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695500" y="448017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65050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2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11361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6880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38352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5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384663" y="4480174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01334" y="2584103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0430" y="318477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725273" y="3106344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646057" y="4941839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703828" y="5403504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695500" y="6284424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w</a:t>
            </a:r>
            <a:r>
              <a:rPr lang="de-DE" sz="2400" baseline="-25000" dirty="0" smtClean="0">
                <a:cs typeface="Arial"/>
              </a:rPr>
              <a:t>1.10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626167" y="5822759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...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664384" y="5084096"/>
            <a:ext cx="230930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10 Werte in derselben Zelle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902407" y="4179837"/>
            <a:ext cx="7653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400" dirty="0" smtClean="0">
                <a:cs typeface="Arial"/>
              </a:rPr>
              <a:t>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38059" y="2922382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1736" y="4291749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72486" y="4291749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58683" y="4291749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2198" y="3608182"/>
            <a:ext cx="78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lang.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88627" y="3608182"/>
            <a:ext cx="1052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schnell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88252" y="3608182"/>
            <a:ext cx="1866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95875" y="4291749"/>
            <a:ext cx="879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Vokal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30368" y="2234349"/>
            <a:ext cx="11874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022198" y="2234349"/>
            <a:ext cx="254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engl. oder </a:t>
            </a:r>
            <a:r>
              <a:rPr lang="de-DE" sz="2400" dirty="0" err="1" smtClean="0">
                <a:latin typeface="+mj-lt"/>
                <a:cs typeface="Arial"/>
              </a:rPr>
              <a:t>span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5280636" y="4256205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6" idx="2"/>
          </p:cNvCxnSpPr>
          <p:nvPr/>
        </p:nvCxnSpPr>
        <p:spPr>
          <a:xfrm rot="5400000">
            <a:off x="5031795" y="4060251"/>
            <a:ext cx="374305" cy="39349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 flipH="1">
            <a:off x="5494447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78554" y="4291748"/>
            <a:ext cx="25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89304" y="4291748"/>
            <a:ext cx="3378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575501" y="4291748"/>
            <a:ext cx="33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>
            <a:off x="7097454" y="4256204"/>
            <a:ext cx="37430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5400000">
            <a:off x="6864881" y="4043982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H="1">
            <a:off x="7311265" y="4043981"/>
            <a:ext cx="374304" cy="42603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endCxn id="2" idx="2"/>
          </p:cNvCxnSpPr>
          <p:nvPr/>
        </p:nvCxnSpPr>
        <p:spPr>
          <a:xfrm flipV="1">
            <a:off x="5448233" y="3384047"/>
            <a:ext cx="831176" cy="3743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 flipV="1">
            <a:off x="6304205" y="3384047"/>
            <a:ext cx="855972" cy="3743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6098060" y="2880707"/>
            <a:ext cx="376536" cy="7151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755263" y="459208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24813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71124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2856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98115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4426" y="4592085"/>
            <a:ext cx="5086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6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1097" y="2696014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90193" y="3296685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85036" y="3218255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05820" y="5053750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1.2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63591" y="5515415"/>
            <a:ext cx="66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755263" y="6396335"/>
            <a:ext cx="7684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</a:t>
            </a:r>
            <a:r>
              <a:rPr lang="de-DE" sz="2400" baseline="-25000" dirty="0" smtClean="0">
                <a:latin typeface="+mj-lt"/>
                <a:cs typeface="Arial"/>
              </a:rPr>
              <a:t>1.10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685930" y="5934670"/>
            <a:ext cx="538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...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193" y="295357"/>
            <a:ext cx="75632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innerhalb der Zelle in einem ANOVA sind nicht zulässig und müssen gemittelt werden </a:t>
            </a:r>
            <a:r>
              <a:rPr lang="en-US" sz="2400" dirty="0" smtClean="0">
                <a:latin typeface="+mj-lt"/>
                <a:cs typeface="Arial"/>
              </a:rPr>
              <a:t>–</a:t>
            </a:r>
            <a:r>
              <a:rPr lang="de-DE" sz="2400" dirty="0" smtClean="0">
                <a:latin typeface="+mj-lt"/>
                <a:cs typeface="Arial"/>
              </a:rPr>
              <a:t> damit wir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de-DE" sz="2400" b="1" dirty="0" smtClean="0">
                <a:latin typeface="+mj-lt"/>
                <a:cs typeface="Arial"/>
              </a:rPr>
              <a:t>einen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Wert pro Kombination der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</a:t>
            </a:r>
            <a:r>
              <a:rPr lang="en-US" sz="2400" b="1" dirty="0" err="1" smtClean="0">
                <a:latin typeface="+mj-lt"/>
                <a:cs typeface="Arial"/>
              </a:rPr>
              <a:t>Stufe</a:t>
            </a:r>
            <a:r>
              <a:rPr lang="de-DE" sz="2400" b="1" dirty="0" smtClean="0">
                <a:latin typeface="+mj-lt"/>
                <a:cs typeface="Arial"/>
              </a:rPr>
              <a:t>n </a:t>
            </a:r>
            <a:r>
              <a:rPr lang="de-DE" sz="2400" dirty="0" smtClean="0">
                <a:latin typeface="+mj-lt"/>
                <a:cs typeface="Arial"/>
              </a:rPr>
              <a:t>haben (6 Mittelwerte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in diesem Beispiel).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4033451" y="4755002"/>
            <a:ext cx="652479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3060062" y="5729979"/>
            <a:ext cx="194677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032657" y="6704162"/>
            <a:ext cx="67316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rot="10800000">
            <a:off x="3280497" y="5788968"/>
            <a:ext cx="75216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1677598" y="5559724"/>
            <a:ext cx="1520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Mittelwert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33" y="1219200"/>
            <a:ext cx="91197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In einer Untersuchung zur /</a:t>
            </a:r>
            <a:r>
              <a:rPr lang="de-DE" sz="2400" dirty="0" err="1" smtClean="0">
                <a:latin typeface="+mj-lt"/>
                <a:cs typeface="Arial"/>
              </a:rPr>
              <a:t>u/-Frontierung</a:t>
            </a:r>
            <a:r>
              <a:rPr lang="de-DE" sz="2400" dirty="0" smtClean="0">
                <a:latin typeface="+mj-lt"/>
                <a:cs typeface="Arial"/>
              </a:rPr>
              <a:t> im Standardenglischen wurde von 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12 Sprecherinnen </a:t>
            </a:r>
            <a:r>
              <a:rPr lang="de-DE" sz="2400" dirty="0" smtClean="0">
                <a:latin typeface="+mj-lt"/>
                <a:cs typeface="Arial"/>
              </a:rPr>
              <a:t>(6 alt, 6 jung) F2 zum zeitlichen Mittelpunkt in drei verschiedenen /u/-Wörtern erhoben (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used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swoop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, </a:t>
            </a:r>
            <a:r>
              <a:rPr lang="de-DE" sz="2400" i="1" dirty="0" err="1" smtClean="0">
                <a:solidFill>
                  <a:srgbClr val="0000FF"/>
                </a:solidFill>
                <a:latin typeface="+mj-lt"/>
                <a:cs typeface="Arial"/>
              </a:rPr>
              <a:t>who'd</a:t>
            </a:r>
            <a:r>
              <a:rPr lang="de-DE" sz="2400" dirty="0" smtClean="0">
                <a:latin typeface="+mj-lt"/>
                <a:cs typeface="Arial"/>
              </a:rPr>
              <a:t>). Jedes Wort ist von jeder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10 Mal erzeugt worden. Ist /u/ in den jungen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</a:t>
            </a:r>
            <a:r>
              <a:rPr lang="de-DE" sz="2400" dirty="0" err="1" smtClean="0">
                <a:latin typeface="+mj-lt"/>
                <a:cs typeface="Arial"/>
              </a:rPr>
              <a:t>frontierter</a:t>
            </a:r>
            <a:r>
              <a:rPr lang="de-DE" sz="2400" dirty="0" smtClean="0">
                <a:latin typeface="+mj-lt"/>
                <a:cs typeface="Arial"/>
              </a:rPr>
              <a:t>? (bis zu 60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3649174"/>
            <a:ext cx="9861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Faktor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1800" y="3649174"/>
            <a:ext cx="22335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within/between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89837" y="3279842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endParaRPr lang="de-DE" sz="2400" dirty="0" smtClean="0">
              <a:latin typeface="+mj-lt"/>
              <a:cs typeface="Arial"/>
            </a:endParaRPr>
          </a:p>
          <a:p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n?</a:t>
            </a:r>
          </a:p>
        </p:txBody>
      </p:sp>
      <p:grpSp>
        <p:nvGrpSpPr>
          <p:cNvPr id="12" name="Group 17"/>
          <p:cNvGrpSpPr/>
          <p:nvPr/>
        </p:nvGrpSpPr>
        <p:grpSpPr>
          <a:xfrm>
            <a:off x="990600" y="4249339"/>
            <a:ext cx="1056900" cy="992832"/>
            <a:chOff x="990600" y="4249339"/>
            <a:chExt cx="1056900" cy="992832"/>
          </a:xfrm>
        </p:grpSpPr>
        <p:sp>
          <p:nvSpPr>
            <p:cNvPr id="5" name="TextBox 4"/>
            <p:cNvSpPr txBox="1"/>
            <p:nvPr/>
          </p:nvSpPr>
          <p:spPr>
            <a:xfrm>
              <a:off x="990600" y="4249339"/>
              <a:ext cx="91443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Word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133100" y="4784971"/>
              <a:ext cx="914400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Alter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2971800" y="4249339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784971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18081" y="4249339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18081" y="478497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708303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pro </a:t>
            </a:r>
            <a:r>
              <a:rPr lang="de-DE" sz="2400" dirty="0" err="1" smtClean="0">
                <a:latin typeface="+mj-lt"/>
                <a:cs typeface="Arial"/>
              </a:rPr>
              <a:t>Vpn</a:t>
            </a:r>
            <a:r>
              <a:rPr lang="de-DE" sz="2400" dirty="0" smtClean="0">
                <a:latin typeface="+mj-lt"/>
                <a:cs typeface="Arial"/>
              </a:rPr>
              <a:t>. dürfen in der ANOVA vorkommen?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534400" y="5708301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233" y="6169967"/>
            <a:ext cx="8338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Wieviele</a:t>
            </a:r>
            <a:r>
              <a:rPr lang="de-DE" sz="2400" dirty="0" smtClean="0">
                <a:latin typeface="+mj-lt"/>
                <a:cs typeface="Arial"/>
              </a:rPr>
              <a:t> Werte insgesamt in der ANOVA  wird es geben?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63230" y="6169966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52600" y="71735"/>
            <a:ext cx="497851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233" y="757535"/>
            <a:ext cx="54608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read.table(file.path(pfad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, "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ssb.txt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"))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069033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table(Wort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de-DE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latin typeface="+mj-lt"/>
                <a:cs typeface="Arial"/>
              </a:rPr>
              <a:t>))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530698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latin typeface="Courier"/>
                <a:cs typeface="Courier"/>
              </a:rPr>
              <a:t>Wort</a:t>
            </a:r>
            <a:r>
              <a:rPr lang="en-US" sz="1600" dirty="0" smtClean="0">
                <a:latin typeface="Courier"/>
                <a:cs typeface="Courier"/>
              </a:rPr>
              <a:t>     </a:t>
            </a:r>
            <a:r>
              <a:rPr lang="en-US" sz="1600" dirty="0" err="1" smtClean="0">
                <a:latin typeface="Courier"/>
                <a:cs typeface="Courier"/>
              </a:rPr>
              <a:t>arkn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elwi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frwa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gisa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jach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jeny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kapo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mapr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nata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rohi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rusy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r>
              <a:rPr lang="en-US" sz="1600" dirty="0" err="1" smtClean="0">
                <a:latin typeface="Courier"/>
                <a:cs typeface="Courier"/>
              </a:rPr>
              <a:t>shle</a:t>
            </a:r>
            <a:endParaRPr lang="en-US" sz="1600" dirty="0" smtClean="0">
              <a:latin typeface="Courier"/>
              <a:cs typeface="Courier"/>
            </a:endParaRPr>
          </a:p>
          <a:p>
            <a:r>
              <a:rPr lang="en-US" sz="1600" dirty="0" smtClean="0">
                <a:latin typeface="Courier"/>
                <a:cs typeface="Courier"/>
              </a:rPr>
              <a:t>   swoop   10    9   10   10   10   10   10   10   10   10   10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 used    10   10   10   10   10   10   10   10   10   10   10   10</a:t>
            </a:r>
          </a:p>
          <a:p>
            <a:r>
              <a:rPr lang="en-US" sz="1600" dirty="0" smtClean="0">
                <a:latin typeface="Courier"/>
                <a:cs typeface="Courier"/>
              </a:rPr>
              <a:t>   who'd   10   10   10   10   10   10   10   10   10   10   10   10</a:t>
            </a:r>
            <a:endParaRPr lang="de-DE" sz="1600" dirty="0" smtClean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607368"/>
            <a:ext cx="8570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1. Anzahl der Wort-Wiederholungen pro Sprecher prüfen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267741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2. </a:t>
            </a:r>
            <a:r>
              <a:rPr lang="en-GB" sz="2400" dirty="0" err="1" smtClean="0">
                <a:latin typeface="+mj-lt"/>
                <a:cs typeface="Arial"/>
              </a:rPr>
              <a:t>Über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Wort-Wiederholungen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aggregate()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mitteln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1" y="3776486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aggregate(F2,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list(Alter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mean))</a:t>
            </a:r>
            <a:endParaRPr lang="de-DE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5589" y="3090685"/>
            <a:ext cx="28194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abhängige Variable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3616624" y="3590450"/>
            <a:ext cx="313731" cy="2286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10101" y="2993380"/>
            <a:ext cx="1812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alle Faktoren</a:t>
            </a:r>
          </a:p>
        </p:txBody>
      </p:sp>
      <p:cxnSp>
        <p:nvCxnSpPr>
          <p:cNvPr id="13" name="Straight Arrow Connector 12"/>
          <p:cNvCxnSpPr>
            <a:stCxn id="12" idx="2"/>
          </p:cNvCxnSpPr>
          <p:nvPr/>
        </p:nvCxnSpPr>
        <p:spPr>
          <a:xfrm rot="5400000">
            <a:off x="4978673" y="3238874"/>
            <a:ext cx="321441" cy="7537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2" idx="2"/>
          </p:cNvCxnSpPr>
          <p:nvPr/>
        </p:nvCxnSpPr>
        <p:spPr>
          <a:xfrm rot="16200000" flipH="1">
            <a:off x="5393435" y="3577894"/>
            <a:ext cx="321440" cy="757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</p:cNvCxnSpPr>
          <p:nvPr/>
        </p:nvCxnSpPr>
        <p:spPr>
          <a:xfrm rot="16200000" flipH="1">
            <a:off x="5884397" y="3086932"/>
            <a:ext cx="321440" cy="10576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43" y="17481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dim(ssbm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1543" y="2209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"/>
                <a:cs typeface="Courier"/>
              </a:rPr>
              <a:t>[1] 36  4</a:t>
            </a:r>
            <a:endParaRPr lang="en-GB" dirty="0" smtClean="0">
              <a:solidFill>
                <a:schemeClr val="bg1">
                  <a:lumMod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29943" y="1709914"/>
            <a:ext cx="571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head(ssbm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</a:t>
            </a:r>
          </a:p>
          <a:p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 Group.1 Group.2 Group.3         </a:t>
            </a:r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x</a:t>
            </a:r>
            <a:endParaRPr lang="en-US" dirty="0" smtClean="0">
              <a:solidFill>
                <a:srgbClr val="7F7F7F"/>
              </a:solidFill>
              <a:latin typeface="Courier"/>
              <a:cs typeface="Courier"/>
            </a:endParaRPr>
          </a:p>
          <a:p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1     alt   swoop    </a:t>
            </a:r>
            <a:r>
              <a:rPr lang="en-US" dirty="0" err="1" smtClean="0">
                <a:solidFill>
                  <a:srgbClr val="7F7F7F"/>
                </a:solidFill>
                <a:latin typeface="Courier"/>
                <a:cs typeface="Courier"/>
              </a:rPr>
              <a:t>arkn</a:t>
            </a:r>
            <a:r>
              <a:rPr lang="en-US" dirty="0" smtClean="0">
                <a:solidFill>
                  <a:srgbClr val="7F7F7F"/>
                </a:solidFill>
                <a:latin typeface="Courier"/>
                <a:cs typeface="Courier"/>
              </a:rPr>
              <a:t> 10.527359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3443" y="2725577"/>
            <a:ext cx="4953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3. </a:t>
            </a:r>
            <a:r>
              <a:rPr lang="en-GB" sz="2400" dirty="0" err="1" smtClean="0">
                <a:latin typeface="+mj-lt"/>
                <a:cs typeface="Arial"/>
              </a:rPr>
              <a:t>Neue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Namen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vergeben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0189" y="3110057"/>
            <a:ext cx="592716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names(ssbm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 = 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c("Alter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", "F2")</a:t>
            </a:r>
            <a:endParaRPr lang="en-GB" sz="2400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1543" y="685800"/>
            <a:ext cx="5956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ssbm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 =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with(ssb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aggregate(F2,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list(Alter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, </a:t>
            </a:r>
            <a:r>
              <a:rPr lang="en-US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dirty="0" smtClean="0">
                <a:solidFill>
                  <a:srgbClr val="FF0000"/>
                </a:solidFill>
                <a:latin typeface="+mj-lt"/>
                <a:cs typeface="Arial"/>
              </a:rPr>
              <a:t>), mean))</a:t>
            </a:r>
            <a:endParaRPr lang="de-DE" dirty="0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1543" y="4267200"/>
            <a:ext cx="5865811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4. RM-</a:t>
            </a:r>
            <a:r>
              <a:rPr lang="en-GB" sz="2400" dirty="0" err="1" smtClean="0">
                <a:latin typeface="+mj-lt"/>
                <a:cs typeface="Arial"/>
              </a:rPr>
              <a:t>Anova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wie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üblich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durchführen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1543" y="47244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ezANOVA(ssbm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, .(F2),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Vpn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</a:t>
            </a:r>
            <a:r>
              <a:rPr lang="en-US" sz="2400" dirty="0" err="1" smtClean="0">
                <a:solidFill>
                  <a:srgbClr val="FF0000"/>
                </a:solidFill>
                <a:latin typeface="+mj-lt"/>
                <a:cs typeface="Arial"/>
              </a:rPr>
              <a:t>Wort</a:t>
            </a:r>
            <a:r>
              <a:rPr lang="en-US" sz="2400" dirty="0" smtClean="0">
                <a:solidFill>
                  <a:srgbClr val="FF0000"/>
                </a:solidFill>
                <a:latin typeface="+mj-lt"/>
                <a:cs typeface="Arial"/>
              </a:rPr>
              <a:t>), .(Alter))</a:t>
            </a:r>
            <a:endParaRPr lang="en-GB" sz="2400" dirty="0" err="1" smtClean="0">
              <a:solidFill>
                <a:srgbClr val="FF0000"/>
              </a:solidFill>
              <a:latin typeface="+mj-lt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5750" y="71734"/>
            <a:ext cx="4648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Wiederholungen in derselben Zelle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302567"/>
            <a:ext cx="2971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endParaRPr lang="en-GB" sz="2400" dirty="0" smtClean="0">
              <a:latin typeface="+mj-lt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777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smtClean="0">
                <a:latin typeface="+mj-lt"/>
                <a:cs typeface="Arial"/>
              </a:rPr>
              <a:t>Sphericity ist die Annahme in einem RM-Anova, dass die Varianzen der Unterschiede zwischen den Stufen eines within-subject-Faktors gleich sind.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514600"/>
            <a:ext cx="7239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Wenn </a:t>
            </a:r>
            <a:r>
              <a:rPr lang="de-DE" sz="2400" dirty="0" err="1" smtClean="0">
                <a:latin typeface="+mj-lt"/>
                <a:cs typeface="Arial"/>
              </a:rPr>
              <a:t>Sphericity</a:t>
            </a:r>
            <a:r>
              <a:rPr lang="de-DE" sz="2400" dirty="0" smtClean="0">
                <a:latin typeface="+mj-lt"/>
                <a:cs typeface="Arial"/>
              </a:rPr>
              <a:t> nicht gegeben ist, werden die Wahrscheinlichkeiten durch Änderungen in den Freiheitsgraden nach oben gesetzt.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073098"/>
            <a:ext cx="7543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Dieses Problem tritt nur auf wenn ein </a:t>
            </a:r>
            <a:r>
              <a:rPr lang="de-DE" sz="2400" dirty="0" err="1" smtClean="0">
                <a:latin typeface="+mj-lt"/>
                <a:cs typeface="Arial"/>
              </a:rPr>
              <a:t>within-subjects-Faktor</a:t>
            </a:r>
            <a:r>
              <a:rPr lang="de-DE" sz="2400" dirty="0" smtClean="0">
                <a:latin typeface="+mj-lt"/>
                <a:cs typeface="Arial"/>
              </a:rPr>
              <a:t> mehr als 2 Stufen hat.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510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Man </a:t>
            </a:r>
            <a:r>
              <a:rPr lang="en-GB" sz="2400" dirty="0" err="1" smtClean="0">
                <a:latin typeface="+mj-lt"/>
                <a:cs typeface="Arial"/>
              </a:rPr>
              <a:t>soll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grundsätzlich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immer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für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korrigieren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Sphericity-Korrektur</a:t>
            </a:r>
            <a:r>
              <a:rPr lang="en-GB" sz="2400" dirty="0" smtClean="0">
                <a:latin typeface="+mj-lt"/>
                <a:cs typeface="Arial"/>
              </a:rPr>
              <a:t> in </a:t>
            </a:r>
            <a:r>
              <a:rPr lang="en-GB" sz="2400" dirty="0" err="1" smtClean="0">
                <a:latin typeface="+mj-lt"/>
                <a:cs typeface="Arial"/>
              </a:rPr>
              <a:t>der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Ausgabe</a:t>
            </a:r>
            <a:r>
              <a:rPr lang="en-GB" sz="2400" dirty="0" smtClean="0">
                <a:latin typeface="+mj-lt"/>
                <a:cs typeface="Arial"/>
              </a:rPr>
              <a:t> von </a:t>
            </a:r>
            <a:r>
              <a:rPr lang="en-GB" sz="2400" dirty="0" err="1" smtClean="0">
                <a:latin typeface="+mj-lt"/>
                <a:cs typeface="Arial"/>
              </a:rPr>
              <a:t>ezANOVA</a:t>
            </a:r>
            <a:r>
              <a:rPr lang="en-GB" sz="2400" dirty="0" smtClean="0">
                <a:latin typeface="+mj-lt"/>
                <a:cs typeface="Arial"/>
              </a:rPr>
              <a:t>() </a:t>
            </a:r>
            <a:r>
              <a:rPr lang="en-GB" sz="2400" dirty="0" err="1" smtClean="0">
                <a:latin typeface="+mj-lt"/>
                <a:cs typeface="Arial"/>
              </a:rPr>
              <a:t>erscheint</a:t>
            </a:r>
            <a:r>
              <a:rPr lang="en-GB" sz="2400" dirty="0" smtClean="0">
                <a:latin typeface="+mj-lt"/>
                <a:cs typeface="Arial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62400" y="1676400"/>
            <a:ext cx="26873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Vielleicht ein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3352801"/>
            <a:ext cx="6172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voice =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read.table(file.path(pfad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, "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voice.txt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"))</a:t>
            </a:r>
          </a:p>
          <a:p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t.test(vot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 ~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Stimm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, </a:t>
            </a:r>
            <a:r>
              <a:rPr lang="en-US" sz="1600" dirty="0" err="1" smtClean="0">
                <a:solidFill>
                  <a:srgbClr val="FF0000"/>
                </a:solidFill>
                <a:latin typeface="Courier"/>
                <a:cs typeface="Courier"/>
              </a:rPr>
              <a:t>var.equal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=T, data = voice)</a:t>
            </a:r>
            <a:endParaRPr lang="en-US" sz="1600" dirty="0" smtClean="0">
              <a:solidFill>
                <a:srgbClr val="FF0000"/>
              </a:solidFill>
              <a:latin typeface="Courier New"/>
              <a:cs typeface="Courier New"/>
            </a:endParaRPr>
          </a:p>
          <a:p>
            <a:endParaRPr lang="de-DE" sz="2400" dirty="0" smtClean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5562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Messwiederholungen: der gepaarte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04800" y="4876800"/>
            <a:ext cx="7086600" cy="1295400"/>
            <a:chOff x="304800" y="4876800"/>
            <a:chExt cx="70866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2895600" y="5715000"/>
              <a:ext cx="2486195" cy="45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Nicht signifikant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4800" y="4876800"/>
              <a:ext cx="7086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data: 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vot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by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Stimm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</a:t>
              </a:r>
            </a:p>
            <a:p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t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-1.2619,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df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 = 14, </a:t>
              </a:r>
              <a:r>
                <a:rPr lang="en-US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p</a:t>
              </a:r>
              <a:r>
                <a:rPr lang="en-US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ourier New"/>
                  <a:cs typeface="Courier New"/>
                </a:rPr>
                <a:t>-value = 0.2276</a:t>
              </a:r>
              <a:endParaRPr lang="de-DE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/>
                <a:cs typeface="Courier New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762000"/>
            <a:ext cx="9144000" cy="3477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SSn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pes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1      Alter   1  10 61.394752 41.268353 14.876957 3.175409e-03     * 0.5980216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</a:t>
            </a:r>
            <a:r>
              <a:rPr lang="en-US" sz="1400" dirty="0" smtClean="0">
                <a:latin typeface="Courier"/>
                <a:cs typeface="Courier"/>
              </a:rPr>
              <a:t>67.210301  8.561218 78.505534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3.390750e-10</a:t>
            </a:r>
            <a:r>
              <a:rPr lang="en-US" sz="1400" dirty="0" smtClean="0">
                <a:latin typeface="Courier"/>
                <a:cs typeface="Courier"/>
              </a:rPr>
              <a:t>     * 0.8870127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 </a:t>
            </a:r>
            <a:r>
              <a:rPr lang="en-US" sz="1400" dirty="0" smtClean="0">
                <a:latin typeface="Courier"/>
                <a:cs typeface="Courier"/>
              </a:rPr>
              <a:t>8.467805  8.561218  9.890888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1.031474e-03</a:t>
            </a:r>
            <a:r>
              <a:rPr lang="en-US" sz="1400" dirty="0" smtClean="0">
                <a:latin typeface="Courier"/>
                <a:cs typeface="Courier"/>
              </a:rPr>
              <a:t>     * 0.4972572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Mauchly's</a:t>
            </a:r>
            <a:r>
              <a:rPr lang="en-US" sz="1400" dirty="0" smtClean="0">
                <a:latin typeface="Courier"/>
                <a:cs typeface="Courier"/>
              </a:rPr>
              <a:t> Test for 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` </a:t>
            </a:r>
            <a:r>
              <a:rPr lang="en-US" sz="2400" dirty="0" smtClean="0">
                <a:latin typeface="Calibri"/>
                <a:cs typeface="Calibri"/>
              </a:rPr>
              <a:t>(</a:t>
            </a:r>
            <a:r>
              <a:rPr lang="en-US" sz="2400" dirty="0" err="1" smtClean="0">
                <a:latin typeface="Calibri"/>
                <a:cs typeface="Calibri"/>
              </a:rPr>
              <a:t>Ignorieren</a:t>
            </a:r>
            <a:r>
              <a:rPr lang="en-US" sz="2400" dirty="0" smtClean="0">
                <a:latin typeface="Calibri"/>
                <a:cs typeface="Calibri"/>
              </a:rPr>
              <a:t>, </a:t>
            </a:r>
            <a:r>
              <a:rPr lang="en-US" sz="2400" dirty="0" err="1" smtClean="0">
                <a:latin typeface="Calibri"/>
                <a:cs typeface="Calibri"/>
              </a:rPr>
              <a:t>da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es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nicht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zuverlässig</a:t>
            </a:r>
            <a:r>
              <a:rPr lang="en-US" sz="2400" dirty="0" smtClean="0">
                <a:latin typeface="Calibri"/>
                <a:cs typeface="Calibri"/>
              </a:rPr>
              <a:t> </a:t>
            </a:r>
            <a:r>
              <a:rPr lang="en-US" sz="2400" dirty="0" err="1" smtClean="0">
                <a:latin typeface="Calibri"/>
                <a:cs typeface="Calibri"/>
              </a:rPr>
              <a:t>ist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  W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0.5423826 0.06373468      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0.5423826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0.06373468</a:t>
            </a:r>
            <a:r>
              <a:rPr lang="en-US" sz="1400" dirty="0" smtClean="0">
                <a:latin typeface="Courier"/>
                <a:cs typeface="Courier"/>
              </a:rPr>
              <a:t>      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1.340736e-07         *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3.342362e-08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 </a:t>
            </a:r>
            <a:r>
              <a:rPr lang="en-US" sz="1400" dirty="0" smtClean="0">
                <a:solidFill>
                  <a:srgbClr val="7F7F7F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3.120999e-03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4191000"/>
            <a:ext cx="74676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1. Die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betreffenden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  <a:latin typeface="+mj-lt"/>
                <a:cs typeface="Arial"/>
              </a:rPr>
              <a:t>Freiheitsgrade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werden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dem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Greenhouse-</a:t>
            </a:r>
            <a:r>
              <a:rPr lang="en-GB" sz="2400" dirty="0" err="1" smtClean="0">
                <a:solidFill>
                  <a:schemeClr val="accent6"/>
                </a:solidFill>
                <a:latin typeface="+mj-lt"/>
                <a:cs typeface="Arial"/>
              </a:rPr>
              <a:t>Geisser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-Epsilon </a:t>
            </a:r>
            <a:r>
              <a:rPr lang="en-GB" sz="2400" dirty="0" err="1" smtClean="0">
                <a:latin typeface="+mj-lt"/>
                <a:cs typeface="Arial"/>
              </a:rPr>
              <a:t>multipliziert</a:t>
            </a:r>
            <a:r>
              <a:rPr lang="en-GB" sz="2400" dirty="0" smtClean="0">
                <a:latin typeface="+mj-lt"/>
                <a:cs typeface="Arial"/>
              </a:rPr>
              <a:t>,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wenn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er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unter</a:t>
            </a:r>
            <a:r>
              <a:rPr lang="en-GB" sz="2400" dirty="0" smtClean="0">
                <a:latin typeface="+mj-lt"/>
                <a:cs typeface="Arial"/>
              </a:rPr>
              <a:t> 0.75 </a:t>
            </a:r>
            <a:r>
              <a:rPr lang="en-GB" sz="2400" dirty="0" err="1" smtClean="0">
                <a:latin typeface="+mj-lt"/>
                <a:cs typeface="Arial"/>
              </a:rPr>
              <a:t>liegt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err="1" smtClean="0">
                <a:latin typeface="+mj-lt"/>
                <a:cs typeface="Arial"/>
              </a:rPr>
              <a:t>sonst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mit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dem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Huynh-</a:t>
            </a:r>
            <a:r>
              <a:rPr lang="en-GB" sz="2400" dirty="0" err="1" smtClean="0">
                <a:solidFill>
                  <a:srgbClr val="7F7F7F"/>
                </a:solidFill>
                <a:latin typeface="+mj-lt"/>
                <a:cs typeface="Arial"/>
              </a:rPr>
              <a:t>Feldt</a:t>
            </a:r>
            <a:r>
              <a:rPr lang="en-GB" sz="2400" dirty="0" smtClean="0">
                <a:solidFill>
                  <a:srgbClr val="7F7F7F"/>
                </a:solidFill>
                <a:latin typeface="+mj-lt"/>
                <a:cs typeface="Arial"/>
              </a:rPr>
              <a:t>-Epsilon.</a:t>
            </a:r>
            <a:endParaRPr lang="en-GB" sz="2400" dirty="0" smtClean="0">
              <a:solidFill>
                <a:srgbClr val="008000"/>
              </a:solidFill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5391329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: F[2,20] -&gt; F[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chemeClr val="accent6"/>
                </a:solidFill>
                <a:latin typeface="+mj-lt"/>
                <a:cs typeface="Arial"/>
              </a:rPr>
              <a:t>0.6860511</a:t>
            </a:r>
            <a:r>
              <a:rPr lang="en-GB" sz="2400" dirty="0" smtClean="0">
                <a:latin typeface="+mj-lt"/>
                <a:cs typeface="Arial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+mj-lt"/>
                <a:cs typeface="Arial"/>
              </a:rPr>
              <a:t>20</a:t>
            </a:r>
            <a:r>
              <a:rPr lang="en-GB" sz="2400" dirty="0" smtClean="0">
                <a:latin typeface="+mj-lt"/>
                <a:cs typeface="Arial"/>
              </a:rPr>
              <a:t> * </a:t>
            </a:r>
            <a:r>
              <a:rPr lang="en-GB" sz="24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400" dirty="0" smtClean="0">
                <a:cs typeface="Arial"/>
              </a:rPr>
              <a:t>] = F[1.37, </a:t>
            </a:r>
            <a:r>
              <a:rPr lang="en-GB" sz="2400" dirty="0" smtClean="0">
                <a:latin typeface="+mj-lt"/>
                <a:cs typeface="Arial"/>
              </a:rPr>
              <a:t>  13.72]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096000"/>
            <a:ext cx="71628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</a:t>
            </a:r>
            <a:r>
              <a:rPr lang="en-GB" sz="2400" dirty="0" err="1" smtClean="0">
                <a:latin typeface="+mj-lt"/>
                <a:cs typeface="Arial"/>
              </a:rPr>
              <a:t>x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: F[1.37, 13.72]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71734"/>
            <a:ext cx="28956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Sphericity-Korrektur</a:t>
            </a:r>
            <a:endParaRPr lang="de-DE" sz="2400" dirty="0" smtClean="0"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09600"/>
            <a:ext cx="91440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latin typeface="Courier"/>
                <a:cs typeface="Courier"/>
              </a:rPr>
              <a:t>$ANOVA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</a:t>
            </a:r>
            <a:r>
              <a:rPr lang="en-US" sz="1400" dirty="0" err="1" smtClean="0">
                <a:latin typeface="Courier"/>
                <a:cs typeface="Courier"/>
              </a:rPr>
              <a:t>DFn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DFd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SSn</a:t>
            </a:r>
            <a:r>
              <a:rPr lang="en-US" sz="1400" dirty="0" smtClean="0">
                <a:latin typeface="Courier"/>
                <a:cs typeface="Courier"/>
              </a:rPr>
              <a:t>       </a:t>
            </a:r>
            <a:r>
              <a:rPr lang="en-US" sz="1400" dirty="0" err="1" smtClean="0">
                <a:latin typeface="Courier"/>
                <a:cs typeface="Courier"/>
              </a:rPr>
              <a:t>SSd</a:t>
            </a:r>
            <a:r>
              <a:rPr lang="en-US" sz="1400" dirty="0" smtClean="0">
                <a:latin typeface="Courier"/>
                <a:cs typeface="Courier"/>
              </a:rPr>
              <a:t>         F           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err="1" smtClean="0">
                <a:latin typeface="Courier"/>
                <a:cs typeface="Courier"/>
              </a:rPr>
              <a:t>p</a:t>
            </a:r>
            <a:r>
              <a:rPr lang="en-US" sz="1400" dirty="0" smtClean="0">
                <a:latin typeface="Courier"/>
                <a:cs typeface="Courier"/>
              </a:rPr>
              <a:t>&lt;.05       </a:t>
            </a:r>
            <a:r>
              <a:rPr lang="en-US" sz="1400" dirty="0" err="1" smtClean="0">
                <a:latin typeface="Courier"/>
                <a:cs typeface="Courier"/>
              </a:rPr>
              <a:t>pes</a:t>
            </a:r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1      Alter   1  10 61.394752 41.268353 14.876957 3.175409e-03     * 0.5980216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</a:t>
            </a:r>
            <a:r>
              <a:rPr lang="en-US" sz="1400" dirty="0" smtClean="0">
                <a:latin typeface="Courier"/>
                <a:cs typeface="Courier"/>
              </a:rPr>
              <a:t>67.210301  8.561218 78.505534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3.390750e-10</a:t>
            </a:r>
            <a:r>
              <a:rPr lang="en-US" sz="1400" dirty="0" smtClean="0">
                <a:latin typeface="Courier"/>
                <a:cs typeface="Courier"/>
              </a:rPr>
              <a:t>     * 0.8870127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solidFill>
                  <a:srgbClr val="FF0000"/>
                </a:solidFill>
                <a:latin typeface="Courier"/>
                <a:cs typeface="Courier"/>
              </a:rPr>
              <a:t>   2  20  </a:t>
            </a:r>
            <a:r>
              <a:rPr lang="en-US" sz="1400" dirty="0" smtClean="0">
                <a:latin typeface="Courier"/>
                <a:cs typeface="Courier"/>
              </a:rPr>
              <a:t>8.467805  8.561218  </a:t>
            </a:r>
            <a:r>
              <a:rPr lang="en-US" sz="1400" b="1" dirty="0" smtClean="0">
                <a:latin typeface="Courier"/>
                <a:cs typeface="Courier"/>
              </a:rPr>
              <a:t>9.890888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1.031474e-03</a:t>
            </a:r>
            <a:r>
              <a:rPr lang="en-US" sz="1400" dirty="0" smtClean="0">
                <a:latin typeface="Courier"/>
                <a:cs typeface="Courier"/>
              </a:rPr>
              <a:t>     * 0.4972572</a:t>
            </a:r>
          </a:p>
          <a:p>
            <a:endParaRPr lang="en-US" sz="1400" dirty="0" smtClean="0">
              <a:latin typeface="Courier"/>
              <a:cs typeface="Courier"/>
            </a:endParaRPr>
          </a:p>
          <a:p>
            <a:endParaRPr lang="en-US" sz="1400" dirty="0" smtClean="0">
              <a:latin typeface="Courier"/>
              <a:cs typeface="Courier"/>
            </a:endParaRPr>
          </a:p>
          <a:p>
            <a:r>
              <a:rPr lang="en-US" sz="1400" dirty="0" smtClean="0">
                <a:latin typeface="Courier"/>
                <a:cs typeface="Courier"/>
              </a:rPr>
              <a:t>$`</a:t>
            </a:r>
            <a:r>
              <a:rPr lang="en-US" sz="1400" dirty="0" err="1" smtClean="0">
                <a:latin typeface="Courier"/>
                <a:cs typeface="Courier"/>
              </a:rPr>
              <a:t>Sphericity</a:t>
            </a:r>
            <a:r>
              <a:rPr lang="en-US" sz="1400" dirty="0" smtClean="0">
                <a:latin typeface="Courier"/>
                <a:cs typeface="Courier"/>
              </a:rPr>
              <a:t> Corrections`</a:t>
            </a:r>
          </a:p>
          <a:p>
            <a:r>
              <a:rPr lang="en-US" sz="1400" dirty="0" smtClean="0">
                <a:latin typeface="Courier"/>
                <a:cs typeface="Courier"/>
              </a:rPr>
              <a:t>      Effect       </a:t>
            </a:r>
            <a:r>
              <a:rPr lang="en-US" sz="1400" dirty="0" err="1" smtClean="0">
                <a:latin typeface="Courier"/>
                <a:cs typeface="Courier"/>
              </a:rPr>
              <a:t>GGe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p[GG</a:t>
            </a:r>
            <a:r>
              <a:rPr lang="en-US" sz="1400" dirty="0" smtClean="0">
                <a:latin typeface="Courier"/>
                <a:cs typeface="Courier"/>
              </a:rPr>
              <a:t>]&lt;.05       </a:t>
            </a:r>
            <a:r>
              <a:rPr lang="en-US" sz="1400" dirty="0" err="1" smtClean="0">
                <a:latin typeface="Courier"/>
                <a:cs typeface="Courier"/>
              </a:rPr>
              <a:t>HFe</a:t>
            </a:r>
            <a:r>
              <a:rPr lang="en-US" sz="1400" dirty="0" smtClean="0">
                <a:latin typeface="Courier"/>
                <a:cs typeface="Courier"/>
              </a:rPr>
              <a:t>       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 </a:t>
            </a:r>
            <a:r>
              <a:rPr lang="en-US" sz="1400" dirty="0" err="1" smtClean="0">
                <a:latin typeface="Courier"/>
                <a:cs typeface="Courier"/>
              </a:rPr>
              <a:t>p[HF</a:t>
            </a:r>
            <a:r>
              <a:rPr lang="en-US" sz="1400" dirty="0" smtClean="0">
                <a:latin typeface="Courier"/>
                <a:cs typeface="Courier"/>
              </a:rPr>
              <a:t>]&lt;.05</a:t>
            </a:r>
          </a:p>
          <a:p>
            <a:r>
              <a:rPr lang="en-US" sz="1400" dirty="0" smtClean="0">
                <a:latin typeface="Courier"/>
                <a:cs typeface="Courier"/>
              </a:rPr>
              <a:t>2      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chemeClr val="accent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latin typeface="Courier"/>
                <a:cs typeface="Courier"/>
              </a:rPr>
              <a:t>1.340736e-07</a:t>
            </a:r>
            <a:r>
              <a:rPr lang="en-US" sz="1400" dirty="0" smtClean="0">
                <a:latin typeface="Courier"/>
                <a:cs typeface="Courier"/>
              </a:rPr>
              <a:t>         *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3.342362e-08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</a:p>
          <a:p>
            <a:r>
              <a:rPr lang="en-US" sz="1400" dirty="0" smtClean="0">
                <a:latin typeface="Courier"/>
                <a:cs typeface="Courier"/>
              </a:rPr>
              <a:t>3 </a:t>
            </a:r>
            <a:r>
              <a:rPr lang="en-US" sz="1400" dirty="0" err="1" smtClean="0">
                <a:solidFill>
                  <a:srgbClr val="FF0000"/>
                </a:solidFill>
                <a:latin typeface="Courier"/>
                <a:cs typeface="Courier"/>
              </a:rPr>
              <a:t>Alter:Wort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F79646"/>
                </a:solidFill>
                <a:latin typeface="Courier"/>
                <a:cs typeface="Courier"/>
              </a:rPr>
              <a:t>0.6860511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Courier"/>
                <a:cs typeface="Courier"/>
              </a:rPr>
              <a:t>4.370590e-03</a:t>
            </a:r>
            <a:r>
              <a:rPr lang="en-US" sz="1400" dirty="0" smtClean="0">
                <a:solidFill>
                  <a:srgbClr val="8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 </a:t>
            </a:r>
            <a:r>
              <a:rPr lang="en-US" sz="1400" dirty="0" smtClean="0">
                <a:solidFill>
                  <a:srgbClr val="7F7F7F"/>
                </a:solidFill>
                <a:latin typeface="Courier"/>
                <a:cs typeface="Courier"/>
              </a:rPr>
              <a:t>0.7587667</a:t>
            </a:r>
            <a:r>
              <a:rPr lang="en-US" sz="1400" dirty="0" smtClean="0">
                <a:latin typeface="Courier"/>
                <a:cs typeface="Courier"/>
              </a:rPr>
              <a:t> </a:t>
            </a:r>
            <a:r>
              <a:rPr lang="en-US" sz="1400" dirty="0" smtClean="0">
                <a:solidFill>
                  <a:srgbClr val="008000"/>
                </a:solidFill>
                <a:latin typeface="Courier"/>
                <a:cs typeface="Courier"/>
              </a:rPr>
              <a:t>3.120999e-03</a:t>
            </a:r>
            <a:r>
              <a:rPr lang="en-US" sz="1400" dirty="0" smtClean="0">
                <a:solidFill>
                  <a:srgbClr val="000000"/>
                </a:solidFill>
                <a:latin typeface="Courier"/>
                <a:cs typeface="Courier"/>
              </a:rPr>
              <a:t>         </a:t>
            </a:r>
            <a:r>
              <a:rPr lang="en-US" sz="1400" dirty="0" smtClean="0">
                <a:latin typeface="Courier"/>
                <a:cs typeface="Courier"/>
              </a:rPr>
              <a:t>*</a:t>
            </a:r>
            <a:endParaRPr lang="en-US" sz="1400" dirty="0">
              <a:latin typeface="Courier"/>
              <a:cs typeface="Courier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3352800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2. Die neuen damit verbunden Wahrscheinlichkeiten sind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p[GG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] </a:t>
            </a:r>
            <a:r>
              <a:rPr lang="de-DE" sz="2400" dirty="0" smtClean="0">
                <a:latin typeface="+mj-lt"/>
                <a:cs typeface="Arial"/>
              </a:rPr>
              <a:t>(wenn mit </a:t>
            </a:r>
            <a:r>
              <a:rPr lang="de-DE" sz="2400" dirty="0" err="1" smtClean="0">
                <a:latin typeface="+mj-lt"/>
                <a:cs typeface="Arial"/>
              </a:rPr>
              <a:t>GGe</a:t>
            </a:r>
            <a:r>
              <a:rPr lang="de-DE" sz="2400" dirty="0" smtClean="0">
                <a:latin typeface="+mj-lt"/>
                <a:cs typeface="Arial"/>
              </a:rPr>
              <a:t> multipliziert wurde) sonst </a:t>
            </a:r>
            <a:r>
              <a:rPr lang="de-DE" sz="2400" dirty="0" err="1" smtClean="0">
                <a:solidFill>
                  <a:srgbClr val="008000"/>
                </a:solidFill>
                <a:latin typeface="+mj-lt"/>
                <a:cs typeface="Arial"/>
              </a:rPr>
              <a:t>p[HF</a:t>
            </a:r>
            <a:r>
              <a:rPr lang="de-DE" sz="2400" dirty="0" smtClean="0">
                <a:solidFill>
                  <a:srgbClr val="008000"/>
                </a:solidFill>
                <a:latin typeface="+mj-lt"/>
                <a:cs typeface="Arial"/>
              </a:rPr>
              <a:t>]</a:t>
            </a:r>
            <a:r>
              <a:rPr lang="de-DE" sz="2400" dirty="0" smtClean="0">
                <a:latin typeface="+mj-lt"/>
                <a:cs typeface="Arial"/>
              </a:rPr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28600" y="4183797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+mj-lt"/>
                <a:cs typeface="Arial"/>
              </a:rPr>
              <a:t>Das </a:t>
            </a:r>
            <a:r>
              <a:rPr lang="en-GB" sz="2000" dirty="0" err="1" smtClean="0">
                <a:latin typeface="+mj-lt"/>
                <a:cs typeface="Arial"/>
              </a:rPr>
              <a:t>sind</a:t>
            </a:r>
            <a:r>
              <a:rPr lang="en-GB" sz="2000" dirty="0" smtClean="0">
                <a:latin typeface="+mj-lt"/>
                <a:cs typeface="Arial"/>
              </a:rPr>
              <a:t> die </a:t>
            </a:r>
            <a:r>
              <a:rPr lang="en-GB" sz="2000" dirty="0" err="1" smtClean="0">
                <a:latin typeface="+mj-lt"/>
                <a:cs typeface="Arial"/>
              </a:rPr>
              <a:t>Wahrscheinlichkeiten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mit</a:t>
            </a:r>
            <a:r>
              <a:rPr lang="en-GB" sz="2000" dirty="0" smtClean="0">
                <a:latin typeface="+mj-lt"/>
                <a:cs typeface="Arial"/>
              </a:rPr>
              <a:t> den </a:t>
            </a:r>
            <a:r>
              <a:rPr lang="en-GB" sz="2000" dirty="0" err="1" smtClean="0">
                <a:latin typeface="+mj-lt"/>
                <a:cs typeface="Arial"/>
              </a:rPr>
              <a:t>korrigierten</a:t>
            </a:r>
            <a:r>
              <a:rPr lang="en-GB" sz="2000" dirty="0" smtClean="0">
                <a:latin typeface="+mj-lt"/>
                <a:cs typeface="Arial"/>
              </a:rPr>
              <a:t> </a:t>
            </a:r>
            <a:r>
              <a:rPr lang="en-GB" sz="2000" dirty="0" err="1" smtClean="0">
                <a:latin typeface="+mj-lt"/>
                <a:cs typeface="Arial"/>
              </a:rPr>
              <a:t>Freiheitsgraden</a:t>
            </a:r>
            <a:endParaRPr lang="en-GB" sz="2000" dirty="0" smtClean="0">
              <a:latin typeface="+mj-lt"/>
              <a:cs typeface="Arial"/>
            </a:endParaRPr>
          </a:p>
          <a:p>
            <a:r>
              <a:rPr lang="en-GB" sz="2000" dirty="0" err="1" smtClean="0">
                <a:latin typeface="+mj-lt"/>
                <a:cs typeface="Arial"/>
              </a:rPr>
              <a:t>z.B</a:t>
            </a:r>
            <a:r>
              <a:rPr lang="en-GB" sz="2000" dirty="0" smtClean="0">
                <a:latin typeface="+mj-lt"/>
                <a:cs typeface="Arial"/>
              </a:rPr>
              <a:t>. 1 - </a:t>
            </a:r>
            <a:r>
              <a:rPr lang="en-GB" sz="2000" dirty="0" err="1" smtClean="0">
                <a:latin typeface="+mj-lt"/>
                <a:cs typeface="Arial"/>
              </a:rPr>
              <a:t>pf</a:t>
            </a:r>
            <a:r>
              <a:rPr lang="en-GB" sz="2000" dirty="0" smtClean="0">
                <a:latin typeface="+mj-lt"/>
                <a:cs typeface="Arial"/>
              </a:rPr>
              <a:t>(</a:t>
            </a:r>
            <a:r>
              <a:rPr lang="en-US" sz="2000" b="1" dirty="0" smtClean="0">
                <a:latin typeface="Courier"/>
                <a:cs typeface="Courier"/>
              </a:rPr>
              <a:t>9.890888</a:t>
            </a:r>
            <a:r>
              <a:rPr lang="en-GB" sz="2000" b="1" dirty="0" smtClean="0"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chemeClr val="accent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, </a:t>
            </a:r>
            <a:r>
              <a:rPr lang="en-GB" sz="2000" dirty="0" smtClean="0">
                <a:solidFill>
                  <a:srgbClr val="FF0000"/>
                </a:solidFill>
                <a:cs typeface="Arial"/>
              </a:rPr>
              <a:t>20</a:t>
            </a:r>
            <a:r>
              <a:rPr lang="en-GB" sz="2000" dirty="0" smtClean="0">
                <a:cs typeface="Arial"/>
              </a:rPr>
              <a:t> * </a:t>
            </a:r>
            <a:r>
              <a:rPr lang="en-GB" sz="2000" dirty="0" smtClean="0">
                <a:solidFill>
                  <a:srgbClr val="F79646"/>
                </a:solidFill>
                <a:cs typeface="Arial"/>
              </a:rPr>
              <a:t>0.6860511</a:t>
            </a:r>
            <a:r>
              <a:rPr lang="en-GB" sz="2000" dirty="0" smtClean="0">
                <a:cs typeface="Arial"/>
              </a:rPr>
              <a:t>)</a:t>
            </a:r>
            <a:endParaRPr lang="en-GB" sz="20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4874062"/>
            <a:ext cx="2262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Courier"/>
                <a:cs typeface="Courier"/>
              </a:rPr>
              <a:t>[</a:t>
            </a:r>
            <a:r>
              <a:rPr lang="en-US" b="1" dirty="0" smtClean="0">
                <a:solidFill>
                  <a:srgbClr val="0000FF"/>
                </a:solidFill>
                <a:latin typeface="Courier"/>
                <a:cs typeface="Courier"/>
              </a:rPr>
              <a:t>1] 0.004370589</a:t>
            </a:r>
            <a:endParaRPr lang="en-GB" b="1" dirty="0" err="1" smtClean="0">
              <a:solidFill>
                <a:srgbClr val="0000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410200"/>
            <a:ext cx="8153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Alter (F[1,10] = 14.9, </a:t>
            </a:r>
            <a:r>
              <a:rPr lang="en-GB" sz="2400" dirty="0" err="1" smtClean="0">
                <a:latin typeface="+mj-lt"/>
                <a:cs typeface="Arial"/>
              </a:rPr>
              <a:t>p</a:t>
            </a:r>
            <a:r>
              <a:rPr lang="en-GB" sz="2400" dirty="0" smtClean="0">
                <a:latin typeface="+mj-lt"/>
                <a:cs typeface="Arial"/>
              </a:rPr>
              <a:t> &lt; 0.001),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(F[</a:t>
            </a:r>
            <a:r>
              <a:rPr lang="en-US" sz="2400" dirty="0" smtClean="0">
                <a:latin typeface="+mj-lt"/>
                <a:cs typeface="Arial"/>
              </a:rPr>
              <a:t>1.37</a:t>
            </a:r>
            <a:r>
              <a:rPr lang="en-GB" sz="2400" dirty="0" smtClean="0">
                <a:latin typeface="+mj-lt"/>
                <a:cs typeface="Arial"/>
              </a:rPr>
              <a:t> , </a:t>
            </a:r>
            <a:r>
              <a:rPr lang="en-US" sz="2400" dirty="0" smtClean="0">
                <a:latin typeface="+mj-lt"/>
                <a:cs typeface="Arial"/>
              </a:rPr>
              <a:t>13.72</a:t>
            </a:r>
            <a:r>
              <a:rPr lang="en-GB" sz="2400" dirty="0" smtClean="0">
                <a:latin typeface="+mj-lt"/>
                <a:cs typeface="Arial"/>
              </a:rPr>
              <a:t> ] = 78.5,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sowie</a:t>
            </a:r>
            <a:r>
              <a:rPr lang="en-GB" sz="2400" dirty="0" smtClean="0">
                <a:latin typeface="+mj-lt"/>
                <a:cs typeface="Arial"/>
              </a:rPr>
              <a:t> die </a:t>
            </a:r>
            <a:r>
              <a:rPr lang="en-GB" sz="2400" dirty="0" err="1" smtClean="0">
                <a:latin typeface="+mj-lt"/>
                <a:cs typeface="Arial"/>
              </a:rPr>
              <a:t>Interaktion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Wort</a:t>
            </a:r>
            <a:r>
              <a:rPr lang="en-GB" sz="2400" dirty="0" smtClean="0">
                <a:latin typeface="+mj-lt"/>
                <a:cs typeface="Arial"/>
              </a:rPr>
              <a:t>  und Alter (F[1.37, 13.72] = 9.9, </a:t>
            </a:r>
            <a:r>
              <a:rPr lang="en-GB" sz="2400" dirty="0" err="1" smtClean="0">
                <a:solidFill>
                  <a:srgbClr val="0000FF"/>
                </a:solidFill>
                <a:latin typeface="+mj-lt"/>
                <a:cs typeface="Arial"/>
              </a:rPr>
              <a:t>p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&lt; 0.001</a:t>
            </a:r>
            <a:r>
              <a:rPr lang="en-GB" sz="2400" dirty="0" smtClean="0">
                <a:solidFill>
                  <a:srgbClr val="000000"/>
                </a:solidFill>
                <a:latin typeface="+mj-lt"/>
                <a:cs typeface="Arial"/>
              </a:rPr>
              <a:t>)</a:t>
            </a:r>
            <a:r>
              <a:rPr lang="en-GB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hatten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signifikanten</a:t>
            </a:r>
            <a:r>
              <a:rPr lang="en-GB" sz="2400" dirty="0" smtClean="0">
                <a:latin typeface="+mj-lt"/>
                <a:cs typeface="Arial"/>
              </a:rPr>
              <a:t> </a:t>
            </a:r>
            <a:r>
              <a:rPr lang="en-GB" sz="2400" dirty="0" err="1" smtClean="0">
                <a:latin typeface="+mj-lt"/>
                <a:cs typeface="Arial"/>
              </a:rPr>
              <a:t>Einfluss</a:t>
            </a:r>
            <a:r>
              <a:rPr lang="en-GB" sz="2400" dirty="0" smtClean="0">
                <a:latin typeface="+mj-lt"/>
                <a:cs typeface="Arial"/>
              </a:rPr>
              <a:t> auf F2.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862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Mit einem konventionellen t-Test wird jedoch nicht berücksichtigt, dass die Werte </a:t>
            </a:r>
            <a:r>
              <a:rPr lang="de-DE" sz="2400" b="1" dirty="0" smtClean="0">
                <a:cs typeface="Arial"/>
              </a:rPr>
              <a:t>gepaart sind</a:t>
            </a:r>
            <a:r>
              <a:rPr lang="de-DE" sz="2400" dirty="0" smtClean="0">
                <a:cs typeface="Arial"/>
              </a:rPr>
              <a:t>, d.h. Paare von /</a:t>
            </a:r>
            <a:r>
              <a:rPr lang="de-DE" sz="2400" dirty="0" err="1" smtClean="0">
                <a:cs typeface="Arial"/>
              </a:rPr>
              <a:t>pa</a:t>
            </a:r>
            <a:r>
              <a:rPr lang="de-DE" sz="2400" dirty="0" smtClean="0">
                <a:cs typeface="Arial"/>
              </a:rPr>
              <a:t>, </a:t>
            </a:r>
            <a:r>
              <a:rPr lang="de-DE" sz="2400" dirty="0" err="1" smtClean="0">
                <a:cs typeface="Arial"/>
              </a:rPr>
              <a:t>ba</a:t>
            </a:r>
            <a:r>
              <a:rPr lang="de-DE" sz="2400" dirty="0" smtClean="0">
                <a:cs typeface="Arial"/>
              </a:rPr>
              <a:t>/ sind </a:t>
            </a:r>
            <a:r>
              <a:rPr lang="de-DE" sz="2400" b="1" dirty="0" smtClean="0">
                <a:cs typeface="Arial"/>
              </a:rPr>
              <a:t>von derselben </a:t>
            </a:r>
            <a:r>
              <a:rPr lang="de-DE" sz="2400" b="1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Genauer: der Test vergleicht einfach 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den Mittelwert von /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pa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/ (über alle 8 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Vpn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) mit dem Mittelwert von /</a:t>
            </a:r>
            <a:r>
              <a:rPr lang="de-DE" sz="2400" dirty="0" err="1" smtClean="0">
                <a:solidFill>
                  <a:srgbClr val="FF0000"/>
                </a:solidFill>
                <a:cs typeface="Arial"/>
              </a:rPr>
              <a:t>ba</a:t>
            </a:r>
            <a:r>
              <a:rPr lang="de-DE" sz="2400" dirty="0" smtClean="0">
                <a:solidFill>
                  <a:srgbClr val="FF0000"/>
                </a:solidFill>
                <a:cs typeface="Arial"/>
              </a:rPr>
              <a:t>/</a:t>
            </a:r>
            <a:r>
              <a:rPr lang="de-DE" sz="2400" dirty="0" smtClean="0">
                <a:cs typeface="Arial"/>
              </a:rPr>
              <a:t>, ohne zu berücksichtigen, dass z.B. VOT von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2 insgesamt viel kleiner ist als VOT von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6.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Messwiederholungen: der gepaarte </a:t>
            </a:r>
            <a:r>
              <a:rPr lang="de-DE" sz="2400" dirty="0" err="1" smtClean="0">
                <a:cs typeface="Arial"/>
              </a:rPr>
              <a:t>t-test</a:t>
            </a:r>
            <a:endParaRPr lang="de-DE" sz="2400" dirty="0" smtClean="0"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096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    </a:t>
            </a:r>
            <a:r>
              <a:rPr lang="en-US" b="1" dirty="0" err="1" smtClean="0">
                <a:solidFill>
                  <a:srgbClr val="7F7F7F"/>
                </a:solidFill>
                <a:latin typeface="Courier New"/>
                <a:cs typeface="Courier New"/>
              </a:rPr>
              <a:t>ba</a:t>
            </a:r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  pa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[1,]  10  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[2,] -20 -10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[3,]   5  15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[4,] -10   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[5,] -25 -20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[6,]  10  16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[7,]  -5   7</a:t>
            </a:r>
          </a:p>
          <a:p>
            <a:r>
              <a:rPr lang="en-US" b="1" dirty="0" smtClean="0">
                <a:solidFill>
                  <a:srgbClr val="7F7F7F"/>
                </a:solidFill>
                <a:latin typeface="Courier New"/>
                <a:cs typeface="Courier New"/>
              </a:rPr>
              <a:t>[8,]   0   5</a:t>
            </a:r>
            <a:endParaRPr lang="de-DE" b="1" dirty="0">
              <a:solidFill>
                <a:srgbClr val="7F7F7F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2200" y="838200"/>
            <a:ext cx="64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data:  </a:t>
            </a:r>
            <a:r>
              <a:rPr lang="en-US" dirty="0" err="1" smtClean="0">
                <a:latin typeface="Courier"/>
                <a:cs typeface="Courier"/>
              </a:rPr>
              <a:t>vot</a:t>
            </a:r>
            <a:r>
              <a:rPr lang="en-US" dirty="0" smtClean="0">
                <a:latin typeface="Courier"/>
                <a:cs typeface="Courier"/>
              </a:rPr>
              <a:t> by </a:t>
            </a:r>
            <a:r>
              <a:rPr lang="en-US" dirty="0" err="1" smtClean="0">
                <a:latin typeface="Courier"/>
                <a:cs typeface="Courier"/>
              </a:rPr>
              <a:t>Stimm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r>
              <a:rPr lang="en-US" dirty="0" err="1" smtClean="0">
                <a:latin typeface="Courier"/>
                <a:cs typeface="Courier"/>
              </a:rPr>
              <a:t>t</a:t>
            </a:r>
            <a:r>
              <a:rPr lang="en-US" dirty="0" smtClean="0">
                <a:latin typeface="Courier"/>
                <a:cs typeface="Courier"/>
              </a:rPr>
              <a:t> = -1.2619, </a:t>
            </a:r>
            <a:r>
              <a:rPr lang="en-US" dirty="0" err="1" smtClean="0">
                <a:latin typeface="Courier"/>
                <a:cs typeface="Courier"/>
              </a:rPr>
              <a:t>df</a:t>
            </a:r>
            <a:r>
              <a:rPr lang="en-US" dirty="0" smtClean="0">
                <a:latin typeface="Courier"/>
                <a:cs typeface="Courier"/>
              </a:rPr>
              <a:t> = 14, </a:t>
            </a:r>
            <a:r>
              <a:rPr lang="en-US" dirty="0" err="1" smtClean="0">
                <a:latin typeface="Courier"/>
                <a:cs typeface="Courier"/>
              </a:rPr>
              <a:t>p</a:t>
            </a:r>
            <a:r>
              <a:rPr lang="en-US" dirty="0" smtClean="0">
                <a:latin typeface="Courier"/>
                <a:cs typeface="Courier"/>
              </a:rPr>
              <a:t>-value = 0.2276</a:t>
            </a:r>
          </a:p>
          <a:p>
            <a:r>
              <a:rPr lang="en-US" dirty="0" smtClean="0">
                <a:latin typeface="Courier"/>
                <a:cs typeface="Courier"/>
              </a:rPr>
              <a:t>alternative hypothesis: true difference in means is not equal to 0 </a:t>
            </a:r>
          </a:p>
          <a:p>
            <a:r>
              <a:rPr lang="en-US" dirty="0" smtClean="0">
                <a:latin typeface="Courier"/>
                <a:cs typeface="Courier"/>
              </a:rPr>
              <a:t>95 percent confidence interval:</a:t>
            </a:r>
          </a:p>
          <a:p>
            <a:r>
              <a:rPr lang="en-US" dirty="0" smtClean="0">
                <a:latin typeface="Courier"/>
                <a:cs typeface="Courier"/>
              </a:rPr>
              <a:t> -22.94678   5.94678 </a:t>
            </a:r>
          </a:p>
          <a:p>
            <a:r>
              <a:rPr lang="en-US" dirty="0" smtClean="0">
                <a:latin typeface="Courier"/>
                <a:cs typeface="Courier"/>
              </a:rPr>
              <a:t>sample estimates:</a:t>
            </a:r>
          </a:p>
          <a:p>
            <a:r>
              <a:rPr lang="en-US" dirty="0" smtClean="0">
                <a:latin typeface="Courier"/>
                <a:cs typeface="Courier"/>
              </a:rPr>
              <a:t>mean in group </a:t>
            </a:r>
            <a:r>
              <a:rPr lang="en-US" dirty="0" err="1" smtClean="0">
                <a:latin typeface="Courier"/>
                <a:cs typeface="Courier"/>
              </a:rPr>
              <a:t>ba</a:t>
            </a:r>
            <a:r>
              <a:rPr lang="en-US" dirty="0" smtClean="0">
                <a:latin typeface="Courier"/>
                <a:cs typeface="Courier"/>
              </a:rPr>
              <a:t> mean in group pa </a:t>
            </a:r>
          </a:p>
          <a:p>
            <a:r>
              <a:rPr lang="en-US" dirty="0" smtClean="0">
                <a:latin typeface="Courier"/>
                <a:cs typeface="Courier"/>
              </a:rPr>
              <a:t>          </a:t>
            </a:r>
            <a:r>
              <a:rPr lang="en-US" dirty="0" smtClean="0">
                <a:solidFill>
                  <a:srgbClr val="FF0000"/>
                </a:solidFill>
                <a:latin typeface="Courier"/>
                <a:cs typeface="Courier"/>
              </a:rPr>
              <a:t>-4.375            4.125</a:t>
            </a:r>
            <a:endParaRPr lang="de-DE" b="1" dirty="0" smtClean="0">
              <a:solidFill>
                <a:srgbClr val="FF0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382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Ein 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gepaarter </a:t>
            </a:r>
            <a:r>
              <a:rPr lang="de-DE" sz="2400" dirty="0" err="1" smtClean="0">
                <a:solidFill>
                  <a:srgbClr val="0000FF"/>
                </a:solidFill>
                <a:latin typeface="+mj-lt"/>
                <a:cs typeface="Arial"/>
              </a:rPr>
              <a:t>t-test</a:t>
            </a:r>
            <a:r>
              <a:rPr lang="de-DE" sz="2400" dirty="0" smtClean="0">
                <a:solidFill>
                  <a:srgbClr val="0000FF"/>
                </a:solidFill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klammert die Sprechervariation aus und vergleicht </a:t>
            </a:r>
            <a:r>
              <a:rPr lang="de-DE" sz="2400" b="1" dirty="0" smtClean="0">
                <a:latin typeface="+mj-lt"/>
                <a:cs typeface="Arial"/>
              </a:rPr>
              <a:t>innerhalb von jedem Sprecher </a:t>
            </a:r>
            <a:r>
              <a:rPr lang="de-DE" sz="2400" dirty="0" smtClean="0">
                <a:latin typeface="+mj-lt"/>
                <a:cs typeface="Arial"/>
              </a:rPr>
              <a:t>ob sich  /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/ und  /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/ unterscheiden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362200"/>
            <a:ext cx="7941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t.test(vot</a:t>
            </a:r>
            <a:r>
              <a:rPr lang="en-US" b="1" dirty="0" smtClean="0">
                <a:latin typeface="Courier New"/>
                <a:cs typeface="Courier New"/>
              </a:rPr>
              <a:t> ~ </a:t>
            </a:r>
            <a:r>
              <a:rPr lang="en-US" b="1" dirty="0" err="1" smtClean="0">
                <a:latin typeface="Courier New"/>
                <a:cs typeface="Courier New"/>
              </a:rPr>
              <a:t>Stimm</a:t>
            </a:r>
            <a:r>
              <a:rPr lang="en-US" b="1" dirty="0" smtClean="0">
                <a:latin typeface="Courier New"/>
                <a:cs typeface="Courier New"/>
              </a:rPr>
              <a:t>, </a:t>
            </a:r>
            <a:r>
              <a:rPr lang="en-US" b="1" dirty="0" err="1" smtClean="0">
                <a:latin typeface="Courier New"/>
                <a:cs typeface="Courier New"/>
              </a:rPr>
              <a:t>var.equal</a:t>
            </a:r>
            <a:r>
              <a:rPr lang="en-US" b="1" dirty="0" smtClean="0">
                <a:latin typeface="Courier New"/>
                <a:cs typeface="Courier New"/>
              </a:rPr>
              <a:t>=T,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paired=T</a:t>
            </a:r>
            <a:r>
              <a:rPr lang="en-US" b="1" dirty="0" smtClean="0">
                <a:latin typeface="Courier New"/>
                <a:cs typeface="Courier New"/>
              </a:rPr>
              <a:t>, data = voice)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895600"/>
            <a:ext cx="8305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	Paired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-test</a:t>
            </a:r>
          </a:p>
          <a:p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data: 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vot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by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Stimm</a:t>
            </a:r>
            <a:endParaRPr lang="en-US" sz="16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/>
              <a:cs typeface="Courier New"/>
            </a:endParaRPr>
          </a:p>
          <a:p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t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-8.8209,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df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= 7, </a:t>
            </a:r>
            <a:r>
              <a:rPr lang="en-US" sz="16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p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-value = 4.861e-05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alternative hypothesis: true difference in means is not equal to 0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95 percent confidence interval: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-10.778609  -6.221391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sample estimates: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mean of the differences </a:t>
            </a:r>
          </a:p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/>
                <a:cs typeface="Courier New"/>
              </a:rPr>
              <a:t>                   -8.5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8200" y="5564832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Signifikant, t = -8.82, </a:t>
            </a:r>
            <a:r>
              <a:rPr lang="de-DE" sz="2400" dirty="0" err="1" smtClean="0">
                <a:cs typeface="Arial"/>
              </a:rPr>
              <a:t>df</a:t>
            </a:r>
            <a:r>
              <a:rPr lang="de-DE" sz="2400" dirty="0" smtClean="0">
                <a:cs typeface="Arial"/>
              </a:rPr>
              <a:t> = 7, p &lt; 0.001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147935"/>
            <a:ext cx="6400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Arial"/>
                <a:cs typeface="Arial"/>
              </a:rPr>
              <a:t>Messwiederholungen: der gepaarte </a:t>
            </a:r>
            <a:r>
              <a:rPr lang="de-DE" sz="2400" dirty="0" err="1" smtClean="0">
                <a:latin typeface="Arial"/>
                <a:cs typeface="Arial"/>
              </a:rPr>
              <a:t>t-test</a:t>
            </a:r>
            <a:endParaRPr lang="de-DE" sz="2400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157371"/>
            <a:ext cx="1905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 (</a:t>
            </a:r>
            <a:r>
              <a:rPr lang="de-DE" sz="2400" dirty="0" err="1" smtClean="0">
                <a:latin typeface="+mj-lt"/>
                <a:cs typeface="Arial"/>
              </a:rPr>
              <a:t>Anova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619036"/>
            <a:ext cx="3962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prüft ob sich die Mittelwerte der Verteilungen unterschieden (hier falsch)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48200" y="150167"/>
            <a:ext cx="38862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gepaarter </a:t>
            </a:r>
            <a:r>
              <a:rPr lang="de-DE" sz="2400" dirty="0" err="1" smtClean="0">
                <a:latin typeface="+mj-lt"/>
                <a:cs typeface="Arial"/>
              </a:rPr>
              <a:t>t-test</a:t>
            </a:r>
            <a:r>
              <a:rPr lang="de-DE" sz="2400" dirty="0" smtClean="0">
                <a:latin typeface="+mj-lt"/>
                <a:cs typeface="Arial"/>
              </a:rPr>
              <a:t> (</a:t>
            </a:r>
            <a:r>
              <a:rPr lang="de-DE" sz="2400" dirty="0" err="1" smtClean="0">
                <a:latin typeface="+mj-lt"/>
                <a:cs typeface="Arial"/>
              </a:rPr>
              <a:t>RM-Anova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8200" y="619036"/>
            <a:ext cx="44958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prüft ob die Unterschiede zwischen Paaren im selben Sprecher von 0 (Null) abweichen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20650" y="2133600"/>
            <a:ext cx="7988300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3426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757535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within-subject</a:t>
            </a:r>
            <a:r>
              <a:rPr lang="de-DE" sz="2400" dirty="0" smtClean="0">
                <a:solidFill>
                  <a:srgbClr val="3366FF"/>
                </a:solidFill>
                <a:latin typeface="+mj-lt"/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latin typeface="+mj-lt"/>
                <a:cs typeface="Arial"/>
              </a:rPr>
              <a:t>factor</a:t>
            </a:r>
            <a:endParaRPr lang="de-DE" sz="2400" dirty="0" smtClean="0">
              <a:solidFill>
                <a:srgbClr val="3366FF"/>
              </a:solidFill>
              <a:latin typeface="+mj-lt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12192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Für das letzte Beispiel war Stimm (</a:t>
            </a:r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 = 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 ein </a:t>
            </a:r>
            <a:r>
              <a:rPr lang="de-DE" sz="2400" b="1" dirty="0" err="1" smtClean="0">
                <a:latin typeface="+mj-lt"/>
                <a:cs typeface="Arial"/>
              </a:rPr>
              <a:t>within-subjects</a:t>
            </a:r>
            <a:r>
              <a:rPr lang="de-DE" sz="2400" b="1" dirty="0" smtClean="0">
                <a:latin typeface="+mj-lt"/>
                <a:cs typeface="Arial"/>
              </a:rPr>
              <a:t> Faktor</a:t>
            </a:r>
            <a:r>
              <a:rPr lang="de-DE" sz="2400" dirty="0" smtClean="0">
                <a:latin typeface="+mj-lt"/>
                <a:cs typeface="Arial"/>
              </a:rPr>
              <a:t>, weil es </a:t>
            </a:r>
            <a:r>
              <a:rPr lang="de-DE" sz="2400" b="1" dirty="0" smtClean="0">
                <a:latin typeface="+mj-lt"/>
                <a:cs typeface="Arial"/>
              </a:rPr>
              <a:t>pro Versuchsperson für jede </a:t>
            </a:r>
            <a:r>
              <a:rPr lang="en-US" sz="2400" b="1" dirty="0" err="1" smtClean="0">
                <a:latin typeface="+mj-lt"/>
                <a:cs typeface="Arial"/>
              </a:rPr>
              <a:t>Stufe</a:t>
            </a:r>
            <a:r>
              <a:rPr lang="de-DE" sz="2400" b="1" dirty="0" smtClean="0">
                <a:latin typeface="+mj-lt"/>
                <a:cs typeface="Arial"/>
              </a:rPr>
              <a:t> von Stimm einen Wert gab </a:t>
            </a:r>
            <a:r>
              <a:rPr lang="de-DE" sz="2400" dirty="0" smtClean="0">
                <a:latin typeface="+mj-lt"/>
                <a:cs typeface="Arial"/>
              </a:rPr>
              <a:t>(einen Wert für 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einen Wert für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19100" y="3505200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[8,]   0   5</a:t>
            </a:r>
            <a:endParaRPr lang="de-DE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38670" y="4415135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Vpn</a:t>
            </a:r>
            <a:endParaRPr lang="de-DE" sz="2400" dirty="0" smtClean="0">
              <a:latin typeface="+mj-lt"/>
              <a:cs typeface="Arial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0800000" flipV="1">
            <a:off x="5631714" y="4876799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 flipH="1" flipV="1">
            <a:off x="6469914" y="4876800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172326" y="5257800"/>
            <a:ext cx="989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Stimm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68209" y="5257800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ba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44610" y="5257800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pa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00600" y="3089701"/>
            <a:ext cx="3058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 err="1" smtClean="0">
                <a:latin typeface="+mj-lt"/>
                <a:cs typeface="Arial"/>
              </a:rPr>
              <a:t>Stimm</a:t>
            </a:r>
            <a:r>
              <a:rPr lang="en-AU" sz="2400" dirty="0" smtClean="0">
                <a:latin typeface="+mj-lt"/>
                <a:cs typeface="Arial"/>
              </a:rPr>
              <a:t> </a:t>
            </a:r>
            <a:r>
              <a:rPr lang="de-DE" sz="2400" dirty="0" smtClean="0">
                <a:latin typeface="+mj-lt"/>
                <a:cs typeface="Arial"/>
              </a:rPr>
              <a:t>ist ein Faktor mit 2 </a:t>
            </a:r>
            <a:r>
              <a:rPr lang="en-US" sz="2400" dirty="0" err="1" smtClean="0">
                <a:latin typeface="+mj-lt"/>
                <a:cs typeface="Arial"/>
              </a:rPr>
              <a:t>Stufe</a:t>
            </a:r>
            <a:r>
              <a:rPr lang="de-DE" sz="2400" dirty="0" smtClean="0">
                <a:latin typeface="+mj-lt"/>
                <a:cs typeface="Arial"/>
              </a:rPr>
              <a:t>n (</a:t>
            </a:r>
            <a:r>
              <a:rPr lang="de-DE" sz="2400" dirty="0" err="1" smtClean="0">
                <a:latin typeface="+mj-lt"/>
                <a:cs typeface="Arial"/>
              </a:rPr>
              <a:t>ba</a:t>
            </a:r>
            <a:r>
              <a:rPr lang="de-DE" sz="2400" dirty="0" smtClean="0">
                <a:latin typeface="+mj-lt"/>
                <a:cs typeface="Arial"/>
              </a:rPr>
              <a:t>, </a:t>
            </a:r>
            <a:r>
              <a:rPr lang="de-DE" sz="2400" dirty="0" err="1" smtClean="0">
                <a:latin typeface="+mj-lt"/>
                <a:cs typeface="Arial"/>
              </a:rPr>
              <a:t>pa</a:t>
            </a:r>
            <a:r>
              <a:rPr lang="de-DE" sz="2400" dirty="0" smtClean="0">
                <a:latin typeface="+mj-lt"/>
                <a:cs typeface="Arial"/>
              </a:rPr>
              <a:t>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33874" y="5943600"/>
            <a:ext cx="2625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  <a:cs typeface="Arial"/>
              </a:rPr>
              <a:t>2 </a:t>
            </a:r>
            <a:r>
              <a:rPr lang="en-GB" sz="2400" dirty="0" err="1" smtClean="0">
                <a:latin typeface="+mj-lt"/>
                <a:cs typeface="Arial"/>
              </a:rPr>
              <a:t>Stufen</a:t>
            </a:r>
            <a:r>
              <a:rPr lang="en-GB" sz="2400" dirty="0" smtClean="0">
                <a:latin typeface="+mj-lt"/>
                <a:cs typeface="Arial"/>
              </a:rPr>
              <a:t> pro </a:t>
            </a:r>
            <a:r>
              <a:rPr lang="en-GB" sz="2400" dirty="0" err="1" smtClean="0">
                <a:latin typeface="+mj-lt"/>
                <a:cs typeface="Arial"/>
              </a:rPr>
              <a:t>Vpn</a:t>
            </a:r>
            <a:endParaRPr lang="en-GB" sz="2400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1869" y="147935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Within-</a:t>
            </a:r>
            <a:r>
              <a:rPr lang="de-DE" sz="2400" dirty="0" smtClean="0">
                <a:cs typeface="Arial"/>
              </a:rPr>
              <a:t> and </a:t>
            </a:r>
            <a:r>
              <a:rPr lang="de-DE" sz="2400" dirty="0" err="1" smtClean="0">
                <a:cs typeface="Arial"/>
              </a:rPr>
              <a:t>between-subjects</a:t>
            </a:r>
            <a:r>
              <a:rPr lang="de-DE" sz="2400" dirty="0" smtClean="0">
                <a:cs typeface="Arial"/>
              </a:rPr>
              <a:t> </a:t>
            </a:r>
            <a:r>
              <a:rPr lang="de-DE" sz="2400" dirty="0" err="1" smtClean="0">
                <a:cs typeface="Arial"/>
              </a:rPr>
              <a:t>factors</a:t>
            </a:r>
            <a:endParaRPr lang="de-DE" sz="2400" dirty="0" smtClean="0"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914400"/>
            <a:ext cx="7391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cs typeface="Arial"/>
              </a:rPr>
              <a:t>Ein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subjects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factor</a:t>
            </a:r>
            <a:r>
              <a:rPr lang="de-DE" sz="2400" dirty="0" smtClean="0">
                <a:solidFill>
                  <a:srgbClr val="3366FF"/>
                </a:solidFill>
                <a:cs typeface="Arial"/>
              </a:rPr>
              <a:t> </a:t>
            </a:r>
            <a:r>
              <a:rPr lang="de-DE" sz="2400" dirty="0" smtClean="0">
                <a:cs typeface="Arial"/>
              </a:rPr>
              <a:t>beschreibt meistens eine kategorische Eigenschaft pro </a:t>
            </a:r>
            <a:r>
              <a:rPr lang="de-DE" sz="2400" dirty="0" err="1" smtClean="0">
                <a:cs typeface="Arial"/>
              </a:rPr>
              <a:t>Vpn</a:t>
            </a:r>
            <a:r>
              <a:rPr lang="de-DE" sz="2400" dirty="0" smtClean="0">
                <a:cs typeface="Arial"/>
              </a:rPr>
              <a:t>. Z.B. Sprache (englisch oder deutsch oder französisch), Geschlecht (m oder w), Alter (jung oder alt) usw.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46655" y="3953469"/>
            <a:ext cx="6826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Vpn</a:t>
            </a:r>
            <a:endParaRPr lang="de-DE" sz="2400" dirty="0" smtClean="0"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4019233" y="4415134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10800000" flipH="1" flipV="1">
            <a:off x="4857433" y="4415135"/>
            <a:ext cx="8382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59845" y="4796135"/>
            <a:ext cx="989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Stimm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55728" y="4796135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ba</a:t>
            </a:r>
            <a:endParaRPr lang="de-DE" sz="2400" dirty="0" smtClean="0"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32129" y="4796135"/>
            <a:ext cx="493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cs typeface="Arial"/>
              </a:rPr>
              <a:t>pa</a:t>
            </a:r>
            <a:endParaRPr lang="de-DE" sz="2400" dirty="0" smtClean="0">
              <a:cs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59845" y="3119736"/>
            <a:ext cx="796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Alter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00769" y="3119736"/>
            <a:ext cx="1142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j oder 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58801" y="3581401"/>
            <a:ext cx="769111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oder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610047" y="4334470"/>
            <a:ext cx="669775" cy="46166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de-DE" sz="2400" dirty="0" smtClean="0">
                <a:cs typeface="Arial"/>
              </a:rPr>
              <a:t>und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381000" y="4191000"/>
            <a:ext cx="81534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81000" y="3722636"/>
            <a:ext cx="1290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between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81000" y="4415134"/>
            <a:ext cx="984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solidFill>
                  <a:srgbClr val="3366FF"/>
                </a:solidFill>
                <a:cs typeface="Arial"/>
              </a:rPr>
              <a:t>within</a:t>
            </a:r>
            <a:endParaRPr lang="de-DE" sz="2400" dirty="0" smtClean="0">
              <a:solidFill>
                <a:srgbClr val="3366FF"/>
              </a:solidFill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5400000">
            <a:off x="4628038" y="3809207"/>
            <a:ext cx="457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9100" y="464403"/>
            <a:ext cx="2057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   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ba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  pa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[1,]  10  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[2,] -20 -10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[3,]   5  15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[4,] -10   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[5,] -25 -20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[6,]  10  16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[7,]  -5   7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[8,]   0   5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2738"/>
            <a:ext cx="52578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Within-</a:t>
            </a:r>
            <a:r>
              <a:rPr lang="de-DE" sz="2400" dirty="0" smtClean="0">
                <a:latin typeface="+mj-lt"/>
                <a:cs typeface="Arial"/>
              </a:rPr>
              <a:t> and </a:t>
            </a:r>
            <a:r>
              <a:rPr lang="de-DE" sz="2400" dirty="0" err="1" smtClean="0">
                <a:latin typeface="+mj-lt"/>
                <a:cs typeface="Arial"/>
              </a:rPr>
              <a:t>between-subjects</a:t>
            </a:r>
            <a:r>
              <a:rPr lang="de-DE" sz="2400" dirty="0" smtClean="0">
                <a:latin typeface="+mj-lt"/>
                <a:cs typeface="Arial"/>
              </a:rPr>
              <a:t> </a:t>
            </a:r>
            <a:r>
              <a:rPr lang="de-DE" sz="2400" dirty="0" err="1" smtClean="0">
                <a:latin typeface="+mj-lt"/>
                <a:cs typeface="Arial"/>
              </a:rPr>
              <a:t>factors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1295400"/>
            <a:ext cx="4686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826567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0" y="3118513"/>
            <a:ext cx="8839200" cy="2400657"/>
            <a:chOff x="0" y="3118513"/>
            <a:chExt cx="8839200" cy="2400657"/>
          </a:xfrm>
        </p:grpSpPr>
        <p:sp>
          <p:nvSpPr>
            <p:cNvPr id="6" name="TextBox 5"/>
            <p:cNvSpPr txBox="1"/>
            <p:nvPr/>
          </p:nvSpPr>
          <p:spPr>
            <a:xfrm>
              <a:off x="0" y="3118513"/>
              <a:ext cx="88392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Die Kieferposition wurde in 3 Vokalen /i, e, a/ und jeweils zu 2 Sprechtempi (langsam, schnell) gemessen. Die Messungen (3 x 2 = 6 pro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) sind von 16 </a:t>
              </a:r>
              <a:r>
                <a:rPr lang="de-DE" sz="2400" dirty="0" err="1" smtClean="0">
                  <a:latin typeface="+mj-lt"/>
                  <a:cs typeface="Arial"/>
                </a:rPr>
                <a:t>Vpn</a:t>
              </a:r>
              <a:r>
                <a:rPr lang="de-DE" sz="2400" dirty="0" smtClean="0">
                  <a:latin typeface="+mj-lt"/>
                  <a:cs typeface="Arial"/>
                </a:rPr>
                <a:t> erhoben worden, 8 mit Muttersprache spanisch, 8 mit Muttersprache englisch.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11576" y="4688173"/>
              <a:ext cx="7391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+mj-lt"/>
                  <a:cs typeface="Arial"/>
                </a:rPr>
                <a:t>Inwiefern haben Sprache, Sprechtempo, oder Vokale einen Einfluss auf die Kieferposition?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419101" y="5519170"/>
            <a:ext cx="12962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Between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1" y="5980837"/>
            <a:ext cx="1714500" cy="461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 smtClean="0">
                <a:latin typeface="+mj-lt"/>
                <a:cs typeface="Arial"/>
              </a:rPr>
              <a:t>Within</a:t>
            </a:r>
            <a:endParaRPr lang="de-DE" sz="2400" dirty="0" smtClean="0">
              <a:latin typeface="+mj-lt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7241" y="551917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Sprache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61145" y="5980835"/>
            <a:ext cx="27074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Sprechtempo, Vokal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57800" y="12954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keine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57800" y="1826567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+mj-lt"/>
                <a:cs typeface="Arial"/>
              </a:rPr>
              <a:t>Stimm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err="1" smtClean="0">
            <a:latin typeface="+mj-lt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10353</TotalTime>
  <Words>3252</Words>
  <Application>Microsoft Macintosh PowerPoint</Application>
  <PresentationFormat>On-screen Show (4:3)</PresentationFormat>
  <Paragraphs>424</Paragraphs>
  <Slides>31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117</cp:revision>
  <dcterms:created xsi:type="dcterms:W3CDTF">2011-07-07T10:53:18Z</dcterms:created>
  <dcterms:modified xsi:type="dcterms:W3CDTF">2011-07-07T10:58:46Z</dcterms:modified>
</cp:coreProperties>
</file>