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Default Extension="pict" ContentType="image/pict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Default Extension="jpeg" ContentType="image/jpeg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embeddings/Microsoft_Equation3.bin" ContentType="application/vnd.openxmlformats-officedocument.oleObject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embeddings/Microsoft_Equation4.bin" ContentType="application/vnd.openxmlformats-officedocument.oleObject"/>
  <Default Extension="png" ContentType="image/png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Default Extension="pdf" ContentType="application/pdf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embeddings/Microsoft_Equation5.bin" ContentType="application/vnd.openxmlformats-officedocument.oleObject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embeddings/Microsoft_Equation1.bin" ContentType="application/vnd.openxmlformats-officedocument.oleObject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embeddings/Microsoft_Equation6.bin" ContentType="application/vnd.openxmlformats-officedocument.oleObject"/>
  <Default Extension="wmf" ContentType="image/x-wmf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embeddings/Microsoft_Equation2.bin" ContentType="application/vnd.openxmlformats-officedocument.oleObject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368" r:id="rId2"/>
    <p:sldId id="377" r:id="rId3"/>
    <p:sldId id="380" r:id="rId4"/>
    <p:sldId id="417" r:id="rId5"/>
    <p:sldId id="424" r:id="rId6"/>
    <p:sldId id="386" r:id="rId7"/>
    <p:sldId id="419" r:id="rId8"/>
    <p:sldId id="420" r:id="rId9"/>
    <p:sldId id="391" r:id="rId10"/>
    <p:sldId id="392" r:id="rId11"/>
    <p:sldId id="425" r:id="rId12"/>
    <p:sldId id="400" r:id="rId13"/>
    <p:sldId id="397" r:id="rId14"/>
    <p:sldId id="362" r:id="rId15"/>
    <p:sldId id="422" r:id="rId16"/>
    <p:sldId id="426" r:id="rId17"/>
    <p:sldId id="423" r:id="rId18"/>
    <p:sldId id="427" r:id="rId19"/>
    <p:sldId id="364" r:id="rId20"/>
    <p:sldId id="414" r:id="rId21"/>
    <p:sldId id="405" r:id="rId22"/>
    <p:sldId id="406" r:id="rId23"/>
    <p:sldId id="407" r:id="rId24"/>
    <p:sldId id="409" r:id="rId25"/>
    <p:sldId id="411" r:id="rId26"/>
    <p:sldId id="412" r:id="rId27"/>
    <p:sldId id="415" r:id="rId28"/>
    <p:sldId id="428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6pPr>
    <a:lvl7pPr marL="2743200" algn="l" defTabSz="457200" rtl="0" eaLnBrk="1" latinLnBrk="0" hangingPunct="1"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7pPr>
    <a:lvl8pPr marL="3200400" algn="l" defTabSz="457200" rtl="0" eaLnBrk="1" latinLnBrk="0" hangingPunct="1"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8pPr>
    <a:lvl9pPr marL="3657600" algn="l" defTabSz="457200" rtl="0" eaLnBrk="1" latinLnBrk="0" hangingPunct="1"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browse/>
    <p:sldAll/>
    <p:penClr>
      <a:schemeClr val="tx1"/>
    </p:penClr>
  </p:showPr>
  <p:clrMru>
    <a:srgbClr val="666699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32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ict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ict"/><Relationship Id="rId2" Type="http://schemas.openxmlformats.org/officeDocument/2006/relationships/image" Target="../media/image9.pict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CAB70-8928-5F41-BFBF-9CC109BA2B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445A5-E70B-334F-9F3C-EF7FF63BFD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60727-2351-8C4A-A7E2-CBEC04CE83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04D83-3A78-3444-ADA7-8DF3394A7E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272AD-96A2-3B4A-96BD-103EFAD14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D668D-6D69-BF4D-AA6C-08007B9174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A8113-C826-2C48-B0A3-0E966852F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94C62-35AC-CD4F-9F23-6C4D8CC9C7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92E7B-493E-7D47-B987-DCC871BAC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0F924-9DA9-AB4E-91B6-A39A23452C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5A38E-1928-9D48-B48E-88FACB11E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C8E70B4-9FCD-D24B-A60E-598A800DA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df"/><Relationship Id="rId3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5.bin"/><Relationship Id="rId4" Type="http://schemas.openxmlformats.org/officeDocument/2006/relationships/oleObject" Target="../embeddings/Microsoft_Equation6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df"/><Relationship Id="rId3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Microsoft_Equation1.bin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Microsoft_Equation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df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df"/><Relationship Id="rId3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3.bin"/><Relationship Id="rId4" Type="http://schemas.openxmlformats.org/officeDocument/2006/relationships/oleObject" Target="../embeddings/Microsoft_Equation4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533400" y="762000"/>
            <a:ext cx="670560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  <a:latin typeface="Calibri"/>
                <a:cs typeface="Calibri"/>
              </a:rPr>
              <a:t>Die </a:t>
            </a:r>
            <a:r>
              <a:rPr lang="en-US" sz="3200" dirty="0" err="1">
                <a:solidFill>
                  <a:srgbClr val="0000FF"/>
                </a:solidFill>
                <a:latin typeface="Calibri"/>
                <a:cs typeface="Calibri"/>
              </a:rPr>
              <a:t>t-</a:t>
            </a:r>
            <a:r>
              <a:rPr lang="en-US" sz="3200" dirty="0" err="1" smtClean="0">
                <a:solidFill>
                  <a:srgbClr val="0000FF"/>
                </a:solidFill>
                <a:latin typeface="Calibri"/>
                <a:cs typeface="Calibri"/>
              </a:rPr>
              <a:t>Verteilung</a:t>
            </a:r>
            <a:r>
              <a:rPr lang="en-US" sz="3200" dirty="0" smtClean="0">
                <a:solidFill>
                  <a:srgbClr val="0000FF"/>
                </a:solidFill>
                <a:latin typeface="Calibri"/>
                <a:cs typeface="Calibri"/>
              </a:rPr>
              <a:t> und die </a:t>
            </a:r>
            <a:r>
              <a:rPr lang="en-US" sz="3200" dirty="0" err="1" smtClean="0">
                <a:solidFill>
                  <a:srgbClr val="0000FF"/>
                </a:solidFill>
                <a:latin typeface="Calibri"/>
                <a:cs typeface="Calibri"/>
              </a:rPr>
              <a:t>Prüfstatistik</a:t>
            </a:r>
            <a:endParaRPr lang="en-US" sz="3200" dirty="0">
              <a:solidFill>
                <a:srgbClr val="0000FF"/>
              </a:solidFill>
              <a:latin typeface="Calibri"/>
              <a:cs typeface="Calibri"/>
            </a:endParaRPr>
          </a:p>
        </p:txBody>
      </p:sp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684213" y="2997200"/>
            <a:ext cx="3382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  <a:latin typeface="Calibri"/>
                <a:cs typeface="Calibri"/>
              </a:rPr>
              <a:t>Jonathan Harrington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755650" y="0"/>
            <a:ext cx="44443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>
                <a:solidFill>
                  <a:schemeClr val="tx1"/>
                </a:solidFill>
              </a:rPr>
              <a:t>Normalverteilung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Symbol" charset="2"/>
              </a:rPr>
              <a:t>m</a:t>
            </a:r>
            <a:r>
              <a:rPr lang="en-US" dirty="0">
                <a:solidFill>
                  <a:schemeClr val="tx1"/>
                </a:solidFill>
              </a:rPr>
              <a:t> = 0,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SE</a:t>
            </a:r>
            <a:r>
              <a:rPr lang="en-US" dirty="0" smtClean="0">
                <a:solidFill>
                  <a:schemeClr val="tx1"/>
                </a:solidFill>
              </a:rPr>
              <a:t>= </a:t>
            </a:r>
            <a:r>
              <a:rPr lang="en-US" dirty="0">
                <a:solidFill>
                  <a:schemeClr val="tx1"/>
                </a:solidFill>
              </a:rPr>
              <a:t>1. </a:t>
            </a:r>
          </a:p>
        </p:txBody>
      </p:sp>
      <p:sp>
        <p:nvSpPr>
          <p:cNvPr id="157699" name="Text Box 3"/>
          <p:cNvSpPr txBox="1">
            <a:spLocks noChangeArrowheads="1"/>
          </p:cNvSpPr>
          <p:nvPr/>
        </p:nvSpPr>
        <p:spPr bwMode="auto">
          <a:xfrm>
            <a:off x="468313" y="6165850"/>
            <a:ext cx="5483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/>
              <a:t>curve(dt(x</a:t>
            </a:r>
            <a:r>
              <a:rPr lang="en-US" dirty="0"/>
              <a:t>, 10), -4, 4, add=T, </a:t>
            </a:r>
            <a:r>
              <a:rPr lang="en-US" dirty="0" err="1"/>
              <a:t>col</a:t>
            </a:r>
            <a:r>
              <a:rPr lang="en-US" dirty="0"/>
              <a:t>="red")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755650" y="476250"/>
            <a:ext cx="38449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>
                <a:solidFill>
                  <a:srgbClr val="0000FF"/>
                </a:solidFill>
              </a:rPr>
              <a:t>curve(dnorm(x</a:t>
            </a:r>
            <a:r>
              <a:rPr lang="en-US" dirty="0">
                <a:solidFill>
                  <a:srgbClr val="0000FF"/>
                </a:solidFill>
              </a:rPr>
              <a:t>, 0, 1), -4, 4)</a:t>
            </a:r>
          </a:p>
        </p:txBody>
      </p:sp>
      <p:sp>
        <p:nvSpPr>
          <p:cNvPr id="23557" name="Freeform 5"/>
          <p:cNvSpPr>
            <a:spLocks/>
          </p:cNvSpPr>
          <p:nvPr/>
        </p:nvSpPr>
        <p:spPr bwMode="auto">
          <a:xfrm>
            <a:off x="2003425" y="2770188"/>
            <a:ext cx="5318125" cy="2630487"/>
          </a:xfrm>
          <a:custGeom>
            <a:avLst/>
            <a:gdLst>
              <a:gd name="T0" fmla="*/ 57082 w 559"/>
              <a:gd name="T1" fmla="*/ 2630487 h 277"/>
              <a:gd name="T2" fmla="*/ 161732 w 559"/>
              <a:gd name="T3" fmla="*/ 2630487 h 277"/>
              <a:gd name="T4" fmla="*/ 266382 w 559"/>
              <a:gd name="T5" fmla="*/ 2630487 h 277"/>
              <a:gd name="T6" fmla="*/ 371032 w 559"/>
              <a:gd name="T7" fmla="*/ 2620991 h 277"/>
              <a:gd name="T8" fmla="*/ 475682 w 559"/>
              <a:gd name="T9" fmla="*/ 2620991 h 277"/>
              <a:gd name="T10" fmla="*/ 589846 w 559"/>
              <a:gd name="T11" fmla="*/ 2611494 h 277"/>
              <a:gd name="T12" fmla="*/ 694496 w 559"/>
              <a:gd name="T13" fmla="*/ 2601998 h 277"/>
              <a:gd name="T14" fmla="*/ 799146 w 559"/>
              <a:gd name="T15" fmla="*/ 2583005 h 277"/>
              <a:gd name="T16" fmla="*/ 903796 w 559"/>
              <a:gd name="T17" fmla="*/ 2554516 h 277"/>
              <a:gd name="T18" fmla="*/ 1008446 w 559"/>
              <a:gd name="T19" fmla="*/ 2507035 h 277"/>
              <a:gd name="T20" fmla="*/ 1113096 w 559"/>
              <a:gd name="T21" fmla="*/ 2450056 h 277"/>
              <a:gd name="T22" fmla="*/ 1227260 w 559"/>
              <a:gd name="T23" fmla="*/ 2374086 h 277"/>
              <a:gd name="T24" fmla="*/ 1331910 w 559"/>
              <a:gd name="T25" fmla="*/ 2279122 h 277"/>
              <a:gd name="T26" fmla="*/ 1436560 w 559"/>
              <a:gd name="T27" fmla="*/ 2146174 h 277"/>
              <a:gd name="T28" fmla="*/ 1541210 w 559"/>
              <a:gd name="T29" fmla="*/ 1994232 h 277"/>
              <a:gd name="T30" fmla="*/ 1645860 w 559"/>
              <a:gd name="T31" fmla="*/ 1804305 h 277"/>
              <a:gd name="T32" fmla="*/ 1760023 w 559"/>
              <a:gd name="T33" fmla="*/ 1585889 h 277"/>
              <a:gd name="T34" fmla="*/ 1864674 w 559"/>
              <a:gd name="T35" fmla="*/ 1348481 h 277"/>
              <a:gd name="T36" fmla="*/ 1969324 w 559"/>
              <a:gd name="T37" fmla="*/ 1101576 h 277"/>
              <a:gd name="T38" fmla="*/ 2073974 w 559"/>
              <a:gd name="T39" fmla="*/ 845175 h 277"/>
              <a:gd name="T40" fmla="*/ 2178624 w 559"/>
              <a:gd name="T41" fmla="*/ 598270 h 277"/>
              <a:gd name="T42" fmla="*/ 2283274 w 559"/>
              <a:gd name="T43" fmla="*/ 379854 h 277"/>
              <a:gd name="T44" fmla="*/ 2397437 w 559"/>
              <a:gd name="T45" fmla="*/ 199423 h 277"/>
              <a:gd name="T46" fmla="*/ 2502087 w 559"/>
              <a:gd name="T47" fmla="*/ 75971 h 277"/>
              <a:gd name="T48" fmla="*/ 2606737 w 559"/>
              <a:gd name="T49" fmla="*/ 9496 h 277"/>
              <a:gd name="T50" fmla="*/ 2711388 w 559"/>
              <a:gd name="T51" fmla="*/ 9496 h 277"/>
              <a:gd name="T52" fmla="*/ 2816038 w 559"/>
              <a:gd name="T53" fmla="*/ 75971 h 277"/>
              <a:gd name="T54" fmla="*/ 2920688 w 559"/>
              <a:gd name="T55" fmla="*/ 199423 h 277"/>
              <a:gd name="T56" fmla="*/ 3034851 w 559"/>
              <a:gd name="T57" fmla="*/ 379854 h 277"/>
              <a:gd name="T58" fmla="*/ 3139501 w 559"/>
              <a:gd name="T59" fmla="*/ 598270 h 277"/>
              <a:gd name="T60" fmla="*/ 3244151 w 559"/>
              <a:gd name="T61" fmla="*/ 845175 h 277"/>
              <a:gd name="T62" fmla="*/ 3348801 w 559"/>
              <a:gd name="T63" fmla="*/ 1101576 h 277"/>
              <a:gd name="T64" fmla="*/ 3453451 w 559"/>
              <a:gd name="T65" fmla="*/ 1348481 h 277"/>
              <a:gd name="T66" fmla="*/ 3558102 w 559"/>
              <a:gd name="T67" fmla="*/ 1585889 h 277"/>
              <a:gd name="T68" fmla="*/ 3672265 w 559"/>
              <a:gd name="T69" fmla="*/ 1804305 h 277"/>
              <a:gd name="T70" fmla="*/ 3776915 w 559"/>
              <a:gd name="T71" fmla="*/ 1994232 h 277"/>
              <a:gd name="T72" fmla="*/ 3881565 w 559"/>
              <a:gd name="T73" fmla="*/ 2146174 h 277"/>
              <a:gd name="T74" fmla="*/ 3986215 w 559"/>
              <a:gd name="T75" fmla="*/ 2279122 h 277"/>
              <a:gd name="T76" fmla="*/ 4090865 w 559"/>
              <a:gd name="T77" fmla="*/ 2374086 h 277"/>
              <a:gd name="T78" fmla="*/ 4205029 w 559"/>
              <a:gd name="T79" fmla="*/ 2450056 h 277"/>
              <a:gd name="T80" fmla="*/ 4309679 w 559"/>
              <a:gd name="T81" fmla="*/ 2507035 h 277"/>
              <a:gd name="T82" fmla="*/ 4414329 w 559"/>
              <a:gd name="T83" fmla="*/ 2554516 h 277"/>
              <a:gd name="T84" fmla="*/ 4518979 w 559"/>
              <a:gd name="T85" fmla="*/ 2583005 h 277"/>
              <a:gd name="T86" fmla="*/ 4623629 w 559"/>
              <a:gd name="T87" fmla="*/ 2601998 h 277"/>
              <a:gd name="T88" fmla="*/ 4728279 w 559"/>
              <a:gd name="T89" fmla="*/ 2611494 h 277"/>
              <a:gd name="T90" fmla="*/ 4842443 w 559"/>
              <a:gd name="T91" fmla="*/ 2620991 h 277"/>
              <a:gd name="T92" fmla="*/ 4947093 w 559"/>
              <a:gd name="T93" fmla="*/ 2620991 h 277"/>
              <a:gd name="T94" fmla="*/ 5051743 w 559"/>
              <a:gd name="T95" fmla="*/ 2630487 h 277"/>
              <a:gd name="T96" fmla="*/ 5156393 w 559"/>
              <a:gd name="T97" fmla="*/ 2630487 h 277"/>
              <a:gd name="T98" fmla="*/ 5261043 w 559"/>
              <a:gd name="T99" fmla="*/ 2630487 h 277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559"/>
              <a:gd name="T151" fmla="*/ 0 h 277"/>
              <a:gd name="T152" fmla="*/ 559 w 559"/>
              <a:gd name="T153" fmla="*/ 277 h 277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559" h="277">
                <a:moveTo>
                  <a:pt x="0" y="277"/>
                </a:moveTo>
                <a:lnTo>
                  <a:pt x="6" y="277"/>
                </a:lnTo>
                <a:lnTo>
                  <a:pt x="11" y="277"/>
                </a:lnTo>
                <a:lnTo>
                  <a:pt x="17" y="277"/>
                </a:lnTo>
                <a:lnTo>
                  <a:pt x="22" y="277"/>
                </a:lnTo>
                <a:lnTo>
                  <a:pt x="28" y="277"/>
                </a:lnTo>
                <a:lnTo>
                  <a:pt x="34" y="277"/>
                </a:lnTo>
                <a:lnTo>
                  <a:pt x="39" y="276"/>
                </a:lnTo>
                <a:lnTo>
                  <a:pt x="45" y="276"/>
                </a:lnTo>
                <a:lnTo>
                  <a:pt x="50" y="276"/>
                </a:lnTo>
                <a:lnTo>
                  <a:pt x="56" y="276"/>
                </a:lnTo>
                <a:lnTo>
                  <a:pt x="62" y="275"/>
                </a:lnTo>
                <a:lnTo>
                  <a:pt x="67" y="274"/>
                </a:lnTo>
                <a:lnTo>
                  <a:pt x="73" y="274"/>
                </a:lnTo>
                <a:lnTo>
                  <a:pt x="78" y="273"/>
                </a:lnTo>
                <a:lnTo>
                  <a:pt x="84" y="272"/>
                </a:lnTo>
                <a:lnTo>
                  <a:pt x="90" y="270"/>
                </a:lnTo>
                <a:lnTo>
                  <a:pt x="95" y="269"/>
                </a:lnTo>
                <a:lnTo>
                  <a:pt x="101" y="267"/>
                </a:lnTo>
                <a:lnTo>
                  <a:pt x="106" y="264"/>
                </a:lnTo>
                <a:lnTo>
                  <a:pt x="112" y="262"/>
                </a:lnTo>
                <a:lnTo>
                  <a:pt x="117" y="258"/>
                </a:lnTo>
                <a:lnTo>
                  <a:pt x="123" y="255"/>
                </a:lnTo>
                <a:lnTo>
                  <a:pt x="129" y="250"/>
                </a:lnTo>
                <a:lnTo>
                  <a:pt x="134" y="245"/>
                </a:lnTo>
                <a:lnTo>
                  <a:pt x="140" y="240"/>
                </a:lnTo>
                <a:lnTo>
                  <a:pt x="145" y="233"/>
                </a:lnTo>
                <a:lnTo>
                  <a:pt x="151" y="226"/>
                </a:lnTo>
                <a:lnTo>
                  <a:pt x="157" y="218"/>
                </a:lnTo>
                <a:lnTo>
                  <a:pt x="162" y="210"/>
                </a:lnTo>
                <a:lnTo>
                  <a:pt x="168" y="200"/>
                </a:lnTo>
                <a:lnTo>
                  <a:pt x="173" y="190"/>
                </a:lnTo>
                <a:lnTo>
                  <a:pt x="179" y="179"/>
                </a:lnTo>
                <a:lnTo>
                  <a:pt x="185" y="167"/>
                </a:lnTo>
                <a:lnTo>
                  <a:pt x="190" y="155"/>
                </a:lnTo>
                <a:lnTo>
                  <a:pt x="196" y="142"/>
                </a:lnTo>
                <a:lnTo>
                  <a:pt x="201" y="129"/>
                </a:lnTo>
                <a:lnTo>
                  <a:pt x="207" y="116"/>
                </a:lnTo>
                <a:lnTo>
                  <a:pt x="212" y="102"/>
                </a:lnTo>
                <a:lnTo>
                  <a:pt x="218" y="89"/>
                </a:lnTo>
                <a:lnTo>
                  <a:pt x="224" y="76"/>
                </a:lnTo>
                <a:lnTo>
                  <a:pt x="229" y="63"/>
                </a:lnTo>
                <a:lnTo>
                  <a:pt x="235" y="51"/>
                </a:lnTo>
                <a:lnTo>
                  <a:pt x="240" y="40"/>
                </a:lnTo>
                <a:lnTo>
                  <a:pt x="246" y="30"/>
                </a:lnTo>
                <a:lnTo>
                  <a:pt x="252" y="21"/>
                </a:lnTo>
                <a:lnTo>
                  <a:pt x="257" y="14"/>
                </a:lnTo>
                <a:lnTo>
                  <a:pt x="263" y="8"/>
                </a:lnTo>
                <a:lnTo>
                  <a:pt x="268" y="3"/>
                </a:lnTo>
                <a:lnTo>
                  <a:pt x="274" y="1"/>
                </a:lnTo>
                <a:lnTo>
                  <a:pt x="280" y="0"/>
                </a:lnTo>
                <a:lnTo>
                  <a:pt x="285" y="1"/>
                </a:lnTo>
                <a:lnTo>
                  <a:pt x="291" y="3"/>
                </a:lnTo>
                <a:lnTo>
                  <a:pt x="296" y="8"/>
                </a:lnTo>
                <a:lnTo>
                  <a:pt x="302" y="14"/>
                </a:lnTo>
                <a:lnTo>
                  <a:pt x="307" y="21"/>
                </a:lnTo>
                <a:lnTo>
                  <a:pt x="313" y="30"/>
                </a:lnTo>
                <a:lnTo>
                  <a:pt x="319" y="40"/>
                </a:lnTo>
                <a:lnTo>
                  <a:pt x="324" y="51"/>
                </a:lnTo>
                <a:lnTo>
                  <a:pt x="330" y="63"/>
                </a:lnTo>
                <a:lnTo>
                  <a:pt x="335" y="76"/>
                </a:lnTo>
                <a:lnTo>
                  <a:pt x="341" y="89"/>
                </a:lnTo>
                <a:lnTo>
                  <a:pt x="347" y="102"/>
                </a:lnTo>
                <a:lnTo>
                  <a:pt x="352" y="116"/>
                </a:lnTo>
                <a:lnTo>
                  <a:pt x="358" y="129"/>
                </a:lnTo>
                <a:lnTo>
                  <a:pt x="363" y="142"/>
                </a:lnTo>
                <a:lnTo>
                  <a:pt x="369" y="155"/>
                </a:lnTo>
                <a:lnTo>
                  <a:pt x="374" y="167"/>
                </a:lnTo>
                <a:lnTo>
                  <a:pt x="380" y="179"/>
                </a:lnTo>
                <a:lnTo>
                  <a:pt x="386" y="190"/>
                </a:lnTo>
                <a:lnTo>
                  <a:pt x="391" y="200"/>
                </a:lnTo>
                <a:lnTo>
                  <a:pt x="397" y="210"/>
                </a:lnTo>
                <a:lnTo>
                  <a:pt x="402" y="218"/>
                </a:lnTo>
                <a:lnTo>
                  <a:pt x="408" y="226"/>
                </a:lnTo>
                <a:lnTo>
                  <a:pt x="414" y="233"/>
                </a:lnTo>
                <a:lnTo>
                  <a:pt x="419" y="240"/>
                </a:lnTo>
                <a:lnTo>
                  <a:pt x="425" y="245"/>
                </a:lnTo>
                <a:lnTo>
                  <a:pt x="430" y="250"/>
                </a:lnTo>
                <a:lnTo>
                  <a:pt x="436" y="255"/>
                </a:lnTo>
                <a:lnTo>
                  <a:pt x="442" y="258"/>
                </a:lnTo>
                <a:lnTo>
                  <a:pt x="447" y="262"/>
                </a:lnTo>
                <a:lnTo>
                  <a:pt x="453" y="264"/>
                </a:lnTo>
                <a:lnTo>
                  <a:pt x="458" y="267"/>
                </a:lnTo>
                <a:lnTo>
                  <a:pt x="464" y="269"/>
                </a:lnTo>
                <a:lnTo>
                  <a:pt x="469" y="270"/>
                </a:lnTo>
                <a:lnTo>
                  <a:pt x="475" y="272"/>
                </a:lnTo>
                <a:lnTo>
                  <a:pt x="481" y="273"/>
                </a:lnTo>
                <a:lnTo>
                  <a:pt x="486" y="274"/>
                </a:lnTo>
                <a:lnTo>
                  <a:pt x="492" y="274"/>
                </a:lnTo>
                <a:lnTo>
                  <a:pt x="497" y="275"/>
                </a:lnTo>
                <a:lnTo>
                  <a:pt x="503" y="276"/>
                </a:lnTo>
                <a:lnTo>
                  <a:pt x="509" y="276"/>
                </a:lnTo>
                <a:lnTo>
                  <a:pt x="514" y="276"/>
                </a:lnTo>
                <a:lnTo>
                  <a:pt x="520" y="276"/>
                </a:lnTo>
                <a:lnTo>
                  <a:pt x="525" y="277"/>
                </a:lnTo>
                <a:lnTo>
                  <a:pt x="531" y="277"/>
                </a:lnTo>
                <a:lnTo>
                  <a:pt x="537" y="277"/>
                </a:lnTo>
                <a:lnTo>
                  <a:pt x="542" y="277"/>
                </a:lnTo>
                <a:lnTo>
                  <a:pt x="548" y="277"/>
                </a:lnTo>
                <a:lnTo>
                  <a:pt x="553" y="277"/>
                </a:lnTo>
                <a:lnTo>
                  <a:pt x="559" y="277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2003425" y="5505450"/>
            <a:ext cx="531812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2003425" y="5505450"/>
            <a:ext cx="1588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3335338" y="5505450"/>
            <a:ext cx="1587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4667250" y="5505450"/>
            <a:ext cx="1588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5989638" y="5505450"/>
            <a:ext cx="1587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7321550" y="5505450"/>
            <a:ext cx="1588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1874838" y="5751513"/>
            <a:ext cx="16986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-4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206750" y="5751513"/>
            <a:ext cx="1698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-2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4572000" y="5751513"/>
            <a:ext cx="1063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0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5894388" y="5751513"/>
            <a:ext cx="10636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2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7226300" y="5751513"/>
            <a:ext cx="1063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4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V="1">
            <a:off x="1793875" y="2760663"/>
            <a:ext cx="1588" cy="26400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H="1">
            <a:off x="1793875" y="5400675"/>
            <a:ext cx="1588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 flipH="1">
            <a:off x="1793875" y="4745038"/>
            <a:ext cx="1588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 flipH="1">
            <a:off x="1793875" y="4081463"/>
            <a:ext cx="1588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 flipH="1">
            <a:off x="1793875" y="3425825"/>
            <a:ext cx="1588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 flipH="1">
            <a:off x="1793875" y="2760663"/>
            <a:ext cx="1588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 rot="-5400000">
            <a:off x="1354931" y="5330032"/>
            <a:ext cx="2651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0.0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76" name="Rectangle 24"/>
          <p:cNvSpPr>
            <a:spLocks noChangeArrowheads="1"/>
          </p:cNvSpPr>
          <p:nvPr/>
        </p:nvSpPr>
        <p:spPr bwMode="auto">
          <a:xfrm rot="-5400000">
            <a:off x="1354932" y="4674394"/>
            <a:ext cx="2651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0.1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77" name="Rectangle 25"/>
          <p:cNvSpPr>
            <a:spLocks noChangeArrowheads="1"/>
          </p:cNvSpPr>
          <p:nvPr/>
        </p:nvSpPr>
        <p:spPr bwMode="auto">
          <a:xfrm rot="-5400000">
            <a:off x="1354932" y="4010819"/>
            <a:ext cx="2651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0.2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78" name="Rectangle 26"/>
          <p:cNvSpPr>
            <a:spLocks noChangeArrowheads="1"/>
          </p:cNvSpPr>
          <p:nvPr/>
        </p:nvSpPr>
        <p:spPr bwMode="auto">
          <a:xfrm rot="-5400000">
            <a:off x="1354931" y="3355182"/>
            <a:ext cx="2651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0.3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79" name="Rectangle 27"/>
          <p:cNvSpPr>
            <a:spLocks noChangeArrowheads="1"/>
          </p:cNvSpPr>
          <p:nvPr/>
        </p:nvSpPr>
        <p:spPr bwMode="auto">
          <a:xfrm rot="-5400000">
            <a:off x="1358107" y="2690019"/>
            <a:ext cx="2651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0.4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80" name="Rectangle 28"/>
          <p:cNvSpPr>
            <a:spLocks noChangeArrowheads="1"/>
          </p:cNvSpPr>
          <p:nvPr/>
        </p:nvSpPr>
        <p:spPr bwMode="auto">
          <a:xfrm>
            <a:off x="1793875" y="2665413"/>
            <a:ext cx="5737225" cy="2840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81" name="Rectangle 29"/>
          <p:cNvSpPr>
            <a:spLocks noChangeArrowheads="1"/>
          </p:cNvSpPr>
          <p:nvPr/>
        </p:nvSpPr>
        <p:spPr bwMode="auto">
          <a:xfrm>
            <a:off x="4581525" y="6188075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x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82" name="Rectangle 30"/>
          <p:cNvSpPr>
            <a:spLocks noChangeArrowheads="1"/>
          </p:cNvSpPr>
          <p:nvPr/>
        </p:nvSpPr>
        <p:spPr bwMode="auto">
          <a:xfrm rot="-5400000">
            <a:off x="-150813" y="4002088"/>
            <a:ext cx="24034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function(x) dnorm(x, 0, 1) (x)</a:t>
            </a:r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755650" y="1047750"/>
            <a:ext cx="6565900" cy="4314825"/>
            <a:chOff x="476" y="660"/>
            <a:chExt cx="4136" cy="2718"/>
          </a:xfrm>
        </p:grpSpPr>
        <p:sp>
          <p:nvSpPr>
            <p:cNvPr id="23585" name="Text Box 32"/>
            <p:cNvSpPr txBox="1">
              <a:spLocks noChangeArrowheads="1"/>
            </p:cNvSpPr>
            <p:nvPr/>
          </p:nvSpPr>
          <p:spPr bwMode="auto">
            <a:xfrm>
              <a:off x="476" y="660"/>
              <a:ext cx="286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dirty="0" err="1">
                  <a:solidFill>
                    <a:schemeClr val="tx1"/>
                  </a:solidFill>
                </a:rPr>
                <a:t>t-Verteilung</a:t>
              </a:r>
              <a:r>
                <a:rPr lang="en-US" dirty="0">
                  <a:solidFill>
                    <a:schemeClr val="tx1"/>
                  </a:solidFill>
                </a:rPr>
                <a:t>, </a:t>
              </a:r>
              <a:r>
                <a:rPr lang="en-US" dirty="0" err="1">
                  <a:solidFill>
                    <a:schemeClr val="tx1"/>
                  </a:solidFill>
                  <a:latin typeface="Symbol" charset="2"/>
                </a:rPr>
                <a:t>m</a:t>
              </a:r>
              <a:r>
                <a:rPr lang="en-US" dirty="0">
                  <a:solidFill>
                    <a:schemeClr val="tx1"/>
                  </a:solidFill>
                </a:rPr>
                <a:t> = 0,</a:t>
              </a:r>
              <a:r>
                <a:rPr lang="en-US" dirty="0" smtClean="0">
                  <a:solidFill>
                    <a:schemeClr val="tx1"/>
                  </a:solidFill>
                </a:rPr>
                <a:t> </a:t>
              </a:r>
              <a:r>
                <a:rPr lang="en-US" dirty="0" smtClean="0">
                  <a:solidFill>
                    <a:schemeClr val="tx1"/>
                  </a:solidFill>
                  <a:latin typeface="Calibri"/>
                  <a:cs typeface="Calibri"/>
                </a:rPr>
                <a:t>SE</a:t>
              </a:r>
              <a:r>
                <a:rPr lang="en-US" dirty="0" smtClean="0">
                  <a:solidFill>
                    <a:schemeClr val="tx1"/>
                  </a:solidFill>
                </a:rPr>
                <a:t> </a:t>
              </a:r>
              <a:r>
                <a:rPr lang="en-US" dirty="0">
                  <a:solidFill>
                    <a:schemeClr val="tx1"/>
                  </a:solidFill>
                </a:rPr>
                <a:t>= 1, </a:t>
              </a:r>
              <a:r>
                <a:rPr lang="en-US" dirty="0" err="1">
                  <a:solidFill>
                    <a:schemeClr val="tx1"/>
                  </a:solidFill>
                </a:rPr>
                <a:t>df</a:t>
              </a:r>
              <a:r>
                <a:rPr lang="en-US" dirty="0">
                  <a:solidFill>
                    <a:schemeClr val="tx1"/>
                  </a:solidFill>
                </a:rPr>
                <a:t> = 3</a:t>
              </a:r>
            </a:p>
          </p:txBody>
        </p:sp>
        <p:sp>
          <p:nvSpPr>
            <p:cNvPr id="23586" name="Text Box 33"/>
            <p:cNvSpPr txBox="1">
              <a:spLocks noChangeArrowheads="1"/>
            </p:cNvSpPr>
            <p:nvPr/>
          </p:nvSpPr>
          <p:spPr bwMode="auto">
            <a:xfrm>
              <a:off x="476" y="981"/>
              <a:ext cx="343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dirty="0" err="1">
                  <a:solidFill>
                    <a:srgbClr val="0000FF"/>
                  </a:solidFill>
                </a:rPr>
                <a:t>curve(dt(x</a:t>
              </a:r>
              <a:r>
                <a:rPr lang="en-US" dirty="0">
                  <a:solidFill>
                    <a:srgbClr val="0000FF"/>
                  </a:solidFill>
                </a:rPr>
                <a:t>, 3), -4, 4, add=T, </a:t>
              </a:r>
              <a:r>
                <a:rPr lang="en-US" dirty="0" err="1">
                  <a:solidFill>
                    <a:srgbClr val="0000FF"/>
                  </a:solidFill>
                </a:rPr>
                <a:t>col</a:t>
              </a:r>
              <a:r>
                <a:rPr lang="en-US" dirty="0">
                  <a:solidFill>
                    <a:srgbClr val="0000FF"/>
                  </a:solidFill>
                </a:rPr>
                <a:t>="blue")</a:t>
              </a:r>
            </a:p>
          </p:txBody>
        </p:sp>
        <p:sp>
          <p:nvSpPr>
            <p:cNvPr id="23587" name="Line 34"/>
            <p:cNvSpPr>
              <a:spLocks noChangeShapeType="1"/>
            </p:cNvSpPr>
            <p:nvPr/>
          </p:nvSpPr>
          <p:spPr bwMode="auto">
            <a:xfrm flipH="1">
              <a:off x="1584" y="935"/>
              <a:ext cx="1432" cy="1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88" name="Freeform 35"/>
            <p:cNvSpPr>
              <a:spLocks/>
            </p:cNvSpPr>
            <p:nvPr/>
          </p:nvSpPr>
          <p:spPr bwMode="auto">
            <a:xfrm>
              <a:off x="1262" y="1847"/>
              <a:ext cx="3350" cy="1531"/>
            </a:xfrm>
            <a:custGeom>
              <a:avLst/>
              <a:gdLst>
                <a:gd name="T0" fmla="*/ 36 w 559"/>
                <a:gd name="T1" fmla="*/ 1525 h 256"/>
                <a:gd name="T2" fmla="*/ 102 w 559"/>
                <a:gd name="T3" fmla="*/ 1519 h 256"/>
                <a:gd name="T4" fmla="*/ 168 w 559"/>
                <a:gd name="T5" fmla="*/ 1513 h 256"/>
                <a:gd name="T6" fmla="*/ 234 w 559"/>
                <a:gd name="T7" fmla="*/ 1507 h 256"/>
                <a:gd name="T8" fmla="*/ 300 w 559"/>
                <a:gd name="T9" fmla="*/ 1495 h 256"/>
                <a:gd name="T10" fmla="*/ 372 w 559"/>
                <a:gd name="T11" fmla="*/ 1483 h 256"/>
                <a:gd name="T12" fmla="*/ 437 w 559"/>
                <a:gd name="T13" fmla="*/ 1471 h 256"/>
                <a:gd name="T14" fmla="*/ 503 w 559"/>
                <a:gd name="T15" fmla="*/ 1453 h 256"/>
                <a:gd name="T16" fmla="*/ 569 w 559"/>
                <a:gd name="T17" fmla="*/ 1429 h 256"/>
                <a:gd name="T18" fmla="*/ 635 w 559"/>
                <a:gd name="T19" fmla="*/ 1405 h 256"/>
                <a:gd name="T20" fmla="*/ 701 w 559"/>
                <a:gd name="T21" fmla="*/ 1370 h 256"/>
                <a:gd name="T22" fmla="*/ 773 w 559"/>
                <a:gd name="T23" fmla="*/ 1328 h 256"/>
                <a:gd name="T24" fmla="*/ 839 w 559"/>
                <a:gd name="T25" fmla="*/ 1280 h 256"/>
                <a:gd name="T26" fmla="*/ 905 w 559"/>
                <a:gd name="T27" fmla="*/ 1220 h 256"/>
                <a:gd name="T28" fmla="*/ 971 w 559"/>
                <a:gd name="T29" fmla="*/ 1148 h 256"/>
                <a:gd name="T30" fmla="*/ 1037 w 559"/>
                <a:gd name="T31" fmla="*/ 1059 h 256"/>
                <a:gd name="T32" fmla="*/ 1109 w 559"/>
                <a:gd name="T33" fmla="*/ 951 h 256"/>
                <a:gd name="T34" fmla="*/ 1175 w 559"/>
                <a:gd name="T35" fmla="*/ 831 h 256"/>
                <a:gd name="T36" fmla="*/ 1241 w 559"/>
                <a:gd name="T37" fmla="*/ 700 h 256"/>
                <a:gd name="T38" fmla="*/ 1306 w 559"/>
                <a:gd name="T39" fmla="*/ 556 h 256"/>
                <a:gd name="T40" fmla="*/ 1372 w 559"/>
                <a:gd name="T41" fmla="*/ 407 h 256"/>
                <a:gd name="T42" fmla="*/ 1438 w 559"/>
                <a:gd name="T43" fmla="*/ 263 h 256"/>
                <a:gd name="T44" fmla="*/ 1510 w 559"/>
                <a:gd name="T45" fmla="*/ 144 h 256"/>
                <a:gd name="T46" fmla="*/ 1576 w 559"/>
                <a:gd name="T47" fmla="*/ 54 h 256"/>
                <a:gd name="T48" fmla="*/ 1642 w 559"/>
                <a:gd name="T49" fmla="*/ 6 h 256"/>
                <a:gd name="T50" fmla="*/ 1708 w 559"/>
                <a:gd name="T51" fmla="*/ 6 h 256"/>
                <a:gd name="T52" fmla="*/ 1774 w 559"/>
                <a:gd name="T53" fmla="*/ 54 h 256"/>
                <a:gd name="T54" fmla="*/ 1840 w 559"/>
                <a:gd name="T55" fmla="*/ 144 h 256"/>
                <a:gd name="T56" fmla="*/ 1912 w 559"/>
                <a:gd name="T57" fmla="*/ 263 h 256"/>
                <a:gd name="T58" fmla="*/ 1978 w 559"/>
                <a:gd name="T59" fmla="*/ 407 h 256"/>
                <a:gd name="T60" fmla="*/ 2044 w 559"/>
                <a:gd name="T61" fmla="*/ 556 h 256"/>
                <a:gd name="T62" fmla="*/ 2109 w 559"/>
                <a:gd name="T63" fmla="*/ 700 h 256"/>
                <a:gd name="T64" fmla="*/ 2175 w 559"/>
                <a:gd name="T65" fmla="*/ 831 h 256"/>
                <a:gd name="T66" fmla="*/ 2241 w 559"/>
                <a:gd name="T67" fmla="*/ 951 h 256"/>
                <a:gd name="T68" fmla="*/ 2313 w 559"/>
                <a:gd name="T69" fmla="*/ 1059 h 256"/>
                <a:gd name="T70" fmla="*/ 2379 w 559"/>
                <a:gd name="T71" fmla="*/ 1148 h 256"/>
                <a:gd name="T72" fmla="*/ 2445 w 559"/>
                <a:gd name="T73" fmla="*/ 1220 h 256"/>
                <a:gd name="T74" fmla="*/ 2511 w 559"/>
                <a:gd name="T75" fmla="*/ 1280 h 256"/>
                <a:gd name="T76" fmla="*/ 2577 w 559"/>
                <a:gd name="T77" fmla="*/ 1328 h 256"/>
                <a:gd name="T78" fmla="*/ 2649 w 559"/>
                <a:gd name="T79" fmla="*/ 1370 h 256"/>
                <a:gd name="T80" fmla="*/ 2715 w 559"/>
                <a:gd name="T81" fmla="*/ 1405 h 256"/>
                <a:gd name="T82" fmla="*/ 2781 w 559"/>
                <a:gd name="T83" fmla="*/ 1429 h 256"/>
                <a:gd name="T84" fmla="*/ 2847 w 559"/>
                <a:gd name="T85" fmla="*/ 1453 h 256"/>
                <a:gd name="T86" fmla="*/ 2913 w 559"/>
                <a:gd name="T87" fmla="*/ 1471 h 256"/>
                <a:gd name="T88" fmla="*/ 2978 w 559"/>
                <a:gd name="T89" fmla="*/ 1483 h 256"/>
                <a:gd name="T90" fmla="*/ 3050 w 559"/>
                <a:gd name="T91" fmla="*/ 1495 h 256"/>
                <a:gd name="T92" fmla="*/ 3116 w 559"/>
                <a:gd name="T93" fmla="*/ 1507 h 256"/>
                <a:gd name="T94" fmla="*/ 3182 w 559"/>
                <a:gd name="T95" fmla="*/ 1513 h 256"/>
                <a:gd name="T96" fmla="*/ 3248 w 559"/>
                <a:gd name="T97" fmla="*/ 1519 h 256"/>
                <a:gd name="T98" fmla="*/ 3314 w 559"/>
                <a:gd name="T99" fmla="*/ 1525 h 25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559"/>
                <a:gd name="T151" fmla="*/ 0 h 256"/>
                <a:gd name="T152" fmla="*/ 559 w 559"/>
                <a:gd name="T153" fmla="*/ 256 h 25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559" h="256">
                  <a:moveTo>
                    <a:pt x="0" y="256"/>
                  </a:moveTo>
                  <a:lnTo>
                    <a:pt x="6" y="255"/>
                  </a:lnTo>
                  <a:lnTo>
                    <a:pt x="11" y="255"/>
                  </a:lnTo>
                  <a:lnTo>
                    <a:pt x="17" y="254"/>
                  </a:lnTo>
                  <a:lnTo>
                    <a:pt x="22" y="254"/>
                  </a:lnTo>
                  <a:lnTo>
                    <a:pt x="28" y="253"/>
                  </a:lnTo>
                  <a:lnTo>
                    <a:pt x="34" y="253"/>
                  </a:lnTo>
                  <a:lnTo>
                    <a:pt x="39" y="252"/>
                  </a:lnTo>
                  <a:lnTo>
                    <a:pt x="45" y="251"/>
                  </a:lnTo>
                  <a:lnTo>
                    <a:pt x="50" y="250"/>
                  </a:lnTo>
                  <a:lnTo>
                    <a:pt x="56" y="249"/>
                  </a:lnTo>
                  <a:lnTo>
                    <a:pt x="62" y="248"/>
                  </a:lnTo>
                  <a:lnTo>
                    <a:pt x="67" y="247"/>
                  </a:lnTo>
                  <a:lnTo>
                    <a:pt x="73" y="246"/>
                  </a:lnTo>
                  <a:lnTo>
                    <a:pt x="78" y="244"/>
                  </a:lnTo>
                  <a:lnTo>
                    <a:pt x="84" y="243"/>
                  </a:lnTo>
                  <a:lnTo>
                    <a:pt x="90" y="241"/>
                  </a:lnTo>
                  <a:lnTo>
                    <a:pt x="95" y="239"/>
                  </a:lnTo>
                  <a:lnTo>
                    <a:pt x="101" y="237"/>
                  </a:lnTo>
                  <a:lnTo>
                    <a:pt x="106" y="235"/>
                  </a:lnTo>
                  <a:lnTo>
                    <a:pt x="112" y="232"/>
                  </a:lnTo>
                  <a:lnTo>
                    <a:pt x="117" y="229"/>
                  </a:lnTo>
                  <a:lnTo>
                    <a:pt x="123" y="226"/>
                  </a:lnTo>
                  <a:lnTo>
                    <a:pt x="129" y="222"/>
                  </a:lnTo>
                  <a:lnTo>
                    <a:pt x="134" y="219"/>
                  </a:lnTo>
                  <a:lnTo>
                    <a:pt x="140" y="214"/>
                  </a:lnTo>
                  <a:lnTo>
                    <a:pt x="145" y="209"/>
                  </a:lnTo>
                  <a:lnTo>
                    <a:pt x="151" y="204"/>
                  </a:lnTo>
                  <a:lnTo>
                    <a:pt x="157" y="198"/>
                  </a:lnTo>
                  <a:lnTo>
                    <a:pt x="162" y="192"/>
                  </a:lnTo>
                  <a:lnTo>
                    <a:pt x="168" y="185"/>
                  </a:lnTo>
                  <a:lnTo>
                    <a:pt x="173" y="177"/>
                  </a:lnTo>
                  <a:lnTo>
                    <a:pt x="179" y="168"/>
                  </a:lnTo>
                  <a:lnTo>
                    <a:pt x="185" y="159"/>
                  </a:lnTo>
                  <a:lnTo>
                    <a:pt x="190" y="150"/>
                  </a:lnTo>
                  <a:lnTo>
                    <a:pt x="196" y="139"/>
                  </a:lnTo>
                  <a:lnTo>
                    <a:pt x="201" y="128"/>
                  </a:lnTo>
                  <a:lnTo>
                    <a:pt x="207" y="117"/>
                  </a:lnTo>
                  <a:lnTo>
                    <a:pt x="212" y="105"/>
                  </a:lnTo>
                  <a:lnTo>
                    <a:pt x="218" y="93"/>
                  </a:lnTo>
                  <a:lnTo>
                    <a:pt x="224" y="80"/>
                  </a:lnTo>
                  <a:lnTo>
                    <a:pt x="229" y="68"/>
                  </a:lnTo>
                  <a:lnTo>
                    <a:pt x="235" y="56"/>
                  </a:lnTo>
                  <a:lnTo>
                    <a:pt x="240" y="44"/>
                  </a:lnTo>
                  <a:lnTo>
                    <a:pt x="246" y="34"/>
                  </a:lnTo>
                  <a:lnTo>
                    <a:pt x="252" y="24"/>
                  </a:lnTo>
                  <a:lnTo>
                    <a:pt x="257" y="15"/>
                  </a:lnTo>
                  <a:lnTo>
                    <a:pt x="263" y="9"/>
                  </a:lnTo>
                  <a:lnTo>
                    <a:pt x="268" y="4"/>
                  </a:lnTo>
                  <a:lnTo>
                    <a:pt x="274" y="1"/>
                  </a:lnTo>
                  <a:lnTo>
                    <a:pt x="280" y="0"/>
                  </a:lnTo>
                  <a:lnTo>
                    <a:pt x="285" y="1"/>
                  </a:lnTo>
                  <a:lnTo>
                    <a:pt x="291" y="4"/>
                  </a:lnTo>
                  <a:lnTo>
                    <a:pt x="296" y="9"/>
                  </a:lnTo>
                  <a:lnTo>
                    <a:pt x="302" y="15"/>
                  </a:lnTo>
                  <a:lnTo>
                    <a:pt x="307" y="24"/>
                  </a:lnTo>
                  <a:lnTo>
                    <a:pt x="313" y="34"/>
                  </a:lnTo>
                  <a:lnTo>
                    <a:pt x="319" y="44"/>
                  </a:lnTo>
                  <a:lnTo>
                    <a:pt x="324" y="56"/>
                  </a:lnTo>
                  <a:lnTo>
                    <a:pt x="330" y="68"/>
                  </a:lnTo>
                  <a:lnTo>
                    <a:pt x="335" y="80"/>
                  </a:lnTo>
                  <a:lnTo>
                    <a:pt x="341" y="93"/>
                  </a:lnTo>
                  <a:lnTo>
                    <a:pt x="347" y="105"/>
                  </a:lnTo>
                  <a:lnTo>
                    <a:pt x="352" y="117"/>
                  </a:lnTo>
                  <a:lnTo>
                    <a:pt x="358" y="128"/>
                  </a:lnTo>
                  <a:lnTo>
                    <a:pt x="363" y="139"/>
                  </a:lnTo>
                  <a:lnTo>
                    <a:pt x="369" y="150"/>
                  </a:lnTo>
                  <a:lnTo>
                    <a:pt x="374" y="159"/>
                  </a:lnTo>
                  <a:lnTo>
                    <a:pt x="380" y="168"/>
                  </a:lnTo>
                  <a:lnTo>
                    <a:pt x="386" y="177"/>
                  </a:lnTo>
                  <a:lnTo>
                    <a:pt x="391" y="185"/>
                  </a:lnTo>
                  <a:lnTo>
                    <a:pt x="397" y="192"/>
                  </a:lnTo>
                  <a:lnTo>
                    <a:pt x="402" y="198"/>
                  </a:lnTo>
                  <a:lnTo>
                    <a:pt x="408" y="204"/>
                  </a:lnTo>
                  <a:lnTo>
                    <a:pt x="414" y="209"/>
                  </a:lnTo>
                  <a:lnTo>
                    <a:pt x="419" y="214"/>
                  </a:lnTo>
                  <a:lnTo>
                    <a:pt x="425" y="219"/>
                  </a:lnTo>
                  <a:lnTo>
                    <a:pt x="430" y="222"/>
                  </a:lnTo>
                  <a:lnTo>
                    <a:pt x="436" y="226"/>
                  </a:lnTo>
                  <a:lnTo>
                    <a:pt x="442" y="229"/>
                  </a:lnTo>
                  <a:lnTo>
                    <a:pt x="447" y="232"/>
                  </a:lnTo>
                  <a:lnTo>
                    <a:pt x="453" y="235"/>
                  </a:lnTo>
                  <a:lnTo>
                    <a:pt x="458" y="237"/>
                  </a:lnTo>
                  <a:lnTo>
                    <a:pt x="464" y="239"/>
                  </a:lnTo>
                  <a:lnTo>
                    <a:pt x="469" y="241"/>
                  </a:lnTo>
                  <a:lnTo>
                    <a:pt x="475" y="243"/>
                  </a:lnTo>
                  <a:lnTo>
                    <a:pt x="481" y="244"/>
                  </a:lnTo>
                  <a:lnTo>
                    <a:pt x="486" y="246"/>
                  </a:lnTo>
                  <a:lnTo>
                    <a:pt x="492" y="247"/>
                  </a:lnTo>
                  <a:lnTo>
                    <a:pt x="497" y="248"/>
                  </a:lnTo>
                  <a:lnTo>
                    <a:pt x="503" y="249"/>
                  </a:lnTo>
                  <a:lnTo>
                    <a:pt x="509" y="250"/>
                  </a:lnTo>
                  <a:lnTo>
                    <a:pt x="514" y="251"/>
                  </a:lnTo>
                  <a:lnTo>
                    <a:pt x="520" y="252"/>
                  </a:lnTo>
                  <a:lnTo>
                    <a:pt x="525" y="253"/>
                  </a:lnTo>
                  <a:lnTo>
                    <a:pt x="531" y="253"/>
                  </a:lnTo>
                  <a:lnTo>
                    <a:pt x="537" y="254"/>
                  </a:lnTo>
                  <a:lnTo>
                    <a:pt x="542" y="254"/>
                  </a:lnTo>
                  <a:lnTo>
                    <a:pt x="548" y="255"/>
                  </a:lnTo>
                  <a:lnTo>
                    <a:pt x="553" y="255"/>
                  </a:lnTo>
                  <a:lnTo>
                    <a:pt x="559" y="256"/>
                  </a:lnTo>
                </a:path>
              </a:pathLst>
            </a:cu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7732" name="Freeform 36"/>
          <p:cNvSpPr>
            <a:spLocks/>
          </p:cNvSpPr>
          <p:nvPr/>
        </p:nvSpPr>
        <p:spPr bwMode="auto">
          <a:xfrm>
            <a:off x="2003425" y="2836863"/>
            <a:ext cx="5318125" cy="2554287"/>
          </a:xfrm>
          <a:custGeom>
            <a:avLst/>
            <a:gdLst>
              <a:gd name="T0" fmla="*/ 57082 w 559"/>
              <a:gd name="T1" fmla="*/ 2554287 h 269"/>
              <a:gd name="T2" fmla="*/ 161732 w 559"/>
              <a:gd name="T3" fmla="*/ 2544792 h 269"/>
              <a:gd name="T4" fmla="*/ 266382 w 559"/>
              <a:gd name="T5" fmla="*/ 2535296 h 269"/>
              <a:gd name="T6" fmla="*/ 371032 w 559"/>
              <a:gd name="T7" fmla="*/ 2535296 h 269"/>
              <a:gd name="T8" fmla="*/ 475682 w 559"/>
              <a:gd name="T9" fmla="*/ 2516305 h 269"/>
              <a:gd name="T10" fmla="*/ 589846 w 559"/>
              <a:gd name="T11" fmla="*/ 2506810 h 269"/>
              <a:gd name="T12" fmla="*/ 694496 w 559"/>
              <a:gd name="T13" fmla="*/ 2487819 h 269"/>
              <a:gd name="T14" fmla="*/ 799146 w 559"/>
              <a:gd name="T15" fmla="*/ 2459332 h 269"/>
              <a:gd name="T16" fmla="*/ 903796 w 559"/>
              <a:gd name="T17" fmla="*/ 2421350 h 269"/>
              <a:gd name="T18" fmla="*/ 1008446 w 559"/>
              <a:gd name="T19" fmla="*/ 2383368 h 269"/>
              <a:gd name="T20" fmla="*/ 1113096 w 559"/>
              <a:gd name="T21" fmla="*/ 2326395 h 269"/>
              <a:gd name="T22" fmla="*/ 1227260 w 559"/>
              <a:gd name="T23" fmla="*/ 2250431 h 269"/>
              <a:gd name="T24" fmla="*/ 1331910 w 559"/>
              <a:gd name="T25" fmla="*/ 2164972 h 269"/>
              <a:gd name="T26" fmla="*/ 1436560 w 559"/>
              <a:gd name="T27" fmla="*/ 2051026 h 269"/>
              <a:gd name="T28" fmla="*/ 1541210 w 559"/>
              <a:gd name="T29" fmla="*/ 1908594 h 269"/>
              <a:gd name="T30" fmla="*/ 1645860 w 559"/>
              <a:gd name="T31" fmla="*/ 1747170 h 269"/>
              <a:gd name="T32" fmla="*/ 1760023 w 559"/>
              <a:gd name="T33" fmla="*/ 1557260 h 269"/>
              <a:gd name="T34" fmla="*/ 1864674 w 559"/>
              <a:gd name="T35" fmla="*/ 1338864 h 269"/>
              <a:gd name="T36" fmla="*/ 1969324 w 559"/>
              <a:gd name="T37" fmla="*/ 1101477 h 269"/>
              <a:gd name="T38" fmla="*/ 2073974 w 559"/>
              <a:gd name="T39" fmla="*/ 864090 h 269"/>
              <a:gd name="T40" fmla="*/ 2178624 w 559"/>
              <a:gd name="T41" fmla="*/ 617207 h 269"/>
              <a:gd name="T42" fmla="*/ 2283274 w 559"/>
              <a:gd name="T43" fmla="*/ 398811 h 269"/>
              <a:gd name="T44" fmla="*/ 2397437 w 559"/>
              <a:gd name="T45" fmla="*/ 208901 h 269"/>
              <a:gd name="T46" fmla="*/ 2502087 w 559"/>
              <a:gd name="T47" fmla="*/ 75964 h 269"/>
              <a:gd name="T48" fmla="*/ 2606737 w 559"/>
              <a:gd name="T49" fmla="*/ 9495 h 269"/>
              <a:gd name="T50" fmla="*/ 2711388 w 559"/>
              <a:gd name="T51" fmla="*/ 9495 h 269"/>
              <a:gd name="T52" fmla="*/ 2816038 w 559"/>
              <a:gd name="T53" fmla="*/ 75964 h 269"/>
              <a:gd name="T54" fmla="*/ 2920688 w 559"/>
              <a:gd name="T55" fmla="*/ 208901 h 269"/>
              <a:gd name="T56" fmla="*/ 3034851 w 559"/>
              <a:gd name="T57" fmla="*/ 398811 h 269"/>
              <a:gd name="T58" fmla="*/ 3139501 w 559"/>
              <a:gd name="T59" fmla="*/ 617207 h 269"/>
              <a:gd name="T60" fmla="*/ 3244151 w 559"/>
              <a:gd name="T61" fmla="*/ 864090 h 269"/>
              <a:gd name="T62" fmla="*/ 3348801 w 559"/>
              <a:gd name="T63" fmla="*/ 1101477 h 269"/>
              <a:gd name="T64" fmla="*/ 3453451 w 559"/>
              <a:gd name="T65" fmla="*/ 1338864 h 269"/>
              <a:gd name="T66" fmla="*/ 3558102 w 559"/>
              <a:gd name="T67" fmla="*/ 1557260 h 269"/>
              <a:gd name="T68" fmla="*/ 3672265 w 559"/>
              <a:gd name="T69" fmla="*/ 1747170 h 269"/>
              <a:gd name="T70" fmla="*/ 3776915 w 559"/>
              <a:gd name="T71" fmla="*/ 1908594 h 269"/>
              <a:gd name="T72" fmla="*/ 3881565 w 559"/>
              <a:gd name="T73" fmla="*/ 2051026 h 269"/>
              <a:gd name="T74" fmla="*/ 3986215 w 559"/>
              <a:gd name="T75" fmla="*/ 2164972 h 269"/>
              <a:gd name="T76" fmla="*/ 4090865 w 559"/>
              <a:gd name="T77" fmla="*/ 2250431 h 269"/>
              <a:gd name="T78" fmla="*/ 4205029 w 559"/>
              <a:gd name="T79" fmla="*/ 2326395 h 269"/>
              <a:gd name="T80" fmla="*/ 4309679 w 559"/>
              <a:gd name="T81" fmla="*/ 2383368 h 269"/>
              <a:gd name="T82" fmla="*/ 4414329 w 559"/>
              <a:gd name="T83" fmla="*/ 2421350 h 269"/>
              <a:gd name="T84" fmla="*/ 4518979 w 559"/>
              <a:gd name="T85" fmla="*/ 2459332 h 269"/>
              <a:gd name="T86" fmla="*/ 4623629 w 559"/>
              <a:gd name="T87" fmla="*/ 2487819 h 269"/>
              <a:gd name="T88" fmla="*/ 4728279 w 559"/>
              <a:gd name="T89" fmla="*/ 2506810 h 269"/>
              <a:gd name="T90" fmla="*/ 4842443 w 559"/>
              <a:gd name="T91" fmla="*/ 2516305 h 269"/>
              <a:gd name="T92" fmla="*/ 4947093 w 559"/>
              <a:gd name="T93" fmla="*/ 2535296 h 269"/>
              <a:gd name="T94" fmla="*/ 5051743 w 559"/>
              <a:gd name="T95" fmla="*/ 2535296 h 269"/>
              <a:gd name="T96" fmla="*/ 5156393 w 559"/>
              <a:gd name="T97" fmla="*/ 2544792 h 269"/>
              <a:gd name="T98" fmla="*/ 5261043 w 559"/>
              <a:gd name="T99" fmla="*/ 2554287 h 269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559"/>
              <a:gd name="T151" fmla="*/ 0 h 269"/>
              <a:gd name="T152" fmla="*/ 559 w 559"/>
              <a:gd name="T153" fmla="*/ 269 h 269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559" h="269">
                <a:moveTo>
                  <a:pt x="0" y="269"/>
                </a:moveTo>
                <a:lnTo>
                  <a:pt x="6" y="269"/>
                </a:lnTo>
                <a:lnTo>
                  <a:pt x="11" y="268"/>
                </a:lnTo>
                <a:lnTo>
                  <a:pt x="17" y="268"/>
                </a:lnTo>
                <a:lnTo>
                  <a:pt x="22" y="268"/>
                </a:lnTo>
                <a:lnTo>
                  <a:pt x="28" y="267"/>
                </a:lnTo>
                <a:lnTo>
                  <a:pt x="34" y="267"/>
                </a:lnTo>
                <a:lnTo>
                  <a:pt x="39" y="267"/>
                </a:lnTo>
                <a:lnTo>
                  <a:pt x="45" y="266"/>
                </a:lnTo>
                <a:lnTo>
                  <a:pt x="50" y="265"/>
                </a:lnTo>
                <a:lnTo>
                  <a:pt x="56" y="265"/>
                </a:lnTo>
                <a:lnTo>
                  <a:pt x="62" y="264"/>
                </a:lnTo>
                <a:lnTo>
                  <a:pt x="67" y="263"/>
                </a:lnTo>
                <a:lnTo>
                  <a:pt x="73" y="262"/>
                </a:lnTo>
                <a:lnTo>
                  <a:pt x="78" y="260"/>
                </a:lnTo>
                <a:lnTo>
                  <a:pt x="84" y="259"/>
                </a:lnTo>
                <a:lnTo>
                  <a:pt x="90" y="257"/>
                </a:lnTo>
                <a:lnTo>
                  <a:pt x="95" y="255"/>
                </a:lnTo>
                <a:lnTo>
                  <a:pt x="101" y="253"/>
                </a:lnTo>
                <a:lnTo>
                  <a:pt x="106" y="251"/>
                </a:lnTo>
                <a:lnTo>
                  <a:pt x="112" y="248"/>
                </a:lnTo>
                <a:lnTo>
                  <a:pt x="117" y="245"/>
                </a:lnTo>
                <a:lnTo>
                  <a:pt x="123" y="241"/>
                </a:lnTo>
                <a:lnTo>
                  <a:pt x="129" y="237"/>
                </a:lnTo>
                <a:lnTo>
                  <a:pt x="134" y="233"/>
                </a:lnTo>
                <a:lnTo>
                  <a:pt x="140" y="228"/>
                </a:lnTo>
                <a:lnTo>
                  <a:pt x="145" y="222"/>
                </a:lnTo>
                <a:lnTo>
                  <a:pt x="151" y="216"/>
                </a:lnTo>
                <a:lnTo>
                  <a:pt x="157" y="209"/>
                </a:lnTo>
                <a:lnTo>
                  <a:pt x="162" y="201"/>
                </a:lnTo>
                <a:lnTo>
                  <a:pt x="168" y="193"/>
                </a:lnTo>
                <a:lnTo>
                  <a:pt x="173" y="184"/>
                </a:lnTo>
                <a:lnTo>
                  <a:pt x="179" y="174"/>
                </a:lnTo>
                <a:lnTo>
                  <a:pt x="185" y="164"/>
                </a:lnTo>
                <a:lnTo>
                  <a:pt x="190" y="153"/>
                </a:lnTo>
                <a:lnTo>
                  <a:pt x="196" y="141"/>
                </a:lnTo>
                <a:lnTo>
                  <a:pt x="201" y="129"/>
                </a:lnTo>
                <a:lnTo>
                  <a:pt x="207" y="116"/>
                </a:lnTo>
                <a:lnTo>
                  <a:pt x="212" y="104"/>
                </a:lnTo>
                <a:lnTo>
                  <a:pt x="218" y="91"/>
                </a:lnTo>
                <a:lnTo>
                  <a:pt x="224" y="78"/>
                </a:lnTo>
                <a:lnTo>
                  <a:pt x="229" y="65"/>
                </a:lnTo>
                <a:lnTo>
                  <a:pt x="235" y="53"/>
                </a:lnTo>
                <a:lnTo>
                  <a:pt x="240" y="42"/>
                </a:lnTo>
                <a:lnTo>
                  <a:pt x="246" y="32"/>
                </a:lnTo>
                <a:lnTo>
                  <a:pt x="252" y="22"/>
                </a:lnTo>
                <a:lnTo>
                  <a:pt x="257" y="14"/>
                </a:lnTo>
                <a:lnTo>
                  <a:pt x="263" y="8"/>
                </a:lnTo>
                <a:lnTo>
                  <a:pt x="268" y="4"/>
                </a:lnTo>
                <a:lnTo>
                  <a:pt x="274" y="1"/>
                </a:lnTo>
                <a:lnTo>
                  <a:pt x="280" y="0"/>
                </a:lnTo>
                <a:lnTo>
                  <a:pt x="285" y="1"/>
                </a:lnTo>
                <a:lnTo>
                  <a:pt x="291" y="4"/>
                </a:lnTo>
                <a:lnTo>
                  <a:pt x="296" y="8"/>
                </a:lnTo>
                <a:lnTo>
                  <a:pt x="302" y="14"/>
                </a:lnTo>
                <a:lnTo>
                  <a:pt x="307" y="22"/>
                </a:lnTo>
                <a:lnTo>
                  <a:pt x="313" y="32"/>
                </a:lnTo>
                <a:lnTo>
                  <a:pt x="319" y="42"/>
                </a:lnTo>
                <a:lnTo>
                  <a:pt x="324" y="53"/>
                </a:lnTo>
                <a:lnTo>
                  <a:pt x="330" y="65"/>
                </a:lnTo>
                <a:lnTo>
                  <a:pt x="335" y="78"/>
                </a:lnTo>
                <a:lnTo>
                  <a:pt x="341" y="91"/>
                </a:lnTo>
                <a:lnTo>
                  <a:pt x="347" y="104"/>
                </a:lnTo>
                <a:lnTo>
                  <a:pt x="352" y="116"/>
                </a:lnTo>
                <a:lnTo>
                  <a:pt x="358" y="129"/>
                </a:lnTo>
                <a:lnTo>
                  <a:pt x="363" y="141"/>
                </a:lnTo>
                <a:lnTo>
                  <a:pt x="369" y="153"/>
                </a:lnTo>
                <a:lnTo>
                  <a:pt x="374" y="164"/>
                </a:lnTo>
                <a:lnTo>
                  <a:pt x="380" y="174"/>
                </a:lnTo>
                <a:lnTo>
                  <a:pt x="386" y="184"/>
                </a:lnTo>
                <a:lnTo>
                  <a:pt x="391" y="193"/>
                </a:lnTo>
                <a:lnTo>
                  <a:pt x="397" y="201"/>
                </a:lnTo>
                <a:lnTo>
                  <a:pt x="402" y="209"/>
                </a:lnTo>
                <a:lnTo>
                  <a:pt x="408" y="216"/>
                </a:lnTo>
                <a:lnTo>
                  <a:pt x="414" y="222"/>
                </a:lnTo>
                <a:lnTo>
                  <a:pt x="419" y="228"/>
                </a:lnTo>
                <a:lnTo>
                  <a:pt x="425" y="233"/>
                </a:lnTo>
                <a:lnTo>
                  <a:pt x="430" y="237"/>
                </a:lnTo>
                <a:lnTo>
                  <a:pt x="436" y="241"/>
                </a:lnTo>
                <a:lnTo>
                  <a:pt x="442" y="245"/>
                </a:lnTo>
                <a:lnTo>
                  <a:pt x="447" y="248"/>
                </a:lnTo>
                <a:lnTo>
                  <a:pt x="453" y="251"/>
                </a:lnTo>
                <a:lnTo>
                  <a:pt x="458" y="253"/>
                </a:lnTo>
                <a:lnTo>
                  <a:pt x="464" y="255"/>
                </a:lnTo>
                <a:lnTo>
                  <a:pt x="469" y="257"/>
                </a:lnTo>
                <a:lnTo>
                  <a:pt x="475" y="259"/>
                </a:lnTo>
                <a:lnTo>
                  <a:pt x="481" y="260"/>
                </a:lnTo>
                <a:lnTo>
                  <a:pt x="486" y="262"/>
                </a:lnTo>
                <a:lnTo>
                  <a:pt x="492" y="263"/>
                </a:lnTo>
                <a:lnTo>
                  <a:pt x="497" y="264"/>
                </a:lnTo>
                <a:lnTo>
                  <a:pt x="503" y="265"/>
                </a:lnTo>
                <a:lnTo>
                  <a:pt x="509" y="265"/>
                </a:lnTo>
                <a:lnTo>
                  <a:pt x="514" y="266"/>
                </a:lnTo>
                <a:lnTo>
                  <a:pt x="520" y="267"/>
                </a:lnTo>
                <a:lnTo>
                  <a:pt x="525" y="267"/>
                </a:lnTo>
                <a:lnTo>
                  <a:pt x="531" y="267"/>
                </a:lnTo>
                <a:lnTo>
                  <a:pt x="537" y="268"/>
                </a:lnTo>
                <a:lnTo>
                  <a:pt x="542" y="268"/>
                </a:lnTo>
                <a:lnTo>
                  <a:pt x="548" y="268"/>
                </a:lnTo>
                <a:lnTo>
                  <a:pt x="553" y="269"/>
                </a:lnTo>
                <a:lnTo>
                  <a:pt x="559" y="269"/>
                </a:ln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99" grpId="0"/>
      <p:bldP spid="15773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0"/>
            <a:ext cx="800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Fällt </a:t>
            </a:r>
            <a:r>
              <a:rPr lang="de-DE" i="1" dirty="0" smtClean="0">
                <a:solidFill>
                  <a:schemeClr val="tx1"/>
                </a:solidFill>
                <a:latin typeface="Calibri"/>
                <a:cs typeface="Calibri"/>
              </a:rPr>
              <a:t>m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 außerhalb des 95% </a:t>
            </a:r>
            <a:r>
              <a:rPr lang="de-DE" dirty="0" err="1" smtClean="0">
                <a:solidFill>
                  <a:schemeClr val="tx1"/>
                </a:solidFill>
                <a:latin typeface="Calibri"/>
                <a:cs typeface="Calibri"/>
              </a:rPr>
              <a:t>Konfidenzintervalls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 von </a:t>
            </a:r>
            <a:r>
              <a:rPr lang="en-US" dirty="0" err="1" smtClean="0">
                <a:solidFill>
                  <a:schemeClr val="tx1"/>
                </a:solidFill>
                <a:latin typeface="Symbol" charset="2"/>
              </a:rPr>
              <a:t>m</a:t>
            </a:r>
            <a:r>
              <a:rPr lang="en-US" dirty="0" smtClean="0">
                <a:solidFill>
                  <a:schemeClr val="tx1"/>
                </a:solidFill>
                <a:latin typeface="Symbol" charset="2"/>
              </a:rPr>
              <a:t>?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rcRect l="5000" t="13762" r="9091" b="11779"/>
              <a:stretch>
                <a:fillRect/>
              </a:stretch>
            </p:blipFill>
          </mc:Choice>
          <mc:Fallback>
            <p:blipFill>
              <a:blip r:embed="rId3"/>
              <a:srcRect l="5000" t="13762" r="9091" b="11779"/>
              <a:stretch>
                <a:fillRect/>
              </a:stretch>
            </p:blipFill>
          </mc:Fallback>
        </mc:AlternateContent>
        <p:spPr>
          <a:xfrm>
            <a:off x="762000" y="1524000"/>
            <a:ext cx="5943600" cy="44958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52600" y="457200"/>
            <a:ext cx="48768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=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kommt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6.75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zwischen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i="1" dirty="0" smtClean="0">
                <a:solidFill>
                  <a:schemeClr val="tx1"/>
                </a:solidFill>
                <a:latin typeface="Calibri"/>
                <a:cs typeface="Calibri"/>
              </a:rPr>
              <a:t>a 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und </a:t>
            </a:r>
            <a:r>
              <a:rPr lang="en-GB" i="1" dirty="0" err="1" smtClean="0">
                <a:solidFill>
                  <a:schemeClr val="tx1"/>
                </a:solidFill>
                <a:latin typeface="Calibri"/>
                <a:cs typeface="Calibri"/>
              </a:rPr>
              <a:t>b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vor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86200" y="10668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chemeClr val="tx1"/>
                </a:solidFill>
                <a:latin typeface="Symbol" charset="2"/>
                <a:cs typeface="Symbol" charset="2"/>
              </a:rPr>
              <a:t>m</a:t>
            </a:r>
            <a:endParaRPr lang="en-GB" dirty="0" smtClean="0">
              <a:solidFill>
                <a:schemeClr val="tx1"/>
              </a:solidFill>
              <a:latin typeface="Symbol" charset="2"/>
              <a:cs typeface="Symbol" charset="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90800" y="3124200"/>
            <a:ext cx="381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05400" y="3124200"/>
            <a:ext cx="381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b</a:t>
            </a:r>
            <a:endParaRPr lang="en-GB" dirty="0" smtClean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-904845" y="3571845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sz="2000" dirty="0" err="1" smtClean="0">
                <a:solidFill>
                  <a:schemeClr val="tx1"/>
                </a:solidFill>
                <a:latin typeface="Calibri"/>
                <a:cs typeface="Calibri"/>
              </a:rPr>
              <a:t>Wahrscheinlichkeitsdichte</a:t>
            </a:r>
            <a:endParaRPr lang="en-GB" sz="2000" dirty="0" smtClean="0">
              <a:solidFill>
                <a:schemeClr val="tx1"/>
              </a:solidFill>
              <a:latin typeface="Calibri"/>
              <a:cs typeface="Calibri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52400" y="5562600"/>
            <a:ext cx="7566100" cy="995065"/>
            <a:chOff x="152400" y="5562600"/>
            <a:chExt cx="7566100" cy="995065"/>
          </a:xfrm>
        </p:grpSpPr>
        <p:sp>
          <p:nvSpPr>
            <p:cNvPr id="12" name="Rectangle 11"/>
            <p:cNvSpPr/>
            <p:nvPr/>
          </p:nvSpPr>
          <p:spPr>
            <a:xfrm>
              <a:off x="152400" y="5638800"/>
              <a:ext cx="309802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dirty="0" err="1" smtClean="0">
                  <a:latin typeface="Calibri"/>
                  <a:cs typeface="Calibri"/>
                </a:rPr>
                <a:t>mu</a:t>
              </a:r>
              <a:r>
                <a:rPr lang="de-DE" dirty="0" smtClean="0">
                  <a:latin typeface="Calibri"/>
                  <a:cs typeface="Calibri"/>
                </a:rPr>
                <a:t>  + SE * qt(0.025, </a:t>
              </a:r>
              <a:r>
                <a:rPr lang="de-DE" dirty="0" err="1" smtClean="0">
                  <a:latin typeface="Calibri"/>
                  <a:cs typeface="Calibri"/>
                </a:rPr>
                <a:t>df</a:t>
              </a:r>
              <a:r>
                <a:rPr lang="de-DE" dirty="0" smtClean="0">
                  <a:latin typeface="Calibri"/>
                  <a:cs typeface="Calibri"/>
                </a:rPr>
                <a:t>)</a:t>
              </a:r>
              <a:r>
                <a:rPr lang="de-DE" dirty="0" smtClean="0">
                  <a:solidFill>
                    <a:schemeClr val="tx1"/>
                  </a:solidFill>
                  <a:latin typeface="Calibri"/>
                  <a:cs typeface="Calibri"/>
                </a:rPr>
                <a:t> </a:t>
              </a:r>
              <a:endParaRPr lang="en-GB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0476" y="5562600"/>
              <a:ext cx="309802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de-DE" dirty="0" err="1" smtClean="0">
                  <a:latin typeface="Calibri"/>
                  <a:cs typeface="Calibri"/>
                </a:rPr>
                <a:t>mu</a:t>
              </a:r>
              <a:r>
                <a:rPr lang="de-DE" dirty="0" smtClean="0">
                  <a:latin typeface="Calibri"/>
                  <a:cs typeface="Calibri"/>
                </a:rPr>
                <a:t>  + SE * qt(0.975, </a:t>
              </a:r>
              <a:r>
                <a:rPr lang="de-DE" dirty="0" err="1" smtClean="0">
                  <a:latin typeface="Calibri"/>
                  <a:cs typeface="Calibri"/>
                </a:rPr>
                <a:t>df</a:t>
              </a:r>
              <a:r>
                <a:rPr lang="de-DE" dirty="0" smtClean="0">
                  <a:latin typeface="Calibri"/>
                  <a:cs typeface="Calibri"/>
                </a:rPr>
                <a:t>)</a:t>
              </a:r>
              <a:endParaRPr lang="de-DE" dirty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14" name="Text Box 21"/>
            <p:cNvSpPr txBox="1">
              <a:spLocks noChangeArrowheads="1"/>
            </p:cNvSpPr>
            <p:nvPr/>
          </p:nvSpPr>
          <p:spPr bwMode="auto">
            <a:xfrm>
              <a:off x="1676400" y="6096000"/>
              <a:ext cx="1944687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solidFill>
                    <a:schemeClr val="bg2"/>
                  </a:solidFill>
                  <a:latin typeface="Calibri"/>
                  <a:cs typeface="Calibri"/>
                </a:rPr>
                <a:t>4.878858</a:t>
              </a:r>
            </a:p>
          </p:txBody>
        </p:sp>
        <p:sp>
          <p:nvSpPr>
            <p:cNvPr id="15" name="Rectangle 23"/>
            <p:cNvSpPr>
              <a:spLocks noChangeArrowheads="1"/>
            </p:cNvSpPr>
            <p:nvPr/>
          </p:nvSpPr>
          <p:spPr bwMode="auto">
            <a:xfrm>
              <a:off x="5410200" y="6096000"/>
              <a:ext cx="142388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solidFill>
                    <a:schemeClr val="bg2"/>
                  </a:solidFill>
                  <a:latin typeface="Calibri"/>
                  <a:cs typeface="Calibri"/>
                </a:rPr>
                <a:t> 7.121142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791200" y="1219200"/>
            <a:ext cx="3048000" cy="2519065"/>
            <a:chOff x="5791200" y="1219200"/>
            <a:chExt cx="3048000" cy="2519065"/>
          </a:xfrm>
        </p:grpSpPr>
        <p:sp>
          <p:nvSpPr>
            <p:cNvPr id="16" name="Text Box 17"/>
            <p:cNvSpPr txBox="1">
              <a:spLocks noChangeArrowheads="1"/>
            </p:cNvSpPr>
            <p:nvPr/>
          </p:nvSpPr>
          <p:spPr bwMode="auto">
            <a:xfrm>
              <a:off x="5791200" y="1219200"/>
              <a:ext cx="104067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err="1">
                  <a:latin typeface="Calibri"/>
                  <a:cs typeface="Calibri"/>
                </a:rPr>
                <a:t>mu</a:t>
              </a:r>
              <a:r>
                <a:rPr lang="en-US" dirty="0">
                  <a:latin typeface="Calibri"/>
                  <a:cs typeface="Calibri"/>
                </a:rPr>
                <a:t> = 6</a:t>
              </a:r>
              <a:endParaRPr lang="de-DE" dirty="0">
                <a:latin typeface="Calibri"/>
                <a:cs typeface="Calibri"/>
              </a:endParaRPr>
            </a:p>
          </p:txBody>
        </p:sp>
        <p:sp>
          <p:nvSpPr>
            <p:cNvPr id="17" name="Text Box 18"/>
            <p:cNvSpPr txBox="1">
              <a:spLocks noChangeArrowheads="1"/>
            </p:cNvSpPr>
            <p:nvPr/>
          </p:nvSpPr>
          <p:spPr bwMode="auto">
            <a:xfrm>
              <a:off x="5791200" y="2133600"/>
              <a:ext cx="3048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Calibri"/>
                  <a:cs typeface="Calibri"/>
                </a:rPr>
                <a:t>SE </a:t>
              </a:r>
              <a:r>
                <a:rPr lang="en-US" dirty="0">
                  <a:latin typeface="Calibri"/>
                  <a:cs typeface="Calibri"/>
                </a:rPr>
                <a:t>= </a:t>
              </a:r>
              <a:r>
                <a:rPr lang="en-US" dirty="0" err="1">
                  <a:latin typeface="Calibri"/>
                  <a:cs typeface="Calibri"/>
                </a:rPr>
                <a:t>sd</a:t>
              </a:r>
              <a:r>
                <a:rPr lang="en-US" dirty="0" err="1" smtClean="0">
                  <a:latin typeface="Calibri"/>
                  <a:cs typeface="Calibri"/>
                </a:rPr>
                <a:t>(werte</a:t>
              </a:r>
              <a:r>
                <a:rPr lang="en-US" dirty="0" err="1">
                  <a:latin typeface="Calibri"/>
                  <a:cs typeface="Calibri"/>
                </a:rPr>
                <a:t>)/sqrt(n</a:t>
              </a:r>
              <a:r>
                <a:rPr lang="en-US" dirty="0" smtClean="0">
                  <a:latin typeface="Calibri"/>
                  <a:cs typeface="Calibri"/>
                </a:rPr>
                <a:t>)</a:t>
              </a:r>
              <a:endParaRPr lang="de-DE" dirty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18" name="Text Box 20"/>
            <p:cNvSpPr txBox="1">
              <a:spLocks noChangeArrowheads="1"/>
            </p:cNvSpPr>
            <p:nvPr/>
          </p:nvSpPr>
          <p:spPr bwMode="auto">
            <a:xfrm>
              <a:off x="5791200" y="3276600"/>
              <a:ext cx="128382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err="1" smtClean="0">
                  <a:latin typeface="Calibri"/>
                  <a:cs typeface="Calibri"/>
                </a:rPr>
                <a:t>df</a:t>
              </a:r>
              <a:r>
                <a:rPr lang="en-US" dirty="0" smtClean="0">
                  <a:latin typeface="Calibri"/>
                  <a:cs typeface="Calibri"/>
                </a:rPr>
                <a:t> </a:t>
              </a:r>
              <a:r>
                <a:rPr lang="en-US" dirty="0">
                  <a:latin typeface="Calibri"/>
                  <a:cs typeface="Calibri"/>
                </a:rPr>
                <a:t>= </a:t>
              </a:r>
              <a:r>
                <a:rPr lang="en-US" dirty="0" err="1">
                  <a:latin typeface="Calibri"/>
                  <a:cs typeface="Calibri"/>
                </a:rPr>
                <a:t>n</a:t>
              </a:r>
              <a:r>
                <a:rPr lang="en-US" dirty="0">
                  <a:latin typeface="Calibri"/>
                  <a:cs typeface="Calibri"/>
                </a:rPr>
                <a:t> - </a:t>
              </a:r>
              <a:r>
                <a:rPr lang="en-US" dirty="0" smtClean="0">
                  <a:latin typeface="Calibri"/>
                  <a:cs typeface="Calibri"/>
                </a:rPr>
                <a:t>1</a:t>
              </a:r>
              <a:endParaRPr lang="de-DE" dirty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19" name="Text Box 25"/>
            <p:cNvSpPr txBox="1">
              <a:spLocks noChangeArrowheads="1"/>
            </p:cNvSpPr>
            <p:nvPr/>
          </p:nvSpPr>
          <p:spPr bwMode="auto">
            <a:xfrm>
              <a:off x="5850636" y="1676400"/>
              <a:ext cx="234661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 err="1">
                  <a:latin typeface="Calibri"/>
                  <a:cs typeface="Calibri"/>
                </a:rPr>
                <a:t>n</a:t>
              </a:r>
              <a:r>
                <a:rPr lang="en-US" dirty="0">
                  <a:latin typeface="Calibri"/>
                  <a:cs typeface="Calibri"/>
                </a:rPr>
                <a:t> = </a:t>
              </a:r>
              <a:r>
                <a:rPr lang="en-US" dirty="0" err="1">
                  <a:latin typeface="Calibri"/>
                  <a:cs typeface="Calibri"/>
                </a:rPr>
                <a:t>length</a:t>
              </a:r>
              <a:r>
                <a:rPr lang="en-US" dirty="0" err="1" smtClean="0">
                  <a:latin typeface="Calibri"/>
                  <a:cs typeface="Calibri"/>
                </a:rPr>
                <a:t>(werte</a:t>
              </a:r>
              <a:r>
                <a:rPr lang="en-US" dirty="0">
                  <a:latin typeface="Calibri"/>
                  <a:cs typeface="Calibri"/>
                </a:rPr>
                <a:t>)</a:t>
              </a:r>
              <a:endParaRPr lang="de-DE" dirty="0">
                <a:latin typeface="Calibri"/>
                <a:cs typeface="Calibri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791200" y="2819400"/>
              <a:ext cx="2286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dirty="0" err="1" smtClean="0">
                  <a:solidFill>
                    <a:schemeClr val="tx1"/>
                  </a:solidFill>
                  <a:latin typeface="Calibri"/>
                  <a:cs typeface="Calibri"/>
                </a:rPr>
                <a:t>Freiheitsgrade</a:t>
              </a:r>
              <a:endParaRPr lang="en-GB" dirty="0" smtClean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3657600" y="3962400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Fläche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= 0.95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179388" y="1447800"/>
            <a:ext cx="89646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Auf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der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Basis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dieser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Stichprobe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liegt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Symbol" charset="2"/>
                <a:cs typeface="Symbol" charset="2"/>
              </a:rPr>
              <a:t>m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zwischen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4.878858 und 7.121142 mit einer Wahrscheinlichkeit von 95%.</a:t>
            </a:r>
          </a:p>
        </p:txBody>
      </p:sp>
      <p:sp>
        <p:nvSpPr>
          <p:cNvPr id="25603" name="Text Box 5"/>
          <p:cNvSpPr txBox="1">
            <a:spLocks noChangeArrowheads="1"/>
          </p:cNvSpPr>
          <p:nvPr/>
        </p:nvSpPr>
        <p:spPr bwMode="auto">
          <a:xfrm>
            <a:off x="179388" y="2743200"/>
            <a:ext cx="89646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Frage: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angenommen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Symbol" charset="2"/>
                <a:cs typeface="Symbol" charset="2"/>
              </a:rPr>
              <a:t>m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= 6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 ist der Stichprobenmittelwert m = 6.75 überraschend?</a:t>
            </a:r>
            <a:endParaRPr lang="de-DE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166920" name="Text Box 8"/>
          <p:cNvSpPr txBox="1">
            <a:spLocks noChangeArrowheads="1"/>
          </p:cNvSpPr>
          <p:nvPr/>
        </p:nvSpPr>
        <p:spPr bwMode="auto">
          <a:xfrm>
            <a:off x="304800" y="4114800"/>
            <a:ext cx="8465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Nein.</a:t>
            </a:r>
            <a:endParaRPr lang="de-DE" dirty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4"/>
          <p:cNvSpPr txBox="1">
            <a:spLocks noChangeArrowheads="1"/>
          </p:cNvSpPr>
          <p:nvPr/>
        </p:nvSpPr>
        <p:spPr bwMode="auto">
          <a:xfrm>
            <a:off x="2514600" y="685800"/>
            <a:ext cx="3209925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The two-sampled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t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-test</a:t>
            </a:r>
            <a:endParaRPr lang="de-DE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468313" y="2852738"/>
            <a:ext cx="7848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Meistens werden wir </a:t>
            </a:r>
            <a:r>
              <a:rPr lang="de-DE" b="1" dirty="0" smtClean="0">
                <a:solidFill>
                  <a:schemeClr val="tx1"/>
                </a:solidFill>
                <a:latin typeface="Calibri"/>
                <a:cs typeface="Calibri"/>
              </a:rPr>
              <a:t>2 Stichprobenmittelwerte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 miteinander vergleichen wollen (und wesentlich seltener wie im vorigen Fall einen Stichprobenmittelwert, </a:t>
            </a:r>
            <a:r>
              <a:rPr lang="de-DE" i="1" dirty="0" smtClean="0">
                <a:solidFill>
                  <a:schemeClr val="tx1"/>
                </a:solidFill>
                <a:latin typeface="Calibri"/>
                <a:cs typeface="Calibri"/>
              </a:rPr>
              <a:t>m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,  mit einem Bevölkerungsmittelwert, </a:t>
            </a:r>
            <a:r>
              <a:rPr lang="de-DE" dirty="0" smtClean="0">
                <a:solidFill>
                  <a:schemeClr val="tx1"/>
                </a:solidFill>
                <a:latin typeface="Symbol" charset="2"/>
                <a:cs typeface="Symbol" charset="2"/>
              </a:rPr>
              <a:t>m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).</a:t>
            </a:r>
            <a:endParaRPr lang="de-DE" dirty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4"/>
          <p:cNvSpPr txBox="1">
            <a:spLocks noChangeArrowheads="1"/>
          </p:cNvSpPr>
          <p:nvPr/>
        </p:nvSpPr>
        <p:spPr bwMode="auto">
          <a:xfrm>
            <a:off x="228600" y="549275"/>
            <a:ext cx="7848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Die benötigten Dauern (Minuten) an 9 Tagen im Winter in die Arbeit  zu fahren sind:</a:t>
            </a:r>
            <a:endParaRPr lang="de-DE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35843" name="Text Box 5"/>
          <p:cNvSpPr txBox="1">
            <a:spLocks noChangeArrowheads="1"/>
          </p:cNvSpPr>
          <p:nvPr/>
        </p:nvSpPr>
        <p:spPr bwMode="auto">
          <a:xfrm>
            <a:off x="228600" y="1524000"/>
            <a:ext cx="7200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smtClean="0">
                <a:solidFill>
                  <a:schemeClr val="tx1"/>
                </a:solidFill>
                <a:latin typeface="Calibri"/>
                <a:cs typeface="Calibri"/>
              </a:rPr>
              <a:t>20 15 19 22 17 16 23 18 20</a:t>
            </a:r>
            <a:endParaRPr lang="de-DE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35844" name="Text Box 6"/>
          <p:cNvSpPr txBox="1">
            <a:spLocks noChangeArrowheads="1"/>
          </p:cNvSpPr>
          <p:nvPr/>
        </p:nvSpPr>
        <p:spPr bwMode="auto">
          <a:xfrm>
            <a:off x="228600" y="2133600"/>
            <a:ext cx="828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smtClean="0">
                <a:solidFill>
                  <a:schemeClr val="tx1"/>
                </a:solidFill>
                <a:latin typeface="Calibri"/>
                <a:cs typeface="Calibri"/>
              </a:rPr>
              <a:t>Die entsprechenden Dauern an 11 Tagen im Sommer sind: </a:t>
            </a:r>
            <a:endParaRPr lang="de-DE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35845" name="Text Box 7"/>
          <p:cNvSpPr txBox="1">
            <a:spLocks noChangeArrowheads="1"/>
          </p:cNvSpPr>
          <p:nvPr/>
        </p:nvSpPr>
        <p:spPr bwMode="auto">
          <a:xfrm>
            <a:off x="228600" y="2895600"/>
            <a:ext cx="7200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smtClean="0">
                <a:solidFill>
                  <a:schemeClr val="tx1"/>
                </a:solidFill>
                <a:latin typeface="Calibri"/>
                <a:cs typeface="Calibri"/>
              </a:rPr>
              <a:t>18 15 17 24 15 12 14 11 13 17 18</a:t>
            </a:r>
            <a:endParaRPr lang="de-DE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35846" name="Text Box 8"/>
          <p:cNvSpPr txBox="1">
            <a:spLocks noChangeArrowheads="1"/>
          </p:cNvSpPr>
          <p:nvPr/>
        </p:nvSpPr>
        <p:spPr bwMode="auto">
          <a:xfrm>
            <a:off x="228600" y="3657600"/>
            <a:ext cx="71993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Was ist die Wahrscheinlichkeit, dass die Jahreszeit einen Einfluss auf die Dauern hat?</a:t>
            </a:r>
            <a:endParaRPr lang="de-DE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8600" y="4876800"/>
            <a:ext cx="75326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= c</a:t>
            </a:r>
            <a:r>
              <a:rPr lang="en-US" dirty="0" smtClean="0">
                <a:solidFill>
                  <a:srgbClr val="FF0000"/>
                </a:solidFill>
                <a:latin typeface="Calibri"/>
                <a:cs typeface="Calibri"/>
              </a:rPr>
              <a:t>(20, 15, 19, 22, 17, 16, 23, 18, 20)</a:t>
            </a:r>
            <a:endParaRPr lang="en-US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28600" y="5334000"/>
            <a:ext cx="58287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=</a:t>
            </a:r>
            <a:r>
              <a:rPr lang="en-US" dirty="0" smtClean="0">
                <a:solidFill>
                  <a:srgbClr val="FF0000"/>
                </a:solidFill>
                <a:latin typeface="Calibri"/>
                <a:cs typeface="Calibri"/>
              </a:rPr>
              <a:t> c(18, 15, 17, 24, 15, 12, 14, 11, 13, 17, 18)</a:t>
            </a:r>
            <a:endParaRPr lang="en-US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286000"/>
            <a:ext cx="66294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= Was ist die Wahrscheinlichkeit, dass der Unterschied zwischen den Mittelwerten der beiden Stichproben von 0 (Null) abweicht?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39624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95% </a:t>
            </a:r>
            <a:r>
              <a:rPr lang="de-DE" dirty="0" err="1" smtClean="0">
                <a:solidFill>
                  <a:schemeClr val="tx1"/>
                </a:solidFill>
                <a:latin typeface="Calibri"/>
                <a:cs typeface="Calibri"/>
              </a:rPr>
              <a:t>Konfidenzintervall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 um die </a:t>
            </a:r>
            <a:r>
              <a:rPr lang="de-DE" b="1" dirty="0" smtClean="0">
                <a:solidFill>
                  <a:schemeClr val="tx1"/>
                </a:solidFill>
                <a:latin typeface="Calibri"/>
                <a:cs typeface="Calibri"/>
              </a:rPr>
              <a:t>Mittelwertunterschiede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 berechnen.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5029200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mu = </a:t>
            </a:r>
            <a:r>
              <a:rPr lang="en-GB" dirty="0" err="1" smtClean="0">
                <a:solidFill>
                  <a:srgbClr val="FF0000"/>
                </a:solidFill>
                <a:latin typeface="Calibri"/>
                <a:cs typeface="Calibri"/>
              </a:rPr>
              <a:t>mean(x</a:t>
            </a: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) - </a:t>
            </a:r>
            <a:r>
              <a:rPr lang="en-GB" dirty="0" err="1" smtClean="0">
                <a:solidFill>
                  <a:srgbClr val="FF0000"/>
                </a:solidFill>
                <a:latin typeface="Calibri"/>
                <a:cs typeface="Calibri"/>
              </a:rPr>
              <a:t>mean(y</a:t>
            </a: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)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381000" y="762000"/>
            <a:ext cx="71993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Was ist die Wahrscheinlichkeit, dass die Jahreszeit einen Einfluss auf die Dauern hat?</a:t>
            </a:r>
            <a:endParaRPr lang="de-DE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57150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Kommt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0 (Null)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innerhalb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dieses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Konfidenzintervalls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vor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0"/>
          <p:cNvSpPr txBox="1">
            <a:spLocks noChangeArrowheads="1"/>
          </p:cNvSpPr>
          <p:nvPr/>
        </p:nvSpPr>
        <p:spPr bwMode="auto">
          <a:xfrm>
            <a:off x="6400800" y="2286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</a:rPr>
              <a:t>x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1905000" y="1828800"/>
          <a:ext cx="4011613" cy="1409700"/>
        </p:xfrm>
        <a:graphic>
          <a:graphicData uri="http://schemas.openxmlformats.org/presentationml/2006/ole">
            <p:oleObj spid="_x0000_s59394" name="Equation" r:id="rId3" imgW="1409700" imgH="495300" progId="Equation.3">
              <p:embed/>
            </p:oleObj>
          </a:graphicData>
        </a:graphic>
      </p:graphicFrame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7010400" y="1828800"/>
          <a:ext cx="1739900" cy="1331913"/>
        </p:xfrm>
        <a:graphic>
          <a:graphicData uri="http://schemas.openxmlformats.org/presentationml/2006/ole">
            <p:oleObj spid="_x0000_s59395" name="Equation" r:id="rId4" imgW="596900" imgH="45720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9600" y="39624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SE = SE2(x, </a:t>
            </a:r>
            <a:r>
              <a:rPr lang="en-GB" dirty="0" err="1" smtClean="0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)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2057400" y="0"/>
            <a:ext cx="4191000" cy="690265"/>
            <a:chOff x="2057400" y="0"/>
            <a:chExt cx="4191000" cy="690265"/>
          </a:xfrm>
        </p:grpSpPr>
        <p:sp>
          <p:nvSpPr>
            <p:cNvPr id="2" name="TextBox 1"/>
            <p:cNvSpPr txBox="1"/>
            <p:nvPr/>
          </p:nvSpPr>
          <p:spPr>
            <a:xfrm>
              <a:off x="2057400" y="228600"/>
              <a:ext cx="4191000" cy="461665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dirty="0" smtClean="0">
                  <a:solidFill>
                    <a:schemeClr val="tx1"/>
                  </a:solidFill>
                  <a:latin typeface="Calibri"/>
                  <a:cs typeface="Calibri"/>
                </a:rPr>
                <a:t>SE </a:t>
              </a:r>
              <a:r>
                <a:rPr lang="en-GB" dirty="0" err="1" smtClean="0">
                  <a:solidFill>
                    <a:schemeClr val="tx1"/>
                  </a:solidFill>
                  <a:latin typeface="Calibri"/>
                  <a:cs typeface="Calibri"/>
                </a:rPr>
                <a:t>der</a:t>
              </a:r>
              <a:r>
                <a:rPr lang="en-GB" dirty="0" smtClean="0">
                  <a:solidFill>
                    <a:schemeClr val="tx1"/>
                  </a:solidFill>
                  <a:latin typeface="Calibri"/>
                  <a:cs typeface="Calibri"/>
                </a:rPr>
                <a:t> </a:t>
              </a:r>
              <a:r>
                <a:rPr lang="en-GB" dirty="0" err="1" smtClean="0">
                  <a:solidFill>
                    <a:schemeClr val="tx1"/>
                  </a:solidFill>
                  <a:latin typeface="Calibri"/>
                  <a:cs typeface="Calibri"/>
                </a:rPr>
                <a:t>Mittelwertunterschiede</a:t>
              </a:r>
              <a:endParaRPr lang="en-GB" dirty="0" smtClean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133600" y="0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dirty="0" smtClean="0">
                  <a:solidFill>
                    <a:schemeClr val="tx1"/>
                  </a:solidFill>
                  <a:latin typeface="Calibri"/>
                  <a:cs typeface="Calibri"/>
                </a:rPr>
                <a:t>^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381000" y="22860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SE =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" y="2133600"/>
            <a:ext cx="609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^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rcRect t="14063" r="9083" b="9375"/>
              <a:stretch>
                <a:fillRect/>
              </a:stretch>
            </p:blipFill>
          </mc:Choice>
          <mc:Fallback>
            <p:blipFill>
              <a:blip r:embed="rId3"/>
              <a:srcRect t="14063" r="9083" b="9375"/>
              <a:stretch>
                <a:fillRect/>
              </a:stretch>
            </p:blipFill>
          </mc:Fallback>
        </mc:AlternateContent>
        <p:spPr>
          <a:xfrm>
            <a:off x="0" y="990600"/>
            <a:ext cx="6324600" cy="4648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33600" y="1828800"/>
            <a:ext cx="457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53000" y="18288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b</a:t>
            </a:r>
            <a:endParaRPr lang="en-GB" dirty="0" smtClean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05200" y="6858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chemeClr val="tx1"/>
                </a:solidFill>
                <a:latin typeface="Symbol" charset="2"/>
                <a:cs typeface="Symbol" charset="2"/>
              </a:rPr>
              <a:t>m</a:t>
            </a:r>
            <a:endParaRPr lang="en-GB" dirty="0" smtClean="0">
              <a:solidFill>
                <a:schemeClr val="tx1"/>
              </a:solidFill>
              <a:latin typeface="Symbol" charset="2"/>
              <a:cs typeface="Symbol" charset="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81200" y="54102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Kommt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0 (Null)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zwischen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a und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b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vor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?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838200" y="0"/>
            <a:ext cx="71993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Was ist die Wahrscheinlichkeit, dass sich die Mittelwerte der Winter- und Sommerzeiten unterscheiden?</a:t>
            </a:r>
            <a:endParaRPr lang="de-DE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-1552545" y="2847945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sz="2000" dirty="0" err="1" smtClean="0">
                <a:solidFill>
                  <a:schemeClr val="tx1"/>
                </a:solidFill>
                <a:latin typeface="Calibri"/>
                <a:cs typeface="Calibri"/>
              </a:rPr>
              <a:t>Wahrscheinlicheitsdichte</a:t>
            </a:r>
            <a:endParaRPr lang="en-GB" sz="2000" dirty="0" smtClean="0">
              <a:solidFill>
                <a:schemeClr val="tx1"/>
              </a:solidFill>
              <a:latin typeface="Calibri"/>
              <a:cs typeface="Calibri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228600" y="5867400"/>
            <a:ext cx="8054594" cy="842665"/>
            <a:chOff x="228600" y="5867400"/>
            <a:chExt cx="8054594" cy="842665"/>
          </a:xfrm>
        </p:grpSpPr>
        <p:sp>
          <p:nvSpPr>
            <p:cNvPr id="7" name="TextBox 6"/>
            <p:cNvSpPr txBox="1"/>
            <p:nvPr/>
          </p:nvSpPr>
          <p:spPr>
            <a:xfrm>
              <a:off x="228600" y="5867401"/>
              <a:ext cx="419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dirty="0" smtClean="0">
                  <a:solidFill>
                    <a:srgbClr val="FF0000"/>
                  </a:solidFill>
                  <a:latin typeface="Calibri"/>
                  <a:cs typeface="Calibri"/>
                </a:rPr>
                <a:t>a = mu + qt(0.025, </a:t>
              </a:r>
              <a:r>
                <a:rPr lang="en-GB" dirty="0" err="1" smtClean="0">
                  <a:solidFill>
                    <a:srgbClr val="FF0000"/>
                  </a:solidFill>
                  <a:latin typeface="Calibri"/>
                  <a:cs typeface="Calibri"/>
                </a:rPr>
                <a:t>df</a:t>
              </a:r>
              <a:r>
                <a:rPr lang="en-GB" dirty="0" smtClean="0">
                  <a:solidFill>
                    <a:srgbClr val="FF0000"/>
                  </a:solidFill>
                  <a:latin typeface="Calibri"/>
                  <a:cs typeface="Calibri"/>
                </a:rPr>
                <a:t>) * SE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800600" y="5867400"/>
              <a:ext cx="348259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dirty="0" err="1" smtClean="0">
                  <a:solidFill>
                    <a:srgbClr val="FF0000"/>
                  </a:solidFill>
                  <a:latin typeface="Calibri"/>
                  <a:cs typeface="Calibri"/>
                </a:rPr>
                <a:t>b</a:t>
              </a:r>
              <a:r>
                <a:rPr lang="en-GB" dirty="0" smtClean="0">
                  <a:solidFill>
                    <a:srgbClr val="FF0000"/>
                  </a:solidFill>
                  <a:latin typeface="Calibri"/>
                  <a:cs typeface="Calibri"/>
                </a:rPr>
                <a:t> = mu + qt(0.975, </a:t>
              </a:r>
              <a:r>
                <a:rPr lang="en-GB" dirty="0" err="1" smtClean="0">
                  <a:solidFill>
                    <a:srgbClr val="FF0000"/>
                  </a:solidFill>
                  <a:latin typeface="Calibri"/>
                  <a:cs typeface="Calibri"/>
                </a:rPr>
                <a:t>df</a:t>
              </a:r>
              <a:r>
                <a:rPr lang="en-GB" dirty="0" smtClean="0">
                  <a:solidFill>
                    <a:srgbClr val="FF0000"/>
                  </a:solidFill>
                  <a:latin typeface="Calibri"/>
                  <a:cs typeface="Calibri"/>
                </a:rPr>
                <a:t>) * SE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57200" y="6248400"/>
              <a:ext cx="277041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  <a:latin typeface="Courier"/>
                  <a:cs typeface="Courier"/>
                </a:rPr>
                <a:t>[1] 0.03094282</a:t>
              </a:r>
              <a:endParaRPr lang="en-US" dirty="0">
                <a:solidFill>
                  <a:schemeClr val="tx1"/>
                </a:solidFill>
                <a:latin typeface="Courier"/>
                <a:cs typeface="Courier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876800" y="6248400"/>
              <a:ext cx="24010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  <a:latin typeface="Courier"/>
                  <a:cs typeface="Courier"/>
                </a:rPr>
                <a:t>[1] 6.110471</a:t>
              </a:r>
              <a:endParaRPr lang="en-GB" dirty="0">
                <a:solidFill>
                  <a:schemeClr val="tx1"/>
                </a:solidFill>
                <a:latin typeface="Courier"/>
                <a:cs typeface="Courier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638800" y="1524001"/>
            <a:ext cx="3505200" cy="2290464"/>
            <a:chOff x="5638800" y="1524001"/>
            <a:chExt cx="3505200" cy="2290464"/>
          </a:xfrm>
        </p:grpSpPr>
        <p:sp>
          <p:nvSpPr>
            <p:cNvPr id="11" name="TextBox 10"/>
            <p:cNvSpPr txBox="1"/>
            <p:nvPr/>
          </p:nvSpPr>
          <p:spPr>
            <a:xfrm>
              <a:off x="5638800" y="1524001"/>
              <a:ext cx="3276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dirty="0" smtClean="0">
                  <a:solidFill>
                    <a:srgbClr val="FF0000"/>
                  </a:solidFill>
                  <a:latin typeface="Calibri"/>
                  <a:cs typeface="Calibri"/>
                </a:rPr>
                <a:t>mu = </a:t>
              </a:r>
              <a:r>
                <a:rPr lang="en-GB" dirty="0" err="1" smtClean="0">
                  <a:solidFill>
                    <a:srgbClr val="FF0000"/>
                  </a:solidFill>
                  <a:latin typeface="Calibri"/>
                  <a:cs typeface="Calibri"/>
                </a:rPr>
                <a:t>mean(x</a:t>
              </a:r>
              <a:r>
                <a:rPr lang="en-GB" dirty="0" smtClean="0">
                  <a:solidFill>
                    <a:srgbClr val="FF0000"/>
                  </a:solidFill>
                  <a:latin typeface="Calibri"/>
                  <a:cs typeface="Calibri"/>
                </a:rPr>
                <a:t>) - </a:t>
              </a:r>
              <a:r>
                <a:rPr lang="en-GB" dirty="0" err="1" smtClean="0">
                  <a:solidFill>
                    <a:srgbClr val="FF0000"/>
                  </a:solidFill>
                  <a:latin typeface="Calibri"/>
                  <a:cs typeface="Calibri"/>
                </a:rPr>
                <a:t>mean(y</a:t>
              </a:r>
              <a:r>
                <a:rPr lang="en-GB" dirty="0" smtClean="0">
                  <a:solidFill>
                    <a:srgbClr val="FF0000"/>
                  </a:solidFill>
                  <a:latin typeface="Calibri"/>
                  <a:cs typeface="Calibri"/>
                </a:rPr>
                <a:t>)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638800" y="2209800"/>
              <a:ext cx="2819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dirty="0" smtClean="0">
                  <a:solidFill>
                    <a:srgbClr val="FF0000"/>
                  </a:solidFill>
                  <a:latin typeface="Calibri"/>
                  <a:cs typeface="Calibri"/>
                </a:rPr>
                <a:t>SE = SE2(x,y)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638800" y="3352800"/>
              <a:ext cx="3505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dirty="0" err="1" smtClean="0">
                  <a:solidFill>
                    <a:srgbClr val="FF0000"/>
                  </a:solidFill>
                  <a:latin typeface="Calibri"/>
                  <a:cs typeface="Calibri"/>
                </a:rPr>
                <a:t>df</a:t>
              </a:r>
              <a:r>
                <a:rPr lang="en-GB" dirty="0" smtClean="0">
                  <a:solidFill>
                    <a:srgbClr val="FF0000"/>
                  </a:solidFill>
                  <a:latin typeface="Calibri"/>
                  <a:cs typeface="Calibri"/>
                </a:rPr>
                <a:t>  = length(x)+length(y)-2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638800" y="2743200"/>
              <a:ext cx="22860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dirty="0" smtClean="0">
                  <a:solidFill>
                    <a:schemeClr val="tx1"/>
                  </a:solidFill>
                  <a:latin typeface="Calibri"/>
                  <a:cs typeface="Calibri"/>
                </a:rPr>
                <a:t># </a:t>
              </a:r>
              <a:r>
                <a:rPr lang="en-GB" dirty="0" err="1" smtClean="0">
                  <a:solidFill>
                    <a:schemeClr val="tx1"/>
                  </a:solidFill>
                  <a:latin typeface="Calibri"/>
                  <a:cs typeface="Calibri"/>
                </a:rPr>
                <a:t>Freiheitsgrade</a:t>
              </a:r>
              <a:endParaRPr lang="en-GB" dirty="0" smtClean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895600" y="3657600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Fläche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= 0.95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1371600"/>
            <a:ext cx="58674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de-DE" smtClean="0">
                <a:solidFill>
                  <a:schemeClr val="tx1"/>
                </a:solidFill>
                <a:latin typeface="Calibri"/>
                <a:cs typeface="Calibri"/>
              </a:rPr>
              <a:t>Der Unterschied zwischen den Mittelwerten liegt zwischen 0.03 und 6.11 mit einer Wahrscheinichkeit von 0.95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19200" y="3429000"/>
            <a:ext cx="655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de-DE" smtClean="0">
                <a:solidFill>
                  <a:schemeClr val="tx1"/>
                </a:solidFill>
                <a:latin typeface="Calibri"/>
                <a:cs typeface="Calibri"/>
              </a:rPr>
              <a:t>Die Wahrscheinlichkeit, dass sich die Mittelwerte nicht unterscheiden ist weniger als 5%.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286000" y="0"/>
            <a:ext cx="3189287" cy="5191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dirty="0" err="1" smtClean="0">
                <a:solidFill>
                  <a:srgbClr val="000000"/>
                </a:solidFill>
                <a:latin typeface="Calibri"/>
                <a:cs typeface="Calibri"/>
              </a:rPr>
              <a:t>Der</a:t>
            </a:r>
            <a:r>
              <a:rPr lang="en-US" sz="280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alibri"/>
                <a:cs typeface="Calibri"/>
              </a:rPr>
              <a:t>t</a:t>
            </a:r>
            <a:r>
              <a:rPr lang="en-US" sz="2800" dirty="0">
                <a:solidFill>
                  <a:srgbClr val="000000"/>
                </a:solidFill>
                <a:latin typeface="Calibri"/>
                <a:cs typeface="Calibri"/>
              </a:rPr>
              <a:t>-test() </a:t>
            </a:r>
            <a:r>
              <a:rPr lang="en-US" sz="2800" dirty="0" err="1">
                <a:solidFill>
                  <a:srgbClr val="000000"/>
                </a:solidFill>
                <a:latin typeface="Calibri"/>
                <a:cs typeface="Calibri"/>
              </a:rPr>
              <a:t>Funktion</a:t>
            </a:r>
            <a:endParaRPr lang="en-US" sz="28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50825" y="476250"/>
            <a:ext cx="29956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 smtClean="0">
                <a:solidFill>
                  <a:srgbClr val="FF0000"/>
                </a:solidFill>
                <a:latin typeface="Calibri"/>
                <a:cs typeface="Calibri"/>
              </a:rPr>
              <a:t>t.test</a:t>
            </a:r>
            <a:r>
              <a:rPr lang="en-US" dirty="0" err="1">
                <a:solidFill>
                  <a:srgbClr val="FF0000"/>
                </a:solidFill>
                <a:latin typeface="Calibri"/>
                <a:cs typeface="Calibri"/>
              </a:rPr>
              <a:t>(x</a:t>
            </a:r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Calibri"/>
                <a:cs typeface="Calibri"/>
              </a:rPr>
              <a:t>var.equal</a:t>
            </a:r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=T)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50825" y="2514600"/>
            <a:ext cx="8893175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800" dirty="0">
                <a:solidFill>
                  <a:schemeClr val="tx1"/>
                </a:solidFill>
                <a:latin typeface="Courier"/>
                <a:cs typeface="Courier"/>
              </a:rPr>
              <a:t>data:  </a:t>
            </a:r>
            <a:r>
              <a:rPr lang="en-US" sz="1800" dirty="0" err="1">
                <a:solidFill>
                  <a:schemeClr val="tx1"/>
                </a:solidFill>
                <a:latin typeface="Courier"/>
                <a:cs typeface="Courier"/>
              </a:rPr>
              <a:t>x</a:t>
            </a:r>
            <a:r>
              <a:rPr lang="en-US" sz="1800" dirty="0">
                <a:solidFill>
                  <a:schemeClr val="tx1"/>
                </a:solidFill>
                <a:latin typeface="Courier"/>
                <a:cs typeface="Courier"/>
              </a:rPr>
              <a:t> and </a:t>
            </a:r>
            <a:r>
              <a:rPr lang="en-US" sz="1800" dirty="0" err="1">
                <a:solidFill>
                  <a:schemeClr val="tx1"/>
                </a:solidFill>
                <a:latin typeface="Courier"/>
                <a:cs typeface="Courier"/>
              </a:rPr>
              <a:t>y</a:t>
            </a:r>
            <a:r>
              <a:rPr lang="en-US" sz="1800" dirty="0">
                <a:solidFill>
                  <a:schemeClr val="tx1"/>
                </a:solidFill>
                <a:latin typeface="Courier"/>
                <a:cs typeface="Courier"/>
              </a:rPr>
              <a:t> </a:t>
            </a:r>
          </a:p>
          <a:p>
            <a:pPr>
              <a:spcBef>
                <a:spcPct val="0"/>
              </a:spcBef>
            </a:pPr>
            <a:r>
              <a:rPr lang="en-US" sz="1800" dirty="0" err="1">
                <a:solidFill>
                  <a:srgbClr val="008000"/>
                </a:solidFill>
                <a:latin typeface="Courier"/>
                <a:cs typeface="Courier"/>
              </a:rPr>
              <a:t>t</a:t>
            </a:r>
            <a:r>
              <a:rPr lang="en-US" sz="1800" dirty="0">
                <a:solidFill>
                  <a:srgbClr val="008000"/>
                </a:solidFill>
                <a:latin typeface="Courier"/>
                <a:cs typeface="Courier"/>
              </a:rPr>
              <a:t> = 2.1223</a:t>
            </a:r>
            <a:r>
              <a:rPr lang="en-US" sz="1800" dirty="0">
                <a:solidFill>
                  <a:schemeClr val="tx1"/>
                </a:solidFill>
                <a:latin typeface="Courier"/>
                <a:cs typeface="Courier"/>
              </a:rPr>
              <a:t>, </a:t>
            </a:r>
            <a:r>
              <a:rPr lang="en-US" sz="1800" dirty="0" err="1">
                <a:solidFill>
                  <a:schemeClr val="tx1"/>
                </a:solidFill>
                <a:latin typeface="Courier"/>
                <a:cs typeface="Courier"/>
              </a:rPr>
              <a:t>df</a:t>
            </a:r>
            <a:r>
              <a:rPr lang="en-US" sz="1800" dirty="0">
                <a:solidFill>
                  <a:schemeClr val="tx1"/>
                </a:solidFill>
                <a:latin typeface="Courier"/>
                <a:cs typeface="Courier"/>
              </a:rPr>
              <a:t> = 18, </a:t>
            </a:r>
            <a:r>
              <a:rPr lang="en-US" sz="1800" dirty="0" err="1">
                <a:solidFill>
                  <a:srgbClr val="660066"/>
                </a:solidFill>
                <a:latin typeface="Courier"/>
                <a:cs typeface="Courier"/>
              </a:rPr>
              <a:t>p</a:t>
            </a:r>
            <a:r>
              <a:rPr lang="en-US" sz="1800" dirty="0">
                <a:solidFill>
                  <a:srgbClr val="660066"/>
                </a:solidFill>
                <a:latin typeface="Courier"/>
                <a:cs typeface="Courier"/>
              </a:rPr>
              <a:t>-value = 0.04794</a:t>
            </a:r>
          </a:p>
          <a:p>
            <a:pPr>
              <a:spcBef>
                <a:spcPct val="0"/>
              </a:spcBef>
            </a:pPr>
            <a:r>
              <a:rPr lang="en-US" sz="1800" dirty="0">
                <a:solidFill>
                  <a:schemeClr val="tx1"/>
                </a:solidFill>
                <a:latin typeface="Courier"/>
                <a:cs typeface="Courier"/>
              </a:rPr>
              <a:t>alternative hypothesis: true difference in means is not equal to 0 </a:t>
            </a:r>
          </a:p>
          <a:p>
            <a:pPr>
              <a:spcBef>
                <a:spcPct val="0"/>
              </a:spcBef>
            </a:pPr>
            <a:r>
              <a:rPr lang="en-US" sz="1800" dirty="0">
                <a:solidFill>
                  <a:schemeClr val="accent2"/>
                </a:solidFill>
                <a:latin typeface="Courier"/>
                <a:cs typeface="Courier"/>
              </a:rPr>
              <a:t>95 percent confidence interval:</a:t>
            </a:r>
          </a:p>
          <a:p>
            <a:pPr>
              <a:spcBef>
                <a:spcPct val="0"/>
              </a:spcBef>
            </a:pPr>
            <a:r>
              <a:rPr lang="en-US" sz="1800" dirty="0">
                <a:solidFill>
                  <a:schemeClr val="accent2"/>
                </a:solidFill>
                <a:latin typeface="Courier"/>
                <a:cs typeface="Courier"/>
              </a:rPr>
              <a:t> 0.03094282 6.11047132</a:t>
            </a:r>
            <a:r>
              <a:rPr lang="en-US" sz="1800" dirty="0">
                <a:solidFill>
                  <a:schemeClr val="tx1"/>
                </a:solidFill>
                <a:latin typeface="Courier"/>
                <a:cs typeface="Courier"/>
              </a:rPr>
              <a:t> </a:t>
            </a:r>
          </a:p>
          <a:p>
            <a:pPr>
              <a:spcBef>
                <a:spcPct val="0"/>
              </a:spcBef>
            </a:pPr>
            <a:r>
              <a:rPr lang="en-US" sz="1800" dirty="0">
                <a:solidFill>
                  <a:schemeClr val="tx1"/>
                </a:solidFill>
                <a:latin typeface="Courier"/>
                <a:cs typeface="Courier"/>
              </a:rPr>
              <a:t>sample estimates:</a:t>
            </a:r>
          </a:p>
          <a:p>
            <a:pPr>
              <a:spcBef>
                <a:spcPct val="0"/>
              </a:spcBef>
            </a:pPr>
            <a:r>
              <a:rPr lang="en-US" sz="1800" dirty="0">
                <a:solidFill>
                  <a:schemeClr val="tx1"/>
                </a:solidFill>
                <a:latin typeface="Courier"/>
                <a:cs typeface="Courier"/>
              </a:rPr>
              <a:t>mean of </a:t>
            </a:r>
            <a:r>
              <a:rPr lang="en-US" sz="1800" dirty="0" err="1">
                <a:solidFill>
                  <a:schemeClr val="tx1"/>
                </a:solidFill>
                <a:latin typeface="Courier"/>
                <a:cs typeface="Courier"/>
              </a:rPr>
              <a:t>x</a:t>
            </a:r>
            <a:r>
              <a:rPr lang="en-US" sz="1800" dirty="0">
                <a:solidFill>
                  <a:schemeClr val="tx1"/>
                </a:solidFill>
                <a:latin typeface="Courier"/>
                <a:cs typeface="Courier"/>
              </a:rPr>
              <a:t> mean of </a:t>
            </a:r>
            <a:r>
              <a:rPr lang="en-US" sz="1800" dirty="0" err="1">
                <a:solidFill>
                  <a:schemeClr val="tx1"/>
                </a:solidFill>
                <a:latin typeface="Courier"/>
                <a:cs typeface="Courier"/>
              </a:rPr>
              <a:t>y</a:t>
            </a:r>
            <a:r>
              <a:rPr lang="en-US" sz="1800" dirty="0">
                <a:solidFill>
                  <a:schemeClr val="tx1"/>
                </a:solidFill>
                <a:latin typeface="Courier"/>
                <a:cs typeface="Courier"/>
              </a:rPr>
              <a:t> </a:t>
            </a:r>
          </a:p>
          <a:p>
            <a:pPr>
              <a:spcBef>
                <a:spcPct val="0"/>
              </a:spcBef>
            </a:pPr>
            <a:r>
              <a:rPr lang="en-US" sz="1800" dirty="0">
                <a:solidFill>
                  <a:schemeClr val="tx1"/>
                </a:solidFill>
                <a:latin typeface="Courier"/>
                <a:cs typeface="Courier"/>
              </a:rPr>
              <a:t> 18.88889  15.81818 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0" y="914400"/>
            <a:ext cx="6172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prüft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die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Wahrscheinlicheit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dass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Symbol" charset="2"/>
                <a:cs typeface="Symbol" charset="2"/>
              </a:rPr>
              <a:t>m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= 0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609600" y="1447800"/>
            <a:ext cx="8077200" cy="1447799"/>
            <a:chOff x="609600" y="1447800"/>
            <a:chExt cx="8077200" cy="1447799"/>
          </a:xfrm>
        </p:grpSpPr>
        <p:grpSp>
          <p:nvGrpSpPr>
            <p:cNvPr id="16" name="Group 15"/>
            <p:cNvGrpSpPr/>
            <p:nvPr/>
          </p:nvGrpSpPr>
          <p:grpSpPr>
            <a:xfrm>
              <a:off x="609600" y="1447800"/>
              <a:ext cx="8077200" cy="537865"/>
              <a:chOff x="609600" y="1447800"/>
              <a:chExt cx="8077200" cy="537865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609600" y="1524000"/>
                <a:ext cx="1143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dirty="0" smtClean="0">
                    <a:solidFill>
                      <a:srgbClr val="FF0000"/>
                    </a:solidFill>
                    <a:latin typeface="Calibri"/>
                    <a:cs typeface="Calibri"/>
                  </a:rPr>
                  <a:t>mu/SE 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1676400" y="1447800"/>
                <a:ext cx="7010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dirty="0" err="1" smtClean="0">
                    <a:solidFill>
                      <a:schemeClr val="tx1"/>
                    </a:solidFill>
                    <a:latin typeface="Calibri"/>
                    <a:cs typeface="Calibri"/>
                  </a:rPr>
                  <a:t>bedeutet</a:t>
                </a:r>
                <a:r>
                  <a:rPr lang="en-GB" dirty="0" smtClean="0">
                    <a:solidFill>
                      <a:schemeClr val="tx1"/>
                    </a:solidFill>
                    <a:latin typeface="Calibri"/>
                    <a:cs typeface="Calibri"/>
                  </a:rPr>
                  <a:t>: 0 und </a:t>
                </a:r>
                <a:r>
                  <a:rPr lang="en-GB" dirty="0" err="1" smtClean="0">
                    <a:solidFill>
                      <a:schemeClr val="tx1"/>
                    </a:solidFill>
                    <a:latin typeface="Symbol" charset="2"/>
                    <a:cs typeface="Symbol" charset="2"/>
                  </a:rPr>
                  <a:t>m</a:t>
                </a:r>
                <a:r>
                  <a:rPr lang="en-GB" dirty="0" smtClean="0">
                    <a:solidFill>
                      <a:schemeClr val="tx1"/>
                    </a:solidFill>
                    <a:latin typeface="Symbol" charset="2"/>
                    <a:cs typeface="Symbol" charset="2"/>
                  </a:rPr>
                  <a:t> </a:t>
                </a:r>
                <a:r>
                  <a:rPr lang="en-GB" dirty="0" err="1" smtClean="0">
                    <a:solidFill>
                      <a:schemeClr val="tx1"/>
                    </a:solidFill>
                    <a:latin typeface="Calibri"/>
                    <a:cs typeface="Calibri"/>
                  </a:rPr>
                  <a:t>sind</a:t>
                </a:r>
                <a:r>
                  <a:rPr lang="en-GB" dirty="0" smtClean="0">
                    <a:solidFill>
                      <a:schemeClr val="tx1"/>
                    </a:solidFill>
                    <a:latin typeface="Calibri"/>
                    <a:cs typeface="Calibri"/>
                  </a:rPr>
                  <a:t> 2.12 </a:t>
                </a:r>
                <a:r>
                  <a:rPr lang="en-GB" dirty="0" err="1" smtClean="0">
                    <a:solidFill>
                      <a:schemeClr val="tx1"/>
                    </a:solidFill>
                    <a:latin typeface="Calibri"/>
                    <a:cs typeface="Calibri"/>
                  </a:rPr>
                  <a:t>SEs</a:t>
                </a:r>
                <a:r>
                  <a:rPr lang="en-GB" dirty="0" smtClean="0">
                    <a:solidFill>
                      <a:schemeClr val="tx1"/>
                    </a:solidFill>
                    <a:latin typeface="Calibri"/>
                    <a:cs typeface="Calibri"/>
                  </a:rPr>
                  <a:t> </a:t>
                </a:r>
                <a:r>
                  <a:rPr lang="en-GB" dirty="0" err="1" smtClean="0">
                    <a:solidFill>
                      <a:schemeClr val="tx1"/>
                    </a:solidFill>
                    <a:latin typeface="Calibri"/>
                    <a:cs typeface="Calibri"/>
                  </a:rPr>
                  <a:t>voneinander</a:t>
                </a:r>
                <a:r>
                  <a:rPr lang="en-GB" dirty="0" smtClean="0">
                    <a:solidFill>
                      <a:schemeClr val="tx1"/>
                    </a:solidFill>
                    <a:latin typeface="Calibri"/>
                    <a:cs typeface="Calibri"/>
                  </a:rPr>
                  <a:t> </a:t>
                </a:r>
                <a:r>
                  <a:rPr lang="en-GB" dirty="0" err="1" smtClean="0">
                    <a:solidFill>
                      <a:schemeClr val="tx1"/>
                    </a:solidFill>
                    <a:latin typeface="Calibri"/>
                    <a:cs typeface="Calibri"/>
                  </a:rPr>
                  <a:t>entfernt</a:t>
                </a:r>
                <a:endParaRPr lang="en-GB" dirty="0" smtClean="0">
                  <a:solidFill>
                    <a:schemeClr val="tx1"/>
                  </a:solidFill>
                  <a:latin typeface="Calibri"/>
                  <a:cs typeface="Calibri"/>
                </a:endParaRPr>
              </a:p>
            </p:txBody>
          </p:sp>
        </p:grpSp>
        <p:cxnSp>
          <p:nvCxnSpPr>
            <p:cNvPr id="28" name="Straight Arrow Connector 27"/>
            <p:cNvCxnSpPr>
              <a:stCxn id="24" idx="2"/>
            </p:cNvCxnSpPr>
            <p:nvPr/>
          </p:nvCxnSpPr>
          <p:spPr bwMode="auto">
            <a:xfrm rot="5400000">
              <a:off x="707083" y="2421582"/>
              <a:ext cx="909935" cy="38100"/>
            </a:xfrm>
            <a:prstGeom prst="straightConnector1">
              <a:avLst/>
            </a:prstGeom>
            <a:ln w="28575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5029200" y="3124200"/>
            <a:ext cx="4114800" cy="1973997"/>
            <a:chOff x="5029200" y="3124200"/>
            <a:chExt cx="4114800" cy="1973997"/>
          </a:xfrm>
        </p:grpSpPr>
        <p:cxnSp>
          <p:nvCxnSpPr>
            <p:cNvPr id="31" name="Straight Arrow Connector 30"/>
            <p:cNvCxnSpPr/>
            <p:nvPr/>
          </p:nvCxnSpPr>
          <p:spPr bwMode="auto">
            <a:xfrm>
              <a:off x="5029200" y="3124200"/>
              <a:ext cx="1828800" cy="1295400"/>
            </a:xfrm>
            <a:prstGeom prst="straightConnector1">
              <a:avLst/>
            </a:prstGeom>
            <a:ln w="28575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5943600" y="4267200"/>
              <a:ext cx="3200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dirty="0" smtClean="0">
                  <a:solidFill>
                    <a:schemeClr val="tx1"/>
                  </a:solidFill>
                  <a:latin typeface="Calibri"/>
                  <a:cs typeface="Calibri"/>
                </a:rPr>
                <a:t>Die </a:t>
              </a:r>
              <a:r>
                <a:rPr lang="en-GB" dirty="0" err="1" smtClean="0">
                  <a:solidFill>
                    <a:schemeClr val="tx1"/>
                  </a:solidFill>
                  <a:latin typeface="Calibri"/>
                  <a:cs typeface="Calibri"/>
                </a:rPr>
                <a:t>Wahrscheinlichkeit</a:t>
              </a:r>
              <a:r>
                <a:rPr lang="en-GB" dirty="0" smtClean="0">
                  <a:solidFill>
                    <a:schemeClr val="tx1"/>
                  </a:solidFill>
                  <a:latin typeface="Calibri"/>
                  <a:cs typeface="Calibri"/>
                </a:rPr>
                <a:t>, </a:t>
              </a:r>
              <a:r>
                <a:rPr lang="en-GB" dirty="0" err="1" smtClean="0">
                  <a:solidFill>
                    <a:schemeClr val="tx1"/>
                  </a:solidFill>
                  <a:latin typeface="Calibri"/>
                  <a:cs typeface="Calibri"/>
                </a:rPr>
                <a:t>dass</a:t>
              </a:r>
              <a:r>
                <a:rPr lang="en-GB" dirty="0" smtClean="0">
                  <a:solidFill>
                    <a:schemeClr val="tx1"/>
                  </a:solidFill>
                  <a:latin typeface="Calibri"/>
                  <a:cs typeface="Calibri"/>
                </a:rPr>
                <a:t> </a:t>
              </a:r>
              <a:r>
                <a:rPr lang="en-GB" dirty="0" err="1" smtClean="0">
                  <a:solidFill>
                    <a:schemeClr val="tx1"/>
                  </a:solidFill>
                  <a:latin typeface="Symbol" charset="2"/>
                  <a:cs typeface="Symbol" charset="2"/>
                </a:rPr>
                <a:t>m</a:t>
              </a:r>
              <a:r>
                <a:rPr lang="en-GB" dirty="0" smtClean="0">
                  <a:solidFill>
                    <a:schemeClr val="tx1"/>
                  </a:solidFill>
                  <a:latin typeface="Calibri"/>
                  <a:cs typeface="Calibri"/>
                </a:rPr>
                <a:t> = 0, </a:t>
              </a:r>
              <a:r>
                <a:rPr lang="en-GB" dirty="0" err="1" smtClean="0">
                  <a:solidFill>
                    <a:schemeClr val="tx1"/>
                  </a:solidFill>
                  <a:latin typeface="Calibri"/>
                  <a:cs typeface="Calibri"/>
                </a:rPr>
                <a:t>ist</a:t>
              </a:r>
              <a:r>
                <a:rPr lang="en-GB" dirty="0" smtClean="0">
                  <a:solidFill>
                    <a:schemeClr val="tx1"/>
                  </a:solidFill>
                  <a:latin typeface="Calibri"/>
                  <a:cs typeface="Calibri"/>
                </a:rPr>
                <a:t> 0.04794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133600" y="4191000"/>
            <a:ext cx="3787515" cy="1376065"/>
            <a:chOff x="2133600" y="4191000"/>
            <a:chExt cx="3787515" cy="1376065"/>
          </a:xfrm>
        </p:grpSpPr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2133600" y="5105400"/>
              <a:ext cx="378751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dirty="0">
                  <a:solidFill>
                    <a:schemeClr val="accent2"/>
                  </a:solidFill>
                  <a:latin typeface="Calibri"/>
                  <a:cs typeface="Calibri"/>
                </a:rPr>
                <a:t>95%</a:t>
              </a:r>
              <a:r>
                <a:rPr lang="en-US" dirty="0" smtClean="0">
                  <a:solidFill>
                    <a:schemeClr val="accent2"/>
                  </a:solidFill>
                  <a:latin typeface="Calibri"/>
                  <a:cs typeface="Calibri"/>
                </a:rPr>
                <a:t> </a:t>
              </a:r>
              <a:r>
                <a:rPr lang="en-US" dirty="0" err="1" smtClean="0">
                  <a:solidFill>
                    <a:schemeClr val="accent2"/>
                  </a:solidFill>
                  <a:latin typeface="Calibri"/>
                  <a:cs typeface="Calibri"/>
                </a:rPr>
                <a:t>Konfidenzintervall</a:t>
              </a:r>
              <a:r>
                <a:rPr lang="en-US" dirty="0" smtClean="0">
                  <a:solidFill>
                    <a:schemeClr val="accent2"/>
                  </a:solidFill>
                  <a:latin typeface="Calibri"/>
                  <a:cs typeface="Calibri"/>
                </a:rPr>
                <a:t> </a:t>
              </a:r>
              <a:r>
                <a:rPr lang="en-US" dirty="0" err="1" smtClean="0">
                  <a:solidFill>
                    <a:schemeClr val="accent2"/>
                  </a:solidFill>
                  <a:latin typeface="Calibri"/>
                  <a:cs typeface="Calibri"/>
                </a:rPr>
                <a:t>für</a:t>
              </a:r>
              <a:r>
                <a:rPr lang="en-US" dirty="0" smtClean="0">
                  <a:solidFill>
                    <a:schemeClr val="accent2"/>
                  </a:solidFill>
                  <a:latin typeface="Calibri"/>
                  <a:cs typeface="Calibri"/>
                </a:rPr>
                <a:t> </a:t>
              </a:r>
              <a:r>
                <a:rPr lang="en-US" dirty="0" err="1" smtClean="0">
                  <a:solidFill>
                    <a:schemeClr val="accent2"/>
                  </a:solidFill>
                  <a:latin typeface="Symbol" charset="2"/>
                  <a:cs typeface="Symbol" charset="2"/>
                </a:rPr>
                <a:t>m</a:t>
              </a:r>
              <a:endParaRPr lang="en-US" dirty="0">
                <a:solidFill>
                  <a:schemeClr val="accent2"/>
                </a:solidFill>
                <a:latin typeface="Symbol" charset="2"/>
                <a:cs typeface="Symbol" charset="2"/>
              </a:endParaRPr>
            </a:p>
          </p:txBody>
        </p:sp>
        <p:cxnSp>
          <p:nvCxnSpPr>
            <p:cNvPr id="34" name="Straight Arrow Connector 33"/>
            <p:cNvCxnSpPr/>
            <p:nvPr/>
          </p:nvCxnSpPr>
          <p:spPr bwMode="auto">
            <a:xfrm rot="16200000" flipV="1">
              <a:off x="3048000" y="4343400"/>
              <a:ext cx="762000" cy="457200"/>
            </a:xfrm>
            <a:prstGeom prst="straightConnector1">
              <a:avLst/>
            </a:prstGeom>
            <a:ln w="28575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2819400" y="2057400"/>
            <a:ext cx="2743200" cy="838200"/>
            <a:chOff x="2819400" y="2057400"/>
            <a:chExt cx="2743200" cy="838200"/>
          </a:xfrm>
        </p:grpSpPr>
        <p:sp>
          <p:nvSpPr>
            <p:cNvPr id="35" name="TextBox 34"/>
            <p:cNvSpPr txBox="1"/>
            <p:nvPr/>
          </p:nvSpPr>
          <p:spPr>
            <a:xfrm>
              <a:off x="2971800" y="2057400"/>
              <a:ext cx="2590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dirty="0" err="1" smtClean="0">
                  <a:solidFill>
                    <a:schemeClr val="tx1"/>
                  </a:solidFill>
                  <a:latin typeface="Calibri"/>
                  <a:cs typeface="Calibri"/>
                </a:rPr>
                <a:t>Freiheitsgrade</a:t>
              </a:r>
              <a:endParaRPr lang="en-GB" dirty="0" smtClean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cxnSp>
          <p:nvCxnSpPr>
            <p:cNvPr id="38" name="Straight Arrow Connector 37"/>
            <p:cNvCxnSpPr/>
            <p:nvPr/>
          </p:nvCxnSpPr>
          <p:spPr bwMode="auto">
            <a:xfrm rot="10800000" flipV="1">
              <a:off x="2819400" y="2590800"/>
              <a:ext cx="381000" cy="304800"/>
            </a:xfrm>
            <a:prstGeom prst="straightConnector1">
              <a:avLst/>
            </a:prstGeom>
            <a:ln w="28575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381000" y="58674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Die Jahreszeit hat einen signifikanten Einfluss auf die Dauer (t[18] = 2.1, p &lt; 0.05). Oder: t</a:t>
            </a:r>
            <a:r>
              <a:rPr lang="de-DE" baseline="-25000" dirty="0" smtClean="0">
                <a:solidFill>
                  <a:schemeClr val="tx1"/>
                </a:solidFill>
                <a:latin typeface="Calibri"/>
                <a:cs typeface="Calibri"/>
              </a:rPr>
              <a:t>18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 = 2.1, p &lt; 0.05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2057400" y="152400"/>
            <a:ext cx="4395787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Standard </a:t>
            </a:r>
            <a:r>
              <a:rPr lang="de-DE" dirty="0" err="1">
                <a:solidFill>
                  <a:schemeClr val="tx1"/>
                </a:solidFill>
                <a:latin typeface="Calibri"/>
                <a:cs typeface="Calibri"/>
              </a:rPr>
              <a:t>error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 of </a:t>
            </a:r>
            <a:r>
              <a:rPr lang="de-DE" dirty="0" err="1">
                <a:solidFill>
                  <a:schemeClr val="tx1"/>
                </a:solidFill>
                <a:latin typeface="Calibri"/>
                <a:cs typeface="Calibri"/>
              </a:rPr>
              <a:t>the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de-DE" dirty="0" err="1">
                <a:solidFill>
                  <a:schemeClr val="tx1"/>
                </a:solidFill>
                <a:latin typeface="Calibri"/>
                <a:cs typeface="Calibri"/>
              </a:rPr>
              <a:t>mean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 (SE)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1187450" y="765175"/>
            <a:ext cx="6769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  <a:latin typeface="Calibri"/>
                <a:cs typeface="Calibri"/>
              </a:rPr>
              <a:t>ist die Standardabweichung von Mittelwerten</a:t>
            </a:r>
          </a:p>
        </p:txBody>
      </p:sp>
      <p:sp>
        <p:nvSpPr>
          <p:cNvPr id="14341" name="Text Box 7"/>
          <p:cNvSpPr txBox="1">
            <a:spLocks noChangeArrowheads="1"/>
          </p:cNvSpPr>
          <p:nvPr/>
        </p:nvSpPr>
        <p:spPr bwMode="auto">
          <a:xfrm>
            <a:off x="304800" y="1295400"/>
            <a:ext cx="8424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Ich werfe 5 Würfel und berechne den Mittelwert der Zahlen</a:t>
            </a:r>
          </a:p>
        </p:txBody>
      </p:sp>
      <p:sp>
        <p:nvSpPr>
          <p:cNvPr id="14342" name="Text Box 8"/>
          <p:cNvSpPr txBox="1">
            <a:spLocks noChangeArrowheads="1"/>
          </p:cNvSpPr>
          <p:nvPr/>
        </p:nvSpPr>
        <p:spPr bwMode="auto">
          <a:xfrm>
            <a:off x="273050" y="1828800"/>
            <a:ext cx="1582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dirty="0" err="1" smtClean="0">
                <a:solidFill>
                  <a:srgbClr val="FF0000"/>
                </a:solidFill>
                <a:latin typeface="Calibri"/>
                <a:cs typeface="Calibri"/>
              </a:rPr>
              <a:t>mu</a:t>
            </a:r>
            <a:endParaRPr lang="de-DE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14343" name="Text Box 9"/>
          <p:cNvSpPr txBox="1">
            <a:spLocks noChangeArrowheads="1"/>
          </p:cNvSpPr>
          <p:nvPr/>
        </p:nvSpPr>
        <p:spPr bwMode="auto">
          <a:xfrm>
            <a:off x="1423987" y="1828800"/>
            <a:ext cx="115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rgbClr val="FF0000"/>
                </a:solidFill>
                <a:latin typeface="Calibri"/>
                <a:cs typeface="Calibri"/>
              </a:rPr>
              <a:t>= 3.5</a:t>
            </a:r>
          </a:p>
        </p:txBody>
      </p:sp>
      <p:sp>
        <p:nvSpPr>
          <p:cNvPr id="14344" name="Text Box 11"/>
          <p:cNvSpPr txBox="1">
            <a:spLocks noChangeArrowheads="1"/>
          </p:cNvSpPr>
          <p:nvPr/>
        </p:nvSpPr>
        <p:spPr bwMode="auto">
          <a:xfrm>
            <a:off x="2971800" y="1828800"/>
            <a:ext cx="5976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  <a:latin typeface="Calibri"/>
                <a:cs typeface="Calibri"/>
              </a:rPr>
              <a:t>der wahrscheinlichste Wert</a:t>
            </a:r>
          </a:p>
        </p:txBody>
      </p:sp>
      <p:sp>
        <p:nvSpPr>
          <p:cNvPr id="142349" name="Text Box 13"/>
          <p:cNvSpPr txBox="1">
            <a:spLocks noChangeArrowheads="1"/>
          </p:cNvSpPr>
          <p:nvPr/>
        </p:nvSpPr>
        <p:spPr bwMode="auto">
          <a:xfrm>
            <a:off x="3048000" y="2514600"/>
            <a:ext cx="5329237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Die Verteilung der Mittelwerte. Bedeutung: ich werde nicht jedes Mal einen Mittelwert</a:t>
            </a:r>
            <a:r>
              <a:rPr lang="de-DE" i="1" dirty="0">
                <a:solidFill>
                  <a:schemeClr val="tx1"/>
                </a:solidFill>
                <a:latin typeface="Calibri"/>
                <a:cs typeface="Calibri"/>
              </a:rPr>
              <a:t> m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 = 3.5 bekommen, sondern davon abweichende Mittelwerte. Der SE ist eine numerische Verschlüsselung dieser Abweichung.</a:t>
            </a:r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457200" y="2362200"/>
          <a:ext cx="1684338" cy="1184275"/>
        </p:xfrm>
        <a:graphic>
          <a:graphicData uri="http://schemas.openxmlformats.org/presentationml/2006/ole">
            <p:oleObj spid="_x0000_s14338" name="Equation" r:id="rId3" imgW="7315200" imgH="513080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57200" y="56388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SE = sigma()/sqrt(5)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4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371600" y="228600"/>
            <a:ext cx="4953000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Die </a:t>
            </a:r>
            <a:r>
              <a:rPr lang="en-US" dirty="0" err="1">
                <a:solidFill>
                  <a:schemeClr val="tx1"/>
                </a:solidFill>
                <a:latin typeface="Calibri"/>
                <a:cs typeface="Calibri"/>
              </a:rPr>
              <a:t>t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-test()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Funktion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: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Formel-Methode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1524000"/>
            <a:ext cx="7848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 err="1" smtClean="0">
                <a:solidFill>
                  <a:srgbClr val="FF0000"/>
                </a:solidFill>
                <a:latin typeface="Calibri"/>
                <a:cs typeface="Calibri"/>
              </a:rPr>
              <a:t>xlab</a:t>
            </a:r>
            <a:r>
              <a:rPr lang="en-US" dirty="0" smtClean="0">
                <a:solidFill>
                  <a:srgbClr val="FF0000"/>
                </a:solidFill>
                <a:latin typeface="Calibri"/>
                <a:cs typeface="Calibri"/>
              </a:rPr>
              <a:t> = </a:t>
            </a:r>
            <a:r>
              <a:rPr lang="en-US" dirty="0" err="1" smtClean="0">
                <a:solidFill>
                  <a:srgbClr val="FF0000"/>
                </a:solidFill>
                <a:latin typeface="Calibri"/>
                <a:cs typeface="Calibri"/>
              </a:rPr>
              <a:t>rep("winter</a:t>
            </a:r>
            <a:r>
              <a:rPr lang="en-US" dirty="0" smtClean="0">
                <a:solidFill>
                  <a:srgbClr val="FF0000"/>
                </a:solidFill>
                <a:latin typeface="Calibri"/>
                <a:cs typeface="Calibri"/>
              </a:rPr>
              <a:t>", </a:t>
            </a:r>
            <a:r>
              <a:rPr lang="en-US" dirty="0" err="1" smtClean="0">
                <a:solidFill>
                  <a:srgbClr val="FF0000"/>
                </a:solidFill>
                <a:latin typeface="Calibri"/>
                <a:cs typeface="Calibri"/>
              </a:rPr>
              <a:t>length(x</a:t>
            </a:r>
            <a:r>
              <a:rPr lang="en-US" dirty="0" smtClean="0">
                <a:solidFill>
                  <a:srgbClr val="FF0000"/>
                </a:solidFill>
                <a:latin typeface="Calibri"/>
                <a:cs typeface="Calibri"/>
              </a:rPr>
              <a:t>))</a:t>
            </a:r>
          </a:p>
          <a:p>
            <a:pPr>
              <a:spcBef>
                <a:spcPts val="0"/>
              </a:spcBef>
            </a:pPr>
            <a:r>
              <a:rPr lang="en-US" dirty="0" err="1" smtClean="0">
                <a:solidFill>
                  <a:srgbClr val="FF0000"/>
                </a:solidFill>
                <a:latin typeface="Calibri"/>
                <a:cs typeface="Calibri"/>
              </a:rPr>
              <a:t>ylab</a:t>
            </a:r>
            <a:r>
              <a:rPr lang="en-US" dirty="0" smtClean="0">
                <a:solidFill>
                  <a:srgbClr val="FF0000"/>
                </a:solidFill>
                <a:latin typeface="Calibri"/>
                <a:cs typeface="Calibri"/>
              </a:rPr>
              <a:t> = </a:t>
            </a:r>
            <a:r>
              <a:rPr lang="en-US" dirty="0" err="1" smtClean="0">
                <a:solidFill>
                  <a:srgbClr val="FF0000"/>
                </a:solidFill>
                <a:latin typeface="Calibri"/>
                <a:cs typeface="Calibri"/>
              </a:rPr>
              <a:t>rep("sommer</a:t>
            </a:r>
            <a:r>
              <a:rPr lang="en-US" dirty="0" smtClean="0">
                <a:solidFill>
                  <a:srgbClr val="FF0000"/>
                </a:solidFill>
                <a:latin typeface="Calibri"/>
                <a:cs typeface="Calibri"/>
              </a:rPr>
              <a:t>", </a:t>
            </a:r>
            <a:r>
              <a:rPr lang="en-US" dirty="0" err="1" smtClean="0">
                <a:solidFill>
                  <a:srgbClr val="FF0000"/>
                </a:solidFill>
                <a:latin typeface="Calibri"/>
                <a:cs typeface="Calibri"/>
              </a:rPr>
              <a:t>length(y</a:t>
            </a:r>
            <a:r>
              <a:rPr lang="en-US" dirty="0" smtClean="0">
                <a:solidFill>
                  <a:srgbClr val="FF0000"/>
                </a:solidFill>
                <a:latin typeface="Calibri"/>
                <a:cs typeface="Calibri"/>
              </a:rPr>
              <a:t>))</a:t>
            </a:r>
          </a:p>
          <a:p>
            <a:pPr>
              <a:spcBef>
                <a:spcPts val="0"/>
              </a:spcBef>
            </a:pPr>
            <a:r>
              <a:rPr lang="en-US" dirty="0" err="1" smtClean="0">
                <a:solidFill>
                  <a:srgbClr val="FF0000"/>
                </a:solidFill>
                <a:latin typeface="Calibri"/>
                <a:cs typeface="Calibri"/>
              </a:rPr>
              <a:t>jahreszeit</a:t>
            </a:r>
            <a:r>
              <a:rPr lang="en-US" dirty="0" smtClean="0">
                <a:solidFill>
                  <a:srgbClr val="FF0000"/>
                </a:solidFill>
                <a:latin typeface="Calibri"/>
                <a:cs typeface="Calibri"/>
              </a:rPr>
              <a:t> = </a:t>
            </a:r>
            <a:r>
              <a:rPr lang="en-US" dirty="0" err="1" smtClean="0">
                <a:solidFill>
                  <a:srgbClr val="FF0000"/>
                </a:solidFill>
                <a:latin typeface="Calibri"/>
                <a:cs typeface="Calibri"/>
              </a:rPr>
              <a:t>factor(c(xlab</a:t>
            </a:r>
            <a:r>
              <a:rPr lang="en-US" dirty="0" smtClean="0">
                <a:solidFill>
                  <a:srgbClr val="FF0000"/>
                </a:solidFill>
                <a:latin typeface="Calibri"/>
                <a:cs typeface="Calibri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latin typeface="Calibri"/>
                <a:cs typeface="Calibri"/>
              </a:rPr>
              <a:t>ylab</a:t>
            </a:r>
            <a:r>
              <a:rPr lang="en-US" dirty="0" smtClean="0">
                <a:solidFill>
                  <a:srgbClr val="FF0000"/>
                </a:solidFill>
                <a:latin typeface="Calibri"/>
                <a:cs typeface="Calibri"/>
              </a:rPr>
              <a:t>))</a:t>
            </a:r>
          </a:p>
          <a:p>
            <a:pPr>
              <a:spcBef>
                <a:spcPts val="0"/>
              </a:spcBef>
            </a:pPr>
            <a:r>
              <a:rPr lang="en-US" dirty="0" err="1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lang="en-US" dirty="0" smtClean="0">
                <a:solidFill>
                  <a:srgbClr val="FF0000"/>
                </a:solidFill>
                <a:latin typeface="Calibri"/>
                <a:cs typeface="Calibri"/>
              </a:rPr>
              <a:t> = </a:t>
            </a:r>
            <a:r>
              <a:rPr lang="en-US" dirty="0" err="1" smtClean="0">
                <a:solidFill>
                  <a:srgbClr val="FF0000"/>
                </a:solidFill>
                <a:latin typeface="Calibri"/>
                <a:cs typeface="Calibri"/>
              </a:rPr>
              <a:t>c(x</a:t>
            </a:r>
            <a:r>
              <a:rPr lang="en-US" dirty="0" smtClean="0">
                <a:solidFill>
                  <a:srgbClr val="FF0000"/>
                </a:solidFill>
                <a:latin typeface="Calibri"/>
                <a:cs typeface="Calibri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r>
              <a:rPr lang="en-US" dirty="0" smtClean="0">
                <a:solidFill>
                  <a:srgbClr val="FF0000"/>
                </a:solidFill>
                <a:latin typeface="Calibri"/>
                <a:cs typeface="Calibri"/>
              </a:rPr>
              <a:t>)</a:t>
            </a:r>
          </a:p>
          <a:p>
            <a:pPr>
              <a:spcBef>
                <a:spcPts val="0"/>
              </a:spcBef>
            </a:pPr>
            <a:endParaRPr lang="en-US" dirty="0" smtClean="0">
              <a:solidFill>
                <a:srgbClr val="FF0000"/>
              </a:solidFill>
              <a:latin typeface="Calibri"/>
              <a:cs typeface="Calibri"/>
            </a:endParaRPr>
          </a:p>
          <a:p>
            <a:pPr>
              <a:spcBef>
                <a:spcPts val="0"/>
              </a:spcBef>
            </a:pPr>
            <a:r>
              <a:rPr lang="en-US" dirty="0" err="1" smtClean="0">
                <a:solidFill>
                  <a:srgbClr val="FF0000"/>
                </a:solidFill>
                <a:latin typeface="Calibri"/>
                <a:cs typeface="Calibri"/>
              </a:rPr>
              <a:t>d.df</a:t>
            </a:r>
            <a:r>
              <a:rPr lang="en-US" dirty="0" smtClean="0">
                <a:solidFill>
                  <a:srgbClr val="FF0000"/>
                </a:solidFill>
                <a:latin typeface="Calibri"/>
                <a:cs typeface="Calibri"/>
              </a:rPr>
              <a:t> = </a:t>
            </a:r>
            <a:r>
              <a:rPr lang="en-US" dirty="0" err="1" smtClean="0">
                <a:solidFill>
                  <a:srgbClr val="FF0000"/>
                </a:solidFill>
                <a:latin typeface="Calibri"/>
                <a:cs typeface="Calibri"/>
              </a:rPr>
              <a:t>data.frame(dauer</a:t>
            </a:r>
            <a:r>
              <a:rPr lang="en-US" dirty="0" smtClean="0">
                <a:solidFill>
                  <a:srgbClr val="FF0000"/>
                </a:solidFill>
                <a:latin typeface="Calibri"/>
                <a:cs typeface="Calibri"/>
              </a:rPr>
              <a:t> = </a:t>
            </a:r>
            <a:r>
              <a:rPr lang="en-US" dirty="0" err="1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lang="en-US" dirty="0" smtClean="0">
                <a:solidFill>
                  <a:srgbClr val="FF0000"/>
                </a:solidFill>
                <a:latin typeface="Calibri"/>
                <a:cs typeface="Calibri"/>
              </a:rPr>
              <a:t>, J = </a:t>
            </a:r>
            <a:r>
              <a:rPr lang="en-US" dirty="0" err="1" smtClean="0">
                <a:solidFill>
                  <a:srgbClr val="FF0000"/>
                </a:solidFill>
                <a:latin typeface="Calibri"/>
                <a:cs typeface="Calibri"/>
              </a:rPr>
              <a:t>jahreszeit</a:t>
            </a:r>
            <a:r>
              <a:rPr lang="en-US" dirty="0" smtClean="0">
                <a:solidFill>
                  <a:srgbClr val="FF0000"/>
                </a:solidFill>
                <a:latin typeface="Calibri"/>
                <a:cs typeface="Calibri"/>
              </a:rPr>
              <a:t>)</a:t>
            </a:r>
          </a:p>
          <a:p>
            <a:pPr>
              <a:spcBef>
                <a:spcPts val="0"/>
              </a:spcBef>
            </a:pPr>
            <a:endParaRPr lang="en-US" dirty="0" smtClean="0">
              <a:solidFill>
                <a:srgbClr val="FF0000"/>
              </a:solidFill>
              <a:latin typeface="Calibri"/>
              <a:cs typeface="Calibri"/>
            </a:endParaRPr>
          </a:p>
          <a:p>
            <a:pPr>
              <a:spcBef>
                <a:spcPts val="0"/>
              </a:spcBef>
            </a:pPr>
            <a:r>
              <a:rPr lang="en-US" dirty="0" err="1" smtClean="0">
                <a:solidFill>
                  <a:srgbClr val="FF0000"/>
                </a:solidFill>
                <a:latin typeface="Calibri"/>
                <a:cs typeface="Calibri"/>
              </a:rPr>
              <a:t>t.test(dauer</a:t>
            </a:r>
            <a:r>
              <a:rPr lang="en-US" dirty="0" smtClean="0">
                <a:solidFill>
                  <a:srgbClr val="FF0000"/>
                </a:solidFill>
                <a:latin typeface="Calibri"/>
                <a:cs typeface="Calibri"/>
              </a:rPr>
              <a:t> ~ J, </a:t>
            </a:r>
            <a:r>
              <a:rPr lang="en-US" dirty="0" err="1" smtClean="0">
                <a:solidFill>
                  <a:srgbClr val="FF0000"/>
                </a:solidFill>
                <a:latin typeface="Calibri"/>
                <a:cs typeface="Calibri"/>
              </a:rPr>
              <a:t>var.equal</a:t>
            </a:r>
            <a:r>
              <a:rPr lang="en-US" dirty="0" smtClean="0">
                <a:solidFill>
                  <a:srgbClr val="FF0000"/>
                </a:solidFill>
                <a:latin typeface="Calibri"/>
                <a:cs typeface="Calibri"/>
              </a:rPr>
              <a:t>=T, data=</a:t>
            </a:r>
            <a:r>
              <a:rPr lang="en-US" dirty="0" err="1" smtClean="0">
                <a:solidFill>
                  <a:srgbClr val="FF0000"/>
                </a:solidFill>
                <a:latin typeface="Calibri"/>
                <a:cs typeface="Calibri"/>
              </a:rPr>
              <a:t>d.df</a:t>
            </a:r>
            <a:r>
              <a:rPr lang="en-US" dirty="0" smtClean="0">
                <a:solidFill>
                  <a:srgbClr val="FF0000"/>
                </a:solidFill>
                <a:latin typeface="Calibri"/>
                <a:cs typeface="Calibri"/>
              </a:rPr>
              <a:t>)</a:t>
            </a:r>
            <a:endParaRPr lang="de-DE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4"/>
          <p:cNvSpPr txBox="1">
            <a:spLocks noChangeArrowheads="1"/>
          </p:cNvSpPr>
          <p:nvPr/>
        </p:nvSpPr>
        <p:spPr bwMode="auto">
          <a:xfrm>
            <a:off x="1600200" y="152400"/>
            <a:ext cx="5257800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e-DE" dirty="0" err="1" smtClean="0">
                <a:solidFill>
                  <a:srgbClr val="000000"/>
                </a:solidFill>
              </a:rPr>
              <a:t>Kriteria</a:t>
            </a:r>
            <a:r>
              <a:rPr lang="de-DE" dirty="0" smtClean="0">
                <a:solidFill>
                  <a:srgbClr val="000000"/>
                </a:solidFill>
              </a:rPr>
              <a:t> für eine </a:t>
            </a:r>
            <a:r>
              <a:rPr lang="de-DE" dirty="0" err="1" smtClean="0">
                <a:solidFill>
                  <a:srgbClr val="000000"/>
                </a:solidFill>
              </a:rPr>
              <a:t>t</a:t>
            </a:r>
            <a:r>
              <a:rPr lang="de-DE" dirty="0" err="1">
                <a:solidFill>
                  <a:srgbClr val="000000"/>
                </a:solidFill>
              </a:rPr>
              <a:t>-test</a:t>
            </a:r>
            <a:r>
              <a:rPr lang="de-DE" dirty="0">
                <a:solidFill>
                  <a:srgbClr val="000000"/>
                </a:solidFill>
              </a:rPr>
              <a:t> Durchführung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4800" y="9906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rgbClr val="FF0000"/>
                </a:solidFill>
                <a:latin typeface="Calibri"/>
                <a:cs typeface="Calibri"/>
              </a:rPr>
              <a:t>mfdur</a:t>
            </a: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 = </a:t>
            </a:r>
            <a:r>
              <a:rPr lang="en-GB" dirty="0" err="1" smtClean="0">
                <a:solidFill>
                  <a:srgbClr val="FF0000"/>
                </a:solidFill>
                <a:latin typeface="Calibri"/>
                <a:cs typeface="Calibri"/>
              </a:rPr>
              <a:t>read.table(file.path(pfad</a:t>
            </a: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, "</a:t>
            </a:r>
            <a:r>
              <a:rPr lang="en-GB" dirty="0" err="1" smtClean="0">
                <a:solidFill>
                  <a:srgbClr val="FF0000"/>
                </a:solidFill>
                <a:latin typeface="Calibri"/>
                <a:cs typeface="Calibri"/>
              </a:rPr>
              <a:t>mfdur.txt</a:t>
            </a: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"))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4800" y="17526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head (</a:t>
            </a:r>
            <a:r>
              <a:rPr lang="en-GB" dirty="0" err="1" smtClean="0">
                <a:solidFill>
                  <a:srgbClr val="FF0000"/>
                </a:solidFill>
                <a:latin typeface="Calibri"/>
                <a:cs typeface="Calibri"/>
              </a:rPr>
              <a:t>mfdur</a:t>
            </a: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57200" y="2514600"/>
            <a:ext cx="7239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1800" b="1" dirty="0" smtClean="0">
                <a:solidFill>
                  <a:schemeClr val="bg2"/>
                </a:solidFill>
                <a:latin typeface="Courier New"/>
                <a:cs typeface="Courier New"/>
              </a:rPr>
              <a:t>duration Gender</a:t>
            </a:r>
          </a:p>
          <a:p>
            <a:pPr>
              <a:spcBef>
                <a:spcPts val="0"/>
              </a:spcBef>
            </a:pPr>
            <a:r>
              <a:rPr lang="en-US" sz="1800" b="1" dirty="0" smtClean="0">
                <a:solidFill>
                  <a:schemeClr val="bg2"/>
                </a:solidFill>
                <a:latin typeface="Courier New"/>
                <a:cs typeface="Courier New"/>
              </a:rPr>
              <a:t>1  115.250      F</a:t>
            </a:r>
          </a:p>
          <a:p>
            <a:pPr>
              <a:spcBef>
                <a:spcPts val="0"/>
              </a:spcBef>
            </a:pPr>
            <a:r>
              <a:rPr lang="en-US" sz="1800" b="1" dirty="0" smtClean="0">
                <a:solidFill>
                  <a:schemeClr val="bg2"/>
                </a:solidFill>
                <a:latin typeface="Courier New"/>
                <a:cs typeface="Courier New"/>
              </a:rPr>
              <a:t>2   74.687      F</a:t>
            </a:r>
          </a:p>
          <a:p>
            <a:pPr>
              <a:spcBef>
                <a:spcPts val="0"/>
              </a:spcBef>
            </a:pPr>
            <a:r>
              <a:rPr lang="en-US" sz="1800" b="1" dirty="0" smtClean="0">
                <a:solidFill>
                  <a:schemeClr val="bg2"/>
                </a:solidFill>
                <a:latin typeface="Courier New"/>
                <a:cs typeface="Courier New"/>
              </a:rPr>
              <a:t>3  124.813      F</a:t>
            </a:r>
            <a:endParaRPr lang="en-GB" sz="1800" b="1" dirty="0" smtClean="0">
              <a:solidFill>
                <a:schemeClr val="bg2"/>
              </a:solidFill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4648200"/>
            <a:ext cx="82296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Hat Gender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einen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Einfluss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auf die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Dauer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? (was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ist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die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Wahrscheinlichkeit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,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dass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der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Unterschied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zwischen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den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Dauermittelwerten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von M und F = 0?)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Text Box 6"/>
          <p:cNvSpPr txBox="1">
            <a:spLocks noChangeArrowheads="1"/>
          </p:cNvSpPr>
          <p:nvPr/>
        </p:nvSpPr>
        <p:spPr bwMode="auto">
          <a:xfrm>
            <a:off x="0" y="3284538"/>
            <a:ext cx="472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err="1" smtClean="0">
                <a:solidFill>
                  <a:srgbClr val="000000"/>
                </a:solidFill>
                <a:latin typeface="Calibri"/>
                <a:cs typeface="Calibri"/>
              </a:rPr>
              <a:t>Unterschiede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 in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Calibri"/>
              </a:rPr>
              <a:t>der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Calibri"/>
              </a:rPr>
              <a:t>Varianz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?</a:t>
            </a:r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1988" name="Text Box 9"/>
          <p:cNvSpPr txBox="1">
            <a:spLocks noChangeArrowheads="1"/>
          </p:cNvSpPr>
          <p:nvPr/>
        </p:nvSpPr>
        <p:spPr bwMode="auto">
          <a:xfrm>
            <a:off x="838200" y="914400"/>
            <a:ext cx="60515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Sind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 die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Calibri"/>
              </a:rPr>
              <a:t>Verteilungen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 pro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Calibri"/>
              </a:rPr>
              <a:t>Stufe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Calibri"/>
              </a:rPr>
              <a:t>normalverteilt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?</a:t>
            </a:r>
          </a:p>
        </p:txBody>
      </p:sp>
      <p:sp>
        <p:nvSpPr>
          <p:cNvPr id="41989" name="Text Box 11"/>
          <p:cNvSpPr txBox="1">
            <a:spLocks noChangeArrowheads="1"/>
          </p:cNvSpPr>
          <p:nvPr/>
        </p:nvSpPr>
        <p:spPr bwMode="auto">
          <a:xfrm>
            <a:off x="1763713" y="2636838"/>
            <a:ext cx="41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  <a:latin typeface="Calibri"/>
                <a:cs typeface="Calibri"/>
              </a:rPr>
              <a:t>ja</a:t>
            </a:r>
          </a:p>
        </p:txBody>
      </p:sp>
      <p:sp>
        <p:nvSpPr>
          <p:cNvPr id="41990" name="Text Box 12"/>
          <p:cNvSpPr txBox="1">
            <a:spLocks noChangeArrowheads="1"/>
          </p:cNvSpPr>
          <p:nvPr/>
        </p:nvSpPr>
        <p:spPr bwMode="auto">
          <a:xfrm>
            <a:off x="6280150" y="2582863"/>
            <a:ext cx="7318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  <a:latin typeface="Calibri"/>
                <a:cs typeface="Calibri"/>
              </a:rPr>
              <a:t>nein</a:t>
            </a: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5791200" y="2971800"/>
            <a:ext cx="16937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>
                <a:latin typeface="Calibri"/>
                <a:cs typeface="Calibri"/>
              </a:rPr>
              <a:t>wilcox.test</a:t>
            </a:r>
            <a:r>
              <a:rPr lang="en-US" dirty="0" smtClean="0">
                <a:latin typeface="Calibri"/>
                <a:cs typeface="Calibri"/>
              </a:rPr>
              <a:t>()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41992" name="Text Box 14"/>
          <p:cNvSpPr txBox="1">
            <a:spLocks noChangeArrowheads="1"/>
          </p:cNvSpPr>
          <p:nvPr/>
        </p:nvSpPr>
        <p:spPr bwMode="auto">
          <a:xfrm>
            <a:off x="228600" y="4876800"/>
            <a:ext cx="18986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nein (Default)</a:t>
            </a:r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1993" name="Text Box 15"/>
          <p:cNvSpPr txBox="1">
            <a:spLocks noChangeArrowheads="1"/>
          </p:cNvSpPr>
          <p:nvPr/>
        </p:nvSpPr>
        <p:spPr bwMode="auto">
          <a:xfrm>
            <a:off x="4267200" y="4876800"/>
            <a:ext cx="41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 smtClean="0">
                <a:solidFill>
                  <a:srgbClr val="000000"/>
                </a:solidFill>
                <a:latin typeface="Calibri"/>
                <a:cs typeface="Calibri"/>
              </a:rPr>
              <a:t>ja</a:t>
            </a:r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533400" y="5334000"/>
            <a:ext cx="10184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>
                <a:latin typeface="Calibri"/>
                <a:cs typeface="Calibri"/>
              </a:rPr>
              <a:t>t.test</a:t>
            </a:r>
            <a:r>
              <a:rPr lang="en-US" dirty="0" smtClean="0">
                <a:latin typeface="Calibri"/>
                <a:cs typeface="Calibri"/>
              </a:rPr>
              <a:t>()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3276600" y="5257800"/>
            <a:ext cx="2831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>
                <a:latin typeface="Calibri"/>
                <a:cs typeface="Calibri"/>
              </a:rPr>
              <a:t>t.test</a:t>
            </a:r>
            <a:r>
              <a:rPr lang="en-US" dirty="0" smtClean="0">
                <a:latin typeface="Calibri"/>
                <a:cs typeface="Calibri"/>
              </a:rPr>
              <a:t>(..., </a:t>
            </a:r>
            <a:r>
              <a:rPr lang="en-US" dirty="0" err="1">
                <a:latin typeface="Calibri"/>
                <a:cs typeface="Calibri"/>
              </a:rPr>
              <a:t>var.equal</a:t>
            </a:r>
            <a:r>
              <a:rPr lang="en-US" dirty="0">
                <a:latin typeface="Calibri"/>
                <a:cs typeface="Calibri"/>
              </a:rPr>
              <a:t>=T)</a:t>
            </a: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1981200" y="4343400"/>
            <a:ext cx="12736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 smtClean="0">
                <a:latin typeface="Calibri"/>
                <a:cs typeface="Calibri"/>
              </a:rPr>
              <a:t>var.test</a:t>
            </a:r>
            <a:r>
              <a:rPr lang="en-US" dirty="0" smtClean="0">
                <a:latin typeface="Calibri"/>
                <a:cs typeface="Calibri"/>
              </a:rPr>
              <a:t>()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1371600" y="152400"/>
            <a:ext cx="4953000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e-DE" dirty="0" err="1" smtClean="0">
                <a:solidFill>
                  <a:srgbClr val="000000"/>
                </a:solidFill>
                <a:latin typeface="Calibri"/>
                <a:cs typeface="Calibri"/>
              </a:rPr>
              <a:t>Kriteria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Calibri"/>
              </a:rPr>
              <a:t> für eine </a:t>
            </a:r>
            <a:r>
              <a:rPr lang="de-DE" dirty="0" err="1" smtClean="0">
                <a:solidFill>
                  <a:srgbClr val="000000"/>
                </a:solidFill>
                <a:latin typeface="Calibri"/>
                <a:cs typeface="Calibri"/>
              </a:rPr>
              <a:t>t</a:t>
            </a:r>
            <a:r>
              <a:rPr lang="de-DE" dirty="0" err="1">
                <a:solidFill>
                  <a:srgbClr val="000000"/>
                </a:solidFill>
                <a:latin typeface="Calibri"/>
                <a:cs typeface="Calibri"/>
              </a:rPr>
              <a:t>-test</a:t>
            </a:r>
            <a:r>
              <a:rPr lang="de-DE" dirty="0">
                <a:solidFill>
                  <a:srgbClr val="000000"/>
                </a:solidFill>
                <a:latin typeface="Calibri"/>
                <a:cs typeface="Calibri"/>
              </a:rPr>
              <a:t> Durchführung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971800" y="17526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rgbClr val="FF0000"/>
                </a:solidFill>
                <a:latin typeface="Calibri"/>
                <a:cs typeface="Calibri"/>
              </a:rPr>
              <a:t>shapiro.test</a:t>
            </a: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()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1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6"/>
          <p:cNvSpPr txBox="1">
            <a:spLocks noChangeArrowheads="1"/>
          </p:cNvSpPr>
          <p:nvPr/>
        </p:nvSpPr>
        <p:spPr bwMode="auto">
          <a:xfrm>
            <a:off x="228600" y="990600"/>
            <a:ext cx="5545137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bg2"/>
                </a:solidFill>
                <a:latin typeface="Calibri"/>
                <a:cs typeface="Calibri"/>
              </a:rPr>
              <a:t>$F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bg2"/>
                </a:solidFill>
                <a:latin typeface="Calibri"/>
                <a:cs typeface="Calibri"/>
              </a:rPr>
              <a:t>	Shapiro-</a:t>
            </a:r>
            <a:r>
              <a:rPr lang="en-US" dirty="0" err="1" smtClean="0">
                <a:solidFill>
                  <a:schemeClr val="bg2"/>
                </a:solidFill>
                <a:latin typeface="Calibri"/>
                <a:cs typeface="Calibri"/>
              </a:rPr>
              <a:t>Wilk</a:t>
            </a:r>
            <a:r>
              <a:rPr lang="en-US" dirty="0" smtClean="0">
                <a:solidFill>
                  <a:schemeClr val="bg2"/>
                </a:solidFill>
                <a:latin typeface="Calibri"/>
                <a:cs typeface="Calibri"/>
              </a:rPr>
              <a:t> normality test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bg2"/>
                </a:solidFill>
                <a:latin typeface="Calibri"/>
                <a:cs typeface="Calibri"/>
              </a:rPr>
              <a:t>data:  X[[1L]] 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bg2"/>
                </a:solidFill>
                <a:latin typeface="Calibri"/>
                <a:cs typeface="Calibri"/>
              </a:rPr>
              <a:t>W = 0.9866, </a:t>
            </a:r>
            <a:r>
              <a:rPr lang="en-US" dirty="0" err="1" smtClean="0">
                <a:solidFill>
                  <a:schemeClr val="bg2"/>
                </a:solidFill>
                <a:latin typeface="Calibri"/>
                <a:cs typeface="Calibri"/>
              </a:rPr>
              <a:t>p</a:t>
            </a:r>
            <a:r>
              <a:rPr lang="en-US" dirty="0" smtClean="0">
                <a:solidFill>
                  <a:schemeClr val="bg2"/>
                </a:solidFill>
                <a:latin typeface="Calibri"/>
                <a:cs typeface="Calibri"/>
              </a:rPr>
              <a:t>-value = 0.9037</a:t>
            </a:r>
          </a:p>
          <a:p>
            <a:pPr>
              <a:spcBef>
                <a:spcPct val="0"/>
              </a:spcBef>
            </a:pPr>
            <a:endParaRPr lang="en-US" dirty="0" smtClean="0">
              <a:solidFill>
                <a:schemeClr val="bg2"/>
              </a:solidFill>
              <a:latin typeface="Calibri"/>
              <a:cs typeface="Calibri"/>
            </a:endParaRP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bg2"/>
                </a:solidFill>
                <a:latin typeface="Calibri"/>
                <a:cs typeface="Calibri"/>
              </a:rPr>
              <a:t>$M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bg2"/>
                </a:solidFill>
                <a:latin typeface="Calibri"/>
                <a:cs typeface="Calibri"/>
              </a:rPr>
              <a:t>	Shapiro-</a:t>
            </a:r>
            <a:r>
              <a:rPr lang="en-US" dirty="0" err="1" smtClean="0">
                <a:solidFill>
                  <a:schemeClr val="bg2"/>
                </a:solidFill>
                <a:latin typeface="Calibri"/>
                <a:cs typeface="Calibri"/>
              </a:rPr>
              <a:t>Wilk</a:t>
            </a:r>
            <a:r>
              <a:rPr lang="en-US" dirty="0" smtClean="0">
                <a:solidFill>
                  <a:schemeClr val="bg2"/>
                </a:solidFill>
                <a:latin typeface="Calibri"/>
                <a:cs typeface="Calibri"/>
              </a:rPr>
              <a:t> normality test</a:t>
            </a:r>
          </a:p>
          <a:p>
            <a:pPr>
              <a:spcBef>
                <a:spcPct val="0"/>
              </a:spcBef>
            </a:pPr>
            <a:endParaRPr lang="en-US" dirty="0" smtClean="0">
              <a:solidFill>
                <a:schemeClr val="bg2"/>
              </a:solidFill>
              <a:latin typeface="Calibri"/>
              <a:cs typeface="Calibri"/>
            </a:endParaRP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bg2"/>
                </a:solidFill>
                <a:latin typeface="Calibri"/>
                <a:cs typeface="Calibri"/>
              </a:rPr>
              <a:t>data:  X[[2L]] 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bg2"/>
                </a:solidFill>
                <a:latin typeface="Calibri"/>
                <a:cs typeface="Calibri"/>
              </a:rPr>
              <a:t>W = 0.9528, </a:t>
            </a:r>
            <a:r>
              <a:rPr lang="en-US" dirty="0" err="1" smtClean="0">
                <a:solidFill>
                  <a:schemeClr val="bg2"/>
                </a:solidFill>
                <a:latin typeface="Calibri"/>
                <a:cs typeface="Calibri"/>
              </a:rPr>
              <a:t>p</a:t>
            </a:r>
            <a:r>
              <a:rPr lang="en-US" dirty="0" smtClean="0">
                <a:solidFill>
                  <a:schemeClr val="bg2"/>
                </a:solidFill>
                <a:latin typeface="Calibri"/>
                <a:cs typeface="Calibri"/>
              </a:rPr>
              <a:t>-value = 0.08804</a:t>
            </a:r>
            <a:endParaRPr lang="en-US" dirty="0">
              <a:solidFill>
                <a:schemeClr val="bg2"/>
              </a:solidFill>
              <a:latin typeface="Calibri"/>
              <a:cs typeface="Calibri"/>
            </a:endParaRPr>
          </a:p>
        </p:txBody>
      </p:sp>
      <p:sp>
        <p:nvSpPr>
          <p:cNvPr id="43011" name="Text Box 7"/>
          <p:cNvSpPr txBox="1">
            <a:spLocks noChangeArrowheads="1"/>
          </p:cNvSpPr>
          <p:nvPr/>
        </p:nvSpPr>
        <p:spPr bwMode="auto">
          <a:xfrm>
            <a:off x="685800" y="0"/>
            <a:ext cx="65094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 smtClean="0">
                <a:latin typeface="Calibri"/>
                <a:cs typeface="Calibri"/>
              </a:rPr>
              <a:t>with(mfdur</a:t>
            </a:r>
            <a:r>
              <a:rPr lang="en-US" dirty="0" smtClean="0">
                <a:latin typeface="Calibri"/>
                <a:cs typeface="Calibri"/>
              </a:rPr>
              <a:t>, </a:t>
            </a:r>
            <a:r>
              <a:rPr lang="en-US" dirty="0" err="1" smtClean="0">
                <a:latin typeface="Calibri"/>
                <a:cs typeface="Calibri"/>
              </a:rPr>
              <a:t>tapply(duration</a:t>
            </a:r>
            <a:r>
              <a:rPr lang="en-US" dirty="0" smtClean="0">
                <a:latin typeface="Calibri"/>
                <a:cs typeface="Calibri"/>
              </a:rPr>
              <a:t>, Gender, </a:t>
            </a:r>
            <a:r>
              <a:rPr lang="en-US" dirty="0" err="1" smtClean="0">
                <a:latin typeface="Calibri"/>
                <a:cs typeface="Calibri"/>
              </a:rPr>
              <a:t>shapiro.test</a:t>
            </a:r>
            <a:r>
              <a:rPr lang="en-US" dirty="0" smtClean="0">
                <a:latin typeface="Calibri"/>
                <a:cs typeface="Calibri"/>
              </a:rPr>
              <a:t>))</a:t>
            </a:r>
            <a:endParaRPr lang="de-DE" dirty="0">
              <a:latin typeface="Calibri"/>
              <a:cs typeface="Calibri"/>
            </a:endParaRPr>
          </a:p>
        </p:txBody>
      </p:sp>
      <p:sp>
        <p:nvSpPr>
          <p:cNvPr id="43012" name="Line 9"/>
          <p:cNvSpPr>
            <a:spLocks noChangeShapeType="1"/>
          </p:cNvSpPr>
          <p:nvPr/>
        </p:nvSpPr>
        <p:spPr bwMode="auto">
          <a:xfrm flipH="1">
            <a:off x="4038599" y="2057400"/>
            <a:ext cx="1752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endParaRPr lang="en-US">
              <a:latin typeface="Calibri"/>
              <a:cs typeface="Calibri"/>
            </a:endParaRPr>
          </a:p>
        </p:txBody>
      </p:sp>
      <p:sp>
        <p:nvSpPr>
          <p:cNvPr id="43013" name="Text Box 10"/>
          <p:cNvSpPr txBox="1">
            <a:spLocks noChangeArrowheads="1"/>
          </p:cNvSpPr>
          <p:nvPr/>
        </p:nvSpPr>
        <p:spPr bwMode="auto">
          <a:xfrm>
            <a:off x="5768975" y="1371600"/>
            <a:ext cx="3375025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Die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Wahrscheinlichkeit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dass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die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Werte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normalverteilt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sind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.</a:t>
            </a:r>
            <a:endParaRPr lang="de-DE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3014" name="Text Box 11"/>
          <p:cNvSpPr txBox="1">
            <a:spLocks noChangeArrowheads="1"/>
          </p:cNvSpPr>
          <p:nvPr/>
        </p:nvSpPr>
        <p:spPr bwMode="auto">
          <a:xfrm>
            <a:off x="228600" y="5181600"/>
            <a:ext cx="8534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Wenn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p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&lt; 0.05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dann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weicht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die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Stichprobe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signifikant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von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einer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Normalverteilung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ab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, und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der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t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-test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Calibri"/>
              </a:rPr>
              <a:t>sollte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nicht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eingesetzt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werden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.</a:t>
            </a:r>
            <a:endParaRPr lang="de-DE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-381000" y="762000"/>
            <a:ext cx="914400" cy="914400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Line 9"/>
          <p:cNvSpPr>
            <a:spLocks noChangeShapeType="1"/>
          </p:cNvSpPr>
          <p:nvPr/>
        </p:nvSpPr>
        <p:spPr bwMode="auto">
          <a:xfrm flipH="1">
            <a:off x="4038600" y="2057400"/>
            <a:ext cx="17526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endParaRPr lang="en-US">
              <a:latin typeface="Calibri"/>
              <a:cs typeface="Calibri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38400" y="609600"/>
            <a:ext cx="41148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Stufe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F des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Faktors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 Gender</a:t>
            </a:r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>
            <a:off x="685800" y="914400"/>
            <a:ext cx="1752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endParaRPr lang="en-US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4"/>
          <p:cNvSpPr txBox="1">
            <a:spLocks noChangeArrowheads="1"/>
          </p:cNvSpPr>
          <p:nvPr/>
        </p:nvSpPr>
        <p:spPr bwMode="auto">
          <a:xfrm>
            <a:off x="3581400" y="0"/>
            <a:ext cx="1447800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e-DE" dirty="0" err="1" smtClean="0">
                <a:solidFill>
                  <a:srgbClr val="000000"/>
                </a:solidFill>
                <a:latin typeface="Calibri"/>
                <a:cs typeface="Calibri"/>
              </a:rPr>
              <a:t>var.test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Calibri"/>
              </a:rPr>
              <a:t>()</a:t>
            </a:r>
            <a:endParaRPr lang="de-DE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5059" name="Text Box 5"/>
          <p:cNvSpPr txBox="1">
            <a:spLocks noChangeArrowheads="1"/>
          </p:cNvSpPr>
          <p:nvPr/>
        </p:nvSpPr>
        <p:spPr bwMode="auto">
          <a:xfrm>
            <a:off x="0" y="457200"/>
            <a:ext cx="899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  <a:latin typeface="Calibri"/>
                <a:cs typeface="Calibri"/>
              </a:rPr>
              <a:t>prüft ob das Verhältnis zwischen Varianzen signifikant von 1 abweicht.</a:t>
            </a:r>
            <a:endParaRPr lang="de-DE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5060" name="Text Box 6"/>
          <p:cNvSpPr txBox="1">
            <a:spLocks noChangeArrowheads="1"/>
          </p:cNvSpPr>
          <p:nvPr/>
        </p:nvSpPr>
        <p:spPr bwMode="auto">
          <a:xfrm>
            <a:off x="152400" y="990600"/>
            <a:ext cx="815340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  <a:latin typeface="Calibri"/>
                <a:cs typeface="Calibri"/>
              </a:rPr>
              <a:t>Um signifikante Unterschiede zwischen Varianzen festzustellen, wird ein </a:t>
            </a:r>
            <a:r>
              <a:rPr lang="de-DE" b="1" dirty="0" err="1" smtClean="0">
                <a:solidFill>
                  <a:srgbClr val="000000"/>
                </a:solidFill>
                <a:latin typeface="Calibri"/>
                <a:cs typeface="Calibri"/>
              </a:rPr>
              <a:t>F-test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Calibri"/>
              </a:rPr>
              <a:t> und die  </a:t>
            </a:r>
            <a:r>
              <a:rPr lang="de-DE" b="1" dirty="0" smtClean="0">
                <a:solidFill>
                  <a:srgbClr val="000000"/>
                </a:solidFill>
                <a:latin typeface="Calibri"/>
                <a:cs typeface="Calibri"/>
              </a:rPr>
              <a:t>F-Verteilung 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Calibri"/>
              </a:rPr>
              <a:t>verwendet – diese Verteilung ist das gleiche wie die t-Verteilung hoch 2.</a:t>
            </a:r>
            <a:endParaRPr lang="de-DE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0" y="2133600"/>
            <a:ext cx="9156700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 dirty="0" err="1" smtClean="0">
                <a:latin typeface="Calibri"/>
                <a:cs typeface="Calibri"/>
              </a:rPr>
              <a:t>var.test(duration</a:t>
            </a:r>
            <a:r>
              <a:rPr lang="de-DE" dirty="0" smtClean="0">
                <a:latin typeface="Calibri"/>
                <a:cs typeface="Calibri"/>
              </a:rPr>
              <a:t> ~ </a:t>
            </a:r>
            <a:r>
              <a:rPr lang="de-DE" dirty="0" err="1" smtClean="0">
                <a:latin typeface="Calibri"/>
                <a:cs typeface="Calibri"/>
              </a:rPr>
              <a:t>Gender</a:t>
            </a:r>
            <a:r>
              <a:rPr lang="de-DE" dirty="0" smtClean="0">
                <a:latin typeface="Calibri"/>
                <a:cs typeface="Calibri"/>
              </a:rPr>
              <a:t>, </a:t>
            </a:r>
            <a:r>
              <a:rPr lang="de-DE" dirty="0" err="1" smtClean="0">
                <a:latin typeface="Calibri"/>
                <a:cs typeface="Calibri"/>
              </a:rPr>
              <a:t>data</a:t>
            </a:r>
            <a:r>
              <a:rPr lang="de-DE" dirty="0" smtClean="0">
                <a:latin typeface="Calibri"/>
                <a:cs typeface="Calibri"/>
              </a:rPr>
              <a:t> = </a:t>
            </a:r>
            <a:r>
              <a:rPr lang="de-DE" dirty="0" err="1" smtClean="0">
                <a:latin typeface="Calibri"/>
                <a:cs typeface="Calibri"/>
              </a:rPr>
              <a:t>mfdur</a:t>
            </a:r>
            <a:r>
              <a:rPr lang="de-DE" dirty="0" smtClean="0">
                <a:latin typeface="Calibri"/>
                <a:cs typeface="Calibri"/>
              </a:rPr>
              <a:t>)</a:t>
            </a:r>
            <a:endParaRPr lang="de-DE" sz="1800" b="1" dirty="0" smtClean="0">
              <a:latin typeface="Courier New" charset="0"/>
            </a:endParaRPr>
          </a:p>
          <a:p>
            <a:pPr>
              <a:spcBef>
                <a:spcPct val="0"/>
              </a:spcBef>
            </a:pPr>
            <a:r>
              <a:rPr lang="de-DE" sz="1800" b="1" dirty="0">
                <a:latin typeface="Courier New" charset="0"/>
              </a:rPr>
              <a:t>        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F test to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compare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two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variances</a:t>
            </a:r>
            <a:endParaRPr lang="de-DE" sz="1800" b="1" dirty="0">
              <a:solidFill>
                <a:srgbClr val="000000"/>
              </a:solidFill>
              <a:latin typeface="Courier New" charset="0"/>
            </a:endParaRPr>
          </a:p>
          <a:p>
            <a:pPr>
              <a:spcBef>
                <a:spcPct val="0"/>
              </a:spcBef>
            </a:pP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data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:  x and y </a:t>
            </a:r>
          </a:p>
          <a:p>
            <a:pPr>
              <a:spcBef>
                <a:spcPct val="0"/>
              </a:spcBef>
            </a:pPr>
            <a:r>
              <a:rPr lang="de-DE" sz="1800" b="1" dirty="0">
                <a:solidFill>
                  <a:srgbClr val="0066FF"/>
                </a:solidFill>
                <a:latin typeface="Courier New" charset="0"/>
              </a:rPr>
              <a:t>F = 0.8307</a:t>
            </a:r>
            <a:r>
              <a:rPr lang="de-DE" sz="1800" b="1" dirty="0">
                <a:latin typeface="Courier New" charset="0"/>
              </a:rPr>
              <a:t>, </a:t>
            </a:r>
            <a:r>
              <a:rPr lang="de-DE" sz="1800" b="1" dirty="0" err="1">
                <a:solidFill>
                  <a:srgbClr val="0066FF"/>
                </a:solidFill>
                <a:latin typeface="Courier New" charset="0"/>
              </a:rPr>
              <a:t>num</a:t>
            </a:r>
            <a:r>
              <a:rPr lang="de-DE" sz="1800" b="1" dirty="0">
                <a:solidFill>
                  <a:srgbClr val="0066FF"/>
                </a:solidFill>
                <a:latin typeface="Courier New" charset="0"/>
              </a:rPr>
              <a:t> </a:t>
            </a:r>
            <a:r>
              <a:rPr lang="de-DE" sz="1800" b="1" dirty="0" err="1">
                <a:solidFill>
                  <a:srgbClr val="0066FF"/>
                </a:solidFill>
                <a:latin typeface="Courier New" charset="0"/>
              </a:rPr>
              <a:t>df</a:t>
            </a:r>
            <a:r>
              <a:rPr lang="de-DE" sz="1800" b="1" dirty="0">
                <a:solidFill>
                  <a:srgbClr val="0066FF"/>
                </a:solidFill>
                <a:latin typeface="Courier New" charset="0"/>
              </a:rPr>
              <a:t> = </a:t>
            </a:r>
            <a:r>
              <a:rPr lang="de-DE" sz="1800" b="1" dirty="0">
                <a:solidFill>
                  <a:srgbClr val="FF0000"/>
                </a:solidFill>
                <a:latin typeface="Courier New" charset="0"/>
              </a:rPr>
              <a:t>40</a:t>
            </a:r>
            <a:r>
              <a:rPr lang="de-DE" sz="1800" b="1" dirty="0">
                <a:latin typeface="Courier New" charset="0"/>
              </a:rPr>
              <a:t>, </a:t>
            </a:r>
            <a:r>
              <a:rPr lang="de-DE" sz="1800" b="1" dirty="0" err="1">
                <a:solidFill>
                  <a:srgbClr val="0066FF"/>
                </a:solidFill>
                <a:latin typeface="Courier New" charset="0"/>
              </a:rPr>
              <a:t>denom</a:t>
            </a:r>
            <a:r>
              <a:rPr lang="de-DE" sz="1800" b="1" dirty="0">
                <a:solidFill>
                  <a:srgbClr val="0066FF"/>
                </a:solidFill>
                <a:latin typeface="Courier New" charset="0"/>
              </a:rPr>
              <a:t> </a:t>
            </a:r>
            <a:r>
              <a:rPr lang="de-DE" sz="1800" b="1" dirty="0" err="1">
                <a:solidFill>
                  <a:srgbClr val="0066FF"/>
                </a:solidFill>
                <a:latin typeface="Courier New" charset="0"/>
              </a:rPr>
              <a:t>df</a:t>
            </a:r>
            <a:r>
              <a:rPr lang="de-DE" sz="1800" b="1" dirty="0">
                <a:solidFill>
                  <a:srgbClr val="0066FF"/>
                </a:solidFill>
                <a:latin typeface="Courier New" charset="0"/>
              </a:rPr>
              <a:t> = </a:t>
            </a:r>
            <a:r>
              <a:rPr lang="de-DE" sz="1800" b="1" dirty="0">
                <a:solidFill>
                  <a:srgbClr val="FF0000"/>
                </a:solidFill>
                <a:latin typeface="Courier New" charset="0"/>
              </a:rPr>
              <a:t>40</a:t>
            </a:r>
            <a:r>
              <a:rPr lang="de-DE" sz="1800" b="1" dirty="0">
                <a:latin typeface="Courier New" charset="0"/>
              </a:rPr>
              <a:t>, </a:t>
            </a:r>
            <a:r>
              <a:rPr lang="de-DE" sz="1800" b="1" dirty="0" err="1">
                <a:solidFill>
                  <a:srgbClr val="800000"/>
                </a:solidFill>
                <a:latin typeface="Courier New" charset="0"/>
              </a:rPr>
              <a:t>p-value</a:t>
            </a:r>
            <a:r>
              <a:rPr lang="de-DE" sz="1800" b="1" dirty="0">
                <a:solidFill>
                  <a:srgbClr val="800000"/>
                </a:solidFill>
                <a:latin typeface="Courier New" charset="0"/>
              </a:rPr>
              <a:t> = 0.5601</a:t>
            </a:r>
          </a:p>
          <a:p>
            <a:pPr>
              <a:spcBef>
                <a:spcPct val="0"/>
              </a:spcBef>
            </a:pP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alternative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hypothesis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: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true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ratio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of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variances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is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not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equal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to 1 </a:t>
            </a:r>
          </a:p>
          <a:p>
            <a:pPr>
              <a:spcBef>
                <a:spcPct val="0"/>
              </a:spcBef>
            </a:pP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95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percent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confidence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interval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:</a:t>
            </a:r>
          </a:p>
          <a:p>
            <a:pPr>
              <a:spcBef>
                <a:spcPct val="0"/>
              </a:spcBef>
            </a:pP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0.4429731 1.5576553 </a:t>
            </a:r>
          </a:p>
          <a:p>
            <a:pPr>
              <a:spcBef>
                <a:spcPct val="0"/>
              </a:spcBef>
            </a:pP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sample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estimates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:</a:t>
            </a:r>
          </a:p>
          <a:p>
            <a:pPr>
              <a:spcBef>
                <a:spcPct val="0"/>
              </a:spcBef>
            </a:pP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ratio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of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variances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</a:t>
            </a:r>
          </a:p>
          <a:p>
            <a:pPr>
              <a:spcBef>
                <a:spcPct val="0"/>
              </a:spcBef>
            </a:pPr>
            <a:r>
              <a:rPr lang="de-DE" sz="1800" b="1" dirty="0">
                <a:latin typeface="Courier New" charset="0"/>
              </a:rPr>
              <a:t>          </a:t>
            </a:r>
            <a:r>
              <a:rPr lang="de-DE" sz="1800" b="1" dirty="0" smtClean="0">
                <a:solidFill>
                  <a:srgbClr val="008000"/>
                </a:solidFill>
                <a:latin typeface="Courier New" charset="0"/>
              </a:rPr>
              <a:t>0.830662</a:t>
            </a:r>
            <a:endParaRPr lang="de-DE" sz="1800" dirty="0">
              <a:latin typeface="Courier New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838200" y="5029200"/>
            <a:ext cx="7543800" cy="1828800"/>
            <a:chOff x="838200" y="5029200"/>
            <a:chExt cx="7543800" cy="1828800"/>
          </a:xfrm>
        </p:grpSpPr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838200" y="5029200"/>
              <a:ext cx="7543800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dirty="0" err="1">
                  <a:solidFill>
                    <a:srgbClr val="000000"/>
                  </a:solidFill>
                  <a:latin typeface="Calibri"/>
                  <a:cs typeface="Calibri"/>
                </a:rPr>
                <a:t>Der</a:t>
              </a:r>
              <a:r>
                <a:rPr lang="en-US" dirty="0">
                  <a:solidFill>
                    <a:srgbClr val="000000"/>
                  </a:solidFill>
                  <a:latin typeface="Calibri"/>
                  <a:cs typeface="Calibri"/>
                </a:rPr>
                <a:t> </a:t>
              </a:r>
              <a:r>
                <a:rPr lang="en-US" dirty="0" err="1">
                  <a:solidFill>
                    <a:srgbClr val="000000"/>
                  </a:solidFill>
                  <a:latin typeface="Calibri"/>
                  <a:cs typeface="Calibri"/>
                </a:rPr>
                <a:t>Unterschied</a:t>
              </a:r>
              <a:r>
                <a:rPr lang="en-US" dirty="0">
                  <a:solidFill>
                    <a:srgbClr val="000000"/>
                  </a:solidFill>
                  <a:latin typeface="Calibri"/>
                  <a:cs typeface="Calibri"/>
                </a:rPr>
                <a:t> </a:t>
              </a:r>
              <a:r>
                <a:rPr lang="en-US" dirty="0" err="1">
                  <a:solidFill>
                    <a:srgbClr val="000000"/>
                  </a:solidFill>
                  <a:latin typeface="Calibri"/>
                  <a:cs typeface="Calibri"/>
                </a:rPr>
                <a:t>zwischen</a:t>
              </a:r>
              <a:r>
                <a:rPr lang="en-US" dirty="0">
                  <a:solidFill>
                    <a:srgbClr val="000000"/>
                  </a:solidFill>
                  <a:latin typeface="Calibri"/>
                  <a:cs typeface="Calibri"/>
                </a:rPr>
                <a:t> den </a:t>
              </a:r>
              <a:r>
                <a:rPr lang="en-US" dirty="0" err="1">
                  <a:solidFill>
                    <a:srgbClr val="000000"/>
                  </a:solidFill>
                  <a:latin typeface="Calibri"/>
                  <a:cs typeface="Calibri"/>
                </a:rPr>
                <a:t>Varianzen</a:t>
              </a:r>
              <a:r>
                <a:rPr lang="en-US" dirty="0">
                  <a:solidFill>
                    <a:srgbClr val="000000"/>
                  </a:solidFill>
                  <a:latin typeface="Calibri"/>
                  <a:cs typeface="Calibri"/>
                </a:rPr>
                <a:t> </a:t>
              </a:r>
              <a:r>
                <a:rPr lang="en-US" dirty="0" err="1">
                  <a:solidFill>
                    <a:srgbClr val="000000"/>
                  </a:solidFill>
                  <a:latin typeface="Calibri"/>
                  <a:cs typeface="Calibri"/>
                </a:rPr>
                <a:t>ist</a:t>
              </a:r>
              <a:r>
                <a:rPr lang="en-US" dirty="0">
                  <a:solidFill>
                    <a:srgbClr val="000000"/>
                  </a:solidFill>
                  <a:latin typeface="Calibri"/>
                  <a:cs typeface="Calibri"/>
                </a:rPr>
                <a:t> </a:t>
              </a:r>
              <a:r>
                <a:rPr lang="en-US" dirty="0" err="1">
                  <a:solidFill>
                    <a:srgbClr val="000000"/>
                  </a:solidFill>
                  <a:latin typeface="Calibri"/>
                  <a:cs typeface="Calibri"/>
                </a:rPr>
                <a:t>nicht</a:t>
              </a:r>
              <a:r>
                <a:rPr lang="en-US" dirty="0">
                  <a:solidFill>
                    <a:srgbClr val="000000"/>
                  </a:solidFill>
                  <a:latin typeface="Calibri"/>
                  <a:cs typeface="Calibri"/>
                </a:rPr>
                <a:t> </a:t>
              </a:r>
              <a:r>
                <a:rPr lang="en-US" dirty="0" err="1" smtClean="0">
                  <a:solidFill>
                    <a:srgbClr val="000000"/>
                  </a:solidFill>
                  <a:latin typeface="Calibri"/>
                  <a:cs typeface="Calibri"/>
                </a:rPr>
                <a:t>signifikant</a:t>
              </a:r>
              <a:r>
                <a:rPr lang="en-US" dirty="0" smtClean="0">
                  <a:solidFill>
                    <a:srgbClr val="000000"/>
                  </a:solidFill>
                  <a:latin typeface="Calibri"/>
                  <a:cs typeface="Calibri"/>
                </a:rPr>
                <a:t> F(</a:t>
              </a:r>
              <a:r>
                <a:rPr lang="en-US" dirty="0" smtClean="0">
                  <a:solidFill>
                    <a:srgbClr val="FF0000"/>
                  </a:solidFill>
                  <a:latin typeface="Calibri"/>
                  <a:cs typeface="Calibri"/>
                </a:rPr>
                <a:t>40</a:t>
              </a:r>
              <a:r>
                <a:rPr lang="en-US" dirty="0" smtClean="0">
                  <a:solidFill>
                    <a:srgbClr val="000000"/>
                  </a:solidFill>
                  <a:latin typeface="Calibri"/>
                  <a:cs typeface="Calibri"/>
                </a:rPr>
                <a:t>, </a:t>
              </a:r>
              <a:r>
                <a:rPr lang="en-US" dirty="0" smtClean="0">
                  <a:solidFill>
                    <a:srgbClr val="FF0000"/>
                  </a:solidFill>
                  <a:latin typeface="Calibri"/>
                  <a:cs typeface="Calibri"/>
                </a:rPr>
                <a:t>40</a:t>
              </a:r>
              <a:r>
                <a:rPr lang="en-US" dirty="0" smtClean="0">
                  <a:solidFill>
                    <a:srgbClr val="000000"/>
                  </a:solidFill>
                  <a:latin typeface="Calibri"/>
                  <a:cs typeface="Calibri"/>
                </a:rPr>
                <a:t>) = </a:t>
              </a:r>
              <a:r>
                <a:rPr lang="de-DE" b="1" dirty="0" smtClean="0">
                  <a:solidFill>
                    <a:srgbClr val="0000FF"/>
                  </a:solidFill>
                  <a:latin typeface="Calibri"/>
                  <a:cs typeface="Calibri"/>
                </a:rPr>
                <a:t>0.8</a:t>
              </a:r>
              <a:r>
                <a:rPr lang="en-US" dirty="0" smtClean="0">
                  <a:solidFill>
                    <a:srgbClr val="000000"/>
                  </a:solidFill>
                  <a:latin typeface="Calibri"/>
                  <a:cs typeface="Calibri"/>
                </a:rPr>
                <a:t>, </a:t>
              </a:r>
              <a:r>
                <a:rPr lang="en-US" dirty="0" err="1" smtClean="0">
                  <a:solidFill>
                    <a:srgbClr val="800000"/>
                  </a:solidFill>
                  <a:latin typeface="Calibri"/>
                  <a:cs typeface="Calibri"/>
                </a:rPr>
                <a:t>p</a:t>
              </a:r>
              <a:r>
                <a:rPr lang="en-US" dirty="0" smtClean="0">
                  <a:solidFill>
                    <a:srgbClr val="800000"/>
                  </a:solidFill>
                  <a:latin typeface="Calibri"/>
                  <a:cs typeface="Calibri"/>
                </a:rPr>
                <a:t> &gt; 0.05)</a:t>
              </a:r>
              <a:endParaRPr lang="en-US" dirty="0">
                <a:solidFill>
                  <a:srgbClr val="000000"/>
                </a:solidFill>
                <a:latin typeface="Calibri"/>
                <a:cs typeface="Calibri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38200" y="6027003"/>
              <a:ext cx="6705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0"/>
                </a:spcBef>
              </a:pPr>
              <a:r>
                <a:rPr lang="en-GB" dirty="0" smtClean="0">
                  <a:solidFill>
                    <a:schemeClr val="tx1"/>
                  </a:solidFill>
                  <a:latin typeface="Calibri"/>
                  <a:cs typeface="Calibri"/>
                </a:rPr>
                <a:t>(Das </a:t>
              </a:r>
              <a:r>
                <a:rPr lang="en-GB" dirty="0" err="1" smtClean="0">
                  <a:solidFill>
                    <a:schemeClr val="tx1"/>
                  </a:solidFill>
                  <a:latin typeface="Calibri"/>
                  <a:cs typeface="Calibri"/>
                </a:rPr>
                <a:t>Verhältnis</a:t>
              </a:r>
              <a:r>
                <a:rPr lang="en-GB" dirty="0" smtClean="0">
                  <a:solidFill>
                    <a:schemeClr val="tx1"/>
                  </a:solidFill>
                  <a:latin typeface="Calibri"/>
                  <a:cs typeface="Calibri"/>
                </a:rPr>
                <a:t> </a:t>
              </a:r>
              <a:r>
                <a:rPr lang="en-GB" dirty="0" err="1" smtClean="0">
                  <a:solidFill>
                    <a:schemeClr val="tx1"/>
                  </a:solidFill>
                  <a:latin typeface="Calibri"/>
                  <a:cs typeface="Calibri"/>
                </a:rPr>
                <a:t>zwischen</a:t>
              </a:r>
              <a:r>
                <a:rPr lang="en-GB" dirty="0" smtClean="0">
                  <a:solidFill>
                    <a:schemeClr val="tx1"/>
                  </a:solidFill>
                  <a:latin typeface="Calibri"/>
                  <a:cs typeface="Calibri"/>
                </a:rPr>
                <a:t> den </a:t>
              </a:r>
              <a:r>
                <a:rPr lang="en-GB" dirty="0" err="1" smtClean="0">
                  <a:solidFill>
                    <a:schemeClr val="tx1"/>
                  </a:solidFill>
                  <a:latin typeface="Calibri"/>
                  <a:cs typeface="Calibri"/>
                </a:rPr>
                <a:t>Varianzen</a:t>
              </a:r>
              <a:r>
                <a:rPr lang="en-GB" dirty="0" smtClean="0">
                  <a:solidFill>
                    <a:schemeClr val="tx1"/>
                  </a:solidFill>
                  <a:latin typeface="Calibri"/>
                  <a:cs typeface="Calibri"/>
                </a:rPr>
                <a:t> </a:t>
              </a:r>
              <a:r>
                <a:rPr lang="en-GB" dirty="0" err="1" smtClean="0">
                  <a:solidFill>
                    <a:schemeClr val="tx1"/>
                  </a:solidFill>
                  <a:latin typeface="Calibri"/>
                  <a:cs typeface="Calibri"/>
                </a:rPr>
                <a:t>weicht</a:t>
              </a:r>
              <a:r>
                <a:rPr lang="en-GB" dirty="0" smtClean="0">
                  <a:solidFill>
                    <a:schemeClr val="tx1"/>
                  </a:solidFill>
                  <a:latin typeface="Calibri"/>
                  <a:cs typeface="Calibri"/>
                </a:rPr>
                <a:t> </a:t>
              </a:r>
              <a:r>
                <a:rPr lang="en-GB" dirty="0" err="1" smtClean="0">
                  <a:solidFill>
                    <a:schemeClr val="tx1"/>
                  </a:solidFill>
                  <a:latin typeface="Calibri"/>
                  <a:cs typeface="Calibri"/>
                </a:rPr>
                <a:t>nicht</a:t>
              </a:r>
              <a:r>
                <a:rPr lang="en-GB" dirty="0" smtClean="0">
                  <a:solidFill>
                    <a:schemeClr val="tx1"/>
                  </a:solidFill>
                  <a:latin typeface="Calibri"/>
                  <a:cs typeface="Calibri"/>
                </a:rPr>
                <a:t> </a:t>
              </a:r>
              <a:r>
                <a:rPr lang="en-GB" dirty="0" err="1" smtClean="0">
                  <a:solidFill>
                    <a:schemeClr val="tx1"/>
                  </a:solidFill>
                  <a:latin typeface="Calibri"/>
                  <a:cs typeface="Calibri"/>
                </a:rPr>
                <a:t>signifikant</a:t>
              </a:r>
              <a:r>
                <a:rPr lang="en-GB" dirty="0" smtClean="0">
                  <a:solidFill>
                    <a:schemeClr val="tx1"/>
                  </a:solidFill>
                  <a:latin typeface="Calibri"/>
                  <a:cs typeface="Calibri"/>
                </a:rPr>
                <a:t> </a:t>
              </a:r>
              <a:r>
                <a:rPr lang="en-GB" dirty="0" err="1" smtClean="0">
                  <a:solidFill>
                    <a:schemeClr val="tx1"/>
                  </a:solidFill>
                  <a:latin typeface="Calibri"/>
                  <a:cs typeface="Calibri"/>
                </a:rPr>
                <a:t>ab</a:t>
              </a:r>
              <a:r>
                <a:rPr lang="en-GB" dirty="0" smtClean="0">
                  <a:solidFill>
                    <a:schemeClr val="tx1"/>
                  </a:solidFill>
                  <a:latin typeface="Calibri"/>
                  <a:cs typeface="Calibri"/>
                </a:rPr>
                <a:t> von 1.)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4"/>
          <p:cNvSpPr txBox="1">
            <a:spLocks noChangeArrowheads="1"/>
          </p:cNvSpPr>
          <p:nvPr/>
        </p:nvSpPr>
        <p:spPr bwMode="auto">
          <a:xfrm>
            <a:off x="1403350" y="-50800"/>
            <a:ext cx="454561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2800">
                <a:solidFill>
                  <a:srgbClr val="0066FF"/>
                </a:solidFill>
                <a:latin typeface="Calibri"/>
                <a:cs typeface="Calibri"/>
              </a:rPr>
              <a:t>Wenn keine Normalverteilung</a:t>
            </a:r>
          </a:p>
        </p:txBody>
      </p:sp>
      <p:sp>
        <p:nvSpPr>
          <p:cNvPr id="47107" name="Text Box 5"/>
          <p:cNvSpPr txBox="1">
            <a:spLocks noChangeArrowheads="1"/>
          </p:cNvSpPr>
          <p:nvPr/>
        </p:nvSpPr>
        <p:spPr bwMode="auto">
          <a:xfrm>
            <a:off x="519113" y="1574800"/>
            <a:ext cx="57108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>
                <a:latin typeface="Calibri"/>
                <a:cs typeface="Calibri"/>
              </a:rPr>
              <a:t>wilcox.test</a:t>
            </a:r>
            <a:r>
              <a:rPr lang="en-US" dirty="0" err="1" smtClean="0">
                <a:latin typeface="Calibri"/>
                <a:cs typeface="Calibri"/>
              </a:rPr>
              <a:t>(duration</a:t>
            </a:r>
            <a:r>
              <a:rPr lang="en-US" dirty="0" smtClean="0">
                <a:latin typeface="Calibri"/>
                <a:cs typeface="Calibri"/>
              </a:rPr>
              <a:t> ~ Gender, data = </a:t>
            </a:r>
            <a:r>
              <a:rPr lang="en-US" dirty="0" err="1" smtClean="0">
                <a:latin typeface="Calibri"/>
                <a:cs typeface="Calibri"/>
              </a:rPr>
              <a:t>mfdur</a:t>
            </a:r>
            <a:r>
              <a:rPr lang="en-US" dirty="0" smtClean="0">
                <a:latin typeface="Calibri"/>
                <a:cs typeface="Calibri"/>
              </a:rPr>
              <a:t>)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47108" name="Text Box 6"/>
          <p:cNvSpPr txBox="1">
            <a:spLocks noChangeArrowheads="1"/>
          </p:cNvSpPr>
          <p:nvPr/>
        </p:nvSpPr>
        <p:spPr bwMode="auto">
          <a:xfrm>
            <a:off x="152400" y="2895600"/>
            <a:ext cx="88201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800" dirty="0" err="1" smtClean="0">
                <a:solidFill>
                  <a:srgbClr val="000000"/>
                </a:solidFill>
                <a:latin typeface="Courier"/>
                <a:cs typeface="Courier"/>
              </a:rPr>
              <a:t>Wilcoxon</a:t>
            </a:r>
            <a:r>
              <a:rPr lang="en-US" sz="1800" dirty="0" smtClean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ourier"/>
                <a:cs typeface="Courier"/>
              </a:rPr>
              <a:t>rank sum test with continuity correction</a:t>
            </a:r>
          </a:p>
          <a:p>
            <a:pPr>
              <a:spcBef>
                <a:spcPct val="0"/>
              </a:spcBef>
            </a:pPr>
            <a:r>
              <a:rPr lang="en-US" sz="1800" dirty="0">
                <a:solidFill>
                  <a:srgbClr val="000000"/>
                </a:solidFill>
                <a:latin typeface="Courier"/>
                <a:cs typeface="Courier"/>
              </a:rPr>
              <a:t>data:  </a:t>
            </a:r>
            <a:r>
              <a:rPr lang="en-US" sz="1800" dirty="0" err="1">
                <a:solidFill>
                  <a:srgbClr val="000000"/>
                </a:solidFill>
                <a:latin typeface="Courier"/>
                <a:cs typeface="Courier"/>
              </a:rPr>
              <a:t>x</a:t>
            </a:r>
            <a:r>
              <a:rPr lang="en-US" sz="1800" dirty="0">
                <a:solidFill>
                  <a:srgbClr val="000000"/>
                </a:solidFill>
                <a:latin typeface="Courier"/>
                <a:cs typeface="Courier"/>
              </a:rPr>
              <a:t> and </a:t>
            </a:r>
            <a:r>
              <a:rPr lang="en-US" sz="1800" dirty="0" err="1">
                <a:solidFill>
                  <a:srgbClr val="000000"/>
                </a:solidFill>
                <a:latin typeface="Courier"/>
                <a:cs typeface="Courier"/>
              </a:rPr>
              <a:t>y</a:t>
            </a:r>
            <a:r>
              <a:rPr lang="en-US" sz="18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</a:p>
          <a:p>
            <a:pPr>
              <a:spcBef>
                <a:spcPct val="0"/>
              </a:spcBef>
            </a:pPr>
            <a:r>
              <a:rPr lang="en-US" sz="1800" b="1" dirty="0">
                <a:solidFill>
                  <a:srgbClr val="000000"/>
                </a:solidFill>
                <a:latin typeface="Courier"/>
                <a:cs typeface="Courier"/>
              </a:rPr>
              <a:t>W = 1246</a:t>
            </a:r>
            <a:r>
              <a:rPr lang="en-US" sz="1800" dirty="0">
                <a:solidFill>
                  <a:srgbClr val="000000"/>
                </a:solidFill>
                <a:latin typeface="Courier"/>
                <a:cs typeface="Courier"/>
              </a:rPr>
              <a:t>, </a:t>
            </a:r>
            <a:r>
              <a:rPr lang="en-US" sz="1800" b="1" dirty="0" err="1">
                <a:solidFill>
                  <a:srgbClr val="000000"/>
                </a:solidFill>
                <a:latin typeface="Courier"/>
                <a:cs typeface="Courier"/>
              </a:rPr>
              <a:t>p</a:t>
            </a:r>
            <a:r>
              <a:rPr lang="en-US" sz="1800" b="1" dirty="0">
                <a:solidFill>
                  <a:srgbClr val="000000"/>
                </a:solidFill>
                <a:latin typeface="Courier"/>
                <a:cs typeface="Courier"/>
              </a:rPr>
              <a:t>-value = 0.0001727</a:t>
            </a:r>
          </a:p>
          <a:p>
            <a:pPr>
              <a:spcBef>
                <a:spcPct val="0"/>
              </a:spcBef>
            </a:pPr>
            <a:r>
              <a:rPr lang="en-US" sz="1800" dirty="0">
                <a:solidFill>
                  <a:srgbClr val="000000"/>
                </a:solidFill>
                <a:latin typeface="Courier"/>
                <a:cs typeface="Courier"/>
              </a:rPr>
              <a:t>alternative hypothesis: true location shift is not equal to 0 </a:t>
            </a:r>
          </a:p>
        </p:txBody>
      </p:sp>
      <p:sp>
        <p:nvSpPr>
          <p:cNvPr id="47109" name="Text Box 7"/>
          <p:cNvSpPr txBox="1">
            <a:spLocks noChangeArrowheads="1"/>
          </p:cNvSpPr>
          <p:nvPr/>
        </p:nvSpPr>
        <p:spPr bwMode="auto">
          <a:xfrm>
            <a:off x="539750" y="5229225"/>
            <a:ext cx="7848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Gender hat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Calibri"/>
              </a:rPr>
              <a:t>einen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Calibri"/>
              </a:rPr>
              <a:t>signifikanten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Calibri"/>
              </a:rPr>
              <a:t>Einfluss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 auf die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Calibri"/>
              </a:rPr>
              <a:t>Dauer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Calibri"/>
              </a:rPr>
              <a:t>Wilcoxon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 rank sum test,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Calibri"/>
              </a:rPr>
              <a:t>p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&lt; 0.001)</a:t>
            </a:r>
          </a:p>
        </p:txBody>
      </p:sp>
      <p:sp>
        <p:nvSpPr>
          <p:cNvPr id="47110" name="Text Box 11"/>
          <p:cNvSpPr txBox="1">
            <a:spLocks noChangeArrowheads="1"/>
          </p:cNvSpPr>
          <p:nvPr/>
        </p:nvSpPr>
        <p:spPr bwMode="auto">
          <a:xfrm>
            <a:off x="0" y="692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dirty="0" err="1">
                <a:solidFill>
                  <a:srgbClr val="000000"/>
                </a:solidFill>
                <a:latin typeface="Calibri"/>
                <a:cs typeface="Calibri"/>
              </a:rPr>
              <a:t>Wilcoxon</a:t>
            </a:r>
            <a:r>
              <a:rPr lang="de-DE" dirty="0">
                <a:solidFill>
                  <a:srgbClr val="000000"/>
                </a:solidFill>
                <a:latin typeface="Calibri"/>
                <a:cs typeface="Calibri"/>
              </a:rPr>
              <a:t> Rank </a:t>
            </a:r>
            <a:r>
              <a:rPr lang="de-DE" dirty="0" err="1">
                <a:solidFill>
                  <a:srgbClr val="000000"/>
                </a:solidFill>
                <a:latin typeface="Calibri"/>
                <a:cs typeface="Calibri"/>
              </a:rPr>
              <a:t>Sum</a:t>
            </a:r>
            <a:r>
              <a:rPr lang="de-DE" dirty="0">
                <a:solidFill>
                  <a:srgbClr val="000000"/>
                </a:solidFill>
                <a:latin typeface="Calibri"/>
                <a:cs typeface="Calibri"/>
              </a:rPr>
              <a:t> and </a:t>
            </a:r>
            <a:r>
              <a:rPr lang="de-DE" dirty="0" err="1">
                <a:solidFill>
                  <a:srgbClr val="000000"/>
                </a:solidFill>
                <a:latin typeface="Calibri"/>
                <a:cs typeface="Calibri"/>
              </a:rPr>
              <a:t>Signed</a:t>
            </a:r>
            <a:r>
              <a:rPr lang="de-DE" dirty="0">
                <a:solidFill>
                  <a:srgbClr val="000000"/>
                </a:solidFill>
                <a:latin typeface="Calibri"/>
                <a:cs typeface="Calibri"/>
              </a:rPr>
              <a:t> Rank Tests (Mann-Whitney test)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5"/>
          <p:cNvSpPr txBox="1">
            <a:spLocks noChangeArrowheads="1"/>
          </p:cNvSpPr>
          <p:nvPr/>
        </p:nvSpPr>
        <p:spPr bwMode="auto">
          <a:xfrm>
            <a:off x="611188" y="0"/>
            <a:ext cx="63069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rgbClr val="0066FF"/>
                </a:solidFill>
                <a:latin typeface="Calibri"/>
                <a:cs typeface="Calibri"/>
              </a:rPr>
              <a:t>Normalverteilung, Varianzen sind unterschiedlich</a:t>
            </a:r>
          </a:p>
        </p:txBody>
      </p:sp>
      <p:sp>
        <p:nvSpPr>
          <p:cNvPr id="48131" name="Text Box 6"/>
          <p:cNvSpPr txBox="1">
            <a:spLocks noChangeArrowheads="1"/>
          </p:cNvSpPr>
          <p:nvPr/>
        </p:nvSpPr>
        <p:spPr bwMode="auto">
          <a:xfrm>
            <a:off x="611188" y="549275"/>
            <a:ext cx="50354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>
                <a:latin typeface="Calibri"/>
                <a:cs typeface="Calibri"/>
              </a:rPr>
              <a:t>t.test</a:t>
            </a:r>
            <a:r>
              <a:rPr lang="en-US" dirty="0" err="1" smtClean="0">
                <a:latin typeface="Calibri"/>
                <a:cs typeface="Calibri"/>
              </a:rPr>
              <a:t>(duration</a:t>
            </a:r>
            <a:r>
              <a:rPr lang="en-US" dirty="0" smtClean="0">
                <a:latin typeface="Calibri"/>
                <a:cs typeface="Calibri"/>
              </a:rPr>
              <a:t> ~ Gender, data = </a:t>
            </a:r>
            <a:r>
              <a:rPr lang="en-US" dirty="0" err="1" smtClean="0">
                <a:latin typeface="Calibri"/>
                <a:cs typeface="Calibri"/>
              </a:rPr>
              <a:t>mfdur</a:t>
            </a:r>
            <a:r>
              <a:rPr lang="en-US" dirty="0" smtClean="0">
                <a:latin typeface="Calibri"/>
                <a:cs typeface="Calibri"/>
              </a:rPr>
              <a:t>)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48132" name="Rectangle 12"/>
          <p:cNvSpPr>
            <a:spLocks noChangeArrowheads="1"/>
          </p:cNvSpPr>
          <p:nvPr/>
        </p:nvSpPr>
        <p:spPr bwMode="auto">
          <a:xfrm>
            <a:off x="611188" y="1052513"/>
            <a:ext cx="8135937" cy="2862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800" dirty="0">
                <a:solidFill>
                  <a:srgbClr val="000000"/>
                </a:solidFill>
                <a:latin typeface="Courier"/>
                <a:cs typeface="Courier"/>
              </a:rPr>
              <a:t>Welch Two Sample </a:t>
            </a:r>
            <a:r>
              <a:rPr lang="en-US" sz="1800" dirty="0" err="1">
                <a:solidFill>
                  <a:srgbClr val="000000"/>
                </a:solidFill>
                <a:latin typeface="Courier"/>
                <a:cs typeface="Courier"/>
              </a:rPr>
              <a:t>t</a:t>
            </a:r>
            <a:r>
              <a:rPr lang="en-US" sz="1800" dirty="0">
                <a:solidFill>
                  <a:srgbClr val="000000"/>
                </a:solidFill>
                <a:latin typeface="Courier"/>
                <a:cs typeface="Courier"/>
              </a:rPr>
              <a:t>-test</a:t>
            </a:r>
          </a:p>
          <a:p>
            <a:pPr>
              <a:spcBef>
                <a:spcPct val="0"/>
              </a:spcBef>
            </a:pPr>
            <a:r>
              <a:rPr lang="en-US" sz="1800" dirty="0">
                <a:solidFill>
                  <a:srgbClr val="000000"/>
                </a:solidFill>
                <a:latin typeface="Courier"/>
                <a:cs typeface="Courier"/>
              </a:rPr>
              <a:t>data:  </a:t>
            </a:r>
            <a:r>
              <a:rPr lang="en-US" sz="1800" dirty="0" err="1">
                <a:solidFill>
                  <a:srgbClr val="000000"/>
                </a:solidFill>
                <a:latin typeface="Courier"/>
                <a:cs typeface="Courier"/>
              </a:rPr>
              <a:t>x</a:t>
            </a:r>
            <a:r>
              <a:rPr lang="en-US" sz="1800" dirty="0">
                <a:solidFill>
                  <a:srgbClr val="000000"/>
                </a:solidFill>
                <a:latin typeface="Courier"/>
                <a:cs typeface="Courier"/>
              </a:rPr>
              <a:t> and </a:t>
            </a:r>
            <a:r>
              <a:rPr lang="en-US" sz="1800" dirty="0" err="1">
                <a:solidFill>
                  <a:srgbClr val="000000"/>
                </a:solidFill>
                <a:latin typeface="Courier"/>
                <a:cs typeface="Courier"/>
              </a:rPr>
              <a:t>y</a:t>
            </a:r>
            <a:r>
              <a:rPr lang="en-US" sz="18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</a:p>
          <a:p>
            <a:pPr>
              <a:spcBef>
                <a:spcPct val="0"/>
              </a:spcBef>
            </a:pPr>
            <a:r>
              <a:rPr lang="en-US" sz="1800" b="1" dirty="0" err="1">
                <a:solidFill>
                  <a:srgbClr val="000000"/>
                </a:solidFill>
                <a:latin typeface="Courier"/>
                <a:cs typeface="Courier"/>
              </a:rPr>
              <a:t>t</a:t>
            </a:r>
            <a:r>
              <a:rPr lang="en-US" sz="1800" b="1" dirty="0">
                <a:solidFill>
                  <a:srgbClr val="000000"/>
                </a:solidFill>
                <a:latin typeface="Courier"/>
                <a:cs typeface="Courier"/>
              </a:rPr>
              <a:t> = 3.6947</a:t>
            </a:r>
            <a:r>
              <a:rPr lang="en-US" sz="1800" dirty="0">
                <a:solidFill>
                  <a:srgbClr val="000000"/>
                </a:solidFill>
                <a:latin typeface="Courier"/>
                <a:cs typeface="Courier"/>
              </a:rPr>
              <a:t>, </a:t>
            </a:r>
            <a:r>
              <a:rPr lang="en-US" sz="1800" b="1" dirty="0" err="1">
                <a:solidFill>
                  <a:srgbClr val="000000"/>
                </a:solidFill>
                <a:latin typeface="Courier"/>
                <a:cs typeface="Courier"/>
              </a:rPr>
              <a:t>df</a:t>
            </a:r>
            <a:r>
              <a:rPr lang="en-US" sz="1800" b="1" dirty="0">
                <a:solidFill>
                  <a:srgbClr val="000000"/>
                </a:solidFill>
                <a:latin typeface="Courier"/>
                <a:cs typeface="Courier"/>
              </a:rPr>
              <a:t> = 79.321</a:t>
            </a:r>
            <a:r>
              <a:rPr lang="en-US" sz="1800" dirty="0">
                <a:solidFill>
                  <a:srgbClr val="000000"/>
                </a:solidFill>
                <a:latin typeface="Courier"/>
                <a:cs typeface="Courier"/>
              </a:rPr>
              <a:t>, </a:t>
            </a:r>
            <a:r>
              <a:rPr lang="en-US" sz="1800" b="1" dirty="0" err="1">
                <a:solidFill>
                  <a:srgbClr val="000000"/>
                </a:solidFill>
                <a:latin typeface="Courier"/>
                <a:cs typeface="Courier"/>
              </a:rPr>
              <a:t>p</a:t>
            </a:r>
            <a:r>
              <a:rPr lang="en-US" sz="1800" b="1" dirty="0">
                <a:solidFill>
                  <a:srgbClr val="000000"/>
                </a:solidFill>
                <a:latin typeface="Courier"/>
                <a:cs typeface="Courier"/>
              </a:rPr>
              <a:t>-value = 0.0004031</a:t>
            </a:r>
          </a:p>
          <a:p>
            <a:pPr>
              <a:spcBef>
                <a:spcPct val="0"/>
              </a:spcBef>
            </a:pPr>
            <a:r>
              <a:rPr lang="en-US" sz="1800" dirty="0">
                <a:solidFill>
                  <a:srgbClr val="000000"/>
                </a:solidFill>
                <a:latin typeface="Courier"/>
                <a:cs typeface="Courier"/>
              </a:rPr>
              <a:t>alternative hypothesis: true difference in means is not equal to 0 </a:t>
            </a:r>
          </a:p>
          <a:p>
            <a:pPr>
              <a:spcBef>
                <a:spcPct val="0"/>
              </a:spcBef>
            </a:pPr>
            <a:r>
              <a:rPr lang="en-US" sz="1800" dirty="0">
                <a:solidFill>
                  <a:srgbClr val="000000"/>
                </a:solidFill>
                <a:latin typeface="Courier"/>
                <a:cs typeface="Courier"/>
              </a:rPr>
              <a:t>95 percent confidence interval:</a:t>
            </a:r>
          </a:p>
          <a:p>
            <a:pPr>
              <a:spcBef>
                <a:spcPct val="0"/>
              </a:spcBef>
            </a:pPr>
            <a:r>
              <a:rPr lang="en-US" sz="1800" dirty="0">
                <a:solidFill>
                  <a:srgbClr val="000000"/>
                </a:solidFill>
                <a:latin typeface="Courier"/>
                <a:cs typeface="Courier"/>
              </a:rPr>
              <a:t>  8.183973 27.297539 </a:t>
            </a:r>
          </a:p>
          <a:p>
            <a:pPr>
              <a:spcBef>
                <a:spcPct val="0"/>
              </a:spcBef>
            </a:pPr>
            <a:r>
              <a:rPr lang="en-US" sz="1800" dirty="0">
                <a:solidFill>
                  <a:srgbClr val="000000"/>
                </a:solidFill>
                <a:latin typeface="Courier"/>
                <a:cs typeface="Courier"/>
              </a:rPr>
              <a:t>sample estimates:</a:t>
            </a:r>
          </a:p>
          <a:p>
            <a:pPr>
              <a:spcBef>
                <a:spcPct val="0"/>
              </a:spcBef>
            </a:pPr>
            <a:r>
              <a:rPr lang="en-US" sz="1800" dirty="0">
                <a:solidFill>
                  <a:srgbClr val="000000"/>
                </a:solidFill>
                <a:latin typeface="Courier"/>
                <a:cs typeface="Courier"/>
              </a:rPr>
              <a:t>mean of </a:t>
            </a:r>
            <a:r>
              <a:rPr lang="en-US" sz="1800" dirty="0" err="1">
                <a:solidFill>
                  <a:srgbClr val="000000"/>
                </a:solidFill>
                <a:latin typeface="Courier"/>
                <a:cs typeface="Courier"/>
              </a:rPr>
              <a:t>x</a:t>
            </a:r>
            <a:r>
              <a:rPr lang="en-US" sz="1800" dirty="0">
                <a:solidFill>
                  <a:srgbClr val="000000"/>
                </a:solidFill>
                <a:latin typeface="Courier"/>
                <a:cs typeface="Courier"/>
              </a:rPr>
              <a:t> mean of </a:t>
            </a:r>
            <a:r>
              <a:rPr lang="en-US" sz="1800" dirty="0" err="1">
                <a:solidFill>
                  <a:srgbClr val="000000"/>
                </a:solidFill>
                <a:latin typeface="Courier"/>
                <a:cs typeface="Courier"/>
              </a:rPr>
              <a:t>y</a:t>
            </a:r>
            <a:r>
              <a:rPr lang="en-US" sz="18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</a:p>
          <a:p>
            <a:pPr>
              <a:spcBef>
                <a:spcPct val="0"/>
              </a:spcBef>
            </a:pPr>
            <a:r>
              <a:rPr lang="en-US" sz="1800" dirty="0">
                <a:solidFill>
                  <a:srgbClr val="000000"/>
                </a:solidFill>
                <a:latin typeface="Courier"/>
                <a:cs typeface="Courier"/>
              </a:rPr>
              <a:t> 97.95751  80.21676 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539750" y="5084763"/>
            <a:ext cx="7670800" cy="1625302"/>
            <a:chOff x="539750" y="5084763"/>
            <a:chExt cx="7670800" cy="1625302"/>
          </a:xfrm>
        </p:grpSpPr>
        <p:sp>
          <p:nvSpPr>
            <p:cNvPr id="48133" name="Text Box 15"/>
            <p:cNvSpPr txBox="1">
              <a:spLocks noChangeArrowheads="1"/>
            </p:cNvSpPr>
            <p:nvPr/>
          </p:nvSpPr>
          <p:spPr bwMode="auto">
            <a:xfrm>
              <a:off x="539750" y="5084763"/>
              <a:ext cx="7632700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dirty="0" smtClean="0">
                  <a:solidFill>
                    <a:srgbClr val="000000"/>
                  </a:solidFill>
                  <a:latin typeface="Calibri"/>
                  <a:cs typeface="Calibri"/>
                </a:rPr>
                <a:t>Gender hat </a:t>
              </a:r>
              <a:r>
                <a:rPr lang="en-US" dirty="0" err="1" smtClean="0">
                  <a:solidFill>
                    <a:srgbClr val="000000"/>
                  </a:solidFill>
                  <a:latin typeface="Calibri"/>
                  <a:cs typeface="Calibri"/>
                </a:rPr>
                <a:t>eine</a:t>
              </a:r>
              <a:r>
                <a:rPr lang="en-US" dirty="0" smtClean="0">
                  <a:solidFill>
                    <a:srgbClr val="000000"/>
                  </a:solidFill>
                  <a:latin typeface="Calibri"/>
                  <a:cs typeface="Calibri"/>
                </a:rPr>
                <a:t> </a:t>
              </a:r>
              <a:r>
                <a:rPr lang="en-US" dirty="0" err="1" smtClean="0">
                  <a:solidFill>
                    <a:srgbClr val="000000"/>
                  </a:solidFill>
                  <a:latin typeface="Calibri"/>
                  <a:cs typeface="Calibri"/>
                </a:rPr>
                <a:t>signifikanten</a:t>
              </a:r>
              <a:r>
                <a:rPr lang="en-US" dirty="0" smtClean="0">
                  <a:solidFill>
                    <a:srgbClr val="000000"/>
                  </a:solidFill>
                  <a:latin typeface="Calibri"/>
                  <a:cs typeface="Calibri"/>
                </a:rPr>
                <a:t> </a:t>
              </a:r>
              <a:r>
                <a:rPr lang="en-US" dirty="0" err="1" smtClean="0">
                  <a:solidFill>
                    <a:srgbClr val="000000"/>
                  </a:solidFill>
                  <a:latin typeface="Calibri"/>
                  <a:cs typeface="Calibri"/>
                </a:rPr>
                <a:t>Einfluss</a:t>
              </a:r>
              <a:r>
                <a:rPr lang="en-US" dirty="0" smtClean="0">
                  <a:solidFill>
                    <a:srgbClr val="000000"/>
                  </a:solidFill>
                  <a:latin typeface="Calibri"/>
                  <a:cs typeface="Calibri"/>
                </a:rPr>
                <a:t> auf die </a:t>
              </a:r>
              <a:r>
                <a:rPr lang="en-US" dirty="0" err="1" smtClean="0">
                  <a:solidFill>
                    <a:srgbClr val="000000"/>
                  </a:solidFill>
                  <a:latin typeface="Calibri"/>
                  <a:cs typeface="Calibri"/>
                </a:rPr>
                <a:t>Dauer</a:t>
              </a:r>
              <a:r>
                <a:rPr lang="en-US" dirty="0" smtClean="0">
                  <a:solidFill>
                    <a:srgbClr val="000000"/>
                  </a:solidFill>
                  <a:latin typeface="Calibri"/>
                  <a:cs typeface="Calibri"/>
                </a:rPr>
                <a:t> (t[79.3] </a:t>
              </a:r>
              <a:r>
                <a:rPr lang="en-US" dirty="0">
                  <a:solidFill>
                    <a:srgbClr val="000000"/>
                  </a:solidFill>
                  <a:latin typeface="Calibri"/>
                  <a:cs typeface="Calibri"/>
                </a:rPr>
                <a:t>= </a:t>
              </a:r>
              <a:r>
                <a:rPr lang="en-US" dirty="0" smtClean="0">
                  <a:solidFill>
                    <a:srgbClr val="000000"/>
                  </a:solidFill>
                  <a:latin typeface="Calibri"/>
                  <a:cs typeface="Calibri"/>
                </a:rPr>
                <a:t>3.7, </a:t>
              </a:r>
              <a:r>
                <a:rPr lang="en-US" dirty="0" err="1" smtClean="0">
                  <a:solidFill>
                    <a:srgbClr val="000000"/>
                  </a:solidFill>
                  <a:latin typeface="Calibri"/>
                  <a:cs typeface="Calibri"/>
                </a:rPr>
                <a:t>p</a:t>
              </a:r>
              <a:r>
                <a:rPr lang="en-US" dirty="0" smtClean="0">
                  <a:solidFill>
                    <a:srgbClr val="000000"/>
                  </a:solidFill>
                  <a:latin typeface="Calibri"/>
                  <a:cs typeface="Calibri"/>
                </a:rPr>
                <a:t> </a:t>
              </a:r>
              <a:r>
                <a:rPr lang="en-US" dirty="0">
                  <a:solidFill>
                    <a:srgbClr val="000000"/>
                  </a:solidFill>
                  <a:latin typeface="Calibri"/>
                  <a:cs typeface="Calibri"/>
                </a:rPr>
                <a:t>&lt; 0.001</a:t>
              </a:r>
              <a:r>
                <a:rPr lang="en-US" dirty="0" smtClean="0">
                  <a:solidFill>
                    <a:srgbClr val="000000"/>
                  </a:solidFill>
                  <a:latin typeface="Calibri"/>
                  <a:cs typeface="Calibri"/>
                </a:rPr>
                <a:t>). Oder t</a:t>
              </a:r>
              <a:r>
                <a:rPr lang="en-US" baseline="-25000" dirty="0" smtClean="0">
                  <a:solidFill>
                    <a:srgbClr val="000000"/>
                  </a:solidFill>
                  <a:latin typeface="Calibri"/>
                  <a:cs typeface="Calibri"/>
                </a:rPr>
                <a:t>79.3</a:t>
              </a:r>
              <a:r>
                <a:rPr lang="en-US" dirty="0" smtClean="0">
                  <a:solidFill>
                    <a:srgbClr val="000000"/>
                  </a:solidFill>
                  <a:latin typeface="Calibri"/>
                  <a:cs typeface="Calibri"/>
                </a:rPr>
                <a:t> = 3.7, </a:t>
              </a:r>
              <a:r>
                <a:rPr lang="en-US" dirty="0" err="1" smtClean="0">
                  <a:solidFill>
                    <a:srgbClr val="000000"/>
                  </a:solidFill>
                  <a:latin typeface="Calibri"/>
                  <a:cs typeface="Calibri"/>
                </a:rPr>
                <a:t>p</a:t>
              </a:r>
              <a:r>
                <a:rPr lang="en-US" dirty="0" smtClean="0">
                  <a:solidFill>
                    <a:srgbClr val="000000"/>
                  </a:solidFill>
                  <a:latin typeface="Calibri"/>
                  <a:cs typeface="Calibri"/>
                </a:rPr>
                <a:t> &lt; 0.001</a:t>
              </a:r>
              <a:endParaRPr lang="en-US" dirty="0">
                <a:solidFill>
                  <a:srgbClr val="000000"/>
                </a:solidFill>
                <a:latin typeface="Calibri"/>
                <a:cs typeface="Calibri"/>
              </a:endParaRPr>
            </a:p>
          </p:txBody>
        </p:sp>
        <p:sp>
          <p:nvSpPr>
            <p:cNvPr id="48134" name="Text Box 16"/>
            <p:cNvSpPr txBox="1">
              <a:spLocks noChangeArrowheads="1"/>
            </p:cNvSpPr>
            <p:nvPr/>
          </p:nvSpPr>
          <p:spPr bwMode="auto">
            <a:xfrm>
              <a:off x="685800" y="6248400"/>
              <a:ext cx="752475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Calibri"/>
                  <a:cs typeface="Calibri"/>
                </a:rPr>
                <a:t>…</a:t>
              </a:r>
              <a:r>
                <a:rPr lang="en-US" dirty="0" err="1">
                  <a:solidFill>
                    <a:srgbClr val="000000"/>
                  </a:solidFill>
                  <a:latin typeface="Calibri"/>
                  <a:cs typeface="Calibri"/>
                </a:rPr>
                <a:t>sonst</a:t>
              </a:r>
              <a:r>
                <a:rPr lang="en-US" dirty="0">
                  <a:solidFill>
                    <a:srgbClr val="000000"/>
                  </a:solidFill>
                  <a:latin typeface="Calibri"/>
                  <a:cs typeface="Calibri"/>
                </a:rPr>
                <a:t> </a:t>
              </a:r>
              <a:r>
                <a:rPr lang="en-US" dirty="0" err="1">
                  <a:latin typeface="Calibri"/>
                  <a:cs typeface="Calibri"/>
                </a:rPr>
                <a:t>t.test</a:t>
              </a:r>
              <a:r>
                <a:rPr lang="en-US" dirty="0" err="1" smtClean="0">
                  <a:latin typeface="Calibri"/>
                  <a:cs typeface="Calibri"/>
                </a:rPr>
                <a:t>(duration</a:t>
              </a:r>
              <a:r>
                <a:rPr lang="en-US" dirty="0" smtClean="0">
                  <a:latin typeface="Calibri"/>
                  <a:cs typeface="Calibri"/>
                </a:rPr>
                <a:t> ~ Gender, </a:t>
              </a:r>
              <a:r>
                <a:rPr lang="en-US" dirty="0" err="1">
                  <a:latin typeface="Calibri"/>
                  <a:cs typeface="Calibri"/>
                </a:rPr>
                <a:t>var.equal</a:t>
              </a:r>
              <a:r>
                <a:rPr lang="en-US" dirty="0">
                  <a:latin typeface="Calibri"/>
                  <a:cs typeface="Calibri"/>
                </a:rPr>
                <a:t>=</a:t>
              </a:r>
              <a:r>
                <a:rPr lang="en-US" dirty="0" smtClean="0">
                  <a:latin typeface="Calibri"/>
                  <a:cs typeface="Calibri"/>
                </a:rPr>
                <a:t>T, data = </a:t>
              </a:r>
              <a:r>
                <a:rPr lang="en-US" dirty="0" err="1" smtClean="0">
                  <a:latin typeface="Calibri"/>
                  <a:cs typeface="Calibri"/>
                </a:rPr>
                <a:t>mfdur</a:t>
              </a:r>
              <a:r>
                <a:rPr lang="en-US" dirty="0" smtClean="0">
                  <a:latin typeface="Calibri"/>
                  <a:cs typeface="Calibri"/>
                </a:rPr>
                <a:t>)</a:t>
              </a:r>
              <a:endParaRPr lang="de-DE" dirty="0">
                <a:latin typeface="Calibri"/>
                <a:cs typeface="Calibri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0" y="0"/>
            <a:ext cx="533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Beispiel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.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t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-test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Fragen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en-GB" dirty="0" err="1" smtClean="0">
                <a:solidFill>
                  <a:srgbClr val="000000"/>
                </a:solidFill>
                <a:latin typeface="Calibri"/>
                <a:cs typeface="Calibri"/>
              </a:rPr>
              <a:t>Frage</a:t>
            </a:r>
            <a:r>
              <a:rPr lang="en-GB" smtClean="0">
                <a:solidFill>
                  <a:srgbClr val="000000"/>
                </a:solidFill>
                <a:latin typeface="Calibri"/>
                <a:cs typeface="Calibri"/>
              </a:rPr>
              <a:t> 1(</a:t>
            </a:r>
            <a:r>
              <a:rPr lang="en-GB" dirty="0" smtClean="0">
                <a:solidFill>
                  <a:srgbClr val="000000"/>
                </a:solidFill>
                <a:latin typeface="Calibri"/>
                <a:cs typeface="Calibri"/>
              </a:rPr>
              <a:t>a)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762000"/>
            <a:ext cx="86868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2000" dirty="0" err="1" smtClean="0">
                <a:solidFill>
                  <a:srgbClr val="0000FF"/>
                </a:solidFill>
                <a:latin typeface="Calibri"/>
                <a:cs typeface="Calibri"/>
              </a:rPr>
              <a:t>tv</a:t>
            </a:r>
            <a:r>
              <a:rPr lang="en-US" sz="2000" dirty="0" smtClean="0">
                <a:solidFill>
                  <a:srgbClr val="0000FF"/>
                </a:solidFill>
                <a:latin typeface="Calibri"/>
                <a:cs typeface="Calibri"/>
              </a:rPr>
              <a:t> = </a:t>
            </a:r>
            <a:r>
              <a:rPr lang="en-US" sz="2000" dirty="0" err="1" smtClean="0">
                <a:solidFill>
                  <a:srgbClr val="0000FF"/>
                </a:solidFill>
                <a:latin typeface="Calibri"/>
                <a:cs typeface="Calibri"/>
              </a:rPr>
              <a:t>read.table(file.path(pfad</a:t>
            </a:r>
            <a:r>
              <a:rPr lang="en-US" sz="2000" dirty="0" smtClean="0">
                <a:solidFill>
                  <a:srgbClr val="0000FF"/>
                </a:solidFill>
                <a:latin typeface="Calibri"/>
                <a:cs typeface="Calibri"/>
              </a:rPr>
              <a:t>, "</a:t>
            </a:r>
            <a:r>
              <a:rPr lang="en-US" sz="2000" dirty="0" err="1" smtClean="0">
                <a:solidFill>
                  <a:srgbClr val="0000FF"/>
                </a:solidFill>
                <a:latin typeface="Calibri"/>
                <a:cs typeface="Calibri"/>
              </a:rPr>
              <a:t>tv.txt</a:t>
            </a:r>
            <a:r>
              <a:rPr lang="en-US" sz="2000" dirty="0" smtClean="0">
                <a:solidFill>
                  <a:srgbClr val="0000FF"/>
                </a:solidFill>
                <a:latin typeface="Calibri"/>
                <a:cs typeface="Calibri"/>
              </a:rPr>
              <a:t>"))</a:t>
            </a:r>
          </a:p>
          <a:p>
            <a:pPr>
              <a:spcBef>
                <a:spcPts val="0"/>
              </a:spcBef>
            </a:pPr>
            <a:r>
              <a:rPr lang="en-US" sz="2000" dirty="0" err="1" smtClean="0">
                <a:solidFill>
                  <a:srgbClr val="0000FF"/>
                </a:solidFill>
                <a:latin typeface="Calibri"/>
                <a:cs typeface="Calibri"/>
              </a:rPr>
              <a:t>head(tv</a:t>
            </a:r>
            <a:r>
              <a:rPr lang="en-US" sz="2000" dirty="0" smtClean="0">
                <a:solidFill>
                  <a:srgbClr val="0000FF"/>
                </a:solidFill>
                <a:latin typeface="Calibri"/>
                <a:cs typeface="Calibri"/>
              </a:rPr>
              <a:t>)</a:t>
            </a:r>
          </a:p>
          <a:p>
            <a:pPr>
              <a:spcBef>
                <a:spcPts val="0"/>
              </a:spcBef>
            </a:pPr>
            <a:r>
              <a:rPr lang="en-US" sz="2000" dirty="0" err="1" smtClean="0">
                <a:solidFill>
                  <a:srgbClr val="0000FF"/>
                </a:solidFill>
                <a:latin typeface="Calibri"/>
                <a:cs typeface="Calibri"/>
              </a:rPr>
              <a:t>with(tv</a:t>
            </a:r>
            <a:r>
              <a:rPr lang="en-US" sz="2000" dirty="0" smtClean="0">
                <a:solidFill>
                  <a:srgbClr val="0000FF"/>
                </a:solidFill>
                <a:latin typeface="Calibri"/>
                <a:cs typeface="Calibri"/>
              </a:rPr>
              <a:t>, </a:t>
            </a:r>
            <a:r>
              <a:rPr lang="en-US" sz="2000" dirty="0" err="1" smtClean="0">
                <a:solidFill>
                  <a:srgbClr val="0000FF"/>
                </a:solidFill>
                <a:latin typeface="Calibri"/>
                <a:cs typeface="Calibri"/>
              </a:rPr>
              <a:t>table(V</a:t>
            </a:r>
            <a:r>
              <a:rPr lang="en-US" sz="2000" dirty="0" smtClean="0">
                <a:solidFill>
                  <a:srgbClr val="0000FF"/>
                </a:solidFill>
                <a:latin typeface="Calibri"/>
                <a:cs typeface="Calibri"/>
              </a:rPr>
              <a:t>))</a:t>
            </a:r>
          </a:p>
          <a:p>
            <a:pPr>
              <a:spcBef>
                <a:spcPts val="0"/>
              </a:spcBef>
            </a:pPr>
            <a:endParaRPr lang="en-US" sz="2000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# </a:t>
            </a:r>
            <a:r>
              <a:rPr lang="en-US" sz="2000" dirty="0" err="1" smtClean="0">
                <a:solidFill>
                  <a:schemeClr val="tx1"/>
                </a:solidFill>
                <a:latin typeface="Calibri"/>
                <a:cs typeface="Calibri"/>
              </a:rPr>
              <a:t>boxplot</a:t>
            </a:r>
            <a:endParaRPr lang="en-US" sz="2000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>
              <a:spcBef>
                <a:spcPts val="0"/>
              </a:spcBef>
            </a:pPr>
            <a:r>
              <a:rPr lang="en-US" sz="2000" dirty="0" err="1" smtClean="0">
                <a:solidFill>
                  <a:srgbClr val="0000FF"/>
                </a:solidFill>
                <a:latin typeface="Calibri"/>
                <a:cs typeface="Calibri"/>
              </a:rPr>
              <a:t>boxplot(d</a:t>
            </a:r>
            <a:r>
              <a:rPr lang="en-US" sz="2000" dirty="0" smtClean="0">
                <a:solidFill>
                  <a:srgbClr val="0000FF"/>
                </a:solidFill>
                <a:latin typeface="Calibri"/>
                <a:cs typeface="Calibri"/>
              </a:rPr>
              <a:t> ~ V, data=</a:t>
            </a:r>
            <a:r>
              <a:rPr lang="en-US" sz="2000" dirty="0" err="1" smtClean="0">
                <a:solidFill>
                  <a:srgbClr val="0000FF"/>
                </a:solidFill>
                <a:latin typeface="Calibri"/>
                <a:cs typeface="Calibri"/>
              </a:rPr>
              <a:t>tv</a:t>
            </a:r>
            <a:r>
              <a:rPr lang="en-US" sz="2000" dirty="0" smtClean="0">
                <a:solidFill>
                  <a:srgbClr val="0000FF"/>
                </a:solidFill>
                <a:latin typeface="Calibri"/>
                <a:cs typeface="Calibri"/>
              </a:rPr>
              <a:t>)</a:t>
            </a:r>
          </a:p>
          <a:p>
            <a:pPr>
              <a:spcBef>
                <a:spcPts val="0"/>
              </a:spcBef>
            </a:pPr>
            <a:endParaRPr lang="en-US" sz="2000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# </a:t>
            </a:r>
            <a:r>
              <a:rPr lang="en-US" sz="2000" dirty="0" err="1" smtClean="0">
                <a:solidFill>
                  <a:schemeClr val="tx1"/>
                </a:solidFill>
                <a:latin typeface="Calibri"/>
                <a:cs typeface="Calibri"/>
              </a:rPr>
              <a:t>Prüfen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, ob </a:t>
            </a:r>
            <a:r>
              <a:rPr lang="en-US" sz="2000" dirty="0" err="1" smtClean="0">
                <a:solidFill>
                  <a:schemeClr val="tx1"/>
                </a:solidFill>
                <a:latin typeface="Calibri"/>
                <a:cs typeface="Calibri"/>
              </a:rPr>
              <a:t>sie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alibri"/>
                <a:cs typeface="Calibri"/>
              </a:rPr>
              <a:t>einer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alibri"/>
                <a:cs typeface="Calibri"/>
              </a:rPr>
              <a:t>Normalverteilung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alibri"/>
                <a:cs typeface="Calibri"/>
              </a:rPr>
              <a:t>folgen</a:t>
            </a:r>
            <a:endParaRPr lang="en-US" sz="2000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>
              <a:spcBef>
                <a:spcPts val="0"/>
              </a:spcBef>
            </a:pPr>
            <a:r>
              <a:rPr lang="en-US" sz="2000" dirty="0" err="1" smtClean="0">
                <a:solidFill>
                  <a:srgbClr val="0000FF"/>
                </a:solidFill>
                <a:latin typeface="Calibri"/>
                <a:cs typeface="Calibri"/>
              </a:rPr>
              <a:t>with(tv</a:t>
            </a:r>
            <a:r>
              <a:rPr lang="en-US" sz="2000" dirty="0" smtClean="0">
                <a:solidFill>
                  <a:srgbClr val="0000FF"/>
                </a:solidFill>
                <a:latin typeface="Calibri"/>
                <a:cs typeface="Calibri"/>
              </a:rPr>
              <a:t>, </a:t>
            </a:r>
            <a:r>
              <a:rPr lang="en-US" sz="2000" dirty="0" err="1" smtClean="0">
                <a:solidFill>
                  <a:srgbClr val="0000FF"/>
                </a:solidFill>
                <a:latin typeface="Calibri"/>
                <a:cs typeface="Calibri"/>
              </a:rPr>
              <a:t>tapply(d</a:t>
            </a:r>
            <a:r>
              <a:rPr lang="en-US" sz="2000" dirty="0" smtClean="0">
                <a:solidFill>
                  <a:srgbClr val="0000FF"/>
                </a:solidFill>
                <a:latin typeface="Calibri"/>
                <a:cs typeface="Calibri"/>
              </a:rPr>
              <a:t>, V, </a:t>
            </a:r>
            <a:r>
              <a:rPr lang="en-US" sz="2000" dirty="0" err="1" smtClean="0">
                <a:solidFill>
                  <a:srgbClr val="0000FF"/>
                </a:solidFill>
                <a:latin typeface="Calibri"/>
                <a:cs typeface="Calibri"/>
              </a:rPr>
              <a:t>shapiro.test</a:t>
            </a:r>
            <a:r>
              <a:rPr lang="en-US" sz="2000" dirty="0" smtClean="0">
                <a:solidFill>
                  <a:srgbClr val="0000FF"/>
                </a:solidFill>
                <a:latin typeface="Calibri"/>
                <a:cs typeface="Calibri"/>
              </a:rPr>
              <a:t>))</a:t>
            </a:r>
          </a:p>
          <a:p>
            <a:pPr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# </a:t>
            </a:r>
            <a:r>
              <a:rPr lang="en-US" sz="2000" dirty="0" err="1" smtClean="0">
                <a:solidFill>
                  <a:schemeClr val="tx1"/>
                </a:solidFill>
                <a:latin typeface="Calibri"/>
                <a:cs typeface="Calibri"/>
              </a:rPr>
              <a:t>alles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 OK</a:t>
            </a:r>
          </a:p>
          <a:p>
            <a:pPr>
              <a:spcBef>
                <a:spcPts val="0"/>
              </a:spcBef>
            </a:pPr>
            <a:endParaRPr lang="en-US" sz="2000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# </a:t>
            </a:r>
            <a:r>
              <a:rPr lang="en-US" sz="2000" dirty="0" err="1" smtClean="0">
                <a:solidFill>
                  <a:schemeClr val="tx1"/>
                </a:solidFill>
                <a:latin typeface="Calibri"/>
                <a:cs typeface="Calibri"/>
              </a:rPr>
              <a:t>Prüfen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, ob </a:t>
            </a:r>
            <a:r>
              <a:rPr lang="en-US" sz="2000" dirty="0" err="1" smtClean="0">
                <a:solidFill>
                  <a:schemeClr val="tx1"/>
                </a:solidFill>
                <a:latin typeface="Calibri"/>
                <a:cs typeface="Calibri"/>
              </a:rPr>
              <a:t>sich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 die </a:t>
            </a:r>
            <a:r>
              <a:rPr lang="en-US" sz="2000" dirty="0" err="1" smtClean="0">
                <a:solidFill>
                  <a:schemeClr val="tx1"/>
                </a:solidFill>
                <a:latin typeface="Calibri"/>
                <a:cs typeface="Calibri"/>
              </a:rPr>
              <a:t>Varianzen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alibri"/>
                <a:cs typeface="Calibri"/>
              </a:rPr>
              <a:t>unterscheiden</a:t>
            </a:r>
            <a:endParaRPr lang="en-US" sz="2000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>
              <a:spcBef>
                <a:spcPts val="0"/>
              </a:spcBef>
            </a:pPr>
            <a:r>
              <a:rPr lang="en-US" sz="2000" dirty="0" err="1" smtClean="0">
                <a:solidFill>
                  <a:srgbClr val="0000FF"/>
                </a:solidFill>
                <a:latin typeface="Calibri"/>
                <a:cs typeface="Calibri"/>
              </a:rPr>
              <a:t>var.test(d</a:t>
            </a:r>
            <a:r>
              <a:rPr lang="en-US" sz="2000" dirty="0" smtClean="0">
                <a:solidFill>
                  <a:srgbClr val="0000FF"/>
                </a:solidFill>
                <a:latin typeface="Calibri"/>
                <a:cs typeface="Calibri"/>
              </a:rPr>
              <a:t> ~ V, data=</a:t>
            </a:r>
            <a:r>
              <a:rPr lang="en-US" sz="2000" dirty="0" err="1" smtClean="0">
                <a:solidFill>
                  <a:srgbClr val="0000FF"/>
                </a:solidFill>
                <a:latin typeface="Calibri"/>
                <a:cs typeface="Calibri"/>
              </a:rPr>
              <a:t>tv</a:t>
            </a:r>
            <a:r>
              <a:rPr lang="en-US" sz="2000" dirty="0" smtClean="0">
                <a:solidFill>
                  <a:srgbClr val="0000FF"/>
                </a:solidFill>
                <a:latin typeface="Calibri"/>
                <a:cs typeface="Calibri"/>
              </a:rPr>
              <a:t>)</a:t>
            </a:r>
          </a:p>
          <a:p>
            <a:pPr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# Die </a:t>
            </a:r>
            <a:r>
              <a:rPr lang="en-US" sz="2000" dirty="0" err="1" smtClean="0">
                <a:solidFill>
                  <a:schemeClr val="tx1"/>
                </a:solidFill>
                <a:latin typeface="Calibri"/>
                <a:cs typeface="Calibri"/>
              </a:rPr>
              <a:t>Varianzen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alibri"/>
                <a:cs typeface="Calibri"/>
              </a:rPr>
              <a:t>unterscheiden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alibri"/>
                <a:cs typeface="Calibri"/>
              </a:rPr>
              <a:t>sich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alibri"/>
                <a:cs typeface="Calibri"/>
              </a:rPr>
              <a:t>signifikant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. </a:t>
            </a:r>
            <a:r>
              <a:rPr lang="en-US" sz="2000" dirty="0" err="1" smtClean="0">
                <a:solidFill>
                  <a:schemeClr val="tx1"/>
                </a:solidFill>
                <a:latin typeface="Calibri"/>
                <a:cs typeface="Calibri"/>
              </a:rPr>
              <a:t>Daher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:</a:t>
            </a:r>
          </a:p>
          <a:p>
            <a:pPr>
              <a:spcBef>
                <a:spcPts val="0"/>
              </a:spcBef>
            </a:pPr>
            <a:endParaRPr lang="en-US" sz="2000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>
              <a:spcBef>
                <a:spcPts val="0"/>
              </a:spcBef>
            </a:pPr>
            <a:r>
              <a:rPr lang="en-US" sz="2000" dirty="0" err="1" smtClean="0">
                <a:solidFill>
                  <a:srgbClr val="0000FF"/>
                </a:solidFill>
                <a:latin typeface="Calibri"/>
                <a:cs typeface="Calibri"/>
              </a:rPr>
              <a:t>t.test(d</a:t>
            </a:r>
            <a:r>
              <a:rPr lang="en-US" sz="2000" dirty="0" smtClean="0">
                <a:solidFill>
                  <a:srgbClr val="0000FF"/>
                </a:solidFill>
                <a:latin typeface="Calibri"/>
                <a:cs typeface="Calibri"/>
              </a:rPr>
              <a:t> ~ V, data = </a:t>
            </a:r>
            <a:r>
              <a:rPr lang="en-US" sz="2000" dirty="0" err="1" smtClean="0">
                <a:solidFill>
                  <a:srgbClr val="0000FF"/>
                </a:solidFill>
                <a:latin typeface="Calibri"/>
                <a:cs typeface="Calibri"/>
              </a:rPr>
              <a:t>tv</a:t>
            </a:r>
            <a:r>
              <a:rPr lang="en-US" sz="2000" dirty="0" smtClean="0">
                <a:solidFill>
                  <a:srgbClr val="0000FF"/>
                </a:solidFill>
                <a:latin typeface="Calibri"/>
                <a:cs typeface="Calibri"/>
              </a:rPr>
              <a:t>)</a:t>
            </a:r>
          </a:p>
          <a:p>
            <a:pPr>
              <a:spcBef>
                <a:spcPts val="0"/>
              </a:spcBef>
            </a:pPr>
            <a:r>
              <a:rPr lang="en-US" sz="2000" dirty="0" err="1" smtClean="0">
                <a:solidFill>
                  <a:schemeClr val="tx1"/>
                </a:solidFill>
                <a:latin typeface="Calibri"/>
                <a:cs typeface="Calibri"/>
              </a:rPr>
              <a:t>Der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alibri"/>
                <a:cs typeface="Calibri"/>
              </a:rPr>
              <a:t>Vokal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alibri"/>
                <a:cs typeface="Calibri"/>
              </a:rPr>
              <a:t>hatte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alibri"/>
                <a:cs typeface="Calibri"/>
              </a:rPr>
              <a:t>einen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alibri"/>
                <a:cs typeface="Calibri"/>
              </a:rPr>
              <a:t>signifikanten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alibri"/>
                <a:cs typeface="Calibri"/>
              </a:rPr>
              <a:t>Einfluss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 auf die </a:t>
            </a:r>
            <a:r>
              <a:rPr lang="en-US" sz="2000" dirty="0" err="1" smtClean="0">
                <a:solidFill>
                  <a:schemeClr val="tx1"/>
                </a:solidFill>
                <a:latin typeface="Calibri"/>
                <a:cs typeface="Calibri"/>
              </a:rPr>
              <a:t>Dauer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 (t[12.5] = 4.3, </a:t>
            </a:r>
            <a:r>
              <a:rPr lang="en-US" sz="2000" dirty="0" err="1" smtClean="0">
                <a:solidFill>
                  <a:schemeClr val="tx1"/>
                </a:solidFill>
                <a:latin typeface="Calibri"/>
                <a:cs typeface="Calibri"/>
              </a:rPr>
              <a:t>p</a:t>
            </a:r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 &lt; 0.001)</a:t>
            </a:r>
            <a:endParaRPr lang="en-GB" b="1" dirty="0" err="1" smtClean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048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Data-Frame </a:t>
            </a:r>
            <a:r>
              <a:rPr lang="en-GB" dirty="0" err="1" smtClean="0">
                <a:solidFill>
                  <a:srgbClr val="FF0000"/>
                </a:solidFill>
                <a:latin typeface="Calibri"/>
                <a:cs typeface="Calibri"/>
              </a:rPr>
              <a:t>dr</a:t>
            </a:r>
            <a:endParaRPr lang="en-GB" dirty="0" smtClean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20574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(a) Hat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Position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einen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Einfluss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auf F1?</a:t>
            </a:r>
            <a:endParaRPr lang="en-GB" dirty="0" smtClean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2743200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(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b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) Hat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Dialekt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einen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Einfluss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auf F1?</a:t>
            </a:r>
            <a:endParaRPr lang="en-GB" dirty="0" smtClean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3505201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(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c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) Hat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Position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eine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Einfluss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auf die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Dauer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?</a:t>
            </a:r>
            <a:endParaRPr lang="en-GB" dirty="0" smtClean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 Box 5"/>
          <p:cNvSpPr txBox="1">
            <a:spLocks noChangeArrowheads="1"/>
          </p:cNvSpPr>
          <p:nvPr/>
        </p:nvSpPr>
        <p:spPr bwMode="auto">
          <a:xfrm>
            <a:off x="1547813" y="981075"/>
            <a:ext cx="5219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  <a:latin typeface="Calibri"/>
                <a:cs typeface="Calibri"/>
              </a:rPr>
              <a:t>SE wird kleiner, umso größer n.</a:t>
            </a:r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468313" y="2060575"/>
          <a:ext cx="1720850" cy="1184275"/>
        </p:xfrm>
        <a:graphic>
          <a:graphicData uri="http://schemas.openxmlformats.org/presentationml/2006/ole">
            <p:oleObj spid="_x0000_s17410" name="Equation" r:id="rId3" imgW="7315200" imgH="5029200" progId="Equation.3">
              <p:embed/>
            </p:oleObj>
          </a:graphicData>
        </a:graphic>
      </p:graphicFrame>
      <p:sp>
        <p:nvSpPr>
          <p:cNvPr id="17419" name="Text Box 8"/>
          <p:cNvSpPr txBox="1">
            <a:spLocks noChangeArrowheads="1"/>
          </p:cNvSpPr>
          <p:nvPr/>
        </p:nvSpPr>
        <p:spPr bwMode="auto">
          <a:xfrm>
            <a:off x="2819400" y="2286000"/>
            <a:ext cx="55451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umso größer n, umso weniger 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weicht </a:t>
            </a:r>
            <a:r>
              <a:rPr lang="de-DE" i="1" dirty="0" smtClean="0">
                <a:solidFill>
                  <a:schemeClr val="tx1"/>
                </a:solidFill>
                <a:latin typeface="Calibri"/>
                <a:cs typeface="Calibri"/>
              </a:rPr>
              <a:t>m 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von </a:t>
            </a:r>
            <a:r>
              <a:rPr lang="de-DE" dirty="0" smtClean="0">
                <a:solidFill>
                  <a:schemeClr val="tx1"/>
                </a:solidFill>
                <a:latin typeface="Symbol" charset="2"/>
                <a:cs typeface="Symbol" charset="2"/>
              </a:rPr>
              <a:t>m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ab. </a:t>
            </a:r>
          </a:p>
        </p:txBody>
      </p:sp>
      <p:sp>
        <p:nvSpPr>
          <p:cNvPr id="17416" name="Text Box 9"/>
          <p:cNvSpPr txBox="1">
            <a:spLocks noChangeArrowheads="1"/>
          </p:cNvSpPr>
          <p:nvPr/>
        </p:nvSpPr>
        <p:spPr bwMode="auto">
          <a:xfrm>
            <a:off x="250826" y="4365625"/>
            <a:ext cx="867568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Oder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: 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Je mehr Würfel wir werfen, umso wahrscheinlicher ist es/sicherer wird es sein, dass </a:t>
            </a:r>
            <a:r>
              <a:rPr lang="de-DE" i="1" dirty="0">
                <a:solidFill>
                  <a:schemeClr val="tx1"/>
                </a:solidFill>
                <a:latin typeface="Calibri"/>
                <a:cs typeface="Calibri"/>
              </a:rPr>
              <a:t>m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 nah an </a:t>
            </a:r>
            <a:r>
              <a:rPr lang="de-DE" dirty="0">
                <a:solidFill>
                  <a:schemeClr val="tx1"/>
                </a:solidFill>
                <a:latin typeface="Symbol" charset="2"/>
                <a:cs typeface="Symbol" charset="2"/>
              </a:rPr>
              <a:t>m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 ist. Im unendlichen Fall – wir werfen unendlich viele Würfel und berechnen deren Zahlenmittelwert –  ist SE 0 (NULL) und m 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=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de-DE" dirty="0" smtClean="0">
                <a:solidFill>
                  <a:schemeClr val="tx1"/>
                </a:solidFill>
                <a:latin typeface="Symbol" charset="2"/>
                <a:cs typeface="Symbol" charset="2"/>
              </a:rPr>
              <a:t>m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= 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 3.5.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981200" y="152400"/>
            <a:ext cx="4114800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Standard </a:t>
            </a:r>
            <a:r>
              <a:rPr lang="de-DE" dirty="0" err="1">
                <a:solidFill>
                  <a:schemeClr val="tx1"/>
                </a:solidFill>
                <a:latin typeface="Calibri"/>
                <a:cs typeface="Calibri"/>
              </a:rPr>
              <a:t>error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 of </a:t>
            </a:r>
            <a:r>
              <a:rPr lang="de-DE" dirty="0" err="1">
                <a:solidFill>
                  <a:schemeClr val="tx1"/>
                </a:solidFill>
                <a:latin typeface="Calibri"/>
                <a:cs typeface="Calibri"/>
              </a:rPr>
              <a:t>the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de-DE" dirty="0" err="1">
                <a:solidFill>
                  <a:schemeClr val="tx1"/>
                </a:solidFill>
                <a:latin typeface="Calibri"/>
                <a:cs typeface="Calibri"/>
              </a:rPr>
              <a:t>mean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 (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SE)</a:t>
            </a:r>
            <a:endParaRPr lang="de-DE" dirty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667000" y="152400"/>
            <a:ext cx="32766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95%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Konfidenzintervall</a:t>
            </a:r>
            <a:endParaRPr lang="en-GB" dirty="0" smtClean="0">
              <a:solidFill>
                <a:schemeClr val="tx1"/>
              </a:solidFill>
              <a:latin typeface="Calibri"/>
              <a:cs typeface="Calibri"/>
            </a:endParaRPr>
          </a:p>
        </p:txBody>
      </p:sp>
      <p:pic>
        <p:nvPicPr>
          <p:cNvPr id="7" name="Picture 6" descr="norm2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381000" y="757535"/>
            <a:ext cx="6248400" cy="521483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5862935"/>
            <a:ext cx="33915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a = qnorm(0.025, mu, SE)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38600" y="5862935"/>
            <a:ext cx="3343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rgbClr val="FF0000"/>
                </a:solidFill>
                <a:latin typeface="Calibri"/>
                <a:cs typeface="Calibri"/>
              </a:rPr>
              <a:t>b</a:t>
            </a: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 = qnorm(0.975, mu, SE)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95400" y="62484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dirty="0" smtClean="0">
                <a:solidFill>
                  <a:schemeClr val="tx1"/>
                </a:solidFill>
                <a:latin typeface="Courier"/>
                <a:cs typeface="Courier"/>
              </a:rPr>
              <a:t>2.003053</a:t>
            </a:r>
            <a:endParaRPr lang="en-GB" dirty="0" smtClean="0">
              <a:solidFill>
                <a:schemeClr val="tx1"/>
              </a:solidFill>
              <a:latin typeface="Courier"/>
              <a:cs typeface="Courier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876800" y="6248400"/>
            <a:ext cx="16622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0"/>
              </a:spcBef>
            </a:pPr>
            <a:r>
              <a:rPr lang="en-US" dirty="0" smtClean="0">
                <a:solidFill>
                  <a:schemeClr val="tx1"/>
                </a:solidFill>
                <a:latin typeface="Courier"/>
                <a:cs typeface="Courier"/>
              </a:rPr>
              <a:t>4.996947</a:t>
            </a:r>
            <a:endParaRPr lang="en-GB" dirty="0" smtClean="0">
              <a:solidFill>
                <a:schemeClr val="tx1"/>
              </a:solidFill>
              <a:latin typeface="Courier"/>
              <a:cs typeface="Courier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91200" y="990600"/>
            <a:ext cx="2743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bedeutet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: in 95/100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Fälle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erwarte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ich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einen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Mittelwert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zwischen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2 und 5.</a:t>
            </a:r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5791200" y="32766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de-DE" dirty="0">
                <a:latin typeface="Calibri"/>
                <a:cs typeface="Calibri"/>
              </a:rPr>
              <a:t>a = proben(1, 6, 5, 100)</a:t>
            </a:r>
          </a:p>
        </p:txBody>
      </p:sp>
      <p:sp>
        <p:nvSpPr>
          <p:cNvPr id="15" name="Text Box 17"/>
          <p:cNvSpPr txBox="1">
            <a:spLocks noChangeArrowheads="1"/>
          </p:cNvSpPr>
          <p:nvPr/>
        </p:nvSpPr>
        <p:spPr bwMode="auto">
          <a:xfrm>
            <a:off x="5862637" y="3708400"/>
            <a:ext cx="2879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dirty="0" err="1">
                <a:latin typeface="Calibri"/>
                <a:cs typeface="Calibri"/>
              </a:rPr>
              <a:t>sum(a</a:t>
            </a:r>
            <a:r>
              <a:rPr lang="de-DE" dirty="0">
                <a:latin typeface="Calibri"/>
                <a:cs typeface="Calibri"/>
              </a:rPr>
              <a:t> &lt; 2 | a &gt; 5)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019800" y="28956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Probieren</a:t>
            </a:r>
            <a:endParaRPr lang="en-GB" dirty="0" smtClean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52400"/>
            <a:ext cx="5105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Berechnungen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wenn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Symbol" charset="2"/>
                <a:cs typeface="Symbol" charset="2"/>
              </a:rPr>
              <a:t>s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unbekannt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ist</a:t>
            </a:r>
            <a:endParaRPr lang="en-GB" dirty="0" smtClean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1904999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1. SE muss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eingeschätzt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werden</a:t>
            </a:r>
            <a:endParaRPr lang="en-GB" dirty="0" smtClean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25146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2.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Verwendung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der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t-Verteilung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statt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der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Normalverteilung</a:t>
            </a:r>
            <a:endParaRPr lang="en-GB" dirty="0" smtClean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3352800" y="228600"/>
            <a:ext cx="2362200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  <a:latin typeface="Symbol" charset="2"/>
                <a:cs typeface="Symbol" charset="2"/>
              </a:rPr>
              <a:t>s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Calibri"/>
              </a:rPr>
              <a:t> ist unbekannt</a:t>
            </a:r>
            <a:endParaRPr lang="de-DE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151557" name="Text Box 5"/>
          <p:cNvSpPr txBox="1">
            <a:spLocks noChangeArrowheads="1"/>
          </p:cNvSpPr>
          <p:nvPr/>
        </p:nvSpPr>
        <p:spPr bwMode="auto">
          <a:xfrm>
            <a:off x="179388" y="836613"/>
            <a:ext cx="7848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Lenneberg behauptet, dass wir im Durchschnitt mit einer Geschwindigkeit von 6 Silben pro Sekunde sprechen. </a:t>
            </a:r>
          </a:p>
        </p:txBody>
      </p:sp>
      <p:sp>
        <p:nvSpPr>
          <p:cNvPr id="151560" name="Text Box 8"/>
          <p:cNvSpPr txBox="1">
            <a:spLocks noChangeArrowheads="1"/>
          </p:cNvSpPr>
          <p:nvPr/>
        </p:nvSpPr>
        <p:spPr bwMode="auto">
          <a:xfrm>
            <a:off x="179388" y="4437062"/>
            <a:ext cx="8355012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Präzisere/bessere Frage: ist der Unterschied zwischen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Symbol" charset="2"/>
              </a:rPr>
              <a:t>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und </a:t>
            </a:r>
            <a:r>
              <a:rPr lang="de-DE" i="1" dirty="0">
                <a:solidFill>
                  <a:schemeClr val="tx1"/>
                </a:solidFill>
                <a:latin typeface="Calibri"/>
                <a:cs typeface="Calibri"/>
              </a:rPr>
              <a:t>m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de-DE" b="1" dirty="0">
                <a:solidFill>
                  <a:schemeClr val="tx1"/>
                </a:solidFill>
                <a:latin typeface="Calibri"/>
                <a:cs typeface="Calibri"/>
              </a:rPr>
              <a:t>signifikant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? (Oder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: 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de-DE" b="1" dirty="0">
                <a:solidFill>
                  <a:schemeClr val="tx1"/>
                </a:solidFill>
                <a:latin typeface="Calibri"/>
                <a:cs typeface="Calibri"/>
              </a:rPr>
              <a:t>fällt </a:t>
            </a:r>
            <a:r>
              <a:rPr lang="de-DE" b="1" i="1" dirty="0">
                <a:solidFill>
                  <a:schemeClr val="tx1"/>
                </a:solidFill>
                <a:latin typeface="Calibri"/>
                <a:cs typeface="Calibri"/>
              </a:rPr>
              <a:t>m</a:t>
            </a:r>
            <a:r>
              <a:rPr lang="de-DE" b="1" dirty="0">
                <a:solidFill>
                  <a:schemeClr val="tx1"/>
                </a:solidFill>
                <a:latin typeface="Calibri"/>
                <a:cs typeface="Calibri"/>
              </a:rPr>
              <a:t> außerhalb des 95%</a:t>
            </a:r>
            <a:r>
              <a:rPr lang="de-DE" b="1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de-DE" b="1" dirty="0" err="1" smtClean="0">
                <a:solidFill>
                  <a:schemeClr val="tx1"/>
                </a:solidFill>
                <a:latin typeface="Calibri"/>
                <a:cs typeface="Calibri"/>
              </a:rPr>
              <a:t>Konfidenzintervalls</a:t>
            </a:r>
            <a:r>
              <a:rPr lang="de-DE" b="1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de-DE" b="1" dirty="0">
                <a:solidFill>
                  <a:schemeClr val="tx1"/>
                </a:solidFill>
                <a:latin typeface="Calibri"/>
                <a:cs typeface="Calibri"/>
              </a:rPr>
              <a:t>von</a:t>
            </a:r>
            <a:r>
              <a:rPr lang="de-DE" b="1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Symbol" charset="2"/>
              </a:rPr>
              <a:t>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?</a:t>
            </a:r>
            <a:r>
              <a:rPr lang="de-DE" dirty="0">
                <a:solidFill>
                  <a:schemeClr val="tx1"/>
                </a:solidFill>
                <a:latin typeface="Calibri"/>
                <a:cs typeface="Calibri"/>
              </a:rPr>
              <a:t>). 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79388" y="1844675"/>
            <a:ext cx="8424863" cy="2414588"/>
            <a:chOff x="158" y="1162"/>
            <a:chExt cx="5307" cy="1521"/>
          </a:xfrm>
        </p:grpSpPr>
        <p:sp>
          <p:nvSpPr>
            <p:cNvPr id="18439" name="Text Box 6"/>
            <p:cNvSpPr txBox="1">
              <a:spLocks noChangeArrowheads="1"/>
            </p:cNvSpPr>
            <p:nvPr/>
          </p:nvSpPr>
          <p:spPr bwMode="auto">
            <a:xfrm>
              <a:off x="158" y="1162"/>
              <a:ext cx="52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solidFill>
                    <a:schemeClr val="tx1"/>
                  </a:solidFill>
                  <a:latin typeface="Calibri"/>
                  <a:cs typeface="Calibri"/>
                </a:rPr>
                <a:t>Hier sind 12 Werte (Silben/Sekunde) von einem Sprecher. </a:t>
              </a:r>
            </a:p>
          </p:txBody>
        </p:sp>
        <p:sp>
          <p:nvSpPr>
            <p:cNvPr id="18440" name="Text Box 7"/>
            <p:cNvSpPr txBox="1">
              <a:spLocks noChangeArrowheads="1"/>
            </p:cNvSpPr>
            <p:nvPr/>
          </p:nvSpPr>
          <p:spPr bwMode="auto">
            <a:xfrm>
              <a:off x="295" y="2160"/>
              <a:ext cx="3720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solidFill>
                    <a:schemeClr val="tx1"/>
                  </a:solidFill>
                  <a:latin typeface="Calibri"/>
                  <a:cs typeface="Calibri"/>
                </a:rPr>
                <a:t>Frage: sind die Werte überraschend? </a:t>
              </a:r>
              <a:r>
                <a:rPr lang="en-US" dirty="0">
                  <a:solidFill>
                    <a:schemeClr val="tx1"/>
                  </a:solidFill>
                  <a:latin typeface="Calibri"/>
                  <a:cs typeface="Calibri"/>
                </a:rPr>
                <a:t>(</a:t>
              </a:r>
              <a:r>
                <a:rPr lang="en-US" dirty="0" err="1">
                  <a:solidFill>
                    <a:schemeClr val="tx1"/>
                  </a:solidFill>
                  <a:latin typeface="Calibri"/>
                  <a:cs typeface="Calibri"/>
                </a:rPr>
                <a:t>angenommen</a:t>
              </a:r>
              <a:r>
                <a:rPr lang="en-US" dirty="0" smtClean="0">
                  <a:solidFill>
                    <a:schemeClr val="tx1"/>
                  </a:solidFill>
                  <a:latin typeface="Calibri"/>
                  <a:cs typeface="Calibri"/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  <a:latin typeface="Symbol" charset="2"/>
                </a:rPr>
                <a:t>m</a:t>
              </a:r>
              <a:r>
                <a:rPr lang="en-US" dirty="0" smtClean="0">
                  <a:solidFill>
                    <a:schemeClr val="tx1"/>
                  </a:solidFill>
                </a:rPr>
                <a:t> </a:t>
              </a:r>
              <a:r>
                <a:rPr lang="en-US" dirty="0" smtClean="0">
                  <a:solidFill>
                    <a:schemeClr val="tx1"/>
                  </a:solidFill>
                  <a:latin typeface="Calibri"/>
                  <a:cs typeface="Calibri"/>
                </a:rPr>
                <a:t> </a:t>
              </a:r>
              <a:r>
                <a:rPr lang="en-US" dirty="0">
                  <a:solidFill>
                    <a:schemeClr val="tx1"/>
                  </a:solidFill>
                  <a:latin typeface="Calibri"/>
                  <a:cs typeface="Calibri"/>
                </a:rPr>
                <a:t>= 6?).</a:t>
              </a:r>
              <a:endParaRPr lang="de-DE" dirty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18441" name="Text Box 9"/>
            <p:cNvSpPr txBox="1">
              <a:spLocks noChangeArrowheads="1"/>
            </p:cNvSpPr>
            <p:nvPr/>
          </p:nvSpPr>
          <p:spPr bwMode="auto">
            <a:xfrm>
              <a:off x="204" y="1525"/>
              <a:ext cx="5261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pl-PL" dirty="0" smtClean="0">
                  <a:latin typeface="Calibri"/>
                  <a:cs typeface="Calibri"/>
                </a:rPr>
                <a:t>w</a:t>
              </a:r>
              <a:r>
                <a:rPr lang="en-US" dirty="0" err="1" smtClean="0">
                  <a:latin typeface="Calibri"/>
                  <a:cs typeface="Calibri"/>
                </a:rPr>
                <a:t>erte</a:t>
              </a:r>
              <a:endParaRPr lang="pl-PL" dirty="0">
                <a:latin typeface="Calibri"/>
                <a:cs typeface="Calibri"/>
              </a:endParaRPr>
            </a:p>
            <a:p>
              <a:pPr>
                <a:spcBef>
                  <a:spcPct val="0"/>
                </a:spcBef>
              </a:pPr>
              <a:r>
                <a:rPr lang="pl-PL" dirty="0">
                  <a:solidFill>
                    <a:schemeClr val="tx1"/>
                  </a:solidFill>
                  <a:latin typeface="Calibri"/>
                  <a:cs typeface="Calibri"/>
                </a:rPr>
                <a:t> </a:t>
              </a:r>
              <a:r>
                <a:rPr lang="pl-PL" dirty="0">
                  <a:solidFill>
                    <a:schemeClr val="bg2"/>
                  </a:solidFill>
                  <a:latin typeface="Calibri"/>
                  <a:cs typeface="Calibri"/>
                </a:rPr>
                <a:t>[1]  6  5  6  9  6  5  6  8  5  6 10  9</a:t>
              </a:r>
              <a:endParaRPr lang="de-DE" dirty="0">
                <a:solidFill>
                  <a:schemeClr val="bg2"/>
                </a:solidFill>
                <a:latin typeface="Calibri"/>
                <a:cs typeface="Calibri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79388" y="59436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Das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Verfahren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: a one-sampled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-test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7" grpId="0"/>
      <p:bldP spid="151560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228600"/>
            <a:ext cx="800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Fällt </a:t>
            </a:r>
            <a:r>
              <a:rPr lang="de-DE" i="1" dirty="0" smtClean="0">
                <a:solidFill>
                  <a:schemeClr val="tx1"/>
                </a:solidFill>
                <a:latin typeface="Calibri"/>
                <a:cs typeface="Calibri"/>
              </a:rPr>
              <a:t>m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 außerhalb des 95% </a:t>
            </a:r>
            <a:r>
              <a:rPr lang="de-DE" dirty="0" err="1" smtClean="0">
                <a:solidFill>
                  <a:schemeClr val="tx1"/>
                </a:solidFill>
                <a:latin typeface="Calibri"/>
                <a:cs typeface="Calibri"/>
              </a:rPr>
              <a:t>Konfidenzintervalls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 von </a:t>
            </a:r>
            <a:r>
              <a:rPr lang="en-US" dirty="0" err="1" smtClean="0">
                <a:solidFill>
                  <a:schemeClr val="tx1"/>
                </a:solidFill>
                <a:latin typeface="Symbol" charset="2"/>
              </a:rPr>
              <a:t>m</a:t>
            </a:r>
            <a:r>
              <a:rPr lang="en-US" dirty="0" smtClean="0">
                <a:solidFill>
                  <a:schemeClr val="tx1"/>
                </a:solidFill>
                <a:latin typeface="Symbol" charset="2"/>
              </a:rPr>
              <a:t>?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rcRect l="5000" t="13762" r="9091" b="11779"/>
              <a:stretch>
                <a:fillRect/>
              </a:stretch>
            </p:blipFill>
          </mc:Choice>
          <mc:Fallback>
            <p:blipFill>
              <a:blip r:embed="rId3"/>
              <a:srcRect l="5000" t="13762" r="9091" b="11779"/>
              <a:stretch>
                <a:fillRect/>
              </a:stretch>
            </p:blipFill>
          </mc:Fallback>
        </mc:AlternateContent>
        <p:spPr>
          <a:xfrm>
            <a:off x="1295400" y="1752600"/>
            <a:ext cx="5943600" cy="4495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57400" y="685800"/>
            <a:ext cx="48768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=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kommt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6.75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zwischen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i="1" dirty="0" smtClean="0">
                <a:solidFill>
                  <a:schemeClr val="tx1"/>
                </a:solidFill>
                <a:latin typeface="Calibri"/>
                <a:cs typeface="Calibri"/>
              </a:rPr>
              <a:t>a 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und </a:t>
            </a:r>
            <a:r>
              <a:rPr lang="en-GB" i="1" dirty="0" err="1" smtClean="0">
                <a:solidFill>
                  <a:schemeClr val="tx1"/>
                </a:solidFill>
                <a:latin typeface="Calibri"/>
                <a:cs typeface="Calibri"/>
              </a:rPr>
              <a:t>b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vor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95800" y="12192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chemeClr val="tx1"/>
                </a:solidFill>
                <a:latin typeface="Symbol" charset="2"/>
                <a:cs typeface="Symbol" charset="2"/>
              </a:rPr>
              <a:t>m</a:t>
            </a:r>
            <a:endParaRPr lang="en-GB" dirty="0" smtClean="0">
              <a:solidFill>
                <a:schemeClr val="tx1"/>
              </a:solidFill>
              <a:latin typeface="Symbol" charset="2"/>
              <a:cs typeface="Symbol" charset="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00400" y="3276600"/>
            <a:ext cx="381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15000" y="3276600"/>
            <a:ext cx="381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b</a:t>
            </a:r>
            <a:endParaRPr lang="en-GB" dirty="0" smtClean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-295245" y="3724245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sz="2000" dirty="0" err="1" smtClean="0">
                <a:solidFill>
                  <a:schemeClr val="tx1"/>
                </a:solidFill>
                <a:latin typeface="Calibri"/>
                <a:cs typeface="Calibri"/>
              </a:rPr>
              <a:t>Wahrscheinlichkeitsdichte</a:t>
            </a:r>
            <a:endParaRPr lang="en-GB" sz="2000" dirty="0" smtClean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38600" y="4191000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Fläche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= 0.95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2286000"/>
            <a:ext cx="7696200" cy="838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Die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beste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Einschätzung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von SE 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ist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b="1" dirty="0" smtClean="0">
                <a:solidFill>
                  <a:schemeClr val="tx1"/>
                </a:solidFill>
                <a:latin typeface="Calibri"/>
                <a:cs typeface="Calibri"/>
              </a:rPr>
              <a:t>die </a:t>
            </a:r>
            <a:r>
              <a:rPr lang="en-GB" b="1" dirty="0" err="1" smtClean="0">
                <a:solidFill>
                  <a:schemeClr val="tx1"/>
                </a:solidFill>
                <a:latin typeface="Calibri"/>
                <a:cs typeface="Calibri"/>
              </a:rPr>
              <a:t>Standardabweichung</a:t>
            </a:r>
            <a:r>
              <a:rPr lang="en-GB" b="1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b="1" dirty="0" err="1" smtClean="0">
                <a:solidFill>
                  <a:schemeClr val="tx1"/>
                </a:solidFill>
                <a:latin typeface="Calibri"/>
                <a:cs typeface="Calibri"/>
              </a:rPr>
              <a:t>der</a:t>
            </a:r>
            <a:r>
              <a:rPr lang="en-GB" b="1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b="1" dirty="0" err="1" smtClean="0">
                <a:solidFill>
                  <a:schemeClr val="tx1"/>
                </a:solidFill>
                <a:latin typeface="Calibri"/>
                <a:cs typeface="Calibri"/>
              </a:rPr>
              <a:t>Stichprobe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, </a:t>
            </a:r>
            <a:r>
              <a:rPr lang="en-GB" i="1" dirty="0" err="1" smtClean="0">
                <a:solidFill>
                  <a:schemeClr val="tx1"/>
                </a:solidFill>
                <a:latin typeface="Calibri"/>
                <a:cs typeface="Calibri"/>
              </a:rPr>
              <a:t>s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:</a:t>
            </a:r>
          </a:p>
        </p:txBody>
      </p:sp>
      <p:graphicFrame>
        <p:nvGraphicFramePr>
          <p:cNvPr id="53252" name="Object 4"/>
          <p:cNvGraphicFramePr>
            <a:graphicFrameLocks noChangeAspect="1"/>
          </p:cNvGraphicFramePr>
          <p:nvPr/>
        </p:nvGraphicFramePr>
        <p:xfrm>
          <a:off x="2570163" y="3976688"/>
          <a:ext cx="85725" cy="88900"/>
        </p:xfrm>
        <a:graphic>
          <a:graphicData uri="http://schemas.openxmlformats.org/presentationml/2006/ole">
            <p:oleObj spid="_x0000_s53252" name="Equation" r:id="rId3" imgW="368300" imgH="381000" progId="Equation.3">
              <p:embed/>
            </p:oleObj>
          </a:graphicData>
        </a:graphic>
      </p:graphicFrame>
      <p:graphicFrame>
        <p:nvGraphicFramePr>
          <p:cNvPr id="53253" name="Object 5"/>
          <p:cNvGraphicFramePr>
            <a:graphicFrameLocks noChangeAspect="1"/>
          </p:cNvGraphicFramePr>
          <p:nvPr/>
        </p:nvGraphicFramePr>
        <p:xfrm>
          <a:off x="1600200" y="3352800"/>
          <a:ext cx="1371600" cy="1143000"/>
        </p:xfrm>
        <a:graphic>
          <a:graphicData uri="http://schemas.openxmlformats.org/presentationml/2006/ole">
            <p:oleObj spid="_x0000_s53253" name="Equation" r:id="rId4" imgW="368300" imgH="38100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38200" y="3581400"/>
            <a:ext cx="685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sz="3200" dirty="0" smtClean="0">
                <a:solidFill>
                  <a:schemeClr val="tx1"/>
                </a:solidFill>
                <a:latin typeface="Calibri"/>
                <a:cs typeface="Calibri"/>
              </a:rPr>
              <a:t>SE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14400" y="34290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sz="2800" dirty="0" smtClean="0">
                <a:solidFill>
                  <a:schemeClr val="tx1"/>
                </a:solidFill>
                <a:latin typeface="Calibri"/>
                <a:cs typeface="Calibri"/>
              </a:rPr>
              <a:t>^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38600" y="342900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In R: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962400" y="3962401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SE = </a:t>
            </a:r>
            <a:r>
              <a:rPr lang="en-GB" dirty="0" err="1" smtClean="0">
                <a:solidFill>
                  <a:srgbClr val="FF0000"/>
                </a:solidFill>
                <a:latin typeface="Calibri"/>
                <a:cs typeface="Calibri"/>
              </a:rPr>
              <a:t>sd(werte)/sqrt(length(werte</a:t>
            </a:r>
            <a:r>
              <a:rPr lang="en-GB" dirty="0" smtClean="0">
                <a:solidFill>
                  <a:srgbClr val="FF0000"/>
                </a:solidFill>
                <a:latin typeface="Calibri"/>
                <a:cs typeface="Calibri"/>
              </a:rPr>
              <a:t>))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590800" y="228600"/>
            <a:ext cx="32766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1. </a:t>
            </a:r>
            <a:r>
              <a:rPr lang="en-GB" dirty="0" err="1" smtClean="0">
                <a:solidFill>
                  <a:schemeClr val="tx1"/>
                </a:solidFill>
                <a:latin typeface="Calibri"/>
                <a:cs typeface="Calibri"/>
              </a:rPr>
              <a:t>Einschätzung</a:t>
            </a:r>
            <a:r>
              <a:rPr lang="en-GB" dirty="0" smtClean="0">
                <a:solidFill>
                  <a:schemeClr val="tx1"/>
                </a:solidFill>
                <a:latin typeface="Calibri"/>
                <a:cs typeface="Calibri"/>
              </a:rPr>
              <a:t> von 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2514600" y="0"/>
            <a:ext cx="3163887" cy="5191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e-DE" sz="2800" dirty="0" smtClean="0">
                <a:solidFill>
                  <a:schemeClr val="tx1"/>
                </a:solidFill>
                <a:latin typeface="Calibri"/>
                <a:cs typeface="Calibri"/>
              </a:rPr>
              <a:t>2. die t-Verteilung</a:t>
            </a:r>
            <a:endParaRPr lang="de-DE" sz="28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250825" y="609600"/>
            <a:ext cx="8497888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Wenn die Bevölkerungs-Standardabweichung </a:t>
            </a:r>
            <a:r>
              <a:rPr lang="de-DE" b="1" dirty="0" smtClean="0">
                <a:solidFill>
                  <a:schemeClr val="tx1"/>
                </a:solidFill>
                <a:latin typeface="Calibri"/>
                <a:cs typeface="Calibri"/>
              </a:rPr>
              <a:t>eingeschätzt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 werden muss, dann wird das </a:t>
            </a:r>
            <a:r>
              <a:rPr lang="de-DE" dirty="0" err="1" smtClean="0">
                <a:solidFill>
                  <a:schemeClr val="tx1"/>
                </a:solidFill>
                <a:latin typeface="Calibri"/>
                <a:cs typeface="Calibri"/>
              </a:rPr>
              <a:t>Konfidenzintervall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 nicht mit der Normal- sondern der</a:t>
            </a:r>
            <a:r>
              <a:rPr lang="de-DE" b="1" dirty="0" smtClean="0">
                <a:solidFill>
                  <a:schemeClr val="tx1"/>
                </a:solidFill>
                <a:latin typeface="Calibri"/>
                <a:cs typeface="Calibri"/>
              </a:rPr>
              <a:t> t-Verteilung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 mit einer gewissen Anzahl von </a:t>
            </a:r>
            <a:r>
              <a:rPr lang="de-DE" b="1" dirty="0" smtClean="0">
                <a:solidFill>
                  <a:schemeClr val="tx1"/>
                </a:solidFill>
                <a:latin typeface="Calibri"/>
                <a:cs typeface="Calibri"/>
              </a:rPr>
              <a:t>Freiheitsgraden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 berechnet.</a:t>
            </a:r>
            <a:endParaRPr lang="de-DE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22535" name="Text Box 4"/>
          <p:cNvSpPr txBox="1">
            <a:spLocks noChangeArrowheads="1"/>
          </p:cNvSpPr>
          <p:nvPr/>
        </p:nvSpPr>
        <p:spPr bwMode="auto">
          <a:xfrm>
            <a:off x="250825" y="2346325"/>
            <a:ext cx="797877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Die t-Verteilung ist der Normalverteilung recht ähnlich, aber die 'Glocke' und daher das </a:t>
            </a:r>
            <a:r>
              <a:rPr lang="de-DE" dirty="0" err="1" smtClean="0">
                <a:solidFill>
                  <a:schemeClr val="tx1"/>
                </a:solidFill>
                <a:latin typeface="Calibri"/>
                <a:cs typeface="Calibri"/>
              </a:rPr>
              <a:t>Konfidenzintervall</a:t>
            </a:r>
            <a:r>
              <a:rPr lang="de-DE" dirty="0" smtClean="0">
                <a:solidFill>
                  <a:schemeClr val="tx1"/>
                </a:solidFill>
                <a:latin typeface="Calibri"/>
                <a:cs typeface="Calibri"/>
              </a:rPr>
              <a:t> sind etwas breiter (dies berücksichtigt, die zusätzliche Unsicherheit wegen der Einschätzung von SE).</a:t>
            </a:r>
            <a:endParaRPr lang="de-DE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50825" y="4251325"/>
            <a:ext cx="8893175" cy="2354997"/>
            <a:chOff x="250825" y="4251325"/>
            <a:chExt cx="8893175" cy="2354997"/>
          </a:xfrm>
        </p:grpSpPr>
        <p:sp>
          <p:nvSpPr>
            <p:cNvPr id="156677" name="Text Box 5"/>
            <p:cNvSpPr txBox="1">
              <a:spLocks noChangeArrowheads="1"/>
            </p:cNvSpPr>
            <p:nvPr/>
          </p:nvSpPr>
          <p:spPr bwMode="auto">
            <a:xfrm>
              <a:off x="250825" y="4251325"/>
              <a:ext cx="8137525" cy="1200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>
                  <a:solidFill>
                    <a:schemeClr val="tx1"/>
                  </a:solidFill>
                  <a:latin typeface="Calibri"/>
                  <a:cs typeface="Calibri"/>
                </a:rPr>
                <a:t>Bei diesem </a:t>
              </a:r>
              <a:r>
                <a:rPr lang="de-DE" dirty="0" err="1" smtClean="0">
                  <a:solidFill>
                    <a:schemeClr val="tx1"/>
                  </a:solidFill>
                  <a:latin typeface="Calibri"/>
                  <a:cs typeface="Calibri"/>
                </a:rPr>
                <a:t>one-sample</a:t>
              </a:r>
              <a:r>
                <a:rPr lang="de-DE" dirty="0" smtClean="0">
                  <a:solidFill>
                    <a:schemeClr val="tx1"/>
                  </a:solidFill>
                  <a:latin typeface="Calibri"/>
                  <a:cs typeface="Calibri"/>
                </a:rPr>
                <a:t> </a:t>
              </a:r>
              <a:r>
                <a:rPr lang="de-DE" dirty="0" err="1" smtClean="0">
                  <a:solidFill>
                    <a:schemeClr val="tx1"/>
                  </a:solidFill>
                  <a:latin typeface="Calibri"/>
                  <a:cs typeface="Calibri"/>
                </a:rPr>
                <a:t>t-test</a:t>
              </a:r>
              <a:r>
                <a:rPr lang="de-DE" dirty="0" smtClean="0">
                  <a:solidFill>
                    <a:schemeClr val="tx1"/>
                  </a:solidFill>
                  <a:latin typeface="Calibri"/>
                  <a:cs typeface="Calibri"/>
                </a:rPr>
                <a:t> ist die Anzahl der Freiheitsgrade, </a:t>
              </a:r>
              <a:r>
                <a:rPr lang="de-DE" dirty="0" err="1" smtClean="0">
                  <a:solidFill>
                    <a:schemeClr val="tx1"/>
                  </a:solidFill>
                  <a:latin typeface="Calibri"/>
                  <a:cs typeface="Calibri"/>
                </a:rPr>
                <a:t>df</a:t>
              </a:r>
              <a:r>
                <a:rPr lang="de-DE" dirty="0" smtClean="0">
                  <a:solidFill>
                    <a:schemeClr val="tx1"/>
                  </a:solidFill>
                  <a:latin typeface="Calibri"/>
                  <a:cs typeface="Calibri"/>
                </a:rPr>
                <a:t> (</a:t>
              </a:r>
              <a:r>
                <a:rPr lang="de-DE" dirty="0" err="1" smtClean="0">
                  <a:solidFill>
                    <a:schemeClr val="tx1"/>
                  </a:solidFill>
                  <a:latin typeface="Calibri"/>
                  <a:cs typeface="Calibri"/>
                </a:rPr>
                <a:t>degrees</a:t>
              </a:r>
              <a:r>
                <a:rPr lang="de-DE" dirty="0" smtClean="0">
                  <a:solidFill>
                    <a:schemeClr val="tx1"/>
                  </a:solidFill>
                  <a:latin typeface="Calibri"/>
                  <a:cs typeface="Calibri"/>
                </a:rPr>
                <a:t> of </a:t>
              </a:r>
              <a:r>
                <a:rPr lang="de-DE" dirty="0" err="1" smtClean="0">
                  <a:solidFill>
                    <a:schemeClr val="tx1"/>
                  </a:solidFill>
                  <a:latin typeface="Calibri"/>
                  <a:cs typeface="Calibri"/>
                </a:rPr>
                <a:t>freedom</a:t>
              </a:r>
              <a:r>
                <a:rPr lang="de-DE" dirty="0" smtClean="0">
                  <a:solidFill>
                    <a:schemeClr val="tx1"/>
                  </a:solidFill>
                  <a:latin typeface="Calibri"/>
                  <a:cs typeface="Calibri"/>
                </a:rPr>
                <a:t>), von der </a:t>
              </a:r>
              <a:r>
                <a:rPr lang="de-DE" b="1" dirty="0" smtClean="0">
                  <a:solidFill>
                    <a:schemeClr val="tx1"/>
                  </a:solidFill>
                  <a:latin typeface="Calibri"/>
                  <a:cs typeface="Calibri"/>
                </a:rPr>
                <a:t>Anzahl der Werte in der Stichprobe</a:t>
              </a:r>
              <a:r>
                <a:rPr lang="de-DE" dirty="0" smtClean="0">
                  <a:solidFill>
                    <a:schemeClr val="tx1"/>
                  </a:solidFill>
                  <a:latin typeface="Calibri"/>
                  <a:cs typeface="Calibri"/>
                </a:rPr>
                <a:t> abhängig: </a:t>
              </a:r>
              <a:r>
                <a:rPr lang="de-DE" b="1" dirty="0" err="1" smtClean="0">
                  <a:solidFill>
                    <a:schemeClr val="tx1"/>
                  </a:solidFill>
                  <a:latin typeface="Calibri"/>
                  <a:cs typeface="Calibri"/>
                </a:rPr>
                <a:t>df</a:t>
              </a:r>
              <a:r>
                <a:rPr lang="de-DE" b="1" dirty="0" smtClean="0">
                  <a:solidFill>
                    <a:schemeClr val="tx1"/>
                  </a:solidFill>
                  <a:latin typeface="Calibri"/>
                  <a:cs typeface="Calibri"/>
                </a:rPr>
                <a:t> = n – 1</a:t>
              </a:r>
              <a:endParaRPr lang="de-DE" b="1" dirty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250825" y="5638800"/>
              <a:ext cx="8893175" cy="967522"/>
              <a:chOff x="250825" y="5638800"/>
              <a:chExt cx="8893175" cy="967522"/>
            </a:xfrm>
          </p:grpSpPr>
          <p:sp>
            <p:nvSpPr>
              <p:cNvPr id="22537" name="Text Box 6"/>
              <p:cNvSpPr txBox="1">
                <a:spLocks noChangeArrowheads="1"/>
              </p:cNvSpPr>
              <p:nvPr/>
            </p:nvSpPr>
            <p:spPr bwMode="auto">
              <a:xfrm>
                <a:off x="250825" y="5775325"/>
                <a:ext cx="8893175" cy="8309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de-DE" dirty="0" smtClean="0">
                    <a:solidFill>
                      <a:schemeClr val="tx1"/>
                    </a:solidFill>
                    <a:latin typeface="Calibri"/>
                    <a:cs typeface="Calibri"/>
                  </a:rPr>
                  <a:t>Je höher </a:t>
                </a:r>
                <a:r>
                  <a:rPr lang="de-DE" dirty="0" err="1" smtClean="0">
                    <a:solidFill>
                      <a:schemeClr val="tx1"/>
                    </a:solidFill>
                    <a:latin typeface="Calibri"/>
                    <a:cs typeface="Calibri"/>
                  </a:rPr>
                  <a:t>df</a:t>
                </a:r>
                <a:r>
                  <a:rPr lang="de-DE" dirty="0" smtClean="0">
                    <a:solidFill>
                      <a:schemeClr val="tx1"/>
                    </a:solidFill>
                    <a:latin typeface="Calibri"/>
                    <a:cs typeface="Calibri"/>
                  </a:rPr>
                  <a:t>, umso sicherer können wir sein, dass SE = SE und umso mehr nähert sich die t-Verteilung der Normalverteilung </a:t>
                </a:r>
                <a:endParaRPr lang="de-DE" dirty="0">
                  <a:solidFill>
                    <a:schemeClr val="tx1"/>
                  </a:solidFill>
                  <a:latin typeface="Calibri"/>
                  <a:cs typeface="Calibri"/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324600" y="5638800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dirty="0" smtClean="0">
                    <a:solidFill>
                      <a:schemeClr val="tx1"/>
                    </a:solidFill>
                    <a:latin typeface="Calibri"/>
                    <a:cs typeface="Calibri"/>
                  </a:rPr>
                  <a:t>^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FF3300"/>
            </a:solidFill>
            <a:effectLst/>
            <a:latin typeface="Arial" charset="0"/>
            <a:ea typeface="Arial" charset="0"/>
            <a:cs typeface="Arial" charset="0"/>
          </a:defRPr>
        </a:defPPr>
      </a:lstStyle>
    </a:spDef>
    <a:lnDef>
      <a:spPr bwMode="auto">
        <a:ln w="28575" cap="flat" cmpd="sng" algn="ctr">
          <a:solidFill>
            <a:schemeClr val="accent4"/>
          </a:solidFill>
          <a:prstDash val="solid"/>
          <a:round/>
          <a:headEnd type="none" w="med" len="med"/>
          <a:tailEnd type="arrow" w="med" len="med"/>
        </a:ln>
      </a:spPr>
      <a:bodyPr/>
      <a:lstStyle/>
      <a:style>
        <a:lnRef idx="2">
          <a:schemeClr val="accent4"/>
        </a:lnRef>
        <a:fillRef idx="0">
          <a:schemeClr val="accent4"/>
        </a:fillRef>
        <a:effectRef idx="1">
          <a:schemeClr val="accent4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spcBef>
            <a:spcPts val="0"/>
          </a:spcBef>
          <a:defRPr dirty="0" smtClean="0">
            <a:solidFill>
              <a:schemeClr val="tx1"/>
            </a:solidFill>
            <a:latin typeface="Calibri"/>
            <a:cs typeface="Calibri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11278</TotalTime>
  <Words>2072</Words>
  <Application>Microsoft Macintosh PowerPoint</Application>
  <PresentationFormat>On-screen Show (4:3)</PresentationFormat>
  <Paragraphs>245</Paragraphs>
  <Slides>28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Default Design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</vt:vector>
  </TitlesOfParts>
  <Company> ipds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jmh</dc:creator>
  <cp:lastModifiedBy>Jonathan Harrington</cp:lastModifiedBy>
  <cp:revision>213</cp:revision>
  <dcterms:created xsi:type="dcterms:W3CDTF">2011-06-10T06:26:09Z</dcterms:created>
  <dcterms:modified xsi:type="dcterms:W3CDTF">2011-06-10T07:21:41Z</dcterms:modified>
</cp:coreProperties>
</file>