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5"/>
  </p:notesMasterIdLst>
  <p:sldIdLst>
    <p:sldId id="306" r:id="rId2"/>
    <p:sldId id="296" r:id="rId3"/>
    <p:sldId id="297" r:id="rId4"/>
    <p:sldId id="299" r:id="rId5"/>
    <p:sldId id="298" r:id="rId6"/>
    <p:sldId id="339" r:id="rId7"/>
    <p:sldId id="302" r:id="rId8"/>
    <p:sldId id="303" r:id="rId9"/>
    <p:sldId id="305" r:id="rId10"/>
    <p:sldId id="304" r:id="rId11"/>
    <p:sldId id="300" r:id="rId12"/>
    <p:sldId id="312" r:id="rId13"/>
    <p:sldId id="313" r:id="rId14"/>
    <p:sldId id="346" r:id="rId15"/>
    <p:sldId id="314" r:id="rId16"/>
    <p:sldId id="320" r:id="rId17"/>
    <p:sldId id="321" r:id="rId18"/>
    <p:sldId id="322" r:id="rId19"/>
    <p:sldId id="323" r:id="rId20"/>
    <p:sldId id="325" r:id="rId21"/>
    <p:sldId id="326" r:id="rId22"/>
    <p:sldId id="327" r:id="rId23"/>
    <p:sldId id="328" r:id="rId24"/>
    <p:sldId id="344" r:id="rId25"/>
    <p:sldId id="330" r:id="rId26"/>
    <p:sldId id="331" r:id="rId27"/>
    <p:sldId id="332" r:id="rId28"/>
    <p:sldId id="333" r:id="rId29"/>
    <p:sldId id="334" r:id="rId30"/>
    <p:sldId id="343" r:id="rId31"/>
    <p:sldId id="342" r:id="rId32"/>
    <p:sldId id="341" r:id="rId33"/>
    <p:sldId id="345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046" autoAdjust="0"/>
    <p:restoredTop sz="98201" autoAdjust="0"/>
  </p:normalViewPr>
  <p:slideViewPr>
    <p:cSldViewPr snapToObjects="1">
      <p:cViewPr>
        <p:scale>
          <a:sx n="150" d="100"/>
          <a:sy n="150" d="100"/>
        </p:scale>
        <p:origin x="-88" y="1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3DD-7BC5-3F49-90B7-1BF8682DA7A5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6/30/11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df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d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df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1050" y="228600"/>
            <a:ext cx="568555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Varianzanalyse mit Messwiederholungen</a:t>
            </a:r>
          </a:p>
          <a:p>
            <a:r>
              <a:rPr lang="de-DE" sz="2400" dirty="0" smtClean="0">
                <a:latin typeface="+mj-lt"/>
                <a:cs typeface="Arial"/>
              </a:rPr>
              <a:t>(</a:t>
            </a:r>
            <a:r>
              <a:rPr lang="de-DE" sz="2400" dirty="0" err="1" smtClean="0">
                <a:latin typeface="+mj-lt"/>
                <a:cs typeface="Arial"/>
              </a:rPr>
              <a:t>Repeated-measures</a:t>
            </a:r>
            <a:r>
              <a:rPr lang="de-DE" sz="2400" dirty="0" smtClean="0">
                <a:latin typeface="+mj-lt"/>
                <a:cs typeface="Arial"/>
              </a:rPr>
              <a:t> (ANOVA)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1050" y="2209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1050" y="3276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Befehle: anova2.txt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1050" y="40386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Bitte</a:t>
            </a:r>
            <a:r>
              <a:rPr lang="en-US" sz="2400" dirty="0" smtClean="0">
                <a:solidFill>
                  <a:srgbClr val="FF0000"/>
                </a:solidFill>
              </a:rPr>
              <a:t>  </a:t>
            </a:r>
            <a:r>
              <a:rPr lang="en-US" sz="2400" dirty="0" err="1" smtClean="0">
                <a:solidFill>
                  <a:srgbClr val="FF0000"/>
                </a:solidFill>
              </a:rPr>
              <a:t>noch</a:t>
            </a:r>
            <a:r>
              <a:rPr lang="en-US" sz="2400" dirty="0" smtClean="0">
                <a:solidFill>
                  <a:srgbClr val="FF0000"/>
                </a:solidFill>
              </a:rPr>
              <a:t>  </a:t>
            </a:r>
            <a:r>
              <a:rPr lang="en-US" sz="2400" dirty="0" err="1" smtClean="0">
                <a:solidFill>
                  <a:srgbClr val="FF0000"/>
                </a:solidFill>
              </a:rPr>
              <a:t>einmal</a:t>
            </a:r>
            <a:r>
              <a:rPr lang="en-US" sz="2400" dirty="0" smtClean="0">
                <a:solidFill>
                  <a:srgbClr val="FF0000"/>
                </a:solidFill>
              </a:rPr>
              <a:t>  </a:t>
            </a:r>
            <a:r>
              <a:rPr lang="en-US" sz="2400" dirty="0" err="1" smtClean="0">
                <a:solidFill>
                  <a:srgbClr val="FF0000"/>
                </a:solidFill>
              </a:rPr>
              <a:t>datasets.zip</a:t>
            </a:r>
            <a:r>
              <a:rPr lang="en-US" sz="2400" dirty="0" smtClean="0">
                <a:solidFill>
                  <a:srgbClr val="FF0000"/>
                </a:solidFill>
              </a:rPr>
              <a:t>  laden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1050" y="4800600"/>
            <a:ext cx="591415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</a:t>
            </a:r>
          </a:p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install.packages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("ez</a:t>
            </a:r>
            <a:r>
              <a:rPr lang="en-GB" sz="2400" smtClean="0">
                <a:solidFill>
                  <a:srgbClr val="FF0000"/>
                </a:solidFill>
                <a:latin typeface="+mj-lt"/>
                <a:cs typeface="Arial"/>
              </a:rPr>
              <a:t>")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library(ez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61665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Kieferposition wurde in 3 Vokalen /i, e, a/ und jeweils zu 2 Sprechtempi (langsam, schnell) gemessen. Die Messungen sind von 8 mit Muttersprache spanisch, 8 mit Muttersprache englisch aufgenommen worden.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0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Within-</a:t>
            </a:r>
            <a:r>
              <a:rPr lang="de-DE" sz="2400" dirty="0" smtClean="0">
                <a:latin typeface="+mj-lt"/>
                <a:cs typeface="Arial"/>
              </a:rPr>
              <a:t> and </a:t>
            </a:r>
            <a:r>
              <a:rPr lang="de-DE" sz="2400" dirty="0" err="1" smtClean="0">
                <a:latin typeface="+mj-lt"/>
                <a:cs typeface="Arial"/>
              </a:rPr>
              <a:t>between-subjects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factors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6466" y="3742727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143" y="511209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0893" y="5112094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7090" y="5112094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0605" y="4428527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7034" y="4428527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6659" y="4428527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4282" y="5112094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68775" y="3054694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0605" y="305469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919043" y="507655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</p:cNvCxnSpPr>
          <p:nvPr/>
        </p:nvCxnSpPr>
        <p:spPr>
          <a:xfrm rot="5400000">
            <a:off x="4670202" y="4880596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5132854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316961" y="511209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7711" y="5112093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3908" y="5112093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6735861" y="507654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6503288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949672" y="486432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9" idx="2"/>
          </p:cNvCxnSpPr>
          <p:nvPr/>
        </p:nvCxnSpPr>
        <p:spPr>
          <a:xfrm flipV="1">
            <a:off x="5086640" y="4204392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5942612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5736467" y="370105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9504" y="3516359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8600" y="411703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23443" y="40386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645446" y="6172200"/>
            <a:ext cx="319795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(6 </a:t>
            </a:r>
            <a:r>
              <a:rPr lang="en-GB" sz="2400" dirty="0" err="1" smtClean="0">
                <a:latin typeface="+mj-lt"/>
                <a:cs typeface="Arial"/>
              </a:rPr>
              <a:t>Werte</a:t>
            </a:r>
            <a:r>
              <a:rPr lang="en-GB" sz="2400" dirty="0" smtClean="0">
                <a:latin typeface="+mj-lt"/>
                <a:cs typeface="Arial"/>
              </a:rPr>
              <a:t> pro </a:t>
            </a:r>
            <a:r>
              <a:rPr lang="en-GB" sz="2400" dirty="0" err="1" smtClean="0">
                <a:latin typeface="+mj-lt"/>
                <a:cs typeface="Arial"/>
              </a:rPr>
              <a:t>Vpn</a:t>
            </a:r>
            <a:r>
              <a:rPr lang="en-GB" sz="2400" dirty="0" smtClean="0">
                <a:latin typeface="+mj-lt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47935"/>
            <a:ext cx="7620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+mj-lt"/>
                <a:cs typeface="Arial"/>
              </a:rPr>
              <a:t>t-test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38200"/>
            <a:ext cx="830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Generalisierung eines gepaarten </a:t>
            </a:r>
            <a:r>
              <a:rPr lang="de-DE" sz="2400" dirty="0" err="1" smtClean="0">
                <a:latin typeface="+mj-lt"/>
                <a:cs typeface="Arial"/>
              </a:rPr>
              <a:t>t-tests</a:t>
            </a:r>
            <a:r>
              <a:rPr lang="de-DE" sz="2400" dirty="0" smtClean="0">
                <a:latin typeface="+mj-lt"/>
                <a:cs typeface="Arial"/>
              </a:rPr>
              <a:t> ist die </a:t>
            </a:r>
            <a:r>
              <a:rPr lang="de-DE" sz="2400" b="1" dirty="0" smtClean="0">
                <a:latin typeface="+mj-lt"/>
                <a:cs typeface="Arial"/>
              </a:rPr>
              <a:t>Varianzanalyse mit Messwiederholungen </a:t>
            </a:r>
            <a:r>
              <a:rPr lang="de-DE" sz="2400" dirty="0" smtClean="0">
                <a:latin typeface="+mj-lt"/>
                <a:cs typeface="Arial"/>
              </a:rPr>
              <a:t>(RM-ANOVA, </a:t>
            </a:r>
            <a:r>
              <a:rPr lang="de-DE" sz="2400" dirty="0" err="1" smtClean="0">
                <a:latin typeface="+mj-lt"/>
                <a:cs typeface="Arial"/>
              </a:rPr>
              <a:t>repeated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measures</a:t>
            </a:r>
            <a:r>
              <a:rPr lang="de-DE" sz="2400" dirty="0" smtClean="0">
                <a:latin typeface="+mj-lt"/>
                <a:cs typeface="Arial"/>
              </a:rPr>
              <a:t> ANOVA).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" y="2038528"/>
            <a:ext cx="2057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ba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pa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[1,]  10  20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[2,] -20 -10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[3,]   5  15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[4,] -10   0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[5,] -25 -20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[6,]  10  16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[7,]  -5   7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[8,]   0   5</a:t>
            </a:r>
            <a:endParaRPr 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209800" y="1853861"/>
            <a:ext cx="6360242" cy="1803739"/>
            <a:chOff x="2209800" y="1853861"/>
            <a:chExt cx="6360242" cy="1803739"/>
          </a:xfrm>
        </p:grpSpPr>
        <p:sp>
          <p:nvSpPr>
            <p:cNvPr id="15" name="TextBox 14"/>
            <p:cNvSpPr txBox="1"/>
            <p:nvPr/>
          </p:nvSpPr>
          <p:spPr>
            <a:xfrm>
              <a:off x="2268885" y="2223193"/>
              <a:ext cx="15308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library(ez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209800" y="3200400"/>
              <a:ext cx="5867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ezANOVA(voice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</a:t>
              </a:r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vot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Stimm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12442" y="1853861"/>
              <a:ext cx="3657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.( ) </a:t>
              </a:r>
              <a:r>
                <a:rPr lang="en-GB" sz="2400" dirty="0" err="1" smtClean="0">
                  <a:latin typeface="+mj-lt"/>
                  <a:cs typeface="Arial"/>
                </a:rPr>
                <a:t>Spalten-Namen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vom</a:t>
              </a:r>
              <a:r>
                <a:rPr lang="en-GB" sz="2400" dirty="0" smtClean="0">
                  <a:latin typeface="+mj-lt"/>
                  <a:cs typeface="Arial"/>
                </a:rPr>
                <a:t> Data-Frame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0" y="5257800"/>
            <a:ext cx="9753600" cy="1415772"/>
            <a:chOff x="0" y="5257800"/>
            <a:chExt cx="9753600" cy="1415772"/>
          </a:xfrm>
        </p:grpSpPr>
        <p:sp>
          <p:nvSpPr>
            <p:cNvPr id="22" name="TextBox 21"/>
            <p:cNvSpPr txBox="1"/>
            <p:nvPr/>
          </p:nvSpPr>
          <p:spPr>
            <a:xfrm>
              <a:off x="152400" y="5257800"/>
              <a:ext cx="9601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$ANOVA</a:t>
              </a:r>
            </a:p>
            <a:p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      Effect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DFn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DFd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  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SSn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   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SSd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           F           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p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p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&lt;.05         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pes</a:t>
              </a:r>
              <a:endPara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endParaRPr>
            </a:p>
            <a:p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1 (Intercept)   1   7   0.25 2514.75 6.958942e-04 9.796907e-01       9.940358e-05</a:t>
              </a:r>
            </a:p>
            <a:p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2       </a:t>
              </a:r>
              <a:r>
                <a:rPr lang="en-US" sz="14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Stimm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  </a:t>
              </a:r>
              <a:r>
                <a:rPr lang="en-US" sz="1400" dirty="0" smtClean="0">
                  <a:solidFill>
                    <a:srgbClr val="FF0000"/>
                  </a:solidFill>
                  <a:latin typeface="Courier"/>
                  <a:cs typeface="Courier"/>
                </a:rPr>
                <a:t>1   7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 289.00   26.00 </a:t>
              </a:r>
              <a:r>
                <a:rPr lang="en-US" sz="1400" dirty="0" smtClean="0">
                  <a:solidFill>
                    <a:srgbClr val="FF0000"/>
                  </a:solidFill>
                  <a:latin typeface="Courier"/>
                  <a:cs typeface="Courier"/>
                </a:rPr>
                <a:t>7.780769e+01 4.860703e-05     </a:t>
              </a:r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"/>
                  <a:cs typeface="Courier"/>
                </a:rPr>
                <a:t>* 9.174603e-01</a:t>
              </a:r>
              <a:endParaRPr lang="en-GB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0" y="6211907"/>
              <a:ext cx="891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Vot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wird</a:t>
              </a:r>
              <a:r>
                <a:rPr lang="en-GB" sz="2400" dirty="0" smtClean="0">
                  <a:latin typeface="+mj-lt"/>
                  <a:cs typeface="Arial"/>
                </a:rPr>
                <a:t> von </a:t>
              </a:r>
              <a:r>
                <a:rPr lang="en-GB" sz="2400" dirty="0" err="1" smtClean="0">
                  <a:latin typeface="+mj-lt"/>
                  <a:cs typeface="Arial"/>
                </a:rPr>
                <a:t>Stimmhaftigkeit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beeinflusst</a:t>
              </a:r>
              <a:r>
                <a:rPr lang="en-GB" sz="2400" dirty="0" smtClean="0">
                  <a:latin typeface="+mj-lt"/>
                  <a:cs typeface="Arial"/>
                </a:rPr>
                <a:t> (F[1,7] = 77.8, </a:t>
              </a:r>
              <a:r>
                <a:rPr lang="en-GB" sz="2400" dirty="0" err="1" smtClean="0">
                  <a:latin typeface="+mj-lt"/>
                  <a:cs typeface="Arial"/>
                </a:rPr>
                <a:t>p</a:t>
              </a:r>
              <a:r>
                <a:rPr lang="en-GB" sz="2400" dirty="0" smtClean="0">
                  <a:latin typeface="+mj-lt"/>
                  <a:cs typeface="Arial"/>
                </a:rPr>
                <a:t> &lt; 0.001)</a:t>
              </a: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rot="5400000">
            <a:off x="4847629" y="3018829"/>
            <a:ext cx="667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828800" y="3657600"/>
            <a:ext cx="6324600" cy="1588025"/>
            <a:chOff x="1828800" y="3657600"/>
            <a:chExt cx="6324600" cy="1588025"/>
          </a:xfrm>
        </p:grpSpPr>
        <p:sp>
          <p:nvSpPr>
            <p:cNvPr id="11" name="TextBox 10"/>
            <p:cNvSpPr txBox="1"/>
            <p:nvPr/>
          </p:nvSpPr>
          <p:spPr>
            <a:xfrm>
              <a:off x="7127158" y="4045297"/>
              <a:ext cx="10262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endParaRPr lang="de-DE" sz="2400" dirty="0" smtClean="0">
                <a:latin typeface="+mj-lt"/>
                <a:cs typeface="Arial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86400" y="4045297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Sprecher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8800" y="4045297"/>
              <a:ext cx="16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Data-frame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581400" y="4045297"/>
              <a:ext cx="2133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Abhängige</a:t>
              </a:r>
              <a:r>
                <a:rPr lang="en-GB" sz="2400" dirty="0" smtClean="0">
                  <a:latin typeface="+mj-lt"/>
                  <a:cs typeface="Arial"/>
                </a:rPr>
                <a:t>, </a:t>
              </a:r>
              <a:r>
                <a:rPr lang="en-GB" sz="2400" dirty="0" err="1" smtClean="0">
                  <a:latin typeface="+mj-lt"/>
                  <a:cs typeface="Arial"/>
                </a:rPr>
                <a:t>kontinuierliche</a:t>
              </a:r>
              <a:r>
                <a:rPr lang="en-GB" sz="2400" dirty="0" smtClean="0">
                  <a:latin typeface="+mj-lt"/>
                  <a:cs typeface="Arial"/>
                </a:rPr>
                <a:t> Variable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2819400" y="3657600"/>
              <a:ext cx="980331" cy="3876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5400000" flipH="1" flipV="1">
              <a:off x="4378152" y="3775249"/>
              <a:ext cx="387697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6200000" flipV="1">
              <a:off x="5483051" y="3660949"/>
              <a:ext cx="387698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10800000">
              <a:off x="6705600" y="3657600"/>
              <a:ext cx="685800" cy="38769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: </a:t>
            </a:r>
            <a:r>
              <a:rPr lang="de-DE" sz="2400" dirty="0" err="1" smtClean="0">
                <a:latin typeface="+mj-lt"/>
                <a:cs typeface="Arial"/>
              </a:rPr>
              <a:t>between</a:t>
            </a:r>
            <a:r>
              <a:rPr lang="de-DE" sz="2400" dirty="0" smtClean="0">
                <a:latin typeface="+mj-lt"/>
                <a:cs typeface="Arial"/>
              </a:rPr>
              <a:t> and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Dauer, </a:t>
            </a:r>
            <a:r>
              <a:rPr lang="de-DE" sz="2400" i="1" dirty="0" smtClean="0">
                <a:latin typeface="+mj-lt"/>
                <a:cs typeface="Arial"/>
              </a:rPr>
              <a:t>D</a:t>
            </a:r>
            <a:r>
              <a:rPr lang="de-DE" sz="2400" dirty="0" smtClean="0">
                <a:latin typeface="+mj-lt"/>
                <a:cs typeface="Arial"/>
              </a:rPr>
              <a:t>,  (ms) wurde gemessen zwischen dem </a:t>
            </a:r>
            <a:r>
              <a:rPr lang="de-DE" sz="2400" dirty="0" err="1" smtClean="0">
                <a:latin typeface="+mj-lt"/>
                <a:cs typeface="Arial"/>
              </a:rPr>
              <a:t>Silbenonset</a:t>
            </a:r>
            <a:r>
              <a:rPr lang="de-DE" sz="2400" dirty="0" smtClean="0">
                <a:latin typeface="+mj-lt"/>
                <a:cs typeface="Arial"/>
              </a:rPr>
              <a:t> und dem H* Tonakzent in </a:t>
            </a:r>
            <a:r>
              <a:rPr lang="de-DE" sz="2400" dirty="0" err="1" smtClean="0">
                <a:latin typeface="+mj-lt"/>
                <a:cs typeface="Arial"/>
              </a:rPr>
              <a:t>äußerungsinitialen</a:t>
            </a:r>
            <a:r>
              <a:rPr lang="de-DE" sz="2400" dirty="0" smtClean="0">
                <a:latin typeface="+mj-lt"/>
                <a:cs typeface="Arial"/>
              </a:rPr>
              <a:t> Silben (</a:t>
            </a:r>
            <a:r>
              <a:rPr lang="de-DE" sz="2400" dirty="0" err="1" smtClean="0">
                <a:latin typeface="+mj-lt"/>
                <a:cs typeface="Arial"/>
              </a:rPr>
              <a:t>zB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i="1" u="sng" dirty="0" smtClean="0">
                <a:latin typeface="+mj-lt"/>
                <a:cs typeface="Arial"/>
              </a:rPr>
              <a:t>näch</a:t>
            </a:r>
            <a:r>
              <a:rPr lang="de-DE" sz="2400" i="1" dirty="0" smtClean="0">
                <a:latin typeface="+mj-lt"/>
                <a:cs typeface="Arial"/>
              </a:rPr>
              <a:t>stes</a:t>
            </a:r>
            <a:r>
              <a:rPr lang="de-DE" sz="2400" dirty="0" smtClean="0">
                <a:latin typeface="+mj-lt"/>
                <a:cs typeface="Arial"/>
              </a:rPr>
              <a:t>) und -finalen Silben (</a:t>
            </a:r>
            <a:r>
              <a:rPr lang="de-DE" sz="2400" i="1" dirty="0" smtClean="0">
                <a:latin typeface="+mj-lt"/>
                <a:cs typeface="Arial"/>
              </a:rPr>
              <a:t>dem</a:t>
            </a:r>
            <a:r>
              <a:rPr lang="de-DE" sz="2400" i="1" u="sng" dirty="0" smtClean="0">
                <a:latin typeface="+mj-lt"/>
                <a:cs typeface="Arial"/>
              </a:rPr>
              <a:t>nächst</a:t>
            </a:r>
            <a:r>
              <a:rPr lang="de-DE" sz="2400" dirty="0" smtClean="0">
                <a:latin typeface="+mj-lt"/>
                <a:cs typeface="Arial"/>
              </a:rPr>
              <a:t>) jeweils von 10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ɛ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21928" y="2137074"/>
            <a:ext cx="374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+mj-lt"/>
                <a:cs typeface="Arial"/>
              </a:rPr>
              <a:t>f0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1000" y="4308901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Inwiefern wird die Dauer von der Position und/oder Dialekt beeinflusst?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9600" y="55626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dr.txt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  <a:endParaRPr lang="en-GB" sz="2400" dirty="0" err="1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766466"/>
            <a:ext cx="2060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Abbildungen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203" b="6797"/>
              <a:stretch>
                <a:fillRect/>
              </a:stretch>
            </p:blipFill>
          </mc:Choice>
          <mc:Fallback>
            <p:blipFill>
              <a:blip r:embed="rId3"/>
              <a:srcRect t="13203" b="6797"/>
              <a:stretch>
                <a:fillRect/>
              </a:stretch>
            </p:blipFill>
          </mc:Fallback>
        </mc:AlternateContent>
        <p:spPr>
          <a:xfrm>
            <a:off x="228599" y="2133599"/>
            <a:ext cx="4155179" cy="33241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233101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boxplot(D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~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* Position, data=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t="11220" b="10464"/>
              <a:stretch>
                <a:fillRect/>
              </a:stretch>
            </p:blipFill>
          </mc:Choice>
          <mc:Fallback>
            <p:blipFill>
              <a:blip r:embed="rId5"/>
              <a:srcRect t="11220" b="10464"/>
              <a:stretch>
                <a:fillRect/>
              </a:stretch>
            </p:blipFill>
          </mc:Fallback>
        </mc:AlternateContent>
        <p:spPr>
          <a:xfrm>
            <a:off x="4800600" y="2133599"/>
            <a:ext cx="3886200" cy="30435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5486400"/>
            <a:ext cx="5332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Position signifikant? Dialekt signifikant?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6015335"/>
            <a:ext cx="1781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Interaktion?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289686"/>
            <a:ext cx="4834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with(dr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interaction.plot(Dialekt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Position, D))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723" y="304801"/>
            <a:ext cx="479385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: </a:t>
            </a:r>
            <a:r>
              <a:rPr lang="de-DE" sz="2400" dirty="0" err="1" smtClean="0">
                <a:latin typeface="+mj-lt"/>
                <a:cs typeface="Arial"/>
              </a:rPr>
              <a:t>between</a:t>
            </a:r>
            <a:r>
              <a:rPr lang="de-DE" sz="2400" dirty="0" smtClean="0">
                <a:latin typeface="+mj-lt"/>
                <a:cs typeface="Arial"/>
              </a:rPr>
              <a:t> and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226367"/>
            <a:ext cx="3276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boxplots</a:t>
            </a:r>
            <a:r>
              <a:rPr lang="en-GB" sz="2400" dirty="0" smtClean="0">
                <a:latin typeface="+mj-lt"/>
                <a:cs typeface="Arial"/>
              </a:rPr>
              <a:t> und RM-</a:t>
            </a:r>
            <a:r>
              <a:rPr lang="en-GB" sz="2400" dirty="0" err="1" smtClean="0">
                <a:latin typeface="+mj-lt"/>
                <a:cs typeface="Arial"/>
              </a:rPr>
              <a:t>Anova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688032"/>
            <a:ext cx="838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Man muss sich im Klaren sein, dass der Boxplot der vorigen Folie keine genauen Ergebnisse liefert von dem, was in einem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 tatsächlich getestet wird (siehe auch Folie 6). Was getestet wird ist inwiefern der </a:t>
            </a:r>
            <a:r>
              <a:rPr lang="de-DE" sz="2400" b="1" dirty="0" err="1" smtClean="0">
                <a:latin typeface="+mj-lt"/>
                <a:cs typeface="Arial"/>
              </a:rPr>
              <a:t>pro-Sprecher-Unterschied</a:t>
            </a:r>
            <a:r>
              <a:rPr lang="de-DE" sz="2400" b="1" dirty="0" smtClean="0">
                <a:latin typeface="+mj-lt"/>
                <a:cs typeface="Arial"/>
              </a:rPr>
              <a:t> zwischen Stufen</a:t>
            </a:r>
            <a:r>
              <a:rPr lang="de-DE" sz="2400" dirty="0" smtClean="0">
                <a:latin typeface="+mj-lt"/>
                <a:cs typeface="Arial"/>
              </a:rPr>
              <a:t> von 0 abweicht. Für B-final </a:t>
            </a:r>
            <a:r>
              <a:rPr lang="de-DE" sz="2400" dirty="0" err="1" smtClean="0">
                <a:latin typeface="+mj-lt"/>
                <a:cs typeface="Arial"/>
              </a:rPr>
              <a:t>vs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B-initial</a:t>
            </a:r>
            <a:r>
              <a:rPr lang="de-DE" sz="2400" dirty="0" smtClean="0">
                <a:latin typeface="+mj-lt"/>
                <a:cs typeface="Arial"/>
              </a:rPr>
              <a:t> z.B.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9400" y="3810000"/>
            <a:ext cx="617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# Data-Frame B-final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temp =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with(dr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Dialekt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=="B" &amp; Position == "final")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a =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dr[temp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,]</a:t>
            </a:r>
          </a:p>
          <a:p>
            <a:r>
              <a:rPr lang="en-US" sz="1400" dirty="0" smtClean="0">
                <a:latin typeface="Courier"/>
                <a:cs typeface="Courier"/>
              </a:rPr>
              <a:t># Data-Frame B-initial</a:t>
            </a:r>
          </a:p>
          <a:p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temp =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with(dr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Dialekt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=="B" &amp; Position == "initial")</a:t>
            </a:r>
          </a:p>
          <a:p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b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dr[temp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,]</a:t>
            </a:r>
          </a:p>
          <a:p>
            <a:r>
              <a:rPr lang="en-US" sz="1400" dirty="0" smtClean="0">
                <a:latin typeface="Courier"/>
                <a:cs typeface="Courier"/>
              </a:rPr>
              <a:t># </a:t>
            </a:r>
            <a:r>
              <a:rPr lang="en-US" sz="1400" dirty="0" err="1" smtClean="0">
                <a:latin typeface="Courier"/>
                <a:cs typeface="Courier"/>
              </a:rPr>
              <a:t>Reihenfolge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der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Vpn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prüfen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alles</a:t>
            </a:r>
            <a:r>
              <a:rPr lang="en-US" sz="1400" dirty="0" smtClean="0">
                <a:latin typeface="Courier"/>
                <a:cs typeface="Courier"/>
              </a:rPr>
              <a:t> OK, </a:t>
            </a:r>
            <a:r>
              <a:rPr lang="en-US" sz="1400" dirty="0" err="1" smtClean="0">
                <a:latin typeface="Courier"/>
                <a:cs typeface="Courier"/>
              </a:rPr>
              <a:t>sonst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b</a:t>
            </a:r>
            <a:r>
              <a:rPr lang="en-US" sz="1400" dirty="0" smtClean="0">
                <a:latin typeface="Courier"/>
                <a:cs typeface="Courier"/>
              </a:rPr>
              <a:t> = </a:t>
            </a:r>
            <a:r>
              <a:rPr lang="en-US" sz="1400" dirty="0" err="1" smtClean="0">
                <a:latin typeface="Courier"/>
                <a:cs typeface="Courier"/>
              </a:rPr>
              <a:t>b[m</a:t>
            </a:r>
            <a:r>
              <a:rPr lang="en-US" sz="1400" dirty="0" smtClean="0">
                <a:latin typeface="Courier"/>
                <a:cs typeface="Courier"/>
              </a:rPr>
              <a:t>,]</a:t>
            </a:r>
          </a:p>
          <a:p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m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match(a$Vpn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b$Vpn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boxplot(a$D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-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b$D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, main = "B-final vs. B-initial"</a:t>
            </a:r>
            <a:r>
              <a:rPr lang="en-US" sz="1400" dirty="0" smtClean="0">
                <a:latin typeface="Courier"/>
                <a:cs typeface="Courier"/>
              </a:rPr>
              <a:t>)</a:t>
            </a:r>
            <a:endParaRPr lang="en-GB" sz="1400" dirty="0" err="1" smtClean="0">
              <a:latin typeface="Courier"/>
              <a:cs typeface="Courier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6400" b="16875"/>
              <a:stretch>
                <a:fillRect/>
              </a:stretch>
            </p:blipFill>
          </mc:Choice>
          <mc:Fallback>
            <p:blipFill>
              <a:blip r:embed="rId3"/>
              <a:srcRect l="6400" b="16875"/>
              <a:stretch>
                <a:fillRect/>
              </a:stretch>
            </p:blipFill>
          </mc:Fallback>
        </mc:AlternateContent>
        <p:spPr>
          <a:xfrm>
            <a:off x="0" y="2794000"/>
            <a:ext cx="2971800" cy="3378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6172201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Test = </a:t>
            </a:r>
            <a:r>
              <a:rPr lang="en-GB" sz="2400" dirty="0" err="1" smtClean="0">
                <a:latin typeface="+mj-lt"/>
                <a:cs typeface="Arial"/>
              </a:rPr>
              <a:t>wie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smtClean="0">
                <a:latin typeface="+mj-lt"/>
                <a:cs typeface="Arial"/>
              </a:rPr>
              <a:t>weg </a:t>
            </a:r>
            <a:r>
              <a:rPr lang="en-GB" sz="2400" dirty="0" err="1" smtClean="0">
                <a:latin typeface="+mj-lt"/>
                <a:cs typeface="Arial"/>
              </a:rPr>
              <a:t>ist</a:t>
            </a:r>
            <a:r>
              <a:rPr lang="en-GB" sz="2400" dirty="0" smtClean="0">
                <a:latin typeface="+mj-lt"/>
                <a:cs typeface="Arial"/>
              </a:rPr>
              <a:t> die  </a:t>
            </a:r>
            <a:r>
              <a:rPr lang="en-GB" sz="2400" dirty="0" err="1" smtClean="0">
                <a:latin typeface="+mj-lt"/>
                <a:cs typeface="Arial"/>
              </a:rPr>
              <a:t>Verteilung</a:t>
            </a:r>
            <a:r>
              <a:rPr lang="en-GB" sz="2400" dirty="0" smtClean="0">
                <a:latin typeface="+mj-lt"/>
                <a:cs typeface="Arial"/>
              </a:rPr>
              <a:t> von 0 (Null)?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1524000"/>
            <a:ext cx="1192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2129135"/>
            <a:ext cx="1058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Dialekt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1064567"/>
            <a:ext cx="2220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between/within</a:t>
            </a:r>
            <a:endParaRPr lang="de-DE" sz="2400" dirty="0" smtClean="0">
              <a:latin typeface="+mj-lt"/>
              <a:cs typeface="Arial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191000" y="1597967"/>
            <a:ext cx="1447800" cy="992833"/>
            <a:chOff x="4191000" y="1597967"/>
            <a:chExt cx="1447800" cy="992833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1597967"/>
              <a:ext cx="984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endParaRPr lang="de-DE" sz="2400" dirty="0" smtClean="0">
                <a:latin typeface="+mj-lt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2129135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between</a:t>
              </a:r>
              <a:endParaRPr lang="de-DE" sz="2400" dirty="0" smtClean="0">
                <a:latin typeface="+mj-lt"/>
                <a:cs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600200" y="2743200"/>
            <a:ext cx="5715000" cy="2516832"/>
            <a:chOff x="1600200" y="2743200"/>
            <a:chExt cx="5715000" cy="2516832"/>
          </a:xfrm>
        </p:grpSpPr>
        <p:sp>
          <p:nvSpPr>
            <p:cNvPr id="17" name="TextBox 16"/>
            <p:cNvSpPr txBox="1"/>
            <p:nvPr/>
          </p:nvSpPr>
          <p:spPr>
            <a:xfrm>
              <a:off x="3733800" y="2819400"/>
              <a:ext cx="171652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B oder SH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2222" y="2743200"/>
              <a:ext cx="10588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Dialekt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200" y="3276602"/>
              <a:ext cx="5715000" cy="1983430"/>
              <a:chOff x="1600200" y="3276602"/>
              <a:chExt cx="5715000" cy="1983430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191000" y="3807767"/>
                <a:ext cx="682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+mj-lt"/>
                    <a:cs typeface="Arial"/>
                  </a:rPr>
                  <a:t>Vpn</a:t>
                </a:r>
                <a:endParaRPr lang="de-DE" sz="2400" dirty="0" smtClean="0">
                  <a:latin typeface="+mj-lt"/>
                  <a:cs typeface="Arial"/>
                </a:endParaRPr>
              </a:p>
            </p:txBody>
          </p:sp>
          <p:cxnSp>
            <p:nvCxnSpPr>
              <p:cNvPr id="10" name="Straight Connector 9"/>
              <p:cNvCxnSpPr>
                <a:stCxn id="8" idx="0"/>
              </p:cNvCxnSpPr>
              <p:nvPr/>
            </p:nvCxnSpPr>
            <p:spPr>
              <a:xfrm rot="5400000" flipH="1" flipV="1">
                <a:off x="4286592" y="3522359"/>
                <a:ext cx="531166" cy="39651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0800000" flipV="1">
                <a:off x="4038600" y="4269432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H="1" flipV="1">
                <a:off x="4557146" y="4269433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3595584" y="4798367"/>
                <a:ext cx="8860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+mj-lt"/>
                    <a:cs typeface="Arial"/>
                  </a:rPr>
                  <a:t>initial</a:t>
                </a:r>
                <a:endParaRPr lang="de-DE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701055" y="4798367"/>
                <a:ext cx="7492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+mj-lt"/>
                    <a:cs typeface="Arial"/>
                  </a:rPr>
                  <a:t>final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89235" y="4798367"/>
                <a:ext cx="11924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+mj-lt"/>
                    <a:cs typeface="Arial"/>
                  </a:rPr>
                  <a:t>Position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1600200" y="4038600"/>
                <a:ext cx="5715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862222" y="3576934"/>
                <a:ext cx="1290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+mj-lt"/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825729" y="4040188"/>
                <a:ext cx="1206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+mj-lt"/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latin typeface="+mj-lt"/>
                  <a:cs typeface="Arial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1897367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: </a:t>
            </a:r>
            <a:r>
              <a:rPr lang="de-DE" sz="2400" dirty="0" err="1" smtClean="0">
                <a:latin typeface="+mj-lt"/>
                <a:cs typeface="Arial"/>
              </a:rPr>
              <a:t>between</a:t>
            </a:r>
            <a:r>
              <a:rPr lang="de-DE" sz="2400" dirty="0" smtClean="0">
                <a:latin typeface="+mj-lt"/>
                <a:cs typeface="Arial"/>
              </a:rPr>
              <a:t> and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57200" y="5562600"/>
            <a:ext cx="8458200" cy="1223665"/>
            <a:chOff x="457200" y="5562600"/>
            <a:chExt cx="8458200" cy="1223665"/>
          </a:xfrm>
        </p:grpSpPr>
        <p:sp>
          <p:nvSpPr>
            <p:cNvPr id="25" name="TextBox 24"/>
            <p:cNvSpPr txBox="1"/>
            <p:nvPr/>
          </p:nvSpPr>
          <p:spPr>
            <a:xfrm>
              <a:off x="457200" y="5562600"/>
              <a:ext cx="845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dr.ez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ezANOVA(dr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.(D),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.(Position),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))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909501" y="6324600"/>
              <a:ext cx="10816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within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11680" y="6324600"/>
              <a:ext cx="14369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between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rot="5400000" flipH="1" flipV="1">
              <a:off x="5183833" y="6174433"/>
              <a:ext cx="30033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6556227" y="6176664"/>
              <a:ext cx="30033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28600" y="2133601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      Effect </a:t>
            </a:r>
            <a:r>
              <a:rPr lang="en-US" sz="1600" dirty="0" err="1" smtClean="0">
                <a:latin typeface="Courier"/>
                <a:cs typeface="Courier"/>
              </a:rPr>
              <a:t>DFn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DFd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SSn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SSd</a:t>
            </a:r>
            <a:r>
              <a:rPr lang="en-US" sz="1600" dirty="0" smtClean="0">
                <a:latin typeface="Courier"/>
                <a:cs typeface="Courier"/>
              </a:rPr>
              <a:t>        F            </a:t>
            </a:r>
            <a:r>
              <a:rPr lang="en-US" sz="1600" dirty="0" err="1" smtClean="0">
                <a:latin typeface="Courier"/>
                <a:cs typeface="Courier"/>
              </a:rPr>
              <a:t>p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p</a:t>
            </a:r>
            <a:r>
              <a:rPr lang="en-US" sz="1600" dirty="0" smtClean="0">
                <a:latin typeface="Courier"/>
                <a:cs typeface="Courier"/>
              </a:rPr>
              <a:t>&lt;.05</a:t>
            </a:r>
          </a:p>
          <a:p>
            <a:r>
              <a:rPr lang="en-US" sz="1600" dirty="0" smtClean="0">
                <a:latin typeface="Courier"/>
                <a:cs typeface="Courier"/>
              </a:rPr>
              <a:t>1          </a:t>
            </a:r>
            <a:r>
              <a:rPr lang="en-US" sz="1600" dirty="0" err="1" smtClean="0">
                <a:latin typeface="Courier"/>
                <a:cs typeface="Courier"/>
              </a:rPr>
              <a:t>Dialekt</a:t>
            </a:r>
            <a:r>
              <a:rPr lang="en-US" sz="1600" dirty="0" smtClean="0">
                <a:latin typeface="Courier"/>
                <a:cs typeface="Courier"/>
              </a:rPr>
              <a:t>   1   8 5346.45 3860 11.08073 1.040338e-02     *</a:t>
            </a:r>
          </a:p>
          <a:p>
            <a:r>
              <a:rPr lang="en-US" sz="1600" dirty="0" smtClean="0">
                <a:latin typeface="Courier"/>
                <a:cs typeface="Courier"/>
              </a:rPr>
              <a:t>2         Position   1   8 9288.05  754 98.54695 8.964643e-06     *</a:t>
            </a:r>
          </a:p>
          <a:p>
            <a:r>
              <a:rPr lang="en-US" sz="1600" dirty="0" smtClean="0">
                <a:latin typeface="Courier"/>
                <a:cs typeface="Courier"/>
              </a:rPr>
              <a:t>3 </a:t>
            </a:r>
            <a:r>
              <a:rPr lang="en-US" sz="1600" dirty="0" err="1" smtClean="0">
                <a:latin typeface="Courier"/>
                <a:cs typeface="Courier"/>
              </a:rPr>
              <a:t>Dialekt:Position</a:t>
            </a:r>
            <a:r>
              <a:rPr lang="en-US" sz="1600" dirty="0" smtClean="0">
                <a:latin typeface="Courier"/>
                <a:cs typeface="Courier"/>
              </a:rPr>
              <a:t>   1   8 4004.45  754 42.48753 1.845250e-04     *</a:t>
            </a:r>
            <a:endParaRPr lang="en-GB" sz="1600" dirty="0" err="1" smtClean="0">
              <a:latin typeface="Courier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600" y="46482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Dialekt (F[1, 8]=11.1, p &lt; 0.05) und Position (F[1, 8] = 98.6, p &lt; 0.001) hatten einen signifikanten Einfluss auf die Dauer und es gab eine signifikante Interaktion (F[1, 8]=42.5, p &lt; 0.001) zwischen diesen Faktoren.</a:t>
            </a:r>
          </a:p>
          <a:p>
            <a:endParaRPr lang="en-GB" sz="2400" dirty="0" err="1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26369"/>
            <a:ext cx="2209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post-hoc</a:t>
            </a:r>
            <a:r>
              <a:rPr lang="de-DE" sz="2400" dirty="0" smtClean="0">
                <a:cs typeface="Arial"/>
              </a:rPr>
              <a:t> Tests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905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Für einen </a:t>
            </a:r>
            <a:r>
              <a:rPr lang="de-DE" sz="2400" dirty="0" err="1" smtClean="0">
                <a:cs typeface="Arial"/>
              </a:rPr>
              <a:t>RM-Anova</a:t>
            </a:r>
            <a:r>
              <a:rPr lang="de-DE" sz="2400" dirty="0" smtClean="0">
                <a:cs typeface="Arial"/>
              </a:rPr>
              <a:t> kann </a:t>
            </a:r>
            <a:r>
              <a:rPr lang="de-DE" sz="2400" b="1" dirty="0" smtClean="0">
                <a:cs typeface="Arial"/>
              </a:rPr>
              <a:t>ein </a:t>
            </a:r>
            <a:r>
              <a:rPr lang="de-DE" sz="2400" b="1" dirty="0" err="1" smtClean="0">
                <a:cs typeface="Arial"/>
              </a:rPr>
              <a:t>post-hoc</a:t>
            </a:r>
            <a:r>
              <a:rPr lang="de-DE" sz="2400" b="1" dirty="0" smtClean="0">
                <a:cs typeface="Arial"/>
              </a:rPr>
              <a:t> </a:t>
            </a:r>
            <a:r>
              <a:rPr lang="de-DE" sz="2400" b="1" dirty="0" err="1" smtClean="0">
                <a:cs typeface="Arial"/>
              </a:rPr>
              <a:t>t-test</a:t>
            </a:r>
            <a:r>
              <a:rPr lang="de-DE" sz="2400" b="1" dirty="0" smtClean="0">
                <a:cs typeface="Arial"/>
              </a:rPr>
              <a:t> mit </a:t>
            </a:r>
            <a:r>
              <a:rPr lang="de-DE" sz="2400" b="1" dirty="0" err="1" smtClean="0">
                <a:cs typeface="Arial"/>
              </a:rPr>
              <a:t>Bonferroni</a:t>
            </a:r>
            <a:r>
              <a:rPr lang="de-DE" sz="2400" b="1" dirty="0" smtClean="0">
                <a:cs typeface="Arial"/>
              </a:rPr>
              <a:t> Korrektur</a:t>
            </a:r>
            <a:r>
              <a:rPr lang="de-DE" sz="2400" dirty="0" smtClean="0">
                <a:cs typeface="Arial"/>
              </a:rPr>
              <a:t> angewandt werden.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04800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 mehr Tests wir </a:t>
            </a:r>
            <a:r>
              <a:rPr lang="de-DE" sz="2400" dirty="0" err="1" smtClean="0">
                <a:cs typeface="Arial"/>
              </a:rPr>
              <a:t>post-hoc</a:t>
            </a:r>
            <a:r>
              <a:rPr lang="de-DE" sz="2400" dirty="0" smtClean="0">
                <a:cs typeface="Arial"/>
              </a:rPr>
              <a:t> anwenden, um so wahrscheinlicher ist es, dass wir Signifikanzen per Zufall bekommen werden. Der </a:t>
            </a:r>
            <a:r>
              <a:rPr lang="de-DE" sz="2400" dirty="0" err="1" smtClean="0">
                <a:cs typeface="Arial"/>
              </a:rPr>
              <a:t>Tukey</a:t>
            </a:r>
            <a:r>
              <a:rPr lang="de-DE" sz="2400" dirty="0" smtClean="0">
                <a:cs typeface="Arial"/>
              </a:rPr>
              <a:t> (</a:t>
            </a:r>
            <a:r>
              <a:rPr lang="de-DE" sz="2400" dirty="0" err="1" smtClean="0">
                <a:cs typeface="Arial"/>
              </a:rPr>
              <a:t>Anova</a:t>
            </a:r>
            <a:r>
              <a:rPr lang="de-DE" sz="2400" dirty="0" smtClean="0">
                <a:cs typeface="Arial"/>
              </a:rPr>
              <a:t> ohne Messwiederholungen) und </a:t>
            </a:r>
            <a:r>
              <a:rPr lang="de-DE" sz="2400" dirty="0" err="1" smtClean="0">
                <a:cs typeface="Arial"/>
              </a:rPr>
              <a:t>Bonferroni-adjusted</a:t>
            </a:r>
            <a:r>
              <a:rPr lang="de-DE" sz="2400" dirty="0" smtClean="0">
                <a:cs typeface="Arial"/>
              </a:rPr>
              <a:t> t-Tests  (mit Messwiederholungen) sind Maßnahmen dagegen.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486400"/>
            <a:ext cx="746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Bonferroni-Korrektur</a:t>
            </a:r>
            <a:r>
              <a:rPr lang="de-DE" sz="2400" dirty="0" smtClean="0">
                <a:cs typeface="Arial"/>
              </a:rPr>
              <a:t>: Der Wahrscheinlichkeitswert der </a:t>
            </a:r>
            <a:r>
              <a:rPr lang="de-DE" sz="2400" dirty="0" err="1" smtClean="0">
                <a:cs typeface="Arial"/>
              </a:rPr>
              <a:t>inviduellen</a:t>
            </a:r>
            <a:r>
              <a:rPr lang="de-DE" sz="2400" dirty="0" smtClean="0">
                <a:cs typeface="Arial"/>
              </a:rPr>
              <a:t> Tests wird mit der </a:t>
            </a:r>
            <a:r>
              <a:rPr lang="de-DE" sz="2400" b="1" dirty="0" smtClean="0">
                <a:cs typeface="Arial"/>
              </a:rPr>
              <a:t>Anzahl der theoretisch möglichen Testkombinationen </a:t>
            </a:r>
            <a:r>
              <a:rPr lang="de-DE" sz="2400" dirty="0" smtClean="0">
                <a:cs typeface="Arial"/>
              </a:rPr>
              <a:t>multipliziert.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143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source(file.path(pfad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phoc.txt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  <a:endParaRPr lang="en-GB" sz="2400" dirty="0" err="1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1734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smtClean="0">
                <a:cs typeface="Arial"/>
              </a:rPr>
              <a:t>Post-hoc t-test mit Bonferroni Korrektur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700" y="533399"/>
            <a:ext cx="7886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>
                <a:cs typeface="Arial"/>
              </a:rPr>
              <a:t>1. t-tests aller Stufen-Kombinationen durchführen: als </a:t>
            </a:r>
            <a:r>
              <a:rPr lang="de-DE" sz="2400" b="1" smtClean="0">
                <a:cs typeface="Arial"/>
              </a:rPr>
              <a:t>g</a:t>
            </a:r>
            <a:r>
              <a:rPr lang="de-DE" sz="2400" smtClean="0">
                <a:cs typeface="Arial"/>
              </a:rPr>
              <a:t>epaart mit denselben Between-Stufen, sonst ungepaart.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" y="1364396"/>
            <a:ext cx="3124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>
                <a:solidFill>
                  <a:srgbClr val="0000FF"/>
                </a:solidFill>
                <a:cs typeface="Arial"/>
              </a:rPr>
              <a:t>SH-initial mit SH-final</a:t>
            </a:r>
          </a:p>
          <a:p>
            <a:r>
              <a:rPr lang="de-DE" sz="2400" smtClean="0">
                <a:solidFill>
                  <a:srgbClr val="0000FF"/>
                </a:solidFill>
                <a:cs typeface="Arial"/>
              </a:rPr>
              <a:t>SH-initial mit B-initial</a:t>
            </a:r>
          </a:p>
          <a:p>
            <a:r>
              <a:rPr lang="de-DE" sz="2400" smtClean="0">
                <a:cs typeface="Arial"/>
              </a:rPr>
              <a:t>SH-initial mit B-final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0" y="1364396"/>
            <a:ext cx="3048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>
                <a:cs typeface="Arial"/>
              </a:rPr>
              <a:t>SH-final mit B-initial</a:t>
            </a:r>
          </a:p>
          <a:p>
            <a:r>
              <a:rPr lang="de-DE" sz="2400" smtClean="0">
                <a:solidFill>
                  <a:srgbClr val="0000FF"/>
                </a:solidFill>
                <a:cs typeface="Arial"/>
              </a:rPr>
              <a:t>SH-final mit B-final</a:t>
            </a:r>
          </a:p>
          <a:p>
            <a:r>
              <a:rPr lang="de-DE" sz="2400" smtClean="0">
                <a:solidFill>
                  <a:srgbClr val="0000FF"/>
                </a:solidFill>
                <a:cs typeface="Arial"/>
              </a:rPr>
              <a:t>B-initial mit B-final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4300" y="3094166"/>
            <a:ext cx="8420100" cy="1821597"/>
            <a:chOff x="114300" y="3094166"/>
            <a:chExt cx="8420100" cy="1821597"/>
          </a:xfrm>
        </p:grpSpPr>
        <p:sp>
          <p:nvSpPr>
            <p:cNvPr id="9" name="TextBox 8"/>
            <p:cNvSpPr txBox="1"/>
            <p:nvPr/>
          </p:nvSpPr>
          <p:spPr>
            <a:xfrm>
              <a:off x="114300" y="3094166"/>
              <a:ext cx="84201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cs typeface="Arial"/>
                </a:rPr>
                <a:t>2. </a:t>
              </a:r>
              <a:r>
                <a:rPr lang="de-DE" sz="2400" dirty="0" err="1" smtClean="0">
                  <a:cs typeface="Arial"/>
                </a:rPr>
                <a:t>Bonferroni</a:t>
              </a:r>
              <a:r>
                <a:rPr lang="de-DE" sz="2400" dirty="0" smtClean="0">
                  <a:cs typeface="Arial"/>
                </a:rPr>
                <a:t> Korrektur: den Wahrscheinlichkeitswert eines </a:t>
              </a:r>
              <a:r>
                <a:rPr lang="de-DE" sz="2400" dirty="0" err="1" smtClean="0">
                  <a:cs typeface="Arial"/>
                </a:rPr>
                <a:t>t-tests</a:t>
              </a:r>
              <a:r>
                <a:rPr lang="de-DE" sz="2400" dirty="0" smtClean="0">
                  <a:cs typeface="Arial"/>
                </a:rPr>
                <a:t> mit  der Anzahl der Tests multiplizieren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300" y="4084766"/>
              <a:ext cx="830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cs typeface="Arial"/>
                </a:rPr>
                <a:t>zB</a:t>
              </a:r>
              <a:r>
                <a:rPr lang="de-DE" sz="2400" dirty="0" smtClean="0">
                  <a:cs typeface="Arial"/>
                </a:rPr>
                <a:t> wenn </a:t>
              </a:r>
              <a:r>
                <a:rPr lang="de-DE" sz="2400" dirty="0" err="1" smtClean="0">
                  <a:cs typeface="Arial"/>
                </a:rPr>
                <a:t>SH-initial</a:t>
              </a:r>
              <a:r>
                <a:rPr lang="de-DE" sz="2400" dirty="0" smtClean="0">
                  <a:cs typeface="Arial"/>
                </a:rPr>
                <a:t> </a:t>
              </a:r>
              <a:r>
                <a:rPr lang="de-DE" sz="2400" dirty="0" err="1" smtClean="0">
                  <a:cs typeface="Arial"/>
                </a:rPr>
                <a:t>vs</a:t>
              </a:r>
              <a:r>
                <a:rPr lang="de-DE" sz="2400" dirty="0" smtClean="0">
                  <a:cs typeface="Arial"/>
                </a:rPr>
                <a:t> SH-final p = 0.035, </a:t>
              </a:r>
              <a:r>
                <a:rPr lang="de-DE" sz="2400" dirty="0" err="1" smtClean="0">
                  <a:cs typeface="Arial"/>
                </a:rPr>
                <a:t>Bonferroni-Korrektur</a:t>
              </a:r>
              <a:r>
                <a:rPr lang="de-DE" sz="2400" dirty="0" smtClean="0">
                  <a:cs typeface="Arial"/>
                </a:rPr>
                <a:t>: 0.035 * 6 = 0.21 (weil es 6 mögliche Testpaare gibt).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90500" y="5638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3. Auswahl: nur die Test-Kombinationen, 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sich in </a:t>
            </a:r>
            <a:r>
              <a:rPr lang="de-DE" sz="2400" b="1" dirty="0" smtClean="0">
                <a:solidFill>
                  <a:srgbClr val="0000FF"/>
                </a:solidFill>
                <a:cs typeface="Arial"/>
              </a:rPr>
              <a:t>einer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 Stufe unterscheiden. </a:t>
            </a:r>
            <a:r>
              <a:rPr lang="de-DE" sz="2400" dirty="0" smtClean="0">
                <a:cs typeface="Arial"/>
              </a:rPr>
              <a:t>Funktion </a:t>
            </a:r>
            <a:r>
              <a:rPr lang="de-DE" sz="2400" dirty="0" err="1" smtClean="0">
                <a:cs typeface="Arial"/>
              </a:rPr>
              <a:t>phsel</a:t>
            </a:r>
            <a:r>
              <a:rPr lang="de-DE" sz="2400" dirty="0" smtClean="0">
                <a:cs typeface="Arial"/>
              </a:rPr>
              <a:t>()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136439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smtClean="0">
                <a:latin typeface="Arial"/>
                <a:cs typeface="Arial"/>
              </a:rPr>
              <a:t>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10500" y="2103059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smtClean="0">
                <a:latin typeface="Arial"/>
                <a:cs typeface="Arial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2566"/>
            <a:ext cx="3733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(</a:t>
            </a:r>
            <a:r>
              <a:rPr lang="en-US" sz="2400" dirty="0" err="1" smtClean="0">
                <a:cs typeface="Arial"/>
              </a:rPr>
              <a:t>Zur</a:t>
            </a:r>
            <a:r>
              <a:rPr lang="en-US" sz="2400" dirty="0" smtClean="0">
                <a:cs typeface="Arial"/>
              </a:rPr>
              <a:t> Info):  </a:t>
            </a:r>
            <a:r>
              <a:rPr lang="en-US" sz="2400" dirty="0" err="1" smtClean="0">
                <a:cs typeface="Arial"/>
              </a:rPr>
              <a:t>wieviele</a:t>
            </a:r>
            <a:r>
              <a:rPr lang="en-US" sz="2400" dirty="0" smtClean="0">
                <a:cs typeface="Arial"/>
              </a:rPr>
              <a:t> Tests?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9144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Fur </a:t>
            </a:r>
            <a:r>
              <a:rPr lang="en-US" sz="2400" i="1" dirty="0" err="1" smtClean="0">
                <a:latin typeface="+mj-lt"/>
                <a:cs typeface="Arial"/>
              </a:rPr>
              <a:t>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Stufen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es</a:t>
            </a:r>
            <a:r>
              <a:rPr lang="en-US" sz="2400" dirty="0" smtClean="0">
                <a:latin typeface="+mj-lt"/>
                <a:cs typeface="Arial"/>
              </a:rPr>
              <a:t> n!/(n-2)!2!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Kombinationen</a:t>
            </a:r>
            <a:r>
              <a:rPr lang="en-US" sz="2400" dirty="0" smtClean="0">
                <a:latin typeface="+mj-lt"/>
                <a:cs typeface="Arial"/>
              </a:rPr>
              <a:t>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9812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zB</a:t>
            </a:r>
            <a:endParaRPr lang="en-US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* Position * </a:t>
            </a:r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war </a:t>
            </a:r>
            <a:r>
              <a:rPr lang="en-US" sz="2400" dirty="0" err="1" smtClean="0">
                <a:latin typeface="+mj-lt"/>
                <a:cs typeface="Arial"/>
              </a:rPr>
              <a:t>signifikant</a:t>
            </a:r>
            <a:r>
              <a:rPr lang="en-US" sz="2400" dirty="0" smtClean="0">
                <a:latin typeface="+mj-lt"/>
                <a:cs typeface="Arial"/>
              </a:rPr>
              <a:t>.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= Hessen, Bayern, S-H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= M, W</a:t>
            </a:r>
          </a:p>
          <a:p>
            <a:r>
              <a:rPr lang="en-US" sz="2400" dirty="0" smtClean="0">
                <a:latin typeface="+mj-lt"/>
                <a:cs typeface="Arial"/>
              </a:rPr>
              <a:t>Position = initial, medial, final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964631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Wir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haben</a:t>
            </a:r>
            <a:r>
              <a:rPr lang="en-US" sz="2400" dirty="0" smtClean="0">
                <a:latin typeface="+mj-lt"/>
                <a:cs typeface="Arial"/>
              </a:rPr>
              <a:t> 3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2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3 = 18 </a:t>
            </a:r>
            <a:r>
              <a:rPr lang="en-US" sz="2400" dirty="0" err="1" smtClean="0">
                <a:latin typeface="+mj-lt"/>
                <a:cs typeface="Arial"/>
              </a:rPr>
              <a:t>Stufen-Kombinationen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4426296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Das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18!/16!2! = 18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17/2 = 153 </a:t>
            </a:r>
            <a:r>
              <a:rPr lang="en-US" sz="2400" dirty="0" err="1" smtClean="0">
                <a:latin typeface="+mj-lt"/>
                <a:cs typeface="Arial"/>
              </a:rPr>
              <a:t>t</a:t>
            </a:r>
            <a:r>
              <a:rPr lang="en-US" sz="2400" dirty="0" smtClean="0">
                <a:latin typeface="+mj-lt"/>
                <a:cs typeface="Arial"/>
              </a:rPr>
              <a:t>-Tests.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5265003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Bonferroni</a:t>
            </a:r>
            <a:r>
              <a:rPr lang="de-DE" sz="2400" dirty="0" smtClean="0">
                <a:latin typeface="+mj-lt"/>
                <a:cs typeface="Arial"/>
              </a:rPr>
              <a:t> Korrektur: Die Wahrscheinlichkeiten mit 153 multiplizieren.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Messwiederholungen: der gepaarte </a:t>
            </a:r>
            <a:r>
              <a:rPr lang="de-DE" sz="2400" dirty="0" err="1" smtClean="0">
                <a:latin typeface="+mj-lt"/>
                <a:cs typeface="Arial"/>
              </a:rPr>
              <a:t>t-test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1634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8 französische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erzeugten /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/ und /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/. Die </a:t>
            </a:r>
            <a:r>
              <a:rPr lang="de-DE" sz="2400" dirty="0" err="1" smtClean="0">
                <a:latin typeface="+mj-lt"/>
                <a:cs typeface="Arial"/>
              </a:rPr>
              <a:t>VOT-Werte</a:t>
            </a:r>
            <a:r>
              <a:rPr lang="de-DE" sz="2400" dirty="0" smtClean="0">
                <a:latin typeface="+mj-lt"/>
                <a:cs typeface="Arial"/>
              </a:rPr>
              <a:t> (ms) für diese 8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 sind wie folgt. Wir wollen prüfen, ob sich diesbezüglich /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/ und /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/ unterscheiden.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2560" y="3137963"/>
            <a:ext cx="272944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VOT für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4 ist -10 ms für /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/, 0 ms für /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/.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738159" y="3738127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909360" y="2442727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595959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673298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Ist der </a:t>
            </a:r>
            <a:r>
              <a:rPr lang="de-DE" sz="2400" dirty="0" err="1" smtClean="0">
                <a:latin typeface="+mj-lt"/>
                <a:cs typeface="Arial"/>
              </a:rPr>
              <a:t>VOT-Unterschied</a:t>
            </a:r>
            <a:r>
              <a:rPr lang="de-DE" sz="2400" dirty="0" smtClean="0">
                <a:latin typeface="+mj-lt"/>
                <a:cs typeface="Arial"/>
              </a:rPr>
              <a:t> zwischen /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, 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/ signifikant?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7898" y="2953297"/>
            <a:ext cx="595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dirty="0" smtClean="0">
                <a:latin typeface="Arial"/>
                <a:cs typeface="Arial"/>
              </a:rPr>
              <a:t>{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770220"/>
            <a:ext cx="2019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+mj-lt"/>
                <a:cs typeface="Arial"/>
              </a:rPr>
              <a:t>8 verschiedene </a:t>
            </a:r>
            <a:r>
              <a:rPr lang="de-DE" sz="2000" dirty="0" err="1" smtClean="0">
                <a:latin typeface="+mj-lt"/>
                <a:cs typeface="Arial"/>
              </a:rPr>
              <a:t>Vpn</a:t>
            </a:r>
            <a:r>
              <a:rPr lang="de-DE" sz="2000" dirty="0" smtClean="0">
                <a:latin typeface="+mj-lt"/>
                <a:cs typeface="Arial"/>
              </a:rPr>
              <a:t>, zwei Messung pro </a:t>
            </a:r>
            <a:r>
              <a:rPr lang="de-DE" sz="2000" dirty="0" err="1" smtClean="0">
                <a:latin typeface="+mj-lt"/>
                <a:cs typeface="Arial"/>
              </a:rPr>
              <a:t>Vpn</a:t>
            </a:r>
            <a:r>
              <a:rPr lang="de-DE" sz="2000" dirty="0" smtClean="0">
                <a:latin typeface="+mj-lt"/>
                <a:cs typeface="Arial"/>
              </a:rPr>
              <a:t>, einmal </a:t>
            </a:r>
            <a:r>
              <a:rPr lang="de-DE" sz="2000" dirty="0" err="1" smtClean="0">
                <a:latin typeface="+mj-lt"/>
                <a:cs typeface="Arial"/>
              </a:rPr>
              <a:t>fuer</a:t>
            </a:r>
            <a:r>
              <a:rPr lang="de-DE" sz="2000" dirty="0" smtClean="0">
                <a:latin typeface="+mj-lt"/>
                <a:cs typeface="Arial"/>
              </a:rPr>
              <a:t> /</a:t>
            </a:r>
            <a:r>
              <a:rPr lang="de-DE" sz="2000" dirty="0" err="1" smtClean="0">
                <a:latin typeface="+mj-lt"/>
                <a:cs typeface="Arial"/>
              </a:rPr>
              <a:t>pa</a:t>
            </a:r>
            <a:r>
              <a:rPr lang="de-DE" sz="2000" dirty="0" smtClean="0">
                <a:latin typeface="+mj-lt"/>
                <a:cs typeface="Arial"/>
              </a:rPr>
              <a:t>/, einmal </a:t>
            </a:r>
            <a:r>
              <a:rPr lang="de-DE" sz="2000" dirty="0" err="1" smtClean="0">
                <a:latin typeface="+mj-lt"/>
                <a:cs typeface="Arial"/>
              </a:rPr>
              <a:t>fuer</a:t>
            </a:r>
            <a:r>
              <a:rPr lang="de-DE" sz="2000" dirty="0" smtClean="0">
                <a:latin typeface="+mj-lt"/>
                <a:cs typeface="Arial"/>
              </a:rPr>
              <a:t> /</a:t>
            </a:r>
            <a:r>
              <a:rPr lang="de-DE" sz="2000" dirty="0" err="1" smtClean="0">
                <a:latin typeface="+mj-lt"/>
                <a:cs typeface="Arial"/>
              </a:rPr>
              <a:t>ba</a:t>
            </a:r>
            <a:r>
              <a:rPr lang="de-DE" sz="2000" dirty="0" smtClean="0">
                <a:latin typeface="+mj-lt"/>
                <a:cs typeface="Arial"/>
              </a:rPr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3967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3471872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dr.p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phoc(dr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.(D), .(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Vpn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), .(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Position))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447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Data-Frame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14478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Sprecher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914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.(</a:t>
            </a:r>
            <a:r>
              <a:rPr lang="en-GB" sz="2400" dirty="0" err="1" smtClean="0">
                <a:latin typeface="+mj-lt"/>
                <a:cs typeface="Arial"/>
              </a:rPr>
              <a:t>Dialekt</a:t>
            </a:r>
            <a:r>
              <a:rPr lang="en-GB" sz="2400" dirty="0" smtClean="0">
                <a:latin typeface="+mj-lt"/>
                <a:cs typeface="Arial"/>
              </a:rPr>
              <a:t>, Position)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8200" y="16764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Alle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Faktoren</a:t>
            </a:r>
            <a:r>
              <a:rPr lang="en-GB" sz="2400" dirty="0" smtClean="0">
                <a:latin typeface="+mj-lt"/>
                <a:cs typeface="Arial"/>
              </a:rPr>
              <a:t>, die post-hoc </a:t>
            </a:r>
            <a:r>
              <a:rPr lang="en-GB" sz="2400" dirty="0" err="1" smtClean="0">
                <a:latin typeface="+mj-lt"/>
                <a:cs typeface="Arial"/>
              </a:rPr>
              <a:t>getestet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sollen</a:t>
            </a:r>
            <a:endParaRPr lang="en-GB" sz="2400" dirty="0" smtClean="0">
              <a:latin typeface="+mj-lt"/>
              <a:cs typeface="Arial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1235864" y="2421736"/>
            <a:ext cx="1414472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874164" y="2764635"/>
            <a:ext cx="141447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5004163" y="2761034"/>
            <a:ext cx="964475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14400"/>
            <a:ext cx="7696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$res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                         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t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  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df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prob-adj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SH:initial-SH:final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2.5709017 4.000000 0.371518380</a:t>
            </a:r>
          </a:p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SH:initial-B:initial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-5.1226150 6.475584 0.010372660</a:t>
            </a:r>
          </a:p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SH:initial-B:final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1.1537054 7.918185 1.000000000</a:t>
            </a:r>
          </a:p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SH:final-B:initial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-6.2006294 6.852279 0.002905609</a:t>
            </a:r>
          </a:p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SH:final-B:final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 -0.4666613 7.999611 1.000000000</a:t>
            </a:r>
          </a:p>
          <a:p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B:initial-B:final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10.9833157 4.000000 0.002342832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595959"/>
                </a:solidFill>
                <a:latin typeface="Courier"/>
                <a:cs typeface="Courier"/>
              </a:rPr>
              <a:t>$paired</a:t>
            </a:r>
          </a:p>
          <a:p>
            <a:r>
              <a:rPr lang="en-US" dirty="0" smtClean="0">
                <a:solidFill>
                  <a:srgbClr val="595959"/>
                </a:solidFill>
                <a:latin typeface="Courier"/>
                <a:cs typeface="Courier"/>
              </a:rPr>
              <a:t>[1]  TRUE FALSE FALSE FALSE FALSE  TRUE</a:t>
            </a: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595959"/>
                </a:solidFill>
                <a:latin typeface="Courier"/>
                <a:cs typeface="Courier"/>
              </a:rPr>
              <a:t>$</a:t>
            </a:r>
            <a:r>
              <a:rPr lang="en-US" dirty="0" err="1" smtClean="0">
                <a:solidFill>
                  <a:srgbClr val="595959"/>
                </a:solidFill>
                <a:latin typeface="Courier"/>
                <a:cs typeface="Courier"/>
              </a:rPr>
              <a:t>bonf</a:t>
            </a:r>
            <a:endParaRPr lang="en-US" dirty="0" smtClean="0">
              <a:solidFill>
                <a:srgbClr val="595959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595959"/>
                </a:solidFill>
                <a:latin typeface="Courier"/>
                <a:cs typeface="Courier"/>
              </a:rPr>
              <a:t>[1] 6</a:t>
            </a:r>
            <a:endParaRPr lang="en-US" dirty="0">
              <a:solidFill>
                <a:srgbClr val="595959"/>
              </a:solidFill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6096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Ergebnisse</a:t>
            </a:r>
            <a:r>
              <a:rPr lang="en-GB" sz="2400" dirty="0" smtClean="0">
                <a:latin typeface="+mj-lt"/>
                <a:cs typeface="Arial"/>
              </a:rPr>
              <a:t>: </a:t>
            </a:r>
            <a:r>
              <a:rPr lang="en-GB" sz="2400" dirty="0" err="1" smtClean="0">
                <a:latin typeface="+mj-lt"/>
                <a:cs typeface="Arial"/>
              </a:rPr>
              <a:t>auch</a:t>
            </a:r>
            <a:r>
              <a:rPr lang="en-GB" sz="2400" dirty="0" smtClean="0">
                <a:latin typeface="+mj-lt"/>
                <a:cs typeface="Arial"/>
              </a:rPr>
              <a:t> in dr.p[[1]]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7400" y="3429000"/>
            <a:ext cx="5638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wurde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gepaarter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t</a:t>
            </a:r>
            <a:r>
              <a:rPr lang="en-GB" sz="2400" dirty="0" smtClean="0">
                <a:latin typeface="+mj-lt"/>
                <a:cs typeface="Arial"/>
              </a:rPr>
              <a:t>-test </a:t>
            </a:r>
            <a:r>
              <a:rPr lang="en-GB" sz="2400" dirty="0" err="1" smtClean="0">
                <a:latin typeface="+mj-lt"/>
                <a:cs typeface="Arial"/>
              </a:rPr>
              <a:t>durchgeführt</a:t>
            </a:r>
            <a:r>
              <a:rPr lang="en-GB" sz="2400" dirty="0" smtClean="0">
                <a:latin typeface="+mj-lt"/>
                <a:cs typeface="Arial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4572000"/>
            <a:ext cx="5257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Bonferroni-Multiplikator</a:t>
            </a:r>
            <a:r>
              <a:rPr lang="en-GB" sz="2400" dirty="0" smtClean="0">
                <a:latin typeface="+mj-lt"/>
                <a:cs typeface="Arial"/>
              </a:rPr>
              <a:t> (</a:t>
            </a:r>
            <a:r>
              <a:rPr lang="en-GB" sz="2400" dirty="0" err="1" smtClean="0">
                <a:latin typeface="+mj-lt"/>
                <a:cs typeface="Arial"/>
              </a:rPr>
              <a:t>alle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Wahrscheinlichkeiten</a:t>
            </a:r>
            <a:r>
              <a:rPr lang="en-GB" sz="2400" dirty="0" smtClean="0">
                <a:latin typeface="+mj-lt"/>
                <a:cs typeface="Arial"/>
              </a:rPr>
              <a:t> des </a:t>
            </a:r>
            <a:r>
              <a:rPr lang="en-GB" sz="2400" dirty="0" err="1" smtClean="0">
                <a:latin typeface="+mj-lt"/>
                <a:cs typeface="Arial"/>
              </a:rPr>
              <a:t>t</a:t>
            </a:r>
            <a:r>
              <a:rPr lang="en-GB" sz="2400" dirty="0" smtClean="0">
                <a:latin typeface="+mj-lt"/>
                <a:cs typeface="Arial"/>
              </a:rPr>
              <a:t>-Tests </a:t>
            </a:r>
            <a:r>
              <a:rPr lang="en-GB" sz="2400" dirty="0" err="1" smtClean="0">
                <a:latin typeface="+mj-lt"/>
                <a:cs typeface="Arial"/>
              </a:rPr>
              <a:t>wurden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diesem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" y="838201"/>
            <a:ext cx="880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Ergebnisse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auswählen</a:t>
            </a:r>
            <a:r>
              <a:rPr lang="en-GB" sz="2400" dirty="0" smtClean="0">
                <a:latin typeface="+mj-lt"/>
                <a:cs typeface="Arial"/>
              </a:rPr>
              <a:t>, die </a:t>
            </a:r>
            <a:r>
              <a:rPr lang="en-GB" sz="2400" dirty="0" err="1" smtClean="0">
                <a:latin typeface="+mj-lt"/>
                <a:cs typeface="Arial"/>
              </a:rPr>
              <a:t>sich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einer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Stufe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unterscheiden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" y="2286000"/>
            <a:ext cx="2095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phsel(dr.p[[1]])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" y="1533436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immer</a:t>
            </a:r>
            <a:r>
              <a:rPr lang="en-GB" sz="2400" dirty="0" smtClean="0">
                <a:latin typeface="+mj-lt"/>
                <a:cs typeface="Arial"/>
              </a:rPr>
              <a:t> [[1]], </a:t>
            </a:r>
            <a:r>
              <a:rPr lang="en-GB" sz="2400" dirty="0" err="1" smtClean="0">
                <a:latin typeface="+mj-lt"/>
                <a:cs typeface="Arial"/>
              </a:rPr>
              <a:t>da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Ergebnisse</a:t>
            </a:r>
            <a:r>
              <a:rPr lang="en-GB" sz="2400" dirty="0" smtClean="0">
                <a:latin typeface="+mj-lt"/>
                <a:cs typeface="Arial"/>
              </a:rPr>
              <a:t> in dr.p[[1]] </a:t>
            </a:r>
            <a:r>
              <a:rPr lang="en-GB" sz="2400" dirty="0" err="1" smtClean="0">
                <a:latin typeface="+mj-lt"/>
                <a:cs typeface="Arial"/>
              </a:rPr>
              <a:t>sind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" y="288667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t</a:t>
            </a:r>
            <a:r>
              <a:rPr lang="en-US" dirty="0" smtClean="0">
                <a:latin typeface="Courier"/>
                <a:cs typeface="Courier"/>
              </a:rPr>
              <a:t>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</a:t>
            </a:r>
            <a:r>
              <a:rPr lang="en-US" dirty="0" err="1" smtClean="0">
                <a:latin typeface="Courier"/>
                <a:cs typeface="Courier"/>
              </a:rPr>
              <a:t>prob-adj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SH:initial-B:initial</a:t>
            </a:r>
            <a:r>
              <a:rPr lang="en-US" dirty="0" smtClean="0">
                <a:latin typeface="Courier"/>
                <a:cs typeface="Courier"/>
              </a:rPr>
              <a:t> -5.1226150 6.475584 0.01037266</a:t>
            </a:r>
          </a:p>
          <a:p>
            <a:r>
              <a:rPr lang="en-US" dirty="0" err="1" smtClean="0">
                <a:latin typeface="Courier"/>
                <a:cs typeface="Courier"/>
              </a:rPr>
              <a:t>SH:final-B:final</a:t>
            </a:r>
            <a:r>
              <a:rPr lang="en-US" dirty="0" smtClean="0">
                <a:latin typeface="Courier"/>
                <a:cs typeface="Courier"/>
              </a:rPr>
              <a:t>     -0.4666613 7.999611 1.00000000</a:t>
            </a:r>
            <a:endParaRPr lang="en-GB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900" y="4038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phsel(dr.p[[1]], 2)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290465"/>
            <a:ext cx="3276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Position </a:t>
            </a:r>
            <a:r>
              <a:rPr lang="en-GB" sz="2400" dirty="0" err="1" smtClean="0">
                <a:latin typeface="+mj-lt"/>
                <a:cs typeface="Arial"/>
              </a:rPr>
              <a:t>konstant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4043065"/>
            <a:ext cx="3276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Dialekt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konstant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4724400"/>
            <a:ext cx="773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</a:t>
            </a:r>
            <a:r>
              <a:rPr lang="en-US" dirty="0" err="1" smtClean="0">
                <a:latin typeface="Courier"/>
                <a:cs typeface="Courier"/>
              </a:rPr>
              <a:t>prob-adj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SH:initial-SH:final</a:t>
            </a:r>
            <a:r>
              <a:rPr lang="en-US" dirty="0" smtClean="0">
                <a:latin typeface="Courier"/>
                <a:cs typeface="Courier"/>
              </a:rPr>
              <a:t>  2.570902  4 0.371518380</a:t>
            </a:r>
          </a:p>
          <a:p>
            <a:r>
              <a:rPr lang="en-US" dirty="0" err="1" smtClean="0">
                <a:latin typeface="Courier"/>
                <a:cs typeface="Courier"/>
              </a:rPr>
              <a:t>B:initial-B:final</a:t>
            </a:r>
            <a:r>
              <a:rPr lang="en-US" dirty="0" smtClean="0">
                <a:latin typeface="Courier"/>
                <a:cs typeface="Courier"/>
              </a:rPr>
              <a:t>   10.983316  4 0.002342832</a:t>
            </a:r>
            <a:endParaRPr lang="en-GB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733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Bonferroni-Korrektur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zeigten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signifikante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Unterschiede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zwischen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Bayern und Schleswig-Holstein in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0.05)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solidFill>
                  <a:srgbClr val="008000"/>
                </a:solidFill>
                <a:cs typeface="Arial"/>
              </a:rPr>
              <a:t>nicht</a:t>
            </a:r>
            <a:r>
              <a:rPr lang="en-US" sz="2400" dirty="0" smtClean="0">
                <a:solidFill>
                  <a:srgbClr val="008000"/>
                </a:solidFill>
                <a:cs typeface="Arial"/>
              </a:rPr>
              <a:t> in </a:t>
            </a:r>
            <a:r>
              <a:rPr lang="en-US" sz="2400" dirty="0" err="1" smtClean="0">
                <a:solidFill>
                  <a:srgbClr val="008000"/>
                </a:solidFill>
                <a:cs typeface="Arial"/>
              </a:rPr>
              <a:t>finaler</a:t>
            </a:r>
            <a:r>
              <a:rPr lang="en-US" sz="2400" dirty="0" smtClean="0">
                <a:solidFill>
                  <a:srgbClr val="008000"/>
                </a:solidFill>
                <a:cs typeface="Arial"/>
              </a:rPr>
              <a:t> Position</a:t>
            </a:r>
            <a:r>
              <a:rPr lang="en-US" sz="2400" dirty="0" smtClean="0">
                <a:cs typeface="Arial"/>
              </a:rPr>
              <a:t>. Die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Unterschiede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zwischen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initialer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und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finaler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Position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waren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nur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für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Bayern </a:t>
            </a:r>
            <a:r>
              <a:rPr lang="en-US" sz="2400" dirty="0" smtClean="0">
                <a:cs typeface="Arial"/>
              </a:rPr>
              <a:t>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0.01)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jedoch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nicht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für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/>
              </a:rPr>
              <a:t> Schleswig-Holstein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								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SH.final-B.final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     </a:t>
            </a:r>
            <a:r>
              <a:rPr lang="en-US" dirty="0" smtClean="0">
                <a:latin typeface="Courier"/>
                <a:cs typeface="Courier"/>
              </a:rPr>
              <a:t>-0.4666613 7.999611 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1.000000000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Courier"/>
                <a:cs typeface="Courier"/>
              </a:rPr>
              <a:t>SH.final-SH.initial</a:t>
            </a:r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   </a:t>
            </a:r>
            <a:r>
              <a:rPr lang="en-US" dirty="0" smtClean="0">
                <a:latin typeface="Courier"/>
                <a:cs typeface="Courier"/>
              </a:rPr>
              <a:t>-2.5709017 4.000000  </a:t>
            </a:r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0.371518380</a:t>
            </a:r>
          </a:p>
          <a:p>
            <a:r>
              <a:rPr lang="en-US" dirty="0" err="1" smtClean="0">
                <a:solidFill>
                  <a:srgbClr val="0000FF"/>
                </a:solidFill>
                <a:latin typeface="Courier"/>
                <a:cs typeface="Courier"/>
              </a:rPr>
              <a:t>B.final-B.initial</a:t>
            </a:r>
            <a:r>
              <a:rPr lang="en-US" dirty="0" smtClean="0">
                <a:latin typeface="Courier"/>
                <a:cs typeface="Courier"/>
              </a:rPr>
              <a:t>    -10.9833157 4.000000  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0.002342832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"/>
                <a:cs typeface="Courier"/>
              </a:rPr>
              <a:t>SH.initial-B.initial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  </a:t>
            </a:r>
            <a:r>
              <a:rPr lang="en-US" dirty="0" smtClean="0">
                <a:latin typeface="Courier"/>
                <a:cs typeface="Courier"/>
              </a:rPr>
              <a:t>-5.1226150 6.475584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0.010372660</a:t>
            </a:r>
            <a:endParaRPr lang="de-DE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838200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 Inwiefern wird die Dauer von der Position und/oder Dialekt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286000"/>
            <a:ext cx="4648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Wiederholungen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derselben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Zelle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3124200"/>
            <a:ext cx="4648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Korrektur</a:t>
            </a:r>
            <a:endParaRPr lang="en-GB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6749" y="71735"/>
            <a:ext cx="475151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derselben Zelle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5666" y="533400"/>
            <a:ext cx="71739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In allen bislang untersuchten </a:t>
            </a:r>
            <a:r>
              <a:rPr lang="de-DE" sz="2400" dirty="0" err="1" smtClean="0">
                <a:cs typeface="Arial"/>
              </a:rPr>
              <a:t>ANOVAs</a:t>
            </a:r>
            <a:r>
              <a:rPr lang="de-DE" sz="2400" dirty="0" smtClean="0">
                <a:cs typeface="Arial"/>
              </a:rPr>
              <a:t> gab es </a:t>
            </a:r>
            <a:r>
              <a:rPr lang="de-DE" sz="2400" b="1" dirty="0" smtClean="0">
                <a:cs typeface="Arial"/>
              </a:rPr>
              <a:t>einen Wert pro </a:t>
            </a:r>
            <a:r>
              <a:rPr lang="de-DE" sz="2400" b="1" dirty="0" err="1" smtClean="0">
                <a:cs typeface="Arial"/>
              </a:rPr>
              <a:t>Vpn</a:t>
            </a:r>
            <a:r>
              <a:rPr lang="de-DE" sz="2400" b="1" dirty="0" smtClean="0">
                <a:cs typeface="Arial"/>
              </a:rPr>
              <a:t>. pro Zelle</a:t>
            </a:r>
            <a:r>
              <a:rPr lang="de-DE" sz="2400" dirty="0" smtClean="0">
                <a:cs typeface="Arial"/>
              </a:rPr>
              <a:t>. z.B. 2 Faktoren mit 3 und 2 </a:t>
            </a:r>
            <a:r>
              <a:rPr lang="en-US" sz="2400" dirty="0" err="1" smtClean="0">
                <a:cs typeface="Arial"/>
              </a:rPr>
              <a:t>Stufe</a:t>
            </a:r>
            <a:r>
              <a:rPr lang="de-DE" sz="2400" dirty="0" smtClean="0">
                <a:cs typeface="Arial"/>
              </a:rPr>
              <a:t>n, dann 6 Werte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, also einen Wert pro </a:t>
            </a:r>
            <a:r>
              <a:rPr lang="en-US" sz="2400" dirty="0" err="1" smtClean="0">
                <a:cs typeface="Arial"/>
              </a:rPr>
              <a:t>Stufe</a:t>
            </a:r>
            <a:r>
              <a:rPr lang="de-DE" sz="2400" dirty="0" smtClean="0">
                <a:cs typeface="Arial"/>
              </a:rPr>
              <a:t>n-Kombination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5562" y="3146517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9239" y="451588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39989" y="4515884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26186" y="4515884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9701" y="3832317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6130" y="3832317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55755" y="3832317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63378" y="4515884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7871" y="2458484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9701" y="245848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048139" y="448034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</p:cNvCxnSpPr>
          <p:nvPr/>
        </p:nvCxnSpPr>
        <p:spPr>
          <a:xfrm rot="5400000">
            <a:off x="4799298" y="4284386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5261950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46057" y="451588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6807" y="4515883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3004" y="4515883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6864957" y="448033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632384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7078768" y="426811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4" idx="2"/>
          </p:cNvCxnSpPr>
          <p:nvPr/>
        </p:nvCxnSpPr>
        <p:spPr>
          <a:xfrm flipV="1">
            <a:off x="5215736" y="3608182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6071708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5865563" y="310484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22766" y="481622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92316" y="481622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38627" y="481622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96068" y="481622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65618" y="481622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1929" y="4816220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" y="2920149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696" y="352082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52539" y="344239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derselben Zelle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696" y="533400"/>
            <a:ext cx="8024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Jedoch haben die meisten phonetischen Untersuchungen </a:t>
            </a:r>
            <a:r>
              <a:rPr lang="de-DE" sz="2400" b="1" dirty="0" smtClean="0">
                <a:cs typeface="Arial"/>
              </a:rPr>
              <a:t>mehrere Werte pro Zelle</a:t>
            </a:r>
            <a:r>
              <a:rPr lang="de-DE" sz="2400" dirty="0" smtClean="0">
                <a:cs typeface="Arial"/>
              </a:rPr>
              <a:t>. 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. jede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erzeugte '</a:t>
            </a:r>
            <a:r>
              <a:rPr lang="de-DE" sz="2400" dirty="0" err="1" smtClean="0">
                <a:cs typeface="Arial"/>
              </a:rPr>
              <a:t>hid</a:t>
            </a:r>
            <a:r>
              <a:rPr lang="de-DE" sz="2400" dirty="0" smtClean="0">
                <a:cs typeface="Arial"/>
              </a:rPr>
              <a:t>', '</a:t>
            </a:r>
            <a:r>
              <a:rPr lang="de-DE" sz="2400" dirty="0" err="1" smtClean="0">
                <a:cs typeface="Arial"/>
              </a:rPr>
              <a:t>head</a:t>
            </a:r>
            <a:r>
              <a:rPr lang="de-DE" sz="2400" dirty="0" smtClean="0">
                <a:cs typeface="Arial"/>
              </a:rPr>
              <a:t>', '</a:t>
            </a:r>
            <a:r>
              <a:rPr lang="de-DE" sz="2400" dirty="0" err="1" smtClean="0">
                <a:cs typeface="Arial"/>
              </a:rPr>
              <a:t>had</a:t>
            </a:r>
            <a:r>
              <a:rPr lang="de-DE" sz="2400" dirty="0" smtClean="0">
                <a:cs typeface="Arial"/>
              </a:rPr>
              <a:t>' zu einer langsamen und schnellen Sprechgeschwindigkeit </a:t>
            </a:r>
            <a:r>
              <a:rPr lang="de-DE" sz="2400" b="1" dirty="0" smtClean="0"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72032" y="3948340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10 Werte in derselben Zelle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7653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cs typeface="Arial"/>
              </a:rPr>
              <a:t>{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31795" y="4060251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innerhalb der Zelle in einem ANOVA sind nicht zulässig und müssen gemittelt werden </a:t>
            </a:r>
            <a:r>
              <a:rPr lang="en-US" sz="2400" dirty="0" smtClean="0">
                <a:latin typeface="+mj-lt"/>
                <a:cs typeface="Arial"/>
              </a:rPr>
              <a:t>–</a:t>
            </a:r>
            <a:r>
              <a:rPr lang="de-DE" sz="2400" dirty="0" smtClean="0">
                <a:latin typeface="+mj-lt"/>
                <a:cs typeface="Arial"/>
              </a:rPr>
              <a:t> damit wir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de-DE" sz="2400" b="1" dirty="0" smtClean="0">
                <a:latin typeface="+mj-lt"/>
                <a:cs typeface="Arial"/>
              </a:rPr>
              <a:t>einen </a:t>
            </a:r>
            <a:r>
              <a:rPr lang="de-DE" sz="2400" b="1" dirty="0" err="1" smtClean="0">
                <a:latin typeface="+mj-lt"/>
                <a:cs typeface="Arial"/>
              </a:rPr>
              <a:t>within-subjects</a:t>
            </a:r>
            <a:r>
              <a:rPr lang="de-DE" sz="2400" b="1" dirty="0" smtClean="0">
                <a:latin typeface="+mj-lt"/>
                <a:cs typeface="Arial"/>
              </a:rPr>
              <a:t> Wert pro Kombination der </a:t>
            </a:r>
            <a:r>
              <a:rPr lang="de-DE" sz="2400" b="1" dirty="0" err="1" smtClean="0">
                <a:latin typeface="+mj-lt"/>
                <a:cs typeface="Arial"/>
              </a:rPr>
              <a:t>within-subjects</a:t>
            </a:r>
            <a:r>
              <a:rPr lang="de-DE" sz="2400" b="1" dirty="0" smtClean="0">
                <a:latin typeface="+mj-lt"/>
                <a:cs typeface="Arial"/>
              </a:rPr>
              <a:t> </a:t>
            </a:r>
            <a:r>
              <a:rPr lang="en-US" sz="2400" b="1" dirty="0" err="1" smtClean="0">
                <a:latin typeface="+mj-lt"/>
                <a:cs typeface="Arial"/>
              </a:rPr>
              <a:t>Stufe</a:t>
            </a:r>
            <a:r>
              <a:rPr lang="de-DE" sz="2400" b="1" dirty="0" smtClean="0">
                <a:latin typeface="+mj-lt"/>
                <a:cs typeface="Arial"/>
              </a:rPr>
              <a:t>n </a:t>
            </a:r>
            <a:r>
              <a:rPr lang="de-DE" sz="2400" dirty="0" smtClean="0">
                <a:latin typeface="+mj-lt"/>
                <a:cs typeface="Arial"/>
              </a:rPr>
              <a:t>haben (6 Mittelwerte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20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3" y="1219200"/>
            <a:ext cx="9119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 einer Untersuchung zur /</a:t>
            </a:r>
            <a:r>
              <a:rPr lang="de-DE" sz="2400" dirty="0" err="1" smtClean="0">
                <a:latin typeface="+mj-lt"/>
                <a:cs typeface="Arial"/>
              </a:rPr>
              <a:t>u/-Frontierung</a:t>
            </a:r>
            <a:r>
              <a:rPr lang="de-DE" sz="2400" dirty="0" smtClean="0">
                <a:latin typeface="+mj-lt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12 Sprecherinnen </a:t>
            </a:r>
            <a:r>
              <a:rPr lang="de-DE" sz="2400" dirty="0" smtClean="0">
                <a:latin typeface="+mj-lt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who'd</a:t>
            </a:r>
            <a:r>
              <a:rPr lang="de-DE" sz="2400" dirty="0" smtClean="0">
                <a:latin typeface="+mj-lt"/>
                <a:cs typeface="Arial"/>
              </a:rPr>
              <a:t>). Jedes Wort ist von jeder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10 Mal erzeugt worden. Ist /u/ in den jungen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de-DE" sz="2400" dirty="0" err="1" smtClean="0">
                <a:latin typeface="+mj-lt"/>
                <a:cs typeface="Arial"/>
              </a:rPr>
              <a:t>frontierter</a:t>
            </a:r>
            <a:r>
              <a:rPr lang="de-DE" sz="2400" dirty="0" smtClean="0">
                <a:latin typeface="+mj-lt"/>
                <a:cs typeface="Arial"/>
              </a:rPr>
              <a:t>? (bis zu 60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986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within/between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endParaRPr lang="de-DE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n?</a:t>
            </a:r>
          </a:p>
        </p:txBody>
      </p:sp>
      <p:grpSp>
        <p:nvGrpSpPr>
          <p:cNvPr id="12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9144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Word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4784971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36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52600" y="71735"/>
            <a:ext cx="497851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3" y="757535"/>
            <a:ext cx="5460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ssb.txt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9033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with(ssb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table(Wort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Vpn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))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530698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Wort</a:t>
            </a:r>
            <a:r>
              <a:rPr lang="en-US" sz="1600" dirty="0" smtClean="0">
                <a:latin typeface="Courier"/>
                <a:cs typeface="Courier"/>
              </a:rPr>
              <a:t>   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gisa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jach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jeny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kapo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mapr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nata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rohi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rusy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shle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 swoop   10    9   10   10   10   10   10   10   10   10   10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 used    10   10   10   10   10   10   10   10   10   10   10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 who'd   10   10   10   10   10   10   10   10   10   10   10   10</a:t>
            </a:r>
            <a:endParaRPr lang="de-DE" sz="1600" dirty="0" smtClean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07368"/>
            <a:ext cx="857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1. Anzahl der Wort-Wiederholungen pro Sprecher prüfen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677417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2. </a:t>
            </a:r>
            <a:r>
              <a:rPr lang="en-GB" sz="2400" dirty="0" err="1" smtClean="0">
                <a:latin typeface="+mj-lt"/>
                <a:cs typeface="Arial"/>
              </a:rPr>
              <a:t>Über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Wort-Wiederholungen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aggregate()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mitteln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1" y="3776486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with(ssb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aggregate(F2,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list(Alter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Vpn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), mean))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5589" y="3090685"/>
            <a:ext cx="2819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abhängige Variable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3616624" y="3590450"/>
            <a:ext cx="313731" cy="2286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610101" y="2993380"/>
            <a:ext cx="1812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alle Faktoren</a:t>
            </a: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 rot="5400000">
            <a:off x="4978673" y="3238874"/>
            <a:ext cx="321441" cy="753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</p:cNvCxnSpPr>
          <p:nvPr/>
        </p:nvCxnSpPr>
        <p:spPr>
          <a:xfrm rot="16200000" flipH="1">
            <a:off x="5393435" y="3577894"/>
            <a:ext cx="321440" cy="757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2" idx="2"/>
          </p:cNvCxnSpPr>
          <p:nvPr/>
        </p:nvCxnSpPr>
        <p:spPr>
          <a:xfrm rot="16200000" flipH="1">
            <a:off x="5884397" y="3086932"/>
            <a:ext cx="321440" cy="1057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676400"/>
            <a:ext cx="2687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Vielleicht ein </a:t>
            </a:r>
            <a:r>
              <a:rPr lang="de-DE" sz="2400" dirty="0" err="1" smtClean="0">
                <a:latin typeface="+mj-lt"/>
                <a:cs typeface="Arial"/>
              </a:rPr>
              <a:t>t-test</a:t>
            </a:r>
            <a:r>
              <a:rPr lang="de-DE" sz="2400" dirty="0" smtClean="0">
                <a:latin typeface="+mj-lt"/>
                <a:cs typeface="Arial"/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352801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voice = 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read.table(file.path(pfad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, "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voice.txt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"))</a:t>
            </a:r>
          </a:p>
          <a:p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t.test(vot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 ~ 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Stimm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Courier"/>
                <a:cs typeface="Courier"/>
              </a:rPr>
              <a:t>var.equal</a:t>
            </a:r>
            <a:r>
              <a:rPr lang="en-US" sz="1600" dirty="0" smtClean="0">
                <a:solidFill>
                  <a:srgbClr val="FF0000"/>
                </a:solidFill>
                <a:latin typeface="Courier"/>
                <a:cs typeface="Courier"/>
              </a:rPr>
              <a:t>=T, data = voice)</a:t>
            </a:r>
            <a:endParaRPr lang="en-US" sz="1600" dirty="0" smtClean="0">
              <a:solidFill>
                <a:srgbClr val="FF0000"/>
              </a:solidFill>
              <a:latin typeface="Courier New"/>
              <a:cs typeface="Courier New"/>
            </a:endParaRP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5562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Messwiederholungen: der gepaarte </a:t>
            </a:r>
            <a:r>
              <a:rPr lang="de-DE" sz="2400" dirty="0" err="1" smtClean="0">
                <a:latin typeface="+mj-lt"/>
                <a:cs typeface="Arial"/>
              </a:rPr>
              <a:t>t-test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4876800"/>
            <a:ext cx="7086600" cy="1295400"/>
            <a:chOff x="304800" y="4876800"/>
            <a:chExt cx="7086600" cy="1295400"/>
          </a:xfrm>
        </p:grpSpPr>
        <p:sp>
          <p:nvSpPr>
            <p:cNvPr id="8" name="TextBox 7"/>
            <p:cNvSpPr txBox="1"/>
            <p:nvPr/>
          </p:nvSpPr>
          <p:spPr>
            <a:xfrm>
              <a:off x="2895600" y="5715000"/>
              <a:ext cx="2486195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Nicht signifikant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4800" y="4876800"/>
              <a:ext cx="7086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Stimm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-1.2619,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14,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-value = 0.2276</a:t>
              </a:r>
              <a:endParaRPr lang="de-D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43" y="174813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dim(ssbm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543" y="2209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rPr>
              <a:t>[1] 36  4</a:t>
            </a:r>
            <a:endParaRPr lang="en-GB" dirty="0" smtClean="0">
              <a:solidFill>
                <a:schemeClr val="bg1">
                  <a:lumMod val="5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9943" y="1709914"/>
            <a:ext cx="571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head(ssbm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  <a:p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  Group.1 Group.2 Group.3         </a:t>
            </a:r>
            <a:r>
              <a:rPr lang="en-US" dirty="0" err="1" smtClean="0">
                <a:solidFill>
                  <a:srgbClr val="7F7F7F"/>
                </a:solidFill>
                <a:latin typeface="Courier"/>
                <a:cs typeface="Courier"/>
              </a:rPr>
              <a:t>x</a:t>
            </a:r>
            <a:endParaRPr lang="en-US" dirty="0" smtClean="0">
              <a:solidFill>
                <a:srgbClr val="7F7F7F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1     alt   swoop    </a:t>
            </a:r>
            <a:r>
              <a:rPr lang="en-US" dirty="0" err="1" smtClean="0">
                <a:solidFill>
                  <a:srgbClr val="7F7F7F"/>
                </a:solidFill>
                <a:latin typeface="Courier"/>
                <a:cs typeface="Courier"/>
              </a:rPr>
              <a:t>arkn</a:t>
            </a:r>
            <a:r>
              <a:rPr lang="en-US" dirty="0" smtClean="0">
                <a:solidFill>
                  <a:srgbClr val="7F7F7F"/>
                </a:solidFill>
                <a:latin typeface="Courier"/>
                <a:cs typeface="Courier"/>
              </a:rPr>
              <a:t> 10.527359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3443" y="2725577"/>
            <a:ext cx="4953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3. </a:t>
            </a:r>
            <a:r>
              <a:rPr lang="en-GB" sz="2400" dirty="0" err="1" smtClean="0">
                <a:latin typeface="+mj-lt"/>
                <a:cs typeface="Arial"/>
              </a:rPr>
              <a:t>Neue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Namen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vergeben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0189" y="3110057"/>
            <a:ext cx="592716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names(ssbm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c("Alter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Vpn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", "F2")</a:t>
            </a:r>
            <a:endParaRPr lang="en-GB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1543" y="685800"/>
            <a:ext cx="595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+mj-lt"/>
                <a:cs typeface="Arial"/>
              </a:rPr>
              <a:t>ssbm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dirty="0" err="1" smtClean="0">
                <a:solidFill>
                  <a:srgbClr val="FF0000"/>
                </a:solidFill>
                <a:latin typeface="+mj-lt"/>
                <a:cs typeface="Arial"/>
              </a:rPr>
              <a:t>with(ssb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Arial"/>
              </a:rPr>
              <a:t>, aggregate(F2, </a:t>
            </a:r>
            <a:r>
              <a:rPr lang="en-US" dirty="0" err="1" smtClean="0">
                <a:solidFill>
                  <a:srgbClr val="FF0000"/>
                </a:solidFill>
                <a:latin typeface="+mj-lt"/>
                <a:cs typeface="Arial"/>
              </a:rPr>
              <a:t>list(Alter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+mj-lt"/>
                <a:cs typeface="Arial"/>
              </a:rPr>
              <a:t>Wort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+mj-lt"/>
                <a:cs typeface="Arial"/>
              </a:rPr>
              <a:t>Vpn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Arial"/>
              </a:rPr>
              <a:t>), mean))</a:t>
            </a:r>
            <a:endParaRPr lang="de-DE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1543" y="4267200"/>
            <a:ext cx="5865811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4. RM-</a:t>
            </a:r>
            <a:r>
              <a:rPr lang="en-GB" sz="2400" dirty="0" err="1" smtClean="0">
                <a:latin typeface="+mj-lt"/>
                <a:cs typeface="Arial"/>
              </a:rPr>
              <a:t>Anova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wie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üblich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durchführen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43" y="47244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ezANOVA(ssbm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.(F2), .(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Vpn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), .(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), .(Alter))</a:t>
            </a:r>
            <a:endParaRPr lang="en-GB" sz="2400" dirty="0" err="1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2567"/>
            <a:ext cx="2971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143000"/>
            <a:ext cx="7772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>
                <a:latin typeface="+mj-lt"/>
                <a:cs typeface="Arial"/>
              </a:rPr>
              <a:t>Sphericity ist die Annahme in einem RM-Anova, dass die Varianzen der Unterschiede zwischen den Stufen eines within-subject-Faktors gleich sind.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514600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</a:t>
            </a:r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nicht gegeben ist, werden die Wahrscheinlichkeiten durch Änderungen in den Freiheitsgraden nach oben gesetzt.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4073098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Dieses Problem tritt nur auf wenn ein </a:t>
            </a:r>
            <a:r>
              <a:rPr lang="de-DE" sz="2400" dirty="0" err="1" smtClean="0">
                <a:latin typeface="+mj-lt"/>
                <a:cs typeface="Arial"/>
              </a:rPr>
              <a:t>within-subjects-Faktor</a:t>
            </a:r>
            <a:r>
              <a:rPr lang="de-DE" sz="2400" dirty="0" smtClean="0">
                <a:latin typeface="+mj-lt"/>
                <a:cs typeface="Arial"/>
              </a:rPr>
              <a:t> mehr als 2 Stufen hat.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1054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Man </a:t>
            </a:r>
            <a:r>
              <a:rPr lang="en-GB" sz="2400" dirty="0" err="1" smtClean="0">
                <a:latin typeface="+mj-lt"/>
                <a:cs typeface="Arial"/>
              </a:rPr>
              <a:t>soll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grundsätzlich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immer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für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korrigieren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Ausgabe</a:t>
            </a:r>
            <a:r>
              <a:rPr lang="en-GB" sz="2400" dirty="0" smtClean="0">
                <a:latin typeface="+mj-lt"/>
                <a:cs typeface="Arial"/>
              </a:rPr>
              <a:t> von </a:t>
            </a:r>
            <a:r>
              <a:rPr lang="en-GB" sz="2400" dirty="0" err="1" smtClean="0">
                <a:latin typeface="+mj-lt"/>
                <a:cs typeface="Arial"/>
              </a:rPr>
              <a:t>ezANOVA</a:t>
            </a:r>
            <a:r>
              <a:rPr lang="en-GB" sz="2400" dirty="0" smtClean="0">
                <a:latin typeface="+mj-lt"/>
                <a:cs typeface="Arial"/>
              </a:rPr>
              <a:t>() </a:t>
            </a:r>
            <a:r>
              <a:rPr lang="en-GB" sz="2400" dirty="0" err="1" smtClean="0">
                <a:latin typeface="+mj-lt"/>
                <a:cs typeface="Arial"/>
              </a:rPr>
              <a:t>erscheint</a:t>
            </a:r>
            <a:r>
              <a:rPr lang="en-GB" sz="2400" dirty="0" smtClean="0">
                <a:latin typeface="+mj-lt"/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44000" cy="3477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</a:t>
            </a:r>
            <a:r>
              <a:rPr lang="en-US" sz="1400" dirty="0" err="1" smtClean="0">
                <a:latin typeface="Courier"/>
                <a:cs typeface="Courier"/>
              </a:rPr>
              <a:t>SSn</a:t>
            </a:r>
            <a:r>
              <a:rPr lang="en-US" sz="1400" dirty="0" smtClean="0">
                <a:latin typeface="Courier"/>
                <a:cs typeface="Courier"/>
              </a:rPr>
              <a:t>       </a:t>
            </a:r>
            <a:r>
              <a:rPr lang="en-US" sz="1400" dirty="0" err="1" smtClean="0">
                <a:latin typeface="Courier"/>
                <a:cs typeface="Courier"/>
              </a:rPr>
              <a:t>SSd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pes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1      Alter   1  10 61.394752 41.268353 14.876957 3.175409e-03     * 0.5980216</a:t>
            </a:r>
          </a:p>
          <a:p>
            <a:r>
              <a:rPr lang="en-US" sz="1400" dirty="0" smtClean="0">
                <a:latin typeface="Courier"/>
                <a:cs typeface="Courier"/>
              </a:rPr>
              <a:t>2      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  2  20 </a:t>
            </a:r>
            <a:r>
              <a:rPr lang="en-US" sz="1400" dirty="0" smtClean="0">
                <a:latin typeface="Courier"/>
                <a:cs typeface="Courier"/>
              </a:rPr>
              <a:t>67.210301  8.561218 78.505534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3.390750e-10</a:t>
            </a:r>
            <a:r>
              <a:rPr lang="en-US" sz="1400" dirty="0" smtClean="0">
                <a:latin typeface="Courier"/>
                <a:cs typeface="Courier"/>
              </a:rPr>
              <a:t>     * 0.8870127</a:t>
            </a:r>
          </a:p>
          <a:p>
            <a:r>
              <a:rPr lang="en-US" sz="1400" dirty="0" smtClean="0">
                <a:latin typeface="Courier"/>
                <a:cs typeface="Courier"/>
              </a:rPr>
              <a:t>3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  2  20  </a:t>
            </a:r>
            <a:r>
              <a:rPr lang="en-US" sz="1400" dirty="0" smtClean="0">
                <a:latin typeface="Courier"/>
                <a:cs typeface="Courier"/>
              </a:rPr>
              <a:t>8.467805  8.561218  9.890888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1.031474e-03</a:t>
            </a:r>
            <a:r>
              <a:rPr lang="en-US" sz="1400" dirty="0" smtClean="0">
                <a:latin typeface="Courier"/>
                <a:cs typeface="Courier"/>
              </a:rPr>
              <a:t>     * 0.4972572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Mauchly's</a:t>
            </a:r>
            <a:r>
              <a:rPr lang="en-US" sz="1400" dirty="0" smtClean="0">
                <a:latin typeface="Courier"/>
                <a:cs typeface="Courier"/>
              </a:rPr>
              <a:t> Test for 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` </a:t>
            </a:r>
            <a:r>
              <a:rPr lang="en-US" sz="2400" dirty="0" smtClean="0">
                <a:latin typeface="Calibri"/>
                <a:cs typeface="Calibri"/>
              </a:rPr>
              <a:t>(</a:t>
            </a:r>
            <a:r>
              <a:rPr lang="en-US" sz="2400" dirty="0" err="1" smtClean="0">
                <a:latin typeface="Calibri"/>
                <a:cs typeface="Calibri"/>
              </a:rPr>
              <a:t>Ignorieren</a:t>
            </a:r>
            <a:r>
              <a:rPr lang="en-US" sz="2400" dirty="0" smtClean="0">
                <a:latin typeface="Calibri"/>
                <a:cs typeface="Calibri"/>
              </a:rPr>
              <a:t>, </a:t>
            </a:r>
            <a:r>
              <a:rPr lang="en-US" sz="2400" dirty="0" err="1" smtClean="0">
                <a:latin typeface="Calibri"/>
                <a:cs typeface="Calibri"/>
              </a:rPr>
              <a:t>da</a:t>
            </a:r>
            <a:r>
              <a:rPr lang="en-US" sz="2400" dirty="0" smtClean="0">
                <a:latin typeface="Calibri"/>
                <a:cs typeface="Calibri"/>
              </a:rPr>
              <a:t> </a:t>
            </a:r>
            <a:r>
              <a:rPr lang="en-US" sz="2400" dirty="0" err="1" smtClean="0">
                <a:latin typeface="Calibri"/>
                <a:cs typeface="Calibri"/>
              </a:rPr>
              <a:t>es</a:t>
            </a:r>
            <a:r>
              <a:rPr lang="en-US" sz="2400" dirty="0" smtClean="0">
                <a:latin typeface="Calibri"/>
                <a:cs typeface="Calibri"/>
              </a:rPr>
              <a:t> </a:t>
            </a:r>
            <a:r>
              <a:rPr lang="en-US" sz="2400" dirty="0" err="1" smtClean="0">
                <a:latin typeface="Calibri"/>
                <a:cs typeface="Calibri"/>
              </a:rPr>
              <a:t>nicht</a:t>
            </a:r>
            <a:r>
              <a:rPr lang="en-US" sz="2400" dirty="0" smtClean="0">
                <a:latin typeface="Calibri"/>
                <a:cs typeface="Calibri"/>
              </a:rPr>
              <a:t> </a:t>
            </a:r>
            <a:r>
              <a:rPr lang="en-US" sz="2400" dirty="0" err="1" smtClean="0">
                <a:latin typeface="Calibri"/>
                <a:cs typeface="Calibri"/>
              </a:rPr>
              <a:t>zuverlässig</a:t>
            </a:r>
            <a:r>
              <a:rPr lang="en-US" sz="2400" dirty="0" smtClean="0">
                <a:latin typeface="Calibri"/>
                <a:cs typeface="Calibri"/>
              </a:rPr>
              <a:t> </a:t>
            </a:r>
            <a:r>
              <a:rPr lang="en-US" sz="2400" dirty="0" err="1" smtClean="0">
                <a:latin typeface="Calibri"/>
                <a:cs typeface="Calibri"/>
              </a:rPr>
              <a:t>ist</a:t>
            </a:r>
            <a:r>
              <a:rPr lang="en-US" sz="2400" dirty="0" smtClean="0">
                <a:latin typeface="Calibri"/>
                <a:cs typeface="Calibri"/>
              </a:rPr>
              <a:t>)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  W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2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0.5423826 0.06373468      </a:t>
            </a:r>
          </a:p>
          <a:p>
            <a:r>
              <a:rPr lang="en-US" sz="1400" dirty="0" smtClean="0">
                <a:latin typeface="Courier"/>
                <a:cs typeface="Courier"/>
              </a:rPr>
              <a:t>3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0.5423826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0.06373468</a:t>
            </a:r>
            <a:r>
              <a:rPr lang="en-US" sz="1400" dirty="0" smtClean="0">
                <a:latin typeface="Courier"/>
                <a:cs typeface="Courier"/>
              </a:rPr>
              <a:t>      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2      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1.340736e-07         * </a:t>
            </a: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3.342362e-08         </a:t>
            </a:r>
            <a:r>
              <a:rPr lang="en-US" sz="1400" dirty="0" smtClean="0">
                <a:latin typeface="Courier"/>
                <a:cs typeface="Courier"/>
              </a:rPr>
              <a:t>*</a:t>
            </a:r>
          </a:p>
          <a:p>
            <a:r>
              <a:rPr lang="en-US" sz="1400" dirty="0" smtClean="0">
                <a:latin typeface="Courier"/>
                <a:cs typeface="Courier"/>
              </a:rPr>
              <a:t>3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         </a:t>
            </a:r>
            <a:r>
              <a:rPr lang="en-US" sz="1400" dirty="0" smtClean="0">
                <a:latin typeface="Courier"/>
                <a:cs typeface="Courier"/>
              </a:rPr>
              <a:t>* </a:t>
            </a:r>
            <a:r>
              <a:rPr lang="en-US" sz="1400" dirty="0" smtClean="0">
                <a:solidFill>
                  <a:srgbClr val="7F7F7F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3.120999e-03         </a:t>
            </a:r>
            <a:r>
              <a:rPr lang="en-US" sz="1400" dirty="0" smtClean="0">
                <a:latin typeface="Courier"/>
                <a:cs typeface="Courier"/>
              </a:rPr>
              <a:t>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191000"/>
            <a:ext cx="746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1. 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betreffenden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dem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Greenhouse-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Geisser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-Epsilon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</a:t>
            </a:r>
            <a:r>
              <a:rPr lang="en-GB" sz="2400" dirty="0" smtClean="0">
                <a:latin typeface="+mj-lt"/>
                <a:cs typeface="Arial"/>
              </a:rPr>
              <a:t> 0.75 </a:t>
            </a:r>
            <a:r>
              <a:rPr lang="en-GB" sz="2400" dirty="0" err="1" smtClean="0">
                <a:latin typeface="+mj-lt"/>
                <a:cs typeface="Arial"/>
              </a:rPr>
              <a:t>liegt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sonst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Huynh-</a:t>
            </a:r>
            <a:r>
              <a:rPr lang="en-GB" sz="2400" dirty="0" err="1" smtClean="0">
                <a:solidFill>
                  <a:srgbClr val="7F7F7F"/>
                </a:solidFill>
                <a:latin typeface="+mj-lt"/>
                <a:cs typeface="Arial"/>
              </a:rPr>
              <a:t>Feldt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-Epsilon.</a:t>
            </a:r>
            <a:endParaRPr lang="en-GB" sz="2400" dirty="0" smtClean="0">
              <a:solidFill>
                <a:srgbClr val="008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391329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: F[2,20] -&gt;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0.6860511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400" dirty="0" smtClean="0">
                <a:cs typeface="Arial"/>
              </a:rPr>
              <a:t>] = F[1.37, </a:t>
            </a:r>
            <a:r>
              <a:rPr lang="en-GB" sz="2400" dirty="0" smtClean="0">
                <a:latin typeface="+mj-lt"/>
                <a:cs typeface="Arial"/>
              </a:rPr>
              <a:t>  13.72]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096000"/>
            <a:ext cx="7162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</a:t>
            </a:r>
            <a:r>
              <a:rPr lang="en-GB" sz="2400" dirty="0" err="1" smtClean="0">
                <a:latin typeface="+mj-lt"/>
                <a:cs typeface="Arial"/>
              </a:rPr>
              <a:t>x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: F[1.37, 13.72]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</a:t>
            </a:r>
            <a:r>
              <a:rPr lang="en-US" sz="1400" dirty="0" err="1" smtClean="0">
                <a:latin typeface="Courier"/>
                <a:cs typeface="Courier"/>
              </a:rPr>
              <a:t>SSn</a:t>
            </a:r>
            <a:r>
              <a:rPr lang="en-US" sz="1400" dirty="0" smtClean="0">
                <a:latin typeface="Courier"/>
                <a:cs typeface="Courier"/>
              </a:rPr>
              <a:t>       </a:t>
            </a:r>
            <a:r>
              <a:rPr lang="en-US" sz="1400" dirty="0" err="1" smtClean="0">
                <a:latin typeface="Courier"/>
                <a:cs typeface="Courier"/>
              </a:rPr>
              <a:t>SSd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pes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1      Alter   1  10 61.394752 41.268353 14.876957 3.175409e-03     * 0.5980216</a:t>
            </a:r>
          </a:p>
          <a:p>
            <a:r>
              <a:rPr lang="en-US" sz="1400" dirty="0" smtClean="0">
                <a:latin typeface="Courier"/>
                <a:cs typeface="Courier"/>
              </a:rPr>
              <a:t>2      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  2  20 </a:t>
            </a:r>
            <a:r>
              <a:rPr lang="en-US" sz="1400" dirty="0" smtClean="0">
                <a:latin typeface="Courier"/>
                <a:cs typeface="Courier"/>
              </a:rPr>
              <a:t>67.210301  8.561218 78.505534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3.390750e-10</a:t>
            </a:r>
            <a:r>
              <a:rPr lang="en-US" sz="1400" dirty="0" smtClean="0">
                <a:latin typeface="Courier"/>
                <a:cs typeface="Courier"/>
              </a:rPr>
              <a:t>     * 0.8870127</a:t>
            </a:r>
          </a:p>
          <a:p>
            <a:r>
              <a:rPr lang="en-US" sz="1400" dirty="0" smtClean="0">
                <a:latin typeface="Courier"/>
                <a:cs typeface="Courier"/>
              </a:rPr>
              <a:t>3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   2  20  </a:t>
            </a:r>
            <a:r>
              <a:rPr lang="en-US" sz="1400" dirty="0" smtClean="0">
                <a:latin typeface="Courier"/>
                <a:cs typeface="Courier"/>
              </a:rPr>
              <a:t>8.467805  8.561218  </a:t>
            </a:r>
            <a:r>
              <a:rPr lang="en-US" sz="1400" b="1" dirty="0" smtClean="0">
                <a:latin typeface="Courier"/>
                <a:cs typeface="Courier"/>
              </a:rPr>
              <a:t>9.890888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1.031474e-03</a:t>
            </a:r>
            <a:r>
              <a:rPr lang="en-US" sz="1400" dirty="0" smtClean="0">
                <a:latin typeface="Courier"/>
                <a:cs typeface="Courier"/>
              </a:rPr>
              <a:t>     * 0.4972572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2      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1.340736e-07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3.342362e-08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400" dirty="0" smtClean="0">
                <a:latin typeface="Courier"/>
                <a:cs typeface="Courier"/>
              </a:rPr>
              <a:t>*</a:t>
            </a:r>
          </a:p>
          <a:p>
            <a:r>
              <a:rPr lang="en-US" sz="1400" dirty="0" smtClean="0">
                <a:latin typeface="Courier"/>
                <a:cs typeface="Courier"/>
              </a:rPr>
              <a:t>3 </a:t>
            </a:r>
            <a:r>
              <a:rPr lang="en-US" sz="1400" dirty="0" err="1" smtClean="0">
                <a:solidFill>
                  <a:srgbClr val="FF0000"/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b="1" dirty="0" smtClean="0">
                <a:solidFill>
                  <a:srgbClr val="0000FF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         </a:t>
            </a:r>
            <a:r>
              <a:rPr lang="en-US" sz="1400" dirty="0" smtClean="0">
                <a:latin typeface="Courier"/>
                <a:cs typeface="Courier"/>
              </a:rPr>
              <a:t>* </a:t>
            </a:r>
            <a:r>
              <a:rPr lang="en-US" sz="1400" dirty="0" smtClean="0">
                <a:solidFill>
                  <a:srgbClr val="7F7F7F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3.120999e-03</a:t>
            </a:r>
            <a:r>
              <a:rPr lang="en-US" sz="140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400" dirty="0" smtClean="0">
                <a:latin typeface="Courier"/>
                <a:cs typeface="Courier"/>
              </a:rPr>
              <a:t>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352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Die neuen damit verbunden Wahrscheinlichkeiten sind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p[GG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] </a:t>
            </a:r>
            <a:r>
              <a:rPr lang="de-DE" sz="2400" dirty="0" smtClean="0">
                <a:latin typeface="+mj-lt"/>
                <a:cs typeface="Arial"/>
              </a:rPr>
              <a:t>(wenn mit </a:t>
            </a:r>
            <a:r>
              <a:rPr lang="de-DE" sz="2400" dirty="0" err="1" smtClean="0">
                <a:latin typeface="+mj-lt"/>
                <a:cs typeface="Arial"/>
              </a:rPr>
              <a:t>GGe</a:t>
            </a:r>
            <a:r>
              <a:rPr lang="de-DE" sz="2400" dirty="0" smtClean="0">
                <a:latin typeface="+mj-lt"/>
                <a:cs typeface="Arial"/>
              </a:rPr>
              <a:t> multipliziert wurde) sonst </a:t>
            </a:r>
            <a:r>
              <a:rPr lang="de-DE" sz="2400" dirty="0" err="1" smtClean="0">
                <a:solidFill>
                  <a:srgbClr val="008000"/>
                </a:solidFill>
                <a:latin typeface="+mj-lt"/>
                <a:cs typeface="Arial"/>
              </a:rPr>
              <a:t>p[HF</a:t>
            </a:r>
            <a:r>
              <a:rPr lang="de-DE" sz="2400" dirty="0" smtClean="0">
                <a:solidFill>
                  <a:srgbClr val="008000"/>
                </a:solidFill>
                <a:latin typeface="+mj-lt"/>
                <a:cs typeface="Arial"/>
              </a:rPr>
              <a:t>]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83797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j-lt"/>
                <a:cs typeface="Arial"/>
              </a:rPr>
              <a:t>Das </a:t>
            </a:r>
            <a:r>
              <a:rPr lang="en-GB" sz="2000" dirty="0" err="1" smtClean="0">
                <a:latin typeface="+mj-lt"/>
                <a:cs typeface="Arial"/>
              </a:rPr>
              <a:t>sind</a:t>
            </a:r>
            <a:r>
              <a:rPr lang="en-GB" sz="2000" dirty="0" smtClean="0">
                <a:latin typeface="+mj-lt"/>
                <a:cs typeface="Arial"/>
              </a:rPr>
              <a:t> die </a:t>
            </a:r>
            <a:r>
              <a:rPr lang="en-GB" sz="2000" dirty="0" err="1" smtClean="0">
                <a:latin typeface="+mj-lt"/>
                <a:cs typeface="Arial"/>
              </a:rPr>
              <a:t>Wahrscheinlichkeiten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mit</a:t>
            </a:r>
            <a:r>
              <a:rPr lang="en-GB" sz="2000" dirty="0" smtClean="0">
                <a:latin typeface="+mj-lt"/>
                <a:cs typeface="Arial"/>
              </a:rPr>
              <a:t> den </a:t>
            </a:r>
            <a:r>
              <a:rPr lang="en-GB" sz="2000" dirty="0" err="1" smtClean="0">
                <a:latin typeface="+mj-lt"/>
                <a:cs typeface="Arial"/>
              </a:rPr>
              <a:t>korrigierten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Freiheitsgraden</a:t>
            </a:r>
            <a:endParaRPr lang="en-GB" sz="2000" dirty="0" smtClean="0">
              <a:latin typeface="+mj-lt"/>
              <a:cs typeface="Arial"/>
            </a:endParaRPr>
          </a:p>
          <a:p>
            <a:r>
              <a:rPr lang="en-GB" sz="2000" dirty="0" err="1" smtClean="0">
                <a:latin typeface="+mj-lt"/>
                <a:cs typeface="Arial"/>
              </a:rPr>
              <a:t>z.B</a:t>
            </a:r>
            <a:r>
              <a:rPr lang="en-GB" sz="2000" dirty="0" smtClean="0">
                <a:latin typeface="+mj-lt"/>
                <a:cs typeface="Arial"/>
              </a:rPr>
              <a:t>. 1 - </a:t>
            </a:r>
            <a:r>
              <a:rPr lang="en-GB" sz="2000" dirty="0" err="1" smtClean="0">
                <a:latin typeface="+mj-lt"/>
                <a:cs typeface="Arial"/>
              </a:rPr>
              <a:t>pf</a:t>
            </a:r>
            <a:r>
              <a:rPr lang="en-GB" sz="2000" dirty="0" smtClean="0">
                <a:latin typeface="+mj-lt"/>
                <a:cs typeface="Arial"/>
              </a:rPr>
              <a:t>(</a:t>
            </a:r>
            <a:r>
              <a:rPr lang="en-US" sz="2000" b="1" dirty="0" smtClean="0">
                <a:latin typeface="Courier"/>
                <a:cs typeface="Courier"/>
              </a:rPr>
              <a:t>9.890888</a:t>
            </a:r>
            <a:r>
              <a:rPr lang="en-GB" sz="2000" b="1" dirty="0" smtClean="0"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chemeClr val="accent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)</a:t>
            </a:r>
            <a:endParaRPr lang="en-GB" sz="20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874062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[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1] 0.004370589</a:t>
            </a:r>
            <a:endParaRPr lang="en-GB" b="1" dirty="0" err="1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815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(F[1,10] = 14.9, </a:t>
            </a:r>
            <a:r>
              <a:rPr lang="en-GB" sz="2400" dirty="0" err="1" smtClean="0">
                <a:latin typeface="+mj-lt"/>
                <a:cs typeface="Arial"/>
              </a:rPr>
              <a:t>p</a:t>
            </a:r>
            <a:r>
              <a:rPr lang="en-GB" sz="2400" dirty="0" smtClean="0">
                <a:latin typeface="+mj-lt"/>
                <a:cs typeface="Arial"/>
              </a:rPr>
              <a:t> &lt; 0.001),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(F[</a:t>
            </a:r>
            <a:r>
              <a:rPr lang="en-US" sz="2400" dirty="0" smtClean="0">
                <a:latin typeface="+mj-lt"/>
                <a:cs typeface="Arial"/>
              </a:rPr>
              <a:t>1.37</a:t>
            </a:r>
            <a:r>
              <a:rPr lang="en-GB" sz="2400" dirty="0" smtClean="0">
                <a:latin typeface="+mj-lt"/>
                <a:cs typeface="Arial"/>
              </a:rPr>
              <a:t> , </a:t>
            </a:r>
            <a:r>
              <a:rPr lang="en-US" sz="2400" dirty="0" smtClean="0">
                <a:latin typeface="+mj-lt"/>
                <a:cs typeface="Arial"/>
              </a:rPr>
              <a:t>13.72</a:t>
            </a:r>
            <a:r>
              <a:rPr lang="en-GB" sz="2400" dirty="0" smtClean="0">
                <a:latin typeface="+mj-lt"/>
                <a:cs typeface="Arial"/>
              </a:rPr>
              <a:t> ] = 78.5,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 und Alter (F[1.37, 13.72] = 9.9,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hatten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signifikanten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Einfluss</a:t>
            </a:r>
            <a:r>
              <a:rPr lang="en-GB" sz="2400" dirty="0" smtClean="0">
                <a:latin typeface="+mj-lt"/>
                <a:cs typeface="Arial"/>
              </a:rPr>
              <a:t> auf F2.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86200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Mit einem konventionellen t-Test wird jedoch nicht berücksichtigt, dass die Werte </a:t>
            </a:r>
            <a:r>
              <a:rPr lang="de-DE" sz="2400" b="1" dirty="0" smtClean="0">
                <a:cs typeface="Arial"/>
              </a:rPr>
              <a:t>gepaart sind</a:t>
            </a:r>
            <a:r>
              <a:rPr lang="de-DE" sz="2400" dirty="0" smtClean="0">
                <a:cs typeface="Arial"/>
              </a:rPr>
              <a:t>, d.h. Paare von /</a:t>
            </a:r>
            <a:r>
              <a:rPr lang="de-DE" sz="2400" dirty="0" err="1" smtClean="0">
                <a:cs typeface="Arial"/>
              </a:rPr>
              <a:t>pa</a:t>
            </a:r>
            <a:r>
              <a:rPr lang="de-DE" sz="2400" dirty="0" smtClean="0">
                <a:cs typeface="Arial"/>
              </a:rPr>
              <a:t>, </a:t>
            </a:r>
            <a:r>
              <a:rPr lang="de-DE" sz="2400" dirty="0" err="1" smtClean="0">
                <a:cs typeface="Arial"/>
              </a:rPr>
              <a:t>ba</a:t>
            </a:r>
            <a:r>
              <a:rPr lang="de-DE" sz="2400" dirty="0" smtClean="0">
                <a:cs typeface="Arial"/>
              </a:rPr>
              <a:t>/ sind </a:t>
            </a:r>
            <a:r>
              <a:rPr lang="de-DE" sz="2400" b="1" dirty="0" smtClean="0">
                <a:cs typeface="Arial"/>
              </a:rPr>
              <a:t>von derselben </a:t>
            </a:r>
            <a:r>
              <a:rPr lang="de-DE" sz="2400" b="1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Genauer: der Test vergleicht einfach 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den Mittelwert von /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pa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/ (über alle 8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Vpn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) mit dem Mittelwert von /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ba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/</a:t>
            </a:r>
            <a:r>
              <a:rPr lang="de-DE" sz="2400" dirty="0" smtClean="0">
                <a:cs typeface="Arial"/>
              </a:rPr>
              <a:t>, ohne zu berücksichtigen, dass z.B. VOT von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2 insgesamt viel kleiner ist als VOT von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6.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Messwiederholungen: der gepaarte </a:t>
            </a:r>
            <a:r>
              <a:rPr lang="de-DE" sz="2400" dirty="0" err="1" smtClean="0">
                <a:cs typeface="Arial"/>
              </a:rPr>
              <a:t>t-test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838200"/>
            <a:ext cx="64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data:  </a:t>
            </a:r>
            <a:r>
              <a:rPr lang="en-US" dirty="0" err="1" smtClean="0">
                <a:latin typeface="Courier"/>
                <a:cs typeface="Courier"/>
              </a:rPr>
              <a:t>vot</a:t>
            </a:r>
            <a:r>
              <a:rPr lang="en-US" dirty="0" smtClean="0">
                <a:latin typeface="Courier"/>
                <a:cs typeface="Courier"/>
              </a:rPr>
              <a:t> by </a:t>
            </a:r>
            <a:r>
              <a:rPr lang="en-US" dirty="0" err="1" smtClean="0">
                <a:latin typeface="Courier"/>
                <a:cs typeface="Courier"/>
              </a:rPr>
              <a:t>Stimm</a:t>
            </a:r>
            <a:r>
              <a:rPr lang="en-US" dirty="0" smtClean="0">
                <a:latin typeface="Courier"/>
                <a:cs typeface="Courier"/>
              </a:rPr>
              <a:t> </a:t>
            </a:r>
          </a:p>
          <a:p>
            <a:r>
              <a:rPr lang="en-US" dirty="0" err="1" smtClean="0">
                <a:latin typeface="Courier"/>
                <a:cs typeface="Courier"/>
              </a:rPr>
              <a:t>t</a:t>
            </a:r>
            <a:r>
              <a:rPr lang="en-US" dirty="0" smtClean="0">
                <a:latin typeface="Courier"/>
                <a:cs typeface="Courier"/>
              </a:rPr>
              <a:t> = -1.2619,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= 14,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r>
              <a:rPr lang="en-US" dirty="0" smtClean="0">
                <a:latin typeface="Courier"/>
                <a:cs typeface="Courier"/>
              </a:rPr>
              <a:t>-value = 0.2276</a:t>
            </a:r>
          </a:p>
          <a:p>
            <a:r>
              <a:rPr lang="en-US" dirty="0" smtClean="0">
                <a:latin typeface="Courier"/>
                <a:cs typeface="Courier"/>
              </a:rPr>
              <a:t>alternative hypothesis: true difference in means is not equal to 0 </a:t>
            </a:r>
          </a:p>
          <a:p>
            <a:r>
              <a:rPr lang="en-US" dirty="0" smtClean="0">
                <a:latin typeface="Courier"/>
                <a:cs typeface="Courier"/>
              </a:rPr>
              <a:t>95 percent confidence interval:</a:t>
            </a:r>
          </a:p>
          <a:p>
            <a:r>
              <a:rPr lang="en-US" dirty="0" smtClean="0">
                <a:latin typeface="Courier"/>
                <a:cs typeface="Courier"/>
              </a:rPr>
              <a:t> -22.94678   5.94678 </a:t>
            </a:r>
          </a:p>
          <a:p>
            <a:r>
              <a:rPr lang="en-US" dirty="0" smtClean="0">
                <a:latin typeface="Courier"/>
                <a:cs typeface="Courier"/>
              </a:rPr>
              <a:t>sample estimates:</a:t>
            </a:r>
          </a:p>
          <a:p>
            <a:r>
              <a:rPr lang="en-US" dirty="0" smtClean="0">
                <a:latin typeface="Courier"/>
                <a:cs typeface="Courier"/>
              </a:rPr>
              <a:t>mean in group </a:t>
            </a:r>
            <a:r>
              <a:rPr lang="en-US" dirty="0" err="1" smtClean="0">
                <a:latin typeface="Courier"/>
                <a:cs typeface="Courier"/>
              </a:rPr>
              <a:t>ba</a:t>
            </a:r>
            <a:r>
              <a:rPr lang="en-US" dirty="0" smtClean="0">
                <a:latin typeface="Courier"/>
                <a:cs typeface="Courier"/>
              </a:rPr>
              <a:t> mean in group pa </a:t>
            </a:r>
          </a:p>
          <a:p>
            <a:r>
              <a:rPr lang="en-US" dirty="0" smtClean="0">
                <a:latin typeface="Courier"/>
                <a:cs typeface="Courier"/>
              </a:rPr>
              <a:t>     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-4.375            4.125</a:t>
            </a:r>
            <a:endParaRPr lang="de-DE" b="1" dirty="0" smtClean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Ein 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gepaarter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t-test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klammert die Sprechervariation aus und vergleicht </a:t>
            </a:r>
            <a:r>
              <a:rPr lang="de-DE" sz="2400" b="1" dirty="0" smtClean="0">
                <a:latin typeface="+mj-lt"/>
                <a:cs typeface="Arial"/>
              </a:rPr>
              <a:t>innerhalb von jedem Sprecher </a:t>
            </a:r>
            <a:r>
              <a:rPr lang="de-DE" sz="2400" dirty="0" smtClean="0">
                <a:latin typeface="+mj-lt"/>
                <a:cs typeface="Arial"/>
              </a:rPr>
              <a:t>ob sich  /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/ und  /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/ unterscheiden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7941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t.test(vot</a:t>
            </a:r>
            <a:r>
              <a:rPr lang="en-US" b="1" dirty="0" smtClean="0">
                <a:latin typeface="Courier New"/>
                <a:cs typeface="Courier New"/>
              </a:rPr>
              <a:t> ~ </a:t>
            </a:r>
            <a:r>
              <a:rPr lang="en-US" b="1" dirty="0" err="1" smtClean="0">
                <a:latin typeface="Courier New"/>
                <a:cs typeface="Courier New"/>
              </a:rPr>
              <a:t>Stimm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var.equal</a:t>
            </a:r>
            <a:r>
              <a:rPr lang="en-US" b="1" dirty="0" smtClean="0">
                <a:latin typeface="Courier New"/>
                <a:cs typeface="Courier New"/>
              </a:rPr>
              <a:t>=T,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paired=T</a:t>
            </a:r>
            <a:r>
              <a:rPr lang="en-US" b="1" dirty="0" smtClean="0">
                <a:latin typeface="Courier New"/>
                <a:cs typeface="Courier New"/>
              </a:rPr>
              <a:t>, data = voice)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95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	Paired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-test</a:t>
            </a:r>
          </a:p>
          <a:p>
            <a:endParaRPr 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Stimm</a:t>
            </a:r>
            <a:endParaRPr 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  <a:p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-8.8209,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7,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-value = 4.861e-05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-10.778609  -6.221391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mean of the differences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             -8.5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564832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Signifikant, t = -8.82, </a:t>
            </a:r>
            <a:r>
              <a:rPr lang="de-DE" sz="2400" dirty="0" err="1" smtClean="0">
                <a:cs typeface="Arial"/>
              </a:rPr>
              <a:t>df</a:t>
            </a:r>
            <a:r>
              <a:rPr lang="de-DE" sz="2400" dirty="0" smtClean="0">
                <a:cs typeface="Arial"/>
              </a:rPr>
              <a:t> = 7, p &lt; 0.001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7371"/>
            <a:ext cx="1905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t-test</a:t>
            </a:r>
            <a:r>
              <a:rPr lang="de-DE" sz="2400" dirty="0" smtClean="0">
                <a:latin typeface="+mj-lt"/>
                <a:cs typeface="Arial"/>
              </a:rPr>
              <a:t> (</a:t>
            </a:r>
            <a:r>
              <a:rPr lang="de-DE" sz="2400" dirty="0" err="1" smtClean="0">
                <a:latin typeface="+mj-lt"/>
                <a:cs typeface="Arial"/>
              </a:rPr>
              <a:t>Anova</a:t>
            </a:r>
            <a:r>
              <a:rPr lang="de-DE" sz="2400" dirty="0" smtClean="0">
                <a:latin typeface="+mj-lt"/>
                <a:cs typeface="Arial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619036"/>
            <a:ext cx="3962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prüft ob sich die Mittelwerte der Verteilungen unterschieden (hier falsch)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8200" y="150167"/>
            <a:ext cx="3886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gepaarter </a:t>
            </a:r>
            <a:r>
              <a:rPr lang="de-DE" sz="2400" dirty="0" err="1" smtClean="0">
                <a:latin typeface="+mj-lt"/>
                <a:cs typeface="Arial"/>
              </a:rPr>
              <a:t>t-test</a:t>
            </a:r>
            <a:r>
              <a:rPr lang="de-DE" sz="2400" dirty="0" smtClean="0">
                <a:latin typeface="+mj-lt"/>
                <a:cs typeface="Arial"/>
              </a:rPr>
              <a:t> (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8200" y="619036"/>
            <a:ext cx="449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prüft ob die Unterschiede zwischen Paaren im selben Sprecher von 0 (Null) abweichen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20650" y="2133600"/>
            <a:ext cx="7988300" cy="438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3426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Within-</a:t>
            </a:r>
            <a:r>
              <a:rPr lang="de-DE" sz="2400" dirty="0" smtClean="0">
                <a:latin typeface="+mj-lt"/>
                <a:cs typeface="Arial"/>
              </a:rPr>
              <a:t> and </a:t>
            </a:r>
            <a:r>
              <a:rPr lang="de-DE" sz="2400" dirty="0" err="1" smtClean="0">
                <a:latin typeface="+mj-lt"/>
                <a:cs typeface="Arial"/>
              </a:rPr>
              <a:t>between-subjects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factors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575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within-subject</a:t>
            </a:r>
            <a:r>
              <a:rPr lang="de-DE" sz="2400" dirty="0" smtClean="0">
                <a:solidFill>
                  <a:srgbClr val="3366FF"/>
                </a:solidFill>
                <a:latin typeface="+mj-lt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factor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219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Für das letzte Beispiel war Stimm (</a:t>
            </a:r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 = 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, 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) ein </a:t>
            </a:r>
            <a:r>
              <a:rPr lang="de-DE" sz="2400" b="1" dirty="0" err="1" smtClean="0">
                <a:latin typeface="+mj-lt"/>
                <a:cs typeface="Arial"/>
              </a:rPr>
              <a:t>within-subjects</a:t>
            </a:r>
            <a:r>
              <a:rPr lang="de-DE" sz="2400" b="1" dirty="0" smtClean="0">
                <a:latin typeface="+mj-lt"/>
                <a:cs typeface="Arial"/>
              </a:rPr>
              <a:t> Faktor</a:t>
            </a:r>
            <a:r>
              <a:rPr lang="de-DE" sz="2400" dirty="0" smtClean="0">
                <a:latin typeface="+mj-lt"/>
                <a:cs typeface="Arial"/>
              </a:rPr>
              <a:t>, weil es </a:t>
            </a:r>
            <a:r>
              <a:rPr lang="de-DE" sz="2400" b="1" dirty="0" smtClean="0">
                <a:latin typeface="+mj-lt"/>
                <a:cs typeface="Arial"/>
              </a:rPr>
              <a:t>pro Versuchsperson für jede </a:t>
            </a:r>
            <a:r>
              <a:rPr lang="en-US" sz="2400" b="1" dirty="0" err="1" smtClean="0">
                <a:latin typeface="+mj-lt"/>
                <a:cs typeface="Arial"/>
              </a:rPr>
              <a:t>Stufe</a:t>
            </a:r>
            <a:r>
              <a:rPr lang="de-DE" sz="2400" b="1" dirty="0" smtClean="0">
                <a:latin typeface="+mj-lt"/>
                <a:cs typeface="Arial"/>
              </a:rPr>
              <a:t> von Stimm einen Wert gab </a:t>
            </a:r>
            <a:r>
              <a:rPr lang="de-DE" sz="2400" dirty="0" smtClean="0">
                <a:latin typeface="+mj-lt"/>
                <a:cs typeface="Arial"/>
              </a:rPr>
              <a:t>(einen Wert für 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, einen Wert für 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35052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   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ba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  pa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[1,]  10  20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[2,] -20 -10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[3,]   5  15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[4,] -10   0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[5,] -25 -20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[6,]  10  16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[7,]  -5   7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"/>
                <a:cs typeface="Courier"/>
              </a:rPr>
              <a:t>[8,]   0   5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670" y="4415135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631714" y="4876799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6469914" y="4876800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72326" y="5257800"/>
            <a:ext cx="989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Stimm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68209" y="5257800"/>
            <a:ext cx="493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ba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44610" y="5257800"/>
            <a:ext cx="493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pa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3089701"/>
            <a:ext cx="3058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err="1" smtClean="0">
                <a:latin typeface="+mj-lt"/>
                <a:cs typeface="Arial"/>
              </a:rPr>
              <a:t>Stimm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ist ein Faktor mit 2 </a:t>
            </a:r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 (</a:t>
            </a:r>
            <a:r>
              <a:rPr lang="de-DE" sz="2400" dirty="0" err="1" smtClean="0">
                <a:latin typeface="+mj-lt"/>
                <a:cs typeface="Arial"/>
              </a:rPr>
              <a:t>ba</a:t>
            </a:r>
            <a:r>
              <a:rPr lang="de-DE" sz="2400" dirty="0" smtClean="0">
                <a:latin typeface="+mj-lt"/>
                <a:cs typeface="Arial"/>
              </a:rPr>
              <a:t>, </a:t>
            </a:r>
            <a:r>
              <a:rPr lang="de-DE" sz="2400" dirty="0" err="1" smtClean="0">
                <a:latin typeface="+mj-lt"/>
                <a:cs typeface="Arial"/>
              </a:rPr>
              <a:t>pa</a:t>
            </a:r>
            <a:r>
              <a:rPr lang="de-DE" sz="2400" dirty="0" smtClean="0">
                <a:latin typeface="+mj-lt"/>
                <a:cs typeface="Arial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33874" y="5943600"/>
            <a:ext cx="2625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2 </a:t>
            </a:r>
            <a:r>
              <a:rPr lang="en-GB" sz="2400" dirty="0" err="1" smtClean="0">
                <a:latin typeface="+mj-lt"/>
                <a:cs typeface="Arial"/>
              </a:rPr>
              <a:t>Stufen</a:t>
            </a:r>
            <a:r>
              <a:rPr lang="en-GB" sz="2400" dirty="0" smtClean="0">
                <a:latin typeface="+mj-lt"/>
                <a:cs typeface="Arial"/>
              </a:rPr>
              <a:t> pro </a:t>
            </a:r>
            <a:r>
              <a:rPr lang="en-GB" sz="2400" dirty="0" err="1" smtClean="0">
                <a:latin typeface="+mj-lt"/>
                <a:cs typeface="Arial"/>
              </a:rPr>
              <a:t>Vpn</a:t>
            </a:r>
            <a:endParaRPr lang="en-GB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1869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Within-</a:t>
            </a:r>
            <a:r>
              <a:rPr lang="de-DE" sz="2400" dirty="0" smtClean="0">
                <a:cs typeface="Arial"/>
              </a:rPr>
              <a:t> and </a:t>
            </a:r>
            <a:r>
              <a:rPr lang="de-DE" sz="2400" dirty="0" err="1" smtClean="0">
                <a:cs typeface="Arial"/>
              </a:rPr>
              <a:t>between-subjects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dirty="0" err="1" smtClean="0">
                <a:cs typeface="Arial"/>
              </a:rPr>
              <a:t>factors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Ein </a:t>
            </a:r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r>
              <a:rPr lang="de-DE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subjects</a:t>
            </a:r>
            <a:r>
              <a:rPr lang="de-DE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factor</a:t>
            </a:r>
            <a:r>
              <a:rPr lang="de-DE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de-DE" sz="2400" dirty="0" smtClean="0">
                <a:cs typeface="Arial"/>
              </a:rPr>
              <a:t>beschreibt meistens eine kategorische Eigenschaft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Z.B. Sprache (englisch oder deutsch oder französisch), Geschlecht (m oder w), Alter (jung oder alt) usw.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6655" y="3953469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4019233" y="4415134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H="1" flipV="1">
            <a:off x="4857433" y="4415135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9845" y="4796135"/>
            <a:ext cx="989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Stimm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55728" y="4796135"/>
            <a:ext cx="493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ba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2129" y="4796135"/>
            <a:ext cx="493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pa</a:t>
            </a:r>
            <a:endParaRPr lang="de-DE" sz="2400" dirty="0" smtClean="0"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59845" y="3119736"/>
            <a:ext cx="796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Alter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00769" y="3119736"/>
            <a:ext cx="1142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j oder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58801" y="3581401"/>
            <a:ext cx="769111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oder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0047" y="4334470"/>
            <a:ext cx="669775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und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41910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1000" y="3722636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441513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4628038" y="3809207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" y="464403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"/>
                <a:cs typeface="Courier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2738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Within-</a:t>
            </a:r>
            <a:r>
              <a:rPr lang="de-DE" sz="2400" dirty="0" smtClean="0">
                <a:latin typeface="+mj-lt"/>
                <a:cs typeface="Arial"/>
              </a:rPr>
              <a:t> and </a:t>
            </a:r>
            <a:r>
              <a:rPr lang="de-DE" sz="2400" dirty="0" err="1" smtClean="0">
                <a:latin typeface="+mj-lt"/>
                <a:cs typeface="Arial"/>
              </a:rPr>
              <a:t>between-subjects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factors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1295400"/>
            <a:ext cx="468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8265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3118513"/>
            <a:ext cx="8839200" cy="2400657"/>
            <a:chOff x="0" y="3118513"/>
            <a:chExt cx="8839200" cy="2400657"/>
          </a:xfrm>
        </p:grpSpPr>
        <p:sp>
          <p:nvSpPr>
            <p:cNvPr id="6" name="TextBox 5"/>
            <p:cNvSpPr txBox="1"/>
            <p:nvPr/>
          </p:nvSpPr>
          <p:spPr>
            <a:xfrm>
              <a:off x="0" y="311851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Die Kieferposition wurde in 3 Vokalen /i, e, a/ und jeweils zu 2 Sprechtempi (langsam, schnell) gemessen. Die Messungen (3 x 2 = 6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) sind von 16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 erhoben worden, 8 mit Muttersprache spanisch, 8 mit Muttersprache englisch.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1576" y="4688173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Inwiefern haben Sprache, Sprechtempo, oder Vokale einen Einfluss auf die Kieferposition?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9101" y="5519170"/>
            <a:ext cx="1296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1" y="5980837"/>
            <a:ext cx="171450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7241" y="551917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1145" y="5980835"/>
            <a:ext cx="2707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Sprechtempo, 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1295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keine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57800" y="1826567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Stimm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+mj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10348</TotalTime>
  <Words>3577</Words>
  <Application>Microsoft Macintosh PowerPoint</Application>
  <PresentationFormat>On-screen Show (4:3)</PresentationFormat>
  <Paragraphs>451</Paragraphs>
  <Slides>33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116</cp:revision>
  <dcterms:created xsi:type="dcterms:W3CDTF">2011-06-30T08:10:21Z</dcterms:created>
  <dcterms:modified xsi:type="dcterms:W3CDTF">2011-06-30T08:16:37Z</dcterms:modified>
</cp:coreProperties>
</file>