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embeddings/Microsoft_Equation12.bin" ContentType="application/vnd.openxmlformats-officedocument.oleObje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embeddings/Microsoft_Equation10.bin" ContentType="application/vnd.openxmlformats-officedocument.oleObject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1.bin" ContentType="application/vnd.openxmlformats-officedocument.oleObject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embeddings/Microsoft_Equation6.bin" ContentType="application/vnd.openxmlformats-officedocument.oleObject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2.bin" ContentType="application/vnd.openxmlformats-officedocument.oleObject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68" r:id="rId2"/>
    <p:sldId id="377" r:id="rId3"/>
    <p:sldId id="378" r:id="rId4"/>
    <p:sldId id="379" r:id="rId5"/>
    <p:sldId id="380" r:id="rId6"/>
    <p:sldId id="386" r:id="rId7"/>
    <p:sldId id="398" r:id="rId8"/>
    <p:sldId id="387" r:id="rId9"/>
    <p:sldId id="388" r:id="rId10"/>
    <p:sldId id="391" r:id="rId11"/>
    <p:sldId id="392" r:id="rId12"/>
    <p:sldId id="395" r:id="rId13"/>
    <p:sldId id="400" r:id="rId14"/>
    <p:sldId id="397" r:id="rId15"/>
    <p:sldId id="334" r:id="rId16"/>
    <p:sldId id="353" r:id="rId17"/>
    <p:sldId id="354" r:id="rId18"/>
    <p:sldId id="369" r:id="rId19"/>
    <p:sldId id="355" r:id="rId20"/>
    <p:sldId id="360" r:id="rId21"/>
    <p:sldId id="361" r:id="rId22"/>
    <p:sldId id="362" r:id="rId23"/>
    <p:sldId id="402" r:id="rId24"/>
    <p:sldId id="404" r:id="rId25"/>
    <p:sldId id="364" r:id="rId26"/>
    <p:sldId id="414" r:id="rId27"/>
    <p:sldId id="405" r:id="rId28"/>
    <p:sldId id="406" r:id="rId29"/>
    <p:sldId id="407" r:id="rId30"/>
    <p:sldId id="409" r:id="rId31"/>
    <p:sldId id="410" r:id="rId32"/>
    <p:sldId id="411" r:id="rId33"/>
    <p:sldId id="412" r:id="rId34"/>
    <p:sldId id="415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browse/>
    <p:sldAll/>
    <p:penClr>
      <a:schemeClr val="tx1"/>
    </p:penClr>
  </p:showPr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00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6.bin"/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8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670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Calibri"/>
                <a:cs typeface="Calibri"/>
              </a:rPr>
              <a:t>Die </a:t>
            </a:r>
            <a:r>
              <a:rPr lang="en-US" sz="3200" dirty="0" err="1">
                <a:solidFill>
                  <a:srgbClr val="0000FF"/>
                </a:solidFill>
                <a:latin typeface="Calibri"/>
                <a:cs typeface="Calibri"/>
              </a:rPr>
              <a:t>t-</a:t>
            </a:r>
            <a:r>
              <a:rPr lang="en-US" sz="3200" dirty="0" err="1" smtClean="0">
                <a:solidFill>
                  <a:srgbClr val="0000FF"/>
                </a:solidFill>
                <a:latin typeface="Calibri"/>
                <a:cs typeface="Calibri"/>
              </a:rPr>
              <a:t>Verteilung</a:t>
            </a:r>
            <a:r>
              <a:rPr lang="en-US" sz="3200" dirty="0" smtClean="0">
                <a:solidFill>
                  <a:srgbClr val="0000FF"/>
                </a:solidFill>
                <a:latin typeface="Calibri"/>
                <a:cs typeface="Calibri"/>
              </a:rPr>
              <a:t> und die </a:t>
            </a:r>
            <a:r>
              <a:rPr lang="en-US" sz="3200" dirty="0" err="1" smtClean="0">
                <a:solidFill>
                  <a:srgbClr val="0000FF"/>
                </a:solidFill>
                <a:latin typeface="Calibri"/>
                <a:cs typeface="Calibri"/>
              </a:rPr>
              <a:t>Prüfstatistik</a:t>
            </a:r>
            <a:endParaRPr lang="en-US" sz="320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31913" y="0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B. Vertrauensintervall: die t-Verteilung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549275"/>
            <a:ext cx="8497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Wenn die Bevölkerungs-Standardabweichung </a:t>
            </a:r>
            <a:r>
              <a:rPr lang="en-US" b="1">
                <a:solidFill>
                  <a:schemeClr val="tx1"/>
                </a:solidFill>
              </a:rPr>
              <a:t>eingeschätzt</a:t>
            </a:r>
            <a:r>
              <a:rPr lang="en-US">
                <a:solidFill>
                  <a:schemeClr val="tx1"/>
                </a:solidFill>
              </a:rPr>
              <a:t> werden muss, dann wird das Vertrauensintervall nicht mit der Normal- sondern der</a:t>
            </a:r>
            <a:r>
              <a:rPr lang="en-US" b="1">
                <a:solidFill>
                  <a:schemeClr val="tx1"/>
                </a:solidFill>
              </a:rPr>
              <a:t> t-Verteilung</a:t>
            </a:r>
            <a:r>
              <a:rPr lang="en-US">
                <a:solidFill>
                  <a:schemeClr val="tx1"/>
                </a:solidFill>
              </a:rPr>
              <a:t> mit einer gewissen Anzahl von </a:t>
            </a:r>
            <a:r>
              <a:rPr lang="en-US" b="1">
                <a:solidFill>
                  <a:schemeClr val="tx1"/>
                </a:solidFill>
              </a:rPr>
              <a:t>Freiheitsgraden</a:t>
            </a:r>
            <a:r>
              <a:rPr lang="en-US">
                <a:solidFill>
                  <a:schemeClr val="tx1"/>
                </a:solidFill>
              </a:rPr>
              <a:t> berechnet.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Bei diesem one-sample t-test ist die Anzahl der Freiheitsgrade, df (degrees of freedom), von der </a:t>
            </a:r>
            <a:r>
              <a:rPr lang="en-US" b="1">
                <a:solidFill>
                  <a:schemeClr val="tx1"/>
                </a:solidFill>
              </a:rPr>
              <a:t>Anzahl der Werte in der Stichprobe</a:t>
            </a:r>
            <a:r>
              <a:rPr lang="en-US">
                <a:solidFill>
                  <a:schemeClr val="tx1"/>
                </a:solidFill>
              </a:rPr>
              <a:t> abh</a:t>
            </a:r>
            <a:r>
              <a:rPr lang="de-DE">
                <a:solidFill>
                  <a:schemeClr val="tx1"/>
                </a:solidFill>
              </a:rPr>
              <a:t>ä</a:t>
            </a:r>
            <a:r>
              <a:rPr lang="en-US">
                <a:solidFill>
                  <a:schemeClr val="tx1"/>
                </a:solidFill>
              </a:rPr>
              <a:t>ngig: </a:t>
            </a:r>
            <a:r>
              <a:rPr lang="en-US" b="1">
                <a:solidFill>
                  <a:schemeClr val="tx1"/>
                </a:solidFill>
              </a:rPr>
              <a:t>df = n – 1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5661025"/>
            <a:ext cx="8893175" cy="908050"/>
            <a:chOff x="0" y="3748"/>
            <a:chExt cx="5602" cy="572"/>
          </a:xfrm>
        </p:grpSpPr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0" y="3802"/>
              <a:ext cx="560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Je höher df, umso sicherer k</a:t>
              </a:r>
              <a:r>
                <a:rPr lang="de-DE">
                  <a:solidFill>
                    <a:schemeClr val="tx1"/>
                  </a:solidFill>
                </a:rPr>
                <a:t>ö</a:t>
              </a:r>
              <a:r>
                <a:rPr lang="en-US">
                  <a:solidFill>
                    <a:schemeClr val="tx1"/>
                  </a:solidFill>
                </a:rPr>
                <a:t>nnen wir sein, dass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=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und umso mehr nähert sich die t-Verteilung der Normalverteilung 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241" y="3748"/>
              <a:ext cx="2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420938"/>
            <a:ext cx="8642350" cy="1552575"/>
            <a:chOff x="0" y="1525"/>
            <a:chExt cx="5444" cy="978"/>
          </a:xfrm>
        </p:grpSpPr>
        <p:sp>
          <p:nvSpPr>
            <p:cNvPr id="22535" name="Text Box 4"/>
            <p:cNvSpPr txBox="1">
              <a:spLocks noChangeArrowheads="1"/>
            </p:cNvSpPr>
            <p:nvPr/>
          </p:nvSpPr>
          <p:spPr bwMode="auto">
            <a:xfrm>
              <a:off x="0" y="1525"/>
              <a:ext cx="5444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Die t-Verteilung ist der Normalverteilung recht ähnlich, aber die 'Glocke' und daher das Vertrauensintervall sind etwas breiter (dies berücksichtigt, die zusätzliche Unsicherheit die wegen </a:t>
              </a:r>
              <a:r>
                <a:rPr lang="en-US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>
                  <a:solidFill>
                    <a:schemeClr val="tx1"/>
                  </a:solidFill>
                </a:rPr>
                <a:t> entsteht).</a:t>
              </a:r>
            </a:p>
          </p:txBody>
        </p:sp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567" y="2160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^</a:t>
              </a:r>
              <a:endParaRPr lang="de-DE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38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Normalverteilung,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0,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s</a:t>
            </a:r>
            <a:r>
              <a:rPr lang="en-US">
                <a:solidFill>
                  <a:schemeClr val="tx1"/>
                </a:solidFill>
              </a:rPr>
              <a:t> = 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548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curve(dt(x</a:t>
            </a:r>
            <a:r>
              <a:rPr lang="en-US" dirty="0"/>
              <a:t>, 10), -4, 4, add=T, </a:t>
            </a:r>
            <a:r>
              <a:rPr lang="en-US" dirty="0" err="1"/>
              <a:t>col</a:t>
            </a:r>
            <a:r>
              <a:rPr lang="en-US" dirty="0"/>
              <a:t>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FF"/>
                </a:solidFill>
              </a:rPr>
              <a:t>curve(dnorm(x</a:t>
            </a:r>
            <a:r>
              <a:rPr lang="en-US" dirty="0">
                <a:solidFill>
                  <a:srgbClr val="0000FF"/>
                </a:solidFill>
              </a:rPr>
              <a:t>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7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t-Verteilung</a:t>
              </a:r>
              <a:r>
                <a:rPr lang="en-US" dirty="0">
                  <a:solidFill>
                    <a:schemeClr val="tx1"/>
                  </a:solidFill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>
                  <a:solidFill>
                    <a:schemeClr val="tx1"/>
                  </a:solidFill>
                </a:rPr>
                <a:t> = 0,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en-US" dirty="0">
                  <a:solidFill>
                    <a:schemeClr val="tx1"/>
                  </a:solidFill>
                </a:rPr>
                <a:t> = 1, </a:t>
              </a:r>
              <a:r>
                <a:rPr lang="en-US" dirty="0" err="1">
                  <a:solidFill>
                    <a:schemeClr val="tx1"/>
                  </a:solidFill>
                </a:rPr>
                <a:t>df</a:t>
              </a:r>
              <a:r>
                <a:rPr lang="en-US" dirty="0">
                  <a:solidFill>
                    <a:schemeClr val="tx1"/>
                  </a:solidFill>
                </a:rPr>
                <a:t>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34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FF"/>
                  </a:solidFill>
                </a:rPr>
                <a:t>curve(dt(x</a:t>
              </a:r>
              <a:r>
                <a:rPr lang="en-US" dirty="0">
                  <a:solidFill>
                    <a:srgbClr val="0000FF"/>
                  </a:solidFill>
                </a:rPr>
                <a:t>, 3), -4, 4, add=T, </a:t>
              </a:r>
              <a:r>
                <a:rPr lang="en-US" dirty="0" err="1">
                  <a:solidFill>
                    <a:srgbClr val="0000FF"/>
                  </a:solidFill>
                </a:rPr>
                <a:t>col</a:t>
              </a:r>
              <a:r>
                <a:rPr lang="en-US" dirty="0">
                  <a:solidFill>
                    <a:srgbClr val="0000FF"/>
                  </a:solidFill>
                </a:rPr>
                <a:t>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1584" y="935"/>
              <a:ext cx="1432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5"/>
          <p:cNvSpPr txBox="1">
            <a:spLocks noChangeArrowheads="1"/>
          </p:cNvSpPr>
          <p:nvPr/>
        </p:nvSpPr>
        <p:spPr bwMode="auto">
          <a:xfrm>
            <a:off x="1403350" y="0"/>
            <a:ext cx="640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B.  Vertrauensintervall um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accent2"/>
                </a:solidFill>
              </a:rPr>
              <a:t> = 6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24579" name="Text Box 17"/>
          <p:cNvSpPr txBox="1">
            <a:spLocks noChangeArrowheads="1"/>
          </p:cNvSpPr>
          <p:nvPr/>
        </p:nvSpPr>
        <p:spPr bwMode="auto">
          <a:xfrm>
            <a:off x="179388" y="404813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mu</a:t>
            </a:r>
            <a:r>
              <a:rPr lang="en-US" dirty="0"/>
              <a:t> = 6</a:t>
            </a:r>
            <a:endParaRPr lang="de-DE" dirty="0"/>
          </a:p>
        </p:txBody>
      </p:sp>
      <p:sp>
        <p:nvSpPr>
          <p:cNvPr id="24580" name="Text Box 18"/>
          <p:cNvSpPr txBox="1">
            <a:spLocks noChangeArrowheads="1"/>
          </p:cNvSpPr>
          <p:nvPr/>
        </p:nvSpPr>
        <p:spPr bwMode="auto">
          <a:xfrm>
            <a:off x="179388" y="1341438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SEhut</a:t>
            </a:r>
            <a:r>
              <a:rPr lang="en-US" dirty="0"/>
              <a:t> = </a:t>
            </a:r>
            <a:r>
              <a:rPr lang="en-US" dirty="0" err="1"/>
              <a:t>sd(swerte)/sqrt(n</a:t>
            </a:r>
            <a:r>
              <a:rPr lang="en-US" dirty="0"/>
              <a:t>)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eingeschätzter</a:t>
            </a:r>
            <a:r>
              <a:rPr lang="en-US" dirty="0">
                <a:solidFill>
                  <a:schemeClr val="tx1"/>
                </a:solidFill>
              </a:rPr>
              <a:t> SE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1" name="Rectangle 19"/>
          <p:cNvSpPr>
            <a:spLocks noChangeArrowheads="1"/>
          </p:cNvSpPr>
          <p:nvPr/>
        </p:nvSpPr>
        <p:spPr bwMode="auto">
          <a:xfrm>
            <a:off x="179388" y="24923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qt(0.025, frei)</a:t>
            </a:r>
            <a:r>
              <a:rPr lang="de-DE" dirty="0">
                <a:solidFill>
                  <a:schemeClr val="tx1"/>
                </a:solidFill>
              </a:rPr>
              <a:t> # untere Grenze</a:t>
            </a:r>
          </a:p>
        </p:txBody>
      </p:sp>
      <p:sp>
        <p:nvSpPr>
          <p:cNvPr id="24582" name="Text Box 20"/>
          <p:cNvSpPr txBox="1">
            <a:spLocks noChangeArrowheads="1"/>
          </p:cNvSpPr>
          <p:nvPr/>
        </p:nvSpPr>
        <p:spPr bwMode="auto">
          <a:xfrm>
            <a:off x="179388" y="1916113"/>
            <a:ext cx="3852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frei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 - 1</a:t>
            </a:r>
            <a:r>
              <a:rPr lang="en-US" dirty="0">
                <a:solidFill>
                  <a:schemeClr val="tx1"/>
                </a:solidFill>
              </a:rPr>
              <a:t> # </a:t>
            </a:r>
            <a:r>
              <a:rPr lang="en-US" dirty="0" err="1">
                <a:solidFill>
                  <a:schemeClr val="tx1"/>
                </a:solidFill>
              </a:rPr>
              <a:t>Freiheitsgrade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583" name="Text Box 21"/>
          <p:cNvSpPr txBox="1">
            <a:spLocks noChangeArrowheads="1"/>
          </p:cNvSpPr>
          <p:nvPr/>
        </p:nvSpPr>
        <p:spPr bwMode="auto">
          <a:xfrm>
            <a:off x="179388" y="29972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4.878858</a:t>
            </a:r>
          </a:p>
        </p:txBody>
      </p:sp>
      <p:sp>
        <p:nvSpPr>
          <p:cNvPr id="24584" name="Rectangle 22"/>
          <p:cNvSpPr>
            <a:spLocks noChangeArrowheads="1"/>
          </p:cNvSpPr>
          <p:nvPr/>
        </p:nvSpPr>
        <p:spPr bwMode="auto">
          <a:xfrm>
            <a:off x="179388" y="34290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mu</a:t>
            </a:r>
            <a:r>
              <a:rPr lang="de-DE" dirty="0"/>
              <a:t>  + </a:t>
            </a:r>
            <a:r>
              <a:rPr lang="de-DE" dirty="0" err="1"/>
              <a:t>SEhut</a:t>
            </a:r>
            <a:r>
              <a:rPr lang="de-DE" dirty="0"/>
              <a:t> * qt(0.975, frei)</a:t>
            </a:r>
            <a:r>
              <a:rPr lang="de-DE" dirty="0">
                <a:solidFill>
                  <a:schemeClr val="tx1"/>
                </a:solidFill>
              </a:rPr>
              <a:t> # obere Grenze</a:t>
            </a:r>
          </a:p>
        </p:txBody>
      </p:sp>
      <p:sp>
        <p:nvSpPr>
          <p:cNvPr id="24585" name="Rectangle 23"/>
          <p:cNvSpPr>
            <a:spLocks noChangeArrowheads="1"/>
          </p:cNvSpPr>
          <p:nvPr/>
        </p:nvSpPr>
        <p:spPr bwMode="auto">
          <a:xfrm>
            <a:off x="179388" y="3933825"/>
            <a:ext cx="1541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</a:rPr>
              <a:t> 7.121142</a:t>
            </a:r>
          </a:p>
        </p:txBody>
      </p:sp>
      <p:sp>
        <p:nvSpPr>
          <p:cNvPr id="24586" name="Text Box 25"/>
          <p:cNvSpPr txBox="1">
            <a:spLocks noChangeArrowheads="1"/>
          </p:cNvSpPr>
          <p:nvPr/>
        </p:nvSpPr>
        <p:spPr bwMode="auto">
          <a:xfrm>
            <a:off x="179388" y="836613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n</a:t>
            </a:r>
            <a:r>
              <a:rPr lang="en-US" dirty="0"/>
              <a:t> = </a:t>
            </a:r>
            <a:r>
              <a:rPr lang="en-US" dirty="0" err="1"/>
              <a:t>length(swerte</a:t>
            </a:r>
            <a:r>
              <a:rPr lang="en-US" dirty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964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Auf der Basis dieser Stichprobe liegt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zwischen </a:t>
            </a:r>
            <a:r>
              <a:rPr lang="de-DE">
                <a:solidFill>
                  <a:schemeClr val="tx1"/>
                </a:solidFill>
              </a:rPr>
              <a:t>4.878858 und 7.121142 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3932238"/>
            <a:ext cx="8964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Frage: </a:t>
            </a:r>
            <a:r>
              <a:rPr lang="en-US">
                <a:solidFill>
                  <a:schemeClr val="tx1"/>
                </a:solidFill>
              </a:rPr>
              <a:t>angenommen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6</a:t>
            </a:r>
            <a:r>
              <a:rPr lang="de-DE">
                <a:solidFill>
                  <a:schemeClr val="tx1"/>
                </a:solidFill>
              </a:rPr>
              <a:t> sind die Werte überraschend? 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191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/>
              <a:t>mean</a:t>
            </a:r>
            <a:r>
              <a:rPr lang="en-US" dirty="0" err="1" smtClean="0"/>
              <a:t>(werte</a:t>
            </a:r>
            <a:r>
              <a:rPr lang="en-US" dirty="0"/>
              <a:t>)</a:t>
            </a:r>
            <a:endParaRPr lang="de-DE" dirty="0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79388" y="486886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de-DE">
                <a:solidFill>
                  <a:schemeClr val="tx1"/>
                </a:solidFill>
              </a:rPr>
              <a:t>[1] 6.75</a:t>
            </a: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4127500" y="4887913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Nein.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79388" y="2205038"/>
            <a:ext cx="87852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2987675" y="333375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accent2"/>
                </a:solidFill>
              </a:rPr>
              <a:t>C. Signifikant</a:t>
            </a:r>
            <a:r>
              <a:rPr lang="en-US">
                <a:solidFill>
                  <a:schemeClr val="accent2"/>
                </a:solidFill>
              </a:rPr>
              <a:t>?</a:t>
            </a:r>
            <a:endParaRPr lang="de-DE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124075" y="908050"/>
            <a:ext cx="3889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two-sampled t-test</a:t>
            </a:r>
            <a:endParaRPr lang="de-DE" sz="2800">
              <a:solidFill>
                <a:schemeClr val="accent2"/>
              </a:solidFill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Meistens werden wir </a:t>
            </a:r>
            <a:r>
              <a:rPr lang="en-US" b="1">
                <a:solidFill>
                  <a:schemeClr val="tx1"/>
                </a:solidFill>
              </a:rPr>
              <a:t>2 Stichprobenmittelwerte</a:t>
            </a:r>
            <a:r>
              <a:rPr lang="en-US">
                <a:solidFill>
                  <a:schemeClr val="tx1"/>
                </a:solidFill>
              </a:rPr>
              <a:t> miteinander vergleichen wollen (und wesentlich seltener wie im vorigen Fall einen Stichprobenmittelwert, </a:t>
            </a:r>
            <a:r>
              <a:rPr lang="en-US" i="1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,  mit einem Bevölkerungsmittelwert, </a:t>
            </a: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).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0"/>
          <p:cNvSpPr txBox="1">
            <a:spLocks noChangeArrowheads="1"/>
          </p:cNvSpPr>
          <p:nvPr/>
        </p:nvSpPr>
        <p:spPr bwMode="auto">
          <a:xfrm>
            <a:off x="539750" y="476250"/>
            <a:ext cx="7488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Zwei Händler, X und Y, verkaufen 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Ä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pfel am Markt.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0825" y="2349500"/>
            <a:ext cx="7588250" cy="2982913"/>
            <a:chOff x="158" y="935"/>
            <a:chExt cx="4780" cy="1879"/>
          </a:xfrm>
        </p:grpSpPr>
        <p:sp>
          <p:nvSpPr>
            <p:cNvPr id="27654" name="Text Box 11"/>
            <p:cNvSpPr txBox="1">
              <a:spLocks noChangeArrowheads="1"/>
            </p:cNvSpPr>
            <p:nvPr/>
          </p:nvSpPr>
          <p:spPr bwMode="auto">
            <a:xfrm>
              <a:off x="748" y="935"/>
              <a:ext cx="390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Ich kaufe 20 Äpfel von X, 35 von Y. Ich wiege jeden Apfel und berechne:</a:t>
              </a:r>
            </a:p>
          </p:txBody>
        </p:sp>
        <p:sp>
          <p:nvSpPr>
            <p:cNvPr id="27655" name="Text Box 14"/>
            <p:cNvSpPr txBox="1">
              <a:spLocks noChangeArrowheads="1"/>
            </p:cNvSpPr>
            <p:nvPr/>
          </p:nvSpPr>
          <p:spPr bwMode="auto">
            <a:xfrm>
              <a:off x="158" y="1843"/>
              <a:ext cx="17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Gewicht-</a:t>
              </a:r>
              <a:r>
                <a:rPr lang="en-US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Mittelwert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27656" name="Text Box 15"/>
            <p:cNvSpPr txBox="1">
              <a:spLocks noChangeArrowheads="1"/>
            </p:cNvSpPr>
            <p:nvPr/>
          </p:nvSpPr>
          <p:spPr bwMode="auto">
            <a:xfrm>
              <a:off x="2244" y="1843"/>
              <a:ext cx="8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mx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= 200</a:t>
              </a:r>
            </a:p>
          </p:txBody>
        </p:sp>
        <p:sp>
          <p:nvSpPr>
            <p:cNvPr id="27657" name="Text Box 16"/>
            <p:cNvSpPr txBox="1">
              <a:spLocks noChangeArrowheads="1"/>
            </p:cNvSpPr>
            <p:nvPr/>
          </p:nvSpPr>
          <p:spPr bwMode="auto">
            <a:xfrm>
              <a:off x="158" y="2160"/>
              <a:ext cx="20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Gewicht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S-</a:t>
              </a:r>
              <a:r>
                <a:rPr lang="en-US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abweichung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*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27658" name="Text Box 17"/>
            <p:cNvSpPr txBox="1">
              <a:spLocks noChangeArrowheads="1"/>
            </p:cNvSpPr>
            <p:nvPr/>
          </p:nvSpPr>
          <p:spPr bwMode="auto">
            <a:xfrm>
              <a:off x="2244" y="2160"/>
              <a:ext cx="6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sx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= 20 </a:t>
              </a:r>
            </a:p>
          </p:txBody>
        </p:sp>
        <p:sp>
          <p:nvSpPr>
            <p:cNvPr id="27659" name="Text Box 18"/>
            <p:cNvSpPr txBox="1">
              <a:spLocks noChangeArrowheads="1"/>
            </p:cNvSpPr>
            <p:nvPr/>
          </p:nvSpPr>
          <p:spPr bwMode="auto">
            <a:xfrm>
              <a:off x="261" y="2523"/>
              <a:ext cx="9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Anzahl</a:t>
              </a:r>
            </a:p>
          </p:txBody>
        </p:sp>
        <p:sp>
          <p:nvSpPr>
            <p:cNvPr id="27660" name="Text Box 19"/>
            <p:cNvSpPr txBox="1">
              <a:spLocks noChangeArrowheads="1"/>
            </p:cNvSpPr>
            <p:nvPr/>
          </p:nvSpPr>
          <p:spPr bwMode="auto">
            <a:xfrm>
              <a:off x="2244" y="2523"/>
              <a:ext cx="68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nx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= 20</a:t>
              </a:r>
            </a:p>
          </p:txBody>
        </p:sp>
        <p:sp>
          <p:nvSpPr>
            <p:cNvPr id="27661" name="Text Box 20"/>
            <p:cNvSpPr txBox="1">
              <a:spLocks noChangeArrowheads="1"/>
            </p:cNvSpPr>
            <p:nvPr/>
          </p:nvSpPr>
          <p:spPr bwMode="auto">
            <a:xfrm>
              <a:off x="4104" y="2523"/>
              <a:ext cx="6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ny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= 35</a:t>
              </a:r>
            </a:p>
          </p:txBody>
        </p:sp>
        <p:sp>
          <p:nvSpPr>
            <p:cNvPr id="27662" name="Text Box 21"/>
            <p:cNvSpPr txBox="1">
              <a:spLocks noChangeArrowheads="1"/>
            </p:cNvSpPr>
            <p:nvPr/>
          </p:nvSpPr>
          <p:spPr bwMode="auto">
            <a:xfrm>
              <a:off x="4104" y="2160"/>
              <a:ext cx="6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sy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 = 30</a:t>
              </a:r>
            </a:p>
          </p:txBody>
        </p:sp>
        <p:sp>
          <p:nvSpPr>
            <p:cNvPr id="27663" name="Text Box 22"/>
            <p:cNvSpPr txBox="1">
              <a:spLocks noChangeArrowheads="1"/>
            </p:cNvSpPr>
            <p:nvPr/>
          </p:nvSpPr>
          <p:spPr bwMode="auto">
            <a:xfrm>
              <a:off x="4104" y="1843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my = 220</a:t>
              </a:r>
            </a:p>
          </p:txBody>
        </p:sp>
        <p:sp>
          <p:nvSpPr>
            <p:cNvPr id="27664" name="Text Box 23"/>
            <p:cNvSpPr txBox="1">
              <a:spLocks noChangeArrowheads="1"/>
            </p:cNvSpPr>
            <p:nvPr/>
          </p:nvSpPr>
          <p:spPr bwMode="auto">
            <a:xfrm>
              <a:off x="2562" y="1480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27665" name="Text Box 24"/>
            <p:cNvSpPr txBox="1">
              <a:spLocks noChangeArrowheads="1"/>
            </p:cNvSpPr>
            <p:nvPr/>
          </p:nvSpPr>
          <p:spPr bwMode="auto">
            <a:xfrm>
              <a:off x="4162" y="1513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Y</a:t>
              </a:r>
            </a:p>
          </p:txBody>
        </p:sp>
      </p:grpSp>
      <p:sp>
        <p:nvSpPr>
          <p:cNvPr id="82969" name="Text Box 25"/>
          <p:cNvSpPr txBox="1">
            <a:spLocks noChangeArrowheads="1"/>
          </p:cNvSpPr>
          <p:nvPr/>
        </p:nvSpPr>
        <p:spPr bwMode="auto">
          <a:xfrm>
            <a:off x="0" y="5805488"/>
            <a:ext cx="8179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dieser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– my = 200 – 220 = –  20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g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539750" y="1196975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Ä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pfel von Y sind teuerer, weil seine 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Ä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pfel mehr wiegen (behauptet Y). </a:t>
            </a:r>
            <a:endParaRPr lang="de-DE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248401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*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Standardabweichung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Stichprobe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, shut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wird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mit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sd</a:t>
            </a:r>
            <a:r>
              <a:rPr lang="en-GB" sz="2000" dirty="0" smtClean="0">
                <a:solidFill>
                  <a:srgbClr val="000000"/>
                </a:solidFill>
                <a:latin typeface="Calibri"/>
                <a:cs typeface="Calibri"/>
              </a:rPr>
              <a:t>() in R </a:t>
            </a:r>
            <a:r>
              <a:rPr lang="en-GB" sz="2000" dirty="0" err="1" smtClean="0">
                <a:solidFill>
                  <a:srgbClr val="000000"/>
                </a:solidFill>
                <a:latin typeface="Calibri"/>
                <a:cs typeface="Calibri"/>
              </a:rPr>
              <a:t>gemessen</a:t>
            </a:r>
            <a:endParaRPr lang="en-GB" sz="20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990600" y="838200"/>
            <a:ext cx="6835776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H0: Es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gibt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keinen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signifikanten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Mittelwerten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50825" y="1844675"/>
            <a:ext cx="82089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= die Wahrscheinlichkeit, dass der Unterschied zwischen diesen Mittelwerten 0 sein könnte ist mehr als 0.05 (kommt öfter als 5 Mal pro Hundert vor).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741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H1: Es gibt einen signifikanten Unterschied zwischen den Mittelwerten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820896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= die Wahrscheinlichkeit, dass der Unterschied zwischen diesen Mittelwerten 0 sein könnte ist weniger  als 0.05 (kommt seltener als 5 Mal pro Hundert vor).</a:t>
            </a: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132138" y="260350"/>
            <a:ext cx="2232025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Calibri"/>
                <a:cs typeface="Calibri"/>
              </a:rPr>
              <a:t>Hypothesen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132138" y="260350"/>
            <a:ext cx="1655762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Vorgang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Wir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nehmen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an,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– my = -20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g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Stichprobenmittelwert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, die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einer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folgt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1.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Wir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müssen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die Parameter </a:t>
            </a:r>
            <a:r>
              <a:rPr lang="en-US" dirty="0" err="1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Symbol" charset="2"/>
                <a:cs typeface="Symbol" charset="2"/>
              </a:rPr>
              <a:t>s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(und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dann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SE)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dieser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/>
                <a:cs typeface="Calibri"/>
              </a:rPr>
              <a:t>einsch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ä</a:t>
            </a:r>
            <a:r>
              <a:rPr lang="en-US" b="1" dirty="0" err="1">
                <a:solidFill>
                  <a:schemeClr val="tx1"/>
                </a:solidFill>
                <a:latin typeface="Calibri"/>
                <a:cs typeface="Calibri"/>
              </a:rPr>
              <a:t>tzen</a:t>
            </a: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50825" y="4292600"/>
            <a:ext cx="8353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2. Wir erstellen ein  95% Vertrauensintervall fuer die t-Verteilung.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792003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3.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Wenn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dieses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Vertrauenintervall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0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einschließt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H0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akzeptiert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(=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kein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signifikanter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Calibri"/>
                <a:cs typeface="Calibri"/>
              </a:rPr>
              <a:t>mx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und </a:t>
            </a:r>
            <a:r>
              <a:rPr lang="en-US" i="1" dirty="0">
                <a:solidFill>
                  <a:schemeClr val="tx1"/>
                </a:solidFill>
                <a:latin typeface="Calibri"/>
                <a:cs typeface="Calibri"/>
              </a:rPr>
              <a:t>my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sonst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H1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(=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/>
      <p:bldP spid="1167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339975" y="349250"/>
            <a:ext cx="2704486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m</a:t>
            </a:r>
            <a:r>
              <a:rPr lang="de-DE" sz="2800" dirty="0">
                <a:solidFill>
                  <a:srgbClr val="000000"/>
                </a:solidFill>
                <a:latin typeface="Calibri"/>
                <a:cs typeface="Calibri"/>
              </a:rPr>
              <a:t>, SE einschätzen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272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Die beste Einschätzung von </a:t>
            </a:r>
            <a:r>
              <a:rPr lang="de-DE" dirty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mu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) ist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Mittelwertunterschied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unserer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Stichprobe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755650" y="314166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Fuer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diesen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Fall mu =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– my = –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6"/>
          <p:cNvSpPr txBox="1">
            <a:spLocks noChangeArrowheads="1"/>
          </p:cNvSpPr>
          <p:nvPr/>
        </p:nvSpPr>
        <p:spPr bwMode="auto">
          <a:xfrm>
            <a:off x="2339975" y="4763"/>
            <a:ext cx="2408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 dirty="0" smtClean="0">
                <a:solidFill>
                  <a:schemeClr val="accent2"/>
                </a:solidFill>
                <a:latin typeface="Calibri"/>
                <a:cs typeface="Calibri"/>
              </a:rPr>
              <a:t>SE  </a:t>
            </a:r>
            <a:r>
              <a:rPr lang="de-DE" sz="2800" dirty="0">
                <a:solidFill>
                  <a:schemeClr val="accent2"/>
                </a:solidFill>
                <a:latin typeface="Calibri"/>
                <a:cs typeface="Calibri"/>
              </a:rPr>
              <a:t>einschätzen</a:t>
            </a:r>
            <a:endParaRPr lang="en-US" sz="28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31755" name="Text Box 55"/>
          <p:cNvSpPr txBox="1">
            <a:spLocks noChangeArrowheads="1"/>
          </p:cNvSpPr>
          <p:nvPr/>
        </p:nvSpPr>
        <p:spPr bwMode="auto">
          <a:xfrm>
            <a:off x="0" y="3962400"/>
            <a:ext cx="3025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Gewicht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S-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abweichung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1756" name="Text Box 56"/>
          <p:cNvSpPr txBox="1">
            <a:spLocks noChangeArrowheads="1"/>
          </p:cNvSpPr>
          <p:nvPr/>
        </p:nvSpPr>
        <p:spPr bwMode="auto">
          <a:xfrm>
            <a:off x="3276600" y="3962400"/>
            <a:ext cx="10394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= 20 </a:t>
            </a:r>
          </a:p>
        </p:txBody>
      </p:sp>
      <p:sp>
        <p:nvSpPr>
          <p:cNvPr id="31757" name="Text Box 57"/>
          <p:cNvSpPr txBox="1">
            <a:spLocks noChangeArrowheads="1"/>
          </p:cNvSpPr>
          <p:nvPr/>
        </p:nvSpPr>
        <p:spPr bwMode="auto">
          <a:xfrm>
            <a:off x="381000" y="434340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Anzahl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1758" name="Text Box 58"/>
          <p:cNvSpPr txBox="1">
            <a:spLocks noChangeArrowheads="1"/>
          </p:cNvSpPr>
          <p:nvPr/>
        </p:nvSpPr>
        <p:spPr bwMode="auto">
          <a:xfrm>
            <a:off x="3276600" y="4267200"/>
            <a:ext cx="1081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nx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= 20</a:t>
            </a:r>
          </a:p>
        </p:txBody>
      </p:sp>
      <p:sp>
        <p:nvSpPr>
          <p:cNvPr id="31759" name="Text Box 59"/>
          <p:cNvSpPr txBox="1">
            <a:spLocks noChangeArrowheads="1"/>
          </p:cNvSpPr>
          <p:nvPr/>
        </p:nvSpPr>
        <p:spPr bwMode="auto">
          <a:xfrm>
            <a:off x="4648200" y="4267200"/>
            <a:ext cx="1084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ny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= 35</a:t>
            </a:r>
          </a:p>
        </p:txBody>
      </p:sp>
      <p:sp>
        <p:nvSpPr>
          <p:cNvPr id="31760" name="Text Box 60"/>
          <p:cNvSpPr txBox="1">
            <a:spLocks noChangeArrowheads="1"/>
          </p:cNvSpPr>
          <p:nvPr/>
        </p:nvSpPr>
        <p:spPr bwMode="auto">
          <a:xfrm>
            <a:off x="4724400" y="3886200"/>
            <a:ext cx="1043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sy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= 30</a:t>
            </a:r>
          </a:p>
        </p:txBody>
      </p:sp>
      <p:sp>
        <p:nvSpPr>
          <p:cNvPr id="31762" name="Text Box 62"/>
          <p:cNvSpPr txBox="1">
            <a:spLocks noChangeArrowheads="1"/>
          </p:cNvSpPr>
          <p:nvPr/>
        </p:nvSpPr>
        <p:spPr bwMode="auto">
          <a:xfrm>
            <a:off x="3352800" y="3505200"/>
            <a:ext cx="344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X</a:t>
            </a:r>
          </a:p>
        </p:txBody>
      </p:sp>
      <p:sp>
        <p:nvSpPr>
          <p:cNvPr id="31763" name="Text Box 63"/>
          <p:cNvSpPr txBox="1">
            <a:spLocks noChangeArrowheads="1"/>
          </p:cNvSpPr>
          <p:nvPr/>
        </p:nvSpPr>
        <p:spPr bwMode="auto">
          <a:xfrm>
            <a:off x="4876800" y="35052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Y</a:t>
            </a:r>
          </a:p>
        </p:txBody>
      </p:sp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6248400" y="2362200"/>
            <a:ext cx="317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x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09800" y="1981200"/>
          <a:ext cx="4011613" cy="1409700"/>
        </p:xfrm>
        <a:graphic>
          <a:graphicData uri="http://schemas.openxmlformats.org/presentationml/2006/ole">
            <p:oleObj spid="_x0000_s31746" name="Equation" r:id="rId3" imgW="1409700" imgH="49530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553200" y="1981200"/>
          <a:ext cx="1739900" cy="1331913"/>
        </p:xfrm>
        <a:graphic>
          <a:graphicData uri="http://schemas.openxmlformats.org/presentationml/2006/ole">
            <p:oleObj spid="_x0000_s31747" name="Equation" r:id="rId4" imgW="596900" imgH="4572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28600" y="2362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endParaRPr lang="en-GB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=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209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^</a:t>
            </a:r>
            <a:endParaRPr lang="en-GB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0600" y="4724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z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((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nx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- 1) * sx^2) + ((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ny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- 1) * sy^2)</a:t>
            </a:r>
          </a:p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nenn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nx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+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ny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– 2</a:t>
            </a:r>
          </a:p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SEhut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sqrt(z/nenn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 * sqrt(1/nx + 1/ny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1066800" y="63246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chemeClr val="bg2"/>
                </a:solidFill>
                <a:latin typeface="Courier New"/>
                <a:cs typeface="Courier New"/>
              </a:rPr>
              <a:t>[1] 7.525339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SEhut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Unterschiede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Stichprobenmittelwerten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43957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1700213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68313" y="2420938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m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19250" y="24209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3167063" y="2420938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132138" y="3500438"/>
            <a:ext cx="53292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Die Verteilung der Mittelwerte. Bedeutung: ich werde nicht jedes Mal einen Mittelwert</a:t>
            </a:r>
            <a:r>
              <a:rPr lang="de-DE" i="1">
                <a:solidFill>
                  <a:schemeClr val="tx1"/>
                </a:solidFill>
                <a:latin typeface="Calibri"/>
                <a:cs typeface="Calibri"/>
              </a:rPr>
              <a:t> m</a:t>
            </a: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85775" y="3357563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5040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95% Vertrauensintervall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68313" y="356870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>
                <a:solidFill>
                  <a:schemeClr val="tx1"/>
                </a:solidFill>
              </a:rPr>
              <a:t> = -20</a:t>
            </a: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2916238" y="3505200"/>
            <a:ext cx="2633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SEhut  =7.525339</a:t>
            </a:r>
          </a:p>
        </p:txBody>
      </p:sp>
      <p:sp>
        <p:nvSpPr>
          <p:cNvPr id="33797" name="Text Box 18"/>
          <p:cNvSpPr txBox="1">
            <a:spLocks noChangeArrowheads="1"/>
          </p:cNvSpPr>
          <p:nvPr/>
        </p:nvSpPr>
        <p:spPr bwMode="auto">
          <a:xfrm>
            <a:off x="468313" y="1125538"/>
            <a:ext cx="3656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df = nx + ny - 2 </a:t>
            </a:r>
          </a:p>
          <a:p>
            <a:pPr>
              <a:spcBef>
                <a:spcPct val="0"/>
              </a:spcBef>
            </a:pPr>
            <a:r>
              <a:rPr lang="en-US"/>
              <a:t>-20 - qt(0.025, df) * SEhut</a:t>
            </a:r>
          </a:p>
        </p:txBody>
      </p:sp>
      <p:sp>
        <p:nvSpPr>
          <p:cNvPr id="33798" name="Text Box 23"/>
          <p:cNvSpPr txBox="1">
            <a:spLocks noChangeArrowheads="1"/>
          </p:cNvSpPr>
          <p:nvPr/>
        </p:nvSpPr>
        <p:spPr bwMode="auto">
          <a:xfrm>
            <a:off x="395288" y="1989138"/>
            <a:ext cx="3744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-20 + qt(0.025, df) * SEhut</a:t>
            </a:r>
          </a:p>
        </p:txBody>
      </p:sp>
      <p:sp>
        <p:nvSpPr>
          <p:cNvPr id="33799" name="Line 26"/>
          <p:cNvSpPr>
            <a:spLocks noChangeShapeType="1"/>
          </p:cNvSpPr>
          <p:nvPr/>
        </p:nvSpPr>
        <p:spPr bwMode="auto">
          <a:xfrm flipH="1" flipV="1">
            <a:off x="827088" y="2492375"/>
            <a:ext cx="1444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0" name="Line 27"/>
          <p:cNvSpPr>
            <a:spLocks noChangeShapeType="1"/>
          </p:cNvSpPr>
          <p:nvPr/>
        </p:nvSpPr>
        <p:spPr bwMode="auto">
          <a:xfrm flipV="1">
            <a:off x="3563938" y="2420938"/>
            <a:ext cx="1444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9750" y="1484313"/>
            <a:ext cx="8027988" cy="4537075"/>
            <a:chOff x="340" y="935"/>
            <a:chExt cx="5057" cy="2858"/>
          </a:xfrm>
        </p:grpSpPr>
        <p:sp>
          <p:nvSpPr>
            <p:cNvPr id="33802" name="Text Box 21"/>
            <p:cNvSpPr txBox="1">
              <a:spLocks noChangeArrowheads="1"/>
            </p:cNvSpPr>
            <p:nvPr/>
          </p:nvSpPr>
          <p:spPr bwMode="auto">
            <a:xfrm>
              <a:off x="2835" y="935"/>
              <a:ext cx="24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-4.906081</a:t>
              </a:r>
            </a:p>
          </p:txBody>
        </p:sp>
        <p:sp>
          <p:nvSpPr>
            <p:cNvPr id="33803" name="Rectangle 24"/>
            <p:cNvSpPr>
              <a:spLocks noChangeArrowheads="1"/>
            </p:cNvSpPr>
            <p:nvPr/>
          </p:nvSpPr>
          <p:spPr bwMode="auto">
            <a:xfrm>
              <a:off x="2925" y="1298"/>
              <a:ext cx="9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bg2"/>
                  </a:solidFill>
                </a:rPr>
                <a:t>-35.09392</a:t>
              </a:r>
            </a:p>
          </p:txBody>
        </p:sp>
        <p:grpSp>
          <p:nvGrpSpPr>
            <p:cNvPr id="33804" name="Group 29"/>
            <p:cNvGrpSpPr>
              <a:grpSpLocks/>
            </p:cNvGrpSpPr>
            <p:nvPr/>
          </p:nvGrpSpPr>
          <p:grpSpPr bwMode="auto">
            <a:xfrm>
              <a:off x="340" y="2750"/>
              <a:ext cx="5057" cy="1043"/>
              <a:chOff x="340" y="2750"/>
              <a:chExt cx="5057" cy="1043"/>
            </a:xfrm>
          </p:grpSpPr>
          <p:sp>
            <p:nvSpPr>
              <p:cNvPr id="33805" name="Text Box 25"/>
              <p:cNvSpPr txBox="1">
                <a:spLocks noChangeArrowheads="1"/>
              </p:cNvSpPr>
              <p:nvPr/>
            </p:nvSpPr>
            <p:spPr bwMode="auto">
              <a:xfrm>
                <a:off x="521" y="2840"/>
                <a:ext cx="4627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Der Unterschied zwischen den Mittelwerten liegt zwischen -35.09392g und -4.906081g mit einer Wahrscheinlichkeit von 95%</a:t>
                </a:r>
              </a:p>
            </p:txBody>
          </p:sp>
          <p:sp>
            <p:nvSpPr>
              <p:cNvPr id="33806" name="Rectangle 28"/>
              <p:cNvSpPr>
                <a:spLocks noChangeArrowheads="1"/>
              </p:cNvSpPr>
              <p:nvPr/>
            </p:nvSpPr>
            <p:spPr bwMode="auto">
              <a:xfrm>
                <a:off x="340" y="2750"/>
                <a:ext cx="5057" cy="104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7993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Der Unterschied zwischen den Mittelwerten liegt zwischen -35.09392g und -4.906081g mit einer Wahrscheinlichkeit von 95%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611188" y="2133600"/>
            <a:ext cx="70564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Die Wahrscheinlichkeit, dass der Unterschied zwischen den Mittelwerten 0 sein k</a:t>
            </a:r>
            <a:r>
              <a:rPr lang="de-DE">
                <a:solidFill>
                  <a:schemeClr val="tx1"/>
                </a:solidFill>
              </a:rPr>
              <a:t>ö</a:t>
            </a:r>
            <a:r>
              <a:rPr lang="en-US">
                <a:solidFill>
                  <a:schemeClr val="tx1"/>
                </a:solidFill>
              </a:rPr>
              <a:t>nnte ist daher weniger als 5% (kommt weniger als 5 Mal pro 100 Stichproben vor).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611188" y="4076700"/>
            <a:ext cx="7488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Daher akzeptieren wir H1: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4941888"/>
            <a:ext cx="7489825" cy="1008062"/>
            <a:chOff x="249" y="3113"/>
            <a:chExt cx="4718" cy="635"/>
          </a:xfrm>
        </p:grpSpPr>
        <p:sp>
          <p:nvSpPr>
            <p:cNvPr id="34822" name="Rectangle 7"/>
            <p:cNvSpPr>
              <a:spLocks noChangeArrowheads="1"/>
            </p:cNvSpPr>
            <p:nvPr/>
          </p:nvSpPr>
          <p:spPr bwMode="auto">
            <a:xfrm>
              <a:off x="385" y="3158"/>
              <a:ext cx="454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H1: Es gibt einen signifikanten Unterschied zwischen den Mittelwerten</a:t>
              </a:r>
            </a:p>
          </p:txBody>
        </p:sp>
        <p:sp>
          <p:nvSpPr>
            <p:cNvPr id="34823" name="Rectangle 8"/>
            <p:cNvSpPr>
              <a:spLocks noChangeArrowheads="1"/>
            </p:cNvSpPr>
            <p:nvPr/>
          </p:nvSpPr>
          <p:spPr bwMode="auto">
            <a:xfrm>
              <a:off x="249" y="3113"/>
              <a:ext cx="4718" cy="6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ben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ötigten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Dauern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Minuten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) an 9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Tagen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im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Winter in die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Arbeit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zu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fahren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sind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20 15 19 22 17 16 23 18 20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entsprechenden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Dauern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an 11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Tagen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im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Sommer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sind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381000" y="28956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18 15 17 24 15 12 14 11 13 17 18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719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durchschnittlichen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Sommer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 und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Winterzeiten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p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&lt; 0.05)?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876800"/>
            <a:ext cx="7532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x</a:t>
            </a:r>
            <a:r>
              <a:rPr lang="en-US" dirty="0">
                <a:latin typeface="Calibri"/>
                <a:cs typeface="Calibri"/>
              </a:rPr>
              <a:t> = c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20, 15, 19, 22, 17, 16, 23, 18, 20)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5334000"/>
            <a:ext cx="5828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libri"/>
                <a:cs typeface="Calibri"/>
              </a:rPr>
              <a:t>y</a:t>
            </a:r>
            <a:r>
              <a:rPr lang="en-US" dirty="0">
                <a:latin typeface="Calibri"/>
                <a:cs typeface="Calibri"/>
              </a:rPr>
              <a:t> =</a:t>
            </a:r>
            <a:r>
              <a:rPr lang="en-US" dirty="0" smtClean="0">
                <a:latin typeface="Calibri"/>
                <a:cs typeface="Calibri"/>
              </a:rPr>
              <a:t> c(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18, 15, 17, 24, 15, 12, 14, 11, 13, 17, 18)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1143000" y="0"/>
            <a:ext cx="70866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Eine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R-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Funktion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SE2</a:t>
            </a:r>
            <a:r>
              <a:rPr lang="en-US" b="1" dirty="0">
                <a:solidFill>
                  <a:schemeClr val="tx1"/>
                </a:solidFill>
                <a:latin typeface="Calibri"/>
                <a:cs typeface="Calibri"/>
              </a:rPr>
              <a:t>(x,y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) um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SEhut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zu</a:t>
            </a:r>
            <a:r>
              <a:rPr lang="en-US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/>
                <a:cs typeface="Calibri"/>
              </a:rPr>
              <a:t>berechnen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2362200" y="5562600"/>
            <a:ext cx="12379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latin typeface="Calibri"/>
                <a:cs typeface="Calibri"/>
              </a:rPr>
              <a:t>SE2(x, </a:t>
            </a:r>
            <a:r>
              <a:rPr lang="en-US" dirty="0" err="1">
                <a:latin typeface="Calibri"/>
                <a:cs typeface="Calibri"/>
              </a:rPr>
              <a:t>y</a:t>
            </a:r>
            <a:r>
              <a:rPr lang="en-US" dirty="0">
                <a:latin typeface="Calibri"/>
                <a:cs typeface="Calibri"/>
              </a:rPr>
              <a:t>)</a:t>
            </a:r>
          </a:p>
        </p:txBody>
      </p: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2362200" y="6248400"/>
            <a:ext cx="1846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b="1" dirty="0">
                <a:solidFill>
                  <a:schemeClr val="bg2"/>
                </a:solidFill>
                <a:latin typeface="Courier New"/>
                <a:cs typeface="Courier New"/>
              </a:rPr>
              <a:t>[1]</a:t>
            </a:r>
            <a:r>
              <a:rPr lang="en-US" sz="1800" b="1" dirty="0" smtClean="0">
                <a:solidFill>
                  <a:schemeClr val="bg2"/>
                </a:solidFill>
                <a:latin typeface="Courier New"/>
                <a:cs typeface="Courier New"/>
              </a:rPr>
              <a:t> 1.446872</a:t>
            </a:r>
            <a:endParaRPr lang="en-US" sz="1800" b="1" dirty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181600" y="990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85800" y="533400"/>
          <a:ext cx="4011613" cy="1409700"/>
        </p:xfrm>
        <a:graphic>
          <a:graphicData uri="http://schemas.openxmlformats.org/presentationml/2006/ole">
            <p:oleObj spid="_x0000_s36866" name="Equation" r:id="rId3" imgW="1409700" imgH="4953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791200" y="533400"/>
          <a:ext cx="1739900" cy="1331913"/>
        </p:xfrm>
        <a:graphic>
          <a:graphicData uri="http://schemas.openxmlformats.org/presentationml/2006/ole">
            <p:oleObj spid="_x0000_s36867" name="Equation" r:id="rId4" imgW="596900" imgH="4572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1828800"/>
            <a:ext cx="548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SE2 &lt;-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function(x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length(x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length(y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sd(x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sd(y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num = ((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- 1) * sx^2) + ((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- 1) * sy^2)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den =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nx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+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- 2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sqrt(num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/den) * sqrt(1/nx + 1/ny)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}</a:t>
            </a:r>
            <a:endParaRPr lang="en-GB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250825" y="333375"/>
            <a:ext cx="7634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</a:t>
            </a:r>
            <a:r>
              <a:rPr lang="en-US" dirty="0"/>
              <a:t> = c(20, 15, 19, 22, 17, 16, 23, 18, 20)</a:t>
            </a:r>
          </a:p>
          <a:p>
            <a:pPr>
              <a:spcBef>
                <a:spcPct val="0"/>
              </a:spcBef>
            </a:pPr>
            <a:r>
              <a:rPr lang="en-US" dirty="0" err="1"/>
              <a:t>y</a:t>
            </a:r>
            <a:r>
              <a:rPr lang="en-US" dirty="0"/>
              <a:t> = c(18, 15, 17, 24, 15, 12, 14, 11, 13, 17, 18)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323850" y="1412875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accent2"/>
                </a:solidFill>
              </a:rPr>
              <a:t># SE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1360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SEhut</a:t>
            </a:r>
            <a:r>
              <a:rPr lang="de-DE" dirty="0"/>
              <a:t> </a:t>
            </a:r>
            <a:r>
              <a:rPr lang="en-US" dirty="0"/>
              <a:t>= </a:t>
            </a:r>
            <a:endParaRPr lang="de-DE" dirty="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68313" y="2420938"/>
            <a:ext cx="614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</a:t>
            </a:r>
            <a:r>
              <a:rPr lang="en-US">
                <a:solidFill>
                  <a:schemeClr val="accent2"/>
                </a:solidFill>
                <a:latin typeface="Symbol" charset="2"/>
              </a:rPr>
              <a:t>m</a:t>
            </a:r>
            <a:endParaRPr lang="de-DE">
              <a:solidFill>
                <a:schemeClr val="accent2"/>
              </a:solidFill>
              <a:latin typeface="Symbol" charset="2"/>
            </a:endParaRPr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468313" y="29241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 =</a:t>
            </a:r>
            <a:endParaRPr lang="de-DE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179388" y="3429000"/>
            <a:ext cx="3932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Anzahl der Freiheitsgrade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468313" y="4076700"/>
            <a:ext cx="70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df =</a:t>
            </a:r>
            <a:endParaRPr lang="de-DE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323850" y="47244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# Vertrauensintervall</a:t>
            </a:r>
            <a:endParaRPr lang="de-DE">
              <a:solidFill>
                <a:schemeClr val="accent2"/>
              </a:solidFill>
            </a:endParaRPr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971550" y="6165850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6.110471</a:t>
            </a:r>
          </a:p>
        </p:txBody>
      </p:sp>
      <p:sp>
        <p:nvSpPr>
          <p:cNvPr id="38923" name="Rectangle 13"/>
          <p:cNvSpPr>
            <a:spLocks noChangeArrowheads="1"/>
          </p:cNvSpPr>
          <p:nvPr/>
        </p:nvSpPr>
        <p:spPr bwMode="auto">
          <a:xfrm>
            <a:off x="4500563" y="6092825"/>
            <a:ext cx="221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[1] </a:t>
            </a:r>
            <a:r>
              <a:rPr lang="en-US">
                <a:solidFill>
                  <a:schemeClr val="bg2"/>
                </a:solidFill>
              </a:rPr>
              <a:t>0.03094282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2124075" y="1844675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= SE2(x,y)</a:t>
            </a: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2124075" y="2781300"/>
            <a:ext cx="269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/>
              <a:t>mean(x) - mean(y)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2124075" y="4005263"/>
            <a:ext cx="334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length(x</a:t>
            </a:r>
            <a:r>
              <a:rPr lang="en-US" dirty="0"/>
              <a:t>) + </a:t>
            </a:r>
            <a:r>
              <a:rPr lang="en-US" dirty="0" err="1"/>
              <a:t>length(y</a:t>
            </a:r>
            <a:r>
              <a:rPr lang="en-US" dirty="0"/>
              <a:t>) - 2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68313" y="5373688"/>
            <a:ext cx="7493000" cy="528637"/>
            <a:chOff x="295" y="3385"/>
            <a:chExt cx="4720" cy="333"/>
          </a:xfrm>
        </p:grpSpPr>
        <p:sp>
          <p:nvSpPr>
            <p:cNvPr id="38928" name="Rectangle 17"/>
            <p:cNvSpPr>
              <a:spLocks noChangeArrowheads="1"/>
            </p:cNvSpPr>
            <p:nvPr/>
          </p:nvSpPr>
          <p:spPr bwMode="auto">
            <a:xfrm>
              <a:off x="295" y="3385"/>
              <a:ext cx="21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-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  <p:sp>
          <p:nvSpPr>
            <p:cNvPr id="38929" name="Rectangle 18"/>
            <p:cNvSpPr>
              <a:spLocks noChangeArrowheads="1"/>
            </p:cNvSpPr>
            <p:nvPr/>
          </p:nvSpPr>
          <p:spPr bwMode="auto">
            <a:xfrm>
              <a:off x="2835" y="3430"/>
              <a:ext cx="2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/>
                <a:t>d</a:t>
              </a:r>
              <a:r>
                <a:rPr lang="en-US" dirty="0"/>
                <a:t> + qt(0.025, </a:t>
              </a:r>
              <a:r>
                <a:rPr lang="en-US" dirty="0" err="1"/>
                <a:t>df</a:t>
              </a:r>
              <a:r>
                <a:rPr lang="en-US" dirty="0"/>
                <a:t>) * </a:t>
              </a:r>
              <a:r>
                <a:rPr lang="en-US" dirty="0" err="1"/>
                <a:t>SEhut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2" grpId="0"/>
      <p:bldP spid="171023" grpId="0"/>
      <p:bldP spid="1710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63713" y="0"/>
            <a:ext cx="360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>
                <a:solidFill>
                  <a:schemeClr val="accent2"/>
                </a:solidFill>
              </a:rPr>
              <a:t>Funktion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356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err="1">
                <a:solidFill>
                  <a:schemeClr val="tx1"/>
                </a:solidFill>
              </a:rPr>
              <a:t>t.test(x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var.equal</a:t>
            </a:r>
            <a:r>
              <a:rPr lang="en-US" dirty="0">
                <a:solidFill>
                  <a:schemeClr val="tx1"/>
                </a:solidFill>
              </a:rPr>
              <a:t>=T)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1447800"/>
            <a:ext cx="8893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data: 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>
                <a:solidFill>
                  <a:srgbClr val="800000"/>
                </a:solidFill>
              </a:rPr>
              <a:t> = 2.1223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df</a:t>
            </a:r>
            <a:r>
              <a:rPr lang="en-US" dirty="0">
                <a:solidFill>
                  <a:schemeClr val="tx1"/>
                </a:solidFill>
              </a:rPr>
              <a:t> = 18, </a:t>
            </a:r>
            <a:r>
              <a:rPr lang="en-US" dirty="0" err="1"/>
              <a:t>p</a:t>
            </a:r>
            <a:r>
              <a:rPr lang="en-US" dirty="0"/>
              <a:t>-value = 0.04794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 0.03094282 6.11047132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mean of </a:t>
            </a:r>
            <a:r>
              <a:rPr lang="en-US" dirty="0" err="1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mean of </a:t>
            </a:r>
            <a:r>
              <a:rPr lang="en-US" dirty="0" err="1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chemeClr val="tx1"/>
                </a:solidFill>
              </a:rPr>
              <a:t> 18.88889  15.81818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427539" y="476250"/>
            <a:ext cx="41068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/>
              <a:t>Die </a:t>
            </a:r>
            <a:r>
              <a:rPr lang="en-US" dirty="0" err="1"/>
              <a:t>Wahrscheinlichkeit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 smtClean="0"/>
              <a:t> </a:t>
            </a:r>
            <a:r>
              <a:rPr lang="en-US" dirty="0" err="1" smtClean="0"/>
              <a:t>mx</a:t>
            </a:r>
            <a:r>
              <a:rPr lang="en-US" dirty="0" smtClean="0"/>
              <a:t> – my = 0 (Null)</a:t>
            </a:r>
            <a:endParaRPr 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05400" y="2667000"/>
            <a:ext cx="342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accent2"/>
                </a:solidFill>
              </a:rPr>
              <a:t>95% </a:t>
            </a:r>
            <a:r>
              <a:rPr lang="en-US" dirty="0" err="1">
                <a:solidFill>
                  <a:schemeClr val="accent2"/>
                </a:solidFill>
              </a:rPr>
              <a:t>Vertrauensintervall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2400" y="4495800"/>
            <a:ext cx="851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800000"/>
                </a:solidFill>
              </a:rPr>
              <a:t>t</a:t>
            </a:r>
            <a:r>
              <a:rPr lang="en-US" dirty="0" smtClean="0">
                <a:solidFill>
                  <a:srgbClr val="800000"/>
                </a:solidFill>
              </a:rPr>
              <a:t>=2.1223 </a:t>
            </a:r>
            <a:r>
              <a:rPr lang="en-US" dirty="0" err="1">
                <a:solidFill>
                  <a:srgbClr val="800000"/>
                </a:solidFill>
              </a:rPr>
              <a:t>bedeutet</a:t>
            </a:r>
            <a:r>
              <a:rPr lang="en-US" dirty="0">
                <a:solidFill>
                  <a:srgbClr val="800000"/>
                </a:solidFill>
              </a:rPr>
              <a:t>:</a:t>
            </a:r>
            <a:r>
              <a:rPr lang="en-US" dirty="0" smtClean="0">
                <a:solidFill>
                  <a:srgbClr val="800000"/>
                </a:solidFill>
              </a:rPr>
              <a:t> (</a:t>
            </a:r>
            <a:r>
              <a:rPr lang="en-US" dirty="0" err="1" smtClean="0">
                <a:solidFill>
                  <a:srgbClr val="800000"/>
                </a:solidFill>
              </a:rPr>
              <a:t>mx</a:t>
            </a:r>
            <a:r>
              <a:rPr lang="en-US" dirty="0" smtClean="0">
                <a:solidFill>
                  <a:srgbClr val="800000"/>
                </a:solidFill>
              </a:rPr>
              <a:t> – my) und 0 </a:t>
            </a:r>
            <a:r>
              <a:rPr lang="en-US" dirty="0" err="1" smtClean="0">
                <a:solidFill>
                  <a:srgbClr val="800000"/>
                </a:solidFill>
              </a:rPr>
              <a:t>sind</a:t>
            </a:r>
            <a:r>
              <a:rPr lang="en-US" dirty="0" smtClean="0">
                <a:solidFill>
                  <a:srgbClr val="800000"/>
                </a:solidFill>
              </a:rPr>
              <a:t> 2.1223 </a:t>
            </a:r>
            <a:r>
              <a:rPr lang="en-US" dirty="0" err="1" smtClean="0">
                <a:solidFill>
                  <a:srgbClr val="800000"/>
                </a:solidFill>
              </a:rPr>
              <a:t>Standardabweichungen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voneinander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entfernt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85800" y="5410200"/>
            <a:ext cx="3306314" cy="1299865"/>
            <a:chOff x="685800" y="5410200"/>
            <a:chExt cx="3306314" cy="1299865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5410200"/>
              <a:ext cx="3306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d = </a:t>
              </a:r>
              <a:r>
                <a:rPr lang="de-DE" dirty="0" err="1" smtClean="0">
                  <a:solidFill>
                    <a:schemeClr val="tx1"/>
                  </a:solidFill>
                </a:rPr>
                <a:t>mean(x</a:t>
              </a:r>
              <a:r>
                <a:rPr lang="de-DE" dirty="0" smtClean="0">
                  <a:solidFill>
                    <a:schemeClr val="tx1"/>
                  </a:solidFill>
                </a:rPr>
                <a:t>) </a:t>
              </a:r>
              <a:r>
                <a:rPr lang="en-US" dirty="0" smtClean="0">
                  <a:solidFill>
                    <a:schemeClr val="tx1"/>
                  </a:solidFill>
                </a:rPr>
                <a:t>-</a:t>
              </a:r>
              <a:r>
                <a:rPr lang="de-DE" dirty="0" smtClean="0">
                  <a:solidFill>
                    <a:schemeClr val="tx1"/>
                  </a:solidFill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</a:rPr>
                <a:t>mean(y</a:t>
              </a:r>
              <a:r>
                <a:rPr lang="de-DE" dirty="0" smtClean="0">
                  <a:solidFill>
                    <a:schemeClr val="tx1"/>
                  </a:solidFill>
                </a:rPr>
                <a:t>)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5867400"/>
              <a:ext cx="8005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rgbClr val="000000"/>
                  </a:solidFill>
                </a:rPr>
                <a:t>d </a:t>
              </a:r>
              <a:r>
                <a:rPr lang="en-US" dirty="0" smtClean="0">
                  <a:solidFill>
                    <a:srgbClr val="000000"/>
                  </a:solidFill>
                </a:rPr>
                <a:t>-</a:t>
              </a:r>
              <a:r>
                <a:rPr lang="de-DE" dirty="0" smtClean="0">
                  <a:solidFill>
                    <a:srgbClr val="000000"/>
                  </a:solidFill>
                </a:rPr>
                <a:t> 0</a:t>
              </a: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" y="6248400"/>
              <a:ext cx="1896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3.070707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62400" y="5410200"/>
            <a:ext cx="1524000" cy="1299865"/>
            <a:chOff x="3962400" y="5410200"/>
            <a:chExt cx="1524000" cy="1299865"/>
          </a:xfrm>
        </p:grpSpPr>
        <p:sp>
          <p:nvSpPr>
            <p:cNvPr id="17" name="TextBox 16"/>
            <p:cNvSpPr txBox="1"/>
            <p:nvPr/>
          </p:nvSpPr>
          <p:spPr>
            <a:xfrm>
              <a:off x="4038600" y="54102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400" y="6248400"/>
              <a:ext cx="14683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1.446872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48400" y="5410200"/>
            <a:ext cx="2286000" cy="1299865"/>
            <a:chOff x="6248400" y="5410200"/>
            <a:chExt cx="2286000" cy="1299865"/>
          </a:xfrm>
        </p:grpSpPr>
        <p:sp>
          <p:nvSpPr>
            <p:cNvPr id="19" name="TextBox 18"/>
            <p:cNvSpPr txBox="1"/>
            <p:nvPr/>
          </p:nvSpPr>
          <p:spPr>
            <a:xfrm>
              <a:off x="6781800" y="5410200"/>
              <a:ext cx="1287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d/SEhut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48400" y="6248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[1] 2.122308</a:t>
              </a:r>
              <a:endParaRPr lang="de-DE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19200" y="0"/>
            <a:ext cx="6237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Die </a:t>
            </a:r>
            <a:r>
              <a:rPr lang="en-US" sz="2800" dirty="0" err="1">
                <a:solidFill>
                  <a:schemeClr val="accent2"/>
                </a:solidFill>
              </a:rPr>
              <a:t>t</a:t>
            </a:r>
            <a:r>
              <a:rPr lang="en-US" sz="2800" dirty="0">
                <a:solidFill>
                  <a:schemeClr val="accent2"/>
                </a:solidFill>
              </a:rPr>
              <a:t>-test() </a:t>
            </a:r>
            <a:r>
              <a:rPr lang="en-US" sz="2800" dirty="0" err="1" smtClean="0">
                <a:solidFill>
                  <a:schemeClr val="accent2"/>
                </a:solidFill>
              </a:rPr>
              <a:t>Funktion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800" dirty="0" err="1" smtClean="0">
                <a:solidFill>
                  <a:schemeClr val="accent2"/>
                </a:solidFill>
              </a:rPr>
              <a:t>Formel-Methode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xlab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rep("winter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",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length(x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ylab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rep("sommer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",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length(y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d.df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data.frame(Dauer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c(x,y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), Saison =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factor(c(xlab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ylab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)))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t.test(Dauer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~ Saison,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var.equal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=T, data=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d.df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73152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</a:rPr>
              <a:t>t</a:t>
            </a:r>
            <a:r>
              <a:rPr lang="de-DE" sz="3200" dirty="0" err="1">
                <a:solidFill>
                  <a:srgbClr val="0066FF"/>
                </a:solidFill>
              </a:rPr>
              <a:t>-test</a:t>
            </a:r>
            <a:r>
              <a:rPr lang="de-DE" sz="3200" dirty="0">
                <a:solidFill>
                  <a:srgbClr val="0066FF"/>
                </a:solidFill>
              </a:rPr>
              <a:t> Durchführung</a:t>
            </a: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zwei Stichproben, x und y. Sind die Mittelwerte von x und y voneinander signifikant unterschiedlich?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3200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mfdur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read.table(file.path(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pfadu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"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mfdur.txt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"))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0" y="3284538"/>
            <a:ext cx="472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Haben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Stufen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des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Faktors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eine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ähnliche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Varianz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? 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838200" y="914400"/>
            <a:ext cx="6051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Sind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Verteilungen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pro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Stufe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normalverteilt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763713" y="2636838"/>
            <a:ext cx="41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ja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280150" y="2582863"/>
            <a:ext cx="731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nein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791200" y="2971800"/>
            <a:ext cx="1693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wilcox.test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1898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nein (Default)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4267200" y="4876800"/>
            <a:ext cx="41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3400" y="5334000"/>
            <a:ext cx="1018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276600" y="5257800"/>
            <a:ext cx="2831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smtClean="0">
                <a:latin typeface="Calibri"/>
                <a:cs typeface="Calibri"/>
              </a:rPr>
              <a:t>(..., </a:t>
            </a:r>
            <a:r>
              <a:rPr lang="en-US" dirty="0" err="1">
                <a:latin typeface="Calibri"/>
                <a:cs typeface="Calibri"/>
              </a:rPr>
              <a:t>var.equal</a:t>
            </a:r>
            <a:r>
              <a:rPr lang="en-US" dirty="0">
                <a:latin typeface="Calibri"/>
                <a:cs typeface="Calibri"/>
              </a:rPr>
              <a:t>=T)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981200" y="4343400"/>
            <a:ext cx="1273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latin typeface="Calibri"/>
                <a:cs typeface="Calibri"/>
              </a:rPr>
              <a:t>var.test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295400" y="0"/>
            <a:ext cx="6629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3200" dirty="0" err="1" smtClean="0">
                <a:solidFill>
                  <a:srgbClr val="0066FF"/>
                </a:solidFill>
                <a:latin typeface="Calibri"/>
                <a:cs typeface="Calibri"/>
              </a:rPr>
              <a:t>Kriteria</a:t>
            </a:r>
            <a:r>
              <a:rPr lang="de-DE" sz="3200" dirty="0" smtClean="0">
                <a:solidFill>
                  <a:srgbClr val="0066FF"/>
                </a:solidFill>
                <a:latin typeface="Calibri"/>
                <a:cs typeface="Calibri"/>
              </a:rPr>
              <a:t> für eine </a:t>
            </a:r>
            <a:r>
              <a:rPr lang="de-DE" sz="3200" dirty="0" err="1" smtClean="0">
                <a:solidFill>
                  <a:srgbClr val="0066FF"/>
                </a:solidFill>
                <a:latin typeface="Calibri"/>
                <a:cs typeface="Calibri"/>
              </a:rPr>
              <a:t>t</a:t>
            </a:r>
            <a:r>
              <a:rPr lang="de-DE" sz="3200" dirty="0" err="1">
                <a:solidFill>
                  <a:srgbClr val="0066FF"/>
                </a:solidFill>
                <a:latin typeface="Calibri"/>
                <a:cs typeface="Calibri"/>
              </a:rPr>
              <a:t>-test</a:t>
            </a:r>
            <a:r>
              <a:rPr lang="de-DE" sz="3200" dirty="0">
                <a:solidFill>
                  <a:srgbClr val="0066FF"/>
                </a:solidFill>
                <a:latin typeface="Calibri"/>
                <a:cs typeface="Calibri"/>
              </a:rPr>
              <a:t> Durchführung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1800" y="175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shapiro.test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5451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$F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	Shapiro-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Wilk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 normality test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data:  X[[1L]]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W = 0.9866, 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-value = 0.9037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$M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	Shapiro-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Wilk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 normality test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data:  X[[2L]]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W = 0.9528, 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-value = 0.08804</a:t>
            </a:r>
            <a:endParaRPr lang="en-US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685800" y="0"/>
            <a:ext cx="6509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with(mfdur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tapply(duration</a:t>
            </a:r>
            <a:r>
              <a:rPr lang="en-US" dirty="0" smtClean="0">
                <a:latin typeface="Calibri"/>
                <a:cs typeface="Calibri"/>
              </a:rPr>
              <a:t>, Gender, </a:t>
            </a:r>
            <a:r>
              <a:rPr lang="en-US" dirty="0" err="1" smtClean="0">
                <a:latin typeface="Calibri"/>
                <a:cs typeface="Calibri"/>
              </a:rPr>
              <a:t>shapiro.test</a:t>
            </a:r>
            <a:r>
              <a:rPr lang="en-US" dirty="0" smtClean="0">
                <a:latin typeface="Calibri"/>
                <a:cs typeface="Calibri"/>
              </a:rPr>
              <a:t>))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H="1">
            <a:off x="4038599" y="2057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5768975" y="1371600"/>
            <a:ext cx="337502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Wahrscheinlichkeit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dass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Werte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normalverteilt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sind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228600" y="5181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Wenn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&lt; 0.05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dann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weicht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Stichprobe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von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einer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Normalverteilung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ab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und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-test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sollte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nicht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eingesetzt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werden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-381000" y="762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038600" y="2057400"/>
            <a:ext cx="1752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6096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Stufe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F des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Faktors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Gender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685800" y="914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427538" y="1125538"/>
          <a:ext cx="3186112" cy="1387475"/>
        </p:xfrm>
        <a:graphic>
          <a:graphicData uri="http://schemas.openxmlformats.org/presentationml/2006/ole">
            <p:oleObj spid="_x0000_s15362" name="Equation" r:id="rId3" imgW="1079897" imgH="470297" progId="Equation.3">
              <p:embed/>
            </p:oleObj>
          </a:graphicData>
        </a:graphic>
      </p:graphicFrame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63938" y="3141663"/>
            <a:ext cx="53276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sigma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&lt;- function(unten=1, oben=6)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x =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unten:oben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n =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length(x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m =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mean(x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sqrt((sum(x^2)/n - m^2))</a:t>
            </a:r>
          </a:p>
          <a:p>
            <a:pPr>
              <a:spcBef>
                <a:spcPct val="0"/>
              </a:spcBef>
            </a:pP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68288" y="1341438"/>
          <a:ext cx="1684337" cy="1184275"/>
        </p:xfrm>
        <a:graphic>
          <a:graphicData uri="http://schemas.openxmlformats.org/presentationml/2006/ole">
            <p:oleObj spid="_x0000_s15363" name="Equation" r:id="rId4" imgW="7315200" imgH="5130800" progId="Equation.3">
              <p:embed/>
            </p:oleObj>
          </a:graphicData>
        </a:graphic>
      </p:graphicFrame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68313" y="3141663"/>
            <a:ext cx="2048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>
                <a:latin typeface="Calibri"/>
                <a:cs typeface="Calibri"/>
              </a:rPr>
              <a:t>sigma()/sqrt(5)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68313" y="4005263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bg2"/>
                </a:solidFill>
                <a:latin typeface="Calibri"/>
                <a:cs typeface="Calibri"/>
              </a:rPr>
              <a:t>0.7637626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68313" y="0"/>
            <a:ext cx="770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 flipH="1">
            <a:off x="4140200" y="2205038"/>
            <a:ext cx="4318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>
            <a:off x="611188" y="2205038"/>
            <a:ext cx="7207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547813" y="188913"/>
            <a:ext cx="43957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2971800" y="2286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0066FF"/>
                </a:solidFill>
                <a:latin typeface="Calibri"/>
                <a:cs typeface="Calibri"/>
              </a:rPr>
              <a:t>var.test</a:t>
            </a:r>
            <a:r>
              <a:rPr lang="en-US" sz="2800" dirty="0">
                <a:solidFill>
                  <a:srgbClr val="0066FF"/>
                </a:solidFill>
                <a:latin typeface="Calibri"/>
                <a:cs typeface="Calibri"/>
              </a:rPr>
              <a:t>()</a:t>
            </a:r>
            <a:endParaRPr lang="de-DE" sz="2800" dirty="0">
              <a:solidFill>
                <a:srgbClr val="0066FF"/>
              </a:solidFill>
              <a:latin typeface="Calibri"/>
              <a:cs typeface="Calibri"/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7056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pr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ü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ft ob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Varianzen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beiden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Stichproben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voneinander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abweichen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381000" y="1828801"/>
            <a:ext cx="8153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Um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Unterschiede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Varianzen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festzustellen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wird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ein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F-test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und die  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F-</a:t>
            </a:r>
            <a:r>
              <a:rPr lang="en-US" b="1" dirty="0" err="1">
                <a:solidFill>
                  <a:srgbClr val="000000"/>
                </a:solidFill>
                <a:latin typeface="Calibri"/>
                <a:cs typeface="Calibri"/>
              </a:rPr>
              <a:t>Verteilung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verwendet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diese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Verteilung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das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gleiche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wie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t-Verteilung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hoch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2.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with(mfdur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tapply(duration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Gender,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var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672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2"/>
                </a:solidFill>
                <a:latin typeface="Courier New"/>
                <a:cs typeface="Courier New"/>
              </a:rPr>
              <a:t>F        M 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2"/>
                </a:solidFill>
                <a:latin typeface="Courier New"/>
                <a:cs typeface="Courier New"/>
              </a:rPr>
              <a:t>428.9193 516.3584</a:t>
            </a:r>
            <a:endParaRPr lang="en-GB" b="1" dirty="0" smtClean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4290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# die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Varianzen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beiden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Stufen</a:t>
            </a:r>
            <a:endParaRPr lang="en-GB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12"/>
          <p:cNvSpPr>
            <a:spLocks noChangeArrowheads="1"/>
          </p:cNvSpPr>
          <p:nvPr/>
        </p:nvSpPr>
        <p:spPr bwMode="auto">
          <a:xfrm>
            <a:off x="0" y="1219200"/>
            <a:ext cx="8928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/>
              <a:t>leveneTest(duration</a:t>
            </a:r>
            <a:r>
              <a:rPr lang="en-US" dirty="0" smtClean="0"/>
              <a:t> ~ Gender, data = </a:t>
            </a:r>
            <a:r>
              <a:rPr lang="en-US" dirty="0" err="1" smtClean="0"/>
              <a:t>mfdur</a:t>
            </a:r>
            <a:r>
              <a:rPr lang="en-US" dirty="0" smtClean="0"/>
              <a:t>)</a:t>
            </a:r>
            <a:endParaRPr lang="de-DE" sz="1800" b="1" dirty="0" smtClean="0">
              <a:latin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33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library(car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en-GB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0574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ourier"/>
                <a:cs typeface="Courier"/>
              </a:rPr>
              <a:t>Levene's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Test for Homogeneity of Variance (center = median)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ourier"/>
                <a:cs typeface="Courier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F value Pr(&gt;F)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group  1   0.237 0.6277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      80 </a:t>
            </a:r>
            <a:endParaRPr lang="en-GB" dirty="0" err="1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26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kein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Varianzen</a:t>
            </a:r>
            <a:r>
              <a:rPr lang="en-GB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endParaRPr lang="en-GB" b="1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-50800"/>
            <a:ext cx="4545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66FF"/>
                </a:solidFill>
                <a:latin typeface="Calibri"/>
                <a:cs typeface="Calibri"/>
              </a:rPr>
              <a:t>Wenn keine Normalverteilung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19113" y="1574800"/>
            <a:ext cx="5710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wilcox.test</a:t>
            </a:r>
            <a:r>
              <a:rPr lang="en-US" dirty="0" err="1" smtClean="0">
                <a:latin typeface="Calibri"/>
                <a:cs typeface="Calibri"/>
              </a:rPr>
              <a:t>(duration</a:t>
            </a:r>
            <a:r>
              <a:rPr lang="en-US" dirty="0" smtClean="0">
                <a:latin typeface="Calibri"/>
                <a:cs typeface="Calibri"/>
              </a:rPr>
              <a:t> ~ Gender, data = </a:t>
            </a:r>
            <a:r>
              <a:rPr lang="en-US" dirty="0" err="1" smtClean="0">
                <a:latin typeface="Calibri"/>
                <a:cs typeface="Calibri"/>
              </a:rPr>
              <a:t>mfdur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23850" y="2924175"/>
            <a:ext cx="8135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        Wilcoxon rank sum test with continuity correction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data:  x and y 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Calibri"/>
                <a:cs typeface="Calibri"/>
              </a:rPr>
              <a:t>W = 1246</a:t>
            </a: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b="1">
                <a:solidFill>
                  <a:srgbClr val="000000"/>
                </a:solidFill>
                <a:latin typeface="Calibri"/>
                <a:cs typeface="Calibri"/>
              </a:rPr>
              <a:t>p-value = 0.0001727</a:t>
            </a:r>
          </a:p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alternative hypothesis: true location shift is not equal to 0 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9750" y="5229225"/>
            <a:ext cx="7848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und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 (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Wilcoxon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rank sum test, W = 1246,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&lt; 0.001)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Wilcoxon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Rank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Sum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Signed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Rank Tests (Mann-Whitney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611188" y="0"/>
            <a:ext cx="630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66FF"/>
                </a:solidFill>
                <a:latin typeface="Calibri"/>
                <a:cs typeface="Calibri"/>
              </a:rPr>
              <a:t>Normalverteilung, Varianzen sind unterschiedlich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5035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err="1" smtClean="0">
                <a:latin typeface="Calibri"/>
                <a:cs typeface="Calibri"/>
              </a:rPr>
              <a:t>(duration</a:t>
            </a:r>
            <a:r>
              <a:rPr lang="en-US" dirty="0" smtClean="0">
                <a:latin typeface="Calibri"/>
                <a:cs typeface="Calibri"/>
              </a:rPr>
              <a:t> ~ Gender, data = </a:t>
            </a:r>
            <a:r>
              <a:rPr lang="en-US" dirty="0" err="1" smtClean="0">
                <a:latin typeface="Calibri"/>
                <a:cs typeface="Calibri"/>
              </a:rPr>
              <a:t>mfdur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611188" y="1052513"/>
            <a:ext cx="81359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Welch Two Sample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-test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data: 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b="1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 = 3.6947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/>
                <a:cs typeface="Calibri"/>
              </a:rPr>
              <a:t>df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 = 79.321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b="1" dirty="0">
                <a:solidFill>
                  <a:srgbClr val="000000"/>
                </a:solidFill>
                <a:latin typeface="Calibri"/>
                <a:cs typeface="Calibri"/>
              </a:rPr>
              <a:t>-value = 0.0004031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8.183973 27.297539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mean of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mean of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97.95751  80.21676 </a:t>
            </a:r>
          </a:p>
        </p:txBody>
      </p:sp>
      <p:sp>
        <p:nvSpPr>
          <p:cNvPr id="48133" name="Text Box 15"/>
          <p:cNvSpPr txBox="1">
            <a:spLocks noChangeArrowheads="1"/>
          </p:cNvSpPr>
          <p:nvPr/>
        </p:nvSpPr>
        <p:spPr bwMode="auto">
          <a:xfrm>
            <a:off x="539750" y="508476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Unterschied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 (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t[79.3]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3.7,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&lt; 0.001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). Oder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t[79.3] =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3.7,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&lt; 0.001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8134" name="Text Box 16"/>
          <p:cNvSpPr txBox="1">
            <a:spLocks noChangeArrowheads="1"/>
          </p:cNvSpPr>
          <p:nvPr/>
        </p:nvSpPr>
        <p:spPr bwMode="auto">
          <a:xfrm>
            <a:off x="228600" y="6172200"/>
            <a:ext cx="798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sonst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err="1" smtClean="0">
                <a:latin typeface="Calibri"/>
                <a:cs typeface="Calibri"/>
              </a:rPr>
              <a:t>(duration</a:t>
            </a:r>
            <a:r>
              <a:rPr lang="en-US" dirty="0" smtClean="0">
                <a:latin typeface="Calibri"/>
                <a:cs typeface="Calibri"/>
              </a:rPr>
              <a:t> ~ Gender, </a:t>
            </a:r>
            <a:r>
              <a:rPr lang="en-US" dirty="0" err="1">
                <a:latin typeface="Calibri"/>
                <a:cs typeface="Calibri"/>
              </a:rPr>
              <a:t>var.equal</a:t>
            </a:r>
            <a:r>
              <a:rPr lang="en-US" dirty="0">
                <a:latin typeface="Calibri"/>
                <a:cs typeface="Calibri"/>
              </a:rPr>
              <a:t>=</a:t>
            </a:r>
            <a:r>
              <a:rPr lang="en-US" dirty="0" smtClean="0">
                <a:latin typeface="Calibri"/>
                <a:cs typeface="Calibri"/>
              </a:rPr>
              <a:t>T, data = </a:t>
            </a:r>
            <a:r>
              <a:rPr lang="en-US" dirty="0" err="1" smtClean="0">
                <a:latin typeface="Calibri"/>
                <a:cs typeface="Calibri"/>
              </a:rPr>
              <a:t>mfdur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de-DE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Beispiel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-test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Fragen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Frage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3(a)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610136"/>
            <a:ext cx="6934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read.table(file.path(pfad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"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tv.txt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"))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head(tv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table(V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boxplot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boxplot(d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data=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Prüfen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, ob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sie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folgen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tapply(d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V,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shapiro.test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alles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OK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Prüfen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, ob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sich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Varianzen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unterscheiden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var.test(d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data=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oder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var.test(d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V))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Varianzen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unterscheiden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sich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Daher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t.test(d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 =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Vokalkategorie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hat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auf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Dauer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(t[12.5] = 4.3,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&lt; 0.001)</a:t>
            </a:r>
            <a:endParaRPr lang="en-GB" b="1" dirty="0" err="1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3170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95% Vertrauensintervall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23850" y="1125538"/>
          <a:ext cx="2303463" cy="1246187"/>
        </p:xfrm>
        <a:graphic>
          <a:graphicData uri="http://schemas.openxmlformats.org/presentationml/2006/ole">
            <p:oleObj spid="_x0000_s16386" name="Equation" r:id="rId3" imgW="7315200" imgH="3962400" progId="Equation.3">
              <p:embed/>
            </p:oleObj>
          </a:graphicData>
        </a:graphic>
      </p:graphicFrame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250825" y="4292600"/>
            <a:ext cx="813752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Wenn ich  5 Würfel werfe, dann liegt der Stichproben-Mittelwert,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, dieser 5 Zahlen zwischen 2.00 und 5.00 mit einer Wahrscheinlichkeit von 95% (0.95).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1635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Bedeutung:</a:t>
            </a:r>
          </a:p>
        </p:txBody>
      </p:sp>
      <p:grpSp>
        <p:nvGrpSpPr>
          <p:cNvPr id="16391" name="Group 27"/>
          <p:cNvGrpSpPr>
            <a:grpSpLocks/>
          </p:cNvGrpSpPr>
          <p:nvPr/>
        </p:nvGrpSpPr>
        <p:grpSpPr bwMode="auto">
          <a:xfrm>
            <a:off x="323850" y="5589588"/>
            <a:ext cx="5976938" cy="889000"/>
            <a:chOff x="204" y="3521"/>
            <a:chExt cx="3765" cy="560"/>
          </a:xfrm>
        </p:grpSpPr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204" y="3521"/>
              <a:ext cx="113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  <a:latin typeface="Calibri"/>
                  <a:cs typeface="Calibri"/>
                </a:rPr>
                <a:t>Probieren! </a:t>
              </a:r>
            </a:p>
          </p:txBody>
        </p:sp>
        <p:sp>
          <p:nvSpPr>
            <p:cNvPr id="16403" name="Text Box 16"/>
            <p:cNvSpPr txBox="1">
              <a:spLocks noChangeArrowheads="1"/>
            </p:cNvSpPr>
            <p:nvPr/>
          </p:nvSpPr>
          <p:spPr bwMode="auto">
            <a:xfrm>
              <a:off x="1565" y="3521"/>
              <a:ext cx="24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de-DE" dirty="0">
                  <a:latin typeface="Calibri"/>
                  <a:cs typeface="Calibri"/>
                </a:rPr>
                <a:t>a = proben(1, 6, 5, 100)</a:t>
              </a:r>
            </a:p>
          </p:txBody>
        </p:sp>
        <p:sp>
          <p:nvSpPr>
            <p:cNvPr id="16404" name="Text Box 17"/>
            <p:cNvSpPr txBox="1">
              <a:spLocks noChangeArrowheads="1"/>
            </p:cNvSpPr>
            <p:nvPr/>
          </p:nvSpPr>
          <p:spPr bwMode="auto">
            <a:xfrm>
              <a:off x="1610" y="3793"/>
              <a:ext cx="1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err="1">
                  <a:latin typeface="Calibri"/>
                  <a:cs typeface="Calibri"/>
                </a:rPr>
                <a:t>sum(a</a:t>
              </a:r>
              <a:r>
                <a:rPr lang="de-DE" dirty="0">
                  <a:latin typeface="Calibri"/>
                  <a:cs typeface="Calibri"/>
                </a:rPr>
                <a:t> &lt; 2 | a &gt; 5)</a:t>
              </a:r>
            </a:p>
          </p:txBody>
        </p:sp>
      </p:grpSp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684213" y="2852738"/>
            <a:ext cx="19118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>
                <a:latin typeface="Calibri"/>
                <a:cs typeface="Calibri"/>
              </a:rPr>
              <a:t>qnorm(0.025)</a:t>
            </a:r>
          </a:p>
        </p:txBody>
      </p:sp>
      <p:sp>
        <p:nvSpPr>
          <p:cNvPr id="16393" name="Line 21"/>
          <p:cNvSpPr>
            <a:spLocks noChangeShapeType="1"/>
          </p:cNvSpPr>
          <p:nvPr/>
        </p:nvSpPr>
        <p:spPr bwMode="auto">
          <a:xfrm flipV="1">
            <a:off x="1403350" y="19891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067175" y="620713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/>
                <a:cs typeface="Calibri"/>
              </a:rPr>
              <a:t>3.5 - 1.96 * sigma()/sqrt(5)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995738" y="1125538"/>
            <a:ext cx="4897437" cy="1396999"/>
            <a:chOff x="2517" y="709"/>
            <a:chExt cx="3085" cy="880"/>
          </a:xfrm>
        </p:grpSpPr>
        <p:sp>
          <p:nvSpPr>
            <p:cNvPr id="16399" name="Text Box 10"/>
            <p:cNvSpPr txBox="1">
              <a:spLocks noChangeArrowheads="1"/>
            </p:cNvSpPr>
            <p:nvPr/>
          </p:nvSpPr>
          <p:spPr bwMode="auto">
            <a:xfrm>
              <a:off x="2562" y="1298"/>
              <a:ext cx="8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>
                  <a:solidFill>
                    <a:schemeClr val="bg2"/>
                  </a:solidFill>
                  <a:latin typeface="Calibri"/>
                  <a:cs typeface="Calibri"/>
                </a:rPr>
                <a:t>2.003025</a:t>
              </a:r>
            </a:p>
          </p:txBody>
        </p:sp>
        <p:sp>
          <p:nvSpPr>
            <p:cNvPr id="16400" name="Text Box 19"/>
            <p:cNvSpPr txBox="1">
              <a:spLocks noChangeArrowheads="1"/>
            </p:cNvSpPr>
            <p:nvPr/>
          </p:nvSpPr>
          <p:spPr bwMode="auto">
            <a:xfrm>
              <a:off x="2517" y="981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qnorm(0.025, 3.5, sigma()/sqrt(5))</a:t>
              </a:r>
            </a:p>
          </p:txBody>
        </p:sp>
        <p:sp>
          <p:nvSpPr>
            <p:cNvPr id="16401" name="Text Box 22"/>
            <p:cNvSpPr txBox="1">
              <a:spLocks noChangeArrowheads="1"/>
            </p:cNvSpPr>
            <p:nvPr/>
          </p:nvSpPr>
          <p:spPr bwMode="auto">
            <a:xfrm>
              <a:off x="2744" y="709"/>
              <a:ext cx="5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>
                  <a:solidFill>
                    <a:schemeClr val="tx1"/>
                  </a:solidFill>
                  <a:latin typeface="Calibri"/>
                  <a:cs typeface="Calibri"/>
                </a:rPr>
                <a:t>oder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067175" y="2708275"/>
            <a:ext cx="4897438" cy="962025"/>
            <a:chOff x="2562" y="1706"/>
            <a:chExt cx="3085" cy="606"/>
          </a:xfrm>
        </p:grpSpPr>
        <p:sp>
          <p:nvSpPr>
            <p:cNvPr id="16397" name="Text Box 12"/>
            <p:cNvSpPr txBox="1">
              <a:spLocks noChangeArrowheads="1"/>
            </p:cNvSpPr>
            <p:nvPr/>
          </p:nvSpPr>
          <p:spPr bwMode="auto">
            <a:xfrm>
              <a:off x="2562" y="2024"/>
              <a:ext cx="1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bg2"/>
                  </a:solidFill>
                  <a:latin typeface="Calibri"/>
                  <a:cs typeface="Calibri"/>
                </a:rPr>
                <a:t>4.996975</a:t>
              </a:r>
            </a:p>
          </p:txBody>
        </p:sp>
        <p:sp>
          <p:nvSpPr>
            <p:cNvPr id="16398" name="Text Box 23"/>
            <p:cNvSpPr txBox="1">
              <a:spLocks noChangeArrowheads="1"/>
            </p:cNvSpPr>
            <p:nvPr/>
          </p:nvSpPr>
          <p:spPr bwMode="auto">
            <a:xfrm>
              <a:off x="2562" y="1706"/>
              <a:ext cx="30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latin typeface="Calibri"/>
                  <a:cs typeface="Calibri"/>
                </a:rPr>
                <a:t>qnorm(0.975, 3.5, sigma()/sqrt(5))</a:t>
              </a: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75961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) und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SE wird kleiner, umso größer n.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68313" y="2060575"/>
          <a:ext cx="1720850" cy="1184275"/>
        </p:xfrm>
        <a:graphic>
          <a:graphicData uri="http://schemas.openxmlformats.org/presentationml/2006/ole">
            <p:oleObj spid="_x0000_s17410" name="Equation" r:id="rId3" imgW="7315200" imgH="5029200" progId="Equation.3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5545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umso größer n, umso weniger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weicht 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m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von </a:t>
            </a: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ab. 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50826" y="4365625"/>
            <a:ext cx="8675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Oder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Je mehr Würfel wir werfen, umso wahrscheinlicher ist es/sicherer wird es sein, dass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nah an </a:t>
            </a:r>
            <a:r>
              <a:rPr lang="de-DE" dirty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ist. Im unendlichen Fall – wir werfen unendlich viele Würfel und berechnen deren Zahlenmittelwert –  ist SE 0 (NULL) und m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3.5.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57200" y="152400"/>
            <a:ext cx="75961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) und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001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(SE) </a:t>
            </a:r>
            <a:r>
              <a:rPr lang="de-DE" b="1" dirty="0">
                <a:solidFill>
                  <a:srgbClr val="000000"/>
                </a:solidFill>
                <a:latin typeface="Calibri"/>
                <a:cs typeface="Calibri"/>
              </a:rPr>
              <a:t>wenn </a:t>
            </a:r>
            <a:r>
              <a:rPr lang="de-DE" b="1" dirty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de-DE" b="1" dirty="0">
                <a:solidFill>
                  <a:srgbClr val="000000"/>
                </a:solidFill>
                <a:latin typeface="Calibri"/>
                <a:cs typeface="Calibri"/>
              </a:rPr>
              <a:t> unbekannt ist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9388" y="4437063"/>
            <a:ext cx="8280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Präzisere/bessere Frage: ist der Unterschied zwischen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und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? (Oder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fällt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außerhalb des 95% Vertrauensintervalls von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).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844675"/>
            <a:ext cx="8424863" cy="2414588"/>
            <a:chOff x="158" y="1162"/>
            <a:chExt cx="5307" cy="1521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58" y="116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>
                  <a:solidFill>
                    <a:schemeClr val="tx1"/>
                  </a:solidFill>
                  <a:latin typeface="Calibri"/>
                  <a:cs typeface="Calibri"/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95" y="2160"/>
              <a:ext cx="37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Frage: sind die Werte überraschend? 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(</a:t>
              </a: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angenommen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= 6?).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04" y="1525"/>
              <a:ext cx="52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 dirty="0" smtClean="0">
                  <a:latin typeface="Calibri"/>
                  <a:cs typeface="Calibri"/>
                </a:rPr>
                <a:t>w</a:t>
              </a:r>
              <a:r>
                <a:rPr lang="en-US" dirty="0" err="1" smtClean="0">
                  <a:latin typeface="Calibri"/>
                  <a:cs typeface="Calibri"/>
                </a:rPr>
                <a:t>erte</a:t>
              </a:r>
              <a:endParaRPr lang="pl-PL" dirty="0"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pl-PL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pl-PL" dirty="0">
                  <a:solidFill>
                    <a:schemeClr val="bg2"/>
                  </a:solidFill>
                  <a:latin typeface="Calibri"/>
                  <a:cs typeface="Calibri"/>
                </a:rPr>
                <a:t>[1]  6  5  6  9  6  5  6  8  5  6 10  9</a:t>
              </a:r>
              <a:endParaRPr lang="de-DE" dirty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50825" y="60928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Das Verfahren: </a:t>
            </a:r>
            <a:r>
              <a:rPr lang="de-DE" b="1">
                <a:solidFill>
                  <a:schemeClr val="tx1"/>
                </a:solidFill>
                <a:latin typeface="Calibri"/>
                <a:cs typeface="Calibri"/>
              </a:rPr>
              <a:t>a one-sampled 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1515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748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800">
                <a:solidFill>
                  <a:schemeClr val="tx1"/>
                </a:solidFill>
              </a:rPr>
              <a:t>Präzisere/bessere Frage: fällt </a:t>
            </a:r>
            <a:r>
              <a:rPr lang="de-DE" sz="1800" i="1">
                <a:solidFill>
                  <a:schemeClr val="tx1"/>
                </a:solidFill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 außerhalb des 95% Vertrauensintervalls von </a:t>
            </a:r>
            <a:r>
              <a:rPr lang="de-DE" sz="1800">
                <a:solidFill>
                  <a:schemeClr val="tx1"/>
                </a:solidFill>
                <a:latin typeface="Symbol" charset="2"/>
              </a:rPr>
              <a:t>m</a:t>
            </a:r>
            <a:r>
              <a:rPr lang="de-DE" sz="180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7561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A. Um das Vertrauensintervall um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zu berechnen, benötigen wir den SE.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8064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B. Damit lässt sich  ein Vertrauensintervall </a:t>
            </a:r>
            <a:endParaRPr lang="de-DE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–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k SE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bis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k SE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setzen </a:t>
            </a:r>
          </a:p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k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ist eine gewisse Anzahl von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SEs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).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395288" y="4868863"/>
            <a:ext cx="8064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C. Wenn </a:t>
            </a:r>
            <a:r>
              <a:rPr lang="en-US" i="1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(in diesem Fall 6.75) innerhalb dieses Intervalls fällt, ist das Ergebnis 'nicht signifikant' (konsistent mit der Hypothese, dass wir im Durchschnitt mit 6 Silben pro Sekunde sprechen).</a:t>
            </a:r>
            <a:endParaRPr lang="de-DE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  <p:bldP spid="163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5700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600" dirty="0">
                <a:solidFill>
                  <a:schemeClr val="accent2"/>
                </a:solidFill>
              </a:rPr>
              <a:t>A.</a:t>
            </a:r>
            <a:r>
              <a:rPr lang="de-DE" sz="2600" dirty="0" smtClean="0">
                <a:solidFill>
                  <a:schemeClr val="accent2"/>
                </a:solidFill>
              </a:rPr>
              <a:t> </a:t>
            </a:r>
            <a:r>
              <a:rPr lang="de-DE" sz="2600" dirty="0" err="1" smtClean="0">
                <a:solidFill>
                  <a:schemeClr val="accent2"/>
                </a:solidFill>
              </a:rPr>
              <a:t>shut</a:t>
            </a:r>
            <a:r>
              <a:rPr lang="de-DE" sz="2600" dirty="0" smtClean="0">
                <a:solidFill>
                  <a:schemeClr val="accent2"/>
                </a:solidFill>
              </a:rPr>
              <a:t>: die Einschätzung von </a:t>
            </a:r>
            <a:r>
              <a:rPr lang="de-DE" sz="2600" dirty="0" smtClean="0">
                <a:solidFill>
                  <a:schemeClr val="accent2"/>
                </a:solidFill>
                <a:latin typeface="Symbol" charset="2"/>
                <a:cs typeface="Symbol" charset="2"/>
              </a:rPr>
              <a:t>s</a:t>
            </a:r>
            <a:endParaRPr lang="de-DE" sz="2600" dirty="0">
              <a:solidFill>
                <a:schemeClr val="accent2"/>
              </a:solidFill>
              <a:latin typeface="Symbol" charset="2"/>
              <a:cs typeface="Symbol" charset="2"/>
            </a:endParaRPr>
          </a:p>
        </p:txBody>
      </p:sp>
      <p:graphicFrame>
        <p:nvGraphicFramePr>
          <p:cNvPr id="152591" name="Object 2"/>
          <p:cNvGraphicFramePr>
            <a:graphicFrameLocks noChangeAspect="1"/>
          </p:cNvGraphicFramePr>
          <p:nvPr/>
        </p:nvGraphicFramePr>
        <p:xfrm>
          <a:off x="4356100" y="836613"/>
          <a:ext cx="3149600" cy="1387475"/>
        </p:xfrm>
        <a:graphic>
          <a:graphicData uri="http://schemas.openxmlformats.org/presentationml/2006/ole">
            <p:oleObj spid="_x0000_s20482" name="Equation" r:id="rId3" imgW="7315200" imgH="3225800" progId="Equation.3">
              <p:embed/>
            </p:oleObj>
          </a:graphicData>
        </a:graphic>
      </p:graphicFrame>
      <p:sp>
        <p:nvSpPr>
          <p:cNvPr id="20485" name="Text Box 17"/>
          <p:cNvSpPr txBox="1">
            <a:spLocks noChangeArrowheads="1"/>
          </p:cNvSpPr>
          <p:nvPr/>
        </p:nvSpPr>
        <p:spPr bwMode="auto">
          <a:xfrm>
            <a:off x="663575" y="927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900113" y="836613"/>
          <a:ext cx="1720850" cy="1184275"/>
        </p:xfrm>
        <a:graphic>
          <a:graphicData uri="http://schemas.openxmlformats.org/presentationml/2006/ole">
            <p:oleObj spid="_x0000_s20483" name="Equation" r:id="rId4" imgW="7315200" imgH="5029200" progId="Equation.3">
              <p:embed/>
            </p:oleObj>
          </a:graphicData>
        </a:graphic>
      </p:graphicFrame>
      <p:grpSp>
        <p:nvGrpSpPr>
          <p:cNvPr id="20486" name="Group 20"/>
          <p:cNvGrpSpPr>
            <a:grpSpLocks/>
          </p:cNvGrpSpPr>
          <p:nvPr/>
        </p:nvGrpSpPr>
        <p:grpSpPr bwMode="auto">
          <a:xfrm>
            <a:off x="323850" y="2276475"/>
            <a:ext cx="7993063" cy="1187450"/>
            <a:chOff x="204" y="1117"/>
            <a:chExt cx="5035" cy="748"/>
          </a:xfrm>
        </p:grpSpPr>
        <p:sp>
          <p:nvSpPr>
            <p:cNvPr id="20494" name="Text Box 9"/>
            <p:cNvSpPr txBox="1">
              <a:spLocks noChangeArrowheads="1"/>
            </p:cNvSpPr>
            <p:nvPr/>
          </p:nvSpPr>
          <p:spPr bwMode="auto">
            <a:xfrm>
              <a:off x="204" y="1117"/>
              <a:ext cx="5035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</a:rPr>
                <a:t>Aber das können wir nicht berechnen, weil wir </a:t>
              </a:r>
              <a:r>
                <a:rPr lang="de-DE" dirty="0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 dirty="0">
                  <a:solidFill>
                    <a:schemeClr val="tx1"/>
                  </a:solidFill>
                </a:rPr>
                <a:t> nicht wissen! Wir können aber </a:t>
              </a:r>
              <a:r>
                <a:rPr lang="de-DE" b="1" dirty="0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 dirty="0">
                  <a:solidFill>
                    <a:schemeClr val="tx1"/>
                  </a:solidFill>
                </a:rPr>
                <a:t> oder </a:t>
              </a:r>
              <a:r>
                <a:rPr lang="de-DE" b="1" dirty="0">
                  <a:solidFill>
                    <a:schemeClr val="tx1"/>
                  </a:solidFill>
                </a:rPr>
                <a:t>unsere beste Einschätzung</a:t>
              </a:r>
              <a:r>
                <a:rPr lang="de-DE" dirty="0">
                  <a:solidFill>
                    <a:schemeClr val="tx1"/>
                  </a:solidFill>
                </a:rPr>
                <a:t> von </a:t>
              </a:r>
              <a:r>
                <a:rPr lang="de-DE" dirty="0">
                  <a:solidFill>
                    <a:schemeClr val="tx1"/>
                  </a:solidFill>
                  <a:latin typeface="Symbol" charset="2"/>
                </a:rPr>
                <a:t>s</a:t>
              </a:r>
              <a:r>
                <a:rPr lang="de-DE" dirty="0">
                  <a:solidFill>
                    <a:schemeClr val="tx1"/>
                  </a:solidFill>
                </a:rPr>
                <a:t> berechnen</a:t>
              </a:r>
            </a:p>
          </p:txBody>
        </p:sp>
        <p:sp>
          <p:nvSpPr>
            <p:cNvPr id="20495" name="Text Box 12"/>
            <p:cNvSpPr txBox="1">
              <a:spLocks noChangeArrowheads="1"/>
            </p:cNvSpPr>
            <p:nvPr/>
          </p:nvSpPr>
          <p:spPr bwMode="auto">
            <a:xfrm>
              <a:off x="2381" y="129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b="1">
                  <a:solidFill>
                    <a:schemeClr val="tx1"/>
                  </a:solidFill>
                </a:rPr>
                <a:t>^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3850" y="3716338"/>
            <a:ext cx="7993063" cy="2114550"/>
            <a:chOff x="204" y="2341"/>
            <a:chExt cx="5035" cy="1332"/>
          </a:xfrm>
        </p:grpSpPr>
        <p:sp>
          <p:nvSpPr>
            <p:cNvPr id="20488" name="Text Box 19"/>
            <p:cNvSpPr txBox="1">
              <a:spLocks noChangeArrowheads="1"/>
            </p:cNvSpPr>
            <p:nvPr/>
          </p:nvSpPr>
          <p:spPr bwMode="auto">
            <a:xfrm>
              <a:off x="249" y="275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Für diesen Fall:</a:t>
              </a:r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489" name="Text Box 21"/>
            <p:cNvSpPr txBox="1">
              <a:spLocks noChangeArrowheads="1"/>
            </p:cNvSpPr>
            <p:nvPr/>
          </p:nvSpPr>
          <p:spPr bwMode="auto">
            <a:xfrm>
              <a:off x="2018" y="2750"/>
              <a:ext cx="317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/>
                <a:t>w</a:t>
              </a:r>
              <a:r>
                <a:rPr lang="en-US"/>
                <a:t>erte</a:t>
              </a:r>
              <a:endParaRPr lang="pl-PL"/>
            </a:p>
            <a:p>
              <a:pPr>
                <a:spcBef>
                  <a:spcPct val="0"/>
                </a:spcBef>
              </a:pPr>
              <a:r>
                <a:rPr lang="pl-PL">
                  <a:solidFill>
                    <a:schemeClr val="tx1"/>
                  </a:solidFill>
                </a:rPr>
                <a:t> </a:t>
              </a:r>
              <a:r>
                <a:rPr lang="pl-PL">
                  <a:solidFill>
                    <a:schemeClr val="bg2"/>
                  </a:solidFill>
                </a:rPr>
                <a:t>[1]  6  5  6  9  6  5  6  8  5  6 10  9</a:t>
              </a:r>
              <a:endParaRPr lang="de-DE">
                <a:solidFill>
                  <a:schemeClr val="bg2"/>
                </a:solidFill>
              </a:endParaRPr>
            </a:p>
          </p:txBody>
        </p:sp>
        <p:sp>
          <p:nvSpPr>
            <p:cNvPr id="20490" name="Text Box 22"/>
            <p:cNvSpPr txBox="1">
              <a:spLocks noChangeArrowheads="1"/>
            </p:cNvSpPr>
            <p:nvPr/>
          </p:nvSpPr>
          <p:spPr bwMode="auto">
            <a:xfrm>
              <a:off x="2018" y="3385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 err="1"/>
                <a:t>shut</a:t>
              </a:r>
              <a:r>
                <a:rPr lang="de-DE" dirty="0"/>
                <a:t> </a:t>
              </a:r>
              <a:r>
                <a:rPr lang="en-US" dirty="0"/>
                <a:t>= </a:t>
              </a:r>
              <a:r>
                <a:rPr lang="en-US" dirty="0" err="1"/>
                <a:t>sd(werte</a:t>
              </a:r>
              <a:r>
                <a:rPr lang="en-US" dirty="0"/>
                <a:t>)</a:t>
              </a:r>
              <a:endParaRPr lang="de-DE" dirty="0"/>
            </a:p>
          </p:txBody>
        </p:sp>
        <p:grpSp>
          <p:nvGrpSpPr>
            <p:cNvPr id="20491" name="Group 24"/>
            <p:cNvGrpSpPr>
              <a:grpSpLocks/>
            </p:cNvGrpSpPr>
            <p:nvPr/>
          </p:nvGrpSpPr>
          <p:grpSpPr bwMode="auto">
            <a:xfrm>
              <a:off x="204" y="2341"/>
              <a:ext cx="5035" cy="334"/>
              <a:chOff x="204" y="2341"/>
              <a:chExt cx="5035" cy="334"/>
            </a:xfrm>
          </p:grpSpPr>
          <p:sp>
            <p:nvSpPr>
              <p:cNvPr id="20492" name="Text Box 16"/>
              <p:cNvSpPr txBox="1">
                <a:spLocks noChangeArrowheads="1"/>
              </p:cNvSpPr>
              <p:nvPr/>
            </p:nvSpPr>
            <p:spPr bwMode="auto">
              <a:xfrm>
                <a:off x="204" y="2387"/>
                <a:ext cx="503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de-DE">
                    <a:solidFill>
                      <a:schemeClr val="tx1"/>
                    </a:solidFill>
                  </a:rPr>
                  <a:t>In R kann </a:t>
                </a:r>
                <a:r>
                  <a:rPr lang="de-DE">
                    <a:solidFill>
                      <a:schemeClr val="tx1"/>
                    </a:solidFill>
                    <a:latin typeface="Symbol" charset="2"/>
                  </a:rPr>
                  <a:t>s</a:t>
                </a:r>
                <a:r>
                  <a:rPr lang="de-DE">
                    <a:solidFill>
                      <a:schemeClr val="tx1"/>
                    </a:solidFill>
                  </a:rPr>
                  <a:t> ganz einfach mit </a:t>
                </a:r>
                <a:r>
                  <a:rPr lang="de-DE"/>
                  <a:t>sd()</a:t>
                </a:r>
                <a:r>
                  <a:rPr lang="de-DE">
                    <a:solidFill>
                      <a:schemeClr val="tx1"/>
                    </a:solidFill>
                  </a:rPr>
                  <a:t> berechnet werden.</a:t>
                </a:r>
              </a:p>
            </p:txBody>
          </p:sp>
          <p:sp>
            <p:nvSpPr>
              <p:cNvPr id="20493" name="Text Box 23"/>
              <p:cNvSpPr txBox="1">
                <a:spLocks noChangeArrowheads="1"/>
              </p:cNvSpPr>
              <p:nvPr/>
            </p:nvSpPr>
            <p:spPr bwMode="auto">
              <a:xfrm>
                <a:off x="1066" y="2341"/>
                <a:ext cx="20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^</a:t>
                </a:r>
                <a:endParaRPr lang="de-DE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539750" y="36449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de-DE">
              <a:solidFill>
                <a:schemeClr val="tx1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631825" y="362585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SE</a:t>
            </a:r>
          </a:p>
        </p:txBody>
      </p:sp>
      <p:sp>
        <p:nvSpPr>
          <p:cNvPr id="21509" name="Text Box 18"/>
          <p:cNvSpPr txBox="1">
            <a:spLocks noChangeArrowheads="1"/>
          </p:cNvSpPr>
          <p:nvPr/>
        </p:nvSpPr>
        <p:spPr bwMode="auto">
          <a:xfrm>
            <a:off x="755650" y="3357563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^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692275" y="3500438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>
                <a:solidFill>
                  <a:schemeClr val="tx1"/>
                </a:solidFill>
              </a:rPr>
              <a:t>=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4463" y="3133725"/>
          <a:ext cx="785812" cy="1651000"/>
        </p:xfrm>
        <a:graphic>
          <a:graphicData uri="http://schemas.openxmlformats.org/presentationml/2006/ole">
            <p:oleObj spid="_x0000_s21506" name="Equation" r:id="rId3" imgW="7315200" imgH="15328900" progId="Equation.3">
              <p:embed/>
            </p:oleObj>
          </a:graphicData>
        </a:graphic>
      </p:graphicFrame>
      <p:sp>
        <p:nvSpPr>
          <p:cNvPr id="21511" name="Text Box 25"/>
          <p:cNvSpPr txBox="1">
            <a:spLocks noChangeArrowheads="1"/>
          </p:cNvSpPr>
          <p:nvPr/>
        </p:nvSpPr>
        <p:spPr bwMode="auto">
          <a:xfrm>
            <a:off x="468313" y="4868863"/>
            <a:ext cx="3071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/>
              <a:t>SEhut</a:t>
            </a:r>
            <a:r>
              <a:rPr lang="de-DE" dirty="0"/>
              <a:t> = shut/sqrt(12)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468313" y="5445125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 </a:t>
            </a:r>
            <a:r>
              <a:rPr lang="de-DE">
                <a:solidFill>
                  <a:schemeClr val="bg2"/>
                </a:solidFill>
              </a:rPr>
              <a:t>0.5093817</a:t>
            </a:r>
          </a:p>
        </p:txBody>
      </p:sp>
      <p:sp>
        <p:nvSpPr>
          <p:cNvPr id="21513" name="Text Box 27"/>
          <p:cNvSpPr txBox="1">
            <a:spLocks noChangeArrowheads="1"/>
          </p:cNvSpPr>
          <p:nvPr/>
        </p:nvSpPr>
        <p:spPr bwMode="auto">
          <a:xfrm>
            <a:off x="395288" y="908050"/>
            <a:ext cx="5040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pl-PL"/>
              <a:t>w</a:t>
            </a:r>
            <a:r>
              <a:rPr lang="en-US"/>
              <a:t>erte</a:t>
            </a:r>
            <a:endParaRPr lang="pl-PL"/>
          </a:p>
          <a:p>
            <a:pPr>
              <a:spcBef>
                <a:spcPct val="0"/>
              </a:spcBef>
            </a:pPr>
            <a:r>
              <a:rPr lang="pl-PL">
                <a:solidFill>
                  <a:schemeClr val="tx1"/>
                </a:solidFill>
              </a:rPr>
              <a:t> </a:t>
            </a:r>
            <a:r>
              <a:rPr lang="pl-PL">
                <a:solidFill>
                  <a:schemeClr val="bg2"/>
                </a:solidFill>
              </a:rPr>
              <a:t>[1]  6  5  6  9  6  5  6  8  5  6 10  9</a:t>
            </a:r>
            <a:endParaRPr lang="de-DE">
              <a:solidFill>
                <a:schemeClr val="bg2"/>
              </a:solidFill>
            </a:endParaRPr>
          </a:p>
        </p:txBody>
      </p:sp>
      <p:sp>
        <p:nvSpPr>
          <p:cNvPr id="21514" name="Text Box 28"/>
          <p:cNvSpPr txBox="1">
            <a:spLocks noChangeArrowheads="1"/>
          </p:cNvSpPr>
          <p:nvPr/>
        </p:nvSpPr>
        <p:spPr bwMode="auto">
          <a:xfrm>
            <a:off x="539750" y="1844675"/>
            <a:ext cx="237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de-DE"/>
              <a:t>shut </a:t>
            </a:r>
            <a:r>
              <a:rPr lang="en-US"/>
              <a:t>= sd(werte)</a:t>
            </a:r>
            <a:endParaRPr lang="de-DE"/>
          </a:p>
        </p:txBody>
      </p:sp>
      <p:sp>
        <p:nvSpPr>
          <p:cNvPr id="21515" name="Text Box 29"/>
          <p:cNvSpPr txBox="1">
            <a:spLocks noChangeArrowheads="1"/>
          </p:cNvSpPr>
          <p:nvPr/>
        </p:nvSpPr>
        <p:spPr bwMode="auto">
          <a:xfrm>
            <a:off x="468313" y="25654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Einschätzung</a:t>
            </a:r>
            <a:r>
              <a:rPr lang="en-US" dirty="0">
                <a:solidFill>
                  <a:schemeClr val="tx1"/>
                </a:solidFill>
              </a:rPr>
              <a:t> des Standard-</a:t>
            </a:r>
            <a:r>
              <a:rPr lang="en-US" dirty="0" smtClean="0">
                <a:solidFill>
                  <a:schemeClr val="tx1"/>
                </a:solidFill>
              </a:rPr>
              <a:t>Errors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516" name="Text Box 30"/>
          <p:cNvSpPr txBox="1">
            <a:spLocks noChangeArrowheads="1"/>
          </p:cNvSpPr>
          <p:nvPr/>
        </p:nvSpPr>
        <p:spPr bwMode="auto">
          <a:xfrm>
            <a:off x="395288" y="260350"/>
            <a:ext cx="7488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2600" dirty="0">
                <a:solidFill>
                  <a:schemeClr val="accent2"/>
                </a:solidFill>
              </a:rPr>
              <a:t>A.</a:t>
            </a:r>
            <a:r>
              <a:rPr lang="de-DE" sz="2600" dirty="0" smtClean="0">
                <a:solidFill>
                  <a:schemeClr val="accent2"/>
                </a:solidFill>
              </a:rPr>
              <a:t> </a:t>
            </a:r>
            <a:r>
              <a:rPr lang="de-DE" sz="2600" dirty="0" err="1" smtClean="0">
                <a:solidFill>
                  <a:schemeClr val="accent2"/>
                </a:solidFill>
              </a:rPr>
              <a:t>SEhut</a:t>
            </a:r>
            <a:r>
              <a:rPr lang="de-DE" sz="2600" dirty="0" smtClean="0">
                <a:solidFill>
                  <a:schemeClr val="accent2"/>
                </a:solidFill>
              </a:rPr>
              <a:t>: die Einschätzung von SE</a:t>
            </a:r>
            <a:endParaRPr lang="de-DE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spcBef>
            <a:spcPts val="0"/>
          </a:spcBef>
          <a:defRPr b="1" dirty="0" err="1" smtClean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9767</TotalTime>
  <Words>2778</Words>
  <Application>Microsoft Macintosh PowerPoint</Application>
  <PresentationFormat>On-screen Show (4:3)</PresentationFormat>
  <Paragraphs>321</Paragraphs>
  <Slides>34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 ipds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198</cp:revision>
  <dcterms:created xsi:type="dcterms:W3CDTF">2012-05-17T10:02:21Z</dcterms:created>
  <dcterms:modified xsi:type="dcterms:W3CDTF">2012-05-17T10:12:26Z</dcterms:modified>
</cp:coreProperties>
</file>