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3"/>
  </p:notesMasterIdLst>
  <p:sldIdLst>
    <p:sldId id="306" r:id="rId2"/>
    <p:sldId id="346" r:id="rId3"/>
    <p:sldId id="330" r:id="rId4"/>
    <p:sldId id="331" r:id="rId5"/>
    <p:sldId id="332" r:id="rId6"/>
    <p:sldId id="333" r:id="rId7"/>
    <p:sldId id="334" r:id="rId8"/>
    <p:sldId id="343" r:id="rId9"/>
    <p:sldId id="342" r:id="rId10"/>
    <p:sldId id="341" r:id="rId11"/>
    <p:sldId id="34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browse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2046" autoAdjust="0"/>
    <p:restoredTop sz="98201" autoAdjust="0"/>
  </p:normalViewPr>
  <p:slideViewPr>
    <p:cSldViewPr snapToObjects="1">
      <p:cViewPr>
        <p:scale>
          <a:sx n="150" d="100"/>
          <a:sy n="150" d="100"/>
        </p:scale>
        <p:origin x="-328" y="-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76C93C-C67A-0243-8B24-BE680C35B6CF}" type="datetimeFigureOut">
              <a:rPr lang="en-US" smtClean="0"/>
              <a:pPr/>
              <a:t>6/8/12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16B3DD-7BC5-3F49-90B7-1BF8682DA7A5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6/8/12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6/8/12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6/8/12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6/8/12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6/8/12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6/8/12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6/8/12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6/8/12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6/8/12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6/8/12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6/8/12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FF14C-2EB5-2B4C-A389-6BFC0C8278A1}" type="datetimeFigureOut">
              <a:rPr lang="en-US" smtClean="0"/>
              <a:pPr/>
              <a:t>6/8/12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611832"/>
            <a:ext cx="5257800" cy="83099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2400" dirty="0" err="1" smtClean="0">
                <a:latin typeface="+mj-lt"/>
                <a:cs typeface="Arial"/>
              </a:rPr>
              <a:t>Einige</a:t>
            </a:r>
            <a:r>
              <a:rPr lang="en-AU" sz="2400" dirty="0" smtClean="0">
                <a:latin typeface="+mj-lt"/>
                <a:cs typeface="Arial"/>
              </a:rPr>
              <a:t> </a:t>
            </a:r>
            <a:r>
              <a:rPr lang="en-AU" sz="2400" dirty="0" err="1" smtClean="0">
                <a:latin typeface="+mj-lt"/>
                <a:cs typeface="Arial"/>
              </a:rPr>
              <a:t>Einschr</a:t>
            </a:r>
            <a:r>
              <a:rPr lang="en-AU" sz="2400" dirty="0" err="1" smtClean="0">
                <a:latin typeface="+mj-lt"/>
                <a:cs typeface="Arial"/>
              </a:rPr>
              <a:t>änkungen</a:t>
            </a:r>
            <a:r>
              <a:rPr lang="en-AU" sz="2400" dirty="0" smtClean="0">
                <a:latin typeface="+mj-lt"/>
                <a:cs typeface="Arial"/>
              </a:rPr>
              <a:t> in </a:t>
            </a:r>
            <a:r>
              <a:rPr lang="en-AU" sz="2400" dirty="0" err="1" smtClean="0">
                <a:latin typeface="+mj-lt"/>
                <a:cs typeface="Arial"/>
              </a:rPr>
              <a:t>der</a:t>
            </a:r>
            <a:r>
              <a:rPr lang="en-AU" sz="2400" dirty="0" smtClean="0">
                <a:latin typeface="+mj-lt"/>
                <a:cs typeface="Arial"/>
              </a:rPr>
              <a:t> </a:t>
            </a:r>
            <a:r>
              <a:rPr lang="en-AU" sz="2400" dirty="0" err="1" smtClean="0">
                <a:latin typeface="+mj-lt"/>
                <a:cs typeface="Arial"/>
              </a:rPr>
              <a:t>Durchführung</a:t>
            </a:r>
            <a:r>
              <a:rPr lang="en-AU" sz="2400" dirty="0" smtClean="0">
                <a:latin typeface="+mj-lt"/>
                <a:cs typeface="Arial"/>
              </a:rPr>
              <a:t> </a:t>
            </a:r>
            <a:r>
              <a:rPr lang="en-AU" sz="2400" dirty="0" err="1" smtClean="0">
                <a:latin typeface="+mj-lt"/>
                <a:cs typeface="Arial"/>
              </a:rPr>
              <a:t>einer</a:t>
            </a:r>
            <a:r>
              <a:rPr lang="en-AU" sz="2400" dirty="0" smtClean="0">
                <a:latin typeface="+mj-lt"/>
                <a:cs typeface="Arial"/>
              </a:rPr>
              <a:t> </a:t>
            </a:r>
            <a:r>
              <a:rPr lang="en-AU" sz="2400" dirty="0" err="1" smtClean="0">
                <a:latin typeface="+mj-lt"/>
                <a:cs typeface="Arial"/>
              </a:rPr>
              <a:t>Varianzanalyse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38400" y="2902297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Jonathan Harrington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33399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ourier"/>
                <a:cs typeface="Courier"/>
              </a:rPr>
              <a:t>$ANOVA</a:t>
            </a:r>
          </a:p>
          <a:p>
            <a:r>
              <a:rPr lang="en-US" sz="1400" dirty="0" smtClean="0">
                <a:latin typeface="Courier"/>
                <a:cs typeface="Courier"/>
              </a:rPr>
              <a:t>      Effect </a:t>
            </a:r>
            <a:r>
              <a:rPr lang="en-US" sz="1400" dirty="0" err="1" smtClean="0">
                <a:latin typeface="Courier"/>
                <a:cs typeface="Courier"/>
              </a:rPr>
              <a:t>DFn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err="1" smtClean="0">
                <a:latin typeface="Courier"/>
                <a:cs typeface="Courier"/>
              </a:rPr>
              <a:t>DFd</a:t>
            </a:r>
            <a:r>
              <a:rPr lang="en-US" sz="1400" dirty="0" smtClean="0">
                <a:latin typeface="Courier"/>
                <a:cs typeface="Courier"/>
              </a:rPr>
              <a:t>         F            </a:t>
            </a:r>
            <a:r>
              <a:rPr lang="en-US" sz="1400" dirty="0" err="1" smtClean="0">
                <a:latin typeface="Courier"/>
                <a:cs typeface="Courier"/>
              </a:rPr>
              <a:t>p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err="1" smtClean="0">
                <a:latin typeface="Courier"/>
                <a:cs typeface="Courier"/>
              </a:rPr>
              <a:t>p</a:t>
            </a:r>
            <a:r>
              <a:rPr lang="en-US" sz="1400" dirty="0" smtClean="0">
                <a:latin typeface="Courier"/>
                <a:cs typeface="Courier"/>
              </a:rPr>
              <a:t>&lt;.05       </a:t>
            </a:r>
            <a:r>
              <a:rPr lang="en-US" sz="1400" dirty="0" err="1" smtClean="0">
                <a:latin typeface="Courier"/>
                <a:cs typeface="Courier"/>
              </a:rPr>
              <a:t>ges</a:t>
            </a:r>
            <a:endParaRPr lang="en-US" sz="1400" dirty="0" smtClean="0">
              <a:latin typeface="Courier"/>
              <a:cs typeface="Courier"/>
            </a:endParaRPr>
          </a:p>
          <a:p>
            <a:r>
              <a:rPr lang="en-US" sz="1400" dirty="0" smtClean="0">
                <a:latin typeface="Courier"/>
                <a:cs typeface="Courier"/>
              </a:rPr>
              <a:t>2      Alter   1  10 14.876957 3.175409e-03     * 0.5519903</a:t>
            </a:r>
          </a:p>
          <a:p>
            <a:r>
              <a:rPr lang="en-US" sz="1400" dirty="0" smtClean="0">
                <a:latin typeface="Courier"/>
                <a:cs typeface="Courier"/>
              </a:rPr>
              <a:t>3       </a:t>
            </a:r>
            <a:r>
              <a:rPr lang="en-US" sz="1400" dirty="0" err="1" smtClean="0">
                <a:latin typeface="Courier"/>
                <a:cs typeface="Courier"/>
              </a:rPr>
              <a:t>Wort</a:t>
            </a:r>
            <a:r>
              <a:rPr lang="en-US" sz="1400" dirty="0" smtClean="0">
                <a:latin typeface="Courier"/>
                <a:cs typeface="Courier"/>
              </a:rPr>
              <a:t>   </a:t>
            </a:r>
            <a:r>
              <a:rPr lang="en-US" sz="1400" dirty="0" smtClean="0">
                <a:solidFill>
                  <a:srgbClr val="FF0000"/>
                </a:solidFill>
                <a:latin typeface="Courier"/>
                <a:cs typeface="Courier"/>
              </a:rPr>
              <a:t>2  20</a:t>
            </a:r>
            <a:r>
              <a:rPr lang="en-US" sz="1400" dirty="0" smtClean="0">
                <a:latin typeface="Courier"/>
                <a:cs typeface="Courier"/>
              </a:rPr>
              <a:t> 78.505534 3.390750e-10     * 0.5742513</a:t>
            </a:r>
          </a:p>
          <a:p>
            <a:r>
              <a:rPr lang="en-US" sz="1400" dirty="0" smtClean="0">
                <a:latin typeface="Courier"/>
                <a:cs typeface="Courier"/>
              </a:rPr>
              <a:t>4 </a:t>
            </a:r>
            <a:r>
              <a:rPr lang="en-US" sz="1400" dirty="0" err="1" smtClean="0">
                <a:latin typeface="Courier"/>
                <a:cs typeface="Courier"/>
              </a:rPr>
              <a:t>Alter:Wort</a:t>
            </a:r>
            <a:r>
              <a:rPr lang="en-US" sz="1400" dirty="0" smtClean="0">
                <a:latin typeface="Courier"/>
                <a:cs typeface="Courier"/>
              </a:rPr>
              <a:t>   </a:t>
            </a:r>
            <a:r>
              <a:rPr lang="en-US" sz="1400" dirty="0" smtClean="0">
                <a:solidFill>
                  <a:srgbClr val="FF0000"/>
                </a:solidFill>
                <a:latin typeface="Courier"/>
                <a:cs typeface="Courier"/>
              </a:rPr>
              <a:t>2  20  </a:t>
            </a:r>
            <a:r>
              <a:rPr lang="en-US" sz="1400" dirty="0" smtClean="0">
                <a:latin typeface="Courier"/>
                <a:cs typeface="Courier"/>
              </a:rPr>
              <a:t>9.890888 1.031474e-03     * 0.1452519</a:t>
            </a:r>
          </a:p>
          <a:p>
            <a:endParaRPr lang="en-US" sz="1400" dirty="0" smtClean="0">
              <a:latin typeface="Courier"/>
              <a:cs typeface="Courier"/>
            </a:endParaRPr>
          </a:p>
          <a:p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$`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Mauchly's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 Test for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Sphericity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`</a:t>
            </a:r>
          </a:p>
          <a:p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      Effect         W         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p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p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&lt;.05</a:t>
            </a:r>
          </a:p>
          <a:p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3      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Wort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 0.5423826 0.06373468      </a:t>
            </a:r>
          </a:p>
          <a:p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4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Alter:Wort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 0.5423826 0.06373468 </a:t>
            </a:r>
          </a:p>
          <a:p>
            <a:endParaRPr lang="en-US" sz="1400" dirty="0" smtClean="0">
              <a:latin typeface="Courier"/>
              <a:cs typeface="Courier"/>
            </a:endParaRPr>
          </a:p>
          <a:p>
            <a:r>
              <a:rPr lang="en-US" sz="1400" dirty="0" smtClean="0">
                <a:latin typeface="Courier"/>
                <a:cs typeface="Courier"/>
              </a:rPr>
              <a:t>$`</a:t>
            </a:r>
            <a:r>
              <a:rPr lang="en-US" sz="1400" dirty="0" err="1" smtClean="0">
                <a:latin typeface="Courier"/>
                <a:cs typeface="Courier"/>
              </a:rPr>
              <a:t>Sphericity</a:t>
            </a:r>
            <a:r>
              <a:rPr lang="en-US" sz="1400" dirty="0" smtClean="0">
                <a:latin typeface="Courier"/>
                <a:cs typeface="Courier"/>
              </a:rPr>
              <a:t> Corrections`</a:t>
            </a:r>
          </a:p>
          <a:p>
            <a:r>
              <a:rPr lang="en-US" sz="1400" dirty="0" smtClean="0">
                <a:latin typeface="Courier"/>
                <a:cs typeface="Courier"/>
              </a:rPr>
              <a:t>      Effect       </a:t>
            </a:r>
            <a:r>
              <a:rPr lang="en-US" sz="1400" dirty="0" err="1" smtClean="0">
                <a:latin typeface="Courier"/>
                <a:cs typeface="Courier"/>
              </a:rPr>
              <a:t>GGe</a:t>
            </a:r>
            <a:r>
              <a:rPr lang="en-US" sz="1400" dirty="0" smtClean="0">
                <a:latin typeface="Courier"/>
                <a:cs typeface="Courier"/>
              </a:rPr>
              <a:t>        </a:t>
            </a:r>
            <a:r>
              <a:rPr lang="en-US" sz="1400" dirty="0" err="1" smtClean="0">
                <a:latin typeface="Courier"/>
                <a:cs typeface="Courier"/>
              </a:rPr>
              <a:t>p[GG</a:t>
            </a:r>
            <a:r>
              <a:rPr lang="en-US" sz="1400" dirty="0" smtClean="0">
                <a:latin typeface="Courier"/>
                <a:cs typeface="Courier"/>
              </a:rPr>
              <a:t>] </a:t>
            </a:r>
            <a:r>
              <a:rPr lang="en-US" sz="1400" dirty="0" err="1" smtClean="0">
                <a:latin typeface="Courier"/>
                <a:cs typeface="Courier"/>
              </a:rPr>
              <a:t>p[GG</a:t>
            </a:r>
            <a:r>
              <a:rPr lang="en-US" sz="1400" dirty="0" smtClean="0">
                <a:latin typeface="Courier"/>
                <a:cs typeface="Courier"/>
              </a:rPr>
              <a:t>]&lt;.05       </a:t>
            </a:r>
            <a:r>
              <a:rPr lang="en-US" sz="1400" dirty="0" err="1" smtClean="0">
                <a:latin typeface="Courier"/>
                <a:cs typeface="Courier"/>
              </a:rPr>
              <a:t>HFe</a:t>
            </a:r>
            <a:r>
              <a:rPr lang="en-US" sz="1400" dirty="0" smtClean="0">
                <a:latin typeface="Courier"/>
                <a:cs typeface="Courier"/>
              </a:rPr>
              <a:t>        </a:t>
            </a:r>
            <a:r>
              <a:rPr lang="en-US" sz="1400" dirty="0" err="1" smtClean="0">
                <a:latin typeface="Courier"/>
                <a:cs typeface="Courier"/>
              </a:rPr>
              <a:t>p[HF</a:t>
            </a:r>
            <a:r>
              <a:rPr lang="en-US" sz="1400" dirty="0" smtClean="0">
                <a:latin typeface="Courier"/>
                <a:cs typeface="Courier"/>
              </a:rPr>
              <a:t>] </a:t>
            </a:r>
            <a:r>
              <a:rPr lang="en-US" sz="1400" dirty="0" err="1" smtClean="0">
                <a:latin typeface="Courier"/>
                <a:cs typeface="Courier"/>
              </a:rPr>
              <a:t>p[HF</a:t>
            </a:r>
            <a:r>
              <a:rPr lang="en-US" sz="1400" dirty="0" smtClean="0">
                <a:latin typeface="Courier"/>
                <a:cs typeface="Courier"/>
              </a:rPr>
              <a:t>]&lt;.05</a:t>
            </a:r>
          </a:p>
          <a:p>
            <a:r>
              <a:rPr lang="en-US" sz="1400" dirty="0" smtClean="0">
                <a:latin typeface="Courier"/>
                <a:cs typeface="Courier"/>
              </a:rPr>
              <a:t>3       </a:t>
            </a:r>
            <a:r>
              <a:rPr lang="en-US" sz="1400" dirty="0" err="1" smtClean="0">
                <a:latin typeface="Courier"/>
                <a:cs typeface="Courier"/>
              </a:rPr>
              <a:t>Wort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chemeClr val="accent6"/>
                </a:solidFill>
                <a:latin typeface="Courier"/>
                <a:cs typeface="Courier"/>
              </a:rPr>
              <a:t>0.6860511</a:t>
            </a:r>
            <a:r>
              <a:rPr lang="en-US" sz="1400" dirty="0" smtClean="0">
                <a:latin typeface="Courier"/>
                <a:cs typeface="Courier"/>
              </a:rPr>
              <a:t> 1.340736e-07         * </a:t>
            </a:r>
            <a:r>
              <a:rPr lang="en-US" sz="1400" dirty="0" smtClean="0">
                <a:solidFill>
                  <a:srgbClr val="008000"/>
                </a:solidFill>
                <a:latin typeface="Courier"/>
                <a:cs typeface="Courier"/>
              </a:rPr>
              <a:t>0.7587667</a:t>
            </a:r>
            <a:r>
              <a:rPr lang="en-US" sz="1400" dirty="0" smtClean="0">
                <a:latin typeface="Courier"/>
                <a:cs typeface="Courier"/>
              </a:rPr>
              <a:t> 3.342362e-08         *</a:t>
            </a:r>
          </a:p>
          <a:p>
            <a:r>
              <a:rPr lang="en-US" sz="1400" dirty="0" smtClean="0">
                <a:latin typeface="Courier"/>
                <a:cs typeface="Courier"/>
              </a:rPr>
              <a:t>4 </a:t>
            </a:r>
            <a:r>
              <a:rPr lang="en-US" sz="1400" dirty="0" err="1" smtClean="0">
                <a:latin typeface="Courier"/>
                <a:cs typeface="Courier"/>
              </a:rPr>
              <a:t>Alter:Wort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rgbClr val="F79646"/>
                </a:solidFill>
                <a:latin typeface="Courier"/>
                <a:cs typeface="Courier"/>
              </a:rPr>
              <a:t>0.6860511</a:t>
            </a:r>
            <a:r>
              <a:rPr lang="en-US" sz="1400" dirty="0" smtClean="0">
                <a:latin typeface="Courier"/>
                <a:cs typeface="Courier"/>
              </a:rPr>
              <a:t> 4.370590e-03         * </a:t>
            </a:r>
            <a:r>
              <a:rPr lang="en-US" sz="1400" dirty="0" smtClean="0">
                <a:solidFill>
                  <a:srgbClr val="008000"/>
                </a:solidFill>
                <a:latin typeface="Courier"/>
                <a:cs typeface="Courier"/>
              </a:rPr>
              <a:t>0.7587667</a:t>
            </a:r>
            <a:r>
              <a:rPr lang="en-US" sz="1400" dirty="0" smtClean="0">
                <a:latin typeface="Courier"/>
                <a:cs typeface="Courier"/>
              </a:rPr>
              <a:t> 3.120999e-03         *</a:t>
            </a: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4011275"/>
            <a:ext cx="8534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1. Die </a:t>
            </a:r>
            <a:r>
              <a:rPr lang="en-GB" sz="2400" dirty="0" err="1" smtClean="0">
                <a:solidFill>
                  <a:srgbClr val="FF0000"/>
                </a:solidFill>
                <a:latin typeface="+mj-lt"/>
                <a:cs typeface="Arial"/>
              </a:rPr>
              <a:t>betroffenen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  <a:latin typeface="+mj-lt"/>
                <a:cs typeface="Arial"/>
              </a:rPr>
              <a:t>Freiheitsgrade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werden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mit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solidFill>
                  <a:schemeClr val="accent6"/>
                </a:solidFill>
                <a:latin typeface="+mj-lt"/>
                <a:cs typeface="Arial"/>
              </a:rPr>
              <a:t>dem</a:t>
            </a:r>
            <a:r>
              <a:rPr lang="en-GB" sz="2400" dirty="0" smtClean="0">
                <a:solidFill>
                  <a:schemeClr val="accent6"/>
                </a:solidFill>
                <a:latin typeface="+mj-lt"/>
                <a:cs typeface="Arial"/>
              </a:rPr>
              <a:t> Greenhouse-</a:t>
            </a:r>
            <a:r>
              <a:rPr lang="en-GB" sz="2400" dirty="0" err="1" smtClean="0">
                <a:solidFill>
                  <a:schemeClr val="accent6"/>
                </a:solidFill>
                <a:latin typeface="+mj-lt"/>
                <a:cs typeface="Arial"/>
              </a:rPr>
              <a:t>Geisser</a:t>
            </a:r>
            <a:r>
              <a:rPr lang="en-GB" sz="2400" dirty="0" smtClean="0">
                <a:solidFill>
                  <a:schemeClr val="accent6"/>
                </a:solidFill>
                <a:latin typeface="+mj-lt"/>
                <a:cs typeface="Arial"/>
              </a:rPr>
              <a:t>-Epsilon </a:t>
            </a:r>
            <a:r>
              <a:rPr lang="en-GB" sz="2400" dirty="0" err="1" smtClean="0">
                <a:latin typeface="+mj-lt"/>
                <a:cs typeface="Arial"/>
              </a:rPr>
              <a:t>multipliziert</a:t>
            </a:r>
            <a:r>
              <a:rPr lang="en-GB" sz="2400" dirty="0" smtClean="0">
                <a:latin typeface="+mj-lt"/>
                <a:cs typeface="Arial"/>
              </a:rPr>
              <a:t>,</a:t>
            </a:r>
            <a:r>
              <a:rPr lang="en-GB" sz="2400" dirty="0" smtClean="0">
                <a:solidFill>
                  <a:schemeClr val="accent6"/>
                </a:solidFill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wenn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er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unter</a:t>
            </a:r>
            <a:r>
              <a:rPr lang="en-GB" sz="2400" dirty="0" smtClean="0">
                <a:latin typeface="+mj-lt"/>
                <a:cs typeface="Arial"/>
              </a:rPr>
              <a:t> 0.75 </a:t>
            </a:r>
            <a:r>
              <a:rPr lang="en-GB" sz="2400" dirty="0" err="1" smtClean="0">
                <a:latin typeface="+mj-lt"/>
                <a:cs typeface="Arial"/>
              </a:rPr>
              <a:t>liegt</a:t>
            </a:r>
            <a:r>
              <a:rPr lang="en-GB" sz="2400" dirty="0" smtClean="0">
                <a:latin typeface="+mj-lt"/>
                <a:cs typeface="Arial"/>
              </a:rPr>
              <a:t>, </a:t>
            </a:r>
            <a:r>
              <a:rPr lang="en-GB" sz="2400" dirty="0" err="1" smtClean="0">
                <a:latin typeface="+mj-lt"/>
                <a:cs typeface="Arial"/>
              </a:rPr>
              <a:t>sonst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mit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dem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smtClean="0">
                <a:solidFill>
                  <a:srgbClr val="008000"/>
                </a:solidFill>
                <a:latin typeface="+mj-lt"/>
                <a:cs typeface="Arial"/>
              </a:rPr>
              <a:t>Huynh-</a:t>
            </a:r>
            <a:r>
              <a:rPr lang="en-GB" sz="2400" dirty="0" err="1" smtClean="0">
                <a:solidFill>
                  <a:srgbClr val="008000"/>
                </a:solidFill>
                <a:latin typeface="+mj-lt"/>
                <a:cs typeface="Arial"/>
              </a:rPr>
              <a:t>Feldt</a:t>
            </a:r>
            <a:r>
              <a:rPr lang="en-GB" sz="2400" dirty="0" smtClean="0">
                <a:solidFill>
                  <a:srgbClr val="008000"/>
                </a:solidFill>
                <a:latin typeface="+mj-lt"/>
                <a:cs typeface="Arial"/>
              </a:rPr>
              <a:t>-Epsilon</a:t>
            </a:r>
            <a:r>
              <a:rPr lang="en-GB" sz="2400" dirty="0" smtClean="0">
                <a:solidFill>
                  <a:srgbClr val="7F7F7F"/>
                </a:solidFill>
                <a:latin typeface="+mj-lt"/>
                <a:cs typeface="Arial"/>
              </a:rPr>
              <a:t>: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sollte</a:t>
            </a:r>
            <a:r>
              <a:rPr lang="en-GB" sz="2400" dirty="0" smtClean="0">
                <a:latin typeface="+mj-lt"/>
                <a:cs typeface="Arial"/>
              </a:rPr>
              <a:t> in </a:t>
            </a:r>
            <a:r>
              <a:rPr lang="en-GB" sz="2400" dirty="0" err="1" smtClean="0">
                <a:latin typeface="+mj-lt"/>
                <a:cs typeface="Arial"/>
              </a:rPr>
              <a:t>diesem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letzten</a:t>
            </a:r>
            <a:r>
              <a:rPr lang="en-GB" sz="2400" dirty="0" smtClean="0">
                <a:latin typeface="+mj-lt"/>
                <a:cs typeface="Arial"/>
              </a:rPr>
              <a:t> Fall </a:t>
            </a:r>
            <a:r>
              <a:rPr lang="en-GB" sz="2400" dirty="0" err="1" smtClean="0">
                <a:latin typeface="+mj-lt"/>
                <a:cs typeface="Arial"/>
              </a:rPr>
              <a:t>der</a:t>
            </a:r>
            <a:r>
              <a:rPr lang="en-GB" sz="2400" dirty="0" smtClean="0">
                <a:latin typeface="+mj-lt"/>
                <a:cs typeface="Arial"/>
              </a:rPr>
              <a:t> H-F-Epsilon &gt; 1 </a:t>
            </a:r>
            <a:r>
              <a:rPr lang="en-GB" sz="2400" dirty="0" err="1" smtClean="0">
                <a:latin typeface="+mj-lt"/>
                <a:cs typeface="Arial"/>
              </a:rPr>
              <a:t>sein</a:t>
            </a:r>
            <a:r>
              <a:rPr lang="en-GB" sz="2400" dirty="0" smtClean="0">
                <a:latin typeface="+mj-lt"/>
                <a:cs typeface="Arial"/>
              </a:rPr>
              <a:t>, </a:t>
            </a:r>
            <a:r>
              <a:rPr lang="en-GB" sz="2400" dirty="0" err="1" smtClean="0">
                <a:latin typeface="+mj-lt"/>
                <a:cs typeface="Arial"/>
              </a:rPr>
              <a:t>dann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einfach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die </a:t>
            </a:r>
            <a:r>
              <a:rPr lang="en-GB" sz="2400" dirty="0" err="1" smtClean="0">
                <a:solidFill>
                  <a:srgbClr val="FF0000"/>
                </a:solidFill>
                <a:latin typeface="+mj-lt"/>
                <a:cs typeface="Arial"/>
              </a:rPr>
              <a:t>ursprünglichen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  <a:latin typeface="+mj-lt"/>
                <a:cs typeface="Arial"/>
              </a:rPr>
              <a:t>Freiheitsgrade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nehmen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d.h</a:t>
            </a:r>
            <a:r>
              <a:rPr lang="en-GB" sz="2400" dirty="0" smtClean="0">
                <a:latin typeface="+mj-lt"/>
                <a:cs typeface="Arial"/>
              </a:rPr>
              <a:t>. </a:t>
            </a:r>
            <a:r>
              <a:rPr lang="en-GB" sz="2400" dirty="0" err="1" smtClean="0">
                <a:latin typeface="+mj-lt"/>
                <a:cs typeface="Arial"/>
              </a:rPr>
              <a:t>keine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Korrektur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einsetzen</a:t>
            </a:r>
            <a:r>
              <a:rPr lang="en-GB" sz="2400" dirty="0" smtClean="0">
                <a:latin typeface="+mj-lt"/>
                <a:cs typeface="Arial"/>
              </a:rPr>
              <a:t>.</a:t>
            </a:r>
            <a:endParaRPr lang="en-GB" sz="2400" dirty="0" smtClean="0">
              <a:solidFill>
                <a:srgbClr val="008000"/>
              </a:solidFill>
              <a:latin typeface="+mj-lt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43200" y="71734"/>
            <a:ext cx="2895600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Sphericity-Korrektur</a:t>
            </a:r>
            <a:endParaRPr lang="de-DE" sz="2400" dirty="0" smtClean="0"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5991492"/>
            <a:ext cx="876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 smtClean="0">
                <a:latin typeface="+mj-lt"/>
                <a:cs typeface="Arial"/>
              </a:rPr>
              <a:t>Wort</a:t>
            </a:r>
            <a:r>
              <a:rPr lang="en-GB" sz="2400" dirty="0" smtClean="0">
                <a:latin typeface="+mj-lt"/>
                <a:cs typeface="Arial"/>
              </a:rPr>
              <a:t>: F[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2</a:t>
            </a:r>
            <a:r>
              <a:rPr lang="en-GB" sz="2400" dirty="0" smtClean="0">
                <a:latin typeface="+mj-lt"/>
                <a:cs typeface="Arial"/>
              </a:rPr>
              <a:t>,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20</a:t>
            </a:r>
            <a:r>
              <a:rPr lang="en-GB" sz="2400" dirty="0" smtClean="0">
                <a:latin typeface="+mj-lt"/>
                <a:cs typeface="Arial"/>
              </a:rPr>
              <a:t>] ➞ F[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2</a:t>
            </a:r>
            <a:r>
              <a:rPr lang="en-GB" sz="2400" dirty="0" smtClean="0">
                <a:latin typeface="+mj-lt"/>
                <a:cs typeface="Arial"/>
              </a:rPr>
              <a:t> * </a:t>
            </a:r>
            <a:r>
              <a:rPr lang="en-GB" sz="2400" dirty="0" smtClean="0">
                <a:solidFill>
                  <a:schemeClr val="accent6"/>
                </a:solidFill>
                <a:latin typeface="+mj-lt"/>
                <a:cs typeface="Arial"/>
              </a:rPr>
              <a:t>0.6860511</a:t>
            </a:r>
            <a:r>
              <a:rPr lang="en-GB" sz="2400" dirty="0" smtClean="0">
                <a:latin typeface="+mj-lt"/>
                <a:cs typeface="Arial"/>
              </a:rPr>
              <a:t>, 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20</a:t>
            </a:r>
            <a:r>
              <a:rPr lang="en-GB" sz="2400" dirty="0" smtClean="0">
                <a:latin typeface="+mj-lt"/>
                <a:cs typeface="Arial"/>
              </a:rPr>
              <a:t> * </a:t>
            </a:r>
            <a:r>
              <a:rPr lang="en-GB" sz="2400" dirty="0" smtClean="0">
                <a:solidFill>
                  <a:srgbClr val="F79646"/>
                </a:solidFill>
                <a:cs typeface="Arial"/>
              </a:rPr>
              <a:t>0.6860511</a:t>
            </a:r>
            <a:r>
              <a:rPr lang="en-GB" sz="2400" dirty="0" smtClean="0">
                <a:cs typeface="Arial"/>
              </a:rPr>
              <a:t>] = F[1.4, </a:t>
            </a:r>
            <a:r>
              <a:rPr lang="en-GB" sz="2400" dirty="0" smtClean="0">
                <a:latin typeface="+mj-lt"/>
                <a:cs typeface="Arial"/>
              </a:rPr>
              <a:t>  13.7]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" y="6324600"/>
            <a:ext cx="71628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Alter × </a:t>
            </a:r>
            <a:r>
              <a:rPr lang="en-GB" sz="2400" dirty="0" err="1" smtClean="0">
                <a:latin typeface="+mj-lt"/>
                <a:cs typeface="Arial"/>
              </a:rPr>
              <a:t>Wort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Interaktion</a:t>
            </a:r>
            <a:r>
              <a:rPr lang="en-GB" sz="2400" dirty="0" smtClean="0">
                <a:latin typeface="+mj-lt"/>
                <a:cs typeface="Arial"/>
              </a:rPr>
              <a:t>: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smtClean="0">
                <a:cs typeface="Arial"/>
              </a:rPr>
              <a:t>F[</a:t>
            </a:r>
            <a:r>
              <a:rPr lang="en-GB" sz="2400" dirty="0" smtClean="0">
                <a:solidFill>
                  <a:srgbClr val="FF0000"/>
                </a:solidFill>
                <a:cs typeface="Arial"/>
              </a:rPr>
              <a:t>2</a:t>
            </a:r>
            <a:r>
              <a:rPr lang="en-GB" sz="2400" dirty="0" smtClean="0">
                <a:cs typeface="Arial"/>
              </a:rPr>
              <a:t>,</a:t>
            </a:r>
            <a:r>
              <a:rPr lang="en-GB" sz="2400" dirty="0" smtClean="0">
                <a:solidFill>
                  <a:srgbClr val="FF0000"/>
                </a:solidFill>
                <a:cs typeface="Arial"/>
              </a:rPr>
              <a:t>20</a:t>
            </a:r>
            <a:r>
              <a:rPr lang="en-GB" sz="2400" dirty="0" smtClean="0">
                <a:cs typeface="Arial"/>
              </a:rPr>
              <a:t>] ➞</a:t>
            </a:r>
            <a:r>
              <a:rPr lang="en-GB" sz="2400" dirty="0" smtClean="0">
                <a:cs typeface="Arial"/>
              </a:rPr>
              <a:t>  </a:t>
            </a:r>
            <a:r>
              <a:rPr lang="en-GB" sz="2400" dirty="0" smtClean="0">
                <a:solidFill>
                  <a:srgbClr val="000000"/>
                </a:solidFill>
                <a:latin typeface="+mj-lt"/>
                <a:cs typeface="Arial"/>
              </a:rPr>
              <a:t>F</a:t>
            </a:r>
            <a:r>
              <a:rPr lang="en-GB" sz="2400" dirty="0" smtClean="0">
                <a:solidFill>
                  <a:srgbClr val="000000"/>
                </a:solidFill>
                <a:latin typeface="+mj-lt"/>
                <a:cs typeface="Arial"/>
              </a:rPr>
              <a:t>[1.4, 13.7]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0" y="71734"/>
            <a:ext cx="2895600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Sphericity-Korrektur</a:t>
            </a:r>
            <a:endParaRPr lang="de-DE" sz="2400" dirty="0" smtClean="0"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60960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ourier"/>
                <a:cs typeface="Courier"/>
              </a:rPr>
              <a:t>$ANOVA</a:t>
            </a:r>
          </a:p>
          <a:p>
            <a:r>
              <a:rPr lang="en-US" sz="1400" dirty="0" smtClean="0">
                <a:latin typeface="Courier"/>
                <a:cs typeface="Courier"/>
              </a:rPr>
              <a:t>      Effect </a:t>
            </a:r>
            <a:r>
              <a:rPr lang="en-US" sz="1400" dirty="0" err="1" smtClean="0">
                <a:latin typeface="Courier"/>
                <a:cs typeface="Courier"/>
              </a:rPr>
              <a:t>DFn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err="1" smtClean="0">
                <a:latin typeface="Courier"/>
                <a:cs typeface="Courier"/>
              </a:rPr>
              <a:t>DFd</a:t>
            </a:r>
            <a:r>
              <a:rPr lang="en-US" sz="1400" dirty="0" smtClean="0">
                <a:latin typeface="Courier"/>
                <a:cs typeface="Courier"/>
              </a:rPr>
              <a:t>         F            </a:t>
            </a:r>
            <a:r>
              <a:rPr lang="en-US" sz="1400" dirty="0" err="1" smtClean="0">
                <a:latin typeface="Courier"/>
                <a:cs typeface="Courier"/>
              </a:rPr>
              <a:t>p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err="1" smtClean="0">
                <a:latin typeface="Courier"/>
                <a:cs typeface="Courier"/>
              </a:rPr>
              <a:t>p</a:t>
            </a:r>
            <a:r>
              <a:rPr lang="en-US" sz="1400" dirty="0" smtClean="0">
                <a:latin typeface="Courier"/>
                <a:cs typeface="Courier"/>
              </a:rPr>
              <a:t>&lt;.05       </a:t>
            </a:r>
            <a:r>
              <a:rPr lang="en-US" sz="1400" dirty="0" err="1" smtClean="0">
                <a:latin typeface="Courier"/>
                <a:cs typeface="Courier"/>
              </a:rPr>
              <a:t>ges</a:t>
            </a:r>
            <a:endParaRPr lang="en-US" sz="1400" dirty="0" smtClean="0">
              <a:latin typeface="Courier"/>
              <a:cs typeface="Courier"/>
            </a:endParaRPr>
          </a:p>
          <a:p>
            <a:r>
              <a:rPr lang="en-US" sz="1400" dirty="0" smtClean="0">
                <a:latin typeface="Courier"/>
                <a:cs typeface="Courier"/>
              </a:rPr>
              <a:t>2      Alter   1  10 14.876957 3.175409e-03     * 0.5519903</a:t>
            </a:r>
          </a:p>
          <a:p>
            <a:r>
              <a:rPr lang="en-US" sz="1400" dirty="0" smtClean="0">
                <a:latin typeface="Courier"/>
                <a:cs typeface="Courier"/>
              </a:rPr>
              <a:t>3       </a:t>
            </a:r>
            <a:r>
              <a:rPr lang="en-US" sz="1400" dirty="0" err="1" smtClean="0">
                <a:latin typeface="Courier"/>
                <a:cs typeface="Courier"/>
              </a:rPr>
              <a:t>Wort</a:t>
            </a:r>
            <a:r>
              <a:rPr lang="en-US" sz="1400" dirty="0" smtClean="0">
                <a:latin typeface="Courier"/>
                <a:cs typeface="Courier"/>
              </a:rPr>
              <a:t>   </a:t>
            </a:r>
            <a:r>
              <a:rPr lang="en-US" sz="1400" dirty="0" smtClean="0">
                <a:solidFill>
                  <a:srgbClr val="FF0000"/>
                </a:solidFill>
                <a:latin typeface="Courier"/>
                <a:cs typeface="Courier"/>
              </a:rPr>
              <a:t>2  20</a:t>
            </a:r>
            <a:r>
              <a:rPr lang="en-US" sz="1400" dirty="0" smtClean="0">
                <a:latin typeface="Courier"/>
                <a:cs typeface="Courier"/>
              </a:rPr>
              <a:t> 78.505534 3.390750e-10     * 0.5742513</a:t>
            </a:r>
          </a:p>
          <a:p>
            <a:r>
              <a:rPr lang="en-US" sz="1400" dirty="0" smtClean="0">
                <a:latin typeface="Courier"/>
                <a:cs typeface="Courier"/>
              </a:rPr>
              <a:t>4 </a:t>
            </a:r>
            <a:r>
              <a:rPr lang="en-US" sz="1400" dirty="0" err="1" smtClean="0">
                <a:latin typeface="Courier"/>
                <a:cs typeface="Courier"/>
              </a:rPr>
              <a:t>Alter:Wort</a:t>
            </a:r>
            <a:r>
              <a:rPr lang="en-US" sz="1400" dirty="0" smtClean="0">
                <a:latin typeface="Courier"/>
                <a:cs typeface="Courier"/>
              </a:rPr>
              <a:t>   </a:t>
            </a:r>
            <a:r>
              <a:rPr lang="en-US" sz="1400" dirty="0" smtClean="0">
                <a:solidFill>
                  <a:srgbClr val="FF0000"/>
                </a:solidFill>
                <a:latin typeface="Courier"/>
                <a:cs typeface="Courier"/>
              </a:rPr>
              <a:t>2  20  </a:t>
            </a:r>
            <a:r>
              <a:rPr lang="en-US" sz="1400" b="1" dirty="0" smtClean="0">
                <a:latin typeface="Courier"/>
                <a:cs typeface="Courier"/>
              </a:rPr>
              <a:t>9.890888</a:t>
            </a:r>
            <a:r>
              <a:rPr lang="en-US" sz="1400" dirty="0" smtClean="0">
                <a:latin typeface="Courier"/>
                <a:cs typeface="Courier"/>
              </a:rPr>
              <a:t> 1.031474e-03     * 0.1452519</a:t>
            </a:r>
          </a:p>
          <a:p>
            <a:endParaRPr lang="en-US" sz="1400" dirty="0" smtClean="0">
              <a:latin typeface="Courier"/>
              <a:cs typeface="Courier"/>
            </a:endParaRPr>
          </a:p>
          <a:p>
            <a:r>
              <a:rPr lang="en-US" sz="1400" dirty="0" smtClean="0">
                <a:latin typeface="Courier"/>
                <a:cs typeface="Courier"/>
              </a:rPr>
              <a:t>$`</a:t>
            </a:r>
            <a:r>
              <a:rPr lang="en-US" sz="1400" dirty="0" err="1" smtClean="0">
                <a:latin typeface="Courier"/>
                <a:cs typeface="Courier"/>
              </a:rPr>
              <a:t>Sphericity</a:t>
            </a:r>
            <a:r>
              <a:rPr lang="en-US" sz="1400" dirty="0" smtClean="0">
                <a:latin typeface="Courier"/>
                <a:cs typeface="Courier"/>
              </a:rPr>
              <a:t> Corrections`</a:t>
            </a:r>
          </a:p>
          <a:p>
            <a:r>
              <a:rPr lang="en-US" sz="1400" dirty="0" smtClean="0">
                <a:latin typeface="Courier"/>
                <a:cs typeface="Courier"/>
              </a:rPr>
              <a:t>      Effect       </a:t>
            </a:r>
            <a:r>
              <a:rPr lang="en-US" sz="1400" dirty="0" err="1" smtClean="0">
                <a:latin typeface="Courier"/>
                <a:cs typeface="Courier"/>
              </a:rPr>
              <a:t>GGe</a:t>
            </a:r>
            <a:r>
              <a:rPr lang="en-US" sz="1400" dirty="0" smtClean="0">
                <a:latin typeface="Courier"/>
                <a:cs typeface="Courier"/>
              </a:rPr>
              <a:t>        </a:t>
            </a:r>
            <a:r>
              <a:rPr lang="en-US" sz="1400" dirty="0" err="1" smtClean="0">
                <a:latin typeface="Courier"/>
                <a:cs typeface="Courier"/>
              </a:rPr>
              <a:t>p[GG</a:t>
            </a:r>
            <a:r>
              <a:rPr lang="en-US" sz="1400" dirty="0" smtClean="0">
                <a:latin typeface="Courier"/>
                <a:cs typeface="Courier"/>
              </a:rPr>
              <a:t>] </a:t>
            </a:r>
            <a:r>
              <a:rPr lang="en-US" sz="1400" dirty="0" err="1" smtClean="0">
                <a:latin typeface="Courier"/>
                <a:cs typeface="Courier"/>
              </a:rPr>
              <a:t>p[GG</a:t>
            </a:r>
            <a:r>
              <a:rPr lang="en-US" sz="1400" dirty="0" smtClean="0">
                <a:latin typeface="Courier"/>
                <a:cs typeface="Courier"/>
              </a:rPr>
              <a:t>]&lt;.05       </a:t>
            </a:r>
            <a:r>
              <a:rPr lang="en-US" sz="1400" dirty="0" err="1" smtClean="0">
                <a:latin typeface="Courier"/>
                <a:cs typeface="Courier"/>
              </a:rPr>
              <a:t>HFe</a:t>
            </a:r>
            <a:r>
              <a:rPr lang="en-US" sz="1400" dirty="0" smtClean="0">
                <a:latin typeface="Courier"/>
                <a:cs typeface="Courier"/>
              </a:rPr>
              <a:t>        </a:t>
            </a:r>
            <a:r>
              <a:rPr lang="en-US" sz="1400" dirty="0" err="1" smtClean="0">
                <a:latin typeface="Courier"/>
                <a:cs typeface="Courier"/>
              </a:rPr>
              <a:t>p[HF</a:t>
            </a:r>
            <a:r>
              <a:rPr lang="en-US" sz="1400" dirty="0" smtClean="0">
                <a:latin typeface="Courier"/>
                <a:cs typeface="Courier"/>
              </a:rPr>
              <a:t>] </a:t>
            </a:r>
            <a:r>
              <a:rPr lang="en-US" sz="1400" dirty="0" err="1" smtClean="0">
                <a:latin typeface="Courier"/>
                <a:cs typeface="Courier"/>
              </a:rPr>
              <a:t>p[HF</a:t>
            </a:r>
            <a:r>
              <a:rPr lang="en-US" sz="1400" dirty="0" smtClean="0">
                <a:latin typeface="Courier"/>
                <a:cs typeface="Courier"/>
              </a:rPr>
              <a:t>]&lt;.05</a:t>
            </a:r>
          </a:p>
          <a:p>
            <a:r>
              <a:rPr lang="en-US" sz="1400" dirty="0" smtClean="0">
                <a:latin typeface="Courier"/>
                <a:cs typeface="Courier"/>
              </a:rPr>
              <a:t>3       </a:t>
            </a:r>
            <a:r>
              <a:rPr lang="en-US" sz="1400" dirty="0" err="1" smtClean="0">
                <a:latin typeface="Courier"/>
                <a:cs typeface="Courier"/>
              </a:rPr>
              <a:t>Wort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chemeClr val="accent6"/>
                </a:solidFill>
                <a:latin typeface="Courier"/>
                <a:cs typeface="Courier"/>
              </a:rPr>
              <a:t>0.6860511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rgbClr val="0000FF"/>
                </a:solidFill>
                <a:latin typeface="Courier"/>
                <a:cs typeface="Courier"/>
              </a:rPr>
              <a:t>1.340736e-07</a:t>
            </a:r>
            <a:r>
              <a:rPr lang="en-US" sz="1400" dirty="0" smtClean="0">
                <a:latin typeface="Courier"/>
                <a:cs typeface="Courier"/>
              </a:rPr>
              <a:t>         * </a:t>
            </a:r>
            <a:r>
              <a:rPr lang="en-US" sz="1400" dirty="0" smtClean="0">
                <a:solidFill>
                  <a:srgbClr val="008000"/>
                </a:solidFill>
                <a:latin typeface="Courier"/>
                <a:cs typeface="Courier"/>
              </a:rPr>
              <a:t>0.7587667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rgbClr val="800000"/>
                </a:solidFill>
                <a:latin typeface="Courier"/>
                <a:cs typeface="Courier"/>
              </a:rPr>
              <a:t>3.342362e-08</a:t>
            </a:r>
            <a:r>
              <a:rPr lang="en-US" sz="1400" dirty="0" smtClean="0">
                <a:latin typeface="Courier"/>
                <a:cs typeface="Courier"/>
              </a:rPr>
              <a:t>         *</a:t>
            </a:r>
          </a:p>
          <a:p>
            <a:r>
              <a:rPr lang="en-US" sz="1400" dirty="0" smtClean="0">
                <a:latin typeface="Courier"/>
                <a:cs typeface="Courier"/>
              </a:rPr>
              <a:t>4 </a:t>
            </a:r>
            <a:r>
              <a:rPr lang="en-US" sz="1400" dirty="0" err="1" smtClean="0">
                <a:latin typeface="Courier"/>
                <a:cs typeface="Courier"/>
              </a:rPr>
              <a:t>Alter:Wort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rgbClr val="F79646"/>
                </a:solidFill>
                <a:latin typeface="Courier"/>
                <a:cs typeface="Courier"/>
              </a:rPr>
              <a:t>0.6860511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rgbClr val="0000FF"/>
                </a:solidFill>
                <a:latin typeface="Courier"/>
                <a:cs typeface="Courier"/>
              </a:rPr>
              <a:t>4.370590e-03</a:t>
            </a:r>
            <a:r>
              <a:rPr lang="en-US" sz="1400" dirty="0" smtClean="0">
                <a:latin typeface="Courier"/>
                <a:cs typeface="Courier"/>
              </a:rPr>
              <a:t>         * </a:t>
            </a:r>
            <a:r>
              <a:rPr lang="en-US" sz="1400" dirty="0" smtClean="0">
                <a:solidFill>
                  <a:srgbClr val="008000"/>
                </a:solidFill>
                <a:latin typeface="Courier"/>
                <a:cs typeface="Courier"/>
              </a:rPr>
              <a:t>0.7587667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rgbClr val="800000"/>
                </a:solidFill>
                <a:latin typeface="Courier"/>
                <a:cs typeface="Courier"/>
              </a:rPr>
              <a:t>3.120999e-03</a:t>
            </a:r>
            <a:r>
              <a:rPr lang="en-US" sz="1400" dirty="0" smtClean="0">
                <a:latin typeface="Courier"/>
                <a:cs typeface="Courier"/>
              </a:rPr>
              <a:t>         *</a:t>
            </a: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" y="3352800"/>
            <a:ext cx="731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2. Die neuen damit verbunden Wahrscheinlichkeiten sind </a:t>
            </a:r>
            <a:r>
              <a:rPr lang="de-DE" sz="2400" dirty="0" err="1" smtClean="0">
                <a:solidFill>
                  <a:srgbClr val="0000FF"/>
                </a:solidFill>
                <a:latin typeface="+mj-lt"/>
                <a:cs typeface="Arial"/>
              </a:rPr>
              <a:t>p[GG</a:t>
            </a:r>
            <a:r>
              <a:rPr lang="de-DE" sz="2400" dirty="0" smtClean="0">
                <a:solidFill>
                  <a:srgbClr val="0000FF"/>
                </a:solidFill>
                <a:latin typeface="+mj-lt"/>
                <a:cs typeface="Arial"/>
              </a:rPr>
              <a:t>] </a:t>
            </a:r>
            <a:r>
              <a:rPr lang="de-DE" sz="2400" dirty="0" smtClean="0">
                <a:latin typeface="+mj-lt"/>
                <a:cs typeface="Arial"/>
              </a:rPr>
              <a:t>(wenn mit </a:t>
            </a:r>
            <a:r>
              <a:rPr lang="de-DE" sz="2400" dirty="0" err="1" smtClean="0">
                <a:latin typeface="+mj-lt"/>
                <a:cs typeface="Arial"/>
              </a:rPr>
              <a:t>GGe</a:t>
            </a:r>
            <a:r>
              <a:rPr lang="de-DE" sz="2400" dirty="0" smtClean="0">
                <a:latin typeface="+mj-lt"/>
                <a:cs typeface="Arial"/>
              </a:rPr>
              <a:t> multipliziert wurde) sonst </a:t>
            </a:r>
            <a:r>
              <a:rPr lang="de-DE" sz="2400" dirty="0" err="1" smtClean="0">
                <a:solidFill>
                  <a:srgbClr val="800000"/>
                </a:solidFill>
                <a:latin typeface="+mj-lt"/>
                <a:cs typeface="Arial"/>
              </a:rPr>
              <a:t>p[HF</a:t>
            </a:r>
            <a:r>
              <a:rPr lang="de-DE" sz="2400" dirty="0" smtClean="0">
                <a:solidFill>
                  <a:srgbClr val="800000"/>
                </a:solidFill>
                <a:latin typeface="+mj-lt"/>
                <a:cs typeface="Arial"/>
              </a:rPr>
              <a:t>]</a:t>
            </a:r>
            <a:r>
              <a:rPr lang="de-DE" sz="2400" dirty="0" smtClean="0">
                <a:latin typeface="+mj-lt"/>
                <a:cs typeface="Arial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4183797"/>
            <a:ext cx="800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+mj-lt"/>
                <a:cs typeface="Arial"/>
              </a:rPr>
              <a:t>Das </a:t>
            </a:r>
            <a:r>
              <a:rPr lang="en-GB" sz="2000" dirty="0" err="1" smtClean="0">
                <a:latin typeface="+mj-lt"/>
                <a:cs typeface="Arial"/>
              </a:rPr>
              <a:t>sind</a:t>
            </a:r>
            <a:r>
              <a:rPr lang="en-GB" sz="2000" dirty="0" smtClean="0">
                <a:latin typeface="+mj-lt"/>
                <a:cs typeface="Arial"/>
              </a:rPr>
              <a:t> die </a:t>
            </a:r>
            <a:r>
              <a:rPr lang="en-GB" sz="2000" dirty="0" err="1" smtClean="0">
                <a:latin typeface="+mj-lt"/>
                <a:cs typeface="Arial"/>
              </a:rPr>
              <a:t>Wahrscheinlichkeiten</a:t>
            </a:r>
            <a:r>
              <a:rPr lang="en-GB" sz="2000" dirty="0" smtClean="0">
                <a:latin typeface="+mj-lt"/>
                <a:cs typeface="Arial"/>
              </a:rPr>
              <a:t> </a:t>
            </a:r>
            <a:r>
              <a:rPr lang="en-GB" sz="2000" dirty="0" err="1" smtClean="0">
                <a:latin typeface="+mj-lt"/>
                <a:cs typeface="Arial"/>
              </a:rPr>
              <a:t>mit</a:t>
            </a:r>
            <a:r>
              <a:rPr lang="en-GB" sz="2000" dirty="0" smtClean="0">
                <a:latin typeface="+mj-lt"/>
                <a:cs typeface="Arial"/>
              </a:rPr>
              <a:t> den </a:t>
            </a:r>
            <a:r>
              <a:rPr lang="en-GB" sz="2000" dirty="0" err="1" smtClean="0">
                <a:latin typeface="+mj-lt"/>
                <a:cs typeface="Arial"/>
              </a:rPr>
              <a:t>korrigierten</a:t>
            </a:r>
            <a:r>
              <a:rPr lang="en-GB" sz="2000" dirty="0" smtClean="0">
                <a:latin typeface="+mj-lt"/>
                <a:cs typeface="Arial"/>
              </a:rPr>
              <a:t> </a:t>
            </a:r>
            <a:r>
              <a:rPr lang="en-GB" sz="2000" dirty="0" err="1" smtClean="0">
                <a:latin typeface="+mj-lt"/>
                <a:cs typeface="Arial"/>
              </a:rPr>
              <a:t>Freiheitsgraden</a:t>
            </a:r>
            <a:endParaRPr lang="en-GB" sz="2000" dirty="0" smtClean="0">
              <a:latin typeface="+mj-lt"/>
              <a:cs typeface="Arial"/>
            </a:endParaRPr>
          </a:p>
          <a:p>
            <a:r>
              <a:rPr lang="en-GB" sz="2000" dirty="0" err="1" smtClean="0">
                <a:latin typeface="+mj-lt"/>
                <a:cs typeface="Arial"/>
              </a:rPr>
              <a:t>z.B</a:t>
            </a:r>
            <a:r>
              <a:rPr lang="en-GB" sz="2000" dirty="0" smtClean="0">
                <a:latin typeface="+mj-lt"/>
                <a:cs typeface="Arial"/>
              </a:rPr>
              <a:t>. 1 - </a:t>
            </a:r>
            <a:r>
              <a:rPr lang="en-GB" sz="2000" dirty="0" err="1" smtClean="0">
                <a:latin typeface="+mj-lt"/>
                <a:cs typeface="Arial"/>
              </a:rPr>
              <a:t>pf</a:t>
            </a:r>
            <a:r>
              <a:rPr lang="en-GB" sz="2000" dirty="0" smtClean="0">
                <a:latin typeface="+mj-lt"/>
                <a:cs typeface="Arial"/>
              </a:rPr>
              <a:t>(</a:t>
            </a:r>
            <a:r>
              <a:rPr lang="en-US" sz="2000" b="1" dirty="0" smtClean="0">
                <a:solidFill>
                  <a:srgbClr val="000000"/>
                </a:solidFill>
                <a:latin typeface="Courier"/>
                <a:cs typeface="Courier"/>
              </a:rPr>
              <a:t>9.890888</a:t>
            </a:r>
            <a:r>
              <a:rPr lang="en-GB" sz="2000" b="1" dirty="0" smtClean="0">
                <a:solidFill>
                  <a:srgbClr val="000000"/>
                </a:solidFill>
                <a:cs typeface="Arial"/>
              </a:rPr>
              <a:t>2</a:t>
            </a:r>
            <a:r>
              <a:rPr lang="en-GB" sz="2000" dirty="0" smtClean="0">
                <a:cs typeface="Arial"/>
              </a:rPr>
              <a:t>, </a:t>
            </a:r>
            <a:r>
              <a:rPr lang="en-GB" sz="2000" dirty="0" smtClean="0">
                <a:solidFill>
                  <a:srgbClr val="FF0000"/>
                </a:solidFill>
                <a:cs typeface="Arial"/>
              </a:rPr>
              <a:t>2</a:t>
            </a:r>
            <a:r>
              <a:rPr lang="en-GB" sz="2000" dirty="0" smtClean="0">
                <a:cs typeface="Arial"/>
              </a:rPr>
              <a:t> * </a:t>
            </a:r>
            <a:r>
              <a:rPr lang="en-GB" sz="2000" dirty="0" smtClean="0">
                <a:solidFill>
                  <a:schemeClr val="accent6"/>
                </a:solidFill>
                <a:cs typeface="Arial"/>
              </a:rPr>
              <a:t>0.6860511</a:t>
            </a:r>
            <a:r>
              <a:rPr lang="en-GB" sz="2000" dirty="0" smtClean="0">
                <a:cs typeface="Arial"/>
              </a:rPr>
              <a:t>, </a:t>
            </a:r>
            <a:r>
              <a:rPr lang="en-GB" sz="2000" dirty="0" smtClean="0">
                <a:solidFill>
                  <a:srgbClr val="FF0000"/>
                </a:solidFill>
                <a:cs typeface="Arial"/>
              </a:rPr>
              <a:t>20</a:t>
            </a:r>
            <a:r>
              <a:rPr lang="en-GB" sz="2000" dirty="0" smtClean="0">
                <a:cs typeface="Arial"/>
              </a:rPr>
              <a:t> * </a:t>
            </a:r>
            <a:r>
              <a:rPr lang="en-GB" sz="2000" dirty="0" smtClean="0">
                <a:solidFill>
                  <a:srgbClr val="F79646"/>
                </a:solidFill>
                <a:cs typeface="Arial"/>
              </a:rPr>
              <a:t>0.6860511</a:t>
            </a:r>
            <a:r>
              <a:rPr lang="en-GB" sz="2000" dirty="0" smtClean="0">
                <a:cs typeface="Arial"/>
              </a:rPr>
              <a:t>)</a:t>
            </a:r>
            <a:endParaRPr lang="en-GB" sz="2000" dirty="0" smtClean="0">
              <a:latin typeface="+mj-lt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4874062"/>
            <a:ext cx="2262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ourier"/>
                <a:cs typeface="Courier"/>
              </a:rPr>
              <a:t>[</a:t>
            </a:r>
            <a:r>
              <a:rPr lang="en-US" b="1" dirty="0" smtClean="0">
                <a:solidFill>
                  <a:srgbClr val="0000FF"/>
                </a:solidFill>
                <a:latin typeface="Courier"/>
                <a:cs typeface="Courier"/>
              </a:rPr>
              <a:t>1] 0.004370589</a:t>
            </a:r>
            <a:endParaRPr lang="en-GB" b="1" dirty="0" err="1" smtClean="0">
              <a:solidFill>
                <a:srgbClr val="0000FF"/>
              </a:solidFill>
              <a:latin typeface="Courier"/>
              <a:cs typeface="Courier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" y="5410200"/>
            <a:ext cx="81534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Alter (F[1,10] = 14.9, </a:t>
            </a:r>
            <a:r>
              <a:rPr lang="en-GB" sz="2400" dirty="0" err="1" smtClean="0">
                <a:latin typeface="+mj-lt"/>
                <a:cs typeface="Arial"/>
              </a:rPr>
              <a:t>p</a:t>
            </a:r>
            <a:r>
              <a:rPr lang="en-GB" sz="2400" dirty="0" smtClean="0">
                <a:latin typeface="+mj-lt"/>
                <a:cs typeface="Arial"/>
              </a:rPr>
              <a:t> &lt; 0.001), </a:t>
            </a:r>
            <a:r>
              <a:rPr lang="en-GB" sz="2400" dirty="0" err="1" smtClean="0">
                <a:latin typeface="+mj-lt"/>
                <a:cs typeface="Arial"/>
              </a:rPr>
              <a:t>Wort</a:t>
            </a:r>
            <a:r>
              <a:rPr lang="en-GB" sz="2400" dirty="0" smtClean="0">
                <a:latin typeface="+mj-lt"/>
                <a:cs typeface="Arial"/>
              </a:rPr>
              <a:t> (F[</a:t>
            </a:r>
            <a:r>
              <a:rPr lang="en-US" sz="2400" dirty="0" smtClean="0">
                <a:latin typeface="+mj-lt"/>
                <a:cs typeface="Arial"/>
              </a:rPr>
              <a:t>1.4</a:t>
            </a:r>
            <a:r>
              <a:rPr lang="en-GB" sz="2400" dirty="0" smtClean="0">
                <a:latin typeface="+mj-lt"/>
                <a:cs typeface="Arial"/>
              </a:rPr>
              <a:t> , </a:t>
            </a:r>
            <a:r>
              <a:rPr lang="en-US" sz="2400" dirty="0" smtClean="0">
                <a:latin typeface="+mj-lt"/>
                <a:cs typeface="Arial"/>
              </a:rPr>
              <a:t>13.7</a:t>
            </a:r>
            <a:r>
              <a:rPr lang="en-GB" sz="2400" dirty="0" smtClean="0">
                <a:latin typeface="+mj-lt"/>
                <a:cs typeface="Arial"/>
              </a:rPr>
              <a:t>] = 78.5, </a:t>
            </a:r>
            <a:r>
              <a:rPr lang="en-GB" sz="2400" dirty="0" err="1" smtClean="0">
                <a:solidFill>
                  <a:srgbClr val="0000FF"/>
                </a:solidFill>
                <a:latin typeface="+mj-lt"/>
                <a:cs typeface="Arial"/>
              </a:rPr>
              <a:t>p</a:t>
            </a:r>
            <a:r>
              <a:rPr lang="en-GB" sz="2400" dirty="0" smtClean="0">
                <a:solidFill>
                  <a:srgbClr val="0000FF"/>
                </a:solidFill>
                <a:latin typeface="+mj-lt"/>
                <a:cs typeface="Arial"/>
              </a:rPr>
              <a:t> &lt; 0.001</a:t>
            </a:r>
            <a:r>
              <a:rPr lang="en-GB" sz="2400" dirty="0" smtClean="0">
                <a:latin typeface="+mj-lt"/>
                <a:cs typeface="Arial"/>
              </a:rPr>
              <a:t>)</a:t>
            </a:r>
            <a:r>
              <a:rPr lang="en-GB" sz="2400" dirty="0" smtClean="0">
                <a:solidFill>
                  <a:srgbClr val="0000FF"/>
                </a:solidFill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sowie</a:t>
            </a:r>
            <a:r>
              <a:rPr lang="en-GB" sz="2400" dirty="0" smtClean="0">
                <a:latin typeface="+mj-lt"/>
                <a:cs typeface="Arial"/>
              </a:rPr>
              <a:t> die </a:t>
            </a:r>
            <a:r>
              <a:rPr lang="en-GB" sz="2400" dirty="0" err="1" smtClean="0">
                <a:latin typeface="+mj-lt"/>
                <a:cs typeface="Arial"/>
              </a:rPr>
              <a:t>Interaktion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Wort</a:t>
            </a:r>
            <a:r>
              <a:rPr lang="en-GB" sz="2400" dirty="0" smtClean="0">
                <a:latin typeface="+mj-lt"/>
                <a:cs typeface="Arial"/>
              </a:rPr>
              <a:t>  und Alter (F[1.4, 13.7] = 9.9, </a:t>
            </a:r>
            <a:r>
              <a:rPr lang="en-GB" sz="2400" dirty="0" err="1" smtClean="0">
                <a:solidFill>
                  <a:srgbClr val="0000FF"/>
                </a:solidFill>
                <a:latin typeface="+mj-lt"/>
                <a:cs typeface="Arial"/>
              </a:rPr>
              <a:t>p</a:t>
            </a:r>
            <a:r>
              <a:rPr lang="en-GB" sz="2400" dirty="0" smtClean="0">
                <a:solidFill>
                  <a:srgbClr val="0000FF"/>
                </a:solidFill>
                <a:latin typeface="+mj-lt"/>
                <a:cs typeface="Arial"/>
              </a:rPr>
              <a:t> &lt; 0.001</a:t>
            </a:r>
            <a:r>
              <a:rPr lang="en-GB" sz="2400" dirty="0" smtClean="0">
                <a:solidFill>
                  <a:srgbClr val="000000"/>
                </a:solidFill>
                <a:latin typeface="+mj-lt"/>
                <a:cs typeface="Arial"/>
              </a:rPr>
              <a:t>)</a:t>
            </a:r>
            <a:r>
              <a:rPr lang="en-GB" sz="2400" dirty="0" smtClean="0">
                <a:solidFill>
                  <a:srgbClr val="0000FF"/>
                </a:solidFill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hatten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einen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signifikanten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Einfluss</a:t>
            </a:r>
            <a:r>
              <a:rPr lang="en-GB" sz="2400" dirty="0" smtClean="0">
                <a:latin typeface="+mj-lt"/>
                <a:cs typeface="Arial"/>
              </a:rPr>
              <a:t> auf F2.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4851" y="0"/>
            <a:ext cx="4029885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ANOVA und 'balanced design'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74845" y="457200"/>
            <a:ext cx="70829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40 </a:t>
            </a:r>
            <a:r>
              <a:rPr lang="de-DE" sz="2400" dirty="0" err="1" smtClean="0">
                <a:latin typeface="+mj-lt"/>
                <a:cs typeface="Arial"/>
              </a:rPr>
              <a:t>Vpn</a:t>
            </a:r>
            <a:r>
              <a:rPr lang="de-DE" sz="2400" dirty="0" smtClean="0">
                <a:latin typeface="+mj-lt"/>
                <a:cs typeface="Arial"/>
              </a:rPr>
              <a:t>. 20 aus BY (davon 10 alt, 10 jung), 20 aus SH (davon 10 alt, 10 jung) produzierten /i/, /e/, /a/</a:t>
            </a:r>
          </a:p>
        </p:txBody>
      </p:sp>
      <p:grpSp>
        <p:nvGrpSpPr>
          <p:cNvPr id="59" name="Group 58"/>
          <p:cNvGrpSpPr/>
          <p:nvPr/>
        </p:nvGrpSpPr>
        <p:grpSpPr>
          <a:xfrm>
            <a:off x="56632" y="1186428"/>
            <a:ext cx="4085829" cy="2501414"/>
            <a:chOff x="56632" y="1186428"/>
            <a:chExt cx="4085829" cy="2501414"/>
          </a:xfrm>
        </p:grpSpPr>
        <p:sp>
          <p:nvSpPr>
            <p:cNvPr id="3" name="TextBox 2"/>
            <p:cNvSpPr txBox="1"/>
            <p:nvPr/>
          </p:nvSpPr>
          <p:spPr>
            <a:xfrm>
              <a:off x="181371" y="1519029"/>
              <a:ext cx="3505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  <a:cs typeface="Arial"/>
                </a:rPr>
                <a:t>Dieselbe Anzahl und mindestens 5 pro Stufe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56632" y="2995344"/>
              <a:ext cx="1219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Dialekt</a:t>
              </a:r>
              <a:endParaRPr lang="en-GB" sz="2400" dirty="0" smtClean="0">
                <a:solidFill>
                  <a:srgbClr val="FF0000"/>
                </a:solidFill>
                <a:latin typeface="+mj-lt"/>
                <a:cs typeface="Arial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545912" y="2231112"/>
              <a:ext cx="838200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Alter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174312" y="2907982"/>
              <a:ext cx="834549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rgbClr val="F79646"/>
                  </a:solidFill>
                  <a:latin typeface="+mj-lt"/>
                  <a:cs typeface="Arial"/>
                </a:rPr>
                <a:t>BY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174312" y="3226177"/>
              <a:ext cx="834549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rgbClr val="F79646"/>
                  </a:solidFill>
                  <a:latin typeface="+mj-lt"/>
                  <a:cs typeface="Arial"/>
                </a:rPr>
                <a:t>SH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008861" y="2531447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solidFill>
                    <a:schemeClr val="accent6"/>
                  </a:solidFill>
                  <a:latin typeface="+mj-lt"/>
                  <a:cs typeface="Arial"/>
                </a:rPr>
                <a:t>jung</a:t>
              </a:r>
              <a:endParaRPr lang="en-GB" sz="2400" dirty="0" smtClean="0">
                <a:solidFill>
                  <a:schemeClr val="accent6"/>
                </a:solidFill>
                <a:latin typeface="+mj-lt"/>
                <a:cs typeface="Arial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380461" y="2531447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chemeClr val="accent6"/>
                  </a:solidFill>
                  <a:latin typeface="+mj-lt"/>
                  <a:cs typeface="Arial"/>
                </a:rPr>
                <a:t>alt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957976" y="1186428"/>
              <a:ext cx="1447800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rgbClr val="0000FF"/>
                  </a:solidFill>
                  <a:latin typeface="+mj-lt"/>
                  <a:cs typeface="Arial"/>
                </a:rPr>
                <a:t>Between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2008861" y="2903517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10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3344186" y="2907982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10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2016163" y="3226177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10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3380461" y="3201620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10</a:t>
              </a: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5338961" y="3771752"/>
            <a:ext cx="3124200" cy="923330"/>
            <a:chOff x="5338961" y="3771752"/>
            <a:chExt cx="3124200" cy="923330"/>
          </a:xfrm>
        </p:grpSpPr>
        <p:sp>
          <p:nvSpPr>
            <p:cNvPr id="92" name="TextBox 91"/>
            <p:cNvSpPr txBox="1"/>
            <p:nvPr/>
          </p:nvSpPr>
          <p:spPr>
            <a:xfrm>
              <a:off x="6329561" y="3771752"/>
              <a:ext cx="1685013" cy="461665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latin typeface="+mj-lt"/>
                  <a:cs typeface="Arial"/>
                </a:rPr>
                <a:t>geht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nicht</a:t>
              </a:r>
              <a:endParaRPr lang="en-GB" sz="2400" dirty="0" smtClean="0">
                <a:latin typeface="+mj-lt"/>
                <a:cs typeface="Arial"/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5338961" y="4233417"/>
              <a:ext cx="3124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latin typeface="+mj-lt"/>
                  <a:cs typeface="Arial"/>
                </a:rPr>
                <a:t>Sn</a:t>
              </a:r>
              <a:r>
                <a:rPr lang="en-GB" sz="2400" dirty="0" smtClean="0">
                  <a:latin typeface="+mj-lt"/>
                  <a:cs typeface="Arial"/>
                </a:rPr>
                <a:t>		0		1		1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8961" y="4742260"/>
            <a:ext cx="3333233" cy="1739205"/>
            <a:chOff x="5338961" y="4742260"/>
            <a:chExt cx="3333233" cy="1739205"/>
          </a:xfrm>
        </p:grpSpPr>
        <p:sp>
          <p:nvSpPr>
            <p:cNvPr id="94" name="TextBox 93"/>
            <p:cNvSpPr txBox="1"/>
            <p:nvPr/>
          </p:nvSpPr>
          <p:spPr>
            <a:xfrm>
              <a:off x="5338961" y="4742260"/>
              <a:ext cx="3333233" cy="461665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muss </a:t>
              </a:r>
              <a:r>
                <a:rPr lang="en-GB" sz="2400" dirty="0" err="1" smtClean="0">
                  <a:latin typeface="+mj-lt"/>
                  <a:cs typeface="Arial"/>
                </a:rPr>
                <a:t>gemittelt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werden</a:t>
              </a:r>
              <a:endParaRPr lang="en-GB" sz="2400" dirty="0" smtClean="0">
                <a:latin typeface="+mj-lt"/>
                <a:cs typeface="Arial"/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5491361" y="5410200"/>
              <a:ext cx="3124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latin typeface="+mj-lt"/>
                  <a:cs typeface="Arial"/>
                </a:rPr>
                <a:t>Sn</a:t>
              </a:r>
              <a:r>
                <a:rPr lang="en-GB" sz="2400" dirty="0" smtClean="0">
                  <a:latin typeface="+mj-lt"/>
                  <a:cs typeface="Arial"/>
                </a:rPr>
                <a:t>		4		4		4</a:t>
              </a: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5867400" y="6019800"/>
              <a:ext cx="259576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(</a:t>
              </a:r>
              <a:r>
                <a:rPr lang="en-GB" sz="2400" dirty="0" err="1" smtClean="0">
                  <a:latin typeface="+mj-lt"/>
                  <a:cs typeface="Arial"/>
                </a:rPr>
                <a:t>nächste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Folie</a:t>
              </a:r>
              <a:r>
                <a:rPr lang="en-GB" sz="2400" dirty="0" smtClean="0">
                  <a:latin typeface="+mj-lt"/>
                  <a:cs typeface="Arial"/>
                </a:rPr>
                <a:t>)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216334" y="3747195"/>
            <a:ext cx="4085829" cy="1819870"/>
            <a:chOff x="216334" y="3747195"/>
            <a:chExt cx="4085829" cy="1819870"/>
          </a:xfrm>
        </p:grpSpPr>
        <p:sp>
          <p:nvSpPr>
            <p:cNvPr id="64" name="TextBox 63"/>
            <p:cNvSpPr txBox="1"/>
            <p:nvPr/>
          </p:nvSpPr>
          <p:spPr>
            <a:xfrm>
              <a:off x="910749" y="3747195"/>
              <a:ext cx="2708236" cy="461665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latin typeface="+mj-lt"/>
                  <a:cs typeface="Arial"/>
                </a:rPr>
                <a:t>geht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meistens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nicht</a:t>
              </a:r>
              <a:endParaRPr lang="en-GB" sz="2400" dirty="0" smtClean="0">
                <a:latin typeface="+mj-lt"/>
                <a:cs typeface="Arial"/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216334" y="4874567"/>
              <a:ext cx="1219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Dialekt</a:t>
              </a:r>
              <a:endParaRPr lang="en-GB" sz="2400" dirty="0" smtClean="0">
                <a:solidFill>
                  <a:srgbClr val="FF0000"/>
                </a:solidFill>
                <a:latin typeface="+mj-lt"/>
                <a:cs typeface="Arial"/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2705614" y="4110335"/>
              <a:ext cx="838200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Alter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1334014" y="4787205"/>
              <a:ext cx="834549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rgbClr val="F79646"/>
                  </a:solidFill>
                  <a:latin typeface="+mj-lt"/>
                  <a:cs typeface="Arial"/>
                </a:rPr>
                <a:t>BY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1334014" y="5105400"/>
              <a:ext cx="834549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rgbClr val="F79646"/>
                  </a:solidFill>
                  <a:latin typeface="+mj-lt"/>
                  <a:cs typeface="Arial"/>
                </a:rPr>
                <a:t>SH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2168563" y="4410670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solidFill>
                    <a:schemeClr val="accent6"/>
                  </a:solidFill>
                  <a:latin typeface="+mj-lt"/>
                  <a:cs typeface="Arial"/>
                </a:rPr>
                <a:t>jung</a:t>
              </a:r>
              <a:endParaRPr lang="en-GB" sz="2400" dirty="0" smtClean="0">
                <a:solidFill>
                  <a:schemeClr val="accent6"/>
                </a:solidFill>
                <a:latin typeface="+mj-lt"/>
                <a:cs typeface="Arial"/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3540163" y="4410670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chemeClr val="accent6"/>
                  </a:solidFill>
                  <a:latin typeface="+mj-lt"/>
                  <a:cs typeface="Arial"/>
                </a:rPr>
                <a:t>alt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168563" y="4782740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2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3503888" y="4787205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2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2175865" y="5105400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2</a:t>
              </a: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3540163" y="5080843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2</a:t>
              </a: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223636" y="5336232"/>
            <a:ext cx="4085829" cy="1456730"/>
            <a:chOff x="223636" y="5336232"/>
            <a:chExt cx="4085829" cy="1456730"/>
          </a:xfrm>
        </p:grpSpPr>
        <p:sp>
          <p:nvSpPr>
            <p:cNvPr id="107" name="TextBox 106"/>
            <p:cNvSpPr txBox="1"/>
            <p:nvPr/>
          </p:nvSpPr>
          <p:spPr>
            <a:xfrm>
              <a:off x="223636" y="6100464"/>
              <a:ext cx="1219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Dialekt</a:t>
              </a:r>
              <a:endParaRPr lang="en-GB" sz="2400" dirty="0" smtClean="0">
                <a:solidFill>
                  <a:srgbClr val="FF0000"/>
                </a:solidFill>
                <a:latin typeface="+mj-lt"/>
                <a:cs typeface="Arial"/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2712916" y="5336232"/>
              <a:ext cx="838200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Alter</a:t>
              </a: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1341316" y="6013102"/>
              <a:ext cx="834549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rgbClr val="F79646"/>
                  </a:solidFill>
                  <a:latin typeface="+mj-lt"/>
                  <a:cs typeface="Arial"/>
                </a:rPr>
                <a:t>BY</a:t>
              </a: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1341316" y="6331297"/>
              <a:ext cx="834549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rgbClr val="F79646"/>
                  </a:solidFill>
                  <a:latin typeface="+mj-lt"/>
                  <a:cs typeface="Arial"/>
                </a:rPr>
                <a:t>SH</a:t>
              </a: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2175865" y="5636567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solidFill>
                    <a:schemeClr val="accent6"/>
                  </a:solidFill>
                  <a:latin typeface="+mj-lt"/>
                  <a:cs typeface="Arial"/>
                </a:rPr>
                <a:t>jung</a:t>
              </a:r>
              <a:endParaRPr lang="en-GB" sz="2400" dirty="0" smtClean="0">
                <a:solidFill>
                  <a:schemeClr val="accent6"/>
                </a:solidFill>
                <a:latin typeface="+mj-lt"/>
                <a:cs typeface="Arial"/>
              </a:endParaRP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3547465" y="5636567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chemeClr val="accent6"/>
                  </a:solidFill>
                  <a:latin typeface="+mj-lt"/>
                  <a:cs typeface="Arial"/>
                </a:rPr>
                <a:t>alt</a:t>
              </a:r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2175865" y="6008637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4</a:t>
              </a: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3511190" y="6013102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11</a:t>
              </a: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2183167" y="6331297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6</a:t>
              </a: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3547465" y="6306740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3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105400" y="1181963"/>
            <a:ext cx="3962400" cy="2649349"/>
            <a:chOff x="5105400" y="1181963"/>
            <a:chExt cx="3962400" cy="2649349"/>
          </a:xfrm>
        </p:grpSpPr>
        <p:sp>
          <p:nvSpPr>
            <p:cNvPr id="45" name="TextBox 44"/>
            <p:cNvSpPr txBox="1"/>
            <p:nvPr/>
          </p:nvSpPr>
          <p:spPr>
            <a:xfrm>
              <a:off x="6062861" y="1181963"/>
              <a:ext cx="1143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rgbClr val="0000FF"/>
                  </a:solidFill>
                  <a:latin typeface="+mj-lt"/>
                  <a:cs typeface="Arial"/>
                </a:rPr>
                <a:t>Within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105400" y="1519029"/>
              <a:ext cx="3962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latin typeface="+mj-lt"/>
                  <a:cs typeface="Arial"/>
                </a:rPr>
                <a:t>Ein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Wert</a:t>
              </a:r>
              <a:r>
                <a:rPr lang="en-GB" sz="2400" dirty="0" smtClean="0">
                  <a:latin typeface="+mj-lt"/>
                  <a:cs typeface="Arial"/>
                </a:rPr>
                <a:t> pro </a:t>
              </a:r>
              <a:r>
                <a:rPr lang="en-GB" sz="2400" dirty="0" err="1" smtClean="0">
                  <a:latin typeface="+mj-lt"/>
                  <a:cs typeface="Arial"/>
                </a:rPr>
                <a:t>Stufe</a:t>
              </a:r>
              <a:r>
                <a:rPr lang="en-GB" sz="2400" dirty="0" smtClean="0">
                  <a:latin typeface="+mj-lt"/>
                  <a:cs typeface="Arial"/>
                </a:rPr>
                <a:t> pro </a:t>
              </a:r>
              <a:r>
                <a:rPr lang="en-GB" sz="2400" dirty="0" err="1" smtClean="0">
                  <a:latin typeface="+mj-lt"/>
                  <a:cs typeface="Arial"/>
                </a:rPr>
                <a:t>Vpn</a:t>
              </a:r>
              <a:endParaRPr lang="en-GB" sz="2400" dirty="0" smtClean="0">
                <a:latin typeface="+mj-lt"/>
                <a:cs typeface="Arial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5338961" y="2533680"/>
              <a:ext cx="3124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S1		1		1		1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338961" y="2764512"/>
              <a:ext cx="3124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S2		1		1		1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338961" y="2979717"/>
              <a:ext cx="3124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S3		1		1		1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338961" y="3369647"/>
              <a:ext cx="3124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latin typeface="+mj-lt"/>
                  <a:cs typeface="Arial"/>
                </a:rPr>
                <a:t>Sn</a:t>
              </a:r>
              <a:r>
                <a:rPr lang="en-GB" sz="2400" dirty="0" smtClean="0">
                  <a:latin typeface="+mj-lt"/>
                  <a:cs typeface="Arial"/>
                </a:rPr>
                <a:t>		1		1		1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338961" y="2154913"/>
              <a:ext cx="3124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		</a:t>
              </a:r>
              <a:r>
                <a:rPr lang="en-GB" sz="2400" dirty="0" err="1" smtClean="0">
                  <a:solidFill>
                    <a:srgbClr val="F79646"/>
                  </a:solidFill>
                  <a:latin typeface="+mj-lt"/>
                  <a:cs typeface="Arial"/>
                </a:rPr>
                <a:t>i</a:t>
              </a:r>
              <a:r>
                <a:rPr lang="en-GB" sz="2400" dirty="0" smtClean="0">
                  <a:solidFill>
                    <a:srgbClr val="F79646"/>
                  </a:solidFill>
                  <a:latin typeface="+mj-lt"/>
                  <a:cs typeface="Arial"/>
                </a:rPr>
                <a:t>		</a:t>
              </a:r>
              <a:r>
                <a:rPr lang="en-GB" sz="2400" dirty="0" err="1" smtClean="0">
                  <a:solidFill>
                    <a:srgbClr val="F79646"/>
                  </a:solidFill>
                  <a:latin typeface="+mj-lt"/>
                  <a:cs typeface="Arial"/>
                </a:rPr>
                <a:t>e</a:t>
              </a:r>
              <a:r>
                <a:rPr lang="en-GB" sz="2400" dirty="0" smtClean="0">
                  <a:solidFill>
                    <a:srgbClr val="F79646"/>
                  </a:solidFill>
                  <a:latin typeface="+mj-lt"/>
                  <a:cs typeface="Arial"/>
                </a:rPr>
                <a:t>		a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5719961" y="1888361"/>
              <a:ext cx="2438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latin typeface="+mj-lt"/>
                  <a:cs typeface="Arial"/>
                </a:rPr>
                <a:t>Anzahl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der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Werte</a:t>
              </a:r>
              <a:endParaRPr lang="en-GB" sz="2400" dirty="0" smtClean="0">
                <a:latin typeface="+mj-lt"/>
                <a:cs typeface="Arial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391842" y="3138814"/>
              <a:ext cx="6228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...</a:t>
              </a:r>
              <a:endParaRPr lang="en-GB" sz="2400" dirty="0" err="1" smtClean="0">
                <a:latin typeface="+mj-lt"/>
                <a:cs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53483" y="71735"/>
            <a:ext cx="4751512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Wiederholungen in </a:t>
            </a:r>
            <a:r>
              <a:rPr lang="de-DE" sz="2400" dirty="0" err="1" smtClean="0">
                <a:cs typeface="Arial"/>
              </a:rPr>
              <a:t>within-Stufen</a:t>
            </a:r>
            <a:endParaRPr lang="de-DE" sz="2400" dirty="0" smtClean="0">
              <a:cs typeface="Arial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10147" y="1364397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Englische und spanische </a:t>
            </a:r>
            <a:r>
              <a:rPr lang="de-DE" sz="2400" dirty="0" err="1" smtClean="0">
                <a:latin typeface="+mj-lt"/>
                <a:cs typeface="Arial"/>
              </a:rPr>
              <a:t>Vpn</a:t>
            </a:r>
            <a:r>
              <a:rPr lang="de-DE" sz="2400" dirty="0" smtClean="0">
                <a:latin typeface="+mj-lt"/>
                <a:cs typeface="Arial"/>
              </a:rPr>
              <a:t> </a:t>
            </a:r>
            <a:r>
              <a:rPr lang="de-DE" sz="2400" dirty="0" smtClean="0">
                <a:latin typeface="+mj-lt"/>
                <a:cs typeface="Arial"/>
              </a:rPr>
              <a:t>produzierten </a:t>
            </a:r>
            <a:r>
              <a:rPr lang="de-DE" sz="2400" dirty="0" smtClean="0">
                <a:latin typeface="+mj-lt"/>
                <a:cs typeface="Arial"/>
              </a:rPr>
              <a:t>/i, e, a/ zu 2 Sprechgeschwindigkeiten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228600" y="2195394"/>
            <a:ext cx="8558886" cy="4158863"/>
            <a:chOff x="228600" y="2195394"/>
            <a:chExt cx="8558886" cy="4158863"/>
          </a:xfrm>
        </p:grpSpPr>
        <p:grpSp>
          <p:nvGrpSpPr>
            <p:cNvPr id="40" name="Group 39"/>
            <p:cNvGrpSpPr/>
            <p:nvPr/>
          </p:nvGrpSpPr>
          <p:grpSpPr>
            <a:xfrm>
              <a:off x="310147" y="3534856"/>
              <a:ext cx="8477339" cy="2819401"/>
              <a:chOff x="310147" y="3534856"/>
              <a:chExt cx="8477339" cy="2819401"/>
            </a:xfrm>
          </p:grpSpPr>
          <p:sp>
            <p:nvSpPr>
              <p:cNvPr id="4" name="TextBox 3"/>
              <p:cNvSpPr txBox="1"/>
              <p:nvPr/>
            </p:nvSpPr>
            <p:spPr>
              <a:xfrm>
                <a:off x="5787109" y="4222889"/>
                <a:ext cx="68269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err="1" smtClean="0">
                    <a:cs typeface="Arial"/>
                  </a:rPr>
                  <a:t>Vpn</a:t>
                </a:r>
                <a:endParaRPr lang="de-DE" sz="2400" dirty="0" smtClean="0">
                  <a:cs typeface="Arial"/>
                </a:endParaRPr>
              </a:p>
            </p:txBody>
          </p:sp>
          <p:sp>
            <p:nvSpPr>
              <p:cNvPr id="5" name="TextBox 4"/>
              <p:cNvSpPr txBox="1"/>
              <p:nvPr/>
            </p:nvSpPr>
            <p:spPr>
              <a:xfrm>
                <a:off x="4710786" y="5592256"/>
                <a:ext cx="25304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i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5121536" y="5592256"/>
                <a:ext cx="33780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e</a:t>
                </a: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5607733" y="5592256"/>
                <a:ext cx="33209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a</a:t>
                </a:r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4871248" y="4908689"/>
                <a:ext cx="78699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lang.</a:t>
                </a: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6637677" y="4908689"/>
                <a:ext cx="105299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schnell</a:t>
                </a: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1937302" y="4908689"/>
                <a:ext cx="186616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Sprechtempo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2944925" y="5592256"/>
                <a:ext cx="87956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Vokal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2279418" y="3534856"/>
                <a:ext cx="118749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Sprache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4871248" y="3534856"/>
                <a:ext cx="254971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engl. oder </a:t>
                </a:r>
                <a:r>
                  <a:rPr lang="de-DE" sz="2400" dirty="0" err="1" smtClean="0">
                    <a:cs typeface="Arial"/>
                  </a:rPr>
                  <a:t>span</a:t>
                </a:r>
                <a:r>
                  <a:rPr lang="de-DE" sz="2400" dirty="0" smtClean="0">
                    <a:cs typeface="Arial"/>
                  </a:rPr>
                  <a:t>.</a:t>
                </a:r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 rot="5400000">
                <a:off x="5129686" y="5556712"/>
                <a:ext cx="374303" cy="158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>
                <a:stCxn id="8" idx="2"/>
              </p:cNvCxnSpPr>
              <p:nvPr/>
            </p:nvCxnSpPr>
            <p:spPr>
              <a:xfrm rot="5400000">
                <a:off x="4880845" y="5360758"/>
                <a:ext cx="374305" cy="39349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 rot="16200000" flipH="1">
                <a:off x="5343497" y="5344489"/>
                <a:ext cx="374304" cy="426033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TextBox 16"/>
              <p:cNvSpPr txBox="1"/>
              <p:nvPr/>
            </p:nvSpPr>
            <p:spPr>
              <a:xfrm>
                <a:off x="6527604" y="5592255"/>
                <a:ext cx="25304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i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938354" y="5592255"/>
                <a:ext cx="33780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e</a:t>
                </a: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7424551" y="5592255"/>
                <a:ext cx="33209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a</a:t>
                </a:r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 rot="5400000">
                <a:off x="6946504" y="5556711"/>
                <a:ext cx="374303" cy="158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 rot="5400000">
                <a:off x="6713931" y="5344489"/>
                <a:ext cx="374304" cy="426033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 rot="16200000" flipH="1">
                <a:off x="7160315" y="5344488"/>
                <a:ext cx="374304" cy="426033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>
                <a:endCxn id="4" idx="2"/>
              </p:cNvCxnSpPr>
              <p:nvPr/>
            </p:nvCxnSpPr>
            <p:spPr>
              <a:xfrm flipV="1">
                <a:off x="5297283" y="4684554"/>
                <a:ext cx="831176" cy="37430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flipH="1" flipV="1">
                <a:off x="6153255" y="4684554"/>
                <a:ext cx="855972" cy="374303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16200000" flipH="1">
                <a:off x="5947110" y="4181214"/>
                <a:ext cx="376536" cy="7151"/>
              </a:xfrm>
              <a:prstGeom prst="line">
                <a:avLst/>
              </a:prstGeom>
              <a:ln w="25400" cap="flat" cmpd="sng" algn="ctr">
                <a:solidFill>
                  <a:schemeClr val="accent1"/>
                </a:solidFill>
                <a:prstDash val="sysDash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TextBox 25"/>
              <p:cNvSpPr txBox="1"/>
              <p:nvPr/>
            </p:nvSpPr>
            <p:spPr>
              <a:xfrm>
                <a:off x="4604313" y="5892592"/>
                <a:ext cx="5086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w</a:t>
                </a:r>
                <a:r>
                  <a:rPr lang="de-DE" sz="2400" baseline="-25000" dirty="0" smtClean="0">
                    <a:cs typeface="Arial"/>
                  </a:rPr>
                  <a:t>1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5073863" y="5892592"/>
                <a:ext cx="5086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w</a:t>
                </a:r>
                <a:r>
                  <a:rPr lang="de-DE" sz="2400" baseline="-25000" dirty="0" smtClean="0">
                    <a:cs typeface="Arial"/>
                  </a:rPr>
                  <a:t>2</a:t>
                </a: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5520174" y="5892592"/>
                <a:ext cx="5086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w</a:t>
                </a:r>
                <a:r>
                  <a:rPr lang="de-DE" sz="2400" baseline="-25000" dirty="0" smtClean="0">
                    <a:cs typeface="Arial"/>
                  </a:rPr>
                  <a:t>3</a:t>
                </a: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6377615" y="5892592"/>
                <a:ext cx="5086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w</a:t>
                </a:r>
                <a:r>
                  <a:rPr lang="de-DE" sz="2400" baseline="-25000" dirty="0" smtClean="0">
                    <a:cs typeface="Arial"/>
                  </a:rPr>
                  <a:t>4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6847165" y="5892592"/>
                <a:ext cx="5086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w</a:t>
                </a:r>
                <a:r>
                  <a:rPr lang="de-DE" sz="2400" baseline="-25000" dirty="0" smtClean="0">
                    <a:cs typeface="Arial"/>
                  </a:rPr>
                  <a:t>5</a:t>
                </a: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7293476" y="5892592"/>
                <a:ext cx="5086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w</a:t>
                </a:r>
                <a:r>
                  <a:rPr lang="de-DE" sz="2400" baseline="-25000" dirty="0" smtClean="0">
                    <a:cs typeface="Arial"/>
                  </a:rPr>
                  <a:t>6</a:t>
                </a: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310147" y="3996521"/>
                <a:ext cx="129058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err="1" smtClean="0">
                    <a:solidFill>
                      <a:srgbClr val="3366FF"/>
                    </a:solidFill>
                    <a:cs typeface="Arial"/>
                  </a:rPr>
                  <a:t>between</a:t>
                </a:r>
                <a:endParaRPr lang="de-DE" sz="2400" dirty="0" smtClean="0">
                  <a:solidFill>
                    <a:srgbClr val="3366FF"/>
                  </a:solidFill>
                  <a:cs typeface="Arial"/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439243" y="4597192"/>
                <a:ext cx="98436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err="1" smtClean="0">
                    <a:solidFill>
                      <a:srgbClr val="3366FF"/>
                    </a:solidFill>
                    <a:cs typeface="Arial"/>
                  </a:rPr>
                  <a:t>within</a:t>
                </a:r>
                <a:endParaRPr lang="de-DE" sz="2400" dirty="0" smtClean="0">
                  <a:solidFill>
                    <a:srgbClr val="3366FF"/>
                  </a:solidFill>
                  <a:cs typeface="Arial"/>
                </a:endParaRPr>
              </a:p>
            </p:txBody>
          </p:sp>
          <p:cxnSp>
            <p:nvCxnSpPr>
              <p:cNvPr id="34" name="Straight Connector 33"/>
              <p:cNvCxnSpPr/>
              <p:nvPr/>
            </p:nvCxnSpPr>
            <p:spPr>
              <a:xfrm>
                <a:off x="634086" y="4518762"/>
                <a:ext cx="8153400" cy="1588"/>
              </a:xfrm>
              <a:prstGeom prst="line">
                <a:avLst/>
              </a:prstGeom>
              <a:ln w="25400" cap="flat" cmpd="sng" algn="ctr">
                <a:solidFill>
                  <a:schemeClr val="accent1"/>
                </a:solidFill>
                <a:prstDash val="sysDash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" name="TextBox 36"/>
            <p:cNvSpPr txBox="1"/>
            <p:nvPr/>
          </p:nvSpPr>
          <p:spPr>
            <a:xfrm>
              <a:off x="228600" y="2195394"/>
              <a:ext cx="8105851" cy="1200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err="1" smtClean="0">
                  <a:latin typeface="+mj-lt"/>
                  <a:cs typeface="Arial"/>
                </a:rPr>
                <a:t>Within</a:t>
              </a:r>
              <a:r>
                <a:rPr lang="de-DE" sz="2400" dirty="0" smtClean="0">
                  <a:latin typeface="+mj-lt"/>
                  <a:cs typeface="Arial"/>
                </a:rPr>
                <a:t>: Vokal (3 Stufen) und </a:t>
              </a:r>
              <a:r>
                <a:rPr lang="de-DE" sz="2400" dirty="0" smtClean="0">
                  <a:latin typeface="+mj-lt"/>
                  <a:cs typeface="Arial"/>
                </a:rPr>
                <a:t>Sprechgeschwindigkeit </a:t>
              </a:r>
              <a:r>
                <a:rPr lang="de-DE" sz="2400" dirty="0" smtClean="0">
                  <a:latin typeface="+mj-lt"/>
                  <a:cs typeface="Arial"/>
                </a:rPr>
                <a:t>(2 Stufen) </a:t>
              </a:r>
            </a:p>
            <a:p>
              <a:r>
                <a:rPr lang="de-DE" sz="2400" dirty="0" smtClean="0">
                  <a:latin typeface="+mj-lt"/>
                  <a:cs typeface="Arial"/>
                </a:rPr>
                <a:t>Daher: 3 × 2 = 6 </a:t>
              </a:r>
              <a:r>
                <a:rPr lang="de-DE" sz="2400" dirty="0" err="1" smtClean="0">
                  <a:latin typeface="+mj-lt"/>
                  <a:cs typeface="Arial"/>
                </a:rPr>
                <a:t>within-Werte</a:t>
              </a:r>
              <a:r>
                <a:rPr lang="de-DE" sz="2400" dirty="0" smtClean="0">
                  <a:latin typeface="+mj-lt"/>
                  <a:cs typeface="Arial"/>
                </a:rPr>
                <a:t> pro </a:t>
              </a:r>
              <a:r>
                <a:rPr lang="de-DE" sz="2400" dirty="0" err="1" smtClean="0">
                  <a:latin typeface="+mj-lt"/>
                  <a:cs typeface="Arial"/>
                </a:rPr>
                <a:t>Vpn</a:t>
              </a:r>
              <a:r>
                <a:rPr lang="de-DE" sz="2400" dirty="0" smtClean="0">
                  <a:latin typeface="+mj-lt"/>
                  <a:cs typeface="Arial"/>
                </a:rPr>
                <a:t> </a:t>
              </a:r>
            </a:p>
            <a:p>
              <a:r>
                <a:rPr lang="de-DE" sz="2400" dirty="0" smtClean="0">
                  <a:latin typeface="+mj-lt"/>
                  <a:cs typeface="Arial"/>
                </a:rPr>
                <a:t>(ein Wert pro </a:t>
              </a:r>
              <a:r>
                <a:rPr lang="de-DE" sz="2400" dirty="0" err="1" smtClean="0">
                  <a:latin typeface="+mj-lt"/>
                  <a:cs typeface="Arial"/>
                </a:rPr>
                <a:t>within-Stufe</a:t>
              </a:r>
              <a:r>
                <a:rPr lang="de-DE" sz="2400" dirty="0" smtClean="0">
                  <a:latin typeface="+mj-lt"/>
                  <a:cs typeface="Arial"/>
                </a:rPr>
                <a:t> pro </a:t>
              </a:r>
              <a:r>
                <a:rPr lang="de-DE" sz="2400" dirty="0" err="1" smtClean="0">
                  <a:latin typeface="+mj-lt"/>
                  <a:cs typeface="Arial"/>
                </a:rPr>
                <a:t>Vpn</a:t>
              </a:r>
              <a:r>
                <a:rPr lang="de-DE" sz="2400" dirty="0" smtClean="0">
                  <a:latin typeface="+mj-lt"/>
                  <a:cs typeface="Arial"/>
                </a:rPr>
                <a:t>).</a:t>
              </a: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310147" y="533400"/>
            <a:ext cx="79956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smtClean="0">
                <a:latin typeface="+mj-lt"/>
                <a:cs typeface="Arial"/>
              </a:rPr>
              <a:t>Wenn es </a:t>
            </a:r>
            <a:r>
              <a:rPr lang="de-DE" sz="2400" i="1" smtClean="0">
                <a:latin typeface="+mj-lt"/>
                <a:cs typeface="Arial"/>
              </a:rPr>
              <a:t>n</a:t>
            </a:r>
            <a:r>
              <a:rPr lang="de-DE" sz="2400" smtClean="0">
                <a:latin typeface="+mj-lt"/>
                <a:cs typeface="Arial"/>
              </a:rPr>
              <a:t> within-Stufen gibt, dann muss es </a:t>
            </a:r>
            <a:r>
              <a:rPr lang="de-DE" sz="2400" i="1" smtClean="0">
                <a:latin typeface="+mj-lt"/>
                <a:cs typeface="Arial"/>
              </a:rPr>
              <a:t>n</a:t>
            </a:r>
            <a:r>
              <a:rPr lang="de-DE" sz="2400" smtClean="0">
                <a:latin typeface="+mj-lt"/>
                <a:cs typeface="Arial"/>
              </a:rPr>
              <a:t> Werte geben pro Vpn, einen Wert pro within-Stufe z.B: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696" y="533400"/>
            <a:ext cx="84053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Jedoch haben die meisten phonetischen Untersuchungen mehrere Werte pro </a:t>
            </a:r>
            <a:r>
              <a:rPr lang="de-DE" sz="2400" dirty="0" err="1" smtClean="0">
                <a:cs typeface="Arial"/>
              </a:rPr>
              <a:t>within-Stufe</a:t>
            </a:r>
            <a:r>
              <a:rPr lang="de-DE" sz="2400" dirty="0" smtClean="0">
                <a:cs typeface="Arial"/>
              </a:rPr>
              <a:t>. </a:t>
            </a:r>
            <a:r>
              <a:rPr lang="de-DE" sz="2400" dirty="0" err="1" smtClean="0">
                <a:cs typeface="Arial"/>
              </a:rPr>
              <a:t>zB</a:t>
            </a:r>
            <a:r>
              <a:rPr lang="de-DE" sz="2400" dirty="0" smtClean="0">
                <a:cs typeface="Arial"/>
              </a:rPr>
              <a:t>. jede </a:t>
            </a:r>
            <a:r>
              <a:rPr lang="de-DE" sz="2400" dirty="0" err="1" smtClean="0">
                <a:cs typeface="Arial"/>
              </a:rPr>
              <a:t>Vpn</a:t>
            </a:r>
            <a:r>
              <a:rPr lang="de-DE" sz="2400" dirty="0" smtClean="0">
                <a:cs typeface="Arial"/>
              </a:rPr>
              <a:t>. erzeugte /i, e, a/ zu einer langsamen und schnellen Sprechgeschwindigkeit </a:t>
            </a:r>
            <a:r>
              <a:rPr lang="de-DE" sz="2400" b="1" dirty="0" smtClean="0">
                <a:cs typeface="Arial"/>
              </a:rPr>
              <a:t>jeweils 10 Mal.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78296" y="2810471"/>
            <a:ext cx="6826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Vpn</a:t>
            </a:r>
            <a:endParaRPr lang="de-DE" sz="2400" dirty="0" smtClean="0"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01973" y="4179838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12723" y="4179838"/>
            <a:ext cx="337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98920" y="4179838"/>
            <a:ext cx="33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62435" y="3496271"/>
            <a:ext cx="786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lang.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28864" y="3496271"/>
            <a:ext cx="10529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schnell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28489" y="3496271"/>
            <a:ext cx="18661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Sprechtempo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36112" y="4179838"/>
            <a:ext cx="8795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Vokal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70605" y="2122438"/>
            <a:ext cx="11874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Sprache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962435" y="2122438"/>
            <a:ext cx="2549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engl. oder </a:t>
            </a:r>
            <a:r>
              <a:rPr lang="de-DE" sz="2400" dirty="0" err="1" smtClean="0">
                <a:cs typeface="Arial"/>
              </a:rPr>
              <a:t>span</a:t>
            </a:r>
            <a:r>
              <a:rPr lang="de-DE" sz="2400" dirty="0" smtClean="0">
                <a:cs typeface="Arial"/>
              </a:rPr>
              <a:t>.</a:t>
            </a:r>
          </a:p>
        </p:txBody>
      </p:sp>
      <p:cxnSp>
        <p:nvCxnSpPr>
          <p:cNvPr id="15" name="Straight Connector 14"/>
          <p:cNvCxnSpPr/>
          <p:nvPr/>
        </p:nvCxnSpPr>
        <p:spPr>
          <a:xfrm rot="5400000">
            <a:off x="5220873" y="4144294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9" idx="2"/>
          </p:cNvCxnSpPr>
          <p:nvPr/>
        </p:nvCxnSpPr>
        <p:spPr>
          <a:xfrm rot="5400000">
            <a:off x="4972032" y="3948340"/>
            <a:ext cx="374305" cy="3934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6200000" flipH="1">
            <a:off x="5434684" y="3932071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618791" y="4179837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i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029541" y="4179837"/>
            <a:ext cx="337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515738" y="4179837"/>
            <a:ext cx="33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a</a:t>
            </a:r>
          </a:p>
        </p:txBody>
      </p:sp>
      <p:cxnSp>
        <p:nvCxnSpPr>
          <p:cNvPr id="21" name="Straight Connector 20"/>
          <p:cNvCxnSpPr/>
          <p:nvPr/>
        </p:nvCxnSpPr>
        <p:spPr>
          <a:xfrm rot="5400000">
            <a:off x="7037691" y="4144293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6805118" y="3932071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H="1">
            <a:off x="7251502" y="3932070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endCxn id="5" idx="2"/>
          </p:cNvCxnSpPr>
          <p:nvPr/>
        </p:nvCxnSpPr>
        <p:spPr>
          <a:xfrm flipV="1">
            <a:off x="5388470" y="3272136"/>
            <a:ext cx="831176" cy="3743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6244442" y="3272136"/>
            <a:ext cx="855972" cy="3743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H="1">
            <a:off x="6038297" y="2768796"/>
            <a:ext cx="376536" cy="7151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695500" y="4480174"/>
            <a:ext cx="664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1.1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165050" y="4480174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611361" y="4480174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68802" y="4480174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938352" y="4480174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384663" y="4480174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6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01334" y="2584103"/>
            <a:ext cx="1290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cs typeface="Arial"/>
              </a:rPr>
              <a:t>between</a:t>
            </a:r>
            <a:endParaRPr lang="de-DE" sz="2400" dirty="0" smtClean="0">
              <a:solidFill>
                <a:srgbClr val="3366FF"/>
              </a:solidFill>
              <a:cs typeface="Arial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30430" y="3184774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cs typeface="Arial"/>
              </a:rPr>
              <a:t>within</a:t>
            </a:r>
            <a:endParaRPr lang="de-DE" sz="2400" dirty="0" smtClean="0">
              <a:solidFill>
                <a:srgbClr val="3366FF"/>
              </a:solidFill>
              <a:cs typeface="Arial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725273" y="3106344"/>
            <a:ext cx="8153400" cy="1588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646057" y="4941839"/>
            <a:ext cx="664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1.2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703828" y="5403504"/>
            <a:ext cx="664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1.3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695500" y="6284424"/>
            <a:ext cx="7684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1.10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626167" y="5822759"/>
            <a:ext cx="5388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...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664384" y="5084096"/>
            <a:ext cx="230930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10 Werte pro </a:t>
            </a:r>
            <a:r>
              <a:rPr lang="de-DE" sz="2400" dirty="0" err="1" smtClean="0">
                <a:cs typeface="Arial"/>
              </a:rPr>
              <a:t>Within-Stufe</a:t>
            </a:r>
            <a:r>
              <a:rPr lang="de-DE" sz="2400" dirty="0" smtClean="0">
                <a:cs typeface="Arial"/>
              </a:rPr>
              <a:t> pro </a:t>
            </a:r>
            <a:r>
              <a:rPr lang="de-DE" sz="2400" dirty="0" err="1" smtClean="0">
                <a:cs typeface="Arial"/>
              </a:rPr>
              <a:t>Vpn</a:t>
            </a:r>
            <a:r>
              <a:rPr lang="de-DE" sz="2400" dirty="0" smtClean="0">
                <a:cs typeface="Arial"/>
              </a:rPr>
              <a:t>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902407" y="4179837"/>
            <a:ext cx="76535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400" dirty="0" smtClean="0">
                <a:cs typeface="Arial"/>
              </a:rPr>
              <a:t>{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253483" y="71735"/>
            <a:ext cx="4751512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Wiederholungen in </a:t>
            </a:r>
            <a:r>
              <a:rPr lang="de-DE" sz="2400" dirty="0" err="1" smtClean="0">
                <a:cs typeface="Arial"/>
              </a:rPr>
              <a:t>within-Stufen</a:t>
            </a:r>
            <a:endParaRPr lang="de-DE" sz="2400" dirty="0" smtClean="0"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38059" y="2922382"/>
            <a:ext cx="6826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Vpn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61736" y="4291749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72486" y="4291749"/>
            <a:ext cx="337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58683" y="4291749"/>
            <a:ext cx="33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2198" y="3608182"/>
            <a:ext cx="786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lang.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788627" y="3608182"/>
            <a:ext cx="10529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schnell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88252" y="3608182"/>
            <a:ext cx="18661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Sprechtempo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95875" y="4291749"/>
            <a:ext cx="8795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Vokal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30368" y="2234349"/>
            <a:ext cx="11874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Sprache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2198" y="2234349"/>
            <a:ext cx="2549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engl. oder </a:t>
            </a:r>
            <a:r>
              <a:rPr lang="de-DE" sz="2400" dirty="0" err="1" smtClean="0">
                <a:latin typeface="+mj-lt"/>
                <a:cs typeface="Arial"/>
              </a:rPr>
              <a:t>span</a:t>
            </a:r>
            <a:r>
              <a:rPr lang="de-DE" sz="2400" dirty="0" smtClean="0">
                <a:latin typeface="+mj-lt"/>
                <a:cs typeface="Arial"/>
              </a:rPr>
              <a:t>.</a:t>
            </a:r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5280636" y="4256205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6" idx="2"/>
          </p:cNvCxnSpPr>
          <p:nvPr/>
        </p:nvCxnSpPr>
        <p:spPr>
          <a:xfrm rot="5400000">
            <a:off x="5031795" y="4060251"/>
            <a:ext cx="374305" cy="3934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6200000" flipH="1">
            <a:off x="5494447" y="4043982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678554" y="4291748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i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089304" y="4291748"/>
            <a:ext cx="337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575501" y="4291748"/>
            <a:ext cx="33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a</a:t>
            </a:r>
          </a:p>
        </p:txBody>
      </p:sp>
      <p:cxnSp>
        <p:nvCxnSpPr>
          <p:cNvPr id="18" name="Straight Connector 17"/>
          <p:cNvCxnSpPr/>
          <p:nvPr/>
        </p:nvCxnSpPr>
        <p:spPr>
          <a:xfrm rot="5400000">
            <a:off x="7097454" y="4256204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6864881" y="4043982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6200000" flipH="1">
            <a:off x="7311265" y="4043981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endCxn id="2" idx="2"/>
          </p:cNvCxnSpPr>
          <p:nvPr/>
        </p:nvCxnSpPr>
        <p:spPr>
          <a:xfrm flipV="1">
            <a:off x="5448233" y="3384047"/>
            <a:ext cx="831176" cy="3743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 flipV="1">
            <a:off x="6304205" y="3384047"/>
            <a:ext cx="855972" cy="3743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H="1">
            <a:off x="6098060" y="2880707"/>
            <a:ext cx="376536" cy="7151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755263" y="4592085"/>
            <a:ext cx="664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1.1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224813" y="4592085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671124" y="4592085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528565" y="4592085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98115" y="4592085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444426" y="4592085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6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61097" y="2696014"/>
            <a:ext cx="1290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+mj-lt"/>
                <a:cs typeface="Arial"/>
              </a:rPr>
              <a:t>between</a:t>
            </a:r>
            <a:endParaRPr lang="de-DE" sz="2400" dirty="0" smtClean="0">
              <a:solidFill>
                <a:srgbClr val="3366FF"/>
              </a:solidFill>
              <a:latin typeface="+mj-lt"/>
              <a:cs typeface="Arial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90193" y="3296685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+mj-lt"/>
                <a:cs typeface="Arial"/>
              </a:rPr>
              <a:t>within</a:t>
            </a:r>
            <a:endParaRPr lang="de-DE" sz="2400" dirty="0" smtClean="0">
              <a:solidFill>
                <a:srgbClr val="3366FF"/>
              </a:solidFill>
              <a:latin typeface="+mj-lt"/>
              <a:cs typeface="Arial"/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785036" y="3218255"/>
            <a:ext cx="8153400" cy="1588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705820" y="5053750"/>
            <a:ext cx="664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1.2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763591" y="5515415"/>
            <a:ext cx="664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1.3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755263" y="6396335"/>
            <a:ext cx="7684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1.10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685930" y="5934670"/>
            <a:ext cx="5388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...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90193" y="295357"/>
            <a:ext cx="756320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Wiederholungen in derselben </a:t>
            </a:r>
            <a:r>
              <a:rPr lang="de-DE" sz="2400" dirty="0" err="1" smtClean="0">
                <a:latin typeface="+mj-lt"/>
                <a:cs typeface="Arial"/>
              </a:rPr>
              <a:t>within-Stufe</a:t>
            </a:r>
            <a:r>
              <a:rPr lang="de-DE" sz="2400" dirty="0" smtClean="0">
                <a:latin typeface="+mj-lt"/>
                <a:cs typeface="Arial"/>
              </a:rPr>
              <a:t> sind in einem ANOVA nicht zulässig und müssen gemittelt werden </a:t>
            </a:r>
            <a:r>
              <a:rPr lang="en-US" sz="2400" dirty="0" smtClean="0">
                <a:latin typeface="+mj-lt"/>
                <a:cs typeface="Arial"/>
              </a:rPr>
              <a:t>–</a:t>
            </a:r>
            <a:r>
              <a:rPr lang="de-DE" sz="2400" dirty="0" smtClean="0">
                <a:latin typeface="+mj-lt"/>
                <a:cs typeface="Arial"/>
              </a:rPr>
              <a:t> damit wir pro </a:t>
            </a:r>
            <a:r>
              <a:rPr lang="de-DE" sz="2400" dirty="0" err="1" smtClean="0">
                <a:latin typeface="+mj-lt"/>
                <a:cs typeface="Arial"/>
              </a:rPr>
              <a:t>Vpn</a:t>
            </a:r>
            <a:r>
              <a:rPr lang="de-DE" sz="2400" dirty="0" smtClean="0">
                <a:latin typeface="+mj-lt"/>
                <a:cs typeface="Arial"/>
              </a:rPr>
              <a:t>. </a:t>
            </a:r>
            <a:r>
              <a:rPr lang="en-AU" sz="2400" dirty="0" err="1" smtClean="0">
                <a:latin typeface="+mj-lt"/>
                <a:cs typeface="Arial"/>
              </a:rPr>
              <a:t>einen</a:t>
            </a:r>
            <a:r>
              <a:rPr lang="en-AU" sz="2400" dirty="0" smtClean="0">
                <a:latin typeface="+mj-lt"/>
                <a:cs typeface="Arial"/>
              </a:rPr>
              <a:t> Wert pro within-</a:t>
            </a:r>
            <a:r>
              <a:rPr lang="en-AU" sz="2400" dirty="0" err="1" smtClean="0">
                <a:latin typeface="+mj-lt"/>
                <a:cs typeface="Arial"/>
              </a:rPr>
              <a:t>Stufe</a:t>
            </a:r>
            <a:r>
              <a:rPr lang="en-AU" sz="2400" dirty="0" smtClean="0">
                <a:latin typeface="+mj-lt"/>
                <a:cs typeface="Arial"/>
              </a:rPr>
              <a:t> </a:t>
            </a:r>
            <a:r>
              <a:rPr lang="de-DE" sz="2400" dirty="0" smtClean="0">
                <a:latin typeface="+mj-lt"/>
                <a:cs typeface="Arial"/>
              </a:rPr>
              <a:t>haben (6 </a:t>
            </a:r>
            <a:r>
              <a:rPr lang="de-DE" sz="2400" b="1" dirty="0" smtClean="0">
                <a:latin typeface="+mj-lt"/>
                <a:cs typeface="Arial"/>
              </a:rPr>
              <a:t>Mittelwerte</a:t>
            </a:r>
            <a:r>
              <a:rPr lang="de-DE" sz="2400" dirty="0" smtClean="0">
                <a:latin typeface="+mj-lt"/>
                <a:cs typeface="Arial"/>
              </a:rPr>
              <a:t> pro </a:t>
            </a:r>
            <a:r>
              <a:rPr lang="de-DE" sz="2400" dirty="0" err="1" smtClean="0">
                <a:latin typeface="+mj-lt"/>
                <a:cs typeface="Arial"/>
              </a:rPr>
              <a:t>Vpn</a:t>
            </a:r>
            <a:r>
              <a:rPr lang="de-DE" sz="2400" dirty="0" smtClean="0">
                <a:latin typeface="+mj-lt"/>
                <a:cs typeface="Arial"/>
              </a:rPr>
              <a:t>. in diesem Beispiel).</a:t>
            </a:r>
          </a:p>
        </p:txBody>
      </p:sp>
      <p:cxnSp>
        <p:nvCxnSpPr>
          <p:cNvPr id="42" name="Straight Connector 41"/>
          <p:cNvCxnSpPr/>
          <p:nvPr/>
        </p:nvCxnSpPr>
        <p:spPr>
          <a:xfrm>
            <a:off x="4033451" y="4755002"/>
            <a:ext cx="65247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3060062" y="5729979"/>
            <a:ext cx="194677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4032657" y="6704162"/>
            <a:ext cx="67316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10800000">
            <a:off x="3280497" y="5788968"/>
            <a:ext cx="75216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677598" y="5559724"/>
            <a:ext cx="15209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Mittelwert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33" y="1219200"/>
            <a:ext cx="911976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In einer Untersuchung zur /</a:t>
            </a:r>
            <a:r>
              <a:rPr lang="de-DE" sz="2400" dirty="0" err="1" smtClean="0">
                <a:latin typeface="+mj-lt"/>
                <a:cs typeface="Arial"/>
              </a:rPr>
              <a:t>u/-Frontierung</a:t>
            </a:r>
            <a:r>
              <a:rPr lang="de-DE" sz="2400" dirty="0" smtClean="0">
                <a:latin typeface="+mj-lt"/>
                <a:cs typeface="Arial"/>
              </a:rPr>
              <a:t> im Standardenglischen wurde von </a:t>
            </a:r>
            <a:r>
              <a:rPr lang="de-DE" sz="2400" dirty="0" smtClean="0">
                <a:solidFill>
                  <a:srgbClr val="FF0000"/>
                </a:solidFill>
                <a:latin typeface="+mj-lt"/>
                <a:cs typeface="Arial"/>
              </a:rPr>
              <a:t>12 Sprecherinnen </a:t>
            </a:r>
            <a:r>
              <a:rPr lang="de-DE" sz="2400" dirty="0" smtClean="0">
                <a:latin typeface="+mj-lt"/>
                <a:cs typeface="Arial"/>
              </a:rPr>
              <a:t>(6 alt, 6 jung) F2 zum zeitlichen Mittelpunkt in drei verschiedenen /u/-Wörtern erhoben (</a:t>
            </a:r>
            <a:r>
              <a:rPr lang="de-DE" sz="2400" i="1" dirty="0" err="1" smtClean="0">
                <a:solidFill>
                  <a:srgbClr val="0000FF"/>
                </a:solidFill>
                <a:latin typeface="+mj-lt"/>
                <a:cs typeface="Arial"/>
              </a:rPr>
              <a:t>used</a:t>
            </a:r>
            <a:r>
              <a:rPr lang="de-DE" sz="2400" dirty="0" smtClean="0">
                <a:solidFill>
                  <a:srgbClr val="0000FF"/>
                </a:solidFill>
                <a:latin typeface="+mj-lt"/>
                <a:cs typeface="Arial"/>
              </a:rPr>
              <a:t>, </a:t>
            </a:r>
            <a:r>
              <a:rPr lang="de-DE" sz="2400" i="1" dirty="0" err="1" smtClean="0">
                <a:solidFill>
                  <a:srgbClr val="0000FF"/>
                </a:solidFill>
                <a:latin typeface="+mj-lt"/>
                <a:cs typeface="Arial"/>
              </a:rPr>
              <a:t>swoop</a:t>
            </a:r>
            <a:r>
              <a:rPr lang="de-DE" sz="2400" dirty="0" smtClean="0">
                <a:solidFill>
                  <a:srgbClr val="0000FF"/>
                </a:solidFill>
                <a:latin typeface="+mj-lt"/>
                <a:cs typeface="Arial"/>
              </a:rPr>
              <a:t>, </a:t>
            </a:r>
            <a:r>
              <a:rPr lang="de-DE" sz="2400" i="1" dirty="0" err="1" smtClean="0">
                <a:solidFill>
                  <a:srgbClr val="0000FF"/>
                </a:solidFill>
                <a:latin typeface="+mj-lt"/>
                <a:cs typeface="Arial"/>
              </a:rPr>
              <a:t>who'd</a:t>
            </a:r>
            <a:r>
              <a:rPr lang="de-DE" sz="2400" dirty="0" smtClean="0">
                <a:latin typeface="+mj-lt"/>
                <a:cs typeface="Arial"/>
              </a:rPr>
              <a:t>). Jedes Wort ist von jeder </a:t>
            </a:r>
            <a:r>
              <a:rPr lang="de-DE" sz="2400" dirty="0" err="1" smtClean="0">
                <a:latin typeface="+mj-lt"/>
                <a:cs typeface="Arial"/>
              </a:rPr>
              <a:t>Vpn</a:t>
            </a:r>
            <a:r>
              <a:rPr lang="de-DE" sz="2400" dirty="0" smtClean="0">
                <a:latin typeface="+mj-lt"/>
                <a:cs typeface="Arial"/>
              </a:rPr>
              <a:t>. 10 Mal erzeugt worden. Inwiefern wird F2 vom Alter und Wort beeinflusst?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0600" y="3649174"/>
            <a:ext cx="9861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Faktor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71800" y="3649174"/>
            <a:ext cx="22335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within/between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89837" y="3279842"/>
            <a:ext cx="15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wieviele</a:t>
            </a:r>
            <a:endParaRPr lang="de-DE" sz="2400" dirty="0" smtClean="0">
              <a:latin typeface="+mj-lt"/>
              <a:cs typeface="Arial"/>
            </a:endParaRPr>
          </a:p>
          <a:p>
            <a:r>
              <a:rPr lang="en-US" sz="2400" dirty="0" err="1" smtClean="0">
                <a:latin typeface="+mj-lt"/>
                <a:cs typeface="Arial"/>
              </a:rPr>
              <a:t>Stufe</a:t>
            </a:r>
            <a:r>
              <a:rPr lang="de-DE" sz="2400" dirty="0" smtClean="0">
                <a:latin typeface="+mj-lt"/>
                <a:cs typeface="Arial"/>
              </a:rPr>
              <a:t>n?</a:t>
            </a:r>
          </a:p>
        </p:txBody>
      </p:sp>
      <p:grpSp>
        <p:nvGrpSpPr>
          <p:cNvPr id="12" name="Group 17"/>
          <p:cNvGrpSpPr/>
          <p:nvPr/>
        </p:nvGrpSpPr>
        <p:grpSpPr>
          <a:xfrm>
            <a:off x="990600" y="4249339"/>
            <a:ext cx="1056900" cy="992832"/>
            <a:chOff x="990600" y="4249339"/>
            <a:chExt cx="1056900" cy="992832"/>
          </a:xfrm>
        </p:grpSpPr>
        <p:sp>
          <p:nvSpPr>
            <p:cNvPr id="5" name="TextBox 4"/>
            <p:cNvSpPr txBox="1"/>
            <p:nvPr/>
          </p:nvSpPr>
          <p:spPr>
            <a:xfrm>
              <a:off x="990600" y="4249339"/>
              <a:ext cx="83117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smtClean="0">
                  <a:latin typeface="+mj-lt"/>
                  <a:cs typeface="Arial"/>
                </a:rPr>
                <a:t>Wort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133100" y="4784971"/>
              <a:ext cx="914400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  <a:cs typeface="Arial"/>
                </a:rPr>
                <a:t>Alter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2971800" y="4249339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within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71800" y="4784971"/>
            <a:ext cx="1290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between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18081" y="4249339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latin typeface="+mj-lt"/>
                <a:cs typeface="Arial"/>
              </a:rP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18081" y="4784971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5708303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Wieviele</a:t>
            </a:r>
            <a:r>
              <a:rPr lang="de-DE" sz="2400" dirty="0" smtClean="0">
                <a:latin typeface="+mj-lt"/>
                <a:cs typeface="Arial"/>
              </a:rPr>
              <a:t> Werte pro </a:t>
            </a:r>
            <a:r>
              <a:rPr lang="de-DE" sz="2400" dirty="0" err="1" smtClean="0">
                <a:latin typeface="+mj-lt"/>
                <a:cs typeface="Arial"/>
              </a:rPr>
              <a:t>Vpn</a:t>
            </a:r>
            <a:r>
              <a:rPr lang="de-DE" sz="2400" dirty="0" smtClean="0">
                <a:latin typeface="+mj-lt"/>
                <a:cs typeface="Arial"/>
              </a:rPr>
              <a:t>. dürfen in der ANOVA vorkommen?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534400" y="5708301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latin typeface="+mj-lt"/>
                <a:cs typeface="Arial"/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4233" y="6169967"/>
            <a:ext cx="83389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Wieviele</a:t>
            </a:r>
            <a:r>
              <a:rPr lang="de-DE" sz="2400" dirty="0" smtClean="0">
                <a:latin typeface="+mj-lt"/>
                <a:cs typeface="Arial"/>
              </a:rPr>
              <a:t> Werte insgesamt in der ANOVA  wird es geben?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63230" y="6169966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solidFill>
                  <a:srgbClr val="FF0000"/>
                </a:solidFill>
                <a:latin typeface="+mj-lt"/>
                <a:cs typeface="Arial"/>
              </a:rPr>
              <a:t>36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4233" y="757535"/>
            <a:ext cx="54608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 smtClean="0">
                <a:solidFill>
                  <a:srgbClr val="FF0000"/>
                </a:solidFill>
                <a:latin typeface="+mj-lt"/>
                <a:cs typeface="Arial"/>
              </a:rPr>
              <a:t>ssb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 = </a:t>
            </a:r>
            <a:r>
              <a:rPr lang="en-GB" sz="2400" dirty="0" err="1" smtClean="0">
                <a:solidFill>
                  <a:srgbClr val="FF0000"/>
                </a:solidFill>
                <a:latin typeface="+mj-lt"/>
                <a:cs typeface="Arial"/>
              </a:rPr>
              <a:t>read.table(file.path(pfadu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, "</a:t>
            </a:r>
            <a:r>
              <a:rPr lang="en-GB" sz="2400" dirty="0" err="1" smtClean="0">
                <a:solidFill>
                  <a:srgbClr val="FF0000"/>
                </a:solidFill>
                <a:latin typeface="+mj-lt"/>
                <a:cs typeface="Arial"/>
              </a:rPr>
              <a:t>ssb.txt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"))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253483" y="71735"/>
            <a:ext cx="4751512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Wiederholungen in </a:t>
            </a:r>
            <a:r>
              <a:rPr lang="de-DE" sz="2400" dirty="0" err="1" smtClean="0">
                <a:cs typeface="Arial"/>
              </a:rPr>
              <a:t>within-Stufen</a:t>
            </a:r>
            <a:endParaRPr lang="de-DE" sz="2400" dirty="0" smtClean="0"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4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069033"/>
            <a:ext cx="594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with(ssb</a:t>
            </a:r>
            <a:r>
              <a:rPr lang="en-US" sz="2400" dirty="0" smtClean="0">
                <a:solidFill>
                  <a:srgbClr val="FF0000"/>
                </a:solidFill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</a:rPr>
              <a:t>table(Vpn</a:t>
            </a:r>
            <a:r>
              <a:rPr lang="en-US" sz="2400" dirty="0" smtClean="0">
                <a:solidFill>
                  <a:srgbClr val="FF0000"/>
                </a:solidFill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</a:rPr>
              <a:t>interaction(Wort</a:t>
            </a:r>
            <a:r>
              <a:rPr lang="en-US" sz="2400" dirty="0" smtClean="0">
                <a:solidFill>
                  <a:srgbClr val="FF0000"/>
                </a:solidFill>
              </a:rPr>
              <a:t>, Alter)))</a:t>
            </a:r>
            <a:endParaRPr lang="de-DE" sz="2400" dirty="0" smtClean="0">
              <a:solidFill>
                <a:srgbClr val="FF0000"/>
              </a:solidFill>
              <a:latin typeface="+mj-lt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607368"/>
            <a:ext cx="8570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1. Anzahl der Wort-Wiederholungen pro Sprecher prüfen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25750" y="71734"/>
            <a:ext cx="4648200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Wiederholungen in derselben Zelle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2400" y="1676400"/>
            <a:ext cx="88392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Courier"/>
                <a:cs typeface="Courier"/>
              </a:rPr>
              <a:t>Vpn</a:t>
            </a:r>
            <a:r>
              <a:rPr lang="en-US" sz="1600" dirty="0" smtClean="0">
                <a:latin typeface="Courier"/>
                <a:cs typeface="Courier"/>
              </a:rPr>
              <a:t>    </a:t>
            </a:r>
            <a:r>
              <a:rPr lang="en-US" sz="1600" dirty="0" err="1" smtClean="0">
                <a:latin typeface="Courier"/>
                <a:cs typeface="Courier"/>
              </a:rPr>
              <a:t>swoop.alt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used.alt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who'd.alt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swoop.jung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used.jung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who'd.jung</a:t>
            </a:r>
            <a:endParaRPr lang="en-US" sz="1600" dirty="0" smtClean="0">
              <a:latin typeface="Courier"/>
              <a:cs typeface="Courier"/>
            </a:endParaRP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arkn</a:t>
            </a:r>
            <a:r>
              <a:rPr lang="en-US" sz="1600" dirty="0" smtClean="0">
                <a:latin typeface="Courier"/>
                <a:cs typeface="Courier"/>
              </a:rPr>
              <a:t>        10       10        10          0         0          0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elwi</a:t>
            </a:r>
            <a:r>
              <a:rPr lang="en-US" sz="1600" dirty="0" smtClean="0">
                <a:latin typeface="Courier"/>
                <a:cs typeface="Courier"/>
              </a:rPr>
              <a:t>         9       10        10          0         0          0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frwa</a:t>
            </a:r>
            <a:r>
              <a:rPr lang="en-US" sz="1600" dirty="0" smtClean="0">
                <a:latin typeface="Courier"/>
                <a:cs typeface="Courier"/>
              </a:rPr>
              <a:t>        10       10        10          0         0          0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gisa</a:t>
            </a:r>
            <a:r>
              <a:rPr lang="en-US" sz="1600" dirty="0" smtClean="0">
                <a:latin typeface="Courier"/>
                <a:cs typeface="Courier"/>
              </a:rPr>
              <a:t>        10       10        10          0         0          0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jach</a:t>
            </a:r>
            <a:r>
              <a:rPr lang="en-US" sz="1600" dirty="0" smtClean="0">
                <a:latin typeface="Courier"/>
                <a:cs typeface="Courier"/>
              </a:rPr>
              <a:t>         0        0         0         10        10         10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jeny</a:t>
            </a:r>
            <a:r>
              <a:rPr lang="en-US" sz="1600" dirty="0" smtClean="0">
                <a:latin typeface="Courier"/>
                <a:cs typeface="Courier"/>
              </a:rPr>
              <a:t>         0        0         0         10        10         10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kapo</a:t>
            </a:r>
            <a:r>
              <a:rPr lang="en-US" sz="1600" dirty="0" smtClean="0">
                <a:latin typeface="Courier"/>
                <a:cs typeface="Courier"/>
              </a:rPr>
              <a:t>         0        0         0         10        10         10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mapr</a:t>
            </a:r>
            <a:r>
              <a:rPr lang="en-US" sz="1600" dirty="0" smtClean="0">
                <a:latin typeface="Courier"/>
                <a:cs typeface="Courier"/>
              </a:rPr>
              <a:t>        10       10        10          0         0          0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nata</a:t>
            </a:r>
            <a:r>
              <a:rPr lang="en-US" sz="1600" dirty="0" smtClean="0">
                <a:latin typeface="Courier"/>
                <a:cs typeface="Courier"/>
              </a:rPr>
              <a:t>        10       10        10          0         0          0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rohi</a:t>
            </a:r>
            <a:r>
              <a:rPr lang="en-US" sz="1600" dirty="0" smtClean="0">
                <a:latin typeface="Courier"/>
                <a:cs typeface="Courier"/>
              </a:rPr>
              <a:t>         0        0         0         10        10         10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rusy</a:t>
            </a:r>
            <a:r>
              <a:rPr lang="en-US" sz="1600" dirty="0" smtClean="0">
                <a:latin typeface="Courier"/>
                <a:cs typeface="Courier"/>
              </a:rPr>
              <a:t>         0        0         0         10        10         10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shle</a:t>
            </a:r>
            <a:r>
              <a:rPr lang="en-US" sz="1600" dirty="0" smtClean="0">
                <a:latin typeface="Courier"/>
                <a:cs typeface="Courier"/>
              </a:rPr>
              <a:t>         0        0         0         10        10         10</a:t>
            </a:r>
            <a:endParaRPr lang="en-GB" sz="1600" dirty="0" err="1" smtClean="0"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66701" y="2356245"/>
            <a:ext cx="8153400" cy="1015663"/>
            <a:chOff x="266701" y="2356245"/>
            <a:chExt cx="8153400" cy="1015663"/>
          </a:xfrm>
        </p:grpSpPr>
        <p:sp>
          <p:nvSpPr>
            <p:cNvPr id="2" name="TextBox 1"/>
            <p:cNvSpPr txBox="1"/>
            <p:nvPr/>
          </p:nvSpPr>
          <p:spPr>
            <a:xfrm>
              <a:off x="266701" y="2394466"/>
              <a:ext cx="1524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dim(ssbm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)</a:t>
              </a:r>
              <a:endParaRPr lang="en-GB" sz="2400" dirty="0" smtClean="0">
                <a:solidFill>
                  <a:srgbClr val="FF0000"/>
                </a:solidFill>
                <a:latin typeface="+mj-lt"/>
                <a:cs typeface="Arial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266701" y="2856131"/>
              <a:ext cx="2590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>
                      <a:lumMod val="50000"/>
                    </a:schemeClr>
                  </a:solidFill>
                  <a:latin typeface="Courier"/>
                  <a:cs typeface="Courier"/>
                </a:rPr>
                <a:t>[1] 36  4</a:t>
              </a:r>
              <a:endParaRPr lang="en-GB" dirty="0" smtClean="0">
                <a:solidFill>
                  <a:schemeClr val="bg1">
                    <a:lumMod val="50000"/>
                  </a:schemeClr>
                </a:solidFill>
                <a:latin typeface="Courier"/>
                <a:cs typeface="Courier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705101" y="2356245"/>
              <a:ext cx="5715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head(ssbm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)</a:t>
              </a:r>
            </a:p>
            <a:p>
              <a:r>
                <a:rPr lang="en-US" dirty="0" smtClean="0"/>
                <a:t> </a:t>
              </a:r>
              <a:r>
                <a:rPr lang="en-US" dirty="0" smtClean="0">
                  <a:solidFill>
                    <a:schemeClr val="bg1">
                      <a:lumMod val="50000"/>
                    </a:schemeClr>
                  </a:solidFill>
                  <a:latin typeface="Courier"/>
                  <a:cs typeface="Courier"/>
                </a:rPr>
                <a:t>Group.1 Group.2 Group.3         x1   swoop     alt    </a:t>
              </a:r>
              <a:r>
                <a:rPr lang="en-US" dirty="0" err="1" smtClean="0">
                  <a:solidFill>
                    <a:schemeClr val="bg1">
                      <a:lumMod val="50000"/>
                    </a:schemeClr>
                  </a:solidFill>
                  <a:latin typeface="Courier"/>
                  <a:cs typeface="Courier"/>
                </a:rPr>
                <a:t>arkn</a:t>
              </a:r>
              <a:r>
                <a:rPr lang="en-US" dirty="0" smtClean="0">
                  <a:solidFill>
                    <a:schemeClr val="bg1">
                      <a:lumMod val="50000"/>
                    </a:schemeClr>
                  </a:solidFill>
                  <a:latin typeface="Courier"/>
                  <a:cs typeface="Courier"/>
                </a:rPr>
                <a:t> 10.527359</a:t>
              </a: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925750" y="71734"/>
            <a:ext cx="4648200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Wiederholungen in derselben Zelle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152400" y="581796"/>
            <a:ext cx="7962901" cy="1560734"/>
            <a:chOff x="152400" y="581796"/>
            <a:chExt cx="7962901" cy="1560734"/>
          </a:xfrm>
        </p:grpSpPr>
        <p:sp>
          <p:nvSpPr>
            <p:cNvPr id="13" name="TextBox 12"/>
            <p:cNvSpPr txBox="1"/>
            <p:nvPr/>
          </p:nvSpPr>
          <p:spPr>
            <a:xfrm>
              <a:off x="152400" y="581796"/>
              <a:ext cx="7772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2. </a:t>
              </a:r>
              <a:r>
                <a:rPr lang="en-GB" sz="2400" dirty="0" err="1" smtClean="0">
                  <a:latin typeface="+mj-lt"/>
                  <a:cs typeface="Arial"/>
                </a:rPr>
                <a:t>Über</a:t>
              </a:r>
              <a:r>
                <a:rPr lang="en-GB" sz="2400" dirty="0" smtClean="0">
                  <a:latin typeface="+mj-lt"/>
                  <a:cs typeface="Arial"/>
                </a:rPr>
                <a:t> die </a:t>
              </a:r>
              <a:r>
                <a:rPr lang="en-GB" sz="2400" dirty="0" err="1" smtClean="0">
                  <a:latin typeface="+mj-lt"/>
                  <a:cs typeface="Arial"/>
                </a:rPr>
                <a:t>Wort-Wiederholungen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mit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aggregate()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mitteln</a:t>
              </a:r>
              <a:endParaRPr lang="en-GB" sz="2400" dirty="0" smtClean="0">
                <a:latin typeface="+mj-lt"/>
                <a:cs typeface="Arial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66701" y="1680865"/>
              <a:ext cx="7848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solidFill>
                    <a:srgbClr val="FF0000"/>
                  </a:solidFill>
                </a:rPr>
                <a:t>ssbm</a:t>
              </a:r>
              <a:r>
                <a:rPr lang="en-US" sz="2400" dirty="0" smtClean="0">
                  <a:solidFill>
                    <a:srgbClr val="FF0000"/>
                  </a:solidFill>
                </a:rPr>
                <a:t> = </a:t>
              </a:r>
              <a:r>
                <a:rPr lang="en-US" sz="2400" dirty="0" err="1" smtClean="0">
                  <a:solidFill>
                    <a:srgbClr val="FF0000"/>
                  </a:solidFill>
                </a:rPr>
                <a:t>with(ssb</a:t>
              </a:r>
              <a:r>
                <a:rPr lang="en-US" sz="2400" dirty="0" smtClean="0">
                  <a:solidFill>
                    <a:srgbClr val="FF0000"/>
                  </a:solidFill>
                </a:rPr>
                <a:t>, aggregate(F2, </a:t>
              </a:r>
              <a:r>
                <a:rPr lang="en-US" sz="2400" dirty="0" err="1" smtClean="0">
                  <a:solidFill>
                    <a:srgbClr val="FF0000"/>
                  </a:solidFill>
                </a:rPr>
                <a:t>list(Wort</a:t>
              </a:r>
              <a:r>
                <a:rPr lang="en-US" sz="2400" dirty="0" smtClean="0">
                  <a:solidFill>
                    <a:srgbClr val="FF0000"/>
                  </a:solidFill>
                </a:rPr>
                <a:t>, Alter, </a:t>
              </a:r>
              <a:r>
                <a:rPr lang="en-US" sz="2400" dirty="0" err="1" smtClean="0">
                  <a:solidFill>
                    <a:srgbClr val="FF0000"/>
                  </a:solidFill>
                </a:rPr>
                <a:t>Vpn</a:t>
              </a:r>
              <a:r>
                <a:rPr lang="en-US" sz="2400" dirty="0" smtClean="0">
                  <a:solidFill>
                    <a:srgbClr val="FF0000"/>
                  </a:solidFill>
                </a:rPr>
                <a:t>), mean))</a:t>
              </a:r>
              <a:endParaRPr lang="de-DE" sz="2400" dirty="0" smtClean="0">
                <a:solidFill>
                  <a:srgbClr val="FF0000"/>
                </a:solidFill>
                <a:latin typeface="+mj-lt"/>
                <a:cs typeface="Arial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525589" y="995064"/>
              <a:ext cx="2819400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  <a:cs typeface="Arial"/>
                </a:rPr>
                <a:t>abhängige Variable</a:t>
              </a:r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 rot="16200000" flipH="1">
              <a:off x="3616624" y="1494829"/>
              <a:ext cx="313731" cy="22860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4610101" y="897759"/>
              <a:ext cx="181236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smtClean="0">
                  <a:latin typeface="+mj-lt"/>
                  <a:cs typeface="Arial"/>
                </a:rPr>
                <a:t>alle Faktoren</a:t>
              </a:r>
            </a:p>
          </p:txBody>
        </p:sp>
        <p:cxnSp>
          <p:nvCxnSpPr>
            <p:cNvPr id="18" name="Straight Arrow Connector 17"/>
            <p:cNvCxnSpPr>
              <a:stCxn id="17" idx="2"/>
            </p:cNvCxnSpPr>
            <p:nvPr/>
          </p:nvCxnSpPr>
          <p:spPr>
            <a:xfrm rot="5400000">
              <a:off x="4978673" y="1143253"/>
              <a:ext cx="321441" cy="75378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17" idx="2"/>
            </p:cNvCxnSpPr>
            <p:nvPr/>
          </p:nvCxnSpPr>
          <p:spPr>
            <a:xfrm rot="16200000" flipH="1">
              <a:off x="5393435" y="1482273"/>
              <a:ext cx="321440" cy="7574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17" idx="2"/>
            </p:cNvCxnSpPr>
            <p:nvPr/>
          </p:nvCxnSpPr>
          <p:spPr>
            <a:xfrm rot="16200000" flipH="1">
              <a:off x="5884397" y="991311"/>
              <a:ext cx="321440" cy="105766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/>
          <p:cNvGrpSpPr/>
          <p:nvPr/>
        </p:nvGrpSpPr>
        <p:grpSpPr>
          <a:xfrm>
            <a:off x="182093" y="3371908"/>
            <a:ext cx="7871854" cy="1303345"/>
            <a:chOff x="182093" y="3371908"/>
            <a:chExt cx="7871854" cy="1303345"/>
          </a:xfrm>
        </p:grpSpPr>
        <p:sp>
          <p:nvSpPr>
            <p:cNvPr id="5" name="TextBox 4"/>
            <p:cNvSpPr txBox="1"/>
            <p:nvPr/>
          </p:nvSpPr>
          <p:spPr>
            <a:xfrm>
              <a:off x="205347" y="3371908"/>
              <a:ext cx="4953000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3. </a:t>
              </a:r>
              <a:r>
                <a:rPr lang="en-GB" sz="2400" dirty="0" err="1" smtClean="0">
                  <a:latin typeface="+mj-lt"/>
                  <a:cs typeface="Arial"/>
                </a:rPr>
                <a:t>Neue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Namen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vergeben</a:t>
              </a:r>
              <a:endParaRPr lang="en-GB" sz="2400" dirty="0" smtClean="0">
                <a:latin typeface="+mj-lt"/>
                <a:cs typeface="Arial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82093" y="3756388"/>
              <a:ext cx="592716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solidFill>
                    <a:srgbClr val="FF0000"/>
                  </a:solidFill>
                </a:rPr>
                <a:t>names(ssbm</a:t>
              </a:r>
              <a:r>
                <a:rPr lang="en-US" sz="2400" dirty="0" smtClean="0">
                  <a:solidFill>
                    <a:srgbClr val="FF0000"/>
                  </a:solidFill>
                </a:rPr>
                <a:t>) = </a:t>
              </a:r>
              <a:r>
                <a:rPr lang="en-US" sz="2400" dirty="0" err="1" smtClean="0">
                  <a:solidFill>
                    <a:srgbClr val="FF0000"/>
                  </a:solidFill>
                </a:rPr>
                <a:t>c("Wort</a:t>
              </a:r>
              <a:r>
                <a:rPr lang="en-US" sz="2400" dirty="0" smtClean="0">
                  <a:solidFill>
                    <a:srgbClr val="FF0000"/>
                  </a:solidFill>
                </a:rPr>
                <a:t>", "Alter", "</a:t>
              </a:r>
              <a:r>
                <a:rPr lang="en-US" sz="2400" dirty="0" err="1" smtClean="0">
                  <a:solidFill>
                    <a:srgbClr val="FF0000"/>
                  </a:solidFill>
                </a:rPr>
                <a:t>Vpn</a:t>
              </a:r>
              <a:r>
                <a:rPr lang="en-US" sz="2400" dirty="0" smtClean="0">
                  <a:solidFill>
                    <a:srgbClr val="FF0000"/>
                  </a:solidFill>
                </a:rPr>
                <a:t>", "F2")</a:t>
              </a:r>
              <a:endParaRPr lang="en-GB" sz="2400" dirty="0" smtClean="0">
                <a:solidFill>
                  <a:srgbClr val="FF0000"/>
                </a:solidFill>
                <a:latin typeface="+mj-lt"/>
                <a:cs typeface="Arial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43447" y="4213588"/>
              <a:ext cx="78105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solidFill>
                    <a:srgbClr val="FF0000"/>
                  </a:solidFill>
                </a:rPr>
                <a:t>with(ssbm</a:t>
              </a:r>
              <a:r>
                <a:rPr lang="en-US" sz="2400" dirty="0" smtClean="0">
                  <a:solidFill>
                    <a:srgbClr val="FF0000"/>
                  </a:solidFill>
                </a:rPr>
                <a:t>, </a:t>
              </a:r>
              <a:r>
                <a:rPr lang="en-US" sz="2400" dirty="0" err="1" smtClean="0">
                  <a:solidFill>
                    <a:srgbClr val="FF0000"/>
                  </a:solidFill>
                </a:rPr>
                <a:t>table(Vpn</a:t>
              </a:r>
              <a:r>
                <a:rPr lang="en-US" sz="2400" dirty="0" smtClean="0">
                  <a:solidFill>
                    <a:srgbClr val="FF0000"/>
                  </a:solidFill>
                </a:rPr>
                <a:t>, </a:t>
              </a:r>
              <a:r>
                <a:rPr lang="en-US" sz="2400" dirty="0" err="1" smtClean="0">
                  <a:solidFill>
                    <a:srgbClr val="FF0000"/>
                  </a:solidFill>
                </a:rPr>
                <a:t>interaction(Wort</a:t>
              </a:r>
              <a:r>
                <a:rPr lang="en-US" sz="2400" dirty="0" smtClean="0">
                  <a:solidFill>
                    <a:srgbClr val="FF0000"/>
                  </a:solidFill>
                </a:rPr>
                <a:t>, Alter)))</a:t>
              </a:r>
              <a:endParaRPr lang="de-DE" sz="2400" dirty="0" smtClean="0">
                <a:solidFill>
                  <a:srgbClr val="FF0000"/>
                </a:solidFill>
                <a:cs typeface="Arial"/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152400" y="4675253"/>
            <a:ext cx="8686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Courier"/>
                <a:cs typeface="Courier"/>
              </a:rPr>
              <a:t>Vpn</a:t>
            </a:r>
            <a:r>
              <a:rPr lang="en-US" sz="1600" dirty="0" smtClean="0">
                <a:latin typeface="Courier"/>
                <a:cs typeface="Courier"/>
              </a:rPr>
              <a:t>    </a:t>
            </a:r>
            <a:r>
              <a:rPr lang="en-US" sz="1600" dirty="0" err="1" smtClean="0">
                <a:latin typeface="Courier"/>
                <a:cs typeface="Courier"/>
              </a:rPr>
              <a:t>swoop.alt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used.alt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who'd.alt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swoop.jung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used.jung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who'd.jung</a:t>
            </a:r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arkn</a:t>
            </a:r>
            <a:r>
              <a:rPr lang="en-US" sz="1600" dirty="0" smtClean="0">
                <a:latin typeface="Courier"/>
                <a:cs typeface="Courier"/>
              </a:rPr>
              <a:t>         1        1         1          0         0          0  </a:t>
            </a:r>
            <a:r>
              <a:rPr lang="en-US" sz="1600" dirty="0" err="1" smtClean="0">
                <a:latin typeface="Courier"/>
                <a:cs typeface="Courier"/>
              </a:rPr>
              <a:t>elwi</a:t>
            </a:r>
            <a:r>
              <a:rPr lang="en-US" sz="1600" dirty="0" smtClean="0">
                <a:latin typeface="Courier"/>
                <a:cs typeface="Courier"/>
              </a:rPr>
              <a:t>         1        1         1          0         0          0  </a:t>
            </a:r>
            <a:r>
              <a:rPr lang="en-US" sz="1600" dirty="0" err="1" smtClean="0">
                <a:latin typeface="Courier"/>
                <a:cs typeface="Courier"/>
              </a:rPr>
              <a:t>frwa</a:t>
            </a:r>
            <a:r>
              <a:rPr lang="en-US" sz="1600" dirty="0" smtClean="0">
                <a:latin typeface="Courier"/>
                <a:cs typeface="Courier"/>
              </a:rPr>
              <a:t>         1        1         1          0         0          0</a:t>
            </a:r>
          </a:p>
          <a:p>
            <a:r>
              <a:rPr lang="en-US" sz="1600" dirty="0" smtClean="0">
                <a:latin typeface="Courier"/>
                <a:cs typeface="Courier"/>
              </a:rPr>
              <a:t>...</a:t>
            </a:r>
            <a:endParaRPr lang="en-GB" sz="1600" dirty="0" err="1" smtClean="0">
              <a:latin typeface="Courier"/>
              <a:cs typeface="Courier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243447" y="5939135"/>
            <a:ext cx="6553200" cy="918865"/>
            <a:chOff x="243447" y="5939135"/>
            <a:chExt cx="6553200" cy="918865"/>
          </a:xfrm>
        </p:grpSpPr>
        <p:sp>
          <p:nvSpPr>
            <p:cNvPr id="27" name="TextBox 26"/>
            <p:cNvSpPr txBox="1"/>
            <p:nvPr/>
          </p:nvSpPr>
          <p:spPr>
            <a:xfrm>
              <a:off x="243447" y="5939135"/>
              <a:ext cx="5865811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4. </a:t>
              </a:r>
              <a:r>
                <a:rPr lang="en-GB" sz="2400" dirty="0" err="1" smtClean="0">
                  <a:latin typeface="+mj-lt"/>
                  <a:cs typeface="Arial"/>
                </a:rPr>
                <a:t>Anova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wie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üblich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durchführen</a:t>
              </a:r>
              <a:endParaRPr lang="en-GB" sz="2400" dirty="0" smtClean="0">
                <a:latin typeface="+mj-lt"/>
                <a:cs typeface="Arial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43447" y="6396335"/>
              <a:ext cx="6553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ezANOVA(ssbm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, .(F2), .(</a:t>
              </a:r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Vpn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), .(</a:t>
              </a:r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Wort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), .(Alter))</a:t>
              </a:r>
              <a:endParaRPr lang="en-GB" sz="2400" dirty="0" err="1" smtClean="0">
                <a:solidFill>
                  <a:srgbClr val="FF0000"/>
                </a:solidFill>
                <a:latin typeface="+mj-lt"/>
                <a:cs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0" y="302567"/>
            <a:ext cx="2971800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 err="1" smtClean="0">
                <a:latin typeface="+mj-lt"/>
                <a:cs typeface="Arial"/>
              </a:rPr>
              <a:t>Sphericity-Korrektur</a:t>
            </a:r>
            <a:endParaRPr lang="en-GB" sz="2400" dirty="0" smtClean="0">
              <a:latin typeface="+mj-lt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764232"/>
            <a:ext cx="777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Sphericity</a:t>
            </a:r>
            <a:r>
              <a:rPr lang="de-DE" sz="2400" dirty="0" smtClean="0">
                <a:latin typeface="+mj-lt"/>
                <a:cs typeface="Arial"/>
              </a:rPr>
              <a:t> ist die Annahme, dass die Unterschiede zwischen den Stufen eines </a:t>
            </a:r>
            <a:r>
              <a:rPr lang="de-DE" sz="2400" dirty="0" err="1" smtClean="0">
                <a:latin typeface="+mj-lt"/>
                <a:cs typeface="Arial"/>
              </a:rPr>
              <a:t>within-Faktors</a:t>
            </a:r>
            <a:r>
              <a:rPr lang="de-DE" sz="2400" dirty="0" smtClean="0">
                <a:latin typeface="+mj-lt"/>
                <a:cs typeface="Arial"/>
              </a:rPr>
              <a:t> dieselbe Varianz haben.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1595229"/>
            <a:ext cx="7239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Wenn </a:t>
            </a:r>
            <a:r>
              <a:rPr lang="de-DE" sz="2400" dirty="0" err="1" smtClean="0">
                <a:latin typeface="+mj-lt"/>
                <a:cs typeface="Arial"/>
              </a:rPr>
              <a:t>Sphericity</a:t>
            </a:r>
            <a:r>
              <a:rPr lang="de-DE" sz="2400" dirty="0" smtClean="0">
                <a:latin typeface="+mj-lt"/>
                <a:cs typeface="Arial"/>
              </a:rPr>
              <a:t> nicht gegeben ist, werden die Wahrscheinlichkeiten durch Änderungen in den Freiheitsgraden nach oben gesetzt.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2971800"/>
            <a:ext cx="754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Dieses Problem tritt nur auf wenn ein </a:t>
            </a:r>
            <a:r>
              <a:rPr lang="de-DE" sz="2400" dirty="0" err="1" smtClean="0">
                <a:latin typeface="+mj-lt"/>
                <a:cs typeface="Arial"/>
              </a:rPr>
              <a:t>within-Faktor</a:t>
            </a:r>
            <a:r>
              <a:rPr lang="de-DE" sz="2400" dirty="0" smtClean="0">
                <a:latin typeface="+mj-lt"/>
                <a:cs typeface="Arial"/>
              </a:rPr>
              <a:t> mehr als 2 Stufen hat.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4038600"/>
            <a:ext cx="830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Man </a:t>
            </a:r>
            <a:r>
              <a:rPr lang="en-GB" sz="2400" dirty="0" err="1" smtClean="0">
                <a:latin typeface="+mj-lt"/>
                <a:cs typeface="Arial"/>
              </a:rPr>
              <a:t>soll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grundsätzlich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immer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für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Sphericity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korrigieren</a:t>
            </a:r>
            <a:r>
              <a:rPr lang="en-GB" sz="2400" dirty="0" smtClean="0">
                <a:latin typeface="+mj-lt"/>
                <a:cs typeface="Arial"/>
              </a:rPr>
              <a:t>, </a:t>
            </a:r>
            <a:r>
              <a:rPr lang="en-GB" sz="2400" dirty="0" err="1" smtClean="0">
                <a:latin typeface="+mj-lt"/>
                <a:cs typeface="Arial"/>
              </a:rPr>
              <a:t>wenn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Sphericity-Korrektur</a:t>
            </a:r>
            <a:r>
              <a:rPr lang="en-GB" sz="2400" dirty="0" smtClean="0">
                <a:latin typeface="+mj-lt"/>
                <a:cs typeface="Arial"/>
              </a:rPr>
              <a:t> in </a:t>
            </a:r>
            <a:r>
              <a:rPr lang="en-GB" sz="2400" dirty="0" err="1" smtClean="0">
                <a:latin typeface="+mj-lt"/>
                <a:cs typeface="Arial"/>
              </a:rPr>
              <a:t>der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Ausgabe</a:t>
            </a:r>
            <a:r>
              <a:rPr lang="en-GB" sz="2400" dirty="0" smtClean="0">
                <a:latin typeface="+mj-lt"/>
                <a:cs typeface="Arial"/>
              </a:rPr>
              <a:t> von </a:t>
            </a:r>
            <a:r>
              <a:rPr lang="en-GB" sz="2400" dirty="0" err="1" smtClean="0">
                <a:latin typeface="+mj-lt"/>
                <a:cs typeface="Arial"/>
              </a:rPr>
              <a:t>ezANOVA</a:t>
            </a:r>
            <a:r>
              <a:rPr lang="en-GB" sz="2400" dirty="0" smtClean="0">
                <a:latin typeface="+mj-lt"/>
                <a:cs typeface="Arial"/>
              </a:rPr>
              <a:t>() </a:t>
            </a:r>
            <a:r>
              <a:rPr lang="en-GB" sz="2400" dirty="0" err="1" smtClean="0">
                <a:latin typeface="+mj-lt"/>
                <a:cs typeface="Arial"/>
              </a:rPr>
              <a:t>erscheint</a:t>
            </a:r>
            <a:r>
              <a:rPr lang="en-GB" sz="2400" dirty="0" smtClean="0">
                <a:latin typeface="+mj-lt"/>
                <a:cs typeface="Arial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 err="1" smtClean="0">
            <a:latin typeface="+mj-lt"/>
            <a:cs typeface="Arial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10558</TotalTime>
  <Words>1382</Words>
  <Application>Microsoft Macintosh PowerPoint</Application>
  <PresentationFormat>On-screen Show (4:3)</PresentationFormat>
  <Paragraphs>223</Paragraphs>
  <Slides>11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IPS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Jonathan Harrington</dc:creator>
  <cp:lastModifiedBy>Jonathan Harrington</cp:lastModifiedBy>
  <cp:revision>134</cp:revision>
  <dcterms:created xsi:type="dcterms:W3CDTF">2012-06-08T05:16:28Z</dcterms:created>
  <dcterms:modified xsi:type="dcterms:W3CDTF">2012-06-08T05:40:59Z</dcterms:modified>
</cp:coreProperties>
</file>