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306" r:id="rId2"/>
    <p:sldId id="346" r:id="rId3"/>
    <p:sldId id="330" r:id="rId4"/>
    <p:sldId id="331" r:id="rId5"/>
    <p:sldId id="332" r:id="rId6"/>
    <p:sldId id="333" r:id="rId7"/>
    <p:sldId id="334" r:id="rId8"/>
    <p:sldId id="343" r:id="rId9"/>
    <p:sldId id="342" r:id="rId10"/>
    <p:sldId id="341" r:id="rId11"/>
    <p:sldId id="34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046" autoAdjust="0"/>
    <p:restoredTop sz="98201" autoAdjust="0"/>
  </p:normalViewPr>
  <p:slideViewPr>
    <p:cSldViewPr snapToObjects="1">
      <p:cViewPr>
        <p:scale>
          <a:sx n="150" d="100"/>
          <a:sy n="150" d="100"/>
        </p:scale>
        <p:origin x="-32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C93C-C67A-0243-8B24-BE680C35B6CF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B3DD-7BC5-3F49-90B7-1BF8682DA7A5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F14C-2EB5-2B4C-A389-6BFC0C8278A1}" type="datetimeFigureOut">
              <a:rPr lang="en-US" smtClean="0"/>
              <a:pPr/>
              <a:t>6/8/12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8815-D8CE-2446-84FA-A5777538BDD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11832"/>
            <a:ext cx="52578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 smtClean="0">
                <a:latin typeface="+mj-lt"/>
                <a:cs typeface="Arial"/>
              </a:rPr>
              <a:t>Einige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Einschr</a:t>
            </a:r>
            <a:r>
              <a:rPr lang="en-AU" sz="2400" dirty="0" err="1" smtClean="0">
                <a:latin typeface="+mj-lt"/>
                <a:cs typeface="Arial"/>
              </a:rPr>
              <a:t>änkungen</a:t>
            </a:r>
            <a:r>
              <a:rPr lang="en-AU" sz="2400" dirty="0" smtClean="0">
                <a:latin typeface="+mj-lt"/>
                <a:cs typeface="Arial"/>
              </a:rPr>
              <a:t> in </a:t>
            </a:r>
            <a:r>
              <a:rPr lang="en-AU" sz="2400" dirty="0" err="1" smtClean="0">
                <a:latin typeface="+mj-lt"/>
                <a:cs typeface="Arial"/>
              </a:rPr>
              <a:t>der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Durchführung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einer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en-AU" sz="2400" dirty="0" err="1" smtClean="0">
                <a:latin typeface="+mj-lt"/>
                <a:cs typeface="Arial"/>
              </a:rPr>
              <a:t>Varianzanalyse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29022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399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dirty="0" smtClean="0">
                <a:latin typeface="Courier"/>
                <a:cs typeface="Courier"/>
              </a:rPr>
              <a:t>9.890888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$`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Mauchly's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Test for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Sphericity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`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Effect         W   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p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&lt;.05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     </a:t>
            </a:r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4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Alter:Wort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0.5423826 0.06373468 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1.340736e-07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3.342362e-08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4.370590e-03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3.120999e-03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01127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1. 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betroffenen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werden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dem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Greenhouse-</a:t>
            </a:r>
            <a:r>
              <a:rPr lang="en-GB" sz="2400" dirty="0" err="1" smtClean="0">
                <a:solidFill>
                  <a:schemeClr val="accent6"/>
                </a:solidFill>
                <a:latin typeface="+mj-lt"/>
                <a:cs typeface="Arial"/>
              </a:rPr>
              <a:t>Geisser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-Epsilon </a:t>
            </a:r>
            <a:r>
              <a:rPr lang="en-GB" sz="2400" dirty="0" err="1" smtClean="0">
                <a:latin typeface="+mj-lt"/>
                <a:cs typeface="Arial"/>
              </a:rPr>
              <a:t>multipliziert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unter</a:t>
            </a:r>
            <a:r>
              <a:rPr lang="en-GB" sz="2400" dirty="0" smtClean="0">
                <a:latin typeface="+mj-lt"/>
                <a:cs typeface="Arial"/>
              </a:rPr>
              <a:t> 0.75 </a:t>
            </a:r>
            <a:r>
              <a:rPr lang="en-GB" sz="2400" dirty="0" err="1" smtClean="0">
                <a:latin typeface="+mj-lt"/>
                <a:cs typeface="Arial"/>
              </a:rPr>
              <a:t>liegt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sonst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mit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Huynh-</a:t>
            </a:r>
            <a:r>
              <a:rPr lang="en-GB" sz="2400" dirty="0" err="1" smtClean="0">
                <a:solidFill>
                  <a:srgbClr val="008000"/>
                </a:solidFill>
                <a:latin typeface="+mj-lt"/>
                <a:cs typeface="Arial"/>
              </a:rPr>
              <a:t>Feldt</a:t>
            </a:r>
            <a:r>
              <a:rPr lang="en-GB" sz="2400" dirty="0" smtClean="0">
                <a:solidFill>
                  <a:srgbClr val="008000"/>
                </a:solidFill>
                <a:latin typeface="+mj-lt"/>
                <a:cs typeface="Arial"/>
              </a:rPr>
              <a:t>-Epsilon</a:t>
            </a:r>
            <a:r>
              <a:rPr lang="en-GB" sz="2400" dirty="0" smtClean="0">
                <a:solidFill>
                  <a:srgbClr val="7F7F7F"/>
                </a:solidFill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sollte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diesem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letzten</a:t>
            </a:r>
            <a:r>
              <a:rPr lang="en-GB" sz="2400" dirty="0" smtClean="0">
                <a:latin typeface="+mj-lt"/>
                <a:cs typeface="Arial"/>
              </a:rPr>
              <a:t> Fall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H-F-Epsilon &gt; 1 </a:t>
            </a:r>
            <a:r>
              <a:rPr lang="en-GB" sz="2400" dirty="0" err="1" smtClean="0">
                <a:latin typeface="+mj-lt"/>
                <a:cs typeface="Arial"/>
              </a:rPr>
              <a:t>sein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dann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einfach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die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ursprünglichen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Freiheitsgrade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nehmen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d.h</a:t>
            </a:r>
            <a:r>
              <a:rPr lang="en-GB" sz="2400" dirty="0" smtClean="0">
                <a:latin typeface="+mj-lt"/>
                <a:cs typeface="Arial"/>
              </a:rPr>
              <a:t>. </a:t>
            </a:r>
            <a:r>
              <a:rPr lang="en-GB" sz="2400" dirty="0" err="1" smtClean="0">
                <a:latin typeface="+mj-lt"/>
                <a:cs typeface="Arial"/>
              </a:rPr>
              <a:t>keine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Korrektur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einsetzen</a:t>
            </a:r>
            <a:r>
              <a:rPr lang="en-GB" sz="2400" dirty="0" smtClean="0">
                <a:latin typeface="+mj-lt"/>
                <a:cs typeface="Arial"/>
              </a:rPr>
              <a:t>.</a:t>
            </a:r>
            <a:endParaRPr lang="en-GB" sz="2400" dirty="0" smtClean="0">
              <a:solidFill>
                <a:srgbClr val="008000"/>
              </a:solidFill>
              <a:latin typeface="+mj-lt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991492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: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] ➞ F[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chemeClr val="accent6"/>
                </a:solidFill>
                <a:latin typeface="+mj-lt"/>
                <a:cs typeface="Arial"/>
              </a:rPr>
              <a:t>0.6860511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20</a:t>
            </a:r>
            <a:r>
              <a:rPr lang="en-GB" sz="2400" dirty="0" smtClean="0">
                <a:latin typeface="+mj-lt"/>
                <a:cs typeface="Arial"/>
              </a:rPr>
              <a:t> * </a:t>
            </a:r>
            <a:r>
              <a:rPr lang="en-GB" sz="24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400" dirty="0" smtClean="0">
                <a:cs typeface="Arial"/>
              </a:rPr>
              <a:t>] = F[1.4, </a:t>
            </a:r>
            <a:r>
              <a:rPr lang="en-GB" sz="2400" dirty="0" smtClean="0">
                <a:latin typeface="+mj-lt"/>
                <a:cs typeface="Arial"/>
              </a:rPr>
              <a:t>  13.7]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324600"/>
            <a:ext cx="7162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×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: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smtClean="0">
                <a:cs typeface="Arial"/>
              </a:rPr>
              <a:t>F[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400" dirty="0" smtClean="0">
                <a:cs typeface="Arial"/>
              </a:rPr>
              <a:t>,</a:t>
            </a:r>
            <a:r>
              <a:rPr lang="en-GB" sz="24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400" dirty="0" smtClean="0">
                <a:cs typeface="Arial"/>
              </a:rPr>
              <a:t>] ➞</a:t>
            </a:r>
            <a:r>
              <a:rPr lang="en-GB" sz="2400" dirty="0" smtClean="0">
                <a:cs typeface="Arial"/>
              </a:rPr>
              <a:t>  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F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[1.4, 13.7]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1734"/>
            <a:ext cx="2895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Sphericity-Korrektur</a:t>
            </a:r>
            <a:endParaRPr lang="de-DE" sz="2400" dirty="0" smtClean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"/>
                <a:cs typeface="Courier"/>
              </a:rPr>
              <a:t>$ANOVA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</a:t>
            </a:r>
            <a:r>
              <a:rPr lang="en-US" sz="1400" dirty="0" err="1" smtClean="0">
                <a:latin typeface="Courier"/>
                <a:cs typeface="Courier"/>
              </a:rPr>
              <a:t>DFn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DFd</a:t>
            </a:r>
            <a:r>
              <a:rPr lang="en-US" sz="1400" dirty="0" smtClean="0">
                <a:latin typeface="Courier"/>
                <a:cs typeface="Courier"/>
              </a:rPr>
              <a:t>         F           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</a:t>
            </a:r>
            <a:r>
              <a:rPr lang="en-US" sz="1400" dirty="0" smtClean="0">
                <a:latin typeface="Courier"/>
                <a:cs typeface="Courier"/>
              </a:rPr>
              <a:t>&lt;.05       </a:t>
            </a:r>
            <a:r>
              <a:rPr lang="en-US" sz="1400" dirty="0" err="1" smtClean="0">
                <a:latin typeface="Courier"/>
                <a:cs typeface="Courier"/>
              </a:rPr>
              <a:t>ges</a:t>
            </a:r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2      Alter   1  10 14.876957 3.175409e-03     * 0.5519903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</a:t>
            </a:r>
            <a:r>
              <a:rPr lang="en-US" sz="1400" dirty="0" smtClean="0">
                <a:latin typeface="Courier"/>
                <a:cs typeface="Courier"/>
              </a:rPr>
              <a:t> 78.505534 3.390750e-10     * 0.5742513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  <a:r>
              <a:rPr lang="en-US" sz="1400" dirty="0" smtClean="0">
                <a:solidFill>
                  <a:srgbClr val="FF0000"/>
                </a:solidFill>
                <a:latin typeface="Courier"/>
                <a:cs typeface="Courier"/>
              </a:rPr>
              <a:t>2  20  </a:t>
            </a:r>
            <a:r>
              <a:rPr lang="en-US" sz="1400" b="1" dirty="0" smtClean="0">
                <a:latin typeface="Courier"/>
                <a:cs typeface="Courier"/>
              </a:rPr>
              <a:t>9.890888</a:t>
            </a:r>
            <a:r>
              <a:rPr lang="en-US" sz="1400" dirty="0" smtClean="0">
                <a:latin typeface="Courier"/>
                <a:cs typeface="Courier"/>
              </a:rPr>
              <a:t> 1.031474e-03     * 0.1452519</a:t>
            </a:r>
          </a:p>
          <a:p>
            <a:endParaRPr lang="en-US" sz="1400" dirty="0" smtClean="0">
              <a:latin typeface="Courier"/>
              <a:cs typeface="Courier"/>
            </a:endParaRPr>
          </a:p>
          <a:p>
            <a:r>
              <a:rPr lang="en-US" sz="1400" dirty="0" smtClean="0">
                <a:latin typeface="Courier"/>
                <a:cs typeface="Courier"/>
              </a:rPr>
              <a:t>$`</a:t>
            </a:r>
            <a:r>
              <a:rPr lang="en-US" sz="1400" dirty="0" err="1" smtClean="0">
                <a:latin typeface="Courier"/>
                <a:cs typeface="Courier"/>
              </a:rPr>
              <a:t>Sphericity</a:t>
            </a:r>
            <a:r>
              <a:rPr lang="en-US" sz="1400" dirty="0" smtClean="0">
                <a:latin typeface="Courier"/>
                <a:cs typeface="Courier"/>
              </a:rPr>
              <a:t> Corrections`</a:t>
            </a:r>
          </a:p>
          <a:p>
            <a:r>
              <a:rPr lang="en-US" sz="1400" dirty="0" smtClean="0">
                <a:latin typeface="Courier"/>
                <a:cs typeface="Courier"/>
              </a:rPr>
              <a:t>      Effect       </a:t>
            </a:r>
            <a:r>
              <a:rPr lang="en-US" sz="1400" dirty="0" err="1" smtClean="0">
                <a:latin typeface="Courier"/>
                <a:cs typeface="Courier"/>
              </a:rPr>
              <a:t>GGe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p[GG</a:t>
            </a:r>
            <a:r>
              <a:rPr lang="en-US" sz="1400" dirty="0" smtClean="0">
                <a:latin typeface="Courier"/>
                <a:cs typeface="Courier"/>
              </a:rPr>
              <a:t>]&lt;.05       </a:t>
            </a:r>
            <a:r>
              <a:rPr lang="en-US" sz="1400" dirty="0" err="1" smtClean="0">
                <a:latin typeface="Courier"/>
                <a:cs typeface="Courier"/>
              </a:rPr>
              <a:t>HFe</a:t>
            </a:r>
            <a:r>
              <a:rPr lang="en-US" sz="1400" dirty="0" smtClean="0">
                <a:latin typeface="Courier"/>
                <a:cs typeface="Courier"/>
              </a:rPr>
              <a:t>       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 </a:t>
            </a:r>
            <a:r>
              <a:rPr lang="en-US" sz="1400" dirty="0" err="1" smtClean="0">
                <a:latin typeface="Courier"/>
                <a:cs typeface="Courier"/>
              </a:rPr>
              <a:t>p[HF</a:t>
            </a:r>
            <a:r>
              <a:rPr lang="en-US" sz="1400" dirty="0" smtClean="0">
                <a:latin typeface="Courier"/>
                <a:cs typeface="Courier"/>
              </a:rPr>
              <a:t>]&lt;.05</a:t>
            </a:r>
          </a:p>
          <a:p>
            <a:r>
              <a:rPr lang="en-US" sz="1400" dirty="0" smtClean="0">
                <a:latin typeface="Courier"/>
                <a:cs typeface="Courier"/>
              </a:rPr>
              <a:t>3       </a:t>
            </a:r>
            <a:r>
              <a:rPr lang="en-US" sz="1400" dirty="0" err="1" smtClean="0">
                <a:latin typeface="Courier"/>
                <a:cs typeface="Courier"/>
              </a:rPr>
              <a:t>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chemeClr val="accent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1.340736e-07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3.342362e-08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</a:p>
          <a:p>
            <a:r>
              <a:rPr lang="en-US" sz="1400" dirty="0" smtClean="0">
                <a:latin typeface="Courier"/>
                <a:cs typeface="Courier"/>
              </a:rPr>
              <a:t>4 </a:t>
            </a:r>
            <a:r>
              <a:rPr lang="en-US" sz="1400" dirty="0" err="1" smtClean="0">
                <a:latin typeface="Courier"/>
                <a:cs typeface="Courier"/>
              </a:rPr>
              <a:t>Alter:Wort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F79646"/>
                </a:solidFill>
                <a:latin typeface="Courier"/>
                <a:cs typeface="Courier"/>
              </a:rPr>
              <a:t>0.6860511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4.370590e-03</a:t>
            </a:r>
            <a:r>
              <a:rPr lang="en-US" sz="1400" dirty="0" smtClean="0">
                <a:latin typeface="Courier"/>
                <a:cs typeface="Courier"/>
              </a:rPr>
              <a:t>         * </a:t>
            </a:r>
            <a:r>
              <a:rPr lang="en-US" sz="1400" dirty="0" smtClean="0">
                <a:solidFill>
                  <a:srgbClr val="008000"/>
                </a:solidFill>
                <a:latin typeface="Courier"/>
                <a:cs typeface="Courier"/>
              </a:rPr>
              <a:t>0.7587667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smtClean="0">
                <a:solidFill>
                  <a:srgbClr val="800000"/>
                </a:solidFill>
                <a:latin typeface="Courier"/>
                <a:cs typeface="Courier"/>
              </a:rPr>
              <a:t>3.120999e-03</a:t>
            </a:r>
            <a:r>
              <a:rPr lang="en-US" sz="1400" dirty="0" smtClean="0">
                <a:latin typeface="Courier"/>
                <a:cs typeface="Courier"/>
              </a:rPr>
              <a:t>         *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352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2. Die neuen damit verbunden Wahrscheinlichkeiten sind </a:t>
            </a:r>
            <a:r>
              <a:rPr lang="de-DE" sz="2400" dirty="0" err="1" smtClean="0">
                <a:solidFill>
                  <a:srgbClr val="0000FF"/>
                </a:solidFill>
                <a:latin typeface="+mj-lt"/>
                <a:cs typeface="Arial"/>
              </a:rPr>
              <a:t>p[GG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] </a:t>
            </a:r>
            <a:r>
              <a:rPr lang="de-DE" sz="2400" dirty="0" smtClean="0">
                <a:latin typeface="+mj-lt"/>
                <a:cs typeface="Arial"/>
              </a:rPr>
              <a:t>(wenn mit </a:t>
            </a:r>
            <a:r>
              <a:rPr lang="de-DE" sz="2400" dirty="0" err="1" smtClean="0">
                <a:latin typeface="+mj-lt"/>
                <a:cs typeface="Arial"/>
              </a:rPr>
              <a:t>GGe</a:t>
            </a:r>
            <a:r>
              <a:rPr lang="de-DE" sz="2400" dirty="0" smtClean="0">
                <a:latin typeface="+mj-lt"/>
                <a:cs typeface="Arial"/>
              </a:rPr>
              <a:t> multipliziert wurde) sonst </a:t>
            </a:r>
            <a:r>
              <a:rPr lang="de-DE" sz="2400" dirty="0" err="1" smtClean="0">
                <a:solidFill>
                  <a:srgbClr val="800000"/>
                </a:solidFill>
                <a:latin typeface="+mj-lt"/>
                <a:cs typeface="Arial"/>
              </a:rPr>
              <a:t>p[HF</a:t>
            </a:r>
            <a:r>
              <a:rPr lang="de-DE" sz="2400" dirty="0" smtClean="0">
                <a:solidFill>
                  <a:srgbClr val="800000"/>
                </a:solidFill>
                <a:latin typeface="+mj-lt"/>
                <a:cs typeface="Arial"/>
              </a:rPr>
              <a:t>]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183797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  <a:cs typeface="Arial"/>
              </a:rPr>
              <a:t>Das </a:t>
            </a:r>
            <a:r>
              <a:rPr lang="en-GB" sz="2000" dirty="0" err="1" smtClean="0">
                <a:latin typeface="+mj-lt"/>
                <a:cs typeface="Arial"/>
              </a:rPr>
              <a:t>sind</a:t>
            </a:r>
            <a:r>
              <a:rPr lang="en-GB" sz="2000" dirty="0" smtClean="0">
                <a:latin typeface="+mj-lt"/>
                <a:cs typeface="Arial"/>
              </a:rPr>
              <a:t> die </a:t>
            </a:r>
            <a:r>
              <a:rPr lang="en-GB" sz="2000" dirty="0" err="1" smtClean="0">
                <a:latin typeface="+mj-lt"/>
                <a:cs typeface="Arial"/>
              </a:rPr>
              <a:t>Wahrscheinlichkeiten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mit</a:t>
            </a:r>
            <a:r>
              <a:rPr lang="en-GB" sz="2000" dirty="0" smtClean="0">
                <a:latin typeface="+mj-lt"/>
                <a:cs typeface="Arial"/>
              </a:rPr>
              <a:t> den </a:t>
            </a:r>
            <a:r>
              <a:rPr lang="en-GB" sz="2000" dirty="0" err="1" smtClean="0">
                <a:latin typeface="+mj-lt"/>
                <a:cs typeface="Arial"/>
              </a:rPr>
              <a:t>korrigierten</a:t>
            </a:r>
            <a:r>
              <a:rPr lang="en-GB" sz="2000" dirty="0" smtClean="0">
                <a:latin typeface="+mj-lt"/>
                <a:cs typeface="Arial"/>
              </a:rPr>
              <a:t> </a:t>
            </a:r>
            <a:r>
              <a:rPr lang="en-GB" sz="2000" dirty="0" err="1" smtClean="0">
                <a:latin typeface="+mj-lt"/>
                <a:cs typeface="Arial"/>
              </a:rPr>
              <a:t>Freiheitsgraden</a:t>
            </a:r>
            <a:endParaRPr lang="en-GB" sz="2000" dirty="0" smtClean="0">
              <a:latin typeface="+mj-lt"/>
              <a:cs typeface="Arial"/>
            </a:endParaRPr>
          </a:p>
          <a:p>
            <a:r>
              <a:rPr lang="en-GB" sz="2000" dirty="0" err="1" smtClean="0">
                <a:latin typeface="+mj-lt"/>
                <a:cs typeface="Arial"/>
              </a:rPr>
              <a:t>z.B</a:t>
            </a:r>
            <a:r>
              <a:rPr lang="en-GB" sz="2000" dirty="0" smtClean="0">
                <a:latin typeface="+mj-lt"/>
                <a:cs typeface="Arial"/>
              </a:rPr>
              <a:t>. 1 - </a:t>
            </a:r>
            <a:r>
              <a:rPr lang="en-GB" sz="2000" dirty="0" err="1" smtClean="0">
                <a:latin typeface="+mj-lt"/>
                <a:cs typeface="Arial"/>
              </a:rPr>
              <a:t>pf</a:t>
            </a:r>
            <a:r>
              <a:rPr lang="en-GB" sz="2000" dirty="0" smtClean="0">
                <a:latin typeface="+mj-lt"/>
                <a:cs typeface="Arial"/>
              </a:rPr>
              <a:t>(</a:t>
            </a:r>
            <a:r>
              <a:rPr lang="en-US" sz="2000" b="1" dirty="0" smtClean="0">
                <a:solidFill>
                  <a:srgbClr val="000000"/>
                </a:solidFill>
                <a:latin typeface="Courier"/>
                <a:cs typeface="Courier"/>
              </a:rPr>
              <a:t>9.890888</a:t>
            </a:r>
            <a:r>
              <a:rPr lang="en-GB" sz="2000" b="1" dirty="0" smtClean="0">
                <a:solidFill>
                  <a:srgbClr val="00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chemeClr val="accent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, </a:t>
            </a:r>
            <a:r>
              <a:rPr lang="en-GB" sz="2000" dirty="0" smtClean="0">
                <a:solidFill>
                  <a:srgbClr val="FF0000"/>
                </a:solidFill>
                <a:cs typeface="Arial"/>
              </a:rPr>
              <a:t>20</a:t>
            </a:r>
            <a:r>
              <a:rPr lang="en-GB" sz="2000" dirty="0" smtClean="0">
                <a:cs typeface="Arial"/>
              </a:rPr>
              <a:t> * </a:t>
            </a:r>
            <a:r>
              <a:rPr lang="en-GB" sz="2000" dirty="0" smtClean="0">
                <a:solidFill>
                  <a:srgbClr val="F79646"/>
                </a:solidFill>
                <a:cs typeface="Arial"/>
              </a:rPr>
              <a:t>0.6860511</a:t>
            </a:r>
            <a:r>
              <a:rPr lang="en-GB" sz="2000" dirty="0" smtClean="0">
                <a:cs typeface="Arial"/>
              </a:rPr>
              <a:t>)</a:t>
            </a:r>
            <a:endParaRPr lang="en-GB" sz="20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874062"/>
            <a:ext cx="2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urier"/>
                <a:cs typeface="Courier"/>
              </a:rPr>
              <a:t>1] 0.004370589</a:t>
            </a:r>
            <a:endParaRPr lang="en-GB" b="1" dirty="0" err="1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Alter (F[1,10] = 14.9, </a:t>
            </a:r>
            <a:r>
              <a:rPr lang="en-GB" sz="2400" dirty="0" err="1" smtClean="0">
                <a:latin typeface="+mj-lt"/>
                <a:cs typeface="Arial"/>
              </a:rPr>
              <a:t>p</a:t>
            </a:r>
            <a:r>
              <a:rPr lang="en-GB" sz="2400" dirty="0" smtClean="0">
                <a:latin typeface="+mj-lt"/>
                <a:cs typeface="Arial"/>
              </a:rPr>
              <a:t> &lt; 0.001),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(F[</a:t>
            </a:r>
            <a:r>
              <a:rPr lang="en-US" sz="2400" dirty="0" smtClean="0">
                <a:latin typeface="+mj-lt"/>
                <a:cs typeface="Arial"/>
              </a:rPr>
              <a:t>1.4</a:t>
            </a:r>
            <a:r>
              <a:rPr lang="en-GB" sz="2400" dirty="0" smtClean="0">
                <a:latin typeface="+mj-lt"/>
                <a:cs typeface="Arial"/>
              </a:rPr>
              <a:t> , </a:t>
            </a:r>
            <a:r>
              <a:rPr lang="en-US" sz="2400" dirty="0" smtClean="0">
                <a:latin typeface="+mj-lt"/>
                <a:cs typeface="Arial"/>
              </a:rPr>
              <a:t>13.7</a:t>
            </a:r>
            <a:r>
              <a:rPr lang="en-GB" sz="2400" dirty="0" smtClean="0">
                <a:latin typeface="+mj-lt"/>
                <a:cs typeface="Arial"/>
              </a:rPr>
              <a:t>] = 78.5,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sowie</a:t>
            </a:r>
            <a:r>
              <a:rPr lang="en-GB" sz="2400" dirty="0" smtClean="0">
                <a:latin typeface="+mj-lt"/>
                <a:cs typeface="Arial"/>
              </a:rPr>
              <a:t> die </a:t>
            </a:r>
            <a:r>
              <a:rPr lang="en-GB" sz="2400" dirty="0" err="1" smtClean="0">
                <a:latin typeface="+mj-lt"/>
                <a:cs typeface="Arial"/>
              </a:rPr>
              <a:t>Interaktion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Wort</a:t>
            </a:r>
            <a:r>
              <a:rPr lang="en-GB" sz="2400" dirty="0" smtClean="0">
                <a:latin typeface="+mj-lt"/>
                <a:cs typeface="Arial"/>
              </a:rPr>
              <a:t>  und Alter (F[1.4, 13.7] = 9.9, </a:t>
            </a:r>
            <a:r>
              <a:rPr lang="en-GB" sz="2400" dirty="0" err="1" smtClean="0">
                <a:solidFill>
                  <a:srgbClr val="0000FF"/>
                </a:solidFill>
                <a:latin typeface="+mj-lt"/>
                <a:cs typeface="Arial"/>
              </a:rPr>
              <a:t>p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&lt; 0.001</a:t>
            </a:r>
            <a:r>
              <a:rPr lang="en-GB" sz="2400" dirty="0" smtClean="0">
                <a:solidFill>
                  <a:srgbClr val="000000"/>
                </a:solidFill>
                <a:latin typeface="+mj-lt"/>
                <a:cs typeface="Arial"/>
              </a:rPr>
              <a:t>)</a:t>
            </a:r>
            <a:r>
              <a:rPr lang="en-GB" sz="2400" dirty="0" smtClean="0"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hatten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signifikanten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Einfluss</a:t>
            </a:r>
            <a:r>
              <a:rPr lang="en-GB" sz="2400" dirty="0" smtClean="0">
                <a:latin typeface="+mj-lt"/>
                <a:cs typeface="Arial"/>
              </a:rPr>
              <a:t> auf F2.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4851" y="0"/>
            <a:ext cx="4029885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ANOVA und 'balanced design'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845" y="457200"/>
            <a:ext cx="708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40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20 aus BY (davon 10 alt, 10 jung), 20 aus SH (davon 10 alt, 10 jung) produzierten /i/, /e/, /a/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56632" y="1186428"/>
            <a:ext cx="4085829" cy="2501414"/>
            <a:chOff x="56632" y="1186428"/>
            <a:chExt cx="4085829" cy="2501414"/>
          </a:xfrm>
        </p:grpSpPr>
        <p:sp>
          <p:nvSpPr>
            <p:cNvPr id="3" name="TextBox 2"/>
            <p:cNvSpPr txBox="1"/>
            <p:nvPr/>
          </p:nvSpPr>
          <p:spPr>
            <a:xfrm>
              <a:off x="181371" y="1519029"/>
              <a:ext cx="3505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Dieselbe Anzahl und mindestens 5 pro Stufe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632" y="299534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545912" y="223111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74312" y="290798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74312" y="322617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088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80461" y="253144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57976" y="1186428"/>
              <a:ext cx="14478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Between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08861" y="290351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44186" y="290798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16163" y="322617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380461" y="320162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10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38961" y="3771752"/>
            <a:ext cx="3124200" cy="923330"/>
            <a:chOff x="5338961" y="3771752"/>
            <a:chExt cx="3124200" cy="923330"/>
          </a:xfrm>
        </p:grpSpPr>
        <p:sp>
          <p:nvSpPr>
            <p:cNvPr id="92" name="TextBox 91"/>
            <p:cNvSpPr txBox="1"/>
            <p:nvPr/>
          </p:nvSpPr>
          <p:spPr>
            <a:xfrm>
              <a:off x="6329561" y="3771752"/>
              <a:ext cx="168501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338961" y="42334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0		1		1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8961" y="4742260"/>
            <a:ext cx="3333233" cy="1739205"/>
            <a:chOff x="5338961" y="4742260"/>
            <a:chExt cx="3333233" cy="1739205"/>
          </a:xfrm>
        </p:grpSpPr>
        <p:sp>
          <p:nvSpPr>
            <p:cNvPr id="94" name="TextBox 93"/>
            <p:cNvSpPr txBox="1"/>
            <p:nvPr/>
          </p:nvSpPr>
          <p:spPr>
            <a:xfrm>
              <a:off x="5338961" y="4742260"/>
              <a:ext cx="3333233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muss </a:t>
              </a:r>
              <a:r>
                <a:rPr lang="en-GB" sz="2400" dirty="0" err="1" smtClean="0">
                  <a:latin typeface="+mj-lt"/>
                  <a:cs typeface="Arial"/>
                </a:rPr>
                <a:t>gemittelt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werden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91361" y="541020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4		4		4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67400" y="6019800"/>
              <a:ext cx="25957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(</a:t>
              </a:r>
              <a:r>
                <a:rPr lang="en-GB" sz="2400" dirty="0" err="1" smtClean="0">
                  <a:latin typeface="+mj-lt"/>
                  <a:cs typeface="Arial"/>
                </a:rPr>
                <a:t>nächste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Folie</a:t>
              </a:r>
              <a:r>
                <a:rPr lang="en-GB" sz="2400" dirty="0" smtClean="0">
                  <a:latin typeface="+mj-lt"/>
                  <a:cs typeface="Arial"/>
                </a:rPr>
                <a:t>)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16334" y="3747195"/>
            <a:ext cx="4085829" cy="1819870"/>
            <a:chOff x="216334" y="3747195"/>
            <a:chExt cx="4085829" cy="1819870"/>
          </a:xfrm>
        </p:grpSpPr>
        <p:sp>
          <p:nvSpPr>
            <p:cNvPr id="64" name="TextBox 63"/>
            <p:cNvSpPr txBox="1"/>
            <p:nvPr/>
          </p:nvSpPr>
          <p:spPr>
            <a:xfrm>
              <a:off x="910749" y="3747195"/>
              <a:ext cx="2708236" cy="461665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geht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meistens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nicht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6334" y="4874567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705614" y="4110335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334014" y="4787205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34014" y="5105400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1685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3540163" y="44106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168563" y="4782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3503888" y="4787205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175865" y="510540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40163" y="5080843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3636" y="5336232"/>
            <a:ext cx="4085829" cy="1456730"/>
            <a:chOff x="223636" y="5336232"/>
            <a:chExt cx="4085829" cy="1456730"/>
          </a:xfrm>
        </p:grpSpPr>
        <p:sp>
          <p:nvSpPr>
            <p:cNvPr id="107" name="TextBox 106"/>
            <p:cNvSpPr txBox="1"/>
            <p:nvPr/>
          </p:nvSpPr>
          <p:spPr>
            <a:xfrm>
              <a:off x="223636" y="6100464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Dialekt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712916" y="5336232"/>
              <a:ext cx="8382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Alter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341316" y="6013102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BY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341316" y="6331297"/>
              <a:ext cx="834549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SH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1758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solidFill>
                    <a:schemeClr val="accent6"/>
                  </a:solidFill>
                  <a:latin typeface="+mj-lt"/>
                  <a:cs typeface="Arial"/>
                </a:rPr>
                <a:t>jung</a:t>
              </a:r>
              <a:endParaRPr lang="en-GB" sz="2400" dirty="0" smtClean="0">
                <a:solidFill>
                  <a:schemeClr val="accent6"/>
                </a:solidFill>
                <a:latin typeface="+mj-lt"/>
                <a:cs typeface="Arial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547465" y="5636567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6"/>
                  </a:solidFill>
                  <a:latin typeface="+mj-lt"/>
                  <a:cs typeface="Arial"/>
                </a:rPr>
                <a:t>alt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175865" y="600863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4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11190" y="6013102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11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2183167" y="6331297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6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547465" y="6306740"/>
              <a:ext cx="5297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3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05400" y="1181963"/>
            <a:ext cx="3962400" cy="2649349"/>
            <a:chOff x="5105400" y="1181963"/>
            <a:chExt cx="3962400" cy="2649349"/>
          </a:xfrm>
        </p:grpSpPr>
        <p:sp>
          <p:nvSpPr>
            <p:cNvPr id="45" name="TextBox 44"/>
            <p:cNvSpPr txBox="1"/>
            <p:nvPr/>
          </p:nvSpPr>
          <p:spPr>
            <a:xfrm>
              <a:off x="6062861" y="1181963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0000FF"/>
                  </a:solidFill>
                  <a:latin typeface="+mj-lt"/>
                  <a:cs typeface="Arial"/>
                </a:rPr>
                <a:t>Within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105400" y="1519029"/>
              <a:ext cx="396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Ein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Stufe</a:t>
              </a:r>
              <a:r>
                <a:rPr lang="en-GB" sz="2400" dirty="0" smtClean="0">
                  <a:latin typeface="+mj-lt"/>
                  <a:cs typeface="Arial"/>
                </a:rPr>
                <a:t> pro </a:t>
              </a:r>
              <a:r>
                <a:rPr lang="en-GB" sz="2400" dirty="0" err="1" smtClean="0">
                  <a:latin typeface="+mj-lt"/>
                  <a:cs typeface="Arial"/>
                </a:rPr>
                <a:t>Vpn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8961" y="2533680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S1		1		1		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38961" y="2764512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S2		1		1		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338961" y="297971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S3		1		1		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38961" y="3369647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Sn</a:t>
              </a:r>
              <a:r>
                <a:rPr lang="en-GB" sz="2400" dirty="0" smtClean="0">
                  <a:latin typeface="+mj-lt"/>
                  <a:cs typeface="Arial"/>
                </a:rPr>
                <a:t>		1		1		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38961" y="2154913"/>
              <a:ext cx="3124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i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</a:t>
              </a:r>
              <a:r>
                <a:rPr lang="en-GB" sz="2400" dirty="0" err="1" smtClean="0">
                  <a:solidFill>
                    <a:srgbClr val="F79646"/>
                  </a:solidFill>
                  <a:latin typeface="+mj-lt"/>
                  <a:cs typeface="Arial"/>
                </a:rPr>
                <a:t>e</a:t>
              </a:r>
              <a:r>
                <a:rPr lang="en-GB" sz="2400" dirty="0" smtClean="0">
                  <a:solidFill>
                    <a:srgbClr val="F79646"/>
                  </a:solidFill>
                  <a:latin typeface="+mj-lt"/>
                  <a:cs typeface="Arial"/>
                </a:rPr>
                <a:t>		a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19961" y="1888361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 smtClean="0">
                  <a:latin typeface="+mj-lt"/>
                  <a:cs typeface="Arial"/>
                </a:rPr>
                <a:t>Anzahl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der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Werte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91842" y="3138814"/>
              <a:ext cx="622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...</a:t>
              </a:r>
              <a:endParaRPr lang="en-GB" sz="2400" dirty="0" err="1" smtClean="0"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0147" y="1364397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Englische und spanische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produzierten </a:t>
            </a:r>
            <a:r>
              <a:rPr lang="de-DE" sz="2400" dirty="0" smtClean="0">
                <a:latin typeface="+mj-lt"/>
                <a:cs typeface="Arial"/>
              </a:rPr>
              <a:t>/i, e, a/ zu 2 Sprechgeschwindigkeiten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28600" y="2195394"/>
            <a:ext cx="8558886" cy="4158863"/>
            <a:chOff x="228600" y="2195394"/>
            <a:chExt cx="8558886" cy="4158863"/>
          </a:xfrm>
        </p:grpSpPr>
        <p:grpSp>
          <p:nvGrpSpPr>
            <p:cNvPr id="40" name="Group 39"/>
            <p:cNvGrpSpPr/>
            <p:nvPr/>
          </p:nvGrpSpPr>
          <p:grpSpPr>
            <a:xfrm>
              <a:off x="310147" y="3534856"/>
              <a:ext cx="8477339" cy="2819401"/>
              <a:chOff x="310147" y="3534856"/>
              <a:chExt cx="8477339" cy="28194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5787109" y="4222889"/>
                <a:ext cx="6826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cs typeface="Arial"/>
                  </a:rPr>
                  <a:t>Vpn</a:t>
                </a:r>
                <a:endParaRPr lang="de-DE" sz="2400" dirty="0" smtClean="0">
                  <a:cs typeface="Arial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4710786" y="5592256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121536" y="5592256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607733" y="5592256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871248" y="4908689"/>
                <a:ext cx="786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lang.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637677" y="4908689"/>
                <a:ext cx="1052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schnell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937302" y="4908689"/>
                <a:ext cx="18661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Sprechtempo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44925" y="5592256"/>
                <a:ext cx="8795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Vokal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79418" y="3534856"/>
                <a:ext cx="11874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Sprache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71248" y="3534856"/>
                <a:ext cx="25497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engl. oder </a:t>
                </a:r>
                <a:r>
                  <a:rPr lang="de-DE" sz="2400" dirty="0" err="1" smtClean="0">
                    <a:cs typeface="Arial"/>
                  </a:rPr>
                  <a:t>span</a:t>
                </a:r>
                <a:r>
                  <a:rPr lang="de-DE" sz="2400" dirty="0" smtClean="0">
                    <a:cs typeface="Arial"/>
                  </a:rPr>
                  <a:t>.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rot="5400000">
                <a:off x="5129686" y="5556712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2"/>
              </p:cNvCxnSpPr>
              <p:nvPr/>
            </p:nvCxnSpPr>
            <p:spPr>
              <a:xfrm rot="5400000">
                <a:off x="4880845" y="5360758"/>
                <a:ext cx="374305" cy="39349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5343497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527604" y="5592255"/>
                <a:ext cx="2530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i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38354" y="5592255"/>
                <a:ext cx="3378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e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424551" y="5592255"/>
                <a:ext cx="3320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a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6946504" y="5556711"/>
                <a:ext cx="374303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6713931" y="5344489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160315" y="5344488"/>
                <a:ext cx="374304" cy="4260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endCxn id="4" idx="2"/>
              </p:cNvCxnSpPr>
              <p:nvPr/>
            </p:nvCxnSpPr>
            <p:spPr>
              <a:xfrm flipV="1">
                <a:off x="5297283" y="4684554"/>
                <a:ext cx="831176" cy="37430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 flipV="1">
                <a:off x="6153255" y="4684554"/>
                <a:ext cx="855972" cy="37430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5947110" y="4181214"/>
                <a:ext cx="376536" cy="7151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60431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073863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20174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37761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847165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5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93476" y="5892592"/>
                <a:ext cx="5086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smtClean="0">
                    <a:cs typeface="Arial"/>
                  </a:rPr>
                  <a:t>w</a:t>
                </a:r>
                <a:r>
                  <a:rPr lang="de-DE" sz="2400" baseline="-25000" dirty="0" smtClean="0">
                    <a:cs typeface="Arial"/>
                  </a:rPr>
                  <a:t>6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0147" y="3996521"/>
                <a:ext cx="12905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between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39243" y="4597192"/>
                <a:ext cx="9843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2400" dirty="0" err="1" smtClean="0">
                    <a:solidFill>
                      <a:srgbClr val="3366FF"/>
                    </a:solidFill>
                    <a:cs typeface="Arial"/>
                  </a:rPr>
                  <a:t>within</a:t>
                </a:r>
                <a:endParaRPr lang="de-DE" sz="2400" dirty="0" smtClean="0">
                  <a:solidFill>
                    <a:srgbClr val="3366FF"/>
                  </a:solidFill>
                  <a:cs typeface="Arial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634086" y="4518762"/>
                <a:ext cx="8153400" cy="1588"/>
              </a:xfrm>
              <a:prstGeom prst="line">
                <a:avLst/>
              </a:prstGeom>
              <a:ln w="25400" cap="flat" cmpd="sng" algn="ctr">
                <a:solidFill>
                  <a:schemeClr val="accent1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TextBox 36"/>
            <p:cNvSpPr txBox="1"/>
            <p:nvPr/>
          </p:nvSpPr>
          <p:spPr>
            <a:xfrm>
              <a:off x="228600" y="2195394"/>
              <a:ext cx="8105851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err="1" smtClean="0">
                  <a:latin typeface="+mj-lt"/>
                  <a:cs typeface="Arial"/>
                </a:rPr>
                <a:t>Within</a:t>
              </a:r>
              <a:r>
                <a:rPr lang="de-DE" sz="2400" dirty="0" smtClean="0">
                  <a:latin typeface="+mj-lt"/>
                  <a:cs typeface="Arial"/>
                </a:rPr>
                <a:t>: Vokal (3 Stufen) und </a:t>
              </a:r>
              <a:r>
                <a:rPr lang="de-DE" sz="2400" dirty="0" smtClean="0">
                  <a:latin typeface="+mj-lt"/>
                  <a:cs typeface="Arial"/>
                </a:rPr>
                <a:t>Sprechgeschwindigkeit </a:t>
              </a:r>
              <a:r>
                <a:rPr lang="de-DE" sz="2400" dirty="0" smtClean="0">
                  <a:latin typeface="+mj-lt"/>
                  <a:cs typeface="Arial"/>
                </a:rPr>
                <a:t>(2 Stufen)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Daher: 3 × 2 = 6 </a:t>
              </a:r>
              <a:r>
                <a:rPr lang="de-DE" sz="2400" dirty="0" err="1" smtClean="0">
                  <a:latin typeface="+mj-lt"/>
                  <a:cs typeface="Arial"/>
                </a:rPr>
                <a:t>within-Werte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 </a:t>
              </a:r>
            </a:p>
            <a:p>
              <a:r>
                <a:rPr lang="de-DE" sz="2400" dirty="0" smtClean="0">
                  <a:latin typeface="+mj-lt"/>
                  <a:cs typeface="Arial"/>
                </a:rPr>
                <a:t>(ein Wert pro </a:t>
              </a:r>
              <a:r>
                <a:rPr lang="de-DE" sz="2400" dirty="0" err="1" smtClean="0">
                  <a:latin typeface="+mj-lt"/>
                  <a:cs typeface="Arial"/>
                </a:rPr>
                <a:t>within-Stufe</a:t>
              </a:r>
              <a:r>
                <a:rPr lang="de-DE" sz="2400" dirty="0" smtClean="0">
                  <a:latin typeface="+mj-lt"/>
                  <a:cs typeface="Arial"/>
                </a:rPr>
                <a:t> pro </a:t>
              </a:r>
              <a:r>
                <a:rPr lang="de-DE" sz="2400" dirty="0" err="1" smtClean="0">
                  <a:latin typeface="+mj-lt"/>
                  <a:cs typeface="Arial"/>
                </a:rPr>
                <a:t>Vpn</a:t>
              </a:r>
              <a:r>
                <a:rPr lang="de-DE" sz="2400" dirty="0" smtClean="0">
                  <a:latin typeface="+mj-lt"/>
                  <a:cs typeface="Arial"/>
                </a:rPr>
                <a:t>).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0147" y="533400"/>
            <a:ext cx="799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smtClean="0">
                <a:latin typeface="+mj-lt"/>
                <a:cs typeface="Arial"/>
              </a:rPr>
              <a:t>Wenn es </a:t>
            </a:r>
            <a:r>
              <a:rPr lang="de-DE" sz="2400" i="1" smtClean="0">
                <a:latin typeface="+mj-lt"/>
                <a:cs typeface="Arial"/>
              </a:rPr>
              <a:t>n</a:t>
            </a:r>
            <a:r>
              <a:rPr lang="de-DE" sz="2400" smtClean="0">
                <a:latin typeface="+mj-lt"/>
                <a:cs typeface="Arial"/>
              </a:rPr>
              <a:t> within-Stufen gibt, dann muss es </a:t>
            </a:r>
            <a:r>
              <a:rPr lang="de-DE" sz="2400" i="1" smtClean="0">
                <a:latin typeface="+mj-lt"/>
                <a:cs typeface="Arial"/>
              </a:rPr>
              <a:t>n</a:t>
            </a:r>
            <a:r>
              <a:rPr lang="de-DE" sz="2400" smtClean="0">
                <a:latin typeface="+mj-lt"/>
                <a:cs typeface="Arial"/>
              </a:rPr>
              <a:t> Werte geben pro Vpn, einen Wert pro within-Stufe z.B: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696" y="533400"/>
            <a:ext cx="840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Jedoch haben die meisten phonetischen Untersuchungen mehrere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. </a:t>
            </a:r>
            <a:r>
              <a:rPr lang="de-DE" sz="2400" dirty="0" err="1" smtClean="0">
                <a:cs typeface="Arial"/>
              </a:rPr>
              <a:t>zB</a:t>
            </a:r>
            <a:r>
              <a:rPr lang="de-DE" sz="2400" dirty="0" smtClean="0">
                <a:cs typeface="Arial"/>
              </a:rPr>
              <a:t>. jede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 erzeugte /i, e, a/ zu einer langsamen und schnellen Sprechgeschwindigkeit </a:t>
            </a:r>
            <a:r>
              <a:rPr lang="de-DE" sz="2400" b="1" dirty="0" smtClean="0">
                <a:cs typeface="Arial"/>
              </a:rPr>
              <a:t>jeweils 10 Mal.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78296" y="2810471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cs typeface="Arial"/>
              </a:rPr>
              <a:t>Vpn</a:t>
            </a:r>
            <a:endParaRPr lang="de-DE" sz="2400" dirty="0" smtClean="0"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1973" y="417983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2723" y="417983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8920" y="417983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2435" y="3496271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lang.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8864" y="3496271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schnell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28489" y="3496271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Sprechtempo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6112" y="4179838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Vokal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0605" y="2122438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Sprache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62435" y="2122438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engl. oder </a:t>
            </a:r>
            <a:r>
              <a:rPr lang="de-DE" sz="2400" dirty="0" err="1" smtClean="0">
                <a:cs typeface="Arial"/>
              </a:rPr>
              <a:t>span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220873" y="414429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 rot="5400000">
            <a:off x="4972032" y="3948340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434684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18791" y="4179837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29541" y="4179837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15738" y="4179837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37691" y="4144293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805118" y="393207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251502" y="3932070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 flipV="1">
            <a:off x="5388470" y="3272136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6244442" y="3272136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38297" y="2768796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95500" y="448017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65050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11361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6880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8352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384663" y="4480174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1334" y="2584103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0430" y="3184774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cs typeface="Arial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25273" y="3106344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6057" y="4941839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03828" y="5403504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95500" y="6284424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cs typeface="Arial"/>
              </a:rPr>
              <a:t>w</a:t>
            </a:r>
            <a:r>
              <a:rPr lang="de-DE" sz="2400" baseline="-25000" dirty="0" smtClean="0">
                <a:cs typeface="Arial"/>
              </a:rPr>
              <a:t>1.10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26167" y="5822759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...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664384" y="5084096"/>
            <a:ext cx="23093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10 Werte pro </a:t>
            </a:r>
            <a:r>
              <a:rPr lang="de-DE" sz="2400" dirty="0" err="1" smtClean="0">
                <a:cs typeface="Arial"/>
              </a:rPr>
              <a:t>Within-Stufe</a:t>
            </a:r>
            <a:r>
              <a:rPr lang="de-DE" sz="2400" dirty="0" smtClean="0">
                <a:cs typeface="Arial"/>
              </a:rPr>
              <a:t> pro </a:t>
            </a:r>
            <a:r>
              <a:rPr lang="de-DE" sz="2400" dirty="0" err="1" smtClean="0">
                <a:cs typeface="Arial"/>
              </a:rPr>
              <a:t>Vpn</a:t>
            </a:r>
            <a:r>
              <a:rPr lang="de-DE" sz="2400" dirty="0" smtClean="0">
                <a:cs typeface="Arial"/>
              </a:rPr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02407" y="4179837"/>
            <a:ext cx="7653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400" dirty="0" smtClean="0">
                <a:cs typeface="Arial"/>
              </a:rPr>
              <a:t>{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8059" y="2922382"/>
            <a:ext cx="68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Vpn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1736" y="4291749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2486" y="4291749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8683" y="4291749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2198" y="3608182"/>
            <a:ext cx="78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lang.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8627" y="3608182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schnell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8252" y="3608182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Sprechtempo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5875" y="4291749"/>
            <a:ext cx="879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Vokal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0368" y="2234349"/>
            <a:ext cx="1187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Sprache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2198" y="2234349"/>
            <a:ext cx="254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engl. oder </a:t>
            </a:r>
            <a:r>
              <a:rPr lang="de-DE" sz="2400" dirty="0" err="1" smtClean="0">
                <a:latin typeface="+mj-lt"/>
                <a:cs typeface="Arial"/>
              </a:rPr>
              <a:t>span</a:t>
            </a:r>
            <a:r>
              <a:rPr lang="de-DE" sz="2400" dirty="0" smtClean="0">
                <a:latin typeface="+mj-lt"/>
                <a:cs typeface="Arial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280636" y="4256205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</p:cNvCxnSpPr>
          <p:nvPr/>
        </p:nvCxnSpPr>
        <p:spPr>
          <a:xfrm rot="5400000">
            <a:off x="5031795" y="4060251"/>
            <a:ext cx="374305" cy="3934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494447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8554" y="4291748"/>
            <a:ext cx="253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9304" y="4291748"/>
            <a:ext cx="33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75501" y="4291748"/>
            <a:ext cx="33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097454" y="4256204"/>
            <a:ext cx="37430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864881" y="4043982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311265" y="4043981"/>
            <a:ext cx="374304" cy="426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" idx="2"/>
          </p:cNvCxnSpPr>
          <p:nvPr/>
        </p:nvCxnSpPr>
        <p:spPr>
          <a:xfrm flipV="1">
            <a:off x="5448233" y="3384047"/>
            <a:ext cx="831176" cy="374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6304205" y="3384047"/>
            <a:ext cx="855972" cy="3743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6098060" y="2880707"/>
            <a:ext cx="376536" cy="7151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55263" y="459208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24813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1124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2856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15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4426" y="4592085"/>
            <a:ext cx="508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1097" y="2696014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between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193" y="3296685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3366FF"/>
                </a:solidFill>
                <a:latin typeface="+mj-lt"/>
                <a:cs typeface="Arial"/>
              </a:rPr>
              <a:t>within</a:t>
            </a:r>
            <a:endParaRPr lang="de-DE" sz="2400" dirty="0" smtClean="0">
              <a:solidFill>
                <a:srgbClr val="3366FF"/>
              </a:solidFill>
              <a:latin typeface="+mj-lt"/>
              <a:cs typeface="Arial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85036" y="3218255"/>
            <a:ext cx="81534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05820" y="5053750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63591" y="5515415"/>
            <a:ext cx="66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55263" y="6396335"/>
            <a:ext cx="768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</a:t>
            </a:r>
            <a:r>
              <a:rPr lang="de-DE" sz="2400" baseline="-25000" dirty="0" smtClean="0">
                <a:latin typeface="+mj-lt"/>
                <a:cs typeface="Arial"/>
              </a:rPr>
              <a:t>1.10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85930" y="5934670"/>
            <a:ext cx="538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...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193" y="295357"/>
            <a:ext cx="7563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</a:t>
            </a:r>
            <a:r>
              <a:rPr lang="de-DE" sz="2400" dirty="0" err="1" smtClean="0">
                <a:latin typeface="+mj-lt"/>
                <a:cs typeface="Arial"/>
              </a:rPr>
              <a:t>within-Stufe</a:t>
            </a:r>
            <a:r>
              <a:rPr lang="de-DE" sz="2400" dirty="0" smtClean="0">
                <a:latin typeface="+mj-lt"/>
                <a:cs typeface="Arial"/>
              </a:rPr>
              <a:t> sind in einem ANOVA nicht zulässig und müssen gemittelt werden </a:t>
            </a:r>
            <a:r>
              <a:rPr lang="en-US" sz="2400" dirty="0" smtClean="0">
                <a:latin typeface="+mj-lt"/>
                <a:cs typeface="Arial"/>
              </a:rPr>
              <a:t>–</a:t>
            </a:r>
            <a:r>
              <a:rPr lang="de-DE" sz="2400" dirty="0" smtClean="0">
                <a:latin typeface="+mj-lt"/>
                <a:cs typeface="Arial"/>
              </a:rPr>
              <a:t> damit wir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</a:t>
            </a:r>
            <a:r>
              <a:rPr lang="en-AU" sz="2400" dirty="0" err="1" smtClean="0">
                <a:latin typeface="+mj-lt"/>
                <a:cs typeface="Arial"/>
              </a:rPr>
              <a:t>einen</a:t>
            </a:r>
            <a:r>
              <a:rPr lang="en-AU" sz="2400" dirty="0" smtClean="0">
                <a:latin typeface="+mj-lt"/>
                <a:cs typeface="Arial"/>
              </a:rPr>
              <a:t> Wert pro within-</a:t>
            </a:r>
            <a:r>
              <a:rPr lang="en-AU" sz="2400" dirty="0" err="1" smtClean="0">
                <a:latin typeface="+mj-lt"/>
                <a:cs typeface="Arial"/>
              </a:rPr>
              <a:t>Stufe</a:t>
            </a:r>
            <a:r>
              <a:rPr lang="en-AU" sz="2400" dirty="0" smtClean="0">
                <a:latin typeface="+mj-lt"/>
                <a:cs typeface="Arial"/>
              </a:rPr>
              <a:t> </a:t>
            </a:r>
            <a:r>
              <a:rPr lang="de-DE" sz="2400" dirty="0" smtClean="0">
                <a:latin typeface="+mj-lt"/>
                <a:cs typeface="Arial"/>
              </a:rPr>
              <a:t>haben (6 </a:t>
            </a:r>
            <a:r>
              <a:rPr lang="de-DE" sz="2400" b="1" dirty="0" smtClean="0">
                <a:latin typeface="+mj-lt"/>
                <a:cs typeface="Arial"/>
              </a:rPr>
              <a:t>Mittelwerte</a:t>
            </a:r>
            <a:r>
              <a:rPr lang="de-DE" sz="2400" dirty="0" smtClean="0">
                <a:latin typeface="+mj-lt"/>
                <a:cs typeface="Arial"/>
              </a:rPr>
              <a:t>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in diesem Beispiel).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4033451" y="4755002"/>
            <a:ext cx="65247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060062" y="5729979"/>
            <a:ext cx="194677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032657" y="6704162"/>
            <a:ext cx="67316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3280497" y="5788968"/>
            <a:ext cx="75216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77598" y="5559724"/>
            <a:ext cx="1520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Mittelwert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33" y="1219200"/>
            <a:ext cx="91197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In einer Untersuchung zur /</a:t>
            </a:r>
            <a:r>
              <a:rPr lang="de-DE" sz="2400" dirty="0" err="1" smtClean="0">
                <a:latin typeface="+mj-lt"/>
                <a:cs typeface="Arial"/>
              </a:rPr>
              <a:t>u/-Frontierung</a:t>
            </a:r>
            <a:r>
              <a:rPr lang="de-DE" sz="2400" dirty="0" smtClean="0">
                <a:latin typeface="+mj-lt"/>
                <a:cs typeface="Arial"/>
              </a:rPr>
              <a:t> im Standardenglischen wurde von </a:t>
            </a:r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12 Sprecherinnen </a:t>
            </a:r>
            <a:r>
              <a:rPr lang="de-DE" sz="2400" dirty="0" smtClean="0">
                <a:latin typeface="+mj-lt"/>
                <a:cs typeface="Arial"/>
              </a:rPr>
              <a:t>(6 alt, 6 jung) F2 zum zeitlichen Mittelpunkt in drei verschiedenen /u/-Wörtern erhoben (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used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swoop</a:t>
            </a:r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, </a:t>
            </a:r>
            <a:r>
              <a:rPr lang="de-DE" sz="2400" i="1" dirty="0" err="1" smtClean="0">
                <a:solidFill>
                  <a:srgbClr val="0000FF"/>
                </a:solidFill>
                <a:latin typeface="+mj-lt"/>
                <a:cs typeface="Arial"/>
              </a:rPr>
              <a:t>who'd</a:t>
            </a:r>
            <a:r>
              <a:rPr lang="de-DE" sz="2400" dirty="0" smtClean="0">
                <a:latin typeface="+mj-lt"/>
                <a:cs typeface="Arial"/>
              </a:rPr>
              <a:t>). Jedes Wort ist von jeder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10 Mal erzeugt worden. Inwiefern wird F2 vom Alter und Wort beeinflusst?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649174"/>
            <a:ext cx="986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Faktor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1800" y="3649174"/>
            <a:ext cx="223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within/between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837" y="3279842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endParaRPr lang="de-DE" sz="2400" dirty="0" smtClean="0">
              <a:latin typeface="+mj-lt"/>
              <a:cs typeface="Arial"/>
            </a:endParaRPr>
          </a:p>
          <a:p>
            <a:r>
              <a:rPr lang="en-US" sz="2400" dirty="0" err="1" smtClean="0">
                <a:latin typeface="+mj-lt"/>
                <a:cs typeface="Arial"/>
              </a:rPr>
              <a:t>Stufe</a:t>
            </a:r>
            <a:r>
              <a:rPr lang="de-DE" sz="2400" dirty="0" smtClean="0">
                <a:latin typeface="+mj-lt"/>
                <a:cs typeface="Arial"/>
              </a:rPr>
              <a:t>n?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990600" y="4249339"/>
            <a:ext cx="1056900" cy="992832"/>
            <a:chOff x="990600" y="4249339"/>
            <a:chExt cx="1056900" cy="992832"/>
          </a:xfrm>
        </p:grpSpPr>
        <p:sp>
          <p:nvSpPr>
            <p:cNvPr id="5" name="TextBox 4"/>
            <p:cNvSpPr txBox="1"/>
            <p:nvPr/>
          </p:nvSpPr>
          <p:spPr>
            <a:xfrm>
              <a:off x="990600" y="4249339"/>
              <a:ext cx="831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Wort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33100" y="4784971"/>
              <a:ext cx="914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Alter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971800" y="4249339"/>
            <a:ext cx="984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within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4784971"/>
            <a:ext cx="129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between</a:t>
            </a:r>
            <a:endParaRPr lang="de-DE" sz="2400" dirty="0" smtClean="0">
              <a:latin typeface="+mj-lt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081" y="4249339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8081" y="478497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7083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pro </a:t>
            </a:r>
            <a:r>
              <a:rPr lang="de-DE" sz="2400" dirty="0" err="1" smtClean="0">
                <a:latin typeface="+mj-lt"/>
                <a:cs typeface="Arial"/>
              </a:rPr>
              <a:t>Vpn</a:t>
            </a:r>
            <a:r>
              <a:rPr lang="de-DE" sz="2400" dirty="0" smtClean="0">
                <a:latin typeface="+mj-lt"/>
                <a:cs typeface="Arial"/>
              </a:rPr>
              <a:t>. dürfen in der ANOVA vorkommen?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34400" y="5708301"/>
            <a:ext cx="340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00FF"/>
                </a:solidFill>
                <a:latin typeface="+mj-lt"/>
                <a:cs typeface="Arial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33" y="6169967"/>
            <a:ext cx="8338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Wieviele</a:t>
            </a:r>
            <a:r>
              <a:rPr lang="de-DE" sz="2400" dirty="0" smtClean="0">
                <a:latin typeface="+mj-lt"/>
                <a:cs typeface="Arial"/>
              </a:rPr>
              <a:t> Werte insgesamt in der ANOVA  wird es geben?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63230" y="6169966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  <a:latin typeface="+mj-lt"/>
                <a:cs typeface="Arial"/>
              </a:rPr>
              <a:t>36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233" y="757535"/>
            <a:ext cx="5460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 =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read.table(file.path(pfadu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, "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  <a:cs typeface="Arial"/>
              </a:rPr>
              <a:t>ssb.txt</a:t>
            </a:r>
            <a:r>
              <a:rPr lang="en-GB" sz="2400" dirty="0" smtClean="0">
                <a:solidFill>
                  <a:srgbClr val="FF0000"/>
                </a:solidFill>
                <a:latin typeface="+mj-lt"/>
                <a:cs typeface="Arial"/>
              </a:rPr>
              <a:t>"))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53483" y="71735"/>
            <a:ext cx="4751512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cs typeface="Arial"/>
              </a:rPr>
              <a:t>Wiederholungen in </a:t>
            </a:r>
            <a:r>
              <a:rPr lang="de-DE" sz="2400" dirty="0" err="1" smtClean="0">
                <a:cs typeface="Arial"/>
              </a:rPr>
              <a:t>within-Stufen</a:t>
            </a:r>
            <a:endParaRPr lang="de-DE" sz="2400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9033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with(ssb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table(Vpn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interaction(Wort</a:t>
            </a:r>
            <a:r>
              <a:rPr lang="en-US" sz="2400" dirty="0" smtClean="0">
                <a:solidFill>
                  <a:srgbClr val="FF0000"/>
                </a:solidFill>
              </a:rPr>
              <a:t>, Alter)))</a:t>
            </a:r>
            <a:endParaRPr lang="de-DE" sz="2400" dirty="0" smtClean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7368"/>
            <a:ext cx="8570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1. Anzahl der Wort-Wiederholungen pro Sprecher prüfen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67640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9       10        10          0         0          0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gisa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jach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jeny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kapo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mapr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nata</a:t>
            </a:r>
            <a:r>
              <a:rPr lang="en-US" sz="1600" dirty="0" smtClean="0">
                <a:latin typeface="Courier"/>
                <a:cs typeface="Courier"/>
              </a:rPr>
              <a:t>        10       10        10          0         0          0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rohi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rusy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</a:p>
          <a:p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shle</a:t>
            </a:r>
            <a:r>
              <a:rPr lang="en-US" sz="1600" dirty="0" smtClean="0">
                <a:latin typeface="Courier"/>
                <a:cs typeface="Courier"/>
              </a:rPr>
              <a:t>         0        0         0         10        10         10</a:t>
            </a:r>
            <a:endParaRPr lang="en-GB" sz="1600" dirty="0" err="1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66701" y="2356245"/>
            <a:ext cx="8153400" cy="1015663"/>
            <a:chOff x="266701" y="2356245"/>
            <a:chExt cx="8153400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6701" y="2394466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dim(ssbm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6701" y="2856131"/>
              <a:ext cx="2590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[1] 36  4</a:t>
              </a:r>
              <a:endParaRPr lang="en-GB" dirty="0" smtClean="0">
                <a:solidFill>
                  <a:schemeClr val="bg1">
                    <a:lumMod val="50000"/>
                  </a:schemeClr>
                </a:solidFill>
                <a:latin typeface="Courier"/>
                <a:cs typeface="Courier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05101" y="2356245"/>
              <a:ext cx="5715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head(ssbm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</a:t>
              </a:r>
            </a:p>
            <a:p>
              <a:r>
                <a:rPr lang="en-US" dirty="0" smtClean="0"/>
                <a:t> 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Group.1 Group.2 Group.3         x1   swoop     alt    </a:t>
              </a:r>
              <a:r>
                <a:rPr lang="en-US" dirty="0" err="1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arkn</a:t>
              </a:r>
              <a:r>
                <a:rPr lang="en-US" dirty="0" smtClean="0">
                  <a:solidFill>
                    <a:schemeClr val="bg1">
                      <a:lumMod val="50000"/>
                    </a:schemeClr>
                  </a:solidFill>
                  <a:latin typeface="Courier"/>
                  <a:cs typeface="Courier"/>
                </a:rPr>
                <a:t> 10.527359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925750" y="71734"/>
            <a:ext cx="4648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Wiederholungen in derselben Zelle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52400" y="581796"/>
            <a:ext cx="7962901" cy="1560734"/>
            <a:chOff x="152400" y="581796"/>
            <a:chExt cx="7962901" cy="1560734"/>
          </a:xfrm>
        </p:grpSpPr>
        <p:sp>
          <p:nvSpPr>
            <p:cNvPr id="13" name="TextBox 12"/>
            <p:cNvSpPr txBox="1"/>
            <p:nvPr/>
          </p:nvSpPr>
          <p:spPr>
            <a:xfrm>
              <a:off x="152400" y="581796"/>
              <a:ext cx="777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2. </a:t>
              </a:r>
              <a:r>
                <a:rPr lang="en-GB" sz="2400" dirty="0" err="1" smtClean="0">
                  <a:latin typeface="+mj-lt"/>
                  <a:cs typeface="Arial"/>
                </a:rPr>
                <a:t>Über</a:t>
              </a:r>
              <a:r>
                <a:rPr lang="en-GB" sz="2400" dirty="0" smtClean="0">
                  <a:latin typeface="+mj-lt"/>
                  <a:cs typeface="Arial"/>
                </a:rPr>
                <a:t> die </a:t>
              </a:r>
              <a:r>
                <a:rPr lang="en-GB" sz="2400" dirty="0" err="1" smtClean="0">
                  <a:latin typeface="+mj-lt"/>
                  <a:cs typeface="Arial"/>
                </a:rPr>
                <a:t>Wort-Wiederholungen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mit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aggregate()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mitteln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6701" y="1680865"/>
              <a:ext cx="784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ssbm</a:t>
              </a:r>
              <a:r>
                <a:rPr lang="en-US" sz="2400" dirty="0" smtClean="0">
                  <a:solidFill>
                    <a:srgbClr val="FF0000"/>
                  </a:solidFill>
                </a:rPr>
                <a:t> =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with(ssb</a:t>
              </a:r>
              <a:r>
                <a:rPr lang="en-US" sz="2400" dirty="0" smtClean="0">
                  <a:solidFill>
                    <a:srgbClr val="FF0000"/>
                  </a:solidFill>
                </a:rPr>
                <a:t>, aggregate(F2,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list(Wort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</a:rPr>
                <a:t>), mean))</a:t>
              </a:r>
              <a:endParaRPr lang="de-DE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5589" y="995064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abhängige Variable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6200000" flipH="1">
              <a:off x="3616624" y="1494829"/>
              <a:ext cx="313731" cy="2286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10101" y="897759"/>
              <a:ext cx="1812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dirty="0" smtClean="0">
                  <a:latin typeface="+mj-lt"/>
                  <a:cs typeface="Arial"/>
                </a:rPr>
                <a:t>alle Faktoren</a:t>
              </a:r>
            </a:p>
          </p:txBody>
        </p:sp>
        <p:cxnSp>
          <p:nvCxnSpPr>
            <p:cNvPr id="18" name="Straight Arrow Connector 17"/>
            <p:cNvCxnSpPr>
              <a:stCxn id="17" idx="2"/>
            </p:cNvCxnSpPr>
            <p:nvPr/>
          </p:nvCxnSpPr>
          <p:spPr>
            <a:xfrm rot="5400000">
              <a:off x="4978673" y="1143253"/>
              <a:ext cx="321441" cy="7537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7" idx="2"/>
            </p:cNvCxnSpPr>
            <p:nvPr/>
          </p:nvCxnSpPr>
          <p:spPr>
            <a:xfrm rot="16200000" flipH="1">
              <a:off x="5393435" y="1482273"/>
              <a:ext cx="321440" cy="757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2"/>
            </p:cNvCxnSpPr>
            <p:nvPr/>
          </p:nvCxnSpPr>
          <p:spPr>
            <a:xfrm rot="16200000" flipH="1">
              <a:off x="5884397" y="991311"/>
              <a:ext cx="321440" cy="1057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2093" y="3371908"/>
            <a:ext cx="7871854" cy="1303345"/>
            <a:chOff x="182093" y="3371908"/>
            <a:chExt cx="7871854" cy="1303345"/>
          </a:xfrm>
        </p:grpSpPr>
        <p:sp>
          <p:nvSpPr>
            <p:cNvPr id="5" name="TextBox 4"/>
            <p:cNvSpPr txBox="1"/>
            <p:nvPr/>
          </p:nvSpPr>
          <p:spPr>
            <a:xfrm>
              <a:off x="205347" y="3371908"/>
              <a:ext cx="4953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3. </a:t>
              </a:r>
              <a:r>
                <a:rPr lang="en-GB" sz="2400" dirty="0" err="1" smtClean="0">
                  <a:latin typeface="+mj-lt"/>
                  <a:cs typeface="Arial"/>
                </a:rPr>
                <a:t>Neue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Namen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vergeben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2093" y="3756388"/>
              <a:ext cx="5927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names(ssbm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) =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c("Wort</a:t>
              </a:r>
              <a:r>
                <a:rPr lang="en-US" sz="2400" dirty="0" smtClean="0">
                  <a:solidFill>
                    <a:srgbClr val="FF0000"/>
                  </a:solidFill>
                </a:rPr>
                <a:t>", "Alter", "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</a:rPr>
                <a:t>", "F2")</a:t>
              </a:r>
              <a:endParaRPr lang="en-GB" sz="2400" dirty="0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447" y="4213588"/>
              <a:ext cx="7810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with(ssbm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table(Vpn</a:t>
              </a:r>
              <a:r>
                <a:rPr lang="en-US" sz="2400" dirty="0" smtClean="0">
                  <a:solidFill>
                    <a:srgbClr val="FF0000"/>
                  </a:solidFill>
                </a:rPr>
                <a:t>,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interaction(Wort</a:t>
              </a:r>
              <a:r>
                <a:rPr lang="en-US" sz="2400" dirty="0" smtClean="0">
                  <a:solidFill>
                    <a:srgbClr val="FF0000"/>
                  </a:solidFill>
                </a:rPr>
                <a:t>, Alter)))</a:t>
              </a:r>
              <a:endParaRPr lang="de-DE" sz="2400" dirty="0" smtClean="0">
                <a:solidFill>
                  <a:srgbClr val="FF0000"/>
                </a:solidFill>
                <a:cs typeface="Arial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52400" y="4675253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"/>
                <a:cs typeface="Courier"/>
              </a:rPr>
              <a:t>Vpn</a:t>
            </a:r>
            <a:r>
              <a:rPr lang="en-US" sz="1600" dirty="0" smtClean="0">
                <a:latin typeface="Courier"/>
                <a:cs typeface="Courier"/>
              </a:rPr>
              <a:t>    </a:t>
            </a:r>
            <a:r>
              <a:rPr lang="en-US" sz="1600" dirty="0" err="1" smtClean="0">
                <a:latin typeface="Courier"/>
                <a:cs typeface="Courier"/>
              </a:rPr>
              <a:t>swoop.alt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who'd.alt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swoop.jung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used.jung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err="1" smtClean="0">
                <a:latin typeface="Courier"/>
                <a:cs typeface="Courier"/>
              </a:rPr>
              <a:t>who'd.jung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arkn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  </a:t>
            </a:r>
            <a:r>
              <a:rPr lang="en-US" sz="1600" dirty="0" err="1" smtClean="0">
                <a:latin typeface="Courier"/>
                <a:cs typeface="Courier"/>
              </a:rPr>
              <a:t>elwi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  </a:t>
            </a:r>
            <a:r>
              <a:rPr lang="en-US" sz="1600" dirty="0" err="1" smtClean="0">
                <a:latin typeface="Courier"/>
                <a:cs typeface="Courier"/>
              </a:rPr>
              <a:t>frwa</a:t>
            </a:r>
            <a:r>
              <a:rPr lang="en-US" sz="1600" dirty="0" smtClean="0">
                <a:latin typeface="Courier"/>
                <a:cs typeface="Courier"/>
              </a:rPr>
              <a:t>         1        1         1          0         0          0</a:t>
            </a:r>
          </a:p>
          <a:p>
            <a:r>
              <a:rPr lang="en-US" sz="1600" dirty="0" smtClean="0">
                <a:latin typeface="Courier"/>
                <a:cs typeface="Courier"/>
              </a:rPr>
              <a:t>...</a:t>
            </a:r>
            <a:endParaRPr lang="en-GB" sz="1600" dirty="0" err="1" smtClean="0">
              <a:latin typeface="Courier"/>
              <a:cs typeface="Courier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43447" y="5939135"/>
            <a:ext cx="6553200" cy="918865"/>
            <a:chOff x="243447" y="5939135"/>
            <a:chExt cx="6553200" cy="918865"/>
          </a:xfrm>
        </p:grpSpPr>
        <p:sp>
          <p:nvSpPr>
            <p:cNvPr id="27" name="TextBox 26"/>
            <p:cNvSpPr txBox="1"/>
            <p:nvPr/>
          </p:nvSpPr>
          <p:spPr>
            <a:xfrm>
              <a:off x="243447" y="5939135"/>
              <a:ext cx="5865811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latin typeface="+mj-lt"/>
                  <a:cs typeface="Arial"/>
                </a:rPr>
                <a:t>4. </a:t>
              </a:r>
              <a:r>
                <a:rPr lang="en-GB" sz="2400" dirty="0" err="1" smtClean="0">
                  <a:latin typeface="+mj-lt"/>
                  <a:cs typeface="Arial"/>
                </a:rPr>
                <a:t>Anova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wie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üblich</a:t>
              </a:r>
              <a:r>
                <a:rPr lang="en-GB" sz="2400" dirty="0" smtClean="0">
                  <a:latin typeface="+mj-lt"/>
                  <a:cs typeface="Arial"/>
                </a:rPr>
                <a:t> </a:t>
              </a:r>
              <a:r>
                <a:rPr lang="en-GB" sz="2400" dirty="0" err="1" smtClean="0">
                  <a:latin typeface="+mj-lt"/>
                  <a:cs typeface="Arial"/>
                </a:rPr>
                <a:t>durchführen</a:t>
              </a:r>
              <a:endParaRPr lang="en-GB" sz="2400" dirty="0" smtClean="0">
                <a:latin typeface="+mj-lt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3447" y="6396335"/>
              <a:ext cx="655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ezANOVA(ssbm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, .(F2),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Vpn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</a:t>
              </a:r>
              <a:r>
                <a:rPr lang="en-US" sz="2400" dirty="0" err="1" smtClean="0">
                  <a:solidFill>
                    <a:srgbClr val="FF0000"/>
                  </a:solidFill>
                  <a:latin typeface="+mj-lt"/>
                  <a:cs typeface="Arial"/>
                </a:rPr>
                <a:t>Wort</a:t>
              </a:r>
              <a:r>
                <a:rPr lang="en-US" sz="2400" dirty="0" smtClean="0">
                  <a:solidFill>
                    <a:srgbClr val="FF0000"/>
                  </a:solidFill>
                  <a:latin typeface="+mj-lt"/>
                  <a:cs typeface="Arial"/>
                </a:rPr>
                <a:t>), .(Alter))</a:t>
              </a:r>
              <a:endParaRPr lang="en-GB" sz="2400" dirty="0" err="1" smtClean="0">
                <a:solidFill>
                  <a:srgbClr val="FF0000"/>
                </a:solidFill>
                <a:latin typeface="+mj-lt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02567"/>
            <a:ext cx="2971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endParaRPr lang="en-GB" sz="2400" dirty="0" smtClean="0">
              <a:latin typeface="+mj-lt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4232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ist die Annahme, dass die Unterschiede zwischen den Stufen eines </a:t>
            </a:r>
            <a:r>
              <a:rPr lang="de-DE" sz="2400" dirty="0" err="1" smtClean="0">
                <a:latin typeface="+mj-lt"/>
                <a:cs typeface="Arial"/>
              </a:rPr>
              <a:t>within-Faktors</a:t>
            </a:r>
            <a:r>
              <a:rPr lang="de-DE" sz="2400" dirty="0" smtClean="0">
                <a:latin typeface="+mj-lt"/>
                <a:cs typeface="Arial"/>
              </a:rPr>
              <a:t> dieselbe Varianz haben.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95229"/>
            <a:ext cx="723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Wenn </a:t>
            </a:r>
            <a:r>
              <a:rPr lang="de-DE" sz="2400" dirty="0" err="1" smtClean="0">
                <a:latin typeface="+mj-lt"/>
                <a:cs typeface="Arial"/>
              </a:rPr>
              <a:t>Sphericity</a:t>
            </a:r>
            <a:r>
              <a:rPr lang="de-DE" sz="2400" dirty="0" smtClean="0">
                <a:latin typeface="+mj-lt"/>
                <a:cs typeface="Arial"/>
              </a:rPr>
              <a:t> nicht gegeben ist, werden die Wahrscheinlichkeiten durch Änderungen in den Freiheitsgraden nach oben gesetzt.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971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+mj-lt"/>
                <a:cs typeface="Arial"/>
              </a:rPr>
              <a:t>Dieses Problem tritt nur auf wenn ein </a:t>
            </a:r>
            <a:r>
              <a:rPr lang="de-DE" sz="2400" dirty="0" err="1" smtClean="0">
                <a:latin typeface="+mj-lt"/>
                <a:cs typeface="Arial"/>
              </a:rPr>
              <a:t>within-Faktor</a:t>
            </a:r>
            <a:r>
              <a:rPr lang="de-DE" sz="2400" dirty="0" smtClean="0">
                <a:latin typeface="+mj-lt"/>
                <a:cs typeface="Arial"/>
              </a:rPr>
              <a:t> mehr als 2 Stufen hat.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038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  <a:cs typeface="Arial"/>
              </a:rPr>
              <a:t>Man </a:t>
            </a:r>
            <a:r>
              <a:rPr lang="en-GB" sz="2400" dirty="0" err="1" smtClean="0">
                <a:latin typeface="+mj-lt"/>
                <a:cs typeface="Arial"/>
              </a:rPr>
              <a:t>soll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grundsätzlich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immer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für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korrigieren</a:t>
            </a:r>
            <a:r>
              <a:rPr lang="en-GB" sz="2400" dirty="0" smtClean="0">
                <a:latin typeface="+mj-lt"/>
                <a:cs typeface="Arial"/>
              </a:rPr>
              <a:t>, </a:t>
            </a:r>
            <a:r>
              <a:rPr lang="en-GB" sz="2400" dirty="0" err="1" smtClean="0">
                <a:latin typeface="+mj-lt"/>
                <a:cs typeface="Arial"/>
              </a:rPr>
              <a:t>wenn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Sphericity-Korrektur</a:t>
            </a:r>
            <a:r>
              <a:rPr lang="en-GB" sz="2400" dirty="0" smtClean="0">
                <a:latin typeface="+mj-lt"/>
                <a:cs typeface="Arial"/>
              </a:rPr>
              <a:t> in </a:t>
            </a:r>
            <a:r>
              <a:rPr lang="en-GB" sz="2400" dirty="0" err="1" smtClean="0">
                <a:latin typeface="+mj-lt"/>
                <a:cs typeface="Arial"/>
              </a:rPr>
              <a:t>der</a:t>
            </a:r>
            <a:r>
              <a:rPr lang="en-GB" sz="2400" dirty="0" smtClean="0">
                <a:latin typeface="+mj-lt"/>
                <a:cs typeface="Arial"/>
              </a:rPr>
              <a:t> </a:t>
            </a:r>
            <a:r>
              <a:rPr lang="en-GB" sz="2400" dirty="0" err="1" smtClean="0">
                <a:latin typeface="+mj-lt"/>
                <a:cs typeface="Arial"/>
              </a:rPr>
              <a:t>Ausgabe</a:t>
            </a:r>
            <a:r>
              <a:rPr lang="en-GB" sz="2400" dirty="0" smtClean="0">
                <a:latin typeface="+mj-lt"/>
                <a:cs typeface="Arial"/>
              </a:rPr>
              <a:t> von </a:t>
            </a:r>
            <a:r>
              <a:rPr lang="en-GB" sz="2400" dirty="0" err="1" smtClean="0">
                <a:latin typeface="+mj-lt"/>
                <a:cs typeface="Arial"/>
              </a:rPr>
              <a:t>ezANOVA</a:t>
            </a:r>
            <a:r>
              <a:rPr lang="en-GB" sz="2400" dirty="0" smtClean="0">
                <a:latin typeface="+mj-lt"/>
                <a:cs typeface="Arial"/>
              </a:rPr>
              <a:t>() </a:t>
            </a:r>
            <a:r>
              <a:rPr lang="en-GB" sz="2400" dirty="0" err="1" smtClean="0">
                <a:latin typeface="+mj-lt"/>
                <a:cs typeface="Arial"/>
              </a:rPr>
              <a:t>erscheint</a:t>
            </a:r>
            <a:r>
              <a:rPr lang="en-GB" sz="2400" dirty="0" smtClean="0">
                <a:latin typeface="+mj-lt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+mj-lt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10558</TotalTime>
  <Words>1382</Words>
  <Application>Microsoft Macintosh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134</cp:revision>
  <dcterms:created xsi:type="dcterms:W3CDTF">2012-06-08T05:16:28Z</dcterms:created>
  <dcterms:modified xsi:type="dcterms:W3CDTF">2012-06-08T05:40:59Z</dcterms:modified>
</cp:coreProperties>
</file>