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60" r:id="rId3"/>
    <p:sldId id="331" r:id="rId4"/>
    <p:sldId id="264" r:id="rId5"/>
    <p:sldId id="362" r:id="rId6"/>
    <p:sldId id="324" r:id="rId7"/>
    <p:sldId id="261" r:id="rId8"/>
    <p:sldId id="262" r:id="rId9"/>
    <p:sldId id="333" r:id="rId10"/>
    <p:sldId id="265" r:id="rId11"/>
    <p:sldId id="335" r:id="rId12"/>
    <p:sldId id="309" r:id="rId13"/>
    <p:sldId id="337" r:id="rId14"/>
    <p:sldId id="336" r:id="rId15"/>
    <p:sldId id="310" r:id="rId16"/>
    <p:sldId id="311" r:id="rId17"/>
    <p:sldId id="353" r:id="rId18"/>
    <p:sldId id="355" r:id="rId19"/>
    <p:sldId id="354" r:id="rId20"/>
    <p:sldId id="312" r:id="rId21"/>
    <p:sldId id="263" r:id="rId22"/>
    <p:sldId id="338" r:id="rId23"/>
    <p:sldId id="266" r:id="rId24"/>
    <p:sldId id="267" r:id="rId25"/>
    <p:sldId id="269" r:id="rId26"/>
    <p:sldId id="274" r:id="rId27"/>
    <p:sldId id="268" r:id="rId28"/>
    <p:sldId id="321" r:id="rId29"/>
    <p:sldId id="271" r:id="rId30"/>
    <p:sldId id="339" r:id="rId31"/>
    <p:sldId id="341" r:id="rId32"/>
    <p:sldId id="345" r:id="rId33"/>
    <p:sldId id="322" r:id="rId34"/>
    <p:sldId id="275" r:id="rId35"/>
    <p:sldId id="273" r:id="rId36"/>
    <p:sldId id="277" r:id="rId37"/>
    <p:sldId id="342" r:id="rId38"/>
    <p:sldId id="278" r:id="rId39"/>
    <p:sldId id="302" r:id="rId40"/>
    <p:sldId id="303" r:id="rId41"/>
    <p:sldId id="279" r:id="rId42"/>
    <p:sldId id="282" r:id="rId43"/>
    <p:sldId id="326" r:id="rId44"/>
    <p:sldId id="281" r:id="rId45"/>
    <p:sldId id="344" r:id="rId46"/>
    <p:sldId id="363" r:id="rId47"/>
    <p:sldId id="346" r:id="rId48"/>
    <p:sldId id="283" r:id="rId49"/>
    <p:sldId id="347" r:id="rId50"/>
    <p:sldId id="284" r:id="rId51"/>
    <p:sldId id="348" r:id="rId52"/>
    <p:sldId id="285" r:id="rId53"/>
    <p:sldId id="349" r:id="rId54"/>
    <p:sldId id="313" r:id="rId55"/>
    <p:sldId id="350" r:id="rId56"/>
    <p:sldId id="286" r:id="rId57"/>
    <p:sldId id="287" r:id="rId58"/>
    <p:sldId id="351" r:id="rId59"/>
    <p:sldId id="330" r:id="rId60"/>
    <p:sldId id="288" r:id="rId61"/>
    <p:sldId id="356" r:id="rId62"/>
    <p:sldId id="293" r:id="rId63"/>
    <p:sldId id="289" r:id="rId64"/>
    <p:sldId id="352" r:id="rId65"/>
    <p:sldId id="290" r:id="rId66"/>
    <p:sldId id="291" r:id="rId67"/>
    <p:sldId id="329" r:id="rId68"/>
    <p:sldId id="292" r:id="rId69"/>
    <p:sldId id="294" r:id="rId70"/>
    <p:sldId id="295" r:id="rId71"/>
    <p:sldId id="296" r:id="rId72"/>
    <p:sldId id="297" r:id="rId73"/>
    <p:sldId id="357" r:id="rId74"/>
    <p:sldId id="298" r:id="rId75"/>
    <p:sldId id="299" r:id="rId76"/>
    <p:sldId id="300" r:id="rId77"/>
    <p:sldId id="301" r:id="rId78"/>
    <p:sldId id="305" r:id="rId79"/>
    <p:sldId id="306" r:id="rId80"/>
    <p:sldId id="304" r:id="rId81"/>
    <p:sldId id="307" r:id="rId82"/>
    <p:sldId id="328" r:id="rId83"/>
    <p:sldId id="358" r:id="rId84"/>
    <p:sldId id="359" r:id="rId85"/>
    <p:sldId id="360" r:id="rId86"/>
    <p:sldId id="361" r:id="rId87"/>
  </p:sldIdLst>
  <p:sldSz cx="9144000" cy="6858000" type="screen4x3"/>
  <p:notesSz cx="666273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967" autoAdjust="0"/>
  </p:normalViewPr>
  <p:slideViewPr>
    <p:cSldViewPr>
      <p:cViewPr>
        <p:scale>
          <a:sx n="100" d="100"/>
          <a:sy n="100" d="100"/>
        </p:scale>
        <p:origin x="-78"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022" y="-96"/>
      </p:cViewPr>
      <p:guideLst>
        <p:guide orient="horz" pos="3126"/>
        <p:guide pos="209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26E64FC6-DE20-43C5-B479-35369233E445}" type="datetimeFigureOut">
              <a:rPr lang="fr-FR" smtClean="0"/>
              <a:pPr/>
              <a:t>27/04/2013</a:t>
            </a:fld>
            <a:endParaRPr lang="fr-FR"/>
          </a:p>
        </p:txBody>
      </p:sp>
      <p:sp>
        <p:nvSpPr>
          <p:cNvPr id="4" name="Espace réservé de l'image des diapositives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5ABE4DC2-8ADB-4801-A506-CF846FA24BC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en-US" sz="1600" dirty="0" smtClean="0"/>
              <a:t>We first give a</a:t>
            </a:r>
            <a:r>
              <a:rPr lang="en-US" sz="1600" kern="1200" dirty="0" smtClean="0">
                <a:solidFill>
                  <a:schemeClr val="tx1"/>
                </a:solidFill>
                <a:latin typeface="+mn-lt"/>
                <a:ea typeface="+mn-ea"/>
                <a:cs typeface="+mn-cs"/>
              </a:rPr>
              <a:t> brief review of the physiology of respiration and the mechanics of breathing</a:t>
            </a:r>
          </a:p>
          <a:p>
            <a:r>
              <a:rPr lang="en-US" sz="1600" kern="1200" dirty="0" smtClean="0">
                <a:solidFill>
                  <a:schemeClr val="tx1"/>
                </a:solidFill>
                <a:latin typeface="+mn-lt"/>
                <a:ea typeface="+mn-ea"/>
                <a:cs typeface="+mn-cs"/>
              </a:rPr>
              <a:t> </a:t>
            </a:r>
            <a:r>
              <a:rPr lang="en-US" sz="1600" dirty="0" smtClean="0"/>
              <a:t>W</a:t>
            </a:r>
            <a:r>
              <a:rPr lang="en-US" sz="1600" kern="1200" dirty="0" smtClean="0">
                <a:solidFill>
                  <a:schemeClr val="tx1"/>
                </a:solidFill>
                <a:latin typeface="+mn-lt"/>
                <a:ea typeface="+mn-ea"/>
                <a:cs typeface="+mn-cs"/>
              </a:rPr>
              <a:t>e then indicate how the respiratory cycle is </a:t>
            </a:r>
            <a:r>
              <a:rPr lang="en-US" sz="1600" dirty="0" smtClean="0"/>
              <a:t>modified</a:t>
            </a:r>
            <a:r>
              <a:rPr lang="en-US" sz="1600" kern="1200" dirty="0" smtClean="0">
                <a:solidFill>
                  <a:schemeClr val="tx1"/>
                </a:solidFill>
                <a:latin typeface="+mn-lt"/>
                <a:ea typeface="+mn-ea"/>
                <a:cs typeface="+mn-cs"/>
              </a:rPr>
              <a:t> during  speech production.</a:t>
            </a:r>
          </a:p>
          <a:p>
            <a:r>
              <a:rPr lang="en-US" sz="1600" kern="1200" dirty="0" smtClean="0">
                <a:solidFill>
                  <a:schemeClr val="tx1"/>
                </a:solidFill>
                <a:latin typeface="+mn-lt"/>
                <a:ea typeface="+mn-ea"/>
                <a:cs typeface="+mn-cs"/>
              </a:rPr>
              <a:t> We revise Ladefoged’s view of the linear organization of muscular activity during phonation and consider the speech specific control of exhalation in the framework of the general theory of coordinated movements.</a:t>
            </a:r>
            <a:endParaRPr lang="fr-FR"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The following issues are discussed:</a:t>
            </a:r>
            <a:endParaRPr lang="fr-FR"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 Aerodynamic conditions and constraints, </a:t>
            </a:r>
            <a:endParaRPr lang="fr-FR"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Synergistic action of the inhalatory and expiratory muscles,</a:t>
            </a:r>
            <a:endParaRPr lang="fr-FR"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Correlation between </a:t>
            </a:r>
            <a:r>
              <a:rPr lang="en-US" sz="1600" kern="1200" dirty="0" err="1" smtClean="0">
                <a:solidFill>
                  <a:schemeClr val="tx1"/>
                </a:solidFill>
                <a:latin typeface="+mn-lt"/>
                <a:ea typeface="+mn-ea"/>
                <a:cs typeface="+mn-cs"/>
              </a:rPr>
              <a:t>muscula</a:t>
            </a:r>
            <a:r>
              <a:rPr lang="en-US" sz="1600" kern="1200" dirty="0" smtClean="0">
                <a:solidFill>
                  <a:schemeClr val="tx1"/>
                </a:solidFill>
                <a:latin typeface="+mn-lt"/>
                <a:ea typeface="+mn-ea"/>
                <a:cs typeface="+mn-cs"/>
              </a:rPr>
              <a:t>  activity , V/C distinction and syllables, </a:t>
            </a:r>
            <a:endParaRPr lang="fr-FR"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The control of subglottal pressure </a:t>
            </a:r>
            <a:r>
              <a:rPr lang="en-US" sz="1600" dirty="0" smtClean="0"/>
              <a:t> is discussed in the last part with focus on the following points:</a:t>
            </a:r>
            <a:endParaRPr lang="fr-FR"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Stability of </a:t>
            </a:r>
            <a:r>
              <a:rPr lang="en-US" sz="1600" kern="1200" dirty="0" err="1" smtClean="0">
                <a:solidFill>
                  <a:schemeClr val="tx1"/>
                </a:solidFill>
                <a:latin typeface="+mn-lt"/>
                <a:ea typeface="+mn-ea"/>
                <a:cs typeface="+mn-cs"/>
              </a:rPr>
              <a:t>Fo</a:t>
            </a:r>
            <a:r>
              <a:rPr lang="en-US" sz="1600" kern="1200" dirty="0" smtClean="0">
                <a:solidFill>
                  <a:schemeClr val="tx1"/>
                </a:solidFill>
                <a:latin typeface="+mn-lt"/>
                <a:ea typeface="+mn-ea"/>
                <a:cs typeface="+mn-cs"/>
              </a:rPr>
              <a:t> and </a:t>
            </a:r>
            <a:r>
              <a:rPr lang="en-US" sz="1600" kern="1200" dirty="0" err="1" smtClean="0">
                <a:solidFill>
                  <a:schemeClr val="tx1"/>
                </a:solidFill>
                <a:latin typeface="+mn-lt"/>
                <a:ea typeface="+mn-ea"/>
                <a:cs typeface="+mn-cs"/>
              </a:rPr>
              <a:t>Int</a:t>
            </a:r>
            <a:r>
              <a:rPr lang="en-US" sz="1600" kern="1200" dirty="0" smtClean="0">
                <a:solidFill>
                  <a:schemeClr val="tx1"/>
                </a:solidFill>
                <a:latin typeface="+mn-lt"/>
                <a:ea typeface="+mn-ea"/>
                <a:cs typeface="+mn-cs"/>
              </a:rPr>
              <a:t> despite variations of </a:t>
            </a:r>
            <a:r>
              <a:rPr lang="en-US" sz="1600" kern="1200" dirty="0" err="1" smtClean="0">
                <a:solidFill>
                  <a:schemeClr val="tx1"/>
                </a:solidFill>
                <a:latin typeface="+mn-lt"/>
                <a:ea typeface="+mn-ea"/>
                <a:cs typeface="+mn-cs"/>
              </a:rPr>
              <a:t>supraglottal</a:t>
            </a:r>
            <a:r>
              <a:rPr lang="en-US" sz="1600" kern="1200" dirty="0" smtClean="0">
                <a:solidFill>
                  <a:schemeClr val="tx1"/>
                </a:solidFill>
                <a:latin typeface="+mn-lt"/>
                <a:ea typeface="+mn-ea"/>
                <a:cs typeface="+mn-cs"/>
              </a:rPr>
              <a:t>  impedance, </a:t>
            </a:r>
            <a:endParaRPr lang="fr-FR"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 Subglottal pressure/acoustic parameters, </a:t>
            </a:r>
            <a:endParaRPr lang="fr-FR" sz="1600" kern="1200" dirty="0" smtClean="0">
              <a:solidFill>
                <a:schemeClr val="tx1"/>
              </a:solidFill>
              <a:latin typeface="+mn-lt"/>
              <a:ea typeface="+mn-ea"/>
              <a:cs typeface="+mn-cs"/>
            </a:endParaRPr>
          </a:p>
          <a:p>
            <a:pPr lvl="0"/>
            <a:r>
              <a:rPr lang="en-US" sz="1600" kern="1200" dirty="0" smtClean="0">
                <a:solidFill>
                  <a:schemeClr val="tx1"/>
                </a:solidFill>
                <a:latin typeface="+mn-lt"/>
                <a:ea typeface="+mn-ea"/>
                <a:cs typeface="+mn-cs"/>
              </a:rPr>
              <a:t>Subglottal pressure/accentuation,</a:t>
            </a:r>
          </a:p>
          <a:p>
            <a:pPr lvl="0"/>
            <a:endParaRPr lang="fr-FR" sz="1600" kern="1200" dirty="0" smtClean="0">
              <a:solidFill>
                <a:schemeClr val="tx1"/>
              </a:solidFill>
              <a:latin typeface="+mn-lt"/>
              <a:ea typeface="+mn-ea"/>
              <a:cs typeface="+mn-cs"/>
            </a:endParaRPr>
          </a:p>
          <a:p>
            <a:r>
              <a:rPr lang="en-US" sz="1600" kern="1200" dirty="0" smtClean="0">
                <a:solidFill>
                  <a:schemeClr val="tx1"/>
                </a:solidFill>
                <a:latin typeface="+mn-lt"/>
                <a:ea typeface="+mn-ea"/>
                <a:cs typeface="+mn-cs"/>
              </a:rPr>
              <a:t>Finally, we indicate some of the phonetic consequences of respiratory troubles.</a:t>
            </a:r>
            <a:endParaRPr lang="fr-FR" sz="16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sz="1600" kern="1200" dirty="0" smtClean="0">
              <a:solidFill>
                <a:schemeClr val="tx1"/>
              </a:solidFill>
              <a:latin typeface="+mn-lt"/>
              <a:ea typeface="+mn-ea"/>
              <a:cs typeface="+mn-cs"/>
            </a:endParaRPr>
          </a:p>
          <a:p>
            <a:r>
              <a:rPr lang="en-GB" sz="1600" kern="1200" dirty="0" smtClean="0">
                <a:solidFill>
                  <a:schemeClr val="tx1"/>
                </a:solidFill>
                <a:latin typeface="+mn-lt"/>
                <a:ea typeface="+mn-ea"/>
                <a:cs typeface="+mn-cs"/>
              </a:rPr>
              <a:t> When the dimensions of a container are enlarged, its volume increases, the molecules of air become more spaced out, and air pressure falls. </a:t>
            </a:r>
          </a:p>
          <a:p>
            <a:endParaRPr lang="en-GB" sz="1600" kern="1200" dirty="0" smtClean="0">
              <a:solidFill>
                <a:schemeClr val="tx1"/>
              </a:solidFill>
              <a:latin typeface="+mn-lt"/>
              <a:ea typeface="+mn-ea"/>
              <a:cs typeface="+mn-cs"/>
            </a:endParaRPr>
          </a:p>
          <a:p>
            <a:r>
              <a:rPr lang="en-GB" sz="1600" kern="1200" dirty="0" smtClean="0">
                <a:solidFill>
                  <a:schemeClr val="tx1"/>
                </a:solidFill>
                <a:latin typeface="+mn-lt"/>
                <a:ea typeface="+mn-ea"/>
                <a:cs typeface="+mn-cs"/>
              </a:rPr>
              <a:t>Conversely, when the dimensions are reduced, the volume decreases, the air molecules become compressed, and the pressure increases (Boyle’s law).</a:t>
            </a:r>
          </a:p>
          <a:p>
            <a:endParaRPr lang="en-GB" sz="1600" dirty="0" smtClean="0"/>
          </a:p>
          <a:p>
            <a:r>
              <a:rPr lang="en-GB" sz="1600" kern="1200" dirty="0" smtClean="0">
                <a:solidFill>
                  <a:schemeClr val="tx1"/>
                </a:solidFill>
                <a:latin typeface="+mn-lt"/>
                <a:ea typeface="+mn-ea"/>
                <a:cs typeface="+mn-cs"/>
              </a:rPr>
              <a:t> The pressure of air in the lungs depends on the force exerted by the molecules of air inside them.</a:t>
            </a:r>
          </a:p>
          <a:p>
            <a:endParaRPr lang="fr-FR" sz="16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dirty="0" smtClean="0"/>
              <a:t>An increase in pulmonary volume provides a lowering of pressure which results in the drawing in of air from outside. </a:t>
            </a:r>
          </a:p>
          <a:p>
            <a:endParaRPr lang="en-GB" sz="1600" dirty="0" smtClean="0"/>
          </a:p>
          <a:p>
            <a:r>
              <a:rPr lang="en-GB" sz="1600" dirty="0" smtClean="0"/>
              <a:t>Conversely, a decrease in pulmonary volume induces in return an increase in pressure which pushes the air out.</a:t>
            </a:r>
            <a:endParaRPr lang="fr-FR" sz="1600"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err="1" smtClean="0"/>
              <a:t>Early</a:t>
            </a:r>
            <a:r>
              <a:rPr lang="fr-FR" sz="1600" dirty="0" smtClean="0"/>
              <a:t> </a:t>
            </a:r>
            <a:r>
              <a:rPr lang="fr-FR" sz="1600" dirty="0" err="1" smtClean="0"/>
              <a:t>studies</a:t>
            </a:r>
            <a:r>
              <a:rPr lang="fr-FR" sz="1600" dirty="0" smtClean="0"/>
              <a:t> </a:t>
            </a:r>
            <a:r>
              <a:rPr lang="fr-FR" sz="1600" dirty="0" err="1" smtClean="0"/>
              <a:t>were</a:t>
            </a:r>
            <a:r>
              <a:rPr lang="fr-FR" sz="1600" dirty="0" smtClean="0"/>
              <a:t> </a:t>
            </a:r>
            <a:r>
              <a:rPr lang="fr-FR" sz="1600" dirty="0" err="1" smtClean="0"/>
              <a:t>conducted</a:t>
            </a:r>
            <a:r>
              <a:rPr lang="fr-FR" sz="1600" dirty="0" smtClean="0"/>
              <a:t> </a:t>
            </a:r>
            <a:r>
              <a:rPr lang="fr-FR" sz="1600" dirty="0" err="1" smtClean="0"/>
              <a:t>using</a:t>
            </a:r>
            <a:r>
              <a:rPr lang="fr-FR" sz="1600" dirty="0" smtClean="0"/>
              <a:t> The U tube </a:t>
            </a:r>
            <a:r>
              <a:rPr lang="fr-FR" sz="1600" dirty="0" err="1" smtClean="0"/>
              <a:t>manometer</a:t>
            </a:r>
            <a:r>
              <a:rPr lang="fr-FR" sz="1600" dirty="0" smtClean="0"/>
              <a:t> , </a:t>
            </a:r>
            <a:r>
              <a:rPr lang="fr-FR" sz="1600" dirty="0" err="1" smtClean="0"/>
              <a:t>measuring</a:t>
            </a:r>
            <a:r>
              <a:rPr lang="fr-FR" sz="1600" dirty="0" smtClean="0"/>
              <a:t> the </a:t>
            </a:r>
            <a:r>
              <a:rPr lang="fr-FR" sz="1600" dirty="0" err="1" smtClean="0"/>
              <a:t>height</a:t>
            </a:r>
            <a:r>
              <a:rPr lang="fr-FR" sz="1600" dirty="0" smtClean="0"/>
              <a:t> of a </a:t>
            </a:r>
            <a:r>
              <a:rPr lang="fr-FR" sz="1600" dirty="0" err="1" smtClean="0"/>
              <a:t>column</a:t>
            </a:r>
            <a:r>
              <a:rPr lang="fr-FR" sz="1600" dirty="0" smtClean="0"/>
              <a:t> of water .</a:t>
            </a:r>
          </a:p>
          <a:p>
            <a:endParaRPr lang="fr-FR" sz="1600" dirty="0" smtClean="0"/>
          </a:p>
          <a:p>
            <a:r>
              <a:rPr lang="fr-FR" sz="1600" dirty="0" smtClean="0"/>
              <a:t>Not </a:t>
            </a:r>
            <a:r>
              <a:rPr lang="fr-FR" sz="1600" dirty="0" err="1" smtClean="0"/>
              <a:t>really</a:t>
            </a:r>
            <a:r>
              <a:rPr lang="fr-FR" sz="1600" dirty="0" smtClean="0"/>
              <a:t> </a:t>
            </a:r>
            <a:r>
              <a:rPr lang="fr-FR" sz="1600" dirty="0" err="1" smtClean="0"/>
              <a:t>suited</a:t>
            </a:r>
            <a:r>
              <a:rPr lang="fr-FR" sz="1600" dirty="0" smtClean="0"/>
              <a:t> for speech </a:t>
            </a:r>
            <a:r>
              <a:rPr lang="fr-FR" sz="1600" dirty="0" err="1" smtClean="0"/>
              <a:t>research</a:t>
            </a:r>
            <a:r>
              <a:rPr lang="fr-FR" sz="1600" dirty="0" smtClean="0"/>
              <a:t>!</a:t>
            </a:r>
          </a:p>
          <a:p>
            <a:endParaRPr lang="fr-FR" sz="1600" dirty="0" smtClean="0"/>
          </a:p>
          <a:p>
            <a:r>
              <a:rPr lang="fr-FR" sz="1600" dirty="0" err="1" smtClean="0"/>
              <a:t>Now</a:t>
            </a:r>
            <a:r>
              <a:rPr lang="fr-FR" sz="1600" dirty="0" smtClean="0"/>
              <a:t>, </a:t>
            </a:r>
            <a:r>
              <a:rPr lang="fr-FR" sz="1600" dirty="0" err="1" smtClean="0"/>
              <a:t>there</a:t>
            </a:r>
            <a:r>
              <a:rPr lang="fr-FR" sz="1600" dirty="0" smtClean="0"/>
              <a:t> </a:t>
            </a:r>
            <a:r>
              <a:rPr lang="fr-FR" sz="1600" dirty="0" err="1" smtClean="0"/>
              <a:t>is</a:t>
            </a:r>
            <a:r>
              <a:rPr lang="fr-FR" sz="1600" dirty="0" smtClean="0"/>
              <a:t> a </a:t>
            </a:r>
            <a:r>
              <a:rPr lang="fr-FR" sz="1600" dirty="0" err="1" smtClean="0"/>
              <a:t>wide</a:t>
            </a:r>
            <a:r>
              <a:rPr lang="fr-FR" sz="1600" dirty="0" smtClean="0"/>
              <a:t> </a:t>
            </a:r>
            <a:r>
              <a:rPr lang="fr-FR" sz="1600" dirty="0" err="1" smtClean="0"/>
              <a:t>array</a:t>
            </a:r>
            <a:r>
              <a:rPr lang="fr-FR" sz="1600" dirty="0" smtClean="0"/>
              <a:t> of </a:t>
            </a:r>
            <a:r>
              <a:rPr lang="fr-FR" sz="1600" dirty="0" err="1" smtClean="0"/>
              <a:t>electronic</a:t>
            </a:r>
            <a:r>
              <a:rPr lang="fr-FR" sz="1600" dirty="0" smtClean="0"/>
              <a:t> </a:t>
            </a:r>
            <a:r>
              <a:rPr lang="fr-FR" sz="1600" dirty="0" err="1" smtClean="0"/>
              <a:t>transducers</a:t>
            </a:r>
            <a:r>
              <a:rPr lang="fr-FR" sz="1600" dirty="0" smtClean="0"/>
              <a:t> </a:t>
            </a:r>
            <a:r>
              <a:rPr lang="fr-FR" sz="1600" dirty="0" err="1" smtClean="0"/>
              <a:t>available</a:t>
            </a:r>
            <a:r>
              <a:rPr lang="fr-FR" sz="1600" dirty="0" smtClean="0"/>
              <a:t> for </a:t>
            </a:r>
            <a:r>
              <a:rPr lang="fr-FR" sz="1600" dirty="0" err="1" smtClean="0"/>
              <a:t>recording</a:t>
            </a:r>
            <a:r>
              <a:rPr lang="fr-FR" sz="1600" dirty="0" smtClean="0"/>
              <a:t> air pressure.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smtClean="0"/>
              <a:t>Pressure </a:t>
            </a:r>
            <a:r>
              <a:rPr lang="fr-FR" sz="1600" dirty="0" err="1" smtClean="0"/>
              <a:t>is</a:t>
            </a:r>
            <a:r>
              <a:rPr lang="fr-FR" sz="1600" dirty="0" smtClean="0"/>
              <a:t> </a:t>
            </a:r>
            <a:r>
              <a:rPr lang="fr-FR" sz="1600" dirty="0" err="1" smtClean="0"/>
              <a:t>defined</a:t>
            </a:r>
            <a:r>
              <a:rPr lang="fr-FR" sz="1600" dirty="0" smtClean="0"/>
              <a:t> as the force per unit area acting </a:t>
            </a:r>
            <a:r>
              <a:rPr lang="fr-FR" sz="1600" dirty="0" err="1" smtClean="0"/>
              <a:t>perpendicular</a:t>
            </a:r>
            <a:r>
              <a:rPr lang="fr-FR" sz="1600" dirty="0" smtClean="0"/>
              <a:t> to a surface</a:t>
            </a:r>
          </a:p>
          <a:p>
            <a:endParaRPr lang="fr-FR" sz="1600" dirty="0" smtClean="0"/>
          </a:p>
          <a:p>
            <a:r>
              <a:rPr lang="fr-FR" sz="1600" dirty="0" err="1" smtClean="0"/>
              <a:t>Absolute</a:t>
            </a:r>
            <a:r>
              <a:rPr lang="fr-FR" sz="1600" dirty="0" smtClean="0"/>
              <a:t> pressure </a:t>
            </a:r>
            <a:r>
              <a:rPr lang="fr-FR" sz="1600" dirty="0" err="1" smtClean="0"/>
              <a:t>is</a:t>
            </a:r>
            <a:r>
              <a:rPr lang="fr-FR" sz="1600" dirty="0" smtClean="0"/>
              <a:t> of </a:t>
            </a:r>
            <a:r>
              <a:rPr lang="fr-FR" sz="1600" dirty="0" err="1" smtClean="0"/>
              <a:t>little</a:t>
            </a:r>
            <a:r>
              <a:rPr lang="fr-FR" sz="1600" dirty="0" smtClean="0"/>
              <a:t> value to the speech </a:t>
            </a:r>
            <a:r>
              <a:rPr lang="fr-FR" sz="1600" dirty="0" err="1" smtClean="0"/>
              <a:t>scientist</a:t>
            </a:r>
            <a:r>
              <a:rPr lang="fr-FR" sz="1600" dirty="0" smtClean="0"/>
              <a:t> or speech </a:t>
            </a:r>
            <a:r>
              <a:rPr lang="fr-FR" sz="1600" dirty="0" err="1" smtClean="0"/>
              <a:t>therapist</a:t>
            </a:r>
            <a:endParaRPr lang="fr-FR" sz="1600" dirty="0" smtClean="0"/>
          </a:p>
          <a:p>
            <a:endParaRPr lang="fr-FR" sz="1600" dirty="0" smtClean="0"/>
          </a:p>
          <a:p>
            <a:r>
              <a:rPr lang="fr-FR" sz="1600" dirty="0" smtClean="0"/>
              <a:t>Pressures in the </a:t>
            </a:r>
            <a:r>
              <a:rPr lang="fr-FR" sz="1600" dirty="0" err="1" smtClean="0"/>
              <a:t>respiratory</a:t>
            </a:r>
            <a:r>
              <a:rPr lang="fr-FR" sz="1600" dirty="0" smtClean="0"/>
              <a:t> tract (vocal tract) are </a:t>
            </a:r>
            <a:r>
              <a:rPr lang="fr-FR" sz="1600" dirty="0" err="1" smtClean="0"/>
              <a:t>expressed</a:t>
            </a:r>
            <a:r>
              <a:rPr lang="fr-FR" sz="1600" dirty="0" smtClean="0"/>
              <a:t> relative to the </a:t>
            </a:r>
            <a:r>
              <a:rPr lang="fr-FR" sz="1600" dirty="0" err="1" smtClean="0"/>
              <a:t>atmospheric</a:t>
            </a:r>
            <a:r>
              <a:rPr lang="fr-FR" sz="1600" dirty="0" smtClean="0"/>
              <a:t> pressure = gauge or gage pressure</a:t>
            </a:r>
          </a:p>
          <a:p>
            <a:endParaRPr lang="fr-FR" sz="1600" dirty="0" smtClean="0"/>
          </a:p>
          <a:p>
            <a:r>
              <a:rPr lang="fr-FR" sz="1600" dirty="0" smtClean="0"/>
              <a:t>Speech pressures are </a:t>
            </a:r>
            <a:r>
              <a:rPr lang="fr-FR" sz="1600" dirty="0" err="1" smtClean="0"/>
              <a:t>commonly</a:t>
            </a:r>
            <a:r>
              <a:rPr lang="fr-FR" sz="1600" dirty="0" smtClean="0"/>
              <a:t> </a:t>
            </a:r>
            <a:r>
              <a:rPr lang="fr-FR" sz="1600" dirty="0" err="1" smtClean="0"/>
              <a:t>expressed</a:t>
            </a:r>
            <a:r>
              <a:rPr lang="fr-FR" sz="1600" dirty="0" smtClean="0"/>
              <a:t> in CmH2o</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b="1" dirty="0" err="1" smtClean="0"/>
              <a:t>Airflow</a:t>
            </a:r>
            <a:r>
              <a:rPr lang="fr-FR" sz="1600" dirty="0" smtClean="0"/>
              <a:t> </a:t>
            </a:r>
            <a:r>
              <a:rPr lang="fr-FR" sz="1600" dirty="0" err="1" smtClean="0"/>
              <a:t>occurs</a:t>
            </a:r>
            <a:r>
              <a:rPr lang="fr-FR" sz="1600" dirty="0" smtClean="0"/>
              <a:t> </a:t>
            </a:r>
            <a:r>
              <a:rPr lang="fr-FR" sz="1600" dirty="0" err="1" smtClean="0"/>
              <a:t>when</a:t>
            </a:r>
            <a:r>
              <a:rPr lang="fr-FR" sz="1600" dirty="0" smtClean="0"/>
              <a:t> </a:t>
            </a:r>
            <a:r>
              <a:rPr lang="fr-FR" sz="1600" dirty="0" err="1" smtClean="0"/>
              <a:t>there</a:t>
            </a:r>
            <a:r>
              <a:rPr lang="fr-FR" sz="1600" dirty="0" smtClean="0"/>
              <a:t> </a:t>
            </a:r>
            <a:r>
              <a:rPr lang="fr-FR" sz="1600" dirty="0" err="1" smtClean="0"/>
              <a:t>is</a:t>
            </a:r>
            <a:r>
              <a:rPr lang="fr-FR" sz="1600" dirty="0" smtClean="0"/>
              <a:t> a </a:t>
            </a:r>
            <a:r>
              <a:rPr lang="fr-FR" sz="1600" b="1" dirty="0" err="1" smtClean="0"/>
              <a:t>difference</a:t>
            </a:r>
            <a:r>
              <a:rPr lang="fr-FR" sz="1600" b="1" dirty="0" smtClean="0"/>
              <a:t> </a:t>
            </a:r>
            <a:r>
              <a:rPr lang="fr-FR" sz="1600" b="1" dirty="0" err="1" smtClean="0"/>
              <a:t>between</a:t>
            </a:r>
            <a:r>
              <a:rPr lang="fr-FR" sz="1600" b="1" dirty="0" smtClean="0"/>
              <a:t> pressures</a:t>
            </a:r>
            <a:r>
              <a:rPr lang="fr-FR" sz="1600" dirty="0" smtClean="0"/>
              <a:t>; </a:t>
            </a:r>
          </a:p>
          <a:p>
            <a:endParaRPr lang="fr-FR" sz="1600" dirty="0" smtClean="0"/>
          </a:p>
          <a:p>
            <a:r>
              <a:rPr lang="fr-FR" sz="1600" dirty="0" smtClean="0"/>
              <a:t>Air </a:t>
            </a:r>
            <a:r>
              <a:rPr lang="fr-FR" sz="1600" dirty="0" err="1" smtClean="0"/>
              <a:t>will</a:t>
            </a:r>
            <a:r>
              <a:rPr lang="fr-FR" sz="1600" dirty="0" smtClean="0"/>
              <a:t> flow </a:t>
            </a:r>
            <a:r>
              <a:rPr lang="fr-FR" sz="1600" dirty="0" err="1" smtClean="0"/>
              <a:t>from</a:t>
            </a:r>
            <a:r>
              <a:rPr lang="fr-FR" sz="1600" dirty="0" smtClean="0"/>
              <a:t> a </a:t>
            </a:r>
            <a:r>
              <a:rPr lang="fr-FR" sz="1600" dirty="0" err="1" smtClean="0"/>
              <a:t>region</a:t>
            </a:r>
            <a:r>
              <a:rPr lang="fr-FR" sz="1600" dirty="0" smtClean="0"/>
              <a:t> of </a:t>
            </a:r>
            <a:r>
              <a:rPr lang="fr-FR" sz="1600" dirty="0" err="1" smtClean="0"/>
              <a:t>high</a:t>
            </a:r>
            <a:r>
              <a:rPr lang="fr-FR" sz="1600" dirty="0" smtClean="0"/>
              <a:t> pressure to one of </a:t>
            </a:r>
            <a:r>
              <a:rPr lang="fr-FR" sz="1600" dirty="0" err="1" smtClean="0"/>
              <a:t>low</a:t>
            </a:r>
            <a:r>
              <a:rPr lang="fr-FR" sz="1600" dirty="0" smtClean="0"/>
              <a:t> pressure. The </a:t>
            </a:r>
            <a:r>
              <a:rPr lang="fr-FR" sz="1600" dirty="0" err="1" smtClean="0"/>
              <a:t>bigger</a:t>
            </a:r>
            <a:r>
              <a:rPr lang="fr-FR" sz="1600" dirty="0" smtClean="0"/>
              <a:t> the </a:t>
            </a:r>
            <a:r>
              <a:rPr lang="fr-FR" sz="1600" dirty="0" err="1" smtClean="0"/>
              <a:t>difference</a:t>
            </a:r>
            <a:r>
              <a:rPr lang="fr-FR" sz="1600" dirty="0" smtClean="0"/>
              <a:t>, the </a:t>
            </a:r>
            <a:r>
              <a:rPr lang="fr-FR" sz="1600" dirty="0" err="1" smtClean="0"/>
              <a:t>faster</a:t>
            </a:r>
            <a:r>
              <a:rPr lang="fr-FR" sz="1600" dirty="0" smtClean="0"/>
              <a:t> the flow</a:t>
            </a:r>
          </a:p>
          <a:p>
            <a:endParaRPr lang="fr-FR" sz="1600" dirty="0" smtClean="0"/>
          </a:p>
          <a:p>
            <a:r>
              <a:rPr lang="fr-FR" sz="1600" dirty="0" err="1" smtClean="0"/>
              <a:t>When</a:t>
            </a:r>
            <a:r>
              <a:rPr lang="fr-FR" sz="1600" dirty="0" smtClean="0"/>
              <a:t> flow </a:t>
            </a:r>
            <a:r>
              <a:rPr lang="fr-FR" sz="1600" dirty="0" err="1" smtClean="0"/>
              <a:t>is</a:t>
            </a:r>
            <a:r>
              <a:rPr lang="fr-FR" sz="1600" dirty="0" smtClean="0"/>
              <a:t> </a:t>
            </a:r>
            <a:r>
              <a:rPr lang="fr-FR" sz="1600" dirty="0" err="1" smtClean="0"/>
              <a:t>low</a:t>
            </a:r>
            <a:r>
              <a:rPr lang="fr-FR" sz="1600" dirty="0" smtClean="0"/>
              <a:t> and </a:t>
            </a:r>
            <a:r>
              <a:rPr lang="fr-FR" sz="1600" dirty="0" err="1" smtClean="0"/>
              <a:t>through</a:t>
            </a:r>
            <a:r>
              <a:rPr lang="fr-FR" sz="1600" dirty="0" smtClean="0"/>
              <a:t> </a:t>
            </a:r>
            <a:r>
              <a:rPr lang="fr-FR" sz="1600" dirty="0" err="1" smtClean="0"/>
              <a:t>narrow</a:t>
            </a:r>
            <a:r>
              <a:rPr lang="fr-FR" sz="1600" dirty="0" smtClean="0"/>
              <a:t> tubes, </a:t>
            </a:r>
            <a:r>
              <a:rPr lang="fr-FR" sz="1600" dirty="0" err="1" smtClean="0"/>
              <a:t>it</a:t>
            </a:r>
            <a:r>
              <a:rPr lang="fr-FR" sz="1600" dirty="0" smtClean="0"/>
              <a:t> tends to flow in a straight line: </a:t>
            </a:r>
            <a:r>
              <a:rPr lang="fr-FR" sz="1600" dirty="0" err="1" smtClean="0"/>
              <a:t>this</a:t>
            </a:r>
            <a:r>
              <a:rPr lang="fr-FR" sz="1600" dirty="0" smtClean="0"/>
              <a:t> type of flow </a:t>
            </a:r>
            <a:r>
              <a:rPr lang="fr-FR" sz="1600" dirty="0" err="1" smtClean="0"/>
              <a:t>is</a:t>
            </a:r>
            <a:r>
              <a:rPr lang="fr-FR" sz="1600" dirty="0" smtClean="0"/>
              <a:t> </a:t>
            </a:r>
            <a:r>
              <a:rPr lang="fr-FR" sz="1600" dirty="0" err="1" smtClean="0"/>
              <a:t>called</a:t>
            </a:r>
            <a:r>
              <a:rPr lang="fr-FR" sz="1600" b="1" dirty="0" smtClean="0"/>
              <a:t> </a:t>
            </a:r>
            <a:r>
              <a:rPr lang="fr-FR" sz="1600" b="1" dirty="0" err="1" smtClean="0"/>
              <a:t>laminar</a:t>
            </a:r>
            <a:endParaRPr lang="fr-FR" sz="1600" b="1" dirty="0" smtClean="0"/>
          </a:p>
          <a:p>
            <a:endParaRPr lang="fr-FR" sz="1600" dirty="0" smtClean="0"/>
          </a:p>
          <a:p>
            <a:r>
              <a:rPr lang="fr-FR" sz="1600" dirty="0" err="1" smtClean="0"/>
              <a:t>When</a:t>
            </a:r>
            <a:r>
              <a:rPr lang="fr-FR" sz="1600" dirty="0" smtClean="0"/>
              <a:t> air </a:t>
            </a:r>
            <a:r>
              <a:rPr lang="fr-FR" sz="1600" dirty="0" err="1" smtClean="0"/>
              <a:t>flows</a:t>
            </a:r>
            <a:r>
              <a:rPr lang="fr-FR" sz="1600" dirty="0" smtClean="0"/>
              <a:t> </a:t>
            </a:r>
            <a:r>
              <a:rPr lang="fr-FR" sz="1600" dirty="0" err="1" smtClean="0"/>
              <a:t>at</a:t>
            </a:r>
            <a:r>
              <a:rPr lang="fr-FR" sz="1600" dirty="0" smtClean="0"/>
              <a:t> </a:t>
            </a:r>
            <a:r>
              <a:rPr lang="fr-FR" sz="1600" dirty="0" err="1" smtClean="0"/>
              <a:t>higher</a:t>
            </a:r>
            <a:r>
              <a:rPr lang="fr-FR" sz="1600" dirty="0" smtClean="0"/>
              <a:t> </a:t>
            </a:r>
            <a:r>
              <a:rPr lang="fr-FR" sz="1600" dirty="0" err="1" smtClean="0"/>
              <a:t>velocities</a:t>
            </a:r>
            <a:r>
              <a:rPr lang="fr-FR" sz="1600" dirty="0" smtClean="0"/>
              <a:t>, flow </a:t>
            </a:r>
            <a:r>
              <a:rPr lang="fr-FR" sz="1600" dirty="0" err="1" smtClean="0"/>
              <a:t>is</a:t>
            </a:r>
            <a:r>
              <a:rPr lang="fr-FR" sz="1600" dirty="0" smtClean="0"/>
              <a:t> </a:t>
            </a:r>
            <a:r>
              <a:rPr lang="fr-FR" sz="1600" dirty="0" err="1" smtClean="0"/>
              <a:t>disorganized</a:t>
            </a:r>
            <a:r>
              <a:rPr lang="fr-FR" sz="1600" dirty="0" smtClean="0"/>
              <a:t>, </a:t>
            </a:r>
            <a:r>
              <a:rPr lang="fr-FR" sz="1600" dirty="0" err="1" smtClean="0"/>
              <a:t>chaotic</a:t>
            </a:r>
            <a:r>
              <a:rPr lang="fr-FR" sz="1600" dirty="0" smtClean="0"/>
              <a:t> and </a:t>
            </a:r>
            <a:r>
              <a:rPr lang="fr-FR" sz="1600" dirty="0" err="1" smtClean="0"/>
              <a:t>forms</a:t>
            </a:r>
            <a:r>
              <a:rPr lang="fr-FR" sz="1600" dirty="0" smtClean="0"/>
              <a:t> </a:t>
            </a:r>
            <a:r>
              <a:rPr lang="fr-FR" sz="1600" dirty="0" err="1" smtClean="0"/>
              <a:t>eddies</a:t>
            </a:r>
            <a:r>
              <a:rPr lang="fr-FR" sz="1600" dirty="0" smtClean="0"/>
              <a:t>: </a:t>
            </a:r>
            <a:r>
              <a:rPr lang="fr-FR" sz="1600" b="1" dirty="0" smtClean="0"/>
              <a:t>Turbulen</a:t>
            </a:r>
            <a:r>
              <a:rPr lang="fr-FR" sz="1600" dirty="0" smtClean="0"/>
              <a:t>t </a:t>
            </a:r>
            <a:r>
              <a:rPr lang="fr-FR" sz="1600" dirty="0" err="1" smtClean="0"/>
              <a:t>airflow</a:t>
            </a:r>
            <a:endParaRPr lang="fr-FR" sz="1600"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The </a:t>
            </a:r>
            <a:r>
              <a:rPr lang="fr-FR" dirty="0" err="1" smtClean="0"/>
              <a:t>spi</a:t>
            </a:r>
            <a:r>
              <a:rPr lang="fr-FR" sz="1600" dirty="0" err="1" smtClean="0"/>
              <a:t>rometer</a:t>
            </a:r>
            <a:r>
              <a:rPr lang="fr-FR" sz="1600" dirty="0" smtClean="0"/>
              <a:t> </a:t>
            </a:r>
            <a:r>
              <a:rPr lang="fr-FR" sz="1600" dirty="0" err="1" smtClean="0"/>
              <a:t>constitutes</a:t>
            </a:r>
            <a:r>
              <a:rPr lang="fr-FR" sz="1600" dirty="0" smtClean="0"/>
              <a:t> the:</a:t>
            </a:r>
          </a:p>
          <a:p>
            <a:endParaRPr lang="fr-FR" sz="1600" dirty="0" smtClean="0"/>
          </a:p>
          <a:p>
            <a:pPr lvl="1"/>
            <a:r>
              <a:rPr lang="fr-FR" sz="1600" dirty="0" smtClean="0"/>
              <a:t>Basic </a:t>
            </a:r>
            <a:r>
              <a:rPr lang="fr-FR" sz="1600" dirty="0" err="1" smtClean="0"/>
              <a:t>equipment</a:t>
            </a:r>
            <a:r>
              <a:rPr lang="fr-FR" sz="1600" dirty="0" smtClean="0"/>
              <a:t> for </a:t>
            </a:r>
            <a:r>
              <a:rPr lang="fr-FR" sz="1600" dirty="0" err="1" smtClean="0"/>
              <a:t>pulmonary</a:t>
            </a:r>
            <a:r>
              <a:rPr lang="fr-FR" sz="1600" dirty="0" smtClean="0"/>
              <a:t> </a:t>
            </a:r>
            <a:r>
              <a:rPr lang="fr-FR" sz="1600" dirty="0" err="1" smtClean="0"/>
              <a:t>function</a:t>
            </a:r>
            <a:r>
              <a:rPr lang="fr-FR" sz="1600" dirty="0" smtClean="0"/>
              <a:t> tests</a:t>
            </a:r>
          </a:p>
          <a:p>
            <a:pPr lvl="1"/>
            <a:endParaRPr lang="fr-FR" sz="1600" dirty="0" smtClean="0"/>
          </a:p>
          <a:p>
            <a:pPr lvl="1"/>
            <a:r>
              <a:rPr lang="fr-FR" sz="1600" dirty="0" smtClean="0"/>
              <a:t>It uses </a:t>
            </a:r>
            <a:r>
              <a:rPr lang="fr-FR" sz="1600" dirty="0" err="1" smtClean="0"/>
              <a:t>differential</a:t>
            </a:r>
            <a:r>
              <a:rPr lang="fr-FR" sz="1600" dirty="0" smtClean="0"/>
              <a:t> pressure </a:t>
            </a:r>
            <a:r>
              <a:rPr lang="fr-FR" sz="1600" dirty="0" err="1" smtClean="0"/>
              <a:t>transducers</a:t>
            </a:r>
            <a:r>
              <a:rPr lang="fr-FR" sz="1600" dirty="0" smtClean="0"/>
              <a:t> for the </a:t>
            </a:r>
            <a:r>
              <a:rPr lang="fr-FR" sz="1600" dirty="0" err="1" smtClean="0"/>
              <a:t>measurement</a:t>
            </a:r>
            <a:r>
              <a:rPr lang="fr-FR" sz="1600" dirty="0" smtClean="0"/>
              <a:t> of flow rates</a:t>
            </a:r>
          </a:p>
          <a:p>
            <a:pPr lvl="1"/>
            <a:endParaRPr lang="fr-FR" sz="1600" dirty="0" smtClean="0"/>
          </a:p>
          <a:p>
            <a:pPr lvl="1"/>
            <a:r>
              <a:rPr lang="fr-FR" sz="1600" dirty="0" err="1" smtClean="0"/>
              <a:t>Unsuited</a:t>
            </a:r>
            <a:r>
              <a:rPr lang="fr-FR" sz="1600" dirty="0" smtClean="0"/>
              <a:t> of course for speech </a:t>
            </a: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b="1" dirty="0" err="1" smtClean="0"/>
              <a:t>Beware</a:t>
            </a:r>
            <a:r>
              <a:rPr lang="fr-FR" sz="1600" b="1" dirty="0" smtClean="0"/>
              <a:t> of </a:t>
            </a:r>
            <a:r>
              <a:rPr lang="fr-FR" sz="1600" b="1" dirty="0" err="1" smtClean="0"/>
              <a:t>artifacts</a:t>
            </a:r>
            <a:r>
              <a:rPr lang="fr-FR" sz="1600" dirty="0" smtClean="0"/>
              <a:t>: </a:t>
            </a:r>
            <a:r>
              <a:rPr lang="fr-FR" sz="1600" dirty="0" err="1" smtClean="0"/>
              <a:t>potential</a:t>
            </a:r>
            <a:r>
              <a:rPr lang="fr-FR" sz="1600" dirty="0" smtClean="0"/>
              <a:t> perturbation of articulation, air </a:t>
            </a:r>
            <a:r>
              <a:rPr lang="fr-FR" sz="1600" dirty="0" err="1" smtClean="0"/>
              <a:t>leaks</a:t>
            </a:r>
            <a:r>
              <a:rPr lang="fr-FR" sz="1600" dirty="0" smtClean="0"/>
              <a:t>, pressure variation due to </a:t>
            </a:r>
            <a:r>
              <a:rPr lang="fr-FR" sz="1600" dirty="0" err="1" smtClean="0"/>
              <a:t>jaw</a:t>
            </a:r>
            <a:r>
              <a:rPr lang="fr-FR" sz="1600" dirty="0" smtClean="0"/>
              <a:t> </a:t>
            </a:r>
            <a:r>
              <a:rPr lang="fr-FR" sz="1600" dirty="0" err="1" smtClean="0"/>
              <a:t>movements</a:t>
            </a:r>
            <a:r>
              <a:rPr lang="fr-FR" sz="1600" dirty="0" smtClean="0"/>
              <a:t>, </a:t>
            </a:r>
            <a:r>
              <a:rPr lang="fr-FR" sz="1600" dirty="0" err="1" smtClean="0"/>
              <a:t>resonance</a:t>
            </a:r>
            <a:r>
              <a:rPr lang="fr-FR" sz="1600" dirty="0" smtClean="0"/>
              <a:t> in the </a:t>
            </a:r>
            <a:r>
              <a:rPr lang="fr-FR" sz="1600" dirty="0" err="1" smtClean="0"/>
              <a:t>facemask</a:t>
            </a:r>
            <a:r>
              <a:rPr lang="fr-FR" sz="1600" dirty="0" smtClean="0"/>
              <a:t>, …</a:t>
            </a:r>
          </a:p>
          <a:p>
            <a:endParaRPr lang="fr-FR" sz="1600" dirty="0" smtClean="0"/>
          </a:p>
          <a:p>
            <a:r>
              <a:rPr lang="fr-FR" sz="1600" dirty="0" smtClean="0"/>
              <a:t>Best solution </a:t>
            </a:r>
            <a:r>
              <a:rPr lang="fr-FR" sz="1600" dirty="0" err="1" smtClean="0"/>
              <a:t>is</a:t>
            </a:r>
            <a:r>
              <a:rPr lang="fr-FR" sz="1600" dirty="0" smtClean="0"/>
              <a:t> to </a:t>
            </a:r>
            <a:r>
              <a:rPr lang="fr-FR" sz="1600" b="1" dirty="0" smtClean="0"/>
              <a:t>use a body </a:t>
            </a:r>
            <a:r>
              <a:rPr lang="fr-FR" sz="1600" b="1" dirty="0" err="1" smtClean="0"/>
              <a:t>plethysmograph</a:t>
            </a:r>
            <a:r>
              <a:rPr lang="fr-FR" sz="1600" b="1" dirty="0" smtClean="0"/>
              <a:t>. </a:t>
            </a:r>
            <a:r>
              <a:rPr lang="fr-FR" sz="1600" b="1" dirty="0" err="1" smtClean="0"/>
              <a:t>However</a:t>
            </a:r>
            <a:r>
              <a:rPr lang="fr-FR" sz="1600" b="1" dirty="0" smtClean="0"/>
              <a:t>, few </a:t>
            </a:r>
            <a:r>
              <a:rPr lang="fr-FR" sz="1600" b="1" dirty="0" err="1" smtClean="0"/>
              <a:t>phonetic</a:t>
            </a:r>
            <a:r>
              <a:rPr lang="fr-FR" sz="1600" b="1" dirty="0" smtClean="0"/>
              <a:t> </a:t>
            </a:r>
            <a:r>
              <a:rPr lang="fr-FR" sz="1600" b="1" dirty="0" err="1" smtClean="0"/>
              <a:t>studies</a:t>
            </a:r>
            <a:r>
              <a:rPr lang="fr-FR" sz="1600" b="1" dirty="0" smtClean="0"/>
              <a:t>, </a:t>
            </a:r>
            <a:r>
              <a:rPr lang="fr-FR" sz="1600" b="1" dirty="0" err="1" smtClean="0"/>
              <a:t>with</a:t>
            </a:r>
            <a:r>
              <a:rPr lang="fr-FR" sz="1600" b="1" dirty="0" smtClean="0"/>
              <a:t> the exception of  </a:t>
            </a:r>
            <a:r>
              <a:rPr lang="fr-FR" sz="1600" dirty="0" smtClean="0"/>
              <a:t>Proctor &amp; Mead, </a:t>
            </a:r>
            <a:r>
              <a:rPr lang="fr-FR" sz="1600" dirty="0" err="1" smtClean="0"/>
              <a:t>Ohala</a:t>
            </a:r>
            <a:r>
              <a:rPr lang="fr-FR" sz="1600" dirty="0" smtClean="0"/>
              <a:t> and </a:t>
            </a:r>
            <a:r>
              <a:rPr lang="fr-FR" sz="1600" dirty="0" err="1" smtClean="0"/>
              <a:t>myself</a:t>
            </a:r>
            <a:r>
              <a:rPr lang="fr-FR" sz="1600" dirty="0" smtClean="0"/>
              <a:t>.  </a:t>
            </a:r>
            <a:endParaRPr lang="fr-FR" sz="1600"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smtClean="0"/>
              <a:t>A: The  signal  </a:t>
            </a:r>
            <a:r>
              <a:rPr lang="fr-FR" sz="1600" dirty="0" err="1" smtClean="0"/>
              <a:t>from</a:t>
            </a:r>
            <a:r>
              <a:rPr lang="fr-FR" sz="1600" dirty="0" smtClean="0"/>
              <a:t> the box </a:t>
            </a:r>
            <a:r>
              <a:rPr lang="fr-FR" sz="1600" dirty="0" err="1" smtClean="0"/>
              <a:t>represents</a:t>
            </a:r>
            <a:r>
              <a:rPr lang="fr-FR" sz="1600" dirty="0" smtClean="0"/>
              <a:t> </a:t>
            </a:r>
            <a:r>
              <a:rPr lang="fr-FR" sz="1600" dirty="0" err="1" smtClean="0"/>
              <a:t>intrathoracic</a:t>
            </a:r>
            <a:r>
              <a:rPr lang="fr-FR" sz="1600" dirty="0" smtClean="0"/>
              <a:t> pressure changes  </a:t>
            </a:r>
            <a:r>
              <a:rPr lang="fr-FR" sz="1600" dirty="0" err="1" smtClean="0"/>
              <a:t>from</a:t>
            </a:r>
            <a:r>
              <a:rPr lang="fr-FR" sz="1600" dirty="0" smtClean="0"/>
              <a:t> </a:t>
            </a:r>
            <a:r>
              <a:rPr lang="fr-FR" sz="1600" dirty="0" err="1" smtClean="0"/>
              <a:t>which</a:t>
            </a:r>
            <a:r>
              <a:rPr lang="fr-FR" sz="1600" dirty="0" smtClean="0"/>
              <a:t> </a:t>
            </a:r>
            <a:r>
              <a:rPr lang="fr-FR" sz="1600" dirty="0" err="1" smtClean="0"/>
              <a:t>airflow</a:t>
            </a:r>
            <a:r>
              <a:rPr lang="fr-FR" sz="1600" dirty="0" smtClean="0"/>
              <a:t> </a:t>
            </a:r>
            <a:r>
              <a:rPr lang="fr-FR" sz="1600" dirty="0" err="1" smtClean="0"/>
              <a:t>can</a:t>
            </a:r>
            <a:r>
              <a:rPr lang="fr-FR" sz="1600" dirty="0" smtClean="0"/>
              <a:t> </a:t>
            </a:r>
            <a:r>
              <a:rPr lang="fr-FR" sz="1600" dirty="0" err="1" smtClean="0"/>
              <a:t>be</a:t>
            </a:r>
            <a:r>
              <a:rPr lang="fr-FR" sz="1600" dirty="0" smtClean="0"/>
              <a:t> </a:t>
            </a:r>
            <a:r>
              <a:rPr lang="fr-FR" sz="1600" dirty="0" err="1" smtClean="0"/>
              <a:t>deducted</a:t>
            </a:r>
            <a:r>
              <a:rPr lang="fr-FR" sz="1600" dirty="0" smtClean="0"/>
              <a:t>.</a:t>
            </a:r>
          </a:p>
          <a:p>
            <a:endParaRPr lang="fr-FR" sz="1600" dirty="0" smtClean="0"/>
          </a:p>
          <a:p>
            <a:r>
              <a:rPr lang="fr-FR" sz="1600" dirty="0" smtClean="0"/>
              <a:t>(</a:t>
            </a:r>
            <a:r>
              <a:rPr lang="fr-FR" sz="1600" dirty="0" err="1" smtClean="0"/>
              <a:t>beware</a:t>
            </a:r>
            <a:r>
              <a:rPr lang="fr-FR" sz="1600" dirty="0" smtClean="0"/>
              <a:t> of </a:t>
            </a:r>
            <a:r>
              <a:rPr lang="fr-FR" sz="1600" dirty="0" err="1" smtClean="0"/>
              <a:t>temperature</a:t>
            </a:r>
            <a:r>
              <a:rPr lang="fr-FR" sz="1600" dirty="0" smtClean="0"/>
              <a:t> fluctuation in the box in case of </a:t>
            </a:r>
            <a:r>
              <a:rPr lang="fr-FR" sz="1600" dirty="0" err="1" smtClean="0"/>
              <a:t>prolonged</a:t>
            </a:r>
            <a:r>
              <a:rPr lang="fr-FR" sz="1600" dirty="0" smtClean="0"/>
              <a:t> session)</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With</a:t>
            </a:r>
            <a:r>
              <a:rPr lang="fr-FR" dirty="0" smtClean="0"/>
              <a:t> air </a:t>
            </a:r>
            <a:r>
              <a:rPr lang="fr-FR" dirty="0" err="1" smtClean="0"/>
              <a:t>conditioning</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kern="1200" dirty="0" smtClean="0">
                <a:solidFill>
                  <a:schemeClr val="tx1"/>
                </a:solidFill>
                <a:latin typeface="+mn-lt"/>
                <a:ea typeface="+mn-ea"/>
                <a:cs typeface="+mn-cs"/>
              </a:rPr>
              <a:t> Until the seventeenth century, man’s knowledge of respiration was limited to his belief that the prime purpose of breathing was to cool the blood.</a:t>
            </a:r>
          </a:p>
          <a:p>
            <a:r>
              <a:rPr lang="en-GB" sz="1600" kern="1200" dirty="0" smtClean="0">
                <a:solidFill>
                  <a:schemeClr val="tx1"/>
                </a:solidFill>
                <a:latin typeface="+mn-lt"/>
                <a:ea typeface="+mn-ea"/>
                <a:cs typeface="+mn-cs"/>
              </a:rPr>
              <a:t> Not until the twentieth century did any work on </a:t>
            </a:r>
            <a:r>
              <a:rPr lang="en-GB" sz="1600" kern="1200" dirty="0" err="1" smtClean="0">
                <a:solidFill>
                  <a:schemeClr val="tx1"/>
                </a:solidFill>
                <a:latin typeface="+mn-lt"/>
                <a:ea typeface="+mn-ea"/>
                <a:cs typeface="+mn-cs"/>
              </a:rPr>
              <a:t>ventilatory</a:t>
            </a:r>
            <a:r>
              <a:rPr lang="en-GB" sz="1600" kern="1200" dirty="0" smtClean="0">
                <a:solidFill>
                  <a:schemeClr val="tx1"/>
                </a:solidFill>
                <a:latin typeface="+mn-lt"/>
                <a:ea typeface="+mn-ea"/>
                <a:cs typeface="+mn-cs"/>
              </a:rPr>
              <a:t> mechanics develop.</a:t>
            </a:r>
          </a:p>
          <a:p>
            <a:r>
              <a:rPr lang="en-GB" sz="1600" kern="1200" dirty="0" smtClean="0">
                <a:solidFill>
                  <a:schemeClr val="tx1"/>
                </a:solidFill>
                <a:latin typeface="+mn-lt"/>
                <a:ea typeface="+mn-ea"/>
                <a:cs typeface="+mn-cs"/>
              </a:rPr>
              <a:t> In 1925, F. Rohrer published his treatise on respiratory movements, which forms the basis of respiratory physiology. W. </a:t>
            </a:r>
            <a:r>
              <a:rPr lang="en-GB" sz="1600" kern="1200" dirty="0" err="1" smtClean="0">
                <a:solidFill>
                  <a:schemeClr val="tx1"/>
                </a:solidFill>
                <a:latin typeface="+mn-lt"/>
                <a:ea typeface="+mn-ea"/>
                <a:cs typeface="+mn-cs"/>
              </a:rPr>
              <a:t>Fenn</a:t>
            </a:r>
            <a:r>
              <a:rPr lang="en-GB" sz="1600" kern="1200" dirty="0" smtClean="0">
                <a:solidFill>
                  <a:schemeClr val="tx1"/>
                </a:solidFill>
                <a:latin typeface="+mn-lt"/>
                <a:ea typeface="+mn-ea"/>
                <a:cs typeface="+mn-cs"/>
              </a:rPr>
              <a:t> extended this work in the 1940s.</a:t>
            </a:r>
          </a:p>
          <a:p>
            <a:endParaRPr lang="en-GB" sz="1600" dirty="0" smtClean="0"/>
          </a:p>
          <a:p>
            <a:r>
              <a:rPr lang="en-GB" sz="1600" kern="1200" dirty="0" smtClean="0">
                <a:solidFill>
                  <a:schemeClr val="tx1"/>
                </a:solidFill>
                <a:latin typeface="+mn-lt"/>
                <a:ea typeface="+mn-ea"/>
                <a:cs typeface="+mn-cs"/>
              </a:rPr>
              <a:t> Finally, we are indebted to Ladefoged</a:t>
            </a:r>
            <a:r>
              <a:rPr lang="en-GB" sz="1600" i="1" kern="1200" dirty="0" smtClean="0">
                <a:solidFill>
                  <a:schemeClr val="tx1"/>
                </a:solidFill>
                <a:latin typeface="+mn-lt"/>
                <a:ea typeface="+mn-ea"/>
                <a:cs typeface="+mn-cs"/>
              </a:rPr>
              <a:t> et al</a:t>
            </a:r>
            <a:r>
              <a:rPr lang="en-GB" sz="1600" kern="1200" dirty="0" smtClean="0">
                <a:solidFill>
                  <a:schemeClr val="tx1"/>
                </a:solidFill>
                <a:latin typeface="+mn-lt"/>
                <a:ea typeface="+mn-ea"/>
                <a:cs typeface="+mn-cs"/>
              </a:rPr>
              <a:t>. (1957) for the </a:t>
            </a:r>
            <a:r>
              <a:rPr lang="en-GB" sz="1600" b="1" kern="1200" dirty="0" smtClean="0">
                <a:solidFill>
                  <a:schemeClr val="tx1"/>
                </a:solidFill>
                <a:latin typeface="+mn-lt"/>
                <a:ea typeface="+mn-ea"/>
                <a:cs typeface="+mn-cs"/>
              </a:rPr>
              <a:t>first phonetic studies examining the relationship between respiration and phonation</a:t>
            </a:r>
            <a:r>
              <a:rPr lang="en-GB" sz="1600" kern="1200" dirty="0" smtClean="0">
                <a:solidFill>
                  <a:schemeClr val="tx1"/>
                </a:solidFill>
                <a:latin typeface="+mn-lt"/>
                <a:ea typeface="+mn-ea"/>
                <a:cs typeface="+mn-cs"/>
              </a:rPr>
              <a:t>. This was the first clear evocation of the way in which respiration is modified to accommodate speech production. </a:t>
            </a:r>
          </a:p>
          <a:p>
            <a:endParaRPr lang="fr-FR" sz="1600"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b="1" dirty="0" err="1" smtClean="0"/>
              <a:t>Multichannel</a:t>
            </a:r>
            <a:r>
              <a:rPr lang="fr-FR" sz="1600" b="1" dirty="0" smtClean="0"/>
              <a:t>,</a:t>
            </a:r>
            <a:r>
              <a:rPr lang="fr-FR" sz="1600" b="1" baseline="0" dirty="0" smtClean="0"/>
              <a:t> </a:t>
            </a:r>
            <a:r>
              <a:rPr lang="fr-FR" sz="1600" b="1" baseline="0" dirty="0" err="1" smtClean="0"/>
              <a:t>multisensor</a:t>
            </a:r>
            <a:r>
              <a:rPr lang="fr-FR" sz="1600" b="1" baseline="0" dirty="0" smtClean="0"/>
              <a:t> </a:t>
            </a:r>
            <a:r>
              <a:rPr lang="fr-FR" sz="1600" b="1" baseline="0" dirty="0" err="1" smtClean="0"/>
              <a:t>recording</a:t>
            </a:r>
            <a:r>
              <a:rPr lang="fr-FR" sz="1600" b="1" baseline="0" dirty="0" smtClean="0"/>
              <a:t> system </a:t>
            </a:r>
            <a:r>
              <a:rPr lang="fr-FR" sz="1600" baseline="0" dirty="0" err="1" smtClean="0"/>
              <a:t>developped</a:t>
            </a:r>
            <a:r>
              <a:rPr lang="fr-FR" sz="1600" baseline="0" dirty="0" smtClean="0"/>
              <a:t> </a:t>
            </a:r>
            <a:r>
              <a:rPr lang="fr-FR" sz="1600" baseline="0" dirty="0" err="1" smtClean="0"/>
              <a:t>at</a:t>
            </a:r>
            <a:r>
              <a:rPr lang="fr-FR" sz="1600" baseline="0" dirty="0" smtClean="0"/>
              <a:t> Aix </a:t>
            </a:r>
            <a:r>
              <a:rPr lang="fr-FR" sz="1600" baseline="0" dirty="0" err="1" smtClean="0"/>
              <a:t>lab</a:t>
            </a:r>
            <a:r>
              <a:rPr lang="fr-FR" sz="1600" baseline="0" dirty="0" smtClean="0"/>
              <a:t> </a:t>
            </a:r>
            <a:r>
              <a:rPr lang="fr-FR" sz="1600" baseline="0" dirty="0" smtClean="0"/>
              <a:t>in the ACCOR and Value </a:t>
            </a:r>
            <a:r>
              <a:rPr lang="fr-FR" sz="1600" baseline="0" dirty="0" err="1" smtClean="0"/>
              <a:t>European</a:t>
            </a:r>
            <a:r>
              <a:rPr lang="fr-FR" sz="1600" baseline="0" dirty="0" smtClean="0"/>
              <a:t> </a:t>
            </a:r>
            <a:r>
              <a:rPr lang="fr-FR" sz="1600" baseline="0" dirty="0" err="1" smtClean="0"/>
              <a:t>projects</a:t>
            </a:r>
            <a:r>
              <a:rPr lang="fr-FR" sz="1600" baseline="0" dirty="0" smtClean="0"/>
              <a:t>: </a:t>
            </a:r>
            <a:r>
              <a:rPr lang="fr-FR" sz="1600" baseline="0" dirty="0" smtClean="0"/>
              <a:t>oral – nasal </a:t>
            </a:r>
            <a:r>
              <a:rPr lang="fr-FR" sz="1600" baseline="0" dirty="0" err="1" smtClean="0"/>
              <a:t>airflow</a:t>
            </a:r>
            <a:r>
              <a:rPr lang="fr-FR" sz="1600" baseline="0" dirty="0" smtClean="0"/>
              <a:t> data, air-pressures </a:t>
            </a:r>
            <a:r>
              <a:rPr lang="fr-FR" sz="1600" baseline="0" dirty="0" err="1" smtClean="0"/>
              <a:t>at</a:t>
            </a:r>
            <a:r>
              <a:rPr lang="fr-FR" sz="1600" baseline="0" dirty="0" smtClean="0"/>
              <a:t> </a:t>
            </a:r>
            <a:r>
              <a:rPr lang="fr-FR" sz="1600" baseline="0" dirty="0" err="1" smtClean="0"/>
              <a:t>different</a:t>
            </a:r>
            <a:r>
              <a:rPr lang="fr-FR" sz="1600" baseline="0" dirty="0" smtClean="0"/>
              <a:t> locations in the vocal tract,  </a:t>
            </a:r>
            <a:r>
              <a:rPr lang="fr-FR" sz="1600" baseline="0" dirty="0" err="1" smtClean="0"/>
              <a:t>glottographic</a:t>
            </a:r>
            <a:r>
              <a:rPr lang="fr-FR" sz="1600" baseline="0" dirty="0" smtClean="0"/>
              <a:t> data, …., </a:t>
            </a:r>
            <a:r>
              <a:rPr lang="fr-FR" sz="1600" baseline="0" dirty="0" err="1" smtClean="0"/>
              <a:t>Acoustic</a:t>
            </a:r>
            <a:r>
              <a:rPr lang="fr-FR" sz="1600" baseline="0" dirty="0" smtClean="0"/>
              <a:t> speech signal, EMG data……</a:t>
            </a:r>
            <a:endParaRPr lang="fr-FR" sz="1600"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b="1" kern="1200" dirty="0" smtClean="0">
                <a:solidFill>
                  <a:schemeClr val="tx1"/>
                </a:solidFill>
                <a:latin typeface="+mn-lt"/>
                <a:ea typeface="+mn-ea"/>
                <a:cs typeface="+mn-cs"/>
              </a:rPr>
              <a:t>Inhalation</a:t>
            </a:r>
            <a:r>
              <a:rPr lang="en-GB" sz="1600" kern="1200" dirty="0" smtClean="0">
                <a:solidFill>
                  <a:schemeClr val="tx1"/>
                </a:solidFill>
                <a:latin typeface="+mn-lt"/>
                <a:ea typeface="+mn-ea"/>
                <a:cs typeface="+mn-cs"/>
              </a:rPr>
              <a:t> is the result of raising and widening the rib cage, effected by the contraction of the </a:t>
            </a:r>
            <a:r>
              <a:rPr lang="en-GB" sz="1600" b="1" kern="1200" dirty="0" smtClean="0">
                <a:solidFill>
                  <a:schemeClr val="tx1"/>
                </a:solidFill>
                <a:latin typeface="+mn-lt"/>
                <a:ea typeface="+mn-ea"/>
                <a:cs typeface="+mn-cs"/>
              </a:rPr>
              <a:t>external </a:t>
            </a:r>
            <a:r>
              <a:rPr lang="en-GB" sz="1600" b="1" kern="1200" dirty="0" err="1" smtClean="0">
                <a:solidFill>
                  <a:schemeClr val="tx1"/>
                </a:solidFill>
                <a:latin typeface="+mn-lt"/>
                <a:ea typeface="+mn-ea"/>
                <a:cs typeface="+mn-cs"/>
              </a:rPr>
              <a:t>intercostal</a:t>
            </a:r>
            <a:r>
              <a:rPr lang="en-GB" sz="1600" b="1" kern="1200" dirty="0" smtClean="0">
                <a:solidFill>
                  <a:schemeClr val="tx1"/>
                </a:solidFill>
                <a:latin typeface="+mn-lt"/>
                <a:ea typeface="+mn-ea"/>
                <a:cs typeface="+mn-cs"/>
              </a:rPr>
              <a:t> </a:t>
            </a:r>
            <a:r>
              <a:rPr lang="en-GB" sz="1600" kern="1200" dirty="0" smtClean="0">
                <a:solidFill>
                  <a:schemeClr val="tx1"/>
                </a:solidFill>
                <a:latin typeface="+mn-lt"/>
                <a:ea typeface="+mn-ea"/>
                <a:cs typeface="+mn-cs"/>
              </a:rPr>
              <a:t>muscles and the flattening of the</a:t>
            </a:r>
            <a:r>
              <a:rPr lang="en-GB" sz="1600" b="1" kern="1200" dirty="0" smtClean="0">
                <a:solidFill>
                  <a:schemeClr val="tx1"/>
                </a:solidFill>
                <a:latin typeface="+mn-lt"/>
                <a:ea typeface="+mn-ea"/>
                <a:cs typeface="+mn-cs"/>
              </a:rPr>
              <a:t> diaphragm</a:t>
            </a:r>
            <a:r>
              <a:rPr lang="en-GB" sz="1600" kern="1200" dirty="0" smtClean="0">
                <a:solidFill>
                  <a:schemeClr val="tx1"/>
                </a:solidFill>
                <a:latin typeface="+mn-lt"/>
                <a:ea typeface="+mn-ea"/>
                <a:cs typeface="+mn-cs"/>
              </a:rPr>
              <a:t>, which presses down on the abdominal viscera.</a:t>
            </a:r>
          </a:p>
          <a:p>
            <a:endParaRPr lang="en-GB" sz="1600" dirty="0" smtClean="0"/>
          </a:p>
          <a:p>
            <a:r>
              <a:rPr lang="en-GB" sz="1600" kern="1200" dirty="0" smtClean="0">
                <a:solidFill>
                  <a:schemeClr val="tx1"/>
                </a:solidFill>
                <a:latin typeface="+mn-lt"/>
                <a:ea typeface="+mn-ea"/>
                <a:cs typeface="+mn-cs"/>
              </a:rPr>
              <a:t> This action, because of the functional coupling between the lungs and the thorax, lowers the intra-pulmonary pressure.</a:t>
            </a:r>
          </a:p>
          <a:p>
            <a:endParaRPr lang="en-GB" sz="1600" dirty="0" smtClean="0"/>
          </a:p>
          <a:p>
            <a:r>
              <a:rPr lang="en-GB" sz="1600" kern="1200" dirty="0" smtClean="0">
                <a:solidFill>
                  <a:schemeClr val="tx1"/>
                </a:solidFill>
                <a:latin typeface="+mn-lt"/>
                <a:ea typeface="+mn-ea"/>
                <a:cs typeface="+mn-cs"/>
              </a:rPr>
              <a:t> </a:t>
            </a:r>
          </a:p>
          <a:p>
            <a:endParaRPr lang="en-GB" sz="1600" dirty="0" smtClean="0"/>
          </a:p>
          <a:p>
            <a:r>
              <a:rPr lang="en-GB" sz="1600" kern="1200" dirty="0" smtClean="0">
                <a:solidFill>
                  <a:schemeClr val="tx1"/>
                </a:solidFill>
                <a:latin typeface="+mn-lt"/>
                <a:ea typeface="+mn-ea"/>
                <a:cs typeface="+mn-cs"/>
              </a:rPr>
              <a:t> The amount of air inhaled is in the region of </a:t>
            </a:r>
            <a:r>
              <a:rPr lang="en-GB" sz="1600" b="1" kern="1200" dirty="0" smtClean="0">
                <a:solidFill>
                  <a:schemeClr val="tx1"/>
                </a:solidFill>
                <a:latin typeface="+mn-lt"/>
                <a:ea typeface="+mn-ea"/>
                <a:cs typeface="+mn-cs"/>
              </a:rPr>
              <a:t>half a litre</a:t>
            </a:r>
            <a:r>
              <a:rPr lang="en-GB" sz="1600" kern="1200" dirty="0" smtClean="0">
                <a:solidFill>
                  <a:schemeClr val="tx1"/>
                </a:solidFill>
                <a:latin typeface="+mn-lt"/>
                <a:ea typeface="+mn-ea"/>
                <a:cs typeface="+mn-cs"/>
              </a:rPr>
              <a:t>. </a:t>
            </a:r>
            <a:endParaRPr lang="fr-FR" sz="16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b="1" i="1" dirty="0" smtClean="0"/>
              <a:t>Exhalation</a:t>
            </a:r>
          </a:p>
          <a:p>
            <a:r>
              <a:rPr lang="en-GB" sz="1600" dirty="0" smtClean="0"/>
              <a:t>When the inhalation impulse ceases, the lungs deflate and return to the rest position. This constitutes </a:t>
            </a:r>
            <a:r>
              <a:rPr lang="en-GB" sz="1600" b="1" dirty="0" smtClean="0"/>
              <a:t>a return to equilibrium.</a:t>
            </a:r>
          </a:p>
          <a:p>
            <a:endParaRPr lang="en-GB" sz="1600" dirty="0" smtClean="0"/>
          </a:p>
          <a:p>
            <a:r>
              <a:rPr lang="en-GB" sz="1600" dirty="0" smtClean="0"/>
              <a:t> Normal exhalation is an entirely </a:t>
            </a:r>
            <a:r>
              <a:rPr lang="en-GB" sz="1600" b="1" dirty="0" smtClean="0"/>
              <a:t>passive process </a:t>
            </a:r>
            <a:r>
              <a:rPr lang="en-GB" sz="1600" dirty="0" smtClean="0"/>
              <a:t>caused by the elastic recoil of the pulmonary tissue and the ribs, from their weight and the pressure exerted by the abdominal </a:t>
            </a:r>
            <a:endParaRPr lang="en-GB" sz="1600" dirty="0" smtClean="0"/>
          </a:p>
          <a:p>
            <a:r>
              <a:rPr lang="en-GB" sz="1600" dirty="0" smtClean="0"/>
              <a:t>organs.</a:t>
            </a:r>
          </a:p>
          <a:p>
            <a:endParaRPr lang="en-GB" sz="1600" dirty="0" smtClean="0"/>
          </a:p>
          <a:p>
            <a:r>
              <a:rPr lang="en-GB" sz="1600" dirty="0" smtClean="0"/>
              <a:t> </a:t>
            </a:r>
            <a:r>
              <a:rPr lang="en-GB" sz="1600" dirty="0" smtClean="0"/>
              <a:t>The combination of these forces constitutes what is termed: </a:t>
            </a:r>
            <a:r>
              <a:rPr lang="en-GB" sz="1600" i="1" dirty="0" smtClean="0"/>
              <a:t>the pressure of relaxation</a:t>
            </a:r>
            <a:r>
              <a:rPr lang="en-GB" sz="1600" dirty="0" smtClean="0"/>
              <a:t>.</a:t>
            </a:r>
          </a:p>
          <a:p>
            <a:endParaRPr lang="en-GB" sz="1600" dirty="0" smtClean="0"/>
          </a:p>
          <a:p>
            <a:r>
              <a:rPr lang="en-GB" sz="1600" dirty="0" smtClean="0"/>
              <a:t>Air out equals air intake</a:t>
            </a:r>
            <a:endParaRPr lang="en-GB" sz="1600" dirty="0" smtClean="0"/>
          </a:p>
          <a:p>
            <a:endParaRPr lang="en-GB" sz="1600"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sz="1600" dirty="0" smtClean="0"/>
          </a:p>
          <a:p>
            <a:r>
              <a:rPr lang="en-GB" sz="1600" kern="1200" dirty="0" smtClean="0">
                <a:solidFill>
                  <a:schemeClr val="tx1"/>
                </a:solidFill>
                <a:latin typeface="+mn-lt"/>
                <a:ea typeface="+mn-ea"/>
                <a:cs typeface="+mn-cs"/>
              </a:rPr>
              <a:t> The ratio between inhalation and exhalation is 1:1</a:t>
            </a:r>
            <a:r>
              <a:rPr lang="en-GB" sz="1600" kern="1200" dirty="0" smtClean="0">
                <a:solidFill>
                  <a:schemeClr val="tx1"/>
                </a:solidFill>
                <a:latin typeface="+mn-lt"/>
                <a:ea typeface="+mn-ea"/>
                <a:cs typeface="+mn-cs"/>
              </a:rPr>
              <a:t>.</a:t>
            </a:r>
          </a:p>
          <a:p>
            <a:endParaRPr lang="en-GB" sz="1600" dirty="0" smtClean="0"/>
          </a:p>
          <a:p>
            <a:r>
              <a:rPr lang="en-GB" sz="1600" kern="1200" dirty="0" smtClean="0">
                <a:solidFill>
                  <a:schemeClr val="tx1"/>
                </a:solidFill>
                <a:latin typeface="+mn-lt"/>
                <a:ea typeface="+mn-ea"/>
                <a:cs typeface="+mn-cs"/>
              </a:rPr>
              <a:t> </a:t>
            </a:r>
            <a:r>
              <a:rPr lang="en-GB" sz="1600" kern="1200" dirty="0" smtClean="0">
                <a:solidFill>
                  <a:schemeClr val="tx1"/>
                </a:solidFill>
                <a:latin typeface="+mn-lt"/>
                <a:ea typeface="+mn-ea"/>
                <a:cs typeface="+mn-cs"/>
              </a:rPr>
              <a:t>The typical rate of normal respiration is 12 to 18 cycles per minute.</a:t>
            </a:r>
          </a:p>
          <a:p>
            <a:endParaRPr lang="fr-FR" sz="1600" kern="1200" dirty="0" smtClean="0">
              <a:solidFill>
                <a:schemeClr val="tx1"/>
              </a:solidFill>
              <a:latin typeface="+mn-lt"/>
              <a:ea typeface="+mn-ea"/>
              <a:cs typeface="+mn-cs"/>
            </a:endParaRPr>
          </a:p>
          <a:p>
            <a:r>
              <a:rPr lang="en-GB" sz="1600" kern="1200" dirty="0" smtClean="0">
                <a:solidFill>
                  <a:schemeClr val="tx1"/>
                </a:solidFill>
                <a:latin typeface="+mn-lt"/>
                <a:ea typeface="+mn-ea"/>
                <a:cs typeface="+mn-cs"/>
              </a:rPr>
              <a:t>In the adult, mean values are 0.3-0.5 litres per second (l/s) for rate of flow, 500 cm</a:t>
            </a:r>
            <a:r>
              <a:rPr lang="en-GB" sz="1600" kern="1200" baseline="30000" dirty="0" smtClean="0">
                <a:solidFill>
                  <a:schemeClr val="tx1"/>
                </a:solidFill>
                <a:latin typeface="+mn-lt"/>
                <a:ea typeface="+mn-ea"/>
                <a:cs typeface="+mn-cs"/>
              </a:rPr>
              <a:t>3 </a:t>
            </a:r>
            <a:r>
              <a:rPr lang="en-GB" sz="1600" kern="1200" dirty="0" smtClean="0">
                <a:solidFill>
                  <a:schemeClr val="tx1"/>
                </a:solidFill>
                <a:latin typeface="+mn-lt"/>
                <a:ea typeface="+mn-ea"/>
                <a:cs typeface="+mn-cs"/>
              </a:rPr>
              <a:t>for volume, and 1-3 cm H</a:t>
            </a:r>
            <a:r>
              <a:rPr lang="en-GB" sz="1600" kern="1200" baseline="-25000" dirty="0" smtClean="0">
                <a:solidFill>
                  <a:schemeClr val="tx1"/>
                </a:solidFill>
                <a:latin typeface="+mn-lt"/>
                <a:ea typeface="+mn-ea"/>
                <a:cs typeface="+mn-cs"/>
              </a:rPr>
              <a:t>2</a:t>
            </a:r>
            <a:r>
              <a:rPr lang="en-GB" sz="1600" kern="1200" dirty="0" smtClean="0">
                <a:solidFill>
                  <a:schemeClr val="tx1"/>
                </a:solidFill>
                <a:latin typeface="+mn-lt"/>
                <a:ea typeface="+mn-ea"/>
                <a:cs typeface="+mn-cs"/>
              </a:rPr>
              <a:t>O for pressure</a:t>
            </a:r>
            <a:r>
              <a:rPr lang="en-GB" sz="1600" kern="1200" dirty="0" smtClean="0">
                <a:solidFill>
                  <a:schemeClr val="tx1"/>
                </a:solidFill>
                <a:latin typeface="+mn-lt"/>
                <a:ea typeface="+mn-ea"/>
                <a:cs typeface="+mn-cs"/>
              </a:rPr>
              <a:t>.</a:t>
            </a:r>
          </a:p>
          <a:p>
            <a:endParaRPr lang="en-GB" sz="1600" dirty="0" smtClean="0"/>
          </a:p>
          <a:p>
            <a:endParaRPr lang="en-GB" sz="1600" kern="1200" dirty="0" smtClean="0">
              <a:solidFill>
                <a:schemeClr val="tx1"/>
              </a:solidFill>
              <a:latin typeface="+mn-lt"/>
              <a:ea typeface="+mn-ea"/>
              <a:cs typeface="+mn-cs"/>
            </a:endParaRPr>
          </a:p>
          <a:p>
            <a:endParaRPr lang="en-GB" sz="1600" kern="1200" dirty="0" smtClean="0">
              <a:solidFill>
                <a:schemeClr val="tx1"/>
              </a:solidFill>
              <a:latin typeface="+mn-lt"/>
              <a:ea typeface="+mn-ea"/>
              <a:cs typeface="+mn-cs"/>
            </a:endParaRPr>
          </a:p>
          <a:p>
            <a:r>
              <a:rPr lang="en-GB" sz="1600" kern="1200" dirty="0" smtClean="0">
                <a:solidFill>
                  <a:schemeClr val="tx1"/>
                </a:solidFill>
                <a:latin typeface="+mn-lt"/>
                <a:ea typeface="+mn-ea"/>
                <a:cs typeface="+mn-cs"/>
              </a:rPr>
              <a:t> </a:t>
            </a:r>
          </a:p>
          <a:p>
            <a:r>
              <a:rPr lang="en-GB" sz="1600" kern="1200" dirty="0" smtClean="0">
                <a:solidFill>
                  <a:schemeClr val="tx1"/>
                </a:solidFill>
                <a:latin typeface="+mn-lt"/>
                <a:ea typeface="+mn-ea"/>
                <a:cs typeface="+mn-cs"/>
              </a:rPr>
              <a:t>These values change and increase with work. Thus with forced inhalation and severe muscular effort during exhalation, the rate of flow can increase to more than 50 l/s and </a:t>
            </a:r>
            <a:r>
              <a:rPr lang="en-GB" sz="1600" i="1" kern="1200" dirty="0" smtClean="0">
                <a:solidFill>
                  <a:schemeClr val="tx1"/>
                </a:solidFill>
                <a:latin typeface="+mn-lt"/>
                <a:ea typeface="+mn-ea"/>
                <a:cs typeface="+mn-cs"/>
              </a:rPr>
              <a:t>intra-pulmonary pressure</a:t>
            </a:r>
            <a:r>
              <a:rPr lang="en-GB" sz="1600" kern="1200" dirty="0" smtClean="0">
                <a:solidFill>
                  <a:schemeClr val="tx1"/>
                </a:solidFill>
                <a:latin typeface="+mn-lt"/>
                <a:ea typeface="+mn-ea"/>
                <a:cs typeface="+mn-cs"/>
              </a:rPr>
              <a:t> can go up to 100 cm H</a:t>
            </a:r>
            <a:r>
              <a:rPr lang="en-GB" sz="1600" kern="1200" baseline="-25000" dirty="0" smtClean="0">
                <a:solidFill>
                  <a:schemeClr val="tx1"/>
                </a:solidFill>
                <a:latin typeface="+mn-lt"/>
                <a:ea typeface="+mn-ea"/>
                <a:cs typeface="+mn-cs"/>
              </a:rPr>
              <a:t>2</a:t>
            </a:r>
            <a:r>
              <a:rPr lang="en-GB" sz="1600" kern="1200" dirty="0" smtClean="0">
                <a:solidFill>
                  <a:schemeClr val="tx1"/>
                </a:solidFill>
                <a:latin typeface="+mn-lt"/>
                <a:ea typeface="+mn-ea"/>
                <a:cs typeface="+mn-cs"/>
              </a:rPr>
              <a:t>O.</a:t>
            </a:r>
            <a:endParaRPr lang="fr-FR" sz="1600" kern="1200" dirty="0" smtClean="0">
              <a:solidFill>
                <a:schemeClr val="tx1"/>
              </a:solidFill>
              <a:latin typeface="+mn-lt"/>
              <a:ea typeface="+mn-ea"/>
              <a:cs typeface="+mn-cs"/>
            </a:endParaRPr>
          </a:p>
          <a:p>
            <a:endParaRPr lang="fr-FR" sz="1600"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dirty="0" smtClean="0"/>
              <a:t>As </a:t>
            </a:r>
            <a:r>
              <a:rPr lang="en-GB" sz="1600" dirty="0" err="1" smtClean="0"/>
              <a:t>mentionned</a:t>
            </a:r>
            <a:r>
              <a:rPr lang="en-GB" sz="1600" dirty="0" smtClean="0"/>
              <a:t> before, the 3 dimensions of the rib cage (vertical, transversal and </a:t>
            </a:r>
            <a:r>
              <a:rPr lang="en-GB" sz="1600" dirty="0" err="1" smtClean="0"/>
              <a:t>antero</a:t>
            </a:r>
            <a:r>
              <a:rPr lang="en-GB" sz="1600" dirty="0" smtClean="0"/>
              <a:t>-posterior increase during inhalation and decrease during exhalation. </a:t>
            </a:r>
          </a:p>
          <a:p>
            <a:endParaRPr lang="fr-FR" sz="1600" dirty="0" smtClean="0"/>
          </a:p>
          <a:p>
            <a:r>
              <a:rPr lang="en-GB" sz="1600" dirty="0" smtClean="0"/>
              <a:t>muscles of inhalation</a:t>
            </a: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i="1" dirty="0" smtClean="0"/>
              <a:t>In normal respiration, the expansion of the lungs is caused by the contraction of the diaphragm and the external intercostals.</a:t>
            </a:r>
          </a:p>
          <a:p>
            <a:endParaRPr lang="en-GB" sz="1600" i="1" dirty="0" smtClean="0"/>
          </a:p>
          <a:p>
            <a:r>
              <a:rPr lang="en-GB" sz="1600" i="1" dirty="0" smtClean="0"/>
              <a:t> In forced respiration, a certain number of supplementary muscles come into play :</a:t>
            </a:r>
          </a:p>
          <a:p>
            <a:r>
              <a:rPr lang="en-GB" sz="1600" i="1" dirty="0" smtClean="0"/>
              <a:t> The major and minor pectoral muscles and the scalene muscles</a:t>
            </a:r>
          </a:p>
          <a:p>
            <a:r>
              <a:rPr lang="en-GB" sz="1600" i="1" dirty="0" smtClean="0"/>
              <a:t>	They   raise the clavicles,</a:t>
            </a:r>
          </a:p>
          <a:p>
            <a:r>
              <a:rPr lang="en-GB" sz="1600" i="1" dirty="0" smtClean="0"/>
              <a:t>	 alter the curvature of the ribs and</a:t>
            </a:r>
          </a:p>
          <a:p>
            <a:r>
              <a:rPr lang="en-GB" sz="1600" i="1" dirty="0" smtClean="0"/>
              <a:t>	 increase still further their elevation.</a:t>
            </a:r>
          </a:p>
          <a:p>
            <a:endParaRPr lang="en-GB" sz="1600" i="1" dirty="0" smtClean="0"/>
          </a:p>
          <a:p>
            <a:r>
              <a:rPr lang="en-GB" sz="1600" i="1" dirty="0" smtClean="0"/>
              <a:t> </a:t>
            </a:r>
            <a:endParaRPr lang="fr-FR" sz="1600"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600" b="1" i="1" kern="1200" dirty="0" smtClean="0">
              <a:solidFill>
                <a:schemeClr val="tx1"/>
              </a:solidFill>
              <a:latin typeface="+mn-lt"/>
              <a:ea typeface="+mn-ea"/>
              <a:cs typeface="+mn-cs"/>
            </a:endParaRPr>
          </a:p>
          <a:p>
            <a:r>
              <a:rPr lang="en-GB" sz="1600" b="1" kern="1200" dirty="0" smtClean="0">
                <a:solidFill>
                  <a:schemeClr val="tx1"/>
                </a:solidFill>
                <a:latin typeface="+mn-lt"/>
                <a:ea typeface="+mn-ea"/>
                <a:cs typeface="+mn-cs"/>
              </a:rPr>
              <a:t>The diaphragm is the chief inhalation muscle.</a:t>
            </a:r>
          </a:p>
          <a:p>
            <a:endParaRPr lang="en-GB" sz="1600" dirty="0" smtClean="0"/>
          </a:p>
          <a:p>
            <a:r>
              <a:rPr lang="en-GB" sz="1600" kern="1200" dirty="0" smtClean="0">
                <a:solidFill>
                  <a:schemeClr val="tx1"/>
                </a:solidFill>
                <a:latin typeface="+mn-lt"/>
                <a:ea typeface="+mn-ea"/>
                <a:cs typeface="+mn-cs"/>
              </a:rPr>
              <a:t> This muscle is domed at the top and its fibres are attached to the base of the sternum, the lumbar vertebrae and to the inner surfaces of the cartilages of the lower </a:t>
            </a:r>
            <a:r>
              <a:rPr lang="en-GB" sz="1600" kern="1200" dirty="0" smtClean="0">
                <a:solidFill>
                  <a:schemeClr val="tx1"/>
                </a:solidFill>
                <a:latin typeface="+mn-lt"/>
                <a:ea typeface="+mn-ea"/>
                <a:cs typeface="+mn-cs"/>
              </a:rPr>
              <a:t>ribs.</a:t>
            </a:r>
          </a:p>
          <a:p>
            <a:endParaRPr lang="en-GB" sz="1600" dirty="0" smtClean="0"/>
          </a:p>
          <a:p>
            <a:r>
              <a:rPr lang="en-GB" sz="1600" kern="1200" dirty="0" smtClean="0">
                <a:solidFill>
                  <a:schemeClr val="tx1"/>
                </a:solidFill>
                <a:latin typeface="+mn-lt"/>
                <a:ea typeface="+mn-ea"/>
                <a:cs typeface="+mn-cs"/>
              </a:rPr>
              <a:t> </a:t>
            </a:r>
            <a:r>
              <a:rPr lang="en-GB" sz="1600" b="1" kern="1200" dirty="0" smtClean="0">
                <a:solidFill>
                  <a:schemeClr val="tx1"/>
                </a:solidFill>
                <a:latin typeface="+mn-lt"/>
                <a:ea typeface="+mn-ea"/>
                <a:cs typeface="+mn-cs"/>
              </a:rPr>
              <a:t>It separates the thoracic cavity from the abdominal cavity</a:t>
            </a:r>
            <a:r>
              <a:rPr lang="en-GB" sz="1600" kern="1200" dirty="0" smtClean="0">
                <a:solidFill>
                  <a:schemeClr val="tx1"/>
                </a:solidFill>
                <a:latin typeface="+mn-lt"/>
                <a:ea typeface="+mn-ea"/>
                <a:cs typeface="+mn-cs"/>
              </a:rPr>
              <a:t>.</a:t>
            </a:r>
          </a:p>
          <a:p>
            <a:endParaRPr lang="en-GB" sz="1600" dirty="0" smtClean="0"/>
          </a:p>
          <a:p>
            <a:r>
              <a:rPr lang="en-GB" sz="1600" kern="1200" dirty="0" smtClean="0">
                <a:solidFill>
                  <a:schemeClr val="tx1"/>
                </a:solidFill>
                <a:latin typeface="+mn-lt"/>
                <a:ea typeface="+mn-ea"/>
                <a:cs typeface="+mn-cs"/>
              </a:rPr>
              <a:t> When the diaphragm contracts, the effect is </a:t>
            </a:r>
            <a:r>
              <a:rPr lang="en-GB" sz="1600" b="1" kern="1200" dirty="0" smtClean="0">
                <a:solidFill>
                  <a:schemeClr val="tx1"/>
                </a:solidFill>
                <a:latin typeface="+mn-lt"/>
                <a:ea typeface="+mn-ea"/>
                <a:cs typeface="+mn-cs"/>
              </a:rPr>
              <a:t>to flatten </a:t>
            </a:r>
            <a:r>
              <a:rPr lang="en-GB" sz="1600" kern="1200" dirty="0" smtClean="0">
                <a:solidFill>
                  <a:schemeClr val="tx1"/>
                </a:solidFill>
                <a:latin typeface="+mn-lt"/>
                <a:ea typeface="+mn-ea"/>
                <a:cs typeface="+mn-cs"/>
              </a:rPr>
              <a:t>the </a:t>
            </a:r>
            <a:r>
              <a:rPr lang="en-GB" sz="1600" kern="1200" dirty="0" smtClean="0">
                <a:solidFill>
                  <a:schemeClr val="tx1"/>
                </a:solidFill>
                <a:latin typeface="+mn-lt"/>
                <a:ea typeface="+mn-ea"/>
                <a:cs typeface="+mn-cs"/>
              </a:rPr>
              <a:t>dome and </a:t>
            </a:r>
            <a:r>
              <a:rPr lang="en-GB" sz="1600" b="1" kern="1200" dirty="0" smtClean="0">
                <a:solidFill>
                  <a:schemeClr val="tx1"/>
                </a:solidFill>
                <a:latin typeface="+mn-lt"/>
                <a:ea typeface="+mn-ea"/>
                <a:cs typeface="+mn-cs"/>
              </a:rPr>
              <a:t>push</a:t>
            </a:r>
            <a:r>
              <a:rPr lang="en-GB" sz="1600" kern="1200" dirty="0" smtClean="0">
                <a:solidFill>
                  <a:schemeClr val="tx1"/>
                </a:solidFill>
                <a:latin typeface="+mn-lt"/>
                <a:ea typeface="+mn-ea"/>
                <a:cs typeface="+mn-cs"/>
              </a:rPr>
              <a:t> the abdominal organs down</a:t>
            </a:r>
            <a:r>
              <a:rPr lang="en-GB" sz="1600" kern="1200" dirty="0" smtClean="0">
                <a:solidFill>
                  <a:schemeClr val="tx1"/>
                </a:solidFill>
                <a:latin typeface="+mn-lt"/>
                <a:ea typeface="+mn-ea"/>
                <a:cs typeface="+mn-cs"/>
              </a:rPr>
              <a:t>;</a:t>
            </a:r>
          </a:p>
          <a:p>
            <a:endParaRPr lang="en-GB" sz="1600" dirty="0" smtClean="0"/>
          </a:p>
          <a:p>
            <a:r>
              <a:rPr lang="en-GB" sz="1600" kern="1200" dirty="0" smtClean="0">
                <a:solidFill>
                  <a:schemeClr val="tx1"/>
                </a:solidFill>
                <a:latin typeface="+mn-lt"/>
                <a:ea typeface="+mn-ea"/>
                <a:cs typeface="+mn-cs"/>
              </a:rPr>
              <a:t> </a:t>
            </a:r>
            <a:r>
              <a:rPr lang="en-GB" sz="1600" kern="1200" dirty="0" smtClean="0">
                <a:solidFill>
                  <a:schemeClr val="tx1"/>
                </a:solidFill>
                <a:latin typeface="+mn-lt"/>
                <a:ea typeface="+mn-ea"/>
                <a:cs typeface="+mn-cs"/>
              </a:rPr>
              <a:t>this enlarges the thoracic cavity in the</a:t>
            </a:r>
            <a:r>
              <a:rPr lang="en-GB" sz="1600" b="1" kern="1200" dirty="0" smtClean="0">
                <a:solidFill>
                  <a:schemeClr val="tx1"/>
                </a:solidFill>
                <a:latin typeface="+mn-lt"/>
                <a:ea typeface="+mn-ea"/>
                <a:cs typeface="+mn-cs"/>
              </a:rPr>
              <a:t> vertical dimension</a:t>
            </a:r>
            <a:r>
              <a:rPr lang="en-GB" sz="1600" kern="1200" dirty="0" smtClean="0">
                <a:solidFill>
                  <a:schemeClr val="tx1"/>
                </a:solidFill>
                <a:latin typeface="+mn-lt"/>
                <a:ea typeface="+mn-ea"/>
                <a:cs typeface="+mn-cs"/>
              </a:rPr>
              <a:t>.</a:t>
            </a:r>
          </a:p>
          <a:p>
            <a:endParaRPr lang="en-GB" sz="1600"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i="0" kern="1200" dirty="0" smtClean="0">
                <a:solidFill>
                  <a:schemeClr val="tx1"/>
                </a:solidFill>
                <a:latin typeface="+mn-lt"/>
                <a:ea typeface="+mn-ea"/>
                <a:cs typeface="+mn-cs"/>
              </a:rPr>
              <a:t>The external intercostals run between the ribs and connect the lower edge of each rib vertically and horizontally with the upper edge of the rib immediately below.</a:t>
            </a:r>
          </a:p>
          <a:p>
            <a:endParaRPr lang="en-GB" sz="1600" dirty="0" smtClean="0"/>
          </a:p>
          <a:p>
            <a:r>
              <a:rPr lang="en-GB" sz="1600" i="0" kern="1200" dirty="0" smtClean="0">
                <a:solidFill>
                  <a:schemeClr val="tx1"/>
                </a:solidFill>
                <a:latin typeface="+mn-lt"/>
                <a:ea typeface="+mn-ea"/>
                <a:cs typeface="+mn-cs"/>
              </a:rPr>
              <a:t> Their function is to strengthen the thoracic walls so that they do not bulge through the ribs.</a:t>
            </a:r>
          </a:p>
          <a:p>
            <a:endParaRPr lang="en-GB" sz="1600" i="0" kern="1200" dirty="0" smtClean="0">
              <a:solidFill>
                <a:schemeClr val="tx1"/>
              </a:solidFill>
              <a:latin typeface="+mn-lt"/>
              <a:ea typeface="+mn-ea"/>
              <a:cs typeface="+mn-cs"/>
            </a:endParaRPr>
          </a:p>
          <a:p>
            <a:r>
              <a:rPr lang="en-GB" sz="1600" i="0" kern="1200" dirty="0" smtClean="0">
                <a:solidFill>
                  <a:schemeClr val="tx1"/>
                </a:solidFill>
                <a:latin typeface="+mn-lt"/>
                <a:ea typeface="+mn-ea"/>
                <a:cs typeface="+mn-cs"/>
              </a:rPr>
              <a:t> Their action aims at</a:t>
            </a:r>
            <a:r>
              <a:rPr lang="en-GB" sz="1600" i="1" kern="1200" dirty="0" smtClean="0">
                <a:solidFill>
                  <a:schemeClr val="tx1"/>
                </a:solidFill>
                <a:latin typeface="+mn-lt"/>
                <a:ea typeface="+mn-ea"/>
                <a:cs typeface="+mn-cs"/>
              </a:rPr>
              <a:t> </a:t>
            </a:r>
            <a:r>
              <a:rPr lang="en-GB" sz="1600" i="0" kern="1200" dirty="0" smtClean="0">
                <a:solidFill>
                  <a:schemeClr val="tx1"/>
                </a:solidFill>
                <a:latin typeface="+mn-lt"/>
                <a:ea typeface="+mn-ea"/>
                <a:cs typeface="+mn-cs"/>
              </a:rPr>
              <a:t>overcoming</a:t>
            </a:r>
            <a:r>
              <a:rPr lang="en-GB" sz="1600" i="1" kern="1200" dirty="0" smtClean="0">
                <a:solidFill>
                  <a:schemeClr val="tx1"/>
                </a:solidFill>
                <a:latin typeface="+mn-lt"/>
                <a:ea typeface="+mn-ea"/>
                <a:cs typeface="+mn-cs"/>
              </a:rPr>
              <a:t> </a:t>
            </a:r>
            <a:r>
              <a:rPr lang="en-GB" sz="1600" i="0" kern="1200" dirty="0" smtClean="0">
                <a:solidFill>
                  <a:schemeClr val="tx1"/>
                </a:solidFill>
                <a:latin typeface="+mn-lt"/>
                <a:ea typeface="+mn-ea"/>
                <a:cs typeface="+mn-cs"/>
              </a:rPr>
              <a:t>the forces of relaxation. </a:t>
            </a:r>
          </a:p>
          <a:p>
            <a:endParaRPr lang="en-GB" sz="1600" dirty="0" smtClean="0"/>
          </a:p>
          <a:p>
            <a:r>
              <a:rPr lang="en-GB" sz="1600" i="0" kern="1200" dirty="0" smtClean="0">
                <a:solidFill>
                  <a:schemeClr val="tx1"/>
                </a:solidFill>
                <a:latin typeface="+mn-lt"/>
                <a:ea typeface="+mn-ea"/>
                <a:cs typeface="+mn-cs"/>
              </a:rPr>
              <a:t>Because of their origin and insertion, their contraction makes </a:t>
            </a:r>
            <a:r>
              <a:rPr lang="en-GB" sz="1600" b="1" i="0" kern="1200" dirty="0" smtClean="0">
                <a:solidFill>
                  <a:schemeClr val="tx1"/>
                </a:solidFill>
                <a:latin typeface="+mn-lt"/>
                <a:ea typeface="+mn-ea"/>
                <a:cs typeface="+mn-cs"/>
              </a:rPr>
              <a:t>the ribs rotate outwards and upwards</a:t>
            </a:r>
            <a:r>
              <a:rPr lang="en-GB" sz="1600" i="0" kern="1200" dirty="0" smtClean="0">
                <a:solidFill>
                  <a:schemeClr val="tx1"/>
                </a:solidFill>
                <a:latin typeface="+mn-lt"/>
                <a:ea typeface="+mn-ea"/>
                <a:cs typeface="+mn-cs"/>
              </a:rPr>
              <a:t>, increasing the </a:t>
            </a:r>
            <a:r>
              <a:rPr lang="en-GB" sz="1600" b="1" i="0" kern="1200" dirty="0" err="1" smtClean="0">
                <a:solidFill>
                  <a:schemeClr val="tx1"/>
                </a:solidFill>
                <a:latin typeface="+mn-lt"/>
                <a:ea typeface="+mn-ea"/>
                <a:cs typeface="+mn-cs"/>
              </a:rPr>
              <a:t>anteroposterior</a:t>
            </a:r>
            <a:r>
              <a:rPr lang="en-GB" sz="1600" b="1" i="0" kern="1200" dirty="0" smtClean="0">
                <a:solidFill>
                  <a:schemeClr val="tx1"/>
                </a:solidFill>
                <a:latin typeface="+mn-lt"/>
                <a:ea typeface="+mn-ea"/>
                <a:cs typeface="+mn-cs"/>
              </a:rPr>
              <a:t> dimension </a:t>
            </a:r>
            <a:r>
              <a:rPr lang="en-GB" sz="1600" i="0" kern="1200" dirty="0" smtClean="0">
                <a:solidFill>
                  <a:schemeClr val="tx1"/>
                </a:solidFill>
                <a:latin typeface="+mn-lt"/>
                <a:ea typeface="+mn-ea"/>
                <a:cs typeface="+mn-cs"/>
              </a:rPr>
              <a:t>(Dickson and Dickson, 1995).</a:t>
            </a:r>
          </a:p>
          <a:p>
            <a:endParaRPr lang="fr-FR" sz="1600" i="1"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kern="1200" dirty="0" smtClean="0">
                <a:solidFill>
                  <a:schemeClr val="tx1"/>
                </a:solidFill>
                <a:latin typeface="+mn-lt"/>
                <a:ea typeface="+mn-ea"/>
                <a:cs typeface="+mn-cs"/>
              </a:rPr>
              <a:t>In normal respiration, exhalation is an entirely passive phenomenon.</a:t>
            </a:r>
          </a:p>
          <a:p>
            <a:endParaRPr lang="en-GB" sz="1600" dirty="0" smtClean="0"/>
          </a:p>
          <a:p>
            <a:r>
              <a:rPr lang="en-GB" sz="1600" kern="1200" dirty="0" smtClean="0">
                <a:solidFill>
                  <a:schemeClr val="tx1"/>
                </a:solidFill>
                <a:latin typeface="+mn-lt"/>
                <a:ea typeface="+mn-ea"/>
                <a:cs typeface="+mn-cs"/>
              </a:rPr>
              <a:t> When the inhalatory effort ceases, the combination of the forces of relaxation is all that is needed to make the lungs deflate and return to their rest position.</a:t>
            </a:r>
          </a:p>
          <a:p>
            <a:endParaRPr lang="fr-FR" sz="1600" kern="1200" dirty="0" smtClean="0">
              <a:solidFill>
                <a:schemeClr val="tx1"/>
              </a:solidFill>
              <a:latin typeface="+mn-lt"/>
              <a:ea typeface="+mn-ea"/>
              <a:cs typeface="+mn-cs"/>
            </a:endParaRPr>
          </a:p>
          <a:p>
            <a:r>
              <a:rPr lang="en-GB" sz="1600" b="1" kern="1200" dirty="0" smtClean="0">
                <a:solidFill>
                  <a:schemeClr val="tx1"/>
                </a:solidFill>
                <a:latin typeface="+mn-lt"/>
                <a:ea typeface="+mn-ea"/>
                <a:cs typeface="+mn-cs"/>
              </a:rPr>
              <a:t>To prolong the exhalation phase in forced respiration, supplementary pressure must be exerted on the rib cage.</a:t>
            </a:r>
          </a:p>
          <a:p>
            <a:endParaRPr lang="en-GB" sz="1600" dirty="0" smtClean="0"/>
          </a:p>
          <a:p>
            <a:r>
              <a:rPr lang="en-GB" sz="1600" kern="1200" dirty="0" smtClean="0">
                <a:solidFill>
                  <a:schemeClr val="tx1"/>
                </a:solidFill>
                <a:latin typeface="+mn-lt"/>
                <a:ea typeface="+mn-ea"/>
                <a:cs typeface="+mn-cs"/>
              </a:rPr>
              <a:t> This action results from the working of three groups of muscles:</a:t>
            </a:r>
          </a:p>
          <a:p>
            <a:r>
              <a:rPr lang="en-GB" sz="1600" dirty="0" smtClean="0"/>
              <a:t>The thoracic, the abdominal and the dorsal muscles.</a:t>
            </a:r>
            <a:r>
              <a:rPr lang="en-GB" sz="1600" kern="1200" dirty="0" smtClean="0">
                <a:solidFill>
                  <a:schemeClr val="tx1"/>
                </a:solidFill>
                <a:latin typeface="+mn-lt"/>
                <a:ea typeface="+mn-ea"/>
                <a:cs typeface="+mn-cs"/>
              </a:rPr>
              <a:t>	</a:t>
            </a:r>
            <a:endParaRPr lang="fr-FR" sz="16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dirty="0" smtClean="0"/>
              <a:t>The vital function of respiration is to ensure the exchange of gases between air and blood.</a:t>
            </a:r>
          </a:p>
          <a:p>
            <a:endParaRPr lang="en-GB" sz="1600" dirty="0" smtClean="0"/>
          </a:p>
          <a:p>
            <a:r>
              <a:rPr lang="en-GB" sz="1600" dirty="0" smtClean="0"/>
              <a:t> The respiratory cycle comprises two phases: inhalation and exhalation. </a:t>
            </a:r>
          </a:p>
          <a:p>
            <a:endParaRPr lang="en-GB" sz="1600" dirty="0" smtClean="0"/>
          </a:p>
          <a:p>
            <a:r>
              <a:rPr lang="en-GB" sz="1600" dirty="0" smtClean="0"/>
              <a:t>Inhalation allows a certain quantity of air to be stored in the lungs, bringing oxygen to the organism.</a:t>
            </a:r>
          </a:p>
          <a:p>
            <a:endParaRPr lang="en-GB" sz="1600" dirty="0" smtClean="0"/>
          </a:p>
          <a:p>
            <a:r>
              <a:rPr lang="en-GB" sz="1600" dirty="0" smtClean="0"/>
              <a:t> The function of exhalation is to empty the lungs and expel gaseous waste from the body, in particular the carbon dioxide accumulated by the blood.</a:t>
            </a: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dirty="0" smtClean="0"/>
              <a:t> - The thoracic muscles with the internal intercostals,</a:t>
            </a:r>
          </a:p>
          <a:p>
            <a:endParaRPr lang="en-GB" sz="1600" dirty="0" smtClean="0"/>
          </a:p>
          <a:p>
            <a:r>
              <a:rPr lang="en-GB" sz="1600" b="1" dirty="0" smtClean="0"/>
              <a:t>The internal intercostals are the most important of the exhalation muscles</a:t>
            </a:r>
          </a:p>
          <a:p>
            <a:endParaRPr lang="en-GB" sz="1600" b="1" dirty="0" smtClean="0"/>
          </a:p>
          <a:p>
            <a:endParaRPr lang="fr-FR" sz="1600" b="1" dirty="0" smtClean="0"/>
          </a:p>
          <a:p>
            <a:r>
              <a:rPr lang="en-GB" sz="1600" dirty="0" smtClean="0"/>
              <a:t> the </a:t>
            </a:r>
            <a:r>
              <a:rPr lang="en-GB" sz="1600" dirty="0" err="1" smtClean="0"/>
              <a:t>subcostals</a:t>
            </a:r>
            <a:r>
              <a:rPr lang="en-GB" sz="1600" dirty="0" smtClean="0"/>
              <a:t> and the transverse thoracic ;</a:t>
            </a:r>
          </a:p>
          <a:p>
            <a:endParaRPr lang="fr-FR" sz="1600" dirty="0" smtClean="0"/>
          </a:p>
          <a:p>
            <a:r>
              <a:rPr lang="en-GB" sz="1600" dirty="0" smtClean="0"/>
              <a:t> - The abdominal muscles, i.e. the transverse abdominal, the internal oblique, the external oblique and the rectus </a:t>
            </a:r>
            <a:r>
              <a:rPr lang="en-GB" sz="1600" dirty="0" err="1" smtClean="0"/>
              <a:t>abdominis</a:t>
            </a:r>
            <a:r>
              <a:rPr lang="en-GB" sz="1600" dirty="0" smtClean="0"/>
              <a:t> ;</a:t>
            </a:r>
          </a:p>
          <a:p>
            <a:endParaRPr lang="fr-FR" sz="1600" dirty="0" smtClean="0"/>
          </a:p>
          <a:p>
            <a:pPr hangingPunct="0"/>
            <a:r>
              <a:rPr lang="en-GB" sz="1600" dirty="0" smtClean="0"/>
              <a:t> - The dorsal muscles with the great dorsal and the </a:t>
            </a:r>
            <a:r>
              <a:rPr lang="en-GB" sz="1600" dirty="0" err="1" smtClean="0"/>
              <a:t>iliocostal</a:t>
            </a:r>
            <a:endParaRPr lang="en-GB" sz="1600" dirty="0" smtClean="0"/>
          </a:p>
          <a:p>
            <a:pPr hangingPunct="0"/>
            <a:endParaRPr lang="en-GB" sz="1600" dirty="0" smtClean="0"/>
          </a:p>
          <a:p>
            <a:pPr hangingPunct="0"/>
            <a:r>
              <a:rPr lang="en-GB" sz="1600" b="1" dirty="0" smtClean="0"/>
              <a:t>Are supplementary  muscles for forced exhalation</a:t>
            </a:r>
            <a:endParaRPr lang="fr-FR" sz="1600" b="1" dirty="0" smtClean="0"/>
          </a:p>
          <a:p>
            <a:endParaRPr lang="en-GB" sz="1600" dirty="0" smtClean="0"/>
          </a:p>
          <a:p>
            <a:endParaRPr lang="en-GB" sz="1600" b="1"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dirty="0" smtClean="0"/>
              <a:t> - The thoracic muscles with the internal intercostals and the transverse thoracic ;</a:t>
            </a:r>
          </a:p>
          <a:p>
            <a:endParaRPr lang="fr-FR" sz="1600" dirty="0" smtClean="0"/>
          </a:p>
          <a:p>
            <a:r>
              <a:rPr lang="en-GB" sz="1600" dirty="0" smtClean="0"/>
              <a:t> - The abdominal muscles, i.e. the transverse abdominal, the internal oblique, the external oblique and the rectus </a:t>
            </a:r>
            <a:r>
              <a:rPr lang="en-GB" sz="1600" dirty="0" err="1" smtClean="0"/>
              <a:t>abdominis</a:t>
            </a:r>
            <a:r>
              <a:rPr lang="en-GB" sz="1600" dirty="0" smtClean="0"/>
              <a:t> ;</a:t>
            </a:r>
          </a:p>
          <a:p>
            <a:endParaRPr lang="fr-FR" sz="1600" dirty="0" smtClean="0"/>
          </a:p>
          <a:p>
            <a:pPr hangingPunct="0"/>
            <a:r>
              <a:rPr lang="en-GB" sz="1600" dirty="0" smtClean="0"/>
              <a:t> - The dorsal muscles with the great dorsal and the </a:t>
            </a:r>
            <a:r>
              <a:rPr lang="en-GB" sz="1600" dirty="0" err="1" smtClean="0"/>
              <a:t>iliocostal</a:t>
            </a:r>
            <a:r>
              <a:rPr lang="en-GB" sz="1600" dirty="0" smtClean="0"/>
              <a:t>.</a:t>
            </a:r>
            <a:endParaRPr lang="fr-FR" sz="1600" dirty="0" smtClean="0"/>
          </a:p>
          <a:p>
            <a:r>
              <a:rPr lang="en-GB" sz="1600" dirty="0" smtClean="0"/>
              <a:t>The internal intercostals are the most important of the exhalation muscles</a:t>
            </a:r>
            <a:endParaRPr lang="fr-FR" sz="1600"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b="1" dirty="0" smtClean="0"/>
              <a:t>The internal intercostals are the most important of the exhalation muscles</a:t>
            </a:r>
            <a:r>
              <a:rPr lang="en-GB" sz="1600" b="1" dirty="0" smtClean="0"/>
              <a:t>.</a:t>
            </a:r>
          </a:p>
          <a:p>
            <a:endParaRPr lang="en-GB" sz="1600" dirty="0" smtClean="0"/>
          </a:p>
          <a:p>
            <a:r>
              <a:rPr lang="en-GB" sz="1600" dirty="0" smtClean="0"/>
              <a:t> </a:t>
            </a:r>
            <a:r>
              <a:rPr lang="en-GB" sz="1600" dirty="0" smtClean="0"/>
              <a:t>These muscles lie under the external intercostals and their fibres are at right angles to those of the external intercostals. They are situated along a line from lower back to front-back.</a:t>
            </a:r>
          </a:p>
          <a:p>
            <a:endParaRPr lang="en-GB" sz="1600" dirty="0" smtClean="0"/>
          </a:p>
          <a:p>
            <a:r>
              <a:rPr lang="en-GB" sz="1600" dirty="0" smtClean="0"/>
              <a:t> When they contract, this orientation sets in motion a </a:t>
            </a:r>
            <a:r>
              <a:rPr lang="en-GB" sz="1600" b="1" dirty="0" smtClean="0"/>
              <a:t>lowering of the ribs</a:t>
            </a:r>
            <a:r>
              <a:rPr lang="en-GB" sz="1600" dirty="0" smtClean="0"/>
              <a:t>.</a:t>
            </a:r>
          </a:p>
          <a:p>
            <a:endParaRPr lang="en-GB" sz="1600" dirty="0" smtClean="0"/>
          </a:p>
          <a:p>
            <a:r>
              <a:rPr lang="en-GB" sz="1600" dirty="0" smtClean="0"/>
              <a:t> The contraction of the internal and external </a:t>
            </a:r>
            <a:r>
              <a:rPr lang="en-GB" sz="1600" dirty="0" err="1" smtClean="0"/>
              <a:t>obliques</a:t>
            </a:r>
            <a:r>
              <a:rPr lang="en-GB" sz="1600" dirty="0" smtClean="0"/>
              <a:t>, together with the rectus </a:t>
            </a:r>
            <a:r>
              <a:rPr lang="en-GB" sz="1600" dirty="0" err="1" smtClean="0"/>
              <a:t>abdominis</a:t>
            </a:r>
            <a:r>
              <a:rPr lang="en-GB" sz="1600" dirty="0" smtClean="0"/>
              <a:t> and the transverse thoracic, helps to reinforce this action and produces compression in the abdomen which makes the diaphragm rise, thus reducing the vertical dimension of the rib cage.</a:t>
            </a:r>
            <a:endParaRPr lang="fr-FR" sz="160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b="0" i="1" kern="1200" dirty="0" smtClean="0">
                <a:solidFill>
                  <a:schemeClr val="tx1"/>
                </a:solidFill>
                <a:latin typeface="+mn-lt"/>
                <a:ea typeface="+mn-ea"/>
                <a:cs typeface="+mn-cs"/>
              </a:rPr>
              <a:t>Pulmonary volume</a:t>
            </a:r>
            <a:r>
              <a:rPr lang="en-GB" sz="1600" b="0" kern="1200" dirty="0" smtClean="0">
                <a:solidFill>
                  <a:schemeClr val="tx1"/>
                </a:solidFill>
                <a:latin typeface="+mn-lt"/>
                <a:ea typeface="+mn-ea"/>
                <a:cs typeface="+mn-cs"/>
              </a:rPr>
              <a:t> corresponds to the quantity of air that the lungs can contain, whereas </a:t>
            </a:r>
            <a:r>
              <a:rPr lang="en-GB" sz="1600" b="0" i="1" kern="1200" dirty="0" smtClean="0">
                <a:solidFill>
                  <a:schemeClr val="tx1"/>
                </a:solidFill>
                <a:latin typeface="+mn-lt"/>
                <a:ea typeface="+mn-ea"/>
                <a:cs typeface="+mn-cs"/>
              </a:rPr>
              <a:t>Pulmonary capacity</a:t>
            </a:r>
            <a:r>
              <a:rPr lang="en-GB" sz="1600" b="0" kern="1200" dirty="0" smtClean="0">
                <a:solidFill>
                  <a:schemeClr val="tx1"/>
                </a:solidFill>
                <a:latin typeface="+mn-lt"/>
                <a:ea typeface="+mn-ea"/>
                <a:cs typeface="+mn-cs"/>
              </a:rPr>
              <a:t> refers to their functional limits.</a:t>
            </a:r>
            <a:endParaRPr lang="fr-FR" sz="1600" b="1" kern="1200" dirty="0" smtClean="0">
              <a:solidFill>
                <a:schemeClr val="tx1"/>
              </a:solidFill>
              <a:latin typeface="+mn-lt"/>
              <a:ea typeface="+mn-ea"/>
              <a:cs typeface="+mn-cs"/>
            </a:endParaRPr>
          </a:p>
          <a:p>
            <a:r>
              <a:rPr lang="en-GB" sz="1600" b="0" i="1" kern="1200" dirty="0" smtClean="0">
                <a:solidFill>
                  <a:schemeClr val="tx1"/>
                </a:solidFill>
                <a:latin typeface="+mn-lt"/>
                <a:ea typeface="+mn-ea"/>
                <a:cs typeface="+mn-cs"/>
              </a:rPr>
              <a:t>Ventilation amplitude, </a:t>
            </a:r>
            <a:r>
              <a:rPr lang="en-GB" sz="1600" b="0" kern="1200" dirty="0" smtClean="0">
                <a:solidFill>
                  <a:schemeClr val="tx1"/>
                </a:solidFill>
                <a:latin typeface="+mn-lt"/>
                <a:ea typeface="+mn-ea"/>
                <a:cs typeface="+mn-cs"/>
              </a:rPr>
              <a:t>on the other hand, refers to the oxygen requirements of the organism.</a:t>
            </a:r>
            <a:endParaRPr lang="fr-FR" sz="1600" b="1" kern="1200" dirty="0" smtClean="0">
              <a:solidFill>
                <a:schemeClr val="tx1"/>
              </a:solidFill>
              <a:latin typeface="+mn-lt"/>
              <a:ea typeface="+mn-ea"/>
              <a:cs typeface="+mn-cs"/>
            </a:endParaRPr>
          </a:p>
          <a:p>
            <a:r>
              <a:rPr lang="en-GB" sz="1600" b="0" kern="1200" dirty="0" smtClean="0">
                <a:solidFill>
                  <a:schemeClr val="tx1"/>
                </a:solidFill>
                <a:latin typeface="+mn-lt"/>
                <a:ea typeface="+mn-ea"/>
                <a:cs typeface="+mn-cs"/>
              </a:rPr>
              <a:t>The</a:t>
            </a:r>
            <a:r>
              <a:rPr lang="en-GB" sz="1600" b="0" i="1" kern="1200" dirty="0" smtClean="0">
                <a:solidFill>
                  <a:schemeClr val="tx1"/>
                </a:solidFill>
                <a:latin typeface="+mn-lt"/>
                <a:ea typeface="+mn-ea"/>
                <a:cs typeface="+mn-cs"/>
              </a:rPr>
              <a:t> total pulmonary volume</a:t>
            </a:r>
            <a:r>
              <a:rPr lang="en-GB" sz="1600" b="0" kern="1200" dirty="0" smtClean="0">
                <a:solidFill>
                  <a:schemeClr val="tx1"/>
                </a:solidFill>
                <a:latin typeface="+mn-lt"/>
                <a:ea typeface="+mn-ea"/>
                <a:cs typeface="+mn-cs"/>
              </a:rPr>
              <a:t> is obtained after a forced inhalation. It corresponds to the total lung capacity.</a:t>
            </a:r>
            <a:endParaRPr lang="fr-FR" sz="1600" b="1" kern="1200" dirty="0" smtClean="0">
              <a:solidFill>
                <a:schemeClr val="tx1"/>
              </a:solidFill>
              <a:latin typeface="+mn-lt"/>
              <a:ea typeface="+mn-ea"/>
              <a:cs typeface="+mn-cs"/>
            </a:endParaRPr>
          </a:p>
          <a:p>
            <a:r>
              <a:rPr lang="en-GB" sz="1600" b="0" kern="1200" dirty="0" smtClean="0">
                <a:solidFill>
                  <a:schemeClr val="tx1"/>
                </a:solidFill>
                <a:latin typeface="+mn-lt"/>
                <a:ea typeface="+mn-ea"/>
                <a:cs typeface="+mn-cs"/>
              </a:rPr>
              <a:t>After a forced exhalation, a certain amount of air always remains in the lungs: this is the </a:t>
            </a:r>
            <a:r>
              <a:rPr lang="en-GB" sz="1600" b="0" i="1" kern="1200" dirty="0" smtClean="0">
                <a:solidFill>
                  <a:schemeClr val="tx1"/>
                </a:solidFill>
                <a:latin typeface="+mn-lt"/>
                <a:ea typeface="+mn-ea"/>
                <a:cs typeface="+mn-cs"/>
              </a:rPr>
              <a:t>residual volume</a:t>
            </a:r>
            <a:r>
              <a:rPr lang="en-GB" sz="1600" b="0" kern="1200" dirty="0" smtClean="0">
                <a:solidFill>
                  <a:schemeClr val="tx1"/>
                </a:solidFill>
                <a:latin typeface="+mn-lt"/>
                <a:ea typeface="+mn-ea"/>
                <a:cs typeface="+mn-cs"/>
              </a:rPr>
              <a:t>. The difference between the maximal volume and the residual volume corresponds to the </a:t>
            </a:r>
            <a:r>
              <a:rPr lang="en-GB" sz="1600" b="0" i="1" kern="1200" dirty="0" smtClean="0">
                <a:solidFill>
                  <a:schemeClr val="tx1"/>
                </a:solidFill>
                <a:latin typeface="+mn-lt"/>
                <a:ea typeface="+mn-ea"/>
                <a:cs typeface="+mn-cs"/>
              </a:rPr>
              <a:t>vital capacity</a:t>
            </a:r>
            <a:r>
              <a:rPr lang="en-GB" sz="1600" b="0" kern="1200" dirty="0" smtClean="0">
                <a:solidFill>
                  <a:schemeClr val="tx1"/>
                </a:solidFill>
                <a:latin typeface="+mn-lt"/>
                <a:ea typeface="+mn-ea"/>
                <a:cs typeface="+mn-cs"/>
              </a:rPr>
              <a:t>. The vital capacity is important for determining how long phonation can be maintained whether for singing or speaking.</a:t>
            </a:r>
            <a:endParaRPr lang="fr-FR" sz="1600" b="1" kern="1200" dirty="0" smtClean="0">
              <a:solidFill>
                <a:schemeClr val="tx1"/>
              </a:solidFill>
              <a:latin typeface="+mn-lt"/>
              <a:ea typeface="+mn-ea"/>
              <a:cs typeface="+mn-cs"/>
            </a:endParaRPr>
          </a:p>
          <a:p>
            <a:r>
              <a:rPr lang="en-GB" sz="1600" b="0" kern="1200" dirty="0" smtClean="0">
                <a:solidFill>
                  <a:schemeClr val="tx1"/>
                </a:solidFill>
                <a:latin typeface="+mn-lt"/>
                <a:ea typeface="+mn-ea"/>
                <a:cs typeface="+mn-cs"/>
              </a:rPr>
              <a:t>The difference between the inhaled and exhaled volumes in normal respiration is the </a:t>
            </a:r>
            <a:r>
              <a:rPr lang="en-GB" sz="1600" b="0" i="1" kern="1200" dirty="0" smtClean="0">
                <a:solidFill>
                  <a:schemeClr val="tx1"/>
                </a:solidFill>
                <a:latin typeface="+mn-lt"/>
                <a:ea typeface="+mn-ea"/>
                <a:cs typeface="+mn-cs"/>
              </a:rPr>
              <a:t>tidal volume.</a:t>
            </a:r>
            <a:endParaRPr lang="fr-FR" sz="1600" b="1" kern="1200" dirty="0" smtClean="0">
              <a:solidFill>
                <a:schemeClr val="tx1"/>
              </a:solidFill>
              <a:latin typeface="+mn-lt"/>
              <a:ea typeface="+mn-ea"/>
              <a:cs typeface="+mn-cs"/>
            </a:endParaRPr>
          </a:p>
          <a:p>
            <a:r>
              <a:rPr lang="en-GB" sz="1600" b="0" kern="1200" dirty="0" smtClean="0">
                <a:solidFill>
                  <a:schemeClr val="tx1"/>
                </a:solidFill>
                <a:latin typeface="+mn-lt"/>
                <a:ea typeface="+mn-ea"/>
                <a:cs typeface="+mn-cs"/>
              </a:rPr>
              <a:t>The </a:t>
            </a:r>
            <a:r>
              <a:rPr lang="en-GB" sz="1600" b="0" i="1" kern="1200" dirty="0" smtClean="0">
                <a:solidFill>
                  <a:schemeClr val="tx1"/>
                </a:solidFill>
                <a:latin typeface="+mn-lt"/>
                <a:ea typeface="+mn-ea"/>
                <a:cs typeface="+mn-cs"/>
              </a:rPr>
              <a:t>expiratory reserve</a:t>
            </a:r>
            <a:r>
              <a:rPr lang="en-GB" sz="1600" b="0" kern="1200" dirty="0" smtClean="0">
                <a:solidFill>
                  <a:schemeClr val="tx1"/>
                </a:solidFill>
                <a:latin typeface="+mn-lt"/>
                <a:ea typeface="+mn-ea"/>
                <a:cs typeface="+mn-cs"/>
              </a:rPr>
              <a:t> represents the difference between the residual volume and the tidal volume. (see table 1.3).</a:t>
            </a:r>
            <a:endParaRPr lang="fr-FR" sz="1600" b="1" kern="1200" dirty="0" smtClean="0">
              <a:solidFill>
                <a:schemeClr val="tx1"/>
              </a:solidFill>
              <a:latin typeface="+mn-lt"/>
              <a:ea typeface="+mn-ea"/>
              <a:cs typeface="+mn-cs"/>
            </a:endParaRPr>
          </a:p>
          <a:p>
            <a:endParaRPr lang="fr-FR" sz="1600"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en-GB" sz="1600" b="1" i="1" kern="1200" dirty="0" smtClean="0">
                <a:solidFill>
                  <a:schemeClr val="tx1"/>
                </a:solidFill>
                <a:latin typeface="+mn-lt"/>
                <a:ea typeface="+mn-ea"/>
                <a:cs typeface="+mn-cs"/>
              </a:rPr>
              <a:t>Pulmonary volume</a:t>
            </a:r>
            <a:r>
              <a:rPr lang="en-GB" sz="1600" b="1" kern="1200" dirty="0" smtClean="0">
                <a:solidFill>
                  <a:schemeClr val="tx1"/>
                </a:solidFill>
                <a:latin typeface="+mn-lt"/>
                <a:ea typeface="+mn-ea"/>
                <a:cs typeface="+mn-cs"/>
              </a:rPr>
              <a:t> </a:t>
            </a:r>
            <a:r>
              <a:rPr lang="en-GB" sz="1600" b="0" kern="1200" dirty="0" smtClean="0">
                <a:solidFill>
                  <a:schemeClr val="tx1"/>
                </a:solidFill>
                <a:latin typeface="+mn-lt"/>
                <a:ea typeface="+mn-ea"/>
                <a:cs typeface="+mn-cs"/>
              </a:rPr>
              <a:t>corresponds to the quantity of air that the </a:t>
            </a:r>
            <a:r>
              <a:rPr lang="en-GB" sz="1600" b="0" kern="1200" dirty="0" smtClean="0">
                <a:solidFill>
                  <a:schemeClr val="tx1"/>
                </a:solidFill>
                <a:latin typeface="+mn-lt"/>
                <a:ea typeface="+mn-ea"/>
                <a:cs typeface="+mn-cs"/>
              </a:rPr>
              <a:t>lungs </a:t>
            </a:r>
            <a:r>
              <a:rPr lang="en-GB" sz="1600" b="0" kern="1200" dirty="0" smtClean="0">
                <a:solidFill>
                  <a:schemeClr val="tx1"/>
                </a:solidFill>
                <a:latin typeface="+mn-lt"/>
                <a:ea typeface="+mn-ea"/>
                <a:cs typeface="+mn-cs"/>
              </a:rPr>
              <a:t>contain,</a:t>
            </a:r>
            <a:endParaRPr lang="fr-FR" sz="1600" b="1" kern="1200" dirty="0" smtClean="0">
              <a:solidFill>
                <a:schemeClr val="tx1"/>
              </a:solidFill>
              <a:latin typeface="+mn-lt"/>
              <a:ea typeface="+mn-ea"/>
              <a:cs typeface="+mn-cs"/>
            </a:endParaRPr>
          </a:p>
          <a:p>
            <a:r>
              <a:rPr lang="en-GB" sz="1600" b="1" i="1" kern="1200" dirty="0" smtClean="0">
                <a:solidFill>
                  <a:schemeClr val="tx1"/>
                </a:solidFill>
                <a:latin typeface="+mn-lt"/>
                <a:ea typeface="+mn-ea"/>
                <a:cs typeface="+mn-cs"/>
              </a:rPr>
              <a:t>Ventilation amplitude</a:t>
            </a:r>
            <a:r>
              <a:rPr lang="en-GB" sz="1600" b="0" i="1" kern="1200" dirty="0" smtClean="0">
                <a:solidFill>
                  <a:schemeClr val="tx1"/>
                </a:solidFill>
                <a:latin typeface="+mn-lt"/>
                <a:ea typeface="+mn-ea"/>
                <a:cs typeface="+mn-cs"/>
              </a:rPr>
              <a:t>, </a:t>
            </a:r>
            <a:r>
              <a:rPr lang="en-GB" sz="1600" b="0" kern="1200" dirty="0" smtClean="0">
                <a:solidFill>
                  <a:schemeClr val="tx1"/>
                </a:solidFill>
                <a:latin typeface="+mn-lt"/>
                <a:ea typeface="+mn-ea"/>
                <a:cs typeface="+mn-cs"/>
              </a:rPr>
              <a:t>on the other hand, refers to the oxygen requirements of the organism.</a:t>
            </a:r>
            <a:endParaRPr lang="fr-FR" sz="1600" b="1" kern="1200" dirty="0" smtClean="0">
              <a:solidFill>
                <a:schemeClr val="tx1"/>
              </a:solidFill>
              <a:latin typeface="+mn-lt"/>
              <a:ea typeface="+mn-ea"/>
              <a:cs typeface="+mn-cs"/>
            </a:endParaRPr>
          </a:p>
          <a:p>
            <a:r>
              <a:rPr lang="en-GB" sz="1600" b="0" kern="1200" dirty="0" smtClean="0">
                <a:solidFill>
                  <a:schemeClr val="tx1"/>
                </a:solidFill>
                <a:latin typeface="+mn-lt"/>
                <a:ea typeface="+mn-ea"/>
                <a:cs typeface="+mn-cs"/>
              </a:rPr>
              <a:t>The</a:t>
            </a:r>
            <a:r>
              <a:rPr lang="en-GB" sz="1600" b="0" i="1" kern="1200" dirty="0" smtClean="0">
                <a:solidFill>
                  <a:schemeClr val="tx1"/>
                </a:solidFill>
                <a:latin typeface="+mn-lt"/>
                <a:ea typeface="+mn-ea"/>
                <a:cs typeface="+mn-cs"/>
              </a:rPr>
              <a:t> </a:t>
            </a:r>
            <a:r>
              <a:rPr lang="en-GB" sz="1600" b="1" i="1" kern="1200" dirty="0" smtClean="0">
                <a:solidFill>
                  <a:schemeClr val="tx1"/>
                </a:solidFill>
                <a:latin typeface="+mn-lt"/>
                <a:ea typeface="+mn-ea"/>
                <a:cs typeface="+mn-cs"/>
              </a:rPr>
              <a:t>total pulmonary volume</a:t>
            </a:r>
            <a:r>
              <a:rPr lang="en-GB" sz="1600" b="1" kern="1200" dirty="0" smtClean="0">
                <a:solidFill>
                  <a:schemeClr val="tx1"/>
                </a:solidFill>
                <a:latin typeface="+mn-lt"/>
                <a:ea typeface="+mn-ea"/>
                <a:cs typeface="+mn-cs"/>
              </a:rPr>
              <a:t> </a:t>
            </a:r>
            <a:r>
              <a:rPr lang="en-GB" sz="1600" b="0" kern="1200" dirty="0" smtClean="0">
                <a:solidFill>
                  <a:schemeClr val="tx1"/>
                </a:solidFill>
                <a:latin typeface="+mn-lt"/>
                <a:ea typeface="+mn-ea"/>
                <a:cs typeface="+mn-cs"/>
              </a:rPr>
              <a:t>is obtained after a forced inhalation. It corresponds to the total lung capacity.</a:t>
            </a:r>
            <a:endParaRPr lang="fr-FR" sz="1600" b="1" kern="1200" dirty="0" smtClean="0">
              <a:solidFill>
                <a:schemeClr val="tx1"/>
              </a:solidFill>
              <a:latin typeface="+mn-lt"/>
              <a:ea typeface="+mn-ea"/>
              <a:cs typeface="+mn-cs"/>
            </a:endParaRPr>
          </a:p>
          <a:p>
            <a:r>
              <a:rPr lang="en-GB" sz="1600" b="0" kern="1200" dirty="0" smtClean="0">
                <a:solidFill>
                  <a:schemeClr val="tx1"/>
                </a:solidFill>
                <a:latin typeface="+mn-lt"/>
                <a:ea typeface="+mn-ea"/>
                <a:cs typeface="+mn-cs"/>
              </a:rPr>
              <a:t>After a forced exhalation, a certain amount of air always remains in the lungs: this is the </a:t>
            </a:r>
            <a:r>
              <a:rPr lang="en-GB" sz="1600" b="1" i="1" kern="1200" dirty="0" smtClean="0">
                <a:solidFill>
                  <a:schemeClr val="tx1"/>
                </a:solidFill>
                <a:latin typeface="+mn-lt"/>
                <a:ea typeface="+mn-ea"/>
                <a:cs typeface="+mn-cs"/>
              </a:rPr>
              <a:t>residual volume</a:t>
            </a:r>
            <a:r>
              <a:rPr lang="en-GB" sz="1600" b="0" kern="1200" dirty="0" smtClean="0">
                <a:solidFill>
                  <a:schemeClr val="tx1"/>
                </a:solidFill>
                <a:latin typeface="+mn-lt"/>
                <a:ea typeface="+mn-ea"/>
                <a:cs typeface="+mn-cs"/>
              </a:rPr>
              <a:t>. The difference between the maximal volume and the residual volume corresponds to the </a:t>
            </a:r>
            <a:r>
              <a:rPr lang="en-GB" sz="1600" b="1" i="1" kern="1200" dirty="0" smtClean="0">
                <a:solidFill>
                  <a:schemeClr val="tx1"/>
                </a:solidFill>
                <a:latin typeface="+mn-lt"/>
                <a:ea typeface="+mn-ea"/>
                <a:cs typeface="+mn-cs"/>
              </a:rPr>
              <a:t>vital capacity</a:t>
            </a:r>
            <a:r>
              <a:rPr lang="en-GB" sz="1600" b="0" kern="1200" dirty="0" smtClean="0">
                <a:solidFill>
                  <a:schemeClr val="tx1"/>
                </a:solidFill>
                <a:latin typeface="+mn-lt"/>
                <a:ea typeface="+mn-ea"/>
                <a:cs typeface="+mn-cs"/>
              </a:rPr>
              <a:t>. The vital capacity is important for determining how long phonation can be maintained whether for singing or speaking.</a:t>
            </a:r>
            <a:endParaRPr lang="fr-FR" sz="1600" b="1" kern="1200" dirty="0" smtClean="0">
              <a:solidFill>
                <a:schemeClr val="tx1"/>
              </a:solidFill>
              <a:latin typeface="+mn-lt"/>
              <a:ea typeface="+mn-ea"/>
              <a:cs typeface="+mn-cs"/>
            </a:endParaRPr>
          </a:p>
          <a:p>
            <a:r>
              <a:rPr lang="en-GB" sz="1600" b="0" kern="1200" dirty="0" smtClean="0">
                <a:solidFill>
                  <a:schemeClr val="tx1"/>
                </a:solidFill>
                <a:latin typeface="+mn-lt"/>
                <a:ea typeface="+mn-ea"/>
                <a:cs typeface="+mn-cs"/>
              </a:rPr>
              <a:t>The difference between the inhaled and exhaled volumes in normal respiration is the </a:t>
            </a:r>
            <a:r>
              <a:rPr lang="en-GB" sz="1600" b="1" i="1" kern="1200" dirty="0" smtClean="0">
                <a:solidFill>
                  <a:schemeClr val="tx1"/>
                </a:solidFill>
                <a:latin typeface="+mn-lt"/>
                <a:ea typeface="+mn-ea"/>
                <a:cs typeface="+mn-cs"/>
              </a:rPr>
              <a:t>tidal volume</a:t>
            </a:r>
            <a:r>
              <a:rPr lang="en-GB" sz="1600" b="0" i="1" kern="1200" dirty="0" smtClean="0">
                <a:solidFill>
                  <a:schemeClr val="tx1"/>
                </a:solidFill>
                <a:latin typeface="+mn-lt"/>
                <a:ea typeface="+mn-ea"/>
                <a:cs typeface="+mn-cs"/>
              </a:rPr>
              <a:t>.</a:t>
            </a:r>
            <a:endParaRPr lang="fr-FR" sz="1600" b="1" kern="1200" dirty="0" smtClean="0">
              <a:solidFill>
                <a:schemeClr val="tx1"/>
              </a:solidFill>
              <a:latin typeface="+mn-lt"/>
              <a:ea typeface="+mn-ea"/>
              <a:cs typeface="+mn-cs"/>
            </a:endParaRPr>
          </a:p>
          <a:p>
            <a:r>
              <a:rPr lang="en-GB" sz="1600" b="0" kern="1200" dirty="0" smtClean="0">
                <a:solidFill>
                  <a:schemeClr val="tx1"/>
                </a:solidFill>
                <a:latin typeface="+mn-lt"/>
                <a:ea typeface="+mn-ea"/>
                <a:cs typeface="+mn-cs"/>
              </a:rPr>
              <a:t>The </a:t>
            </a:r>
            <a:r>
              <a:rPr lang="en-GB" sz="1600" b="1" i="1" kern="1200" dirty="0" smtClean="0">
                <a:solidFill>
                  <a:schemeClr val="tx1"/>
                </a:solidFill>
                <a:latin typeface="+mn-lt"/>
                <a:ea typeface="+mn-ea"/>
                <a:cs typeface="+mn-cs"/>
              </a:rPr>
              <a:t>expiratory reserve</a:t>
            </a:r>
            <a:r>
              <a:rPr lang="en-GB" sz="1600" b="1" kern="1200" dirty="0" smtClean="0">
                <a:solidFill>
                  <a:schemeClr val="tx1"/>
                </a:solidFill>
                <a:latin typeface="+mn-lt"/>
                <a:ea typeface="+mn-ea"/>
                <a:cs typeface="+mn-cs"/>
              </a:rPr>
              <a:t> </a:t>
            </a:r>
            <a:r>
              <a:rPr lang="en-GB" sz="1600" b="0" kern="1200" dirty="0" smtClean="0">
                <a:solidFill>
                  <a:schemeClr val="tx1"/>
                </a:solidFill>
                <a:latin typeface="+mn-lt"/>
                <a:ea typeface="+mn-ea"/>
                <a:cs typeface="+mn-cs"/>
              </a:rPr>
              <a:t>represents the difference between the residual volume and the tidal volume</a:t>
            </a:r>
            <a:r>
              <a:rPr lang="en-GB" sz="1600" b="0" kern="1200" dirty="0" smtClean="0">
                <a:solidFill>
                  <a:schemeClr val="tx1"/>
                </a:solidFill>
                <a:latin typeface="+mn-lt"/>
                <a:ea typeface="+mn-ea"/>
                <a:cs typeface="+mn-cs"/>
              </a:rPr>
              <a:t>.</a:t>
            </a:r>
          </a:p>
          <a:p>
            <a:endParaRPr lang="en-GB" sz="1600" dirty="0" smtClean="0"/>
          </a:p>
          <a:p>
            <a:r>
              <a:rPr lang="en-GB" sz="1600" b="1" kern="1200" dirty="0" smtClean="0">
                <a:solidFill>
                  <a:schemeClr val="tx1"/>
                </a:solidFill>
                <a:latin typeface="+mn-lt"/>
                <a:ea typeface="+mn-ea"/>
                <a:cs typeface="+mn-cs"/>
              </a:rPr>
              <a:t>ILLUSTRATION Next slide</a:t>
            </a:r>
            <a:endParaRPr lang="fr-FR" sz="1600" b="1"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latin typeface="+mn-lt"/>
                <a:ea typeface="+mn-ea"/>
                <a:cs typeface="+mn-cs"/>
              </a:rPr>
              <a:t>Normal</a:t>
            </a:r>
            <a:r>
              <a:rPr lang="en-GB" sz="1600" b="0" kern="1200" baseline="0" dirty="0" smtClean="0">
                <a:solidFill>
                  <a:schemeClr val="tx1"/>
                </a:solidFill>
                <a:latin typeface="+mn-lt"/>
                <a:ea typeface="+mn-ea"/>
                <a:cs typeface="+mn-cs"/>
              </a:rPr>
              <a:t> r</a:t>
            </a:r>
            <a:r>
              <a:rPr lang="en-GB" sz="1600" b="0" kern="1200" dirty="0" smtClean="0">
                <a:solidFill>
                  <a:schemeClr val="tx1"/>
                </a:solidFill>
                <a:latin typeface="+mn-lt"/>
                <a:ea typeface="+mn-ea"/>
                <a:cs typeface="+mn-cs"/>
              </a:rPr>
              <a:t>espiration is an automatic aerodynamic phenomenon; respiration in the act of speech is very finely controlled.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latin typeface="+mn-lt"/>
                <a:ea typeface="+mn-ea"/>
                <a:cs typeface="+mn-cs"/>
              </a:rPr>
              <a:t>A sufficient quantity of air must be inhaled to allow for breathing and simultaneously producing a complete utterance without a need for taking a breath at an inappropriate moment.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latin typeface="+mn-lt"/>
                <a:ea typeface="+mn-ea"/>
                <a:cs typeface="+mn-cs"/>
              </a:rPr>
              <a:t> Exhalation must provide an output of air sufficient to maintain stable subglottal pressure for the whole duration of the utterance.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latin typeface="+mn-lt"/>
                <a:ea typeface="+mn-ea"/>
                <a:cs typeface="+mn-cs"/>
              </a:rPr>
              <a:t>The act of speaking can be thought of as a resistance to the flow of exhaled air (</a:t>
            </a:r>
            <a:r>
              <a:rPr lang="en-GB" sz="1600" b="0" kern="1200" dirty="0" err="1" smtClean="0">
                <a:solidFill>
                  <a:schemeClr val="tx1"/>
                </a:solidFill>
                <a:latin typeface="+mn-lt"/>
                <a:ea typeface="+mn-ea"/>
                <a:cs typeface="+mn-cs"/>
              </a:rPr>
              <a:t>Slifka</a:t>
            </a:r>
            <a:r>
              <a:rPr lang="en-GB" sz="1600" b="0" kern="1200" dirty="0" smtClean="0">
                <a:solidFill>
                  <a:schemeClr val="tx1"/>
                </a:solidFill>
                <a:latin typeface="+mn-lt"/>
                <a:ea typeface="+mn-ea"/>
                <a:cs typeface="+mn-cs"/>
              </a:rPr>
              <a:t>, 2003). Respiration must thus be modified to increase the volume of available air by an increase of inhalation, and by control of exhalation to prolong and regulate the output of air.</a:t>
            </a:r>
            <a:endParaRPr lang="fr-FR" sz="1600" b="1" kern="1200" dirty="0" smtClean="0">
              <a:solidFill>
                <a:schemeClr val="tx1"/>
              </a:solidFill>
              <a:latin typeface="+mn-lt"/>
              <a:ea typeface="+mn-ea"/>
              <a:cs typeface="+mn-cs"/>
            </a:endParaRPr>
          </a:p>
          <a:p>
            <a:endParaRPr lang="fr-FR" sz="1600"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en-GB" sz="1600" dirty="0" smtClean="0"/>
              <a:t> Respiration must thus be modified to increase the volume of available air:</a:t>
            </a:r>
            <a:endParaRPr lang="fr-FR" sz="1600" b="1" dirty="0" smtClean="0"/>
          </a:p>
          <a:p>
            <a:pPr lvl="0">
              <a:buNone/>
            </a:pPr>
            <a:r>
              <a:rPr lang="en-GB" sz="1600" dirty="0" smtClean="0"/>
              <a:t>		- increase of inhalation, </a:t>
            </a:r>
            <a:endParaRPr lang="fr-FR" sz="1600" b="1" dirty="0" smtClean="0"/>
          </a:p>
          <a:p>
            <a:pPr lvl="0">
              <a:buNone/>
            </a:pPr>
            <a:r>
              <a:rPr lang="fr-FR" sz="1600" b="1" dirty="0" smtClean="0"/>
              <a:t>		- </a:t>
            </a:r>
            <a:r>
              <a:rPr lang="en-GB" sz="1600" dirty="0" smtClean="0"/>
              <a:t>control of exhalation to prolong and regulate the output of air.</a:t>
            </a:r>
          </a:p>
          <a:p>
            <a:pPr lvl="0">
              <a:buNone/>
            </a:pPr>
            <a:endParaRPr lang="fr-FR" sz="1600" b="1" dirty="0" smtClean="0"/>
          </a:p>
          <a:p>
            <a:r>
              <a:rPr lang="en-GB" sz="1600" dirty="0" smtClean="0"/>
              <a:t>Exhalation must provide an output of air sufficient </a:t>
            </a:r>
          </a:p>
          <a:p>
            <a:pPr lvl="1"/>
            <a:r>
              <a:rPr lang="en-GB" sz="1600" dirty="0" smtClean="0"/>
              <a:t>to maintain stable subglottal pressure for the whole duration of the utterance.</a:t>
            </a:r>
            <a:r>
              <a:rPr lang="en-GB" dirty="0" smtClean="0"/>
              <a:t> </a:t>
            </a: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b="0" i="0" kern="1200" dirty="0" smtClean="0">
                <a:solidFill>
                  <a:schemeClr val="tx1"/>
                </a:solidFill>
                <a:latin typeface="+mn-lt"/>
                <a:ea typeface="+mn-ea"/>
                <a:cs typeface="+mn-cs"/>
              </a:rPr>
              <a:t>The respiratory cycle is profoundly altered by speech production .  The ratio between inhalation and exhalation, which is 1:1 at rest, takes on a ratio of 1:4 and can rise as high as 1:10 during speech production.</a:t>
            </a:r>
          </a:p>
          <a:p>
            <a:endParaRPr lang="fr-FR" sz="1600" b="1" i="1" kern="1200" dirty="0" smtClean="0">
              <a:solidFill>
                <a:schemeClr val="tx1"/>
              </a:solidFill>
              <a:latin typeface="+mn-lt"/>
              <a:ea typeface="+mn-ea"/>
              <a:cs typeface="+mn-cs"/>
            </a:endParaRPr>
          </a:p>
          <a:p>
            <a:r>
              <a:rPr lang="en-GB" sz="1600" kern="1200" dirty="0" smtClean="0">
                <a:solidFill>
                  <a:schemeClr val="tx1"/>
                </a:solidFill>
                <a:latin typeface="+mn-lt"/>
                <a:ea typeface="+mn-ea"/>
                <a:cs typeface="+mn-cs"/>
              </a:rPr>
              <a:t>During speech, inhalation is much faster, to avoid lengthy interruptions. To achieve this, respiration occurs largely via the mouth rather than the nose, and there is more use of the diaphragm and internal intercostals. The pulmonary volume required to initiate speech is approximately double that of resting respiration and half that of vital capacity, i.e. about a litre.</a:t>
            </a:r>
            <a:endParaRPr lang="fr-FR" sz="1600" kern="1200" dirty="0" smtClean="0">
              <a:solidFill>
                <a:schemeClr val="tx1"/>
              </a:solidFill>
              <a:latin typeface="+mn-lt"/>
              <a:ea typeface="+mn-ea"/>
              <a:cs typeface="+mn-cs"/>
            </a:endParaRPr>
          </a:p>
          <a:p>
            <a:r>
              <a:rPr lang="en-GB" sz="1600" kern="1200" dirty="0" smtClean="0">
                <a:solidFill>
                  <a:schemeClr val="tx1"/>
                </a:solidFill>
                <a:latin typeface="+mn-lt"/>
                <a:ea typeface="+mn-ea"/>
                <a:cs typeface="+mn-cs"/>
              </a:rPr>
              <a:t>Exhalation in speech</a:t>
            </a:r>
            <a:r>
              <a:rPr lang="en-GB" sz="1600" i="1" kern="1200" dirty="0" smtClean="0">
                <a:solidFill>
                  <a:schemeClr val="tx1"/>
                </a:solidFill>
                <a:latin typeface="+mn-lt"/>
                <a:ea typeface="+mn-ea"/>
                <a:cs typeface="+mn-cs"/>
              </a:rPr>
              <a:t> </a:t>
            </a:r>
            <a:r>
              <a:rPr lang="en-GB" sz="1600" kern="1200" dirty="0" smtClean="0">
                <a:solidFill>
                  <a:schemeClr val="tx1"/>
                </a:solidFill>
                <a:latin typeface="+mn-lt"/>
                <a:ea typeface="+mn-ea"/>
                <a:cs typeface="+mn-cs"/>
              </a:rPr>
              <a:t>is no longer automatic, but controlled. Its duration lengthens from 2-3 seconds to 15-20 seconds, varying according to the length of the utterance. The pulmonary volume used is not very different from the functional residual capacity.</a:t>
            </a:r>
            <a:endParaRPr lang="fr-FR" sz="16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err="1" smtClean="0"/>
              <a:t>Spectrogram</a:t>
            </a:r>
            <a:r>
              <a:rPr lang="fr-FR" sz="1600" dirty="0" smtClean="0"/>
              <a:t>,  Fo, Subglottal pressure, Volume of air in the </a:t>
            </a:r>
            <a:r>
              <a:rPr lang="fr-FR" sz="1600" dirty="0" err="1" smtClean="0"/>
              <a:t>speaker’s</a:t>
            </a:r>
            <a:r>
              <a:rPr lang="fr-FR" sz="1600" dirty="0" smtClean="0"/>
              <a:t> </a:t>
            </a:r>
            <a:r>
              <a:rPr lang="fr-FR" sz="1600" dirty="0" err="1" smtClean="0"/>
              <a:t>lungs</a:t>
            </a:r>
            <a:r>
              <a:rPr lang="fr-FR" sz="1600" dirty="0" smtClean="0"/>
              <a:t>,</a:t>
            </a:r>
            <a:r>
              <a:rPr lang="fr-FR" sz="1600" baseline="0" dirty="0" smtClean="0"/>
              <a:t> </a:t>
            </a:r>
            <a:r>
              <a:rPr lang="fr-FR" sz="1600" baseline="0" dirty="0" err="1" smtClean="0"/>
              <a:t>plotted</a:t>
            </a:r>
            <a:r>
              <a:rPr lang="fr-FR" sz="1600" baseline="0" dirty="0" smtClean="0"/>
              <a:t> as a </a:t>
            </a:r>
            <a:r>
              <a:rPr lang="fr-FR" sz="1600" baseline="0" dirty="0" err="1" smtClean="0"/>
              <a:t>function</a:t>
            </a:r>
            <a:r>
              <a:rPr lang="fr-FR" sz="1600" baseline="0" dirty="0" smtClean="0"/>
              <a:t> of time</a:t>
            </a:r>
            <a:endParaRPr lang="fr-FR" sz="1600" dirty="0" smtClean="0"/>
          </a:p>
          <a:p>
            <a:endParaRPr lang="fr-FR" sz="1600" dirty="0" smtClean="0"/>
          </a:p>
          <a:p>
            <a:r>
              <a:rPr lang="fr-FR" sz="1600" dirty="0" smtClean="0"/>
              <a:t> </a:t>
            </a:r>
            <a:r>
              <a:rPr lang="fr-FR" sz="1600" dirty="0" err="1" smtClean="0"/>
              <a:t>Fig</a:t>
            </a:r>
            <a:r>
              <a:rPr lang="fr-FR" sz="1600" dirty="0" smtClean="0"/>
              <a:t> 4.10: </a:t>
            </a:r>
            <a:r>
              <a:rPr lang="fr-FR" sz="1600" dirty="0" err="1" smtClean="0"/>
              <a:t>unmarked</a:t>
            </a:r>
            <a:r>
              <a:rPr lang="fr-FR" sz="1600" dirty="0" smtClean="0"/>
              <a:t> BG</a:t>
            </a:r>
          </a:p>
          <a:p>
            <a:r>
              <a:rPr lang="fr-FR" sz="1600" dirty="0" err="1" smtClean="0"/>
              <a:t>Fig</a:t>
            </a:r>
            <a:r>
              <a:rPr lang="fr-FR" sz="1600" dirty="0" smtClean="0"/>
              <a:t> 4.18 </a:t>
            </a:r>
            <a:r>
              <a:rPr lang="fr-FR" sz="1600" dirty="0" err="1" smtClean="0"/>
              <a:t>same</a:t>
            </a:r>
            <a:r>
              <a:rPr lang="fr-FR" sz="1600" dirty="0" smtClean="0"/>
              <a:t> sentence:</a:t>
            </a:r>
            <a:r>
              <a:rPr lang="fr-FR" sz="1600" baseline="0" dirty="0" smtClean="0"/>
              <a:t> </a:t>
            </a:r>
            <a:r>
              <a:rPr lang="fr-FR" sz="1600" baseline="0" dirty="0" err="1" smtClean="0"/>
              <a:t>different</a:t>
            </a:r>
            <a:r>
              <a:rPr lang="fr-FR" sz="1600" baseline="0" dirty="0" smtClean="0"/>
              <a:t> BG pattern</a:t>
            </a:r>
            <a:endParaRPr lang="fr-FR" sz="1600"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95065" y="4675287"/>
            <a:ext cx="5330190" cy="4466987"/>
          </a:xfrm>
        </p:spPr>
        <p:txBody>
          <a:bodyPr>
            <a:normAutofit/>
          </a:bodyPr>
          <a:lstStyle/>
          <a:p>
            <a:r>
              <a:rPr lang="en-GB" sz="1600" kern="1200" dirty="0" smtClean="0">
                <a:solidFill>
                  <a:schemeClr val="tx1"/>
                </a:solidFill>
                <a:latin typeface="+mn-lt"/>
                <a:ea typeface="+mn-ea"/>
                <a:cs typeface="+mn-cs"/>
              </a:rPr>
              <a:t>The lungs, situated in the rib cage, have the shape of air-filled pyramids.</a:t>
            </a:r>
          </a:p>
          <a:p>
            <a:r>
              <a:rPr lang="en-GB" sz="1600" kern="1200" dirty="0" smtClean="0">
                <a:solidFill>
                  <a:schemeClr val="tx1"/>
                </a:solidFill>
                <a:latin typeface="+mn-lt"/>
                <a:ea typeface="+mn-ea"/>
                <a:cs typeface="+mn-cs"/>
              </a:rPr>
              <a:t> They are two in number, one on the left, the other on the right, separated by the </a:t>
            </a:r>
            <a:r>
              <a:rPr lang="en-GB" sz="1600" kern="1200" dirty="0" err="1" smtClean="0">
                <a:solidFill>
                  <a:schemeClr val="tx1"/>
                </a:solidFill>
                <a:latin typeface="+mn-lt"/>
                <a:ea typeface="+mn-ea"/>
                <a:cs typeface="+mn-cs"/>
              </a:rPr>
              <a:t>mediastinum</a:t>
            </a:r>
            <a:r>
              <a:rPr lang="en-GB" sz="1600" kern="1200" dirty="0" smtClean="0">
                <a:solidFill>
                  <a:schemeClr val="tx1"/>
                </a:solidFill>
                <a:latin typeface="+mn-lt"/>
                <a:ea typeface="+mn-ea"/>
                <a:cs typeface="+mn-cs"/>
              </a:rPr>
              <a:t>. </a:t>
            </a:r>
          </a:p>
          <a:p>
            <a:endParaRPr lang="en-GB" sz="1600" dirty="0" smtClean="0"/>
          </a:p>
          <a:p>
            <a:r>
              <a:rPr lang="en-GB" sz="1600" dirty="0" smtClean="0"/>
              <a:t>T</a:t>
            </a:r>
            <a:r>
              <a:rPr lang="en-GB" sz="1600" kern="1200" dirty="0" smtClean="0">
                <a:solidFill>
                  <a:schemeClr val="tx1"/>
                </a:solidFill>
                <a:latin typeface="+mn-lt"/>
                <a:ea typeface="+mn-ea"/>
                <a:cs typeface="+mn-cs"/>
              </a:rPr>
              <a:t>hey resemble two wet sponges, with tree-like ramifications. </a:t>
            </a:r>
          </a:p>
          <a:p>
            <a:endParaRPr lang="en-GB" sz="1600" dirty="0" smtClean="0"/>
          </a:p>
          <a:p>
            <a:r>
              <a:rPr lang="en-GB" sz="1600" kern="1200" dirty="0" smtClean="0">
                <a:solidFill>
                  <a:schemeClr val="tx1"/>
                </a:solidFill>
                <a:latin typeface="+mn-lt"/>
                <a:ea typeface="+mn-ea"/>
                <a:cs typeface="+mn-cs"/>
              </a:rPr>
              <a:t>They are divided into two bronchial tubes which then subdivide into bronchioles and alveoli.</a:t>
            </a:r>
            <a:endParaRPr lang="fr-FR" sz="16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err="1" smtClean="0"/>
              <a:t>Declination</a:t>
            </a:r>
            <a:r>
              <a:rPr lang="fr-FR" sz="1600" dirty="0" smtClean="0"/>
              <a:t> line of Fo </a:t>
            </a:r>
            <a:r>
              <a:rPr lang="fr-FR" sz="1600" dirty="0" err="1" smtClean="0"/>
              <a:t>from</a:t>
            </a:r>
            <a:r>
              <a:rPr lang="fr-FR" sz="1600" dirty="0" smtClean="0"/>
              <a:t> </a:t>
            </a:r>
            <a:r>
              <a:rPr lang="fr-FR" sz="1600" dirty="0" err="1" smtClean="0"/>
              <a:t>start</a:t>
            </a:r>
            <a:r>
              <a:rPr lang="fr-FR" sz="1600" dirty="0" smtClean="0"/>
              <a:t> to end of a </a:t>
            </a:r>
            <a:r>
              <a:rPr lang="fr-FR" sz="1600" dirty="0" err="1" smtClean="0"/>
              <a:t>breath</a:t>
            </a:r>
            <a:r>
              <a:rPr lang="fr-FR" sz="1600" dirty="0" smtClean="0"/>
              <a:t> group</a:t>
            </a:r>
          </a:p>
          <a:p>
            <a:r>
              <a:rPr lang="fr-FR" sz="1600" dirty="0" smtClean="0"/>
              <a:t>The pitch </a:t>
            </a:r>
            <a:r>
              <a:rPr lang="fr-FR" sz="1600" dirty="0" err="1" smtClean="0"/>
              <a:t>span</a:t>
            </a:r>
            <a:r>
              <a:rPr lang="fr-FR" sz="1600" dirty="0" smtClean="0"/>
              <a:t> as the range of Fo</a:t>
            </a:r>
            <a:r>
              <a:rPr lang="fr-FR" sz="1600" baseline="0" dirty="0" smtClean="0"/>
              <a:t> values : </a:t>
            </a:r>
            <a:r>
              <a:rPr lang="fr-FR" sz="1600" baseline="0" dirty="0" err="1" smtClean="0"/>
              <a:t>baseline</a:t>
            </a:r>
            <a:r>
              <a:rPr lang="fr-FR" sz="1600" baseline="0" dirty="0" smtClean="0"/>
              <a:t> and plateau </a:t>
            </a:r>
            <a:r>
              <a:rPr lang="fr-FR" sz="1600" baseline="0" dirty="0" err="1" smtClean="0"/>
              <a:t>extending</a:t>
            </a:r>
            <a:r>
              <a:rPr lang="fr-FR" sz="1600" baseline="0" dirty="0" smtClean="0"/>
              <a:t> </a:t>
            </a:r>
            <a:r>
              <a:rPr lang="fr-FR" sz="1600" baseline="0" dirty="0" err="1" smtClean="0"/>
              <a:t>during</a:t>
            </a:r>
            <a:r>
              <a:rPr lang="fr-FR" sz="1600" baseline="0" dirty="0" smtClean="0"/>
              <a:t> a </a:t>
            </a:r>
            <a:r>
              <a:rPr lang="fr-FR" sz="1600" baseline="0" dirty="0" err="1" smtClean="0"/>
              <a:t>breath</a:t>
            </a:r>
            <a:r>
              <a:rPr lang="fr-FR" sz="1600" baseline="0" dirty="0" smtClean="0"/>
              <a:t> group (</a:t>
            </a:r>
            <a:r>
              <a:rPr lang="fr-FR" sz="1600" baseline="0" dirty="0" err="1" smtClean="0"/>
              <a:t>after</a:t>
            </a:r>
            <a:r>
              <a:rPr lang="fr-FR" sz="1600" baseline="0" dirty="0" smtClean="0"/>
              <a:t> </a:t>
            </a:r>
            <a:r>
              <a:rPr lang="fr-FR" sz="1600" baseline="0" dirty="0" err="1" smtClean="0"/>
              <a:t>Vaissière</a:t>
            </a:r>
            <a:r>
              <a:rPr lang="fr-FR" sz="1600" baseline="0" dirty="0" smtClean="0"/>
              <a:t>, 1983)</a:t>
            </a:r>
            <a:endParaRPr lang="fr-FR" sz="1600"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6274" y="4715153"/>
            <a:ext cx="5330190" cy="5211485"/>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1"/>
                </a:solidFill>
                <a:latin typeface="+mn-lt"/>
                <a:ea typeface="+mn-ea"/>
                <a:cs typeface="+mn-cs"/>
              </a:rPr>
              <a:t>According to Ladefoged (1967), exhalation control is essentially provided in the following way:</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1"/>
                </a:solidFill>
                <a:latin typeface="+mn-lt"/>
                <a:ea typeface="+mn-ea"/>
                <a:cs typeface="+mn-cs"/>
              </a:rPr>
              <a:t> at the start of exhalation, </a:t>
            </a:r>
            <a:r>
              <a:rPr lang="en-GB" sz="1600" b="1" i="0" kern="1200" dirty="0" smtClean="0">
                <a:solidFill>
                  <a:schemeClr val="tx1"/>
                </a:solidFill>
                <a:latin typeface="+mn-lt"/>
                <a:ea typeface="+mn-ea"/>
                <a:cs typeface="+mn-cs"/>
              </a:rPr>
              <a:t>the external intercostals </a:t>
            </a:r>
            <a:r>
              <a:rPr lang="en-GB" sz="1600" b="0" i="0" kern="1200" dirty="0" smtClean="0">
                <a:solidFill>
                  <a:schemeClr val="tx1"/>
                </a:solidFill>
                <a:latin typeface="+mn-lt"/>
                <a:ea typeface="+mn-ea"/>
                <a:cs typeface="+mn-cs"/>
              </a:rPr>
              <a:t>(inhalation m.) continue to be active to slow the lowering of the rib cage, which, because of its weight and the forces of elasticity in the lungs, would otherwise tend to return too quickly to its resting state.</a:t>
            </a:r>
            <a:r>
              <a:rPr lang="en-GB" sz="1600" b="1" i="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1"/>
                </a:solidFill>
                <a:latin typeface="+mn-lt"/>
                <a:ea typeface="+mn-ea"/>
                <a:cs typeface="+mn-cs"/>
              </a:rPr>
              <a:t>The activity of </a:t>
            </a:r>
            <a:r>
              <a:rPr lang="en-GB" sz="1600" b="1" i="0" kern="1200" dirty="0" smtClean="0">
                <a:solidFill>
                  <a:schemeClr val="tx1"/>
                </a:solidFill>
                <a:latin typeface="+mn-lt"/>
                <a:ea typeface="+mn-ea"/>
                <a:cs typeface="+mn-cs"/>
              </a:rPr>
              <a:t>the external intercostals decreases progressively according to pulmonary volume and ceases </a:t>
            </a:r>
            <a:r>
              <a:rPr lang="en-GB" sz="1600" b="0" i="0" kern="1200" dirty="0" smtClean="0">
                <a:solidFill>
                  <a:schemeClr val="tx1"/>
                </a:solidFill>
                <a:latin typeface="+mn-lt"/>
                <a:ea typeface="+mn-ea"/>
                <a:cs typeface="+mn-cs"/>
              </a:rPr>
              <a:t>when the quantity of air necessary for phonation cannot be provided.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1"/>
                </a:solidFill>
                <a:latin typeface="+mn-lt"/>
                <a:ea typeface="+mn-ea"/>
                <a:cs typeface="+mn-cs"/>
              </a:rPr>
              <a:t> At this point the exhalation muscles come into play. </a:t>
            </a:r>
            <a:r>
              <a:rPr lang="en-GB" sz="1600" b="1" i="0" kern="1200" dirty="0" smtClean="0">
                <a:solidFill>
                  <a:schemeClr val="tx1"/>
                </a:solidFill>
                <a:latin typeface="+mn-lt"/>
                <a:ea typeface="+mn-ea"/>
                <a:cs typeface="+mn-cs"/>
              </a:rPr>
              <a:t>Increasingly strong contractions of the internal intercostals </a:t>
            </a:r>
            <a:r>
              <a:rPr lang="en-GB" sz="1600" b="0" i="0" kern="1200" dirty="0" smtClean="0">
                <a:solidFill>
                  <a:schemeClr val="tx1"/>
                </a:solidFill>
                <a:latin typeface="+mn-lt"/>
                <a:ea typeface="+mn-ea"/>
                <a:cs typeface="+mn-cs"/>
              </a:rPr>
              <a:t>compress the rib cage and force out the air remaining in the lungs.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1"/>
                </a:solidFill>
                <a:latin typeface="+mn-lt"/>
                <a:ea typeface="+mn-ea"/>
                <a:cs typeface="+mn-cs"/>
              </a:rPr>
              <a:t>Towards the end of exhalation their action is reinforced by the </a:t>
            </a:r>
            <a:r>
              <a:rPr lang="en-GB" sz="1600" b="1" i="0" kern="1200" dirty="0" err="1" smtClean="0">
                <a:solidFill>
                  <a:schemeClr val="tx1"/>
                </a:solidFill>
                <a:latin typeface="+mn-lt"/>
                <a:ea typeface="+mn-ea"/>
                <a:cs typeface="+mn-cs"/>
              </a:rPr>
              <a:t>accesssory</a:t>
            </a:r>
            <a:r>
              <a:rPr lang="en-GB" sz="1600" b="1" i="0" kern="1200" baseline="0" dirty="0" smtClean="0">
                <a:solidFill>
                  <a:schemeClr val="tx1"/>
                </a:solidFill>
                <a:latin typeface="+mn-lt"/>
                <a:ea typeface="+mn-ea"/>
                <a:cs typeface="+mn-cs"/>
              </a:rPr>
              <a:t> exhalation muscles.</a:t>
            </a:r>
            <a:endParaRPr lang="fr-FR" sz="1600" b="1" i="1" kern="1200" dirty="0" smtClean="0">
              <a:solidFill>
                <a:schemeClr val="tx1"/>
              </a:solidFill>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err="1" smtClean="0"/>
              <a:t>Simultaneous</a:t>
            </a:r>
            <a:r>
              <a:rPr lang="fr-FR" sz="1600" baseline="0" dirty="0" smtClean="0"/>
              <a:t> </a:t>
            </a:r>
            <a:r>
              <a:rPr lang="fr-FR" sz="1600" baseline="0" dirty="0" err="1" smtClean="0"/>
              <a:t>recording</a:t>
            </a:r>
            <a:r>
              <a:rPr lang="fr-FR" sz="1600" baseline="0" dirty="0" smtClean="0"/>
              <a:t> </a:t>
            </a:r>
            <a:r>
              <a:rPr lang="fr-FR" sz="1600" baseline="0" dirty="0" smtClean="0"/>
              <a:t>of:</a:t>
            </a:r>
          </a:p>
          <a:p>
            <a:r>
              <a:rPr lang="fr-FR" sz="1600" baseline="0" dirty="0" smtClean="0"/>
              <a:t> </a:t>
            </a:r>
            <a:r>
              <a:rPr lang="fr-FR" sz="1600" baseline="0" dirty="0" smtClean="0"/>
              <a:t>the</a:t>
            </a:r>
            <a:r>
              <a:rPr lang="fr-FR" sz="1600" dirty="0" smtClean="0"/>
              <a:t> </a:t>
            </a:r>
            <a:r>
              <a:rPr lang="fr-FR" sz="1600" dirty="0" err="1" smtClean="0"/>
              <a:t>pulmonary</a:t>
            </a:r>
            <a:r>
              <a:rPr lang="fr-FR" sz="1600" baseline="0" dirty="0" smtClean="0"/>
              <a:t> volume</a:t>
            </a:r>
            <a:r>
              <a:rPr lang="fr-FR" sz="1600" baseline="0" dirty="0" smtClean="0"/>
              <a:t>,</a:t>
            </a:r>
          </a:p>
          <a:p>
            <a:r>
              <a:rPr lang="fr-FR" sz="1600" baseline="0" dirty="0" smtClean="0"/>
              <a:t> </a:t>
            </a:r>
            <a:r>
              <a:rPr lang="fr-FR" sz="1600" baseline="0" dirty="0" smtClean="0"/>
              <a:t>the </a:t>
            </a:r>
            <a:r>
              <a:rPr lang="fr-FR" sz="1600" baseline="0" dirty="0" err="1" smtClean="0"/>
              <a:t>acoustic</a:t>
            </a:r>
            <a:r>
              <a:rPr lang="fr-FR" sz="1600" baseline="0" dirty="0" smtClean="0"/>
              <a:t> signal </a:t>
            </a:r>
            <a:endParaRPr lang="fr-FR" sz="1600" baseline="0" dirty="0" smtClean="0"/>
          </a:p>
          <a:p>
            <a:r>
              <a:rPr lang="fr-FR" sz="1600" baseline="0" dirty="0" smtClean="0"/>
              <a:t> </a:t>
            </a:r>
            <a:r>
              <a:rPr lang="fr-FR" sz="1600" baseline="0" dirty="0" smtClean="0"/>
              <a:t>EMG of the </a:t>
            </a:r>
            <a:r>
              <a:rPr lang="fr-FR" sz="1600" baseline="0" dirty="0" err="1" smtClean="0"/>
              <a:t>internal</a:t>
            </a:r>
            <a:r>
              <a:rPr lang="fr-FR" sz="1600" baseline="0" dirty="0" smtClean="0"/>
              <a:t> and </a:t>
            </a:r>
            <a:r>
              <a:rPr lang="fr-FR" sz="1600" baseline="0" dirty="0" err="1" smtClean="0"/>
              <a:t>external</a:t>
            </a:r>
            <a:r>
              <a:rPr lang="fr-FR" sz="1600" baseline="0" dirty="0" smtClean="0"/>
              <a:t> </a:t>
            </a:r>
            <a:r>
              <a:rPr lang="fr-FR" sz="1600" baseline="0" dirty="0" err="1" smtClean="0"/>
              <a:t>intercostals</a:t>
            </a:r>
            <a:r>
              <a:rPr lang="fr-FR" sz="1600" baseline="0" dirty="0" smtClean="0"/>
              <a:t>, the </a:t>
            </a:r>
            <a:r>
              <a:rPr lang="fr-FR" sz="1600" baseline="0" dirty="0" err="1" smtClean="0"/>
              <a:t>diaphragm</a:t>
            </a:r>
            <a:r>
              <a:rPr lang="fr-FR" sz="1600" baseline="0" dirty="0" smtClean="0"/>
              <a:t> and the abdominal muscles</a:t>
            </a:r>
            <a:r>
              <a:rPr lang="fr-FR" sz="1600" baseline="0" dirty="0" smtClean="0"/>
              <a:t>.</a:t>
            </a:r>
          </a:p>
          <a:p>
            <a:r>
              <a:rPr lang="fr-FR" sz="1600" dirty="0" smtClean="0"/>
              <a:t> </a:t>
            </a:r>
            <a:endParaRPr lang="fr-FR" sz="1600" dirty="0" smtClean="0"/>
          </a:p>
          <a:p>
            <a:r>
              <a:rPr lang="fr-FR" sz="1600" dirty="0" smtClean="0"/>
              <a:t>Respiration</a:t>
            </a:r>
            <a:r>
              <a:rPr lang="fr-FR" sz="1600" baseline="0" dirty="0" smtClean="0"/>
              <a:t> </a:t>
            </a:r>
            <a:r>
              <a:rPr lang="fr-FR" sz="1600" baseline="0" dirty="0" err="1" smtClean="0"/>
              <a:t>tasks</a:t>
            </a:r>
            <a:r>
              <a:rPr lang="fr-FR" sz="1600" baseline="0" dirty="0" smtClean="0"/>
              <a:t>: normal, </a:t>
            </a:r>
            <a:r>
              <a:rPr lang="fr-FR" sz="1600" baseline="0" dirty="0" err="1" smtClean="0"/>
              <a:t>forced</a:t>
            </a:r>
            <a:r>
              <a:rPr lang="fr-FR" sz="1600" baseline="0" dirty="0" smtClean="0"/>
              <a:t>…, </a:t>
            </a:r>
            <a:r>
              <a:rPr lang="fr-FR" sz="1600" baseline="0" dirty="0" err="1" smtClean="0"/>
              <a:t>apnea</a:t>
            </a:r>
            <a:endParaRPr lang="fr-FR" sz="1600" baseline="0" dirty="0" smtClean="0"/>
          </a:p>
          <a:p>
            <a:r>
              <a:rPr lang="fr-FR" sz="1600" baseline="0" dirty="0" smtClean="0"/>
              <a:t>Change of posture</a:t>
            </a:r>
            <a:r>
              <a:rPr lang="fr-FR" sz="1600" baseline="0" dirty="0" smtClean="0"/>
              <a:t>.</a:t>
            </a:r>
          </a:p>
          <a:p>
            <a:endParaRPr lang="fr-FR" sz="1600" baseline="0" dirty="0" smtClean="0"/>
          </a:p>
          <a:p>
            <a:r>
              <a:rPr lang="fr-FR" sz="1600" baseline="0" dirty="0" smtClean="0"/>
              <a:t>List of </a:t>
            </a:r>
            <a:r>
              <a:rPr lang="fr-FR" sz="1600" baseline="0" dirty="0" err="1" smtClean="0"/>
              <a:t>plurisyllabic</a:t>
            </a:r>
            <a:r>
              <a:rPr lang="fr-FR" sz="1600" baseline="0" dirty="0" smtClean="0"/>
              <a:t> </a:t>
            </a:r>
            <a:r>
              <a:rPr lang="fr-FR" sz="1600" baseline="0" dirty="0" err="1" smtClean="0"/>
              <a:t>words</a:t>
            </a:r>
            <a:r>
              <a:rPr lang="fr-FR" sz="1600" baseline="0" dirty="0" smtClean="0"/>
              <a:t>, 10 sentences </a:t>
            </a:r>
            <a:r>
              <a:rPr lang="fr-FR" sz="1600" baseline="0" dirty="0" err="1" smtClean="0"/>
              <a:t>varying</a:t>
            </a:r>
            <a:r>
              <a:rPr lang="fr-FR" sz="1600" baseline="0" dirty="0" smtClean="0"/>
              <a:t> in </a:t>
            </a:r>
            <a:r>
              <a:rPr lang="fr-FR" sz="1600" baseline="0" dirty="0" err="1" smtClean="0"/>
              <a:t>length</a:t>
            </a:r>
            <a:r>
              <a:rPr lang="fr-FR" sz="1600" baseline="0" dirty="0" smtClean="0"/>
              <a:t> and </a:t>
            </a:r>
            <a:r>
              <a:rPr lang="fr-FR" sz="1600" baseline="0" dirty="0" err="1" smtClean="0"/>
              <a:t>syntaxic</a:t>
            </a:r>
            <a:r>
              <a:rPr lang="fr-FR" sz="1600" baseline="0" dirty="0" smtClean="0"/>
              <a:t> </a:t>
            </a:r>
            <a:r>
              <a:rPr lang="fr-FR" sz="1600" baseline="0" dirty="0" err="1" smtClean="0"/>
              <a:t>complexity</a:t>
            </a:r>
            <a:r>
              <a:rPr lang="fr-FR" sz="1600" baseline="0" dirty="0" smtClean="0"/>
              <a:t>, and </a:t>
            </a:r>
            <a:r>
              <a:rPr lang="fr-FR" sz="1600" baseline="0" dirty="0" err="1" smtClean="0"/>
              <a:t>spontaneous</a:t>
            </a:r>
            <a:r>
              <a:rPr lang="fr-FR" sz="1600" baseline="0" dirty="0" smtClean="0"/>
              <a:t> speech. 15 </a:t>
            </a:r>
            <a:r>
              <a:rPr lang="fr-FR" sz="1600" baseline="0" dirty="0" err="1" smtClean="0"/>
              <a:t>repetitions</a:t>
            </a:r>
            <a:r>
              <a:rPr lang="fr-FR" sz="1600" baseline="0" dirty="0" smtClean="0"/>
              <a:t>, 2 speakers.</a:t>
            </a:r>
            <a:endParaRPr lang="fr-FR" sz="1600"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7073" y="4675287"/>
            <a:ext cx="5330190" cy="4466987"/>
          </a:xfrm>
        </p:spPr>
        <p:txBody>
          <a:bodyPr>
            <a:normAutofit/>
          </a:bodyPr>
          <a:lstStyle/>
          <a:p>
            <a:r>
              <a:rPr lang="en-GB" sz="1600" b="0" i="0" kern="1200" dirty="0" smtClean="0">
                <a:solidFill>
                  <a:schemeClr val="tx1"/>
                </a:solidFill>
                <a:latin typeface="+mn-lt"/>
                <a:ea typeface="+mn-ea"/>
                <a:cs typeface="+mn-cs"/>
              </a:rPr>
              <a:t>This very linear idea of the organisation of muscular activity has been revised by </a:t>
            </a:r>
            <a:r>
              <a:rPr lang="en-GB" sz="1600" b="0" i="0" kern="1200" dirty="0" err="1" smtClean="0">
                <a:solidFill>
                  <a:schemeClr val="tx1"/>
                </a:solidFill>
                <a:latin typeface="+mn-lt"/>
                <a:ea typeface="+mn-ea"/>
                <a:cs typeface="+mn-cs"/>
              </a:rPr>
              <a:t>Hoshiko</a:t>
            </a:r>
            <a:r>
              <a:rPr lang="en-GB" sz="1600" b="0" i="0" kern="1200" dirty="0" smtClean="0">
                <a:solidFill>
                  <a:schemeClr val="tx1"/>
                </a:solidFill>
                <a:latin typeface="+mn-lt"/>
                <a:ea typeface="+mn-ea"/>
                <a:cs typeface="+mn-cs"/>
              </a:rPr>
              <a:t> (1960), Adam and Munro (1973), and Marchal (1988) in the light of the general theory of co-ordinated movement.</a:t>
            </a:r>
            <a:endParaRPr lang="fr-FR" sz="1600" b="1" i="1" kern="1200" dirty="0" smtClean="0">
              <a:solidFill>
                <a:schemeClr val="tx1"/>
              </a:solidFill>
              <a:latin typeface="+mn-lt"/>
              <a:ea typeface="+mn-ea"/>
              <a:cs typeface="+mn-cs"/>
            </a:endParaRPr>
          </a:p>
          <a:p>
            <a:r>
              <a:rPr lang="en-GB" sz="1600" b="0" i="0" kern="1200" dirty="0" smtClean="0">
                <a:solidFill>
                  <a:schemeClr val="tx1"/>
                </a:solidFill>
                <a:latin typeface="+mn-lt"/>
                <a:ea typeface="+mn-ea"/>
                <a:cs typeface="+mn-cs"/>
              </a:rPr>
              <a:t>It is therefore in the </a:t>
            </a:r>
            <a:r>
              <a:rPr lang="en-GB" sz="1600" b="1" i="0" kern="1200" dirty="0" smtClean="0">
                <a:solidFill>
                  <a:schemeClr val="tx1"/>
                </a:solidFill>
                <a:latin typeface="+mn-lt"/>
                <a:ea typeface="+mn-ea"/>
                <a:cs typeface="+mn-cs"/>
              </a:rPr>
              <a:t>synergy of muscular activity </a:t>
            </a:r>
            <a:r>
              <a:rPr lang="en-GB" sz="1600" b="0" i="0" kern="1200" dirty="0" smtClean="0">
                <a:solidFill>
                  <a:schemeClr val="tx1"/>
                </a:solidFill>
                <a:latin typeface="+mn-lt"/>
                <a:ea typeface="+mn-ea"/>
                <a:cs typeface="+mn-cs"/>
              </a:rPr>
              <a:t>during speech that </a:t>
            </a:r>
            <a:r>
              <a:rPr lang="en-GB" sz="1600" b="0" i="0" kern="1200" dirty="0" err="1" smtClean="0">
                <a:solidFill>
                  <a:schemeClr val="tx1"/>
                </a:solidFill>
                <a:latin typeface="+mn-lt"/>
                <a:ea typeface="+mn-ea"/>
                <a:cs typeface="+mn-cs"/>
              </a:rPr>
              <a:t>Hoshiko</a:t>
            </a:r>
            <a:r>
              <a:rPr lang="en-GB" sz="1600" b="0" i="0" kern="1200" dirty="0" smtClean="0">
                <a:solidFill>
                  <a:schemeClr val="tx1"/>
                </a:solidFill>
                <a:latin typeface="+mn-lt"/>
                <a:ea typeface="+mn-ea"/>
                <a:cs typeface="+mn-cs"/>
              </a:rPr>
              <a:t> (1962, p.118) sees the essential difference between resting respiration and </a:t>
            </a:r>
            <a:r>
              <a:rPr lang="en-GB" sz="1600" b="0" i="0" kern="1200" dirty="0" err="1" smtClean="0">
                <a:solidFill>
                  <a:schemeClr val="tx1"/>
                </a:solidFill>
                <a:latin typeface="+mn-lt"/>
                <a:ea typeface="+mn-ea"/>
                <a:cs typeface="+mn-cs"/>
              </a:rPr>
              <a:t>phonatory</a:t>
            </a:r>
            <a:r>
              <a:rPr lang="en-GB" sz="1600" b="0" i="0" kern="1200" dirty="0" smtClean="0">
                <a:solidFill>
                  <a:schemeClr val="tx1"/>
                </a:solidFill>
                <a:latin typeface="+mn-lt"/>
                <a:ea typeface="+mn-ea"/>
                <a:cs typeface="+mn-cs"/>
              </a:rPr>
              <a:t> respiration: “The </a:t>
            </a:r>
            <a:r>
              <a:rPr lang="en-GB" sz="1600" b="0" i="0" kern="1200" dirty="0" err="1" smtClean="0">
                <a:solidFill>
                  <a:schemeClr val="tx1"/>
                </a:solidFill>
                <a:latin typeface="+mn-lt"/>
                <a:ea typeface="+mn-ea"/>
                <a:cs typeface="+mn-cs"/>
              </a:rPr>
              <a:t>electromyograms</a:t>
            </a:r>
            <a:r>
              <a:rPr lang="en-GB" sz="1600" b="0" i="0" kern="1200" dirty="0" smtClean="0">
                <a:solidFill>
                  <a:schemeClr val="tx1"/>
                </a:solidFill>
                <a:latin typeface="+mn-lt"/>
                <a:ea typeface="+mn-ea"/>
                <a:cs typeface="+mn-cs"/>
              </a:rPr>
              <a:t> secured from the </a:t>
            </a:r>
            <a:r>
              <a:rPr lang="en-GB" sz="1600" b="0" i="0" kern="1200" dirty="0" err="1" smtClean="0">
                <a:solidFill>
                  <a:schemeClr val="tx1"/>
                </a:solidFill>
                <a:latin typeface="+mn-lt"/>
                <a:ea typeface="+mn-ea"/>
                <a:cs typeface="+mn-cs"/>
              </a:rPr>
              <a:t>intercostal</a:t>
            </a:r>
            <a:r>
              <a:rPr lang="en-GB" sz="1600" b="0" i="0" kern="1200" dirty="0" smtClean="0">
                <a:solidFill>
                  <a:schemeClr val="tx1"/>
                </a:solidFill>
                <a:latin typeface="+mn-lt"/>
                <a:ea typeface="+mn-ea"/>
                <a:cs typeface="+mn-cs"/>
              </a:rPr>
              <a:t> muscles suggest that the function of these muscles does not have a strictly one to one relation with the kinds of movements exhibited during vegetative activity. For speech activity, the </a:t>
            </a:r>
            <a:r>
              <a:rPr lang="en-GB" sz="1600" b="0" i="0" kern="1200" dirty="0" err="1" smtClean="0">
                <a:solidFill>
                  <a:schemeClr val="tx1"/>
                </a:solidFill>
                <a:latin typeface="+mn-lt"/>
                <a:ea typeface="+mn-ea"/>
                <a:cs typeface="+mn-cs"/>
              </a:rPr>
              <a:t>intercostal</a:t>
            </a:r>
            <a:r>
              <a:rPr lang="en-GB" sz="1600" b="0" i="0" kern="1200" dirty="0" smtClean="0">
                <a:solidFill>
                  <a:schemeClr val="tx1"/>
                </a:solidFill>
                <a:latin typeface="+mn-lt"/>
                <a:ea typeface="+mn-ea"/>
                <a:cs typeface="+mn-cs"/>
              </a:rPr>
              <a:t> muscles appear to act synergistically.” Adam and Munro (1973) reach the same conclusion, as does </a:t>
            </a:r>
            <a:r>
              <a:rPr lang="en-GB" sz="1600" b="1" i="0" kern="1200" dirty="0" smtClean="0">
                <a:solidFill>
                  <a:schemeClr val="tx1"/>
                </a:solidFill>
                <a:latin typeface="+mn-lt"/>
                <a:ea typeface="+mn-ea"/>
                <a:cs typeface="+mn-cs"/>
              </a:rPr>
              <a:t>Marchal (1988, p.9) “One must envisage the existence of a control process which harmonises the different elements of muscular activity, the facilitating or inhibiting muscular functions, or in other words all kinetic impulses.”</a:t>
            </a:r>
            <a:endParaRPr lang="fr-FR" sz="1600" b="1" i="1"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err="1" smtClean="0"/>
              <a:t>Marchal</a:t>
            </a:r>
            <a:r>
              <a:rPr lang="en-GB" dirty="0" smtClean="0"/>
              <a:t> (1988, p. 6) looks at the asynchronous peaks of activity in the diaphragm and the internal intercostals </a:t>
            </a:r>
            <a:r>
              <a:rPr lang="en-GB" dirty="0" smtClean="0"/>
              <a:t>. </a:t>
            </a:r>
            <a:endParaRPr lang="en-GB" b="1" dirty="0" smtClean="0"/>
          </a:p>
          <a:p>
            <a:endParaRPr lang="en-GB" b="1" dirty="0" smtClean="0"/>
          </a:p>
          <a:p>
            <a:r>
              <a:rPr lang="en-GB" dirty="0" smtClean="0"/>
              <a:t>It appears that the curve of the diaphragm does not return to rest in a linear way during </a:t>
            </a:r>
            <a:r>
              <a:rPr lang="en-GB" dirty="0" err="1" smtClean="0"/>
              <a:t>phonatory</a:t>
            </a:r>
            <a:r>
              <a:rPr lang="en-GB" dirty="0" smtClean="0"/>
              <a:t> exhalation. The speed of the rise of the diaphragm varies according to the phonetic structure of the utterance, thus helping to enable instant modulation of the intensity of each </a:t>
            </a:r>
            <a:r>
              <a:rPr lang="en-GB" dirty="0" smtClean="0"/>
              <a:t>phoneme</a:t>
            </a:r>
          </a:p>
          <a:p>
            <a:endParaRPr lang="en-GB" dirty="0" smtClean="0"/>
          </a:p>
          <a:p>
            <a:r>
              <a:rPr lang="en-GB" dirty="0" smtClean="0"/>
              <a:t>H</a:t>
            </a:r>
            <a:r>
              <a:rPr lang="en-GB" dirty="0" smtClean="0"/>
              <a:t>e </a:t>
            </a:r>
            <a:r>
              <a:rPr lang="en-GB" dirty="0" smtClean="0"/>
              <a:t>interprets </a:t>
            </a:r>
            <a:r>
              <a:rPr lang="en-GB" dirty="0" smtClean="0"/>
              <a:t>it as </a:t>
            </a:r>
            <a:r>
              <a:rPr lang="en-GB" dirty="0" smtClean="0"/>
              <a:t>a </a:t>
            </a:r>
            <a:r>
              <a:rPr lang="en-GB" b="1" dirty="0" smtClean="0"/>
              <a:t>response to the need to modify the supply of air according to the impedance of the larynx and the </a:t>
            </a:r>
            <a:r>
              <a:rPr lang="en-GB" b="1" dirty="0" smtClean="0"/>
              <a:t>vocal tract</a:t>
            </a:r>
            <a:endParaRPr lang="en-GB" dirty="0" smtClean="0"/>
          </a:p>
          <a:p>
            <a:endParaRPr lang="en-GB" b="1" dirty="0" smtClean="0"/>
          </a:p>
          <a:p>
            <a:r>
              <a:rPr lang="en-GB" dirty="0" smtClean="0"/>
              <a:t>This </a:t>
            </a:r>
            <a:r>
              <a:rPr lang="en-GB" dirty="0" smtClean="0"/>
              <a:t>implies that the diaphragm </a:t>
            </a:r>
            <a:r>
              <a:rPr lang="en-GB" dirty="0" smtClean="0"/>
              <a:t>has a role up </a:t>
            </a:r>
            <a:r>
              <a:rPr lang="en-GB" dirty="0" smtClean="0"/>
              <a:t>to the end of </a:t>
            </a:r>
            <a:r>
              <a:rPr lang="en-GB" dirty="0" smtClean="0"/>
              <a:t>the speech  </a:t>
            </a:r>
            <a:r>
              <a:rPr lang="en-GB" dirty="0" smtClean="0"/>
              <a:t>exhalation phase. </a:t>
            </a:r>
            <a:endParaRPr lang="en-GB" dirty="0" smtClean="0"/>
          </a:p>
          <a:p>
            <a:r>
              <a:rPr lang="en-GB" dirty="0" smtClean="0"/>
              <a:t>These </a:t>
            </a:r>
            <a:r>
              <a:rPr lang="en-GB" dirty="0" smtClean="0"/>
              <a:t>findings support Zinkin (1958), for whom the control of the </a:t>
            </a:r>
            <a:r>
              <a:rPr lang="en-GB" dirty="0" err="1" smtClean="0"/>
              <a:t>phonatory</a:t>
            </a:r>
            <a:r>
              <a:rPr lang="en-GB" dirty="0" smtClean="0"/>
              <a:t> air supply </a:t>
            </a:r>
            <a:r>
              <a:rPr lang="en-GB" dirty="0" smtClean="0"/>
              <a:t>and regulation </a:t>
            </a:r>
            <a:r>
              <a:rPr lang="en-GB" dirty="0" smtClean="0"/>
              <a:t>of subglottal air pressure is due to the controlled behaviour of the diaphragm. </a:t>
            </a:r>
            <a:endParaRPr lang="en-GB" dirty="0" smtClean="0"/>
          </a:p>
          <a:p>
            <a:endParaRPr lang="en-GB" dirty="0" smtClean="0"/>
          </a:p>
          <a:p>
            <a:r>
              <a:rPr lang="en-GB" dirty="0" smtClean="0"/>
              <a:t> Observed also by Sundberg</a:t>
            </a:r>
            <a:r>
              <a:rPr lang="en-GB" i="1" dirty="0" smtClean="0"/>
              <a:t> </a:t>
            </a:r>
            <a:r>
              <a:rPr lang="en-GB" i="1" dirty="0" smtClean="0"/>
              <a:t>et al</a:t>
            </a:r>
            <a:r>
              <a:rPr lang="en-GB" dirty="0" smtClean="0"/>
              <a:t>., 1999; </a:t>
            </a:r>
            <a:r>
              <a:rPr lang="en-GB" dirty="0" err="1" smtClean="0"/>
              <a:t>Lindblom</a:t>
            </a:r>
            <a:r>
              <a:rPr lang="en-GB" dirty="0" smtClean="0"/>
              <a:t> and Sundberg, </a:t>
            </a:r>
            <a:r>
              <a:rPr lang="en-GB" dirty="0" smtClean="0"/>
              <a:t>2005 in both speech and singing.</a:t>
            </a:r>
          </a:p>
          <a:p>
            <a:endParaRPr lang="fr-FR" i="1" dirty="0" smtClean="0"/>
          </a:p>
          <a:p>
            <a:r>
              <a:rPr lang="en-GB" dirty="0" smtClean="0"/>
              <a:t>These results also partially explain a certain number of contradictions that arose in Stetson’s work; in particular, why variations in intra-oral pressure do not result in changes in subglottal pressure. </a:t>
            </a:r>
            <a:endParaRPr lang="fr-FR" i="1"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i="0" kern="1200" dirty="0" smtClean="0">
                <a:solidFill>
                  <a:schemeClr val="tx1"/>
                </a:solidFill>
                <a:latin typeface="+mn-lt"/>
                <a:ea typeface="+mn-ea"/>
                <a:cs typeface="+mn-cs"/>
              </a:rPr>
              <a:t>Stetson’s (1951) work described the existence </a:t>
            </a:r>
            <a:r>
              <a:rPr lang="en-GB" sz="1600" b="1" i="0" kern="1200" dirty="0" smtClean="0">
                <a:solidFill>
                  <a:schemeClr val="tx1"/>
                </a:solidFill>
                <a:latin typeface="+mn-lt"/>
                <a:ea typeface="+mn-ea"/>
                <a:cs typeface="+mn-cs"/>
              </a:rPr>
              <a:t>of alternating actions in the </a:t>
            </a:r>
            <a:r>
              <a:rPr lang="en-GB" sz="1600" b="1" dirty="0" smtClean="0"/>
              <a:t>II and EI</a:t>
            </a:r>
            <a:r>
              <a:rPr lang="en-GB" sz="1600" b="1" i="0" kern="1200" dirty="0" smtClean="0">
                <a:solidFill>
                  <a:schemeClr val="tx1"/>
                </a:solidFill>
                <a:latin typeface="+mn-lt"/>
                <a:ea typeface="+mn-ea"/>
                <a:cs typeface="+mn-cs"/>
              </a:rPr>
              <a:t> in delimiting syllables</a:t>
            </a:r>
            <a:r>
              <a:rPr lang="en-GB" sz="1600" b="1" i="0" kern="1200" dirty="0" smtClean="0">
                <a:solidFill>
                  <a:schemeClr val="tx1"/>
                </a:solidFill>
                <a:latin typeface="+mn-lt"/>
                <a:ea typeface="+mn-ea"/>
                <a:cs typeface="+mn-cs"/>
              </a:rPr>
              <a:t>.</a:t>
            </a:r>
          </a:p>
          <a:p>
            <a:endParaRPr lang="en-GB" sz="1600" b="1" i="0" kern="1200" dirty="0" smtClean="0">
              <a:solidFill>
                <a:schemeClr val="tx1"/>
              </a:solidFill>
              <a:latin typeface="+mn-lt"/>
              <a:ea typeface="+mn-ea"/>
              <a:cs typeface="+mn-cs"/>
            </a:endParaRPr>
          </a:p>
          <a:p>
            <a:r>
              <a:rPr lang="en-GB" sz="1600" i="0" kern="1200" dirty="0" smtClean="0">
                <a:solidFill>
                  <a:schemeClr val="tx1"/>
                </a:solidFill>
                <a:latin typeface="+mn-lt"/>
                <a:ea typeface="+mn-ea"/>
                <a:cs typeface="+mn-cs"/>
              </a:rPr>
              <a:t> </a:t>
            </a:r>
            <a:r>
              <a:rPr lang="en-GB" sz="1600" dirty="0" smtClean="0"/>
              <a:t>T</a:t>
            </a:r>
            <a:r>
              <a:rPr lang="en-GB" sz="1600" i="0" kern="1200" dirty="0" smtClean="0">
                <a:solidFill>
                  <a:schemeClr val="tx1"/>
                </a:solidFill>
                <a:latin typeface="+mn-lt"/>
                <a:ea typeface="+mn-ea"/>
                <a:cs typeface="+mn-cs"/>
              </a:rPr>
              <a:t>he syllable would be initiated by a contraction of the internal intercostals. This would push out some air which would be interrupted by a contraction of the external intercostals. </a:t>
            </a:r>
            <a:endParaRPr lang="en-GB" sz="1600" i="0" kern="1200" dirty="0" smtClean="0">
              <a:solidFill>
                <a:schemeClr val="tx1"/>
              </a:solidFill>
              <a:latin typeface="+mn-lt"/>
              <a:ea typeface="+mn-ea"/>
              <a:cs typeface="+mn-cs"/>
            </a:endParaRPr>
          </a:p>
          <a:p>
            <a:endParaRPr lang="en-GB" sz="1600" dirty="0" smtClean="0"/>
          </a:p>
          <a:p>
            <a:r>
              <a:rPr lang="en-GB" sz="1600" i="0" kern="1200" dirty="0" smtClean="0">
                <a:solidFill>
                  <a:schemeClr val="tx1"/>
                </a:solidFill>
                <a:latin typeface="+mn-lt"/>
                <a:ea typeface="+mn-ea"/>
                <a:cs typeface="+mn-cs"/>
              </a:rPr>
              <a:t>These </a:t>
            </a:r>
            <a:r>
              <a:rPr lang="en-GB" sz="1600" i="0" kern="1200" dirty="0" smtClean="0">
                <a:solidFill>
                  <a:schemeClr val="tx1"/>
                </a:solidFill>
                <a:latin typeface="+mn-lt"/>
                <a:ea typeface="+mn-ea"/>
                <a:cs typeface="+mn-cs"/>
              </a:rPr>
              <a:t>opposing actions by the external and internal intercostals would be used to </a:t>
            </a:r>
            <a:r>
              <a:rPr lang="en-GB" sz="1600" b="1" i="0" kern="1200" dirty="0" smtClean="0">
                <a:solidFill>
                  <a:schemeClr val="tx1"/>
                </a:solidFill>
                <a:latin typeface="+mn-lt"/>
                <a:ea typeface="+mn-ea"/>
                <a:cs typeface="+mn-cs"/>
              </a:rPr>
              <a:t>create a series of ballistic pulses corresponding to syllables.</a:t>
            </a:r>
            <a:endParaRPr lang="fr-FR" sz="1600" b="1" i="1" kern="1200" dirty="0" smtClean="0">
              <a:solidFill>
                <a:schemeClr val="tx1"/>
              </a:solidFill>
              <a:latin typeface="+mn-lt"/>
              <a:ea typeface="+mn-ea"/>
              <a:cs typeface="+mn-cs"/>
            </a:endParaRPr>
          </a:p>
          <a:p>
            <a:endParaRPr lang="en-GB" sz="16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dirty="0" smtClean="0"/>
              <a:t>Ladefoged (1962) disagreed with this theory of the syllable which was not supported by experimentally robust data. </a:t>
            </a:r>
          </a:p>
          <a:p>
            <a:endParaRPr lang="en-GB" sz="1600" dirty="0" smtClean="0"/>
          </a:p>
          <a:p>
            <a:r>
              <a:rPr lang="en-GB" sz="1600" dirty="0" smtClean="0"/>
              <a:t>Lebrun (1966) is of the opinion that muscular activity has been more inferred from observation of the ribcage muscles than directly measured.</a:t>
            </a:r>
          </a:p>
          <a:p>
            <a:endParaRPr lang="en-GB" sz="1600"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600" dirty="0" smtClean="0"/>
              <a:t>The  2 </a:t>
            </a:r>
            <a:r>
              <a:rPr lang="fr-FR" sz="1600" dirty="0" err="1" smtClean="0"/>
              <a:t>lungs</a:t>
            </a:r>
            <a:r>
              <a:rPr lang="fr-FR" sz="1600" dirty="0" smtClean="0"/>
              <a:t> are </a:t>
            </a:r>
            <a:r>
              <a:rPr lang="fr-FR" sz="1600" dirty="0" err="1" smtClean="0"/>
              <a:t>envelopped</a:t>
            </a:r>
            <a:r>
              <a:rPr lang="fr-FR" sz="1600" dirty="0" smtClean="0"/>
              <a:t> in a </a:t>
            </a:r>
            <a:r>
              <a:rPr lang="fr-FR" sz="1600" dirty="0" err="1" smtClean="0"/>
              <a:t>serous</a:t>
            </a:r>
            <a:r>
              <a:rPr lang="fr-FR" sz="1600" dirty="0" smtClean="0"/>
              <a:t> membrane: the pleura. </a:t>
            </a:r>
          </a:p>
          <a:p>
            <a:endParaRPr lang="fr-FR" sz="1600" dirty="0" smtClean="0"/>
          </a:p>
          <a:p>
            <a:r>
              <a:rPr lang="fr-FR" sz="1600" dirty="0" smtClean="0"/>
              <a:t>The pleura has 2 </a:t>
            </a:r>
            <a:r>
              <a:rPr lang="fr-FR" sz="1600" dirty="0" err="1" smtClean="0"/>
              <a:t>layers</a:t>
            </a:r>
            <a:r>
              <a:rPr lang="fr-FR" sz="1600" dirty="0" smtClean="0"/>
              <a:t>:</a:t>
            </a:r>
          </a:p>
          <a:p>
            <a:r>
              <a:rPr lang="fr-FR" sz="1600" dirty="0" smtClean="0"/>
              <a:t>	- the </a:t>
            </a:r>
            <a:r>
              <a:rPr lang="fr-FR" sz="1600" dirty="0" err="1" smtClean="0"/>
              <a:t>internal</a:t>
            </a:r>
            <a:r>
              <a:rPr lang="fr-FR" sz="1600" dirty="0" smtClean="0"/>
              <a:t> or </a:t>
            </a:r>
            <a:r>
              <a:rPr lang="fr-FR" sz="1600" dirty="0" err="1" smtClean="0"/>
              <a:t>visceral</a:t>
            </a:r>
            <a:r>
              <a:rPr lang="fr-FR" sz="1600" dirty="0" smtClean="0"/>
              <a:t> layer  </a:t>
            </a:r>
            <a:r>
              <a:rPr lang="fr-FR" sz="1600" dirty="0" err="1" smtClean="0"/>
              <a:t>which</a:t>
            </a:r>
            <a:r>
              <a:rPr lang="fr-FR" sz="1600" dirty="0" smtClean="0"/>
              <a:t> </a:t>
            </a:r>
            <a:r>
              <a:rPr lang="fr-FR" sz="1600" dirty="0" err="1" smtClean="0"/>
              <a:t>covers</a:t>
            </a:r>
            <a:r>
              <a:rPr lang="fr-FR" sz="1600" dirty="0" smtClean="0"/>
              <a:t> and </a:t>
            </a:r>
            <a:r>
              <a:rPr lang="fr-FR" sz="1600" dirty="0" err="1" smtClean="0"/>
              <a:t>clings</a:t>
            </a:r>
            <a:r>
              <a:rPr lang="fr-FR" sz="1600" dirty="0" smtClean="0"/>
              <a:t> to the </a:t>
            </a:r>
            <a:r>
              <a:rPr lang="fr-FR" sz="1600" dirty="0" err="1" smtClean="0"/>
              <a:t>lungs</a:t>
            </a:r>
            <a:endParaRPr lang="fr-FR" sz="1600" dirty="0" smtClean="0"/>
          </a:p>
          <a:p>
            <a:r>
              <a:rPr lang="fr-FR" sz="1600" dirty="0" smtClean="0"/>
              <a:t>	- The </a:t>
            </a:r>
            <a:r>
              <a:rPr lang="fr-FR" sz="1600" dirty="0" err="1" smtClean="0"/>
              <a:t>external</a:t>
            </a:r>
            <a:r>
              <a:rPr lang="fr-FR" sz="1600" dirty="0" smtClean="0"/>
              <a:t> or </a:t>
            </a:r>
            <a:r>
              <a:rPr lang="fr-FR" sz="1600" dirty="0" err="1" smtClean="0"/>
              <a:t>parietal</a:t>
            </a:r>
            <a:r>
              <a:rPr lang="fr-FR" sz="1600" dirty="0" smtClean="0"/>
              <a:t> layer </a:t>
            </a:r>
            <a:r>
              <a:rPr lang="fr-FR" sz="1600" dirty="0" err="1" smtClean="0"/>
              <a:t>which</a:t>
            </a:r>
            <a:r>
              <a:rPr lang="fr-FR" sz="1600" dirty="0" smtClean="0"/>
              <a:t> </a:t>
            </a:r>
            <a:r>
              <a:rPr lang="fr-FR" sz="1600" dirty="0" err="1" smtClean="0"/>
              <a:t>is</a:t>
            </a:r>
            <a:r>
              <a:rPr lang="fr-FR" sz="1600" dirty="0" smtClean="0"/>
              <a:t> </a:t>
            </a:r>
            <a:r>
              <a:rPr lang="fr-FR" sz="1600" dirty="0" err="1" smtClean="0"/>
              <a:t>fixed</a:t>
            </a:r>
            <a:r>
              <a:rPr lang="fr-FR" sz="1600" dirty="0" smtClean="0"/>
              <a:t> to the </a:t>
            </a:r>
            <a:r>
              <a:rPr lang="fr-FR" sz="1600" dirty="0" err="1" smtClean="0"/>
              <a:t>internal</a:t>
            </a:r>
            <a:r>
              <a:rPr lang="fr-FR" sz="1600" dirty="0" smtClean="0"/>
              <a:t> </a:t>
            </a:r>
            <a:r>
              <a:rPr lang="fr-FR" sz="1600" dirty="0" err="1" smtClean="0"/>
              <a:t>wall</a:t>
            </a:r>
            <a:r>
              <a:rPr lang="fr-FR" sz="1600" dirty="0" smtClean="0"/>
              <a:t> of the </a:t>
            </a:r>
            <a:r>
              <a:rPr lang="fr-FR" sz="1600" dirty="0" err="1" smtClean="0"/>
              <a:t>rib</a:t>
            </a:r>
            <a:r>
              <a:rPr lang="fr-FR" sz="1600" dirty="0" smtClean="0"/>
              <a:t> cage.</a:t>
            </a:r>
          </a:p>
          <a:p>
            <a:endParaRPr lang="fr-FR" sz="1600" dirty="0" smtClean="0"/>
          </a:p>
          <a:p>
            <a:r>
              <a:rPr lang="fr-FR" sz="1600" dirty="0" smtClean="0"/>
              <a:t>The pleura </a:t>
            </a:r>
            <a:r>
              <a:rPr lang="fr-FR" sz="1600" dirty="0" err="1" smtClean="0"/>
              <a:t>ensures</a:t>
            </a:r>
            <a:r>
              <a:rPr lang="fr-FR" sz="1600" dirty="0" smtClean="0"/>
              <a:t> the </a:t>
            </a:r>
            <a:r>
              <a:rPr lang="fr-FR" sz="1600" dirty="0" err="1" smtClean="0"/>
              <a:t>functional</a:t>
            </a:r>
            <a:r>
              <a:rPr lang="fr-FR" sz="1600" dirty="0" smtClean="0"/>
              <a:t> </a:t>
            </a:r>
            <a:r>
              <a:rPr lang="fr-FR" sz="1600" dirty="0" err="1" smtClean="0"/>
              <a:t>coupling</a:t>
            </a:r>
            <a:r>
              <a:rPr lang="fr-FR" sz="1600" dirty="0" smtClean="0"/>
              <a:t> </a:t>
            </a:r>
            <a:r>
              <a:rPr lang="fr-FR" sz="1600" dirty="0" err="1" smtClean="0"/>
              <a:t>between</a:t>
            </a:r>
            <a:r>
              <a:rPr lang="fr-FR" sz="1600" dirty="0" smtClean="0"/>
              <a:t> the  </a:t>
            </a:r>
            <a:r>
              <a:rPr lang="fr-FR" sz="1600" dirty="0" err="1" smtClean="0"/>
              <a:t>chest</a:t>
            </a:r>
            <a:r>
              <a:rPr lang="fr-FR" sz="1600" dirty="0" smtClean="0"/>
              <a:t> </a:t>
            </a:r>
            <a:r>
              <a:rPr lang="fr-FR" sz="1600" dirty="0" err="1" smtClean="0"/>
              <a:t>wall</a:t>
            </a:r>
            <a:r>
              <a:rPr lang="fr-FR" sz="1600" dirty="0" smtClean="0"/>
              <a:t> and the </a:t>
            </a:r>
            <a:r>
              <a:rPr lang="fr-FR" sz="1600" dirty="0" err="1" smtClean="0"/>
              <a:t>lungs</a:t>
            </a:r>
            <a:r>
              <a:rPr lang="fr-FR" sz="1600" dirty="0" smtClean="0"/>
              <a:t>.</a:t>
            </a:r>
          </a:p>
          <a:p>
            <a:endParaRPr lang="fr-FR" sz="1600" dirty="0" smtClean="0"/>
          </a:p>
          <a:p>
            <a:r>
              <a:rPr lang="fr-FR" sz="1600" dirty="0" smtClean="0"/>
              <a:t>The pleural </a:t>
            </a:r>
            <a:r>
              <a:rPr lang="fr-FR" sz="1600" dirty="0" err="1" smtClean="0"/>
              <a:t>liquid</a:t>
            </a:r>
            <a:r>
              <a:rPr lang="fr-FR" sz="1600" dirty="0" smtClean="0"/>
              <a:t> </a:t>
            </a:r>
            <a:r>
              <a:rPr lang="fr-FR" sz="1600" dirty="0" err="1" smtClean="0"/>
              <a:t>allows</a:t>
            </a:r>
            <a:r>
              <a:rPr lang="fr-FR" sz="1600" dirty="0" smtClean="0"/>
              <a:t> the </a:t>
            </a:r>
            <a:r>
              <a:rPr lang="fr-FR" sz="1600" dirty="0" err="1" smtClean="0"/>
              <a:t>layers</a:t>
            </a:r>
            <a:r>
              <a:rPr lang="fr-FR" sz="1600" dirty="0" smtClean="0"/>
              <a:t> to </a:t>
            </a:r>
            <a:r>
              <a:rPr lang="fr-FR" sz="1600" dirty="0" err="1" smtClean="0"/>
              <a:t>slide</a:t>
            </a:r>
            <a:r>
              <a:rPr lang="fr-FR" sz="1600" dirty="0" smtClean="0"/>
              <a:t> over one </a:t>
            </a:r>
            <a:r>
              <a:rPr lang="fr-FR" sz="1600" dirty="0" err="1" smtClean="0"/>
              <a:t>another</a:t>
            </a:r>
            <a:endParaRPr lang="fr-FR" sz="1600" dirty="0" smtClean="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9081" y="642839"/>
            <a:ext cx="4962525" cy="3722687"/>
          </a:xfrm>
        </p:spPr>
      </p:sp>
      <p:sp>
        <p:nvSpPr>
          <p:cNvPr id="3" name="Espace réservé des commentaires 2"/>
          <p:cNvSpPr>
            <a:spLocks noGrp="1"/>
          </p:cNvSpPr>
          <p:nvPr>
            <p:ph type="body" idx="1"/>
          </p:nvPr>
        </p:nvSpPr>
        <p:spPr/>
        <p:txBody>
          <a:bodyPr>
            <a:normAutofit/>
          </a:bodyPr>
          <a:lstStyle/>
          <a:p>
            <a:r>
              <a:rPr lang="en-GB" sz="1600" dirty="0" smtClean="0"/>
              <a:t>Difficult to establish an unequivocal relationship between syllables and muscular activity. </a:t>
            </a:r>
          </a:p>
          <a:p>
            <a:endParaRPr lang="en-GB" sz="1600" dirty="0" smtClean="0"/>
          </a:p>
          <a:p>
            <a:r>
              <a:rPr lang="en-GB" sz="1600" dirty="0" smtClean="0"/>
              <a:t>(relationship: not systematic; differences between activity peaks and numbers of syllables)</a:t>
            </a:r>
          </a:p>
          <a:p>
            <a:endParaRPr lang="en-GB" sz="1600" dirty="0" smtClean="0"/>
          </a:p>
          <a:p>
            <a:r>
              <a:rPr lang="en-GB" sz="1600" i="1" dirty="0" err="1" smtClean="0"/>
              <a:t>Marchal</a:t>
            </a:r>
            <a:r>
              <a:rPr lang="en-GB" sz="1600" i="1" dirty="0" smtClean="0"/>
              <a:t> (1988) has only been able to make such a connection for slow read speech (as in lists of words and nonsense words) and in syllables accentuated for phrasal emphasis.</a:t>
            </a: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dirty="0" smtClean="0"/>
              <a:t>Variation of </a:t>
            </a:r>
            <a:r>
              <a:rPr lang="en-GB" sz="1600" dirty="0" err="1" smtClean="0"/>
              <a:t>impedande</a:t>
            </a:r>
            <a:r>
              <a:rPr lang="en-GB" sz="1600" dirty="0" smtClean="0"/>
              <a:t> of the </a:t>
            </a:r>
            <a:r>
              <a:rPr lang="en-GB" sz="1600" dirty="0" err="1" smtClean="0"/>
              <a:t>supralaryngeal</a:t>
            </a:r>
            <a:r>
              <a:rPr lang="en-GB" sz="1600" dirty="0" smtClean="0"/>
              <a:t> tract:</a:t>
            </a:r>
          </a:p>
          <a:p>
            <a:endParaRPr lang="en-GB" sz="1600" dirty="0" smtClean="0"/>
          </a:p>
          <a:p>
            <a:r>
              <a:rPr lang="en-GB" sz="1600" dirty="0" smtClean="0"/>
              <a:t>Hypothesis of an aerodynamic influence by consonantal closure:</a:t>
            </a:r>
          </a:p>
          <a:p>
            <a:endParaRPr lang="en-GB" sz="1600" dirty="0" smtClean="0"/>
          </a:p>
          <a:p>
            <a:r>
              <a:rPr lang="en-GB" sz="1600" i="1" dirty="0" smtClean="0"/>
              <a:t> “in very rare cases, it may be that the chest movement is a continuous, slow “controlled” movement of expiration, and that the syllable is due to the holistic stroke of the consonant</a:t>
            </a: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51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0" kern="1200" dirty="0" smtClean="0">
                <a:solidFill>
                  <a:schemeClr val="tx1"/>
                </a:solidFill>
                <a:latin typeface="+mn-lt"/>
                <a:ea typeface="+mn-ea"/>
                <a:cs typeface="+mn-cs"/>
              </a:rPr>
              <a:t>the data often suggests that </a:t>
            </a:r>
            <a:r>
              <a:rPr lang="en-GB" sz="1600" b="1" i="0" kern="1200" dirty="0" smtClean="0">
                <a:solidFill>
                  <a:schemeClr val="tx1"/>
                </a:solidFill>
                <a:latin typeface="+mn-lt"/>
                <a:ea typeface="+mn-ea"/>
                <a:cs typeface="+mn-cs"/>
              </a:rPr>
              <a:t>vowels</a:t>
            </a:r>
            <a:r>
              <a:rPr lang="en-GB" sz="1600" i="0" kern="1200" dirty="0" smtClean="0">
                <a:solidFill>
                  <a:schemeClr val="tx1"/>
                </a:solidFill>
                <a:latin typeface="+mn-lt"/>
                <a:ea typeface="+mn-ea"/>
                <a:cs typeface="+mn-cs"/>
              </a:rPr>
              <a:t> are marked by a high point in the</a:t>
            </a:r>
            <a:r>
              <a:rPr lang="en-GB" sz="1600" b="1" i="0" kern="1200" dirty="0" smtClean="0">
                <a:solidFill>
                  <a:schemeClr val="tx1"/>
                </a:solidFill>
                <a:latin typeface="+mn-lt"/>
                <a:ea typeface="+mn-ea"/>
                <a:cs typeface="+mn-cs"/>
              </a:rPr>
              <a:t> diaphragm </a:t>
            </a:r>
            <a:r>
              <a:rPr lang="en-GB" sz="1600" i="0" kern="1200" dirty="0" smtClean="0">
                <a:solidFill>
                  <a:schemeClr val="tx1"/>
                </a:solidFill>
                <a:latin typeface="+mn-lt"/>
                <a:ea typeface="+mn-ea"/>
                <a:cs typeface="+mn-cs"/>
              </a:rPr>
              <a:t>and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i="0" kern="1200" dirty="0" smtClean="0">
                <a:solidFill>
                  <a:schemeClr val="tx1"/>
                </a:solidFill>
                <a:latin typeface="+mn-lt"/>
                <a:ea typeface="+mn-ea"/>
                <a:cs typeface="+mn-cs"/>
              </a:rPr>
              <a:t> </a:t>
            </a:r>
            <a:r>
              <a:rPr lang="en-GB" sz="1600" b="1" i="1" kern="1200" dirty="0" smtClean="0">
                <a:solidFill>
                  <a:schemeClr val="tx1"/>
                </a:solidFill>
                <a:latin typeface="+mn-lt"/>
                <a:ea typeface="+mn-ea"/>
                <a:cs typeface="+mn-cs"/>
              </a:rPr>
              <a:t>consonants</a:t>
            </a:r>
            <a:r>
              <a:rPr lang="en-GB" sz="1600" i="0" kern="1200" dirty="0" smtClean="0">
                <a:solidFill>
                  <a:schemeClr val="tx1"/>
                </a:solidFill>
                <a:latin typeface="+mn-lt"/>
                <a:ea typeface="+mn-ea"/>
                <a:cs typeface="+mn-cs"/>
              </a:rPr>
              <a:t> </a:t>
            </a:r>
            <a:r>
              <a:rPr lang="en-GB" sz="1600" i="0" kern="1200" dirty="0" smtClean="0">
                <a:solidFill>
                  <a:schemeClr val="tx1"/>
                </a:solidFill>
                <a:latin typeface="+mn-lt"/>
                <a:ea typeface="+mn-ea"/>
                <a:cs typeface="+mn-cs"/>
              </a:rPr>
              <a:t>more by </a:t>
            </a:r>
            <a:r>
              <a:rPr lang="en-GB" sz="1600" i="0" kern="1200" dirty="0" smtClean="0">
                <a:solidFill>
                  <a:schemeClr val="tx1"/>
                </a:solidFill>
                <a:latin typeface="+mn-lt"/>
                <a:ea typeface="+mn-ea"/>
                <a:cs typeface="+mn-cs"/>
              </a:rPr>
              <a:t> </a:t>
            </a:r>
            <a:r>
              <a:rPr lang="en-GB" sz="1600" i="0" kern="1200" dirty="0" smtClean="0">
                <a:solidFill>
                  <a:schemeClr val="tx1"/>
                </a:solidFill>
                <a:latin typeface="+mn-lt"/>
                <a:ea typeface="+mn-ea"/>
                <a:cs typeface="+mn-cs"/>
              </a:rPr>
              <a:t>increased activity in the </a:t>
            </a:r>
            <a:r>
              <a:rPr lang="en-GB" sz="1600" b="1" i="1" kern="1200" dirty="0" smtClean="0">
                <a:solidFill>
                  <a:schemeClr val="tx1"/>
                </a:solidFill>
                <a:latin typeface="+mn-lt"/>
                <a:ea typeface="+mn-ea"/>
                <a:cs typeface="+mn-cs"/>
              </a:rPr>
              <a:t>external intercostals</a:t>
            </a:r>
            <a:r>
              <a:rPr lang="en-GB" sz="1600" i="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defRPr/>
            </a:pPr>
            <a:r>
              <a:rPr lang="en-GB" sz="1600" dirty="0" smtClean="0"/>
              <a:t> At a normal rate and for open syllables,</a:t>
            </a:r>
            <a:r>
              <a:rPr lang="en-GB" sz="1600" i="1" dirty="0" smtClean="0"/>
              <a:t> </a:t>
            </a:r>
            <a:r>
              <a:rPr lang="en-GB" sz="1600" dirty="0" smtClean="0"/>
              <a:t>an almost syllabic division between the secondary patterns of EMG activity</a:t>
            </a:r>
            <a:r>
              <a:rPr lang="en-GB" sz="1600" i="1" dirty="0" smtClean="0"/>
              <a:t> </a:t>
            </a:r>
            <a:r>
              <a:rPr lang="en-GB" sz="1600" dirty="0" smtClean="0"/>
              <a:t>can be seen. Where there are closed syllables or combinations of consonants followed by liquids, a peak following the consonant can be seen, as if there were a [ә] that is however not visible on the acoustic trace.</a:t>
            </a:r>
          </a:p>
          <a:p>
            <a:pPr>
              <a:defRPr/>
            </a:pPr>
            <a:endParaRPr lang="en-GB" sz="1600" dirty="0" smtClean="0"/>
          </a:p>
          <a:p>
            <a:pPr>
              <a:defRPr/>
            </a:pPr>
            <a:r>
              <a:rPr lang="en-GB" sz="1600" dirty="0" smtClean="0"/>
              <a:t>Should we therefore see an exceptional structure in the vowel-consonant combination (</a:t>
            </a:r>
            <a:r>
              <a:rPr lang="en-GB" sz="1600" dirty="0" err="1" smtClean="0"/>
              <a:t>Lenneberg</a:t>
            </a:r>
            <a:r>
              <a:rPr lang="en-GB" sz="1600" dirty="0" smtClean="0"/>
              <a:t>, 1967)? The question is open.</a:t>
            </a:r>
            <a:endParaRPr lang="fr-FR" sz="1600" i="1"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600" dirty="0" smtClean="0"/>
              <a:t>Intra-pulmonary Pressure = Alveolar Pressure: Pressure in the lungs</a:t>
            </a:r>
          </a:p>
          <a:p>
            <a:endParaRPr lang="fr-FR" sz="1600" dirty="0" smtClean="0"/>
          </a:p>
          <a:p>
            <a:r>
              <a:rPr lang="en-US" sz="1600" dirty="0" smtClean="0"/>
              <a:t>Pleural Pressure : pressure in the pleural space due to relaxation forces</a:t>
            </a:r>
            <a:r>
              <a:rPr lang="fr-FR" sz="1600" dirty="0" smtClean="0"/>
              <a:t> </a:t>
            </a:r>
            <a:r>
              <a:rPr lang="en-US" sz="1600" dirty="0" smtClean="0"/>
              <a:t> = </a:t>
            </a:r>
            <a:r>
              <a:rPr lang="en-US" sz="1600" dirty="0" err="1" smtClean="0"/>
              <a:t>Oesophageal</a:t>
            </a:r>
            <a:r>
              <a:rPr lang="en-US" sz="1600" dirty="0" smtClean="0"/>
              <a:t> pressure is a good approximation</a:t>
            </a:r>
          </a:p>
          <a:p>
            <a:endParaRPr lang="fr-FR" sz="1600" dirty="0" smtClean="0"/>
          </a:p>
          <a:p>
            <a:r>
              <a:rPr lang="en-US" sz="1600" dirty="0" smtClean="0"/>
              <a:t>Subglottal Pressure: Pressure below the vocal folds</a:t>
            </a:r>
          </a:p>
          <a:p>
            <a:endParaRPr lang="fr-FR" sz="1600" dirty="0" smtClean="0"/>
          </a:p>
          <a:p>
            <a:r>
              <a:rPr lang="en-US" sz="1600" dirty="0" err="1" smtClean="0"/>
              <a:t>Supraglottal</a:t>
            </a:r>
            <a:r>
              <a:rPr lang="en-US" sz="1600" dirty="0" smtClean="0"/>
              <a:t> pressure: Pressure above the vocal folds</a:t>
            </a: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54</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Variations in subglottal pressure play a central role in speech production. This pressure has to be sufficiently strong to overcome the resistance to airflow presented by the glottis and upper airways. It must also be controlled to ensure both the stability of phonation and a response to the global demands posed by the evolution of prosodic parameters, principally of intensity and f0.</a:t>
            </a:r>
            <a:endParaRPr lang="fr-FR" sz="1200" i="1"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Several methods, direct and indirect, have been used to measure subglottal pressure</a:t>
            </a:r>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56</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Van den Berg (1956) was the first to invent a direct way of measuring subglottal pressure during speech production. He used an open catheter made of polyethylene which was introduced via the nose into the pharynx, then sucked into the glottis with a very strong </a:t>
            </a:r>
            <a:r>
              <a:rPr lang="en-GB" sz="1200" kern="1200" dirty="0" err="1" smtClean="0">
                <a:solidFill>
                  <a:schemeClr val="tx1"/>
                </a:solidFill>
                <a:latin typeface="+mn-lt"/>
                <a:ea typeface="+mn-ea"/>
                <a:cs typeface="+mn-cs"/>
              </a:rPr>
              <a:t>inbreath</a:t>
            </a:r>
            <a:r>
              <a:rPr lang="en-GB" sz="1200" kern="1200" dirty="0" smtClean="0">
                <a:solidFill>
                  <a:schemeClr val="tx1"/>
                </a:solidFill>
                <a:latin typeface="+mn-lt"/>
                <a:ea typeface="+mn-ea"/>
                <a:cs typeface="+mn-cs"/>
              </a:rPr>
              <a:t>. The vocal cord region was slightly anaesthetised by the catheter. Pressure was registered by an optical manometer. This technique is often difficult to speaker to tolerate (nausea can result), and there is a serious risk of disrupting phonation. This technique is therefore seldom used for phonetic studies.</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 The </a:t>
            </a:r>
            <a:r>
              <a:rPr lang="en-GB" sz="1200" kern="1200" dirty="0" err="1" smtClean="0">
                <a:solidFill>
                  <a:schemeClr val="tx1"/>
                </a:solidFill>
                <a:latin typeface="+mn-lt"/>
                <a:ea typeface="+mn-ea"/>
                <a:cs typeface="+mn-cs"/>
              </a:rPr>
              <a:t>intratracheal</a:t>
            </a:r>
            <a:r>
              <a:rPr lang="en-GB" sz="1200" kern="1200" dirty="0" smtClean="0">
                <a:solidFill>
                  <a:schemeClr val="tx1"/>
                </a:solidFill>
                <a:latin typeface="+mn-lt"/>
                <a:ea typeface="+mn-ea"/>
                <a:cs typeface="+mn-cs"/>
              </a:rPr>
              <a:t> needle</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Direct recoding of subglottal pressure can also be obtained by using a very fine </a:t>
            </a:r>
            <a:r>
              <a:rPr lang="en-GB" sz="1200" kern="1200" dirty="0" err="1" smtClean="0">
                <a:solidFill>
                  <a:schemeClr val="tx1"/>
                </a:solidFill>
                <a:latin typeface="+mn-lt"/>
                <a:ea typeface="+mn-ea"/>
                <a:cs typeface="+mn-cs"/>
              </a:rPr>
              <a:t>intratracheal</a:t>
            </a:r>
            <a:r>
              <a:rPr lang="en-GB" sz="1200" kern="1200" dirty="0" smtClean="0">
                <a:solidFill>
                  <a:schemeClr val="tx1"/>
                </a:solidFill>
                <a:latin typeface="+mn-lt"/>
                <a:ea typeface="+mn-ea"/>
                <a:cs typeface="+mn-cs"/>
              </a:rPr>
              <a:t> needle. This is inserted into the trachea at a point two rings below the </a:t>
            </a:r>
            <a:r>
              <a:rPr lang="en-GB" sz="1200" kern="1200" dirty="0" err="1" smtClean="0">
                <a:solidFill>
                  <a:schemeClr val="tx1"/>
                </a:solidFill>
                <a:latin typeface="+mn-lt"/>
                <a:ea typeface="+mn-ea"/>
                <a:cs typeface="+mn-cs"/>
              </a:rPr>
              <a:t>cricoid</a:t>
            </a:r>
            <a:r>
              <a:rPr lang="en-GB" sz="1200" kern="1200" dirty="0" smtClean="0">
                <a:solidFill>
                  <a:schemeClr val="tx1"/>
                </a:solidFill>
                <a:latin typeface="+mn-lt"/>
                <a:ea typeface="+mn-ea"/>
                <a:cs typeface="+mn-cs"/>
              </a:rPr>
              <a:t> cartilage. This method has been used in a great number of studies (Lieberman, 1968; </a:t>
            </a:r>
            <a:r>
              <a:rPr lang="en-GB" sz="1200" kern="1200" dirty="0" err="1" smtClean="0">
                <a:solidFill>
                  <a:schemeClr val="tx1"/>
                </a:solidFill>
                <a:latin typeface="+mn-lt"/>
                <a:ea typeface="+mn-ea"/>
                <a:cs typeface="+mn-cs"/>
              </a:rPr>
              <a:t>Strik</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Boyes</a:t>
            </a:r>
            <a:r>
              <a:rPr lang="en-GB" sz="1200" kern="1200" dirty="0" smtClean="0">
                <a:solidFill>
                  <a:schemeClr val="tx1"/>
                </a:solidFill>
                <a:latin typeface="+mn-lt"/>
                <a:ea typeface="+mn-ea"/>
                <a:cs typeface="+mn-cs"/>
              </a:rPr>
              <a:t>, 1992, 1995). Its main advantage is that it provides an immediate direct pressure reading. It is however invasive, and because of the risk of infection, recordings require an appropriate medical infrastructure, which makes it cumbersome to use. In practice, it proves hard to convince professional speakers – and, even more so, singers -  that the procedure is harmless.</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57</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59</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en-GB" sz="1200" kern="1200" dirty="0" smtClean="0">
                <a:solidFill>
                  <a:schemeClr val="tx1"/>
                </a:solidFill>
                <a:latin typeface="+mn-lt"/>
                <a:ea typeface="+mn-ea"/>
                <a:cs typeface="+mn-cs"/>
              </a:rPr>
              <a:t>Oesophageal pressure features as a good estimate of subglottal pressure in some studies on isolated vowels and short read phrases (Van de Berg, 1956; </a:t>
            </a:r>
            <a:r>
              <a:rPr lang="en-GB" sz="1200" kern="1200" dirty="0" err="1" smtClean="0">
                <a:solidFill>
                  <a:schemeClr val="tx1"/>
                </a:solidFill>
                <a:latin typeface="+mn-lt"/>
                <a:ea typeface="+mn-ea"/>
                <a:cs typeface="+mn-cs"/>
              </a:rPr>
              <a:t>Strenger</a:t>
            </a:r>
            <a:r>
              <a:rPr lang="en-GB" sz="1200" kern="1200" dirty="0" smtClean="0">
                <a:solidFill>
                  <a:schemeClr val="tx1"/>
                </a:solidFill>
                <a:latin typeface="+mn-lt"/>
                <a:ea typeface="+mn-ea"/>
                <a:cs typeface="+mn-cs"/>
              </a:rPr>
              <a:t>, 1960). These authors used a small rubber balloon, about 10cm long and 1cm in diameter with about a millilitre of air in it, inserted via the nose into the oesophagus by means of a fine catheter for a length of 34cm from the nostrils. The balloon thus reached the lower third of the oesophagus, slightly above the point where the trachea forks. The balloon pressed against the sensitive membrane that is the posterior wall of the trachea. The increase of pressure in the balloon was seen as directly relating [to subglottal pressure]. This method was in fact subject to an important error: it did not take into account of the effect of the forces of relaxation and elasticity which affect the balance of air pressure in the respiratory organs</a:t>
            </a:r>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60</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See</a:t>
            </a:r>
            <a:r>
              <a:rPr lang="fr-FR" dirty="0" smtClean="0"/>
              <a:t> for </a:t>
            </a:r>
            <a:r>
              <a:rPr lang="fr-FR" dirty="0" err="1" smtClean="0"/>
              <a:t>example</a:t>
            </a:r>
            <a:r>
              <a:rPr lang="fr-FR" baseline="0" dirty="0" smtClean="0"/>
              <a:t> the comparative </a:t>
            </a:r>
            <a:r>
              <a:rPr lang="fr-FR" baseline="0" dirty="0" err="1" smtClean="0"/>
              <a:t>studies</a:t>
            </a:r>
            <a:r>
              <a:rPr lang="fr-FR" baseline="0" dirty="0" smtClean="0"/>
              <a:t> by Lieberman (1965, 1967).</a:t>
            </a:r>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61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7073" y="4675287"/>
            <a:ext cx="5330190" cy="4466987"/>
          </a:xfrm>
        </p:spPr>
        <p:txBody>
          <a:bodyPr>
            <a:normAutofit/>
          </a:bodyPr>
          <a:lstStyle/>
          <a:p>
            <a:r>
              <a:rPr lang="en-GB" sz="1600" dirty="0" smtClean="0"/>
              <a:t>Pulmonary tissue is elastic and can therefore follow the movements of the rib cage.</a:t>
            </a:r>
          </a:p>
          <a:p>
            <a:endParaRPr lang="fr-FR" sz="1600" dirty="0" smtClean="0"/>
          </a:p>
          <a:p>
            <a:r>
              <a:rPr lang="en-GB" sz="1600" dirty="0" smtClean="0"/>
              <a:t>The lungs and thorax  undergo elongation due to muscular activity in the inhalation phase. When this force stops, they resume their natural position and shape; thus reducing the pulmonary volume and forcing out the air previously inhaled.</a:t>
            </a:r>
          </a:p>
          <a:p>
            <a:endParaRPr lang="fr-FR" sz="1600" dirty="0" smtClean="0"/>
          </a:p>
          <a:p>
            <a:r>
              <a:rPr lang="en-GB" sz="1600" b="1" dirty="0" smtClean="0"/>
              <a:t> Lung elasticity forces can be estimated by measuring the pleural pressure.</a:t>
            </a:r>
          </a:p>
          <a:p>
            <a:endParaRPr lang="en-GB" sz="1600" dirty="0" smtClean="0"/>
          </a:p>
          <a:p>
            <a:r>
              <a:rPr lang="en-GB" sz="1600" dirty="0" smtClean="0"/>
              <a:t> The amount of pleural pressure varies according to the stages of the respiratory cycle. </a:t>
            </a:r>
          </a:p>
          <a:p>
            <a:r>
              <a:rPr lang="en-GB" sz="1600" dirty="0" smtClean="0"/>
              <a:t>The </a:t>
            </a:r>
            <a:r>
              <a:rPr lang="en-GB" sz="1600" i="1" dirty="0" smtClean="0"/>
              <a:t>intra-pleural pressure </a:t>
            </a:r>
            <a:r>
              <a:rPr lang="en-GB" sz="1600" dirty="0" smtClean="0"/>
              <a:t>is exerted over the organs contained in the thorax, in particular the heart, the thoracic channel and the </a:t>
            </a:r>
            <a:r>
              <a:rPr lang="en-GB" sz="1600" b="1" dirty="0" smtClean="0"/>
              <a:t>oesophagus</a:t>
            </a:r>
            <a:r>
              <a:rPr lang="en-GB" sz="1600" dirty="0" smtClean="0"/>
              <a:t>, where it can be measured more easily. </a:t>
            </a:r>
            <a:endParaRPr lang="fr-FR" sz="1600"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en-GB" sz="1200" kern="1200" dirty="0" smtClean="0">
                <a:solidFill>
                  <a:schemeClr val="tx1"/>
                </a:solidFill>
                <a:latin typeface="+mn-lt"/>
                <a:ea typeface="+mn-ea"/>
                <a:cs typeface="+mn-cs"/>
              </a:rPr>
              <a:t>Research into pulmonary physiology shows that </a:t>
            </a:r>
            <a:r>
              <a:rPr lang="en-GB" sz="1200" kern="1200" dirty="0" err="1" smtClean="0">
                <a:solidFill>
                  <a:schemeClr val="tx1"/>
                </a:solidFill>
                <a:latin typeface="+mn-lt"/>
                <a:ea typeface="+mn-ea"/>
                <a:cs typeface="+mn-cs"/>
              </a:rPr>
              <a:t>intrapleural</a:t>
            </a:r>
            <a:r>
              <a:rPr lang="en-GB" sz="1200" kern="1200" dirty="0" smtClean="0">
                <a:solidFill>
                  <a:schemeClr val="tx1"/>
                </a:solidFill>
                <a:latin typeface="+mn-lt"/>
                <a:ea typeface="+mn-ea"/>
                <a:cs typeface="+mn-cs"/>
              </a:rPr>
              <a:t> pressure equates to </a:t>
            </a:r>
            <a:r>
              <a:rPr lang="en-GB" sz="1200" kern="1200" dirty="0" err="1" smtClean="0">
                <a:solidFill>
                  <a:schemeClr val="tx1"/>
                </a:solidFill>
                <a:latin typeface="+mn-lt"/>
                <a:ea typeface="+mn-ea"/>
                <a:cs typeface="+mn-cs"/>
              </a:rPr>
              <a:t>intrathoracic</a:t>
            </a:r>
            <a:r>
              <a:rPr lang="en-GB" sz="1200" kern="1200" dirty="0" smtClean="0">
                <a:solidFill>
                  <a:schemeClr val="tx1"/>
                </a:solidFill>
                <a:latin typeface="+mn-lt"/>
                <a:ea typeface="+mn-ea"/>
                <a:cs typeface="+mn-cs"/>
              </a:rPr>
              <a:t> pressure. It has moreover been established that that oesophageal pressure is a good indication of </a:t>
            </a:r>
            <a:r>
              <a:rPr lang="en-GB" sz="1200" kern="1200" dirty="0" err="1" smtClean="0">
                <a:solidFill>
                  <a:schemeClr val="tx1"/>
                </a:solidFill>
                <a:latin typeface="+mn-lt"/>
                <a:ea typeface="+mn-ea"/>
                <a:cs typeface="+mn-cs"/>
              </a:rPr>
              <a:t>intrapleural</a:t>
            </a:r>
            <a:r>
              <a:rPr lang="en-GB" sz="1200" kern="1200" dirty="0" smtClean="0">
                <a:solidFill>
                  <a:schemeClr val="tx1"/>
                </a:solidFill>
                <a:latin typeface="+mn-lt"/>
                <a:ea typeface="+mn-ea"/>
                <a:cs typeface="+mn-cs"/>
              </a:rPr>
              <a:t> pressure.</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amounts to saying that oesophageal pressure equates to subglottal pressure plus the pressure resulting from the forces of elasticity in the lungs. If measuring oesophageal pressure it is therefore appropriate to keep adjusting the values by referring to pulmonary volume. Only the use of a body </a:t>
            </a:r>
            <a:r>
              <a:rPr lang="en-GB" sz="1200" kern="1200" dirty="0" err="1" smtClean="0">
                <a:solidFill>
                  <a:schemeClr val="tx1"/>
                </a:solidFill>
                <a:latin typeface="+mn-lt"/>
                <a:ea typeface="+mn-ea"/>
                <a:cs typeface="+mn-cs"/>
              </a:rPr>
              <a:t>plethysmograph</a:t>
            </a:r>
            <a:r>
              <a:rPr lang="en-GB" sz="1200" kern="1200" dirty="0" smtClean="0">
                <a:solidFill>
                  <a:schemeClr val="tx1"/>
                </a:solidFill>
                <a:latin typeface="+mn-lt"/>
                <a:ea typeface="+mn-ea"/>
                <a:cs typeface="+mn-cs"/>
              </a:rPr>
              <a:t> allows continuous feedback as to pulmonary volume without interfering with speech. This indirect method of measuring subglottal pressure has the advantage of being not very invasive, but it requires a large array of equipment available only in a hospital setting. This feature surely explains the small number of studies which have used it (Marchal, 1976; </a:t>
            </a:r>
            <a:r>
              <a:rPr lang="en-GB" sz="1200" kern="1200" dirty="0" err="1" smtClean="0">
                <a:solidFill>
                  <a:schemeClr val="tx1"/>
                </a:solidFill>
                <a:latin typeface="+mn-lt"/>
                <a:ea typeface="+mn-ea"/>
                <a:cs typeface="+mn-cs"/>
              </a:rPr>
              <a:t>Binazzi</a:t>
            </a:r>
            <a:r>
              <a:rPr lang="en-GB" sz="1200" kern="1200" dirty="0" smtClean="0">
                <a:solidFill>
                  <a:schemeClr val="tx1"/>
                </a:solidFill>
                <a:latin typeface="+mn-lt"/>
                <a:ea typeface="+mn-ea"/>
                <a:cs typeface="+mn-cs"/>
              </a:rPr>
              <a:t>,</a:t>
            </a:r>
            <a:r>
              <a:rPr lang="en-GB" sz="1200" i="1" kern="1200" dirty="0" smtClean="0">
                <a:solidFill>
                  <a:schemeClr val="tx1"/>
                </a:solidFill>
                <a:latin typeface="+mn-lt"/>
                <a:ea typeface="+mn-ea"/>
                <a:cs typeface="+mn-cs"/>
              </a:rPr>
              <a:t> et al</a:t>
            </a:r>
            <a:r>
              <a:rPr lang="en-GB" sz="1200" kern="1200" dirty="0" smtClean="0">
                <a:solidFill>
                  <a:schemeClr val="tx1"/>
                </a:solidFill>
                <a:latin typeface="+mn-lt"/>
                <a:ea typeface="+mn-ea"/>
                <a:cs typeface="+mn-cs"/>
              </a:rPr>
              <a:t>., 2006).</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63</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Because of the difficulties posed by the direct methods and the oesophageal method of measuring subglottal pressure, several studies have relied on intra-oral pressure. It is indeed the case that when the vocal tract is completely closed, pressure is equalised in the whole of the vocal tract below the place of closure. This is what happens in the case of a voiceless plosive consonant: in these circumstances, intrapulmonary pressure is the same as intra-oral pressure and equates to subglottal pressure (</a:t>
            </a:r>
            <a:r>
              <a:rPr lang="en-GB" sz="1200" kern="1200" dirty="0" err="1" smtClean="0">
                <a:solidFill>
                  <a:schemeClr val="tx1"/>
                </a:solidFill>
                <a:latin typeface="+mn-lt"/>
                <a:ea typeface="+mn-ea"/>
                <a:cs typeface="+mn-cs"/>
              </a:rPr>
              <a:t>Kitajima</a:t>
            </a:r>
            <a:r>
              <a:rPr lang="en-GB" sz="1200" kern="1200" dirty="0" smtClean="0">
                <a:solidFill>
                  <a:schemeClr val="tx1"/>
                </a:solidFill>
                <a:latin typeface="+mn-lt"/>
                <a:ea typeface="+mn-ea"/>
                <a:cs typeface="+mn-cs"/>
              </a:rPr>
              <a:t> et Fujita, 1990; </a:t>
            </a:r>
            <a:r>
              <a:rPr lang="en-GB" sz="1200" kern="1200" dirty="0" err="1" smtClean="0">
                <a:solidFill>
                  <a:schemeClr val="tx1"/>
                </a:solidFill>
                <a:latin typeface="+mn-lt"/>
                <a:ea typeface="+mn-ea"/>
                <a:cs typeface="+mn-cs"/>
              </a:rPr>
              <a:t>Hertegard</a:t>
            </a:r>
            <a:r>
              <a:rPr lang="en-GB" sz="1200" i="1" kern="1200" dirty="0" smtClean="0">
                <a:solidFill>
                  <a:schemeClr val="tx1"/>
                </a:solidFill>
                <a:latin typeface="+mn-lt"/>
                <a:ea typeface="+mn-ea"/>
                <a:cs typeface="+mn-cs"/>
              </a:rPr>
              <a:t> et al</a:t>
            </a:r>
            <a:r>
              <a:rPr lang="en-GB" sz="1200" kern="1200" dirty="0" smtClean="0">
                <a:solidFill>
                  <a:schemeClr val="tx1"/>
                </a:solidFill>
                <a:latin typeface="+mn-lt"/>
                <a:ea typeface="+mn-ea"/>
                <a:cs typeface="+mn-cs"/>
              </a:rPr>
              <a:t>.(1995); Giovanni,</a:t>
            </a:r>
            <a:r>
              <a:rPr lang="en-GB" sz="1200" i="1" kern="1200" dirty="0" smtClean="0">
                <a:solidFill>
                  <a:schemeClr val="tx1"/>
                </a:solidFill>
                <a:latin typeface="+mn-lt"/>
                <a:ea typeface="+mn-ea"/>
                <a:cs typeface="+mn-cs"/>
              </a:rPr>
              <a:t> et al</a:t>
            </a:r>
            <a:r>
              <a:rPr lang="en-GB" sz="1200" kern="1200" dirty="0" smtClean="0">
                <a:solidFill>
                  <a:schemeClr val="tx1"/>
                </a:solidFill>
                <a:latin typeface="+mn-lt"/>
                <a:ea typeface="+mn-ea"/>
                <a:cs typeface="+mn-cs"/>
              </a:rPr>
              <a:t>., 2000).  The measure of intra-oral pressure is thus necessarily of limited practicality and can rarely be used to study variations of subglottal pressure in continuous speech</a:t>
            </a:r>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66</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dirty="0" smtClean="0"/>
              <a:t>In resting respiration, the values of subglottal pressure during exhalation approximate 1-3 cm of water.</a:t>
            </a:r>
          </a:p>
          <a:p>
            <a:r>
              <a:rPr lang="en-GB" sz="1600" dirty="0" smtClean="0"/>
              <a:t> They can rise to 100 cm during violent </a:t>
            </a:r>
            <a:r>
              <a:rPr lang="en-GB" sz="1600" dirty="0" err="1" smtClean="0"/>
              <a:t>exhalatory</a:t>
            </a:r>
            <a:r>
              <a:rPr lang="en-GB" sz="1600" dirty="0" smtClean="0"/>
              <a:t> efforts, as in coughing.</a:t>
            </a:r>
          </a:p>
          <a:p>
            <a:endParaRPr lang="fr-FR" sz="1600" i="1" dirty="0" smtClean="0"/>
          </a:p>
          <a:p>
            <a:r>
              <a:rPr lang="en-GB" sz="1600" dirty="0" smtClean="0"/>
              <a:t>Phonation initiation requires pressure above 2cm of water and the current values in normal speech are in the region of 2-15cm of water.</a:t>
            </a:r>
          </a:p>
          <a:p>
            <a:r>
              <a:rPr lang="en-GB" sz="1600" dirty="0" smtClean="0"/>
              <a:t> Similarly, pressure varies according to linguistics needs.</a:t>
            </a:r>
          </a:p>
          <a:p>
            <a:r>
              <a:rPr lang="en-GB" sz="1600" dirty="0" smtClean="0"/>
              <a:t> Several studies have examined the relationship between sub-glottal pressure, intensity f0 and a range of variations occasioned by the prosodic organisation of the utterance. </a:t>
            </a:r>
            <a:endParaRPr lang="fr-FR" sz="1600" i="1"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68</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The classic experiments by Muller (1837) using excised larynxes constituted the first work to show the effects of an increase in subglottal pressure on intensity. Piquet and </a:t>
            </a:r>
            <a:r>
              <a:rPr lang="en-GB" sz="1200" i="0" kern="1200" dirty="0" err="1" smtClean="0">
                <a:solidFill>
                  <a:schemeClr val="tx1"/>
                </a:solidFill>
                <a:latin typeface="+mn-lt"/>
                <a:ea typeface="+mn-ea"/>
                <a:cs typeface="+mn-cs"/>
              </a:rPr>
              <a:t>Ducroix</a:t>
            </a:r>
            <a:r>
              <a:rPr lang="en-GB" sz="1200" i="0" kern="1200" dirty="0" smtClean="0">
                <a:solidFill>
                  <a:schemeClr val="tx1"/>
                </a:solidFill>
                <a:latin typeface="+mn-lt"/>
                <a:ea typeface="+mn-ea"/>
                <a:cs typeface="+mn-cs"/>
              </a:rPr>
              <a:t> (1956) made one of the first very fast</a:t>
            </a:r>
            <a:r>
              <a:rPr lang="en-GB" sz="1200" i="1"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colour films on the movement of the vocal folds, during the course of a </a:t>
            </a:r>
            <a:r>
              <a:rPr lang="en-GB" sz="1200" i="0" kern="1200" dirty="0" err="1" smtClean="0">
                <a:solidFill>
                  <a:schemeClr val="tx1"/>
                </a:solidFill>
                <a:latin typeface="+mn-lt"/>
                <a:ea typeface="+mn-ea"/>
                <a:cs typeface="+mn-cs"/>
              </a:rPr>
              <a:t>laryngectomy</a:t>
            </a:r>
            <a:r>
              <a:rPr lang="en-GB" sz="1200" i="0" kern="1200" dirty="0" smtClean="0">
                <a:solidFill>
                  <a:schemeClr val="tx1"/>
                </a:solidFill>
                <a:latin typeface="+mn-lt"/>
                <a:ea typeface="+mn-ea"/>
                <a:cs typeface="+mn-cs"/>
              </a:rPr>
              <a:t>. During this operation, they also diverted air outside the larynx using a </a:t>
            </a:r>
            <a:r>
              <a:rPr lang="en-GB" sz="1200" i="0" kern="1200" dirty="0" err="1" smtClean="0">
                <a:solidFill>
                  <a:schemeClr val="tx1"/>
                </a:solidFill>
                <a:latin typeface="+mn-lt"/>
                <a:ea typeface="+mn-ea"/>
                <a:cs typeface="+mn-cs"/>
              </a:rPr>
              <a:t>canula</a:t>
            </a:r>
            <a:r>
              <a:rPr lang="en-GB" sz="1200" i="1"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introduced into the opening that had been made to carry out the operation. As a result of their experiment, for which they have been heavily criticized since, they affirmed that the vocal folds could vibrate in the absence of any current of air. As far as they were concerned, the vocal folds were responsible for variations in intensity. Van den Berg (1956) measured the relationship between the level of sound, subglottal pressure and the average output of air for the vowel /a/ with different fundamental tones, and with chest voice, head voice and falsetto voice. His results allowed him to calculate the power and efficiency of the</a:t>
            </a:r>
            <a:r>
              <a:rPr lang="en-GB" sz="1200" i="1"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glottal voice generator</a:t>
            </a:r>
            <a:r>
              <a:rPr lang="en-GB" sz="1200" i="1"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He confirmed that the behaviour of the glottis as a generator of sound is quadratic rather than linear for the vowel /a/. The studies of Ladefoged and McKinney (1963), </a:t>
            </a:r>
            <a:r>
              <a:rPr lang="en-GB" sz="1200" i="0" kern="1200" dirty="0" err="1" smtClean="0">
                <a:solidFill>
                  <a:schemeClr val="tx1"/>
                </a:solidFill>
                <a:latin typeface="+mn-lt"/>
                <a:ea typeface="+mn-ea"/>
                <a:cs typeface="+mn-cs"/>
              </a:rPr>
              <a:t>Isshiki</a:t>
            </a:r>
            <a:r>
              <a:rPr lang="en-GB" sz="1200" i="0" kern="1200" dirty="0" smtClean="0">
                <a:solidFill>
                  <a:schemeClr val="tx1"/>
                </a:solidFill>
                <a:latin typeface="+mn-lt"/>
                <a:ea typeface="+mn-ea"/>
                <a:cs typeface="+mn-cs"/>
              </a:rPr>
              <a:t> (1964), </a:t>
            </a:r>
            <a:r>
              <a:rPr lang="en-GB" sz="1200" i="0" kern="1200" dirty="0" err="1" smtClean="0">
                <a:solidFill>
                  <a:schemeClr val="tx1"/>
                </a:solidFill>
                <a:latin typeface="+mn-lt"/>
                <a:ea typeface="+mn-ea"/>
                <a:cs typeface="+mn-cs"/>
              </a:rPr>
              <a:t>Strik</a:t>
            </a:r>
            <a:r>
              <a:rPr lang="en-GB" sz="1200" i="0" kern="1200" dirty="0" smtClean="0">
                <a:solidFill>
                  <a:schemeClr val="tx1"/>
                </a:solidFill>
                <a:latin typeface="+mn-lt"/>
                <a:ea typeface="+mn-ea"/>
                <a:cs typeface="+mn-cs"/>
              </a:rPr>
              <a:t> and </a:t>
            </a:r>
            <a:r>
              <a:rPr lang="en-GB" sz="1200" i="0" kern="1200" dirty="0" err="1" smtClean="0">
                <a:solidFill>
                  <a:schemeClr val="tx1"/>
                </a:solidFill>
                <a:latin typeface="+mn-lt"/>
                <a:ea typeface="+mn-ea"/>
                <a:cs typeface="+mn-cs"/>
              </a:rPr>
              <a:t>Boves</a:t>
            </a:r>
            <a:r>
              <a:rPr lang="en-GB" sz="1200" i="0" kern="1200" dirty="0" smtClean="0">
                <a:solidFill>
                  <a:schemeClr val="tx1"/>
                </a:solidFill>
                <a:latin typeface="+mn-lt"/>
                <a:ea typeface="+mn-ea"/>
                <a:cs typeface="+mn-cs"/>
              </a:rPr>
              <a:t> (1992) show that there is a very strong relationship between subglottal pressure and intensity. Intensity is practically proportional to the square of the pressure across the whole range of voice registers:</a:t>
            </a:r>
            <a:endParaRPr lang="fr-FR" sz="120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INT </a:t>
            </a:r>
            <a:r>
              <a:rPr lang="en-GB" sz="1200" i="1" kern="1200" dirty="0" smtClean="0">
                <a:solidFill>
                  <a:schemeClr val="tx1"/>
                </a:solidFill>
                <a:latin typeface="+mn-lt"/>
                <a:ea typeface="+mn-ea"/>
                <a:cs typeface="+mn-cs"/>
              </a:rPr>
              <a:t>x</a:t>
            </a:r>
            <a:r>
              <a:rPr lang="en-GB" sz="1200" kern="1200" dirty="0" smtClean="0">
                <a:solidFill>
                  <a:schemeClr val="tx1"/>
                </a:solidFill>
                <a:latin typeface="+mn-lt"/>
                <a:ea typeface="+mn-ea"/>
                <a:cs typeface="+mn-cs"/>
              </a:rPr>
              <a:t> SGP. 3.3</a:t>
            </a:r>
            <a:r>
              <a:rPr lang="en-GB" sz="1200" kern="1200" baseline="30000" dirty="0" smtClean="0">
                <a:solidFill>
                  <a:schemeClr val="tx1"/>
                </a:solidFill>
                <a:latin typeface="+mn-lt"/>
                <a:ea typeface="+mn-ea"/>
                <a:cs typeface="+mn-cs"/>
              </a:rPr>
              <a:t>O7</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70</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They also show, as does </a:t>
            </a:r>
            <a:r>
              <a:rPr lang="en-GB" sz="1200" kern="1200" dirty="0" err="1" smtClean="0">
                <a:solidFill>
                  <a:schemeClr val="tx1"/>
                </a:solidFill>
                <a:latin typeface="+mn-lt"/>
                <a:ea typeface="+mn-ea"/>
                <a:cs typeface="+mn-cs"/>
              </a:rPr>
              <a:t>Titze</a:t>
            </a:r>
            <a:r>
              <a:rPr lang="en-GB" sz="1200" kern="1200" dirty="0" smtClean="0">
                <a:solidFill>
                  <a:schemeClr val="tx1"/>
                </a:solidFill>
                <a:latin typeface="+mn-lt"/>
                <a:ea typeface="+mn-ea"/>
                <a:cs typeface="+mn-cs"/>
              </a:rPr>
              <a:t> (1989), that even if it is the most important, it is not the only factor to influence vocal intensity. Laryngeal adjustment and the impedance of the vocal tract also play a part. This observation is supported by Marchal and Carton (1980) and by </a:t>
            </a:r>
            <a:r>
              <a:rPr lang="en-GB" sz="1200" kern="1200" dirty="0" err="1" smtClean="0">
                <a:solidFill>
                  <a:schemeClr val="tx1"/>
                </a:solidFill>
                <a:latin typeface="+mn-lt"/>
                <a:ea typeface="+mn-ea"/>
                <a:cs typeface="+mn-cs"/>
              </a:rPr>
              <a:t>Lecuit</a:t>
            </a:r>
            <a:r>
              <a:rPr lang="en-GB" sz="1200" kern="1200" dirty="0" smtClean="0">
                <a:solidFill>
                  <a:schemeClr val="tx1"/>
                </a:solidFill>
                <a:latin typeface="+mn-lt"/>
                <a:ea typeface="+mn-ea"/>
                <a:cs typeface="+mn-cs"/>
              </a:rPr>
              <a:t> and Demolin (1998), who find distinct regression curves according to the vowels and four levels of f0.</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71</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strong positive relationship between subglottal pressure and f0 is highly likely since the latter is largely conditioned by </a:t>
            </a:r>
            <a:r>
              <a:rPr lang="en-GB" sz="1200" kern="1200" dirty="0" err="1" smtClean="0">
                <a:solidFill>
                  <a:schemeClr val="tx1"/>
                </a:solidFill>
                <a:latin typeface="+mn-lt"/>
                <a:ea typeface="+mn-ea"/>
                <a:cs typeface="+mn-cs"/>
              </a:rPr>
              <a:t>transglottal</a:t>
            </a:r>
            <a:r>
              <a:rPr lang="en-GB" sz="1200" kern="1200" dirty="0" smtClean="0">
                <a:solidFill>
                  <a:schemeClr val="tx1"/>
                </a:solidFill>
                <a:latin typeface="+mn-lt"/>
                <a:ea typeface="+mn-ea"/>
                <a:cs typeface="+mn-cs"/>
              </a:rPr>
              <a:t> pressure, i.e. the difference between pressure above and pressure below the vocal folds. On average, it seems there is an increase of 5 Hz per cm H</a:t>
            </a:r>
            <a:r>
              <a:rPr lang="en-GB" sz="1200" kern="1200" baseline="-25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O. Even so, laryngeal tension and voice register play a very important part. Fundamental frequency variations therefore seem significantly less important for high chest voice (1-3 Hz par cm H</a:t>
            </a:r>
            <a:r>
              <a:rPr lang="en-GB" sz="1200" kern="1200" baseline="-25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O) and low chest voice (2-6 Hz par cm H</a:t>
            </a:r>
            <a:r>
              <a:rPr lang="en-GB" sz="1200" kern="1200" baseline="-25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O) than for falsetto voices (5-10 Hz par cm H</a:t>
            </a:r>
            <a:r>
              <a:rPr lang="en-GB" sz="1200" kern="1200" baseline="-25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O) (</a:t>
            </a:r>
            <a:r>
              <a:rPr lang="en-GB" sz="1200" kern="1200" dirty="0" err="1" smtClean="0">
                <a:solidFill>
                  <a:schemeClr val="tx1"/>
                </a:solidFill>
                <a:latin typeface="+mn-lt"/>
                <a:ea typeface="+mn-ea"/>
                <a:cs typeface="+mn-cs"/>
              </a:rPr>
              <a:t>Titze</a:t>
            </a:r>
            <a:r>
              <a:rPr lang="en-GB" sz="1200" kern="1200" dirty="0" smtClean="0">
                <a:solidFill>
                  <a:schemeClr val="tx1"/>
                </a:solidFill>
                <a:latin typeface="+mn-lt"/>
                <a:ea typeface="+mn-ea"/>
                <a:cs typeface="+mn-cs"/>
              </a:rPr>
              <a:t>, 1989).</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Fundamental frequency variation does not depend exclusively on subglottal pressure (Plant and Younger, 2000). A rise in frequency can also result from increased laryngeal tension; when subglottal pressure lowers towards the end of an utterance, f0 can rise, as is particularly apparent in interrogative utterances with rising intonation. </a:t>
            </a:r>
            <a:endParaRPr lang="fr-FR"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Strik</a:t>
            </a:r>
            <a:r>
              <a:rPr lang="en-GB" sz="1200" kern="1200" dirty="0" smtClean="0">
                <a:solidFill>
                  <a:schemeClr val="tx1"/>
                </a:solidFill>
                <a:latin typeface="+mn-lt"/>
                <a:ea typeface="+mn-ea"/>
                <a:cs typeface="+mn-cs"/>
              </a:rPr>
              <a:t> and </a:t>
            </a:r>
            <a:r>
              <a:rPr lang="en-GB" sz="1200" kern="1200" dirty="0" err="1" smtClean="0">
                <a:solidFill>
                  <a:schemeClr val="tx1"/>
                </a:solidFill>
                <a:latin typeface="+mn-lt"/>
                <a:ea typeface="+mn-ea"/>
                <a:cs typeface="+mn-cs"/>
              </a:rPr>
              <a:t>Boves</a:t>
            </a:r>
            <a:r>
              <a:rPr lang="en-GB" sz="1200" kern="1200" dirty="0" smtClean="0">
                <a:solidFill>
                  <a:schemeClr val="tx1"/>
                </a:solidFill>
                <a:latin typeface="+mn-lt"/>
                <a:ea typeface="+mn-ea"/>
                <a:cs typeface="+mn-cs"/>
              </a:rPr>
              <a:t> (1992) model the relationship between subglottal pressure and laryngeal adjustments in the control of f0.</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72</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Papers by </a:t>
            </a:r>
            <a:r>
              <a:rPr lang="en-GB" sz="1200" kern="1200" dirty="0" err="1" smtClean="0">
                <a:solidFill>
                  <a:schemeClr val="tx1"/>
                </a:solidFill>
                <a:latin typeface="+mn-lt"/>
                <a:ea typeface="+mn-ea"/>
                <a:cs typeface="+mn-cs"/>
              </a:rPr>
              <a:t>Shutte</a:t>
            </a:r>
            <a:r>
              <a:rPr lang="en-GB" sz="1200" kern="1200" dirty="0" smtClean="0">
                <a:solidFill>
                  <a:schemeClr val="tx1"/>
                </a:solidFill>
                <a:latin typeface="+mn-lt"/>
                <a:ea typeface="+mn-ea"/>
                <a:cs typeface="+mn-cs"/>
              </a:rPr>
              <a:t> (1992), Sundberg</a:t>
            </a:r>
            <a:r>
              <a:rPr lang="en-GB" sz="1200" i="1" kern="1200" dirty="0" smtClean="0">
                <a:solidFill>
                  <a:schemeClr val="tx1"/>
                </a:solidFill>
                <a:latin typeface="+mn-lt"/>
                <a:ea typeface="+mn-ea"/>
                <a:cs typeface="+mn-cs"/>
              </a:rPr>
              <a:t> et al.</a:t>
            </a:r>
            <a:r>
              <a:rPr lang="en-GB" sz="1200" kern="1200" dirty="0" smtClean="0">
                <a:solidFill>
                  <a:schemeClr val="tx1"/>
                </a:solidFill>
                <a:latin typeface="+mn-lt"/>
                <a:ea typeface="+mn-ea"/>
                <a:cs typeface="+mn-cs"/>
              </a:rPr>
              <a:t> (1999) and </a:t>
            </a:r>
            <a:r>
              <a:rPr lang="en-GB" sz="1200" kern="1200" dirty="0" err="1" smtClean="0">
                <a:solidFill>
                  <a:schemeClr val="tx1"/>
                </a:solidFill>
                <a:latin typeface="+mn-lt"/>
                <a:ea typeface="+mn-ea"/>
                <a:cs typeface="+mn-cs"/>
              </a:rPr>
              <a:t>Sjölander</a:t>
            </a:r>
            <a:r>
              <a:rPr lang="en-GB" sz="1200" kern="1200" dirty="0" smtClean="0">
                <a:solidFill>
                  <a:schemeClr val="tx1"/>
                </a:solidFill>
                <a:latin typeface="+mn-lt"/>
                <a:ea typeface="+mn-ea"/>
                <a:cs typeface="+mn-cs"/>
              </a:rPr>
              <a:t> and Sundberg (2004) examine the relations between subglottal pressure, the quality of the glottal source and the spectrum. In particular they measured F1 energy in singers and concluded that there was a linear relationship: when subglottal pressure doubled, it produced a rise of 12 dB.</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74</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difficulty of identifying stable acoustic correlates for the </a:t>
            </a:r>
            <a:r>
              <a:rPr lang="en-GB" sz="1200" kern="1200" dirty="0" err="1" smtClean="0">
                <a:solidFill>
                  <a:schemeClr val="tx1"/>
                </a:solidFill>
                <a:latin typeface="+mn-lt"/>
                <a:ea typeface="+mn-ea"/>
                <a:cs typeface="+mn-cs"/>
              </a:rPr>
              <a:t>exponency</a:t>
            </a:r>
            <a:r>
              <a:rPr lang="en-GB" sz="1200" kern="1200" dirty="0" smtClean="0">
                <a:solidFill>
                  <a:schemeClr val="tx1"/>
                </a:solidFill>
                <a:latin typeface="+mn-lt"/>
                <a:ea typeface="+mn-ea"/>
                <a:cs typeface="+mn-cs"/>
              </a:rPr>
              <a:t> of </a:t>
            </a:r>
            <a:r>
              <a:rPr lang="en-GB" sz="1200" kern="1200" dirty="0" err="1" smtClean="0">
                <a:solidFill>
                  <a:schemeClr val="tx1"/>
                </a:solidFill>
                <a:latin typeface="+mn-lt"/>
                <a:ea typeface="+mn-ea"/>
                <a:cs typeface="+mn-cs"/>
              </a:rPr>
              <a:t>intonational</a:t>
            </a:r>
            <a:r>
              <a:rPr lang="en-GB" sz="1200" kern="1200" dirty="0" smtClean="0">
                <a:solidFill>
                  <a:schemeClr val="tx1"/>
                </a:solidFill>
                <a:latin typeface="+mn-lt"/>
                <a:ea typeface="+mn-ea"/>
                <a:cs typeface="+mn-cs"/>
              </a:rPr>
              <a:t> accent has led to questions as to the possibility of defining it at a substantive level from the physiological point of view. The notion of </a:t>
            </a:r>
            <a:r>
              <a:rPr lang="en-GB" sz="1200" kern="1200" dirty="0" err="1" smtClean="0">
                <a:solidFill>
                  <a:schemeClr val="tx1"/>
                </a:solidFill>
                <a:latin typeface="+mn-lt"/>
                <a:ea typeface="+mn-ea"/>
                <a:cs typeface="+mn-cs"/>
              </a:rPr>
              <a:t>exhalatory</a:t>
            </a:r>
            <a:r>
              <a:rPr lang="en-GB" sz="1200" kern="1200" dirty="0" smtClean="0">
                <a:solidFill>
                  <a:schemeClr val="tx1"/>
                </a:solidFill>
                <a:latin typeface="+mn-lt"/>
                <a:ea typeface="+mn-ea"/>
                <a:cs typeface="+mn-cs"/>
              </a:rPr>
              <a:t> effort has often been advanced to explain why one segment in the speech-stream should have dynamic value. Studies have focused on the activity of the respiration muscles on the one hand, and on the links between variations in subglottal pressure and the perception of accent on the other hand: lexical accent, accent known as ‘emphasis’, and phrasal accent. Research has chiefly focused on French and English</a:t>
            </a:r>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75</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example given by Lieberman (1965) of the difference in realisation between “light housekeeper” and “lighthouse keeper”, in which accent shifts from ‘light’ to ‘house’ is  good illustration of the view that accented syllables are marked by a peak in respiratory effort reflected by a peak in subglottal pressure </a:t>
            </a:r>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76</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This link between a rapid increase in subglottal pressure and syllable accentuation is also found in French for syllables marked for stylistic effect (Benguerel, 1973; Marchal, 1976). </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78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95065" y="4603279"/>
            <a:ext cx="5330190" cy="4466987"/>
          </a:xfrm>
        </p:spPr>
        <p:txBody>
          <a:bodyPr>
            <a:normAutofit/>
          </a:bodyPr>
          <a:lstStyle/>
          <a:p>
            <a:endParaRPr lang="fr-FR" sz="1600" kern="1200" dirty="0" smtClean="0">
              <a:solidFill>
                <a:schemeClr val="tx1"/>
              </a:solidFill>
              <a:latin typeface="+mn-lt"/>
              <a:ea typeface="+mn-ea"/>
              <a:cs typeface="+mn-cs"/>
            </a:endParaRPr>
          </a:p>
          <a:p>
            <a:r>
              <a:rPr lang="en-GB" sz="1600" kern="1200" dirty="0" smtClean="0">
                <a:solidFill>
                  <a:schemeClr val="tx1"/>
                </a:solidFill>
                <a:latin typeface="+mn-lt"/>
                <a:ea typeface="+mn-ea"/>
                <a:cs typeface="+mn-cs"/>
              </a:rPr>
              <a:t>The structural supports of the respiratory system</a:t>
            </a:r>
            <a:r>
              <a:rPr lang="en-GB" sz="1600" kern="1200" baseline="0" dirty="0" smtClean="0">
                <a:solidFill>
                  <a:schemeClr val="tx1"/>
                </a:solidFill>
                <a:latin typeface="+mn-lt"/>
                <a:ea typeface="+mn-ea"/>
                <a:cs typeface="+mn-cs"/>
              </a:rPr>
              <a:t> has three components: the rib cage, the visceral thorax and the respiration muscles.</a:t>
            </a:r>
          </a:p>
          <a:p>
            <a:endParaRPr lang="en-GB" sz="1600" kern="1200" baseline="0" dirty="0" smtClean="0">
              <a:solidFill>
                <a:schemeClr val="tx1"/>
              </a:solidFill>
              <a:latin typeface="+mn-lt"/>
              <a:ea typeface="+mn-ea"/>
              <a:cs typeface="+mn-cs"/>
            </a:endParaRPr>
          </a:p>
          <a:p>
            <a:r>
              <a:rPr lang="en-GB" sz="1600" kern="1200" dirty="0" smtClean="0">
                <a:solidFill>
                  <a:schemeClr val="tx1"/>
                </a:solidFill>
                <a:latin typeface="+mn-lt"/>
                <a:ea typeface="+mn-ea"/>
                <a:cs typeface="+mn-cs"/>
              </a:rPr>
              <a:t>The rib cage is made up of twelve spinal vertebrae, twelve pairs of ribs, and the sternum.</a:t>
            </a:r>
          </a:p>
          <a:p>
            <a:endParaRPr lang="en-GB" sz="1600" dirty="0" smtClean="0"/>
          </a:p>
          <a:p>
            <a:r>
              <a:rPr lang="en-GB" sz="1600" kern="1200" dirty="0" smtClean="0">
                <a:solidFill>
                  <a:schemeClr val="tx1"/>
                </a:solidFill>
                <a:latin typeface="+mn-lt"/>
                <a:ea typeface="+mn-ea"/>
                <a:cs typeface="+mn-cs"/>
              </a:rPr>
              <a:t> It is bounded at the top by the neck and at the bottom by the diaphragm.</a:t>
            </a:r>
            <a:endParaRPr lang="fr-FR" sz="1600" kern="1200" dirty="0" smtClean="0">
              <a:solidFill>
                <a:schemeClr val="tx1"/>
              </a:solidFill>
              <a:latin typeface="+mn-lt"/>
              <a:ea typeface="+mn-ea"/>
              <a:cs typeface="+mn-cs"/>
            </a:endParaRPr>
          </a:p>
          <a:p>
            <a:endParaRPr lang="fr-FR" sz="16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7</a:t>
            </a:fld>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It would be tempting to see in this link a confirmation of the motor theory of perception according to which the listener is aware of the physiological effort of speech production. We think however that variation in subglottal pressure is probably an indicator, but not the only one. Moreover, these same studies find that in French there is an absence of such a link for phrasal accents, which are never associated with any significant variation in subglottal pressure.</a:t>
            </a:r>
            <a:endParaRPr lang="fr-FR" sz="1200" kern="1200" smtClean="0">
              <a:solidFill>
                <a:schemeClr val="tx1"/>
              </a:solidFill>
              <a:latin typeface="+mn-lt"/>
              <a:ea typeface="+mn-ea"/>
              <a:cs typeface="+mn-cs"/>
            </a:endParaRPr>
          </a:p>
          <a:p>
            <a:endParaRPr lang="fr-FR"/>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81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dirty="0" smtClean="0"/>
              <a:t>The ribs constitute a barrel-shaped protective shield around the thorax:  the rib cage.</a:t>
            </a:r>
          </a:p>
          <a:p>
            <a:endParaRPr lang="en-GB" sz="1600" dirty="0" smtClean="0"/>
          </a:p>
          <a:p>
            <a:r>
              <a:rPr lang="en-GB" sz="1600" dirty="0" smtClean="0"/>
              <a:t> At the back, the head of each rib is joined to the spinal column by sliding joints.</a:t>
            </a:r>
          </a:p>
          <a:p>
            <a:endParaRPr lang="en-GB" sz="1600" dirty="0" smtClean="0"/>
          </a:p>
          <a:p>
            <a:r>
              <a:rPr lang="en-GB" sz="1600" dirty="0" smtClean="0"/>
              <a:t> At the front, the first seven ribs are attached directly to the sternum by means of costal cartilage. </a:t>
            </a:r>
          </a:p>
          <a:p>
            <a:endParaRPr lang="en-GB" sz="1600" dirty="0" smtClean="0"/>
          </a:p>
          <a:p>
            <a:r>
              <a:rPr lang="en-GB" sz="1600" dirty="0" smtClean="0"/>
              <a:t> The next three are attached to the lower extremity of the sternum by the cartilage of the seventh rib.</a:t>
            </a:r>
          </a:p>
          <a:p>
            <a:endParaRPr lang="en-GB" sz="1600" dirty="0" smtClean="0"/>
          </a:p>
          <a:p>
            <a:r>
              <a:rPr lang="en-GB" sz="1600" dirty="0" smtClean="0"/>
              <a:t> The last two ribs (the ‘floating’ ribs) have no anterior attachment; their costal cartilage is embedded in muscle fibres.</a:t>
            </a:r>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600" dirty="0" smtClean="0"/>
              <a:t>Because of their shape and mode of attachment, front and back, </a:t>
            </a:r>
          </a:p>
          <a:p>
            <a:endParaRPr lang="en-GB" sz="1600" dirty="0" smtClean="0"/>
          </a:p>
          <a:p>
            <a:r>
              <a:rPr lang="en-GB" sz="1600" dirty="0" smtClean="0"/>
              <a:t>Raising of the ribs will cause an increase in thoracic volume in two directions: transverse and lateral.</a:t>
            </a:r>
          </a:p>
          <a:p>
            <a:endParaRPr lang="en-GB" sz="1600" dirty="0" smtClean="0"/>
          </a:p>
          <a:p>
            <a:r>
              <a:rPr lang="en-GB" sz="1600" dirty="0" smtClean="0"/>
              <a:t> The simultaneous forward and upward movement of the sternum results in an increase of the </a:t>
            </a:r>
            <a:r>
              <a:rPr lang="en-GB" sz="1600" dirty="0" err="1" smtClean="0"/>
              <a:t>anteroposterior</a:t>
            </a:r>
            <a:r>
              <a:rPr lang="en-GB" sz="1600" dirty="0" smtClean="0"/>
              <a:t> diameter.</a:t>
            </a:r>
          </a:p>
          <a:p>
            <a:endParaRPr lang="en-GB" sz="1600" dirty="0" smtClean="0"/>
          </a:p>
          <a:p>
            <a:r>
              <a:rPr lang="en-GB" sz="1600" dirty="0" smtClean="0"/>
              <a:t> The vertical dimension can be altered by movements of the diaphragm which lower the abdominal internal organs. </a:t>
            </a:r>
            <a:endParaRPr lang="fr-FR" sz="1600" dirty="0" smtClean="0"/>
          </a:p>
          <a:p>
            <a:endParaRPr lang="fr-FR" dirty="0"/>
          </a:p>
        </p:txBody>
      </p:sp>
      <p:sp>
        <p:nvSpPr>
          <p:cNvPr id="4" name="Espace réservé du numéro de diapositive 3"/>
          <p:cNvSpPr>
            <a:spLocks noGrp="1"/>
          </p:cNvSpPr>
          <p:nvPr>
            <p:ph type="sldNum" sz="quarter" idx="10"/>
          </p:nvPr>
        </p:nvSpPr>
        <p:spPr/>
        <p:txBody>
          <a:bodyPr/>
          <a:lstStyle/>
          <a:p>
            <a:fld id="{5ABE4DC2-8ADB-4801-A506-CF846FA24BC5}"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2A2E9B-4316-4020-BC7F-37F40FAE2B90}" type="datetimeFigureOut">
              <a:rPr lang="fr-FR" smtClean="0"/>
              <a:pPr/>
              <a:t>27/04/2013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DE6CC8-3E37-4D5B-A6F1-6407A3D8930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A2E9B-4316-4020-BC7F-37F40FAE2B90}" type="datetimeFigureOut">
              <a:rPr lang="fr-FR" smtClean="0"/>
              <a:pPr/>
              <a:t>27/04/2013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E6CC8-3E37-4D5B-A6F1-6407A3D89303}"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56793"/>
            <a:ext cx="7772400" cy="1296143"/>
          </a:xfrm>
        </p:spPr>
        <p:txBody>
          <a:bodyPr>
            <a:normAutofit fontScale="90000"/>
          </a:bodyPr>
          <a:lstStyle/>
          <a:p>
            <a:r>
              <a:rPr lang="fr-FR" dirty="0" smtClean="0"/>
              <a:t>Respiration: </a:t>
            </a:r>
            <a:r>
              <a:rPr lang="fr-FR" dirty="0" err="1" smtClean="0"/>
              <a:t>from</a:t>
            </a:r>
            <a:r>
              <a:rPr lang="fr-FR" dirty="0" smtClean="0"/>
              <a:t> </a:t>
            </a:r>
            <a:r>
              <a:rPr lang="fr-FR" dirty="0" err="1" smtClean="0"/>
              <a:t>Physiology</a:t>
            </a:r>
            <a:r>
              <a:rPr lang="fr-FR" dirty="0" smtClean="0"/>
              <a:t> to </a:t>
            </a:r>
            <a:r>
              <a:rPr lang="fr-FR" dirty="0" err="1" smtClean="0"/>
              <a:t>Phonetics</a:t>
            </a:r>
            <a:endParaRPr lang="fr-FR" dirty="0"/>
          </a:p>
        </p:txBody>
      </p:sp>
      <p:sp>
        <p:nvSpPr>
          <p:cNvPr id="3" name="Sous-titre 2"/>
          <p:cNvSpPr>
            <a:spLocks noGrp="1"/>
          </p:cNvSpPr>
          <p:nvPr>
            <p:ph type="subTitle" idx="1"/>
          </p:nvPr>
        </p:nvSpPr>
        <p:spPr>
          <a:xfrm>
            <a:off x="1371600" y="3886200"/>
            <a:ext cx="6400800" cy="2971800"/>
          </a:xfrm>
        </p:spPr>
        <p:txBody>
          <a:bodyPr>
            <a:normAutofit/>
          </a:bodyPr>
          <a:lstStyle/>
          <a:p>
            <a:endParaRPr lang="fr-FR" dirty="0"/>
          </a:p>
          <a:p>
            <a:r>
              <a:rPr lang="fr-FR" dirty="0" smtClean="0">
                <a:latin typeface="Arial Narrow" pitchFamily="34" charset="0"/>
              </a:rPr>
              <a:t>Alain Marchal</a:t>
            </a:r>
          </a:p>
          <a:p>
            <a:r>
              <a:rPr lang="fr-FR" dirty="0" smtClean="0">
                <a:latin typeface="Arial Narrow" pitchFamily="34" charset="0"/>
              </a:rPr>
              <a:t>Laboratoire Parole et Langage</a:t>
            </a:r>
          </a:p>
          <a:p>
            <a:r>
              <a:rPr lang="fr-FR" dirty="0" smtClean="0">
                <a:latin typeface="Arial Narrow" pitchFamily="34" charset="0"/>
              </a:rPr>
              <a:t>CNRS – Aix-en-Provence</a:t>
            </a:r>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251520" y="188640"/>
            <a:ext cx="8229600" cy="634082"/>
          </a:xfrm>
        </p:spPr>
        <p:txBody>
          <a:bodyPr>
            <a:normAutofit fontScale="90000"/>
          </a:bodyPr>
          <a:lstStyle/>
          <a:p>
            <a:r>
              <a:rPr lang="en-GB" sz="3600" dirty="0" smtClean="0"/>
              <a:t>Some Principles of Aerodynamics</a:t>
            </a:r>
            <a:r>
              <a:rPr lang="fr-FR" dirty="0" smtClean="0"/>
              <a:t/>
            </a:r>
            <a:br>
              <a:rPr lang="fr-FR" dirty="0" smtClean="0"/>
            </a:br>
            <a:endParaRPr lang="fr-FR" dirty="0"/>
          </a:p>
        </p:txBody>
      </p:sp>
      <p:sp>
        <p:nvSpPr>
          <p:cNvPr id="11" name="Espace réservé du contenu 10"/>
          <p:cNvSpPr>
            <a:spLocks noGrp="1"/>
          </p:cNvSpPr>
          <p:nvPr>
            <p:ph idx="1"/>
          </p:nvPr>
        </p:nvSpPr>
        <p:spPr>
          <a:xfrm>
            <a:off x="457200" y="404664"/>
            <a:ext cx="8229600" cy="6696744"/>
          </a:xfrm>
        </p:spPr>
        <p:txBody>
          <a:bodyPr>
            <a:normAutofit/>
          </a:bodyPr>
          <a:lstStyle/>
          <a:p>
            <a:pPr>
              <a:buNone/>
            </a:pPr>
            <a:r>
              <a:rPr lang="en-GB" dirty="0" smtClean="0"/>
              <a:t> </a:t>
            </a:r>
            <a:endParaRPr lang="fr-FR" dirty="0" smtClean="0"/>
          </a:p>
          <a:p>
            <a:r>
              <a:rPr lang="en-GB" sz="2800" b="1" i="1" dirty="0" smtClean="0"/>
              <a:t>Boyle’s law:</a:t>
            </a:r>
            <a:r>
              <a:rPr lang="en-GB" sz="2800" dirty="0" smtClean="0"/>
              <a:t> When the dimensions of a container are enlarged, its volume increases; the molecules of air become more spaced out, and air pressure falls. </a:t>
            </a:r>
          </a:p>
          <a:p>
            <a:endParaRPr lang="fr-FR" sz="2800" dirty="0" smtClean="0"/>
          </a:p>
          <a:p>
            <a:r>
              <a:rPr lang="en-GB" sz="2800" dirty="0" smtClean="0"/>
              <a:t>Conversely, when the dimensions are reduced, the volume decreases, the air molecules become compressed, and the pressure increases </a:t>
            </a:r>
            <a:endParaRPr lang="fr-FR" sz="2800" dirty="0" smtClean="0"/>
          </a:p>
          <a:p>
            <a:pPr>
              <a:buNone/>
            </a:pPr>
            <a:r>
              <a:rPr lang="en-GB" sz="2800" dirty="0" smtClean="0"/>
              <a:t> </a:t>
            </a:r>
            <a:endParaRPr lang="fr-FR" sz="2800" dirty="0" smtClean="0"/>
          </a:p>
          <a:p>
            <a:r>
              <a:rPr lang="en-GB" sz="2800" b="1" i="1" dirty="0" smtClean="0"/>
              <a:t>The pressure of air</a:t>
            </a:r>
            <a:r>
              <a:rPr lang="en-GB" sz="2800" dirty="0" smtClean="0"/>
              <a:t> in the lungs depends on the force exerted on the thoracic walls by the molecules of air inside them. </a:t>
            </a:r>
          </a:p>
          <a:p>
            <a:endParaRPr lang="en-GB" dirty="0" smtClean="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en-GB" sz="3200" dirty="0" smtClean="0"/>
              <a:t>Some Principles of Aerodynamics</a:t>
            </a:r>
            <a:endParaRPr lang="fr-FR" sz="3200" dirty="0"/>
          </a:p>
        </p:txBody>
      </p:sp>
      <p:sp>
        <p:nvSpPr>
          <p:cNvPr id="3" name="Espace réservé du contenu 2"/>
          <p:cNvSpPr>
            <a:spLocks noGrp="1"/>
          </p:cNvSpPr>
          <p:nvPr>
            <p:ph idx="1"/>
          </p:nvPr>
        </p:nvSpPr>
        <p:spPr/>
        <p:txBody>
          <a:bodyPr>
            <a:normAutofit fontScale="92500" lnSpcReduction="20000"/>
          </a:bodyPr>
          <a:lstStyle/>
          <a:p>
            <a:r>
              <a:rPr lang="en-GB" sz="3000" dirty="0" smtClean="0"/>
              <a:t>An </a:t>
            </a:r>
            <a:r>
              <a:rPr lang="en-GB" sz="3000" b="1" i="1" dirty="0" smtClean="0"/>
              <a:t>increase in pulmonary</a:t>
            </a:r>
            <a:r>
              <a:rPr lang="en-GB" sz="3000" dirty="0" smtClean="0"/>
              <a:t> volume &gt; lowering of pressure </a:t>
            </a:r>
          </a:p>
          <a:p>
            <a:pPr>
              <a:buNone/>
            </a:pPr>
            <a:endParaRPr lang="en-GB" sz="3000" dirty="0" smtClean="0"/>
          </a:p>
          <a:p>
            <a:pPr>
              <a:buNone/>
            </a:pPr>
            <a:r>
              <a:rPr lang="en-GB" sz="1700" dirty="0" smtClean="0"/>
              <a:t>	        </a:t>
            </a:r>
            <a:r>
              <a:rPr lang="en-GB" sz="3000" dirty="0" smtClean="0"/>
              <a:t>which results in the drawing in of air from outside. </a:t>
            </a:r>
          </a:p>
          <a:p>
            <a:endParaRPr lang="fr-FR" sz="3000" dirty="0" smtClean="0"/>
          </a:p>
          <a:p>
            <a:endParaRPr lang="fr-FR" sz="3000" dirty="0" smtClean="0"/>
          </a:p>
          <a:p>
            <a:r>
              <a:rPr lang="en-GB" sz="3000" dirty="0" smtClean="0"/>
              <a:t>A </a:t>
            </a:r>
            <a:r>
              <a:rPr lang="en-GB" sz="3000" b="1" i="1" dirty="0" smtClean="0"/>
              <a:t>decrease in pulmonary volume</a:t>
            </a:r>
            <a:r>
              <a:rPr lang="en-GB" sz="3000" dirty="0" smtClean="0"/>
              <a:t> &gt; increase in pressure</a:t>
            </a:r>
          </a:p>
          <a:p>
            <a:pPr>
              <a:buNone/>
            </a:pPr>
            <a:r>
              <a:rPr lang="en-GB" sz="3000" dirty="0" smtClean="0"/>
              <a:t>         which pushes the air out. </a:t>
            </a:r>
            <a:endParaRPr lang="fr-FR" sz="3000" dirty="0" smtClean="0"/>
          </a:p>
          <a:p>
            <a:pPr>
              <a:buNone/>
            </a:pPr>
            <a:r>
              <a:rPr lang="en-GB" sz="3000" dirty="0" smtClean="0"/>
              <a:t> </a:t>
            </a:r>
            <a:endParaRPr lang="fr-FR" sz="3000" dirty="0" smtClean="0"/>
          </a:p>
          <a:p>
            <a:endParaRPr lang="fr-FR" dirty="0" smtClean="0"/>
          </a:p>
        </p:txBody>
      </p:sp>
      <p:sp>
        <p:nvSpPr>
          <p:cNvPr id="4" name="Flèche droite 3"/>
          <p:cNvSpPr/>
          <p:nvPr/>
        </p:nvSpPr>
        <p:spPr>
          <a:xfrm>
            <a:off x="0" y="27809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 name="Flèche droite 4"/>
          <p:cNvSpPr/>
          <p:nvPr/>
        </p:nvSpPr>
        <p:spPr>
          <a:xfrm>
            <a:off x="0" y="47971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How to </a:t>
            </a:r>
            <a:r>
              <a:rPr lang="fr-FR" sz="3200" dirty="0" err="1" smtClean="0"/>
              <a:t>Measure</a:t>
            </a:r>
            <a:r>
              <a:rPr lang="fr-FR" sz="3200" dirty="0" smtClean="0"/>
              <a:t> Air Pressure ?</a:t>
            </a:r>
            <a:endParaRPr lang="fr-FR" sz="3200" dirty="0"/>
          </a:p>
        </p:txBody>
      </p:sp>
      <p:pic>
        <p:nvPicPr>
          <p:cNvPr id="9" name="Espace réservé du contenu 8" descr="manometer-Utube.png"/>
          <p:cNvPicPr>
            <a:picLocks noGrp="1" noChangeAspect="1"/>
          </p:cNvPicPr>
          <p:nvPr>
            <p:ph sz="half" idx="1"/>
          </p:nvPr>
        </p:nvPicPr>
        <p:blipFill>
          <a:blip r:embed="rId3" cstate="print"/>
          <a:stretch>
            <a:fillRect/>
          </a:stretch>
        </p:blipFill>
        <p:spPr>
          <a:xfrm>
            <a:off x="1187624" y="1556792"/>
            <a:ext cx="2232247" cy="4464496"/>
          </a:xfrm>
        </p:spPr>
      </p:pic>
      <p:sp>
        <p:nvSpPr>
          <p:cNvPr id="8" name="Espace réservé du contenu 7"/>
          <p:cNvSpPr>
            <a:spLocks noGrp="1"/>
          </p:cNvSpPr>
          <p:nvPr>
            <p:ph sz="half" idx="2"/>
          </p:nvPr>
        </p:nvSpPr>
        <p:spPr/>
        <p:txBody>
          <a:bodyPr>
            <a:normAutofit lnSpcReduction="10000"/>
          </a:bodyPr>
          <a:lstStyle/>
          <a:p>
            <a:r>
              <a:rPr lang="fr-FR" dirty="0" smtClean="0"/>
              <a:t>The U tube </a:t>
            </a:r>
            <a:r>
              <a:rPr lang="fr-FR" dirty="0" err="1" smtClean="0"/>
              <a:t>manometer</a:t>
            </a:r>
            <a:r>
              <a:rPr lang="fr-FR" dirty="0" smtClean="0"/>
              <a:t> </a:t>
            </a:r>
            <a:r>
              <a:rPr lang="fr-FR" dirty="0" err="1" smtClean="0"/>
              <a:t>measures</a:t>
            </a:r>
            <a:r>
              <a:rPr lang="fr-FR" dirty="0" smtClean="0"/>
              <a:t> the </a:t>
            </a:r>
            <a:r>
              <a:rPr lang="fr-FR" dirty="0" err="1" smtClean="0"/>
              <a:t>height</a:t>
            </a:r>
            <a:r>
              <a:rPr lang="fr-FR" dirty="0" smtClean="0"/>
              <a:t> of a </a:t>
            </a:r>
            <a:r>
              <a:rPr lang="fr-FR" dirty="0" err="1" smtClean="0"/>
              <a:t>column</a:t>
            </a:r>
            <a:r>
              <a:rPr lang="fr-FR" dirty="0" smtClean="0"/>
              <a:t> of water </a:t>
            </a:r>
            <a:r>
              <a:rPr lang="fr-FR" dirty="0" err="1" smtClean="0"/>
              <a:t>when</a:t>
            </a:r>
            <a:r>
              <a:rPr lang="fr-FR" dirty="0" smtClean="0"/>
              <a:t> a </a:t>
            </a:r>
            <a:r>
              <a:rPr lang="fr-FR" dirty="0" err="1" smtClean="0"/>
              <a:t>given</a:t>
            </a:r>
            <a:r>
              <a:rPr lang="fr-FR" dirty="0" smtClean="0"/>
              <a:t> pressure </a:t>
            </a:r>
            <a:r>
              <a:rPr lang="fr-FR" dirty="0" err="1" smtClean="0"/>
              <a:t>is</a:t>
            </a:r>
            <a:r>
              <a:rPr lang="fr-FR" dirty="0" smtClean="0"/>
              <a:t> </a:t>
            </a:r>
            <a:r>
              <a:rPr lang="fr-FR" dirty="0" err="1" smtClean="0"/>
              <a:t>applied</a:t>
            </a:r>
            <a:r>
              <a:rPr lang="fr-FR" dirty="0" smtClean="0"/>
              <a:t> to one arm of the tube</a:t>
            </a:r>
          </a:p>
          <a:p>
            <a:endParaRPr lang="fr-FR" dirty="0" smtClean="0"/>
          </a:p>
          <a:p>
            <a:r>
              <a:rPr lang="fr-FR" dirty="0" err="1" smtClean="0"/>
              <a:t>Electronic</a:t>
            </a:r>
            <a:r>
              <a:rPr lang="fr-FR" dirty="0" smtClean="0"/>
              <a:t> </a:t>
            </a:r>
            <a:r>
              <a:rPr lang="fr-FR" dirty="0" err="1" smtClean="0"/>
              <a:t>transducers</a:t>
            </a:r>
            <a:r>
              <a:rPr lang="fr-FR" dirty="0" smtClean="0"/>
              <a:t> for </a:t>
            </a:r>
            <a:r>
              <a:rPr lang="fr-FR" dirty="0" err="1" smtClean="0"/>
              <a:t>dynamic</a:t>
            </a:r>
            <a:r>
              <a:rPr lang="fr-FR" dirty="0" smtClean="0"/>
              <a:t> speech pressure </a:t>
            </a:r>
            <a:r>
              <a:rPr lang="fr-FR" dirty="0" err="1" smtClean="0"/>
              <a:t>measurements</a:t>
            </a:r>
            <a:r>
              <a:rPr lang="fr-FR" dirty="0" smtClean="0"/>
              <a:t> are </a:t>
            </a:r>
            <a:r>
              <a:rPr lang="fr-FR" dirty="0" err="1" smtClean="0"/>
              <a:t>now</a:t>
            </a:r>
            <a:r>
              <a:rPr lang="fr-FR" dirty="0" smtClean="0"/>
              <a:t> </a:t>
            </a:r>
            <a:r>
              <a:rPr lang="fr-FR" dirty="0" err="1" smtClean="0"/>
              <a:t>used</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3200" dirty="0" smtClean="0"/>
              <a:t>Air Pressures in the Vocal Tract</a:t>
            </a:r>
            <a:endParaRPr lang="fr-FR" sz="3200" dirty="0"/>
          </a:p>
        </p:txBody>
      </p:sp>
      <p:sp>
        <p:nvSpPr>
          <p:cNvPr id="6" name="Espace réservé du contenu 5"/>
          <p:cNvSpPr>
            <a:spLocks noGrp="1"/>
          </p:cNvSpPr>
          <p:nvPr>
            <p:ph idx="1"/>
          </p:nvPr>
        </p:nvSpPr>
        <p:spPr>
          <a:xfrm>
            <a:off x="457200" y="1600200"/>
            <a:ext cx="8229600" cy="4781128"/>
          </a:xfrm>
        </p:spPr>
        <p:txBody>
          <a:bodyPr>
            <a:normAutofit fontScale="92500" lnSpcReduction="10000"/>
          </a:bodyPr>
          <a:lstStyle/>
          <a:p>
            <a:r>
              <a:rPr lang="fr-FR" sz="2800" dirty="0" smtClean="0"/>
              <a:t>Pressure </a:t>
            </a:r>
            <a:r>
              <a:rPr lang="fr-FR" sz="2800" dirty="0" err="1" smtClean="0"/>
              <a:t>is</a:t>
            </a:r>
            <a:r>
              <a:rPr lang="fr-FR" sz="2800" dirty="0" smtClean="0"/>
              <a:t> </a:t>
            </a:r>
            <a:r>
              <a:rPr lang="fr-FR" sz="2800" dirty="0" err="1" smtClean="0"/>
              <a:t>defined</a:t>
            </a:r>
            <a:r>
              <a:rPr lang="fr-FR" sz="2800" dirty="0" smtClean="0"/>
              <a:t> as the force per unit area acting </a:t>
            </a:r>
            <a:r>
              <a:rPr lang="fr-FR" sz="2800" dirty="0" err="1" smtClean="0"/>
              <a:t>perpendicular</a:t>
            </a:r>
            <a:r>
              <a:rPr lang="fr-FR" sz="2800" dirty="0" smtClean="0"/>
              <a:t> to a surface</a:t>
            </a:r>
          </a:p>
          <a:p>
            <a:endParaRPr lang="fr-FR" sz="2800" dirty="0" smtClean="0"/>
          </a:p>
          <a:p>
            <a:r>
              <a:rPr lang="fr-FR" sz="2800" dirty="0" err="1" smtClean="0"/>
              <a:t>Absolute</a:t>
            </a:r>
            <a:r>
              <a:rPr lang="fr-FR" sz="2800" dirty="0" smtClean="0"/>
              <a:t> pressure </a:t>
            </a:r>
            <a:r>
              <a:rPr lang="fr-FR" sz="2800" dirty="0" err="1" smtClean="0"/>
              <a:t>is</a:t>
            </a:r>
            <a:r>
              <a:rPr lang="fr-FR" sz="2800" dirty="0" smtClean="0"/>
              <a:t> of </a:t>
            </a:r>
            <a:r>
              <a:rPr lang="fr-FR" sz="2800" dirty="0" err="1" smtClean="0"/>
              <a:t>little</a:t>
            </a:r>
            <a:r>
              <a:rPr lang="fr-FR" sz="2800" dirty="0" smtClean="0"/>
              <a:t> value to the speech </a:t>
            </a:r>
            <a:r>
              <a:rPr lang="fr-FR" sz="2800" dirty="0" err="1" smtClean="0"/>
              <a:t>scientist</a:t>
            </a:r>
            <a:r>
              <a:rPr lang="fr-FR" sz="2800" dirty="0" smtClean="0"/>
              <a:t> or speech </a:t>
            </a:r>
            <a:r>
              <a:rPr lang="fr-FR" sz="2800" dirty="0" err="1" smtClean="0"/>
              <a:t>therapist</a:t>
            </a:r>
            <a:endParaRPr lang="fr-FR" sz="2800" dirty="0" smtClean="0"/>
          </a:p>
          <a:p>
            <a:endParaRPr lang="fr-FR" sz="2800" dirty="0" smtClean="0"/>
          </a:p>
          <a:p>
            <a:r>
              <a:rPr lang="fr-FR" sz="2800" dirty="0" smtClean="0"/>
              <a:t>Pressures in the </a:t>
            </a:r>
            <a:r>
              <a:rPr lang="fr-FR" sz="2800" dirty="0" err="1" smtClean="0"/>
              <a:t>respiratory</a:t>
            </a:r>
            <a:r>
              <a:rPr lang="fr-FR" sz="2800" dirty="0" smtClean="0"/>
              <a:t> tract (vocal tract) are </a:t>
            </a:r>
            <a:r>
              <a:rPr lang="fr-FR" sz="2800" dirty="0" err="1" smtClean="0"/>
              <a:t>expressed</a:t>
            </a:r>
            <a:r>
              <a:rPr lang="fr-FR" sz="2800" dirty="0" smtClean="0"/>
              <a:t> relative to the </a:t>
            </a:r>
            <a:r>
              <a:rPr lang="fr-FR" sz="2800" dirty="0" err="1" smtClean="0"/>
              <a:t>atmospheric</a:t>
            </a:r>
            <a:r>
              <a:rPr lang="fr-FR" sz="2800" dirty="0" smtClean="0"/>
              <a:t> pressure = gauge or gage pressure</a:t>
            </a:r>
          </a:p>
          <a:p>
            <a:endParaRPr lang="fr-FR" sz="2800" dirty="0" smtClean="0"/>
          </a:p>
          <a:p>
            <a:r>
              <a:rPr lang="fr-FR" sz="2800" dirty="0" smtClean="0"/>
              <a:t>Speech pressures are </a:t>
            </a:r>
            <a:r>
              <a:rPr lang="fr-FR" sz="2800" dirty="0" err="1" smtClean="0"/>
              <a:t>commonly</a:t>
            </a:r>
            <a:r>
              <a:rPr lang="fr-FR" sz="2800" dirty="0" smtClean="0"/>
              <a:t> </a:t>
            </a:r>
            <a:r>
              <a:rPr lang="fr-FR" sz="2800" dirty="0" err="1" smtClean="0"/>
              <a:t>expressed</a:t>
            </a:r>
            <a:r>
              <a:rPr lang="fr-FR" sz="2800" dirty="0" smtClean="0"/>
              <a:t> in CmH2o</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err="1" smtClean="0"/>
              <a:t>Airflow</a:t>
            </a:r>
            <a:endParaRPr lang="fr-FR" sz="3200" dirty="0"/>
          </a:p>
        </p:txBody>
      </p:sp>
      <p:sp>
        <p:nvSpPr>
          <p:cNvPr id="3" name="Espace réservé du contenu 2"/>
          <p:cNvSpPr>
            <a:spLocks noGrp="1"/>
          </p:cNvSpPr>
          <p:nvPr>
            <p:ph idx="1"/>
          </p:nvPr>
        </p:nvSpPr>
        <p:spPr>
          <a:xfrm>
            <a:off x="457200" y="1340768"/>
            <a:ext cx="8229600" cy="5328592"/>
          </a:xfrm>
        </p:spPr>
        <p:txBody>
          <a:bodyPr>
            <a:normAutofit/>
          </a:bodyPr>
          <a:lstStyle/>
          <a:p>
            <a:r>
              <a:rPr lang="fr-FR" sz="2400" dirty="0" err="1" smtClean="0"/>
              <a:t>Airflow</a:t>
            </a:r>
            <a:r>
              <a:rPr lang="fr-FR" sz="2400" dirty="0" smtClean="0"/>
              <a:t> </a:t>
            </a:r>
            <a:r>
              <a:rPr lang="fr-FR" sz="2400" dirty="0" err="1" smtClean="0"/>
              <a:t>occurs</a:t>
            </a:r>
            <a:r>
              <a:rPr lang="fr-FR" sz="2400" dirty="0" smtClean="0"/>
              <a:t> </a:t>
            </a:r>
            <a:r>
              <a:rPr lang="fr-FR" sz="2400" dirty="0" err="1" smtClean="0"/>
              <a:t>when</a:t>
            </a:r>
            <a:r>
              <a:rPr lang="fr-FR" sz="2400" dirty="0" smtClean="0"/>
              <a:t> </a:t>
            </a:r>
            <a:r>
              <a:rPr lang="fr-FR" sz="2400" dirty="0" err="1" smtClean="0"/>
              <a:t>there</a:t>
            </a:r>
            <a:r>
              <a:rPr lang="fr-FR" sz="2400" dirty="0" smtClean="0"/>
              <a:t> </a:t>
            </a:r>
            <a:r>
              <a:rPr lang="fr-FR" sz="2400" dirty="0" err="1" smtClean="0"/>
              <a:t>is</a:t>
            </a:r>
            <a:r>
              <a:rPr lang="fr-FR" sz="2400" dirty="0" smtClean="0"/>
              <a:t> a </a:t>
            </a:r>
            <a:r>
              <a:rPr lang="fr-FR" sz="2400" dirty="0" err="1" smtClean="0"/>
              <a:t>difference</a:t>
            </a:r>
            <a:r>
              <a:rPr lang="fr-FR" sz="2400" dirty="0" smtClean="0"/>
              <a:t> </a:t>
            </a:r>
            <a:r>
              <a:rPr lang="fr-FR" sz="2400" dirty="0" err="1" smtClean="0"/>
              <a:t>between</a:t>
            </a:r>
            <a:r>
              <a:rPr lang="fr-FR" sz="2400" dirty="0" smtClean="0"/>
              <a:t> pressures; Air </a:t>
            </a:r>
            <a:r>
              <a:rPr lang="fr-FR" sz="2400" dirty="0" err="1" smtClean="0"/>
              <a:t>flows</a:t>
            </a:r>
            <a:r>
              <a:rPr lang="fr-FR" sz="2400" dirty="0" smtClean="0"/>
              <a:t> </a:t>
            </a:r>
            <a:r>
              <a:rPr lang="fr-FR" sz="2400" dirty="0" err="1" smtClean="0"/>
              <a:t>from</a:t>
            </a:r>
            <a:r>
              <a:rPr lang="fr-FR" sz="2400" dirty="0" smtClean="0"/>
              <a:t> a </a:t>
            </a:r>
            <a:r>
              <a:rPr lang="fr-FR" sz="2400" dirty="0" err="1" smtClean="0"/>
              <a:t>region</a:t>
            </a:r>
            <a:r>
              <a:rPr lang="fr-FR" sz="2400" dirty="0" smtClean="0"/>
              <a:t> of </a:t>
            </a:r>
            <a:r>
              <a:rPr lang="fr-FR" sz="2400" dirty="0" err="1" smtClean="0"/>
              <a:t>high</a:t>
            </a:r>
            <a:r>
              <a:rPr lang="fr-FR" sz="2400" dirty="0" smtClean="0"/>
              <a:t> pressure to one of </a:t>
            </a:r>
            <a:r>
              <a:rPr lang="fr-FR" sz="2400" dirty="0" err="1" smtClean="0"/>
              <a:t>low</a:t>
            </a:r>
            <a:r>
              <a:rPr lang="fr-FR" sz="2400" dirty="0" smtClean="0"/>
              <a:t> pressure. The </a:t>
            </a:r>
            <a:r>
              <a:rPr lang="fr-FR" sz="2400" dirty="0" err="1" smtClean="0"/>
              <a:t>bigger</a:t>
            </a:r>
            <a:r>
              <a:rPr lang="fr-FR" sz="2400" dirty="0" smtClean="0"/>
              <a:t> the </a:t>
            </a:r>
            <a:r>
              <a:rPr lang="fr-FR" sz="2400" dirty="0" err="1" smtClean="0"/>
              <a:t>difference</a:t>
            </a:r>
            <a:r>
              <a:rPr lang="fr-FR" sz="2400" dirty="0" smtClean="0"/>
              <a:t>, the </a:t>
            </a:r>
            <a:r>
              <a:rPr lang="fr-FR" sz="2400" dirty="0" err="1" smtClean="0"/>
              <a:t>faster</a:t>
            </a:r>
            <a:r>
              <a:rPr lang="fr-FR" sz="2400" dirty="0" smtClean="0"/>
              <a:t> the flow</a:t>
            </a:r>
          </a:p>
          <a:p>
            <a:endParaRPr lang="fr-FR" sz="2400" dirty="0" smtClean="0"/>
          </a:p>
          <a:p>
            <a:r>
              <a:rPr lang="fr-FR" sz="2400" dirty="0" err="1" smtClean="0"/>
              <a:t>When</a:t>
            </a:r>
            <a:r>
              <a:rPr lang="fr-FR" sz="2400" dirty="0" smtClean="0"/>
              <a:t> flow </a:t>
            </a:r>
            <a:r>
              <a:rPr lang="fr-FR" sz="2400" dirty="0" err="1" smtClean="0"/>
              <a:t>is</a:t>
            </a:r>
            <a:r>
              <a:rPr lang="fr-FR" sz="2400" dirty="0" smtClean="0"/>
              <a:t> </a:t>
            </a:r>
            <a:r>
              <a:rPr lang="fr-FR" sz="2400" dirty="0" err="1" smtClean="0"/>
              <a:t>low</a:t>
            </a:r>
            <a:r>
              <a:rPr lang="fr-FR" sz="2400" dirty="0" smtClean="0"/>
              <a:t> and </a:t>
            </a:r>
            <a:r>
              <a:rPr lang="fr-FR" sz="2400" dirty="0" err="1" smtClean="0"/>
              <a:t>through</a:t>
            </a:r>
            <a:r>
              <a:rPr lang="fr-FR" sz="2400" dirty="0" smtClean="0"/>
              <a:t> </a:t>
            </a:r>
            <a:r>
              <a:rPr lang="fr-FR" sz="2400" dirty="0" err="1" smtClean="0"/>
              <a:t>narrow</a:t>
            </a:r>
            <a:r>
              <a:rPr lang="fr-FR" sz="2400" dirty="0" smtClean="0"/>
              <a:t> tubes, </a:t>
            </a:r>
            <a:r>
              <a:rPr lang="fr-FR" sz="2400" dirty="0" err="1" smtClean="0"/>
              <a:t>it</a:t>
            </a:r>
            <a:r>
              <a:rPr lang="fr-FR" sz="2400" dirty="0" smtClean="0"/>
              <a:t> tends to flow in a straight line: </a:t>
            </a:r>
            <a:r>
              <a:rPr lang="fr-FR" sz="2400" dirty="0" err="1" smtClean="0"/>
              <a:t>Laminar</a:t>
            </a:r>
            <a:r>
              <a:rPr lang="fr-FR" sz="2400" dirty="0" smtClean="0"/>
              <a:t> </a:t>
            </a:r>
            <a:r>
              <a:rPr lang="fr-FR" sz="2400" dirty="0" err="1" smtClean="0"/>
              <a:t>airflow</a:t>
            </a:r>
            <a:endParaRPr lang="fr-FR" sz="2400" dirty="0" smtClean="0"/>
          </a:p>
          <a:p>
            <a:endParaRPr lang="fr-FR" sz="2400" dirty="0" smtClean="0"/>
          </a:p>
          <a:p>
            <a:endParaRPr lang="fr-FR" sz="2400" dirty="0" smtClean="0"/>
          </a:p>
          <a:p>
            <a:r>
              <a:rPr lang="fr-FR" sz="2400" dirty="0" err="1" smtClean="0"/>
              <a:t>When</a:t>
            </a:r>
            <a:r>
              <a:rPr lang="fr-FR" sz="2400" dirty="0" smtClean="0"/>
              <a:t> air </a:t>
            </a:r>
            <a:r>
              <a:rPr lang="fr-FR" sz="2400" dirty="0" err="1" smtClean="0"/>
              <a:t>flows</a:t>
            </a:r>
            <a:r>
              <a:rPr lang="fr-FR" sz="2400" dirty="0" smtClean="0"/>
              <a:t> </a:t>
            </a:r>
            <a:r>
              <a:rPr lang="fr-FR" sz="2400" dirty="0" err="1" smtClean="0"/>
              <a:t>at</a:t>
            </a:r>
            <a:r>
              <a:rPr lang="fr-FR" sz="2400" dirty="0" smtClean="0"/>
              <a:t> </a:t>
            </a:r>
            <a:r>
              <a:rPr lang="fr-FR" sz="2400" dirty="0" err="1" smtClean="0"/>
              <a:t>higher</a:t>
            </a:r>
            <a:r>
              <a:rPr lang="fr-FR" sz="2400" dirty="0" smtClean="0"/>
              <a:t> </a:t>
            </a:r>
            <a:r>
              <a:rPr lang="fr-FR" sz="2400" dirty="0" err="1" smtClean="0"/>
              <a:t>velocities</a:t>
            </a:r>
            <a:r>
              <a:rPr lang="fr-FR" sz="2400" dirty="0" smtClean="0"/>
              <a:t>, flow </a:t>
            </a:r>
            <a:r>
              <a:rPr lang="fr-FR" sz="2400" dirty="0" err="1" smtClean="0"/>
              <a:t>is</a:t>
            </a:r>
            <a:r>
              <a:rPr lang="fr-FR" sz="2400" dirty="0" smtClean="0"/>
              <a:t> </a:t>
            </a:r>
            <a:r>
              <a:rPr lang="fr-FR" sz="2400" dirty="0" err="1" smtClean="0"/>
              <a:t>disorganized</a:t>
            </a:r>
            <a:r>
              <a:rPr lang="fr-FR" sz="2400" dirty="0" smtClean="0"/>
              <a:t>, </a:t>
            </a:r>
            <a:r>
              <a:rPr lang="fr-FR" sz="2400" dirty="0" err="1" smtClean="0"/>
              <a:t>chaotic</a:t>
            </a:r>
            <a:r>
              <a:rPr lang="fr-FR" sz="2400" dirty="0" smtClean="0"/>
              <a:t> and </a:t>
            </a:r>
            <a:r>
              <a:rPr lang="fr-FR" sz="2400" dirty="0" err="1" smtClean="0"/>
              <a:t>forms</a:t>
            </a:r>
            <a:r>
              <a:rPr lang="fr-FR" sz="2400" dirty="0" smtClean="0"/>
              <a:t> </a:t>
            </a:r>
            <a:r>
              <a:rPr lang="fr-FR" sz="2400" dirty="0" err="1" smtClean="0"/>
              <a:t>eddies</a:t>
            </a:r>
            <a:r>
              <a:rPr lang="fr-FR" sz="2400" dirty="0" smtClean="0"/>
              <a:t>: Turbulent </a:t>
            </a:r>
            <a:r>
              <a:rPr lang="fr-FR" sz="2400" dirty="0" err="1" smtClean="0"/>
              <a:t>airflow</a:t>
            </a:r>
            <a:endParaRPr lang="fr-FR" sz="2400" dirty="0" smtClean="0"/>
          </a:p>
          <a:p>
            <a:endParaRPr lang="fr-FR" dirty="0"/>
          </a:p>
        </p:txBody>
      </p:sp>
      <p:pic>
        <p:nvPicPr>
          <p:cNvPr id="4" name="Image 3" descr="https://upload.wikimedia.org/wikipedia/commons/thumb/b/b8/Laminar_and_turbulent_flows.svg/753px-Laminar_and_turbulent_flows.svg.png"/>
          <p:cNvPicPr/>
          <p:nvPr/>
        </p:nvPicPr>
        <p:blipFill>
          <a:blip r:embed="rId3" cstate="print"/>
          <a:srcRect l="10605" t="-11548" r="17676" b="54853"/>
          <a:stretch>
            <a:fillRect/>
          </a:stretch>
        </p:blipFill>
        <p:spPr bwMode="auto">
          <a:xfrm>
            <a:off x="2339752" y="3933056"/>
            <a:ext cx="1468830" cy="712519"/>
          </a:xfrm>
          <a:prstGeom prst="rect">
            <a:avLst/>
          </a:prstGeom>
          <a:noFill/>
          <a:ln w="9525">
            <a:noFill/>
            <a:miter lim="800000"/>
            <a:headEnd/>
            <a:tailEnd/>
          </a:ln>
        </p:spPr>
      </p:pic>
      <p:pic>
        <p:nvPicPr>
          <p:cNvPr id="5" name="Image 4" descr="https://upload.wikimedia.org/wikipedia/commons/thumb/b/b8/Laminar_and_turbulent_flows.svg/753px-Laminar_and_turbulent_flows.svg.png"/>
          <p:cNvPicPr/>
          <p:nvPr/>
        </p:nvPicPr>
        <p:blipFill>
          <a:blip r:embed="rId3" cstate="print"/>
          <a:srcRect l="10605" t="57740" r="19443"/>
          <a:stretch>
            <a:fillRect/>
          </a:stretch>
        </p:blipFill>
        <p:spPr bwMode="auto">
          <a:xfrm>
            <a:off x="2267744" y="5805264"/>
            <a:ext cx="1435048" cy="534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sz="3200" dirty="0" smtClean="0"/>
              <a:t>How to </a:t>
            </a:r>
            <a:r>
              <a:rPr lang="fr-FR" sz="3200" dirty="0" err="1" smtClean="0"/>
              <a:t>Measure</a:t>
            </a:r>
            <a:r>
              <a:rPr lang="fr-FR" sz="3200" dirty="0" smtClean="0"/>
              <a:t> Flow ?</a:t>
            </a:r>
            <a:endParaRPr lang="fr-FR" sz="3200" dirty="0"/>
          </a:p>
        </p:txBody>
      </p:sp>
      <p:sp>
        <p:nvSpPr>
          <p:cNvPr id="3" name="Espace réservé du contenu 2"/>
          <p:cNvSpPr>
            <a:spLocks noGrp="1"/>
          </p:cNvSpPr>
          <p:nvPr>
            <p:ph sz="half" idx="1"/>
          </p:nvPr>
        </p:nvSpPr>
        <p:spPr>
          <a:xfrm>
            <a:off x="0" y="1052736"/>
            <a:ext cx="4067944" cy="5400600"/>
          </a:xfrm>
        </p:spPr>
        <p:txBody>
          <a:bodyPr>
            <a:noAutofit/>
          </a:bodyPr>
          <a:lstStyle/>
          <a:p>
            <a:r>
              <a:rPr lang="fr-FR" dirty="0" err="1" smtClean="0"/>
              <a:t>Spirometer</a:t>
            </a:r>
            <a:r>
              <a:rPr lang="fr-FR" dirty="0" smtClean="0"/>
              <a:t>:</a:t>
            </a:r>
          </a:p>
          <a:p>
            <a:endParaRPr lang="fr-FR" dirty="0" smtClean="0"/>
          </a:p>
          <a:p>
            <a:pPr lvl="1"/>
            <a:r>
              <a:rPr lang="fr-FR" sz="2800" dirty="0" smtClean="0"/>
              <a:t>Basic </a:t>
            </a:r>
            <a:r>
              <a:rPr lang="fr-FR" sz="2800" dirty="0" err="1" smtClean="0"/>
              <a:t>equipment</a:t>
            </a:r>
            <a:r>
              <a:rPr lang="fr-FR" sz="2800" dirty="0" smtClean="0"/>
              <a:t> for </a:t>
            </a:r>
            <a:r>
              <a:rPr lang="fr-FR" sz="2800" dirty="0" err="1" smtClean="0"/>
              <a:t>pulmonary</a:t>
            </a:r>
            <a:r>
              <a:rPr lang="fr-FR" sz="2800" dirty="0" smtClean="0"/>
              <a:t> </a:t>
            </a:r>
            <a:r>
              <a:rPr lang="fr-FR" sz="2800" dirty="0" err="1" smtClean="0"/>
              <a:t>function</a:t>
            </a:r>
            <a:r>
              <a:rPr lang="fr-FR" sz="2800" dirty="0" smtClean="0"/>
              <a:t> tests</a:t>
            </a:r>
          </a:p>
          <a:p>
            <a:pPr lvl="1"/>
            <a:endParaRPr lang="fr-FR" sz="2800" dirty="0" smtClean="0"/>
          </a:p>
          <a:p>
            <a:pPr lvl="1"/>
            <a:r>
              <a:rPr lang="fr-FR" sz="2800" dirty="0" err="1" smtClean="0"/>
              <a:t>Differential</a:t>
            </a:r>
            <a:r>
              <a:rPr lang="fr-FR" sz="2800" dirty="0" smtClean="0"/>
              <a:t> pressure </a:t>
            </a:r>
            <a:r>
              <a:rPr lang="fr-FR" sz="2800" dirty="0" err="1" smtClean="0"/>
              <a:t>transducers</a:t>
            </a:r>
            <a:r>
              <a:rPr lang="fr-FR" sz="2800" dirty="0" smtClean="0"/>
              <a:t> for the </a:t>
            </a:r>
            <a:r>
              <a:rPr lang="fr-FR" sz="2800" dirty="0" err="1" smtClean="0"/>
              <a:t>measurement</a:t>
            </a:r>
            <a:r>
              <a:rPr lang="fr-FR" sz="2800" dirty="0" smtClean="0"/>
              <a:t> of flow rates</a:t>
            </a:r>
          </a:p>
          <a:p>
            <a:pPr lvl="1"/>
            <a:endParaRPr lang="fr-FR" sz="2800" dirty="0" smtClean="0"/>
          </a:p>
          <a:p>
            <a:pPr lvl="1"/>
            <a:r>
              <a:rPr lang="fr-FR" sz="2800" dirty="0" err="1" smtClean="0"/>
              <a:t>Unsuited</a:t>
            </a:r>
            <a:r>
              <a:rPr lang="fr-FR" sz="2800" dirty="0" smtClean="0"/>
              <a:t> for speech </a:t>
            </a:r>
            <a:endParaRPr lang="fr-FR" sz="2800" dirty="0"/>
          </a:p>
        </p:txBody>
      </p:sp>
      <p:pic>
        <p:nvPicPr>
          <p:cNvPr id="5" name="Espace réservé du contenu 4" descr="spirometer.gif"/>
          <p:cNvPicPr>
            <a:picLocks noGrp="1" noChangeAspect="1"/>
          </p:cNvPicPr>
          <p:nvPr>
            <p:ph sz="half" idx="2"/>
          </p:nvPr>
        </p:nvPicPr>
        <p:blipFill>
          <a:blip r:embed="rId3" cstate="print"/>
          <a:stretch>
            <a:fillRect/>
          </a:stretch>
        </p:blipFill>
        <p:spPr>
          <a:xfrm>
            <a:off x="4427984" y="1340768"/>
            <a:ext cx="4464496" cy="496855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80728"/>
          </a:xfrm>
        </p:spPr>
        <p:txBody>
          <a:bodyPr>
            <a:normAutofit/>
          </a:bodyPr>
          <a:lstStyle/>
          <a:p>
            <a:r>
              <a:rPr lang="fr-FR" sz="3200" dirty="0" smtClean="0"/>
              <a:t>How to </a:t>
            </a:r>
            <a:r>
              <a:rPr lang="fr-FR" sz="3200" dirty="0" err="1" smtClean="0"/>
              <a:t>Measure</a:t>
            </a:r>
            <a:r>
              <a:rPr lang="fr-FR" sz="3200" dirty="0" smtClean="0"/>
              <a:t> Flow </a:t>
            </a:r>
            <a:r>
              <a:rPr lang="fr-FR" sz="3200" dirty="0" err="1" smtClean="0"/>
              <a:t>during</a:t>
            </a:r>
            <a:r>
              <a:rPr lang="fr-FR" sz="3200" dirty="0" smtClean="0"/>
              <a:t> a Speech </a:t>
            </a:r>
            <a:r>
              <a:rPr lang="fr-FR" sz="3200" dirty="0" err="1" smtClean="0"/>
              <a:t>Task</a:t>
            </a:r>
            <a:r>
              <a:rPr lang="fr-FR" sz="3200" dirty="0" smtClean="0"/>
              <a:t> ?</a:t>
            </a:r>
            <a:endParaRPr lang="fr-FR" sz="3200" dirty="0"/>
          </a:p>
        </p:txBody>
      </p:sp>
      <p:sp>
        <p:nvSpPr>
          <p:cNvPr id="3" name="Espace réservé du contenu 2"/>
          <p:cNvSpPr>
            <a:spLocks noGrp="1"/>
          </p:cNvSpPr>
          <p:nvPr>
            <p:ph sz="half" idx="1"/>
          </p:nvPr>
        </p:nvSpPr>
        <p:spPr>
          <a:xfrm>
            <a:off x="0" y="1124744"/>
            <a:ext cx="4716016" cy="5733256"/>
          </a:xfrm>
        </p:spPr>
        <p:txBody>
          <a:bodyPr>
            <a:normAutofit/>
          </a:bodyPr>
          <a:lstStyle/>
          <a:p>
            <a:r>
              <a:rPr lang="fr-FR" dirty="0" err="1" smtClean="0"/>
              <a:t>Pneumotachograph</a:t>
            </a:r>
            <a:endParaRPr lang="fr-FR" dirty="0" smtClean="0"/>
          </a:p>
          <a:p>
            <a:pPr lvl="1"/>
            <a:r>
              <a:rPr lang="fr-FR" dirty="0" err="1" smtClean="0"/>
              <a:t>Measurement</a:t>
            </a:r>
            <a:r>
              <a:rPr lang="fr-FR" dirty="0" smtClean="0"/>
              <a:t> of pressure </a:t>
            </a:r>
            <a:r>
              <a:rPr lang="fr-FR" dirty="0" err="1" smtClean="0"/>
              <a:t>differences</a:t>
            </a:r>
            <a:r>
              <a:rPr lang="fr-FR" dirty="0" smtClean="0"/>
              <a:t> </a:t>
            </a:r>
            <a:r>
              <a:rPr lang="fr-FR" dirty="0" err="1" smtClean="0"/>
              <a:t>across</a:t>
            </a:r>
            <a:r>
              <a:rPr lang="fr-FR" dirty="0" smtClean="0"/>
              <a:t> a fine </a:t>
            </a:r>
            <a:r>
              <a:rPr lang="fr-FR" dirty="0" err="1" smtClean="0"/>
              <a:t>mesh</a:t>
            </a:r>
            <a:endParaRPr lang="fr-FR" dirty="0" smtClean="0"/>
          </a:p>
          <a:p>
            <a:pPr lvl="1"/>
            <a:r>
              <a:rPr lang="fr-FR" dirty="0" err="1" smtClean="0"/>
              <a:t>Electronic</a:t>
            </a:r>
            <a:r>
              <a:rPr lang="fr-FR" dirty="0" smtClean="0"/>
              <a:t> </a:t>
            </a:r>
            <a:r>
              <a:rPr lang="fr-FR" dirty="0" err="1" smtClean="0"/>
              <a:t>transducers</a:t>
            </a:r>
            <a:r>
              <a:rPr lang="fr-FR" dirty="0" smtClean="0"/>
              <a:t> of </a:t>
            </a:r>
            <a:r>
              <a:rPr lang="fr-FR" dirty="0" err="1" smtClean="0"/>
              <a:t>various</a:t>
            </a:r>
            <a:r>
              <a:rPr lang="fr-FR" dirty="0" smtClean="0"/>
              <a:t> types</a:t>
            </a:r>
          </a:p>
          <a:p>
            <a:pPr lvl="1"/>
            <a:endParaRPr lang="fr-FR" dirty="0" smtClean="0"/>
          </a:p>
          <a:p>
            <a:r>
              <a:rPr lang="fr-FR" dirty="0" smtClean="0"/>
              <a:t>For speech</a:t>
            </a:r>
          </a:p>
          <a:p>
            <a:pPr lvl="1"/>
            <a:r>
              <a:rPr lang="fr-FR" dirty="0" err="1" smtClean="0"/>
              <a:t>Airtight</a:t>
            </a:r>
            <a:r>
              <a:rPr lang="fr-FR" dirty="0" smtClean="0"/>
              <a:t> </a:t>
            </a:r>
            <a:r>
              <a:rPr lang="fr-FR" dirty="0" err="1" smtClean="0"/>
              <a:t>mask</a:t>
            </a:r>
            <a:r>
              <a:rPr lang="fr-FR" dirty="0" smtClean="0"/>
              <a:t> </a:t>
            </a:r>
            <a:r>
              <a:rPr lang="fr-FR" dirty="0" err="1" smtClean="0"/>
              <a:t>which</a:t>
            </a:r>
            <a:r>
              <a:rPr lang="fr-FR" dirty="0" smtClean="0"/>
              <a:t> </a:t>
            </a:r>
            <a:r>
              <a:rPr lang="fr-FR" dirty="0" err="1" smtClean="0"/>
              <a:t>fits</a:t>
            </a:r>
            <a:r>
              <a:rPr lang="fr-FR" dirty="0" smtClean="0"/>
              <a:t> over the </a:t>
            </a:r>
            <a:r>
              <a:rPr lang="fr-FR" dirty="0" err="1" smtClean="0"/>
              <a:t>mouth</a:t>
            </a:r>
            <a:r>
              <a:rPr lang="fr-FR" dirty="0" smtClean="0"/>
              <a:t> and </a:t>
            </a:r>
            <a:r>
              <a:rPr lang="fr-FR" dirty="0" err="1" smtClean="0"/>
              <a:t>nose</a:t>
            </a:r>
            <a:endParaRPr lang="fr-FR" dirty="0" smtClean="0"/>
          </a:p>
          <a:p>
            <a:pPr lvl="1"/>
            <a:r>
              <a:rPr lang="fr-FR" dirty="0" err="1" smtClean="0"/>
              <a:t>Mouth</a:t>
            </a:r>
            <a:r>
              <a:rPr lang="fr-FR" dirty="0" smtClean="0"/>
              <a:t> </a:t>
            </a:r>
            <a:r>
              <a:rPr lang="fr-FR" dirty="0" err="1" smtClean="0"/>
              <a:t>mask</a:t>
            </a:r>
            <a:r>
              <a:rPr lang="fr-FR" dirty="0" smtClean="0"/>
              <a:t> and </a:t>
            </a:r>
            <a:r>
              <a:rPr lang="fr-FR" dirty="0" err="1" smtClean="0"/>
              <a:t>catheter</a:t>
            </a:r>
            <a:r>
              <a:rPr lang="fr-FR" dirty="0" smtClean="0"/>
              <a:t> in </a:t>
            </a:r>
            <a:r>
              <a:rPr lang="fr-FR" dirty="0" err="1" smtClean="0"/>
              <a:t>nostrils</a:t>
            </a:r>
            <a:endParaRPr lang="fr-FR" dirty="0" smtClean="0"/>
          </a:p>
          <a:p>
            <a:pPr lvl="1"/>
            <a:r>
              <a:rPr lang="fr-FR" dirty="0" smtClean="0"/>
              <a:t>Microphone</a:t>
            </a:r>
          </a:p>
          <a:p>
            <a:pPr lvl="1"/>
            <a:r>
              <a:rPr lang="fr-FR" dirty="0" smtClean="0"/>
              <a:t>Body </a:t>
            </a:r>
            <a:r>
              <a:rPr lang="fr-FR" dirty="0" err="1" smtClean="0"/>
              <a:t>plethysmograph</a:t>
            </a:r>
            <a:endParaRPr lang="fr-FR" dirty="0"/>
          </a:p>
        </p:txBody>
      </p:sp>
      <p:pic>
        <p:nvPicPr>
          <p:cNvPr id="7" name="Espace réservé du contenu 6" descr="Fig3-Schema-Embouchure.jpg"/>
          <p:cNvPicPr>
            <a:picLocks noGrp="1" noChangeAspect="1"/>
          </p:cNvPicPr>
          <p:nvPr>
            <p:ph sz="half" idx="2"/>
          </p:nvPr>
        </p:nvPicPr>
        <p:blipFill>
          <a:blip r:embed="rId3" cstate="print"/>
          <a:stretch>
            <a:fillRect/>
          </a:stretch>
        </p:blipFill>
        <p:spPr>
          <a:xfrm>
            <a:off x="4788024" y="1844824"/>
            <a:ext cx="4355976" cy="410445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ain\Documents\Planches\planches respiration\techniques aero\plethysmographie\Plethysmographe corporel.jpg"/>
          <p:cNvPicPr>
            <a:picLocks noChangeAspect="1" noChangeArrowheads="1"/>
          </p:cNvPicPr>
          <p:nvPr/>
        </p:nvPicPr>
        <p:blipFill>
          <a:blip r:embed="rId3" cstate="print"/>
          <a:srcRect l="2766" r="51863" b="12403"/>
          <a:stretch>
            <a:fillRect/>
          </a:stretch>
        </p:blipFill>
        <p:spPr bwMode="auto">
          <a:xfrm>
            <a:off x="2123728" y="446199"/>
            <a:ext cx="4186814" cy="600713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ain\Documents\Planches\planches respiration\techniques aero\plethysmographie\pléthysmographe.jpg"/>
          <p:cNvPicPr>
            <a:picLocks noChangeAspect="1" noChangeArrowheads="1"/>
          </p:cNvPicPr>
          <p:nvPr/>
        </p:nvPicPr>
        <p:blipFill>
          <a:blip r:embed="rId3" cstate="print"/>
          <a:srcRect/>
          <a:stretch>
            <a:fillRect/>
          </a:stretch>
        </p:blipFill>
        <p:spPr bwMode="auto">
          <a:xfrm>
            <a:off x="0" y="99393"/>
            <a:ext cx="9144000" cy="68579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lethysmography.jpg"/>
          <p:cNvPicPr/>
          <p:nvPr/>
        </p:nvPicPr>
        <p:blipFill>
          <a:blip r:embed="rId3" cstate="print"/>
          <a:srcRect l="49560" t="6062" r="29180" b="66010"/>
          <a:stretch>
            <a:fillRect/>
          </a:stretch>
        </p:blipFill>
        <p:spPr>
          <a:xfrm>
            <a:off x="1979712" y="1"/>
            <a:ext cx="5184576"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490066"/>
          </a:xfrm>
        </p:spPr>
        <p:txBody>
          <a:bodyPr>
            <a:normAutofit fontScale="90000"/>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457200" y="404664"/>
            <a:ext cx="8229600" cy="6912768"/>
          </a:xfrm>
        </p:spPr>
        <p:txBody>
          <a:bodyPr>
            <a:normAutofit/>
          </a:bodyPr>
          <a:lstStyle/>
          <a:p>
            <a:pPr>
              <a:buNone/>
            </a:pPr>
            <a:r>
              <a:rPr lang="en-GB" dirty="0" smtClean="0"/>
              <a:t> </a:t>
            </a:r>
            <a:endParaRPr lang="fr-FR" dirty="0" smtClean="0"/>
          </a:p>
          <a:p>
            <a:r>
              <a:rPr lang="en-GB" sz="2800" b="1" i="1" dirty="0" smtClean="0"/>
              <a:t>F. Rohrer (1925):</a:t>
            </a:r>
            <a:r>
              <a:rPr lang="en-GB" sz="2800" dirty="0" smtClean="0"/>
              <a:t> Treatise on respiratory movements:  the basis of Respiratory Physiology. </a:t>
            </a:r>
          </a:p>
          <a:p>
            <a:endParaRPr lang="fr-FR" sz="2800" dirty="0" smtClean="0"/>
          </a:p>
          <a:p>
            <a:r>
              <a:rPr lang="en-GB" sz="2800" b="1" i="1" dirty="0" smtClean="0"/>
              <a:t>W. </a:t>
            </a:r>
            <a:r>
              <a:rPr lang="en-GB" sz="2800" b="1" i="1" dirty="0" err="1" smtClean="0"/>
              <a:t>Fenn</a:t>
            </a:r>
            <a:r>
              <a:rPr lang="en-GB" sz="2800" dirty="0" smtClean="0"/>
              <a:t>: Extension of this work in the 1940s.</a:t>
            </a:r>
          </a:p>
          <a:p>
            <a:endParaRPr lang="fr-FR" sz="2800" dirty="0" smtClean="0"/>
          </a:p>
          <a:p>
            <a:r>
              <a:rPr lang="en-GB" sz="2800" b="1" i="1" dirty="0" smtClean="0"/>
              <a:t> Ladefoged et al. (1957): First phonetic studies</a:t>
            </a:r>
            <a:r>
              <a:rPr lang="en-GB" sz="2800" dirty="0" smtClean="0"/>
              <a:t> examining the relationship between respiration and phonation.</a:t>
            </a:r>
          </a:p>
          <a:p>
            <a:endParaRPr lang="en-GB" sz="2800" dirty="0" smtClean="0"/>
          </a:p>
          <a:p>
            <a:r>
              <a:rPr lang="en-GB" sz="2800" dirty="0" smtClean="0"/>
              <a:t> The way in which respiration is modified to accommodate speech production.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850106"/>
          </a:xfrm>
        </p:spPr>
        <p:txBody>
          <a:bodyPr>
            <a:normAutofit/>
          </a:bodyPr>
          <a:lstStyle/>
          <a:p>
            <a:r>
              <a:rPr lang="fr-FR" sz="3200" dirty="0" err="1" smtClean="0"/>
              <a:t>Recording</a:t>
            </a:r>
            <a:r>
              <a:rPr lang="fr-FR" sz="3200" dirty="0" smtClean="0"/>
              <a:t> Session </a:t>
            </a:r>
            <a:r>
              <a:rPr lang="fr-FR" sz="3200" dirty="0" err="1" smtClean="0"/>
              <a:t>with</a:t>
            </a:r>
            <a:r>
              <a:rPr lang="fr-FR" sz="3200" dirty="0" smtClean="0"/>
              <a:t> EVA2 in Aix</a:t>
            </a:r>
            <a:endParaRPr lang="fr-FR" sz="3200" dirty="0"/>
          </a:p>
        </p:txBody>
      </p:sp>
      <p:pic>
        <p:nvPicPr>
          <p:cNvPr id="7" name="Espace réservé du contenu 6" descr="EVA enregistrement.jpg"/>
          <p:cNvPicPr>
            <a:picLocks noGrp="1" noChangeAspect="1"/>
          </p:cNvPicPr>
          <p:nvPr>
            <p:ph idx="1"/>
          </p:nvPr>
        </p:nvPicPr>
        <p:blipFill>
          <a:blip r:embed="rId3" cstate="print"/>
          <a:stretch>
            <a:fillRect/>
          </a:stretch>
        </p:blipFill>
        <p:spPr>
          <a:xfrm>
            <a:off x="1332830" y="1600200"/>
            <a:ext cx="6478339"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0"/>
            <a:ext cx="8229600" cy="764704"/>
          </a:xfrm>
        </p:spPr>
        <p:txBody>
          <a:bodyPr>
            <a:normAutofit fontScale="90000"/>
          </a:bodyPr>
          <a:lstStyle/>
          <a:p>
            <a:r>
              <a:rPr lang="en-GB" sz="3600" dirty="0" smtClean="0"/>
              <a:t>Normal Respiration</a:t>
            </a:r>
            <a:r>
              <a:rPr lang="fr-FR" sz="2000" dirty="0" smtClean="0"/>
              <a:t/>
            </a:r>
            <a:br>
              <a:rPr lang="fr-FR" sz="2000" dirty="0" smtClean="0"/>
            </a:br>
            <a:endParaRPr lang="fr-FR" sz="2000" dirty="0"/>
          </a:p>
        </p:txBody>
      </p:sp>
      <p:sp>
        <p:nvSpPr>
          <p:cNvPr id="8" name="Espace réservé du contenu 7"/>
          <p:cNvSpPr>
            <a:spLocks noGrp="1"/>
          </p:cNvSpPr>
          <p:nvPr>
            <p:ph idx="1"/>
          </p:nvPr>
        </p:nvSpPr>
        <p:spPr>
          <a:xfrm>
            <a:off x="395536" y="980728"/>
            <a:ext cx="8229600" cy="5877272"/>
          </a:xfrm>
        </p:spPr>
        <p:txBody>
          <a:bodyPr>
            <a:normAutofit/>
          </a:bodyPr>
          <a:lstStyle/>
          <a:p>
            <a:pPr>
              <a:buNone/>
            </a:pPr>
            <a:r>
              <a:rPr lang="en-GB" sz="2800" dirty="0" smtClean="0"/>
              <a:t> </a:t>
            </a:r>
            <a:r>
              <a:rPr lang="en-GB" sz="2800" b="1" i="1" dirty="0" smtClean="0"/>
              <a:t>Inhalation:</a:t>
            </a:r>
            <a:endParaRPr lang="fr-FR" sz="2800" dirty="0" smtClean="0"/>
          </a:p>
          <a:p>
            <a:r>
              <a:rPr lang="en-GB" sz="2800" dirty="0" smtClean="0"/>
              <a:t>Contraction of the external </a:t>
            </a:r>
            <a:r>
              <a:rPr lang="en-GB" sz="2800" dirty="0" err="1" smtClean="0"/>
              <a:t>intercostal</a:t>
            </a:r>
            <a:r>
              <a:rPr lang="en-GB" sz="2800" dirty="0" smtClean="0"/>
              <a:t> muscles and of the diaphragm &gt; raising and widening the rib cage &gt; Increase of the pulmonary volume. </a:t>
            </a:r>
          </a:p>
          <a:p>
            <a:endParaRPr lang="fr-FR" sz="2800" dirty="0" smtClean="0"/>
          </a:p>
          <a:p>
            <a:r>
              <a:rPr lang="en-GB" sz="2800" dirty="0" smtClean="0"/>
              <a:t>The intrapulmonary pressure &gt; negative relative to the atmospheric pressure &gt; the lungs fill by aspiration.</a:t>
            </a:r>
          </a:p>
          <a:p>
            <a:endParaRPr lang="fr-FR" sz="2800" dirty="0" smtClean="0"/>
          </a:p>
          <a:p>
            <a:r>
              <a:rPr lang="en-GB" sz="2800" dirty="0" smtClean="0"/>
              <a:t>Air intake: about 1/2 </a:t>
            </a:r>
            <a:r>
              <a:rPr lang="en-GB" sz="2800" dirty="0" err="1" smtClean="0"/>
              <a:t>liter</a:t>
            </a:r>
            <a:endParaRPr lang="en-GB" sz="2800"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smtClean="0"/>
              <a:t>Normal Respiration</a:t>
            </a:r>
            <a:endParaRPr lang="fr-FR" sz="3200" dirty="0"/>
          </a:p>
        </p:txBody>
      </p:sp>
      <p:sp>
        <p:nvSpPr>
          <p:cNvPr id="3" name="Espace réservé du contenu 2"/>
          <p:cNvSpPr>
            <a:spLocks noGrp="1"/>
          </p:cNvSpPr>
          <p:nvPr>
            <p:ph idx="1"/>
          </p:nvPr>
        </p:nvSpPr>
        <p:spPr/>
        <p:txBody>
          <a:bodyPr/>
          <a:lstStyle/>
          <a:p>
            <a:pPr>
              <a:buNone/>
            </a:pPr>
            <a:r>
              <a:rPr lang="en-GB" sz="2800" b="1" i="1" dirty="0" smtClean="0"/>
              <a:t>Exhalation:</a:t>
            </a:r>
            <a:endParaRPr lang="fr-FR" sz="2800" dirty="0" smtClean="0"/>
          </a:p>
          <a:p>
            <a:r>
              <a:rPr lang="en-GB" sz="2800" dirty="0" smtClean="0"/>
              <a:t>Normal exhalation is an entirely passive, involuntary process caused by the elastic recoil of the pulmonary tissue and the ribs.</a:t>
            </a:r>
          </a:p>
          <a:p>
            <a:endParaRPr lang="en-GB" sz="2800" dirty="0" smtClean="0"/>
          </a:p>
          <a:p>
            <a:r>
              <a:rPr lang="en-GB" sz="2800" dirty="0" smtClean="0"/>
              <a:t> Return to equilibrium.</a:t>
            </a:r>
          </a:p>
          <a:p>
            <a:endParaRPr lang="fr-FR" sz="2800" dirty="0" smtClean="0"/>
          </a:p>
          <a:p>
            <a:r>
              <a:rPr lang="en-GB" sz="2800" dirty="0" smtClean="0"/>
              <a:t>Air out: same volume as intake</a:t>
            </a:r>
            <a:endParaRPr lang="fr-FR" sz="2800" dirty="0" smtClean="0"/>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en-GB" sz="3600" dirty="0" smtClean="0"/>
              <a:t>Aerodynamic Data for Normal Respiration</a:t>
            </a:r>
            <a:r>
              <a:rPr lang="fr-FR" dirty="0" smtClean="0"/>
              <a:t/>
            </a:r>
            <a:br>
              <a:rPr lang="fr-FR" dirty="0" smtClean="0"/>
            </a:br>
            <a:endParaRPr lang="fr-FR" dirty="0"/>
          </a:p>
        </p:txBody>
      </p:sp>
      <p:sp>
        <p:nvSpPr>
          <p:cNvPr id="3" name="Espace réservé du contenu 2"/>
          <p:cNvSpPr>
            <a:spLocks noGrp="1"/>
          </p:cNvSpPr>
          <p:nvPr>
            <p:ph idx="1"/>
          </p:nvPr>
        </p:nvSpPr>
        <p:spPr>
          <a:xfrm>
            <a:off x="251520" y="620688"/>
            <a:ext cx="8892480" cy="6120680"/>
          </a:xfrm>
        </p:spPr>
        <p:txBody>
          <a:bodyPr>
            <a:normAutofit fontScale="85000" lnSpcReduction="10000"/>
          </a:bodyPr>
          <a:lstStyle/>
          <a:p>
            <a:pPr>
              <a:buNone/>
            </a:pPr>
            <a:r>
              <a:rPr lang="en-GB" b="1" dirty="0" smtClean="0"/>
              <a:t> </a:t>
            </a:r>
            <a:endParaRPr lang="fr-FR" dirty="0" smtClean="0"/>
          </a:p>
          <a:p>
            <a:r>
              <a:rPr lang="en-GB" sz="3000" b="1" i="1" dirty="0" smtClean="0"/>
              <a:t>Ratio</a:t>
            </a:r>
            <a:r>
              <a:rPr lang="en-GB" sz="3000" dirty="0" smtClean="0"/>
              <a:t> between inhalation and exhalation is 1:1. </a:t>
            </a:r>
            <a:endParaRPr lang="fr-FR" sz="3000" dirty="0" smtClean="0"/>
          </a:p>
          <a:p>
            <a:pPr>
              <a:buNone/>
            </a:pPr>
            <a:r>
              <a:rPr lang="en-GB" sz="3000" dirty="0" smtClean="0"/>
              <a:t> </a:t>
            </a:r>
            <a:endParaRPr lang="fr-FR" sz="3000" dirty="0" smtClean="0"/>
          </a:p>
          <a:p>
            <a:r>
              <a:rPr lang="en-GB" sz="3000" b="1" i="1" dirty="0" smtClean="0"/>
              <a:t>Rate</a:t>
            </a:r>
            <a:r>
              <a:rPr lang="en-GB" sz="3000" dirty="0" smtClean="0"/>
              <a:t> is 12 to 18 cycles per minute.</a:t>
            </a:r>
            <a:endParaRPr lang="fr-FR" sz="3000" dirty="0" smtClean="0"/>
          </a:p>
          <a:p>
            <a:pPr>
              <a:buNone/>
            </a:pPr>
            <a:r>
              <a:rPr lang="en-GB" sz="3000" dirty="0" smtClean="0"/>
              <a:t> </a:t>
            </a:r>
            <a:endParaRPr lang="fr-FR" sz="3000" dirty="0" smtClean="0"/>
          </a:p>
          <a:p>
            <a:r>
              <a:rPr lang="en-GB" sz="3000" b="1" i="1" dirty="0" smtClean="0"/>
              <a:t>Flow</a:t>
            </a:r>
            <a:r>
              <a:rPr lang="en-GB" sz="3000" dirty="0" smtClean="0"/>
              <a:t>: 0,3 -0,5 L/s</a:t>
            </a:r>
            <a:endParaRPr lang="fr-FR" sz="3000" dirty="0" smtClean="0"/>
          </a:p>
          <a:p>
            <a:pPr>
              <a:buNone/>
            </a:pPr>
            <a:r>
              <a:rPr lang="en-GB" sz="3000" dirty="0" smtClean="0"/>
              <a:t> </a:t>
            </a:r>
            <a:endParaRPr lang="fr-FR" sz="3000" dirty="0" smtClean="0"/>
          </a:p>
          <a:p>
            <a:r>
              <a:rPr lang="en-GB" sz="3000" b="1" i="1" dirty="0" smtClean="0"/>
              <a:t>Volume:</a:t>
            </a:r>
            <a:r>
              <a:rPr lang="en-GB" sz="3000" dirty="0" smtClean="0"/>
              <a:t> 500 cm</a:t>
            </a:r>
            <a:r>
              <a:rPr lang="en-GB" sz="3000" baseline="30000" dirty="0" smtClean="0"/>
              <a:t>3</a:t>
            </a:r>
            <a:r>
              <a:rPr lang="en-GB" sz="3000" dirty="0" smtClean="0"/>
              <a:t> </a:t>
            </a:r>
            <a:endParaRPr lang="fr-FR" sz="3000" dirty="0" smtClean="0"/>
          </a:p>
          <a:p>
            <a:pPr>
              <a:buNone/>
            </a:pPr>
            <a:r>
              <a:rPr lang="en-GB" sz="3000" dirty="0" smtClean="0"/>
              <a:t> </a:t>
            </a:r>
            <a:endParaRPr lang="fr-FR" sz="3000" dirty="0" smtClean="0"/>
          </a:p>
          <a:p>
            <a:r>
              <a:rPr lang="en-GB" sz="3000" b="1" i="1" dirty="0" smtClean="0"/>
              <a:t>Pulmonary Pressure:</a:t>
            </a:r>
            <a:r>
              <a:rPr lang="en-GB" sz="3000" dirty="0" smtClean="0"/>
              <a:t> 1-3 cm H</a:t>
            </a:r>
            <a:r>
              <a:rPr lang="en-GB" sz="3000" baseline="-25000" dirty="0" smtClean="0"/>
              <a:t>2</a:t>
            </a:r>
            <a:r>
              <a:rPr lang="en-GB" sz="3000" dirty="0" smtClean="0"/>
              <a:t>O</a:t>
            </a:r>
            <a:endParaRPr lang="fr-FR" sz="3000" dirty="0" smtClean="0"/>
          </a:p>
          <a:p>
            <a:pPr>
              <a:buNone/>
            </a:pPr>
            <a:r>
              <a:rPr lang="en-GB" sz="3000" dirty="0" smtClean="0"/>
              <a:t> </a:t>
            </a:r>
            <a:endParaRPr lang="fr-FR" sz="3000" dirty="0" smtClean="0"/>
          </a:p>
          <a:p>
            <a:r>
              <a:rPr lang="en-GB" sz="3000" dirty="0" smtClean="0"/>
              <a:t>(With forced inhalation and severe muscular effort during exhalation, the rate of flow can increase to more than 50 l/s and </a:t>
            </a:r>
            <a:r>
              <a:rPr lang="en-GB" sz="3000" i="1" dirty="0" smtClean="0"/>
              <a:t>intra-pulmonary pressure</a:t>
            </a:r>
            <a:r>
              <a:rPr lang="en-GB" sz="3000" dirty="0" smtClean="0"/>
              <a:t> can go up to 100 cm H</a:t>
            </a:r>
            <a:r>
              <a:rPr lang="en-GB" sz="3000" baseline="-25000" dirty="0" smtClean="0"/>
              <a:t>2</a:t>
            </a:r>
            <a:r>
              <a:rPr lang="en-GB" sz="3000" dirty="0" smtClean="0"/>
              <a:t>O).</a:t>
            </a:r>
            <a:endParaRPr lang="fr-FR" sz="3000" dirty="0" smtClean="0"/>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en-GB" sz="3600" dirty="0" smtClean="0"/>
              <a:t>Respiration Muscles </a:t>
            </a:r>
            <a:r>
              <a:rPr lang="fr-FR" dirty="0" smtClean="0"/>
              <a:t/>
            </a:r>
            <a:br>
              <a:rPr lang="fr-FR" dirty="0" smtClean="0"/>
            </a:br>
            <a:endParaRPr lang="fr-FR" dirty="0"/>
          </a:p>
        </p:txBody>
      </p:sp>
      <p:sp>
        <p:nvSpPr>
          <p:cNvPr id="3" name="Espace réservé du contenu 2"/>
          <p:cNvSpPr>
            <a:spLocks noGrp="1"/>
          </p:cNvSpPr>
          <p:nvPr>
            <p:ph idx="1"/>
          </p:nvPr>
        </p:nvSpPr>
        <p:spPr>
          <a:xfrm>
            <a:off x="395536" y="1412776"/>
            <a:ext cx="8229600" cy="5445224"/>
          </a:xfrm>
        </p:spPr>
        <p:txBody>
          <a:bodyPr>
            <a:normAutofit/>
          </a:bodyPr>
          <a:lstStyle/>
          <a:p>
            <a:r>
              <a:rPr lang="en-GB" sz="2800" dirty="0" smtClean="0"/>
              <a:t>The 3 dimensions of the rib cage (vertical, transversal and </a:t>
            </a:r>
            <a:r>
              <a:rPr lang="en-GB" sz="2800" dirty="0" err="1" smtClean="0"/>
              <a:t>antero</a:t>
            </a:r>
            <a:r>
              <a:rPr lang="en-GB" sz="2800" dirty="0" smtClean="0"/>
              <a:t>-posterior increase during inhalation and decrease during exhalation. </a:t>
            </a:r>
          </a:p>
          <a:p>
            <a:endParaRPr lang="fr-FR" sz="2800" dirty="0" smtClean="0"/>
          </a:p>
          <a:p>
            <a:r>
              <a:rPr lang="en-GB" sz="2800" dirty="0" smtClean="0"/>
              <a:t>muscles of inhalation</a:t>
            </a:r>
          </a:p>
          <a:p>
            <a:endParaRPr lang="fr-FR" sz="2800" dirty="0" smtClean="0"/>
          </a:p>
          <a:p>
            <a:endParaRPr lang="fr-FR" b="1" i="1" dirty="0" smtClean="0"/>
          </a:p>
          <a:p>
            <a:pPr lvl="1"/>
            <a:endParaRPr lang="fr-FR" dirty="0" smtClean="0"/>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en-GB" sz="2000" dirty="0" smtClean="0"/>
              <a:t/>
            </a:r>
            <a:br>
              <a:rPr lang="en-GB" sz="2000" dirty="0" smtClean="0"/>
            </a:br>
            <a:endParaRPr lang="fr-FR" sz="2000" dirty="0"/>
          </a:p>
        </p:txBody>
      </p:sp>
      <p:graphicFrame>
        <p:nvGraphicFramePr>
          <p:cNvPr id="7" name="Espace réservé du contenu 6"/>
          <p:cNvGraphicFramePr>
            <a:graphicFrameLocks noGrp="1"/>
          </p:cNvGraphicFramePr>
          <p:nvPr>
            <p:ph idx="1"/>
          </p:nvPr>
        </p:nvGraphicFramePr>
        <p:xfrm>
          <a:off x="1547664" y="255786"/>
          <a:ext cx="5486400" cy="6602214"/>
        </p:xfrm>
        <a:graphic>
          <a:graphicData uri="http://schemas.openxmlformats.org/drawingml/2006/table">
            <a:tbl>
              <a:tblPr firstRow="1" bandRow="1">
                <a:tableStyleId>{5C22544A-7EE6-4342-B048-85BDC9FD1C3A}</a:tableStyleId>
              </a:tblPr>
              <a:tblGrid>
                <a:gridCol w="2743200"/>
                <a:gridCol w="2743200"/>
              </a:tblGrid>
              <a:tr h="0">
                <a:tc>
                  <a:txBody>
                    <a:bodyPr/>
                    <a:lstStyle/>
                    <a:p>
                      <a:pPr indent="180340" algn="l">
                        <a:lnSpc>
                          <a:spcPts val="1200"/>
                        </a:lnSpc>
                        <a:spcBef>
                          <a:spcPts val="1100"/>
                        </a:spcBef>
                        <a:spcAft>
                          <a:spcPts val="500"/>
                        </a:spcAft>
                      </a:pPr>
                      <a:endParaRPr lang="en-US" sz="2000" spc="0" dirty="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a:latin typeface="Times New Roman"/>
                          <a:ea typeface="Calibri"/>
                        </a:rPr>
                        <a:t>INSPIRATORY</a:t>
                      </a:r>
                      <a:endParaRPr lang="fr-FR" sz="1000" spc="-20">
                        <a:latin typeface="Times New Roman"/>
                        <a:ea typeface="Calibri"/>
                      </a:endParaRPr>
                    </a:p>
                  </a:txBody>
                  <a:tcPr marL="19050" marR="19050" marT="0" marB="0"/>
                </a:tc>
              </a:tr>
              <a:tr h="428625">
                <a:tc gridSpan="2">
                  <a:txBody>
                    <a:bodyPr/>
                    <a:lstStyle/>
                    <a:p>
                      <a:pPr indent="180340" algn="l">
                        <a:lnSpc>
                          <a:spcPts val="1200"/>
                        </a:lnSpc>
                        <a:spcBef>
                          <a:spcPts val="1100"/>
                        </a:spcBef>
                        <a:spcAft>
                          <a:spcPts val="500"/>
                        </a:spcAft>
                      </a:pPr>
                      <a:r>
                        <a:rPr lang="fr-FR" sz="2000" spc="0">
                          <a:latin typeface="Times New Roman"/>
                          <a:ea typeface="Calibri"/>
                        </a:rPr>
                        <a:t>Principal</a:t>
                      </a:r>
                      <a:endParaRPr lang="fr-FR" sz="1000" spc="-20">
                        <a:latin typeface="Times New Roman"/>
                        <a:ea typeface="Calibri"/>
                      </a:endParaRPr>
                    </a:p>
                  </a:txBody>
                  <a:tcPr marL="19050" marR="19050" marT="0" marB="0"/>
                </a:tc>
                <a:tc hMerge="1">
                  <a:txBody>
                    <a:bodyPr/>
                    <a:lstStyle/>
                    <a:p>
                      <a:endParaRPr lang="fr-FR"/>
                    </a:p>
                  </a:txBody>
                  <a:tcPr/>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a:latin typeface="Times New Roman"/>
                          <a:ea typeface="Calibri"/>
                        </a:rPr>
                        <a:t>Diaphragm</a:t>
                      </a:r>
                      <a:endParaRPr lang="fr-FR" sz="1000" spc="-2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a:latin typeface="Times New Roman"/>
                          <a:ea typeface="Calibri"/>
                        </a:rPr>
                        <a:t>External intercostals</a:t>
                      </a:r>
                      <a:endParaRPr lang="fr-FR" sz="1000" spc="-2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dirty="0" err="1">
                          <a:latin typeface="Times New Roman"/>
                          <a:ea typeface="Calibri"/>
                        </a:rPr>
                        <a:t>Interchondral</a:t>
                      </a:r>
                      <a:r>
                        <a:rPr lang="fr-FR" sz="2000" spc="0" dirty="0">
                          <a:latin typeface="Times New Roman"/>
                          <a:ea typeface="Calibri"/>
                        </a:rPr>
                        <a:t> part of </a:t>
                      </a:r>
                      <a:r>
                        <a:rPr lang="fr-FR" sz="2000" spc="0" dirty="0" err="1">
                          <a:latin typeface="Times New Roman"/>
                          <a:ea typeface="Calibri"/>
                        </a:rPr>
                        <a:t>internal</a:t>
                      </a:r>
                      <a:r>
                        <a:rPr lang="fr-FR" sz="2000" spc="0" dirty="0">
                          <a:latin typeface="Times New Roman"/>
                          <a:ea typeface="Calibri"/>
                        </a:rPr>
                        <a:t>  </a:t>
                      </a:r>
                      <a:r>
                        <a:rPr lang="fr-FR" sz="2000" spc="0" dirty="0" err="1">
                          <a:latin typeface="Times New Roman"/>
                          <a:ea typeface="Calibri"/>
                        </a:rPr>
                        <a:t>intercostals</a:t>
                      </a:r>
                      <a:endParaRPr lang="fr-FR" sz="1000" spc="-20" dirty="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r>
              <a:tr h="449064">
                <a:tc gridSpan="2">
                  <a:txBody>
                    <a:bodyPr/>
                    <a:lstStyle/>
                    <a:p>
                      <a:pPr indent="180340" algn="l">
                        <a:lnSpc>
                          <a:spcPts val="1200"/>
                        </a:lnSpc>
                        <a:spcBef>
                          <a:spcPts val="1100"/>
                        </a:spcBef>
                        <a:spcAft>
                          <a:spcPts val="500"/>
                        </a:spcAft>
                      </a:pPr>
                      <a:r>
                        <a:rPr lang="fr-FR" sz="2000" spc="0" dirty="0" err="1">
                          <a:latin typeface="Times New Roman"/>
                          <a:ea typeface="Calibri"/>
                        </a:rPr>
                        <a:t>Accessory</a:t>
                      </a:r>
                      <a:endParaRPr lang="fr-FR" sz="1000" spc="-20" dirty="0">
                        <a:latin typeface="Times New Roman"/>
                        <a:ea typeface="Calibri"/>
                      </a:endParaRPr>
                    </a:p>
                  </a:txBody>
                  <a:tcPr marL="19050" marR="19050" marT="0" marB="0"/>
                </a:tc>
                <a:tc hMerge="1">
                  <a:txBody>
                    <a:bodyPr/>
                    <a:lstStyle/>
                    <a:p>
                      <a:endParaRPr lang="fr-FR"/>
                    </a:p>
                  </a:txBody>
                  <a:tcPr/>
                </a:tc>
              </a:tr>
              <a:tr h="428625">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a:latin typeface="Times New Roman"/>
                          <a:ea typeface="Calibri"/>
                        </a:rPr>
                        <a:t>Scalenes</a:t>
                      </a:r>
                      <a:endParaRPr lang="fr-FR" sz="1000" spc="-2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dirty="0" err="1">
                          <a:latin typeface="Times New Roman"/>
                          <a:ea typeface="Calibri"/>
                        </a:rPr>
                        <a:t>Pectoralis</a:t>
                      </a:r>
                      <a:r>
                        <a:rPr lang="fr-FR" sz="2000" spc="0" dirty="0">
                          <a:latin typeface="Times New Roman"/>
                          <a:ea typeface="Calibri"/>
                        </a:rPr>
                        <a:t> major</a:t>
                      </a:r>
                      <a:endParaRPr lang="fr-FR" sz="1000" spc="-20" dirty="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a:latin typeface="Times New Roman"/>
                          <a:ea typeface="Calibri"/>
                        </a:rPr>
                        <a:t>Pectoralis minor</a:t>
                      </a:r>
                      <a:endParaRPr lang="fr-FR" sz="1000" spc="-2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r>
              <a:tr h="428625">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dirty="0" err="1">
                          <a:latin typeface="Times New Roman"/>
                          <a:ea typeface="Calibri"/>
                        </a:rPr>
                        <a:t>Sternocleidomastoid</a:t>
                      </a:r>
                      <a:endParaRPr lang="fr-FR" sz="1000" spc="-20" dirty="0">
                        <a:latin typeface="Times New Roman"/>
                        <a:ea typeface="Calibri"/>
                      </a:endParaRPr>
                    </a:p>
                  </a:txBody>
                  <a:tcPr marL="19050" marR="1905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FR" sz="3200" dirty="0" err="1" smtClean="0"/>
              <a:t>Respiratory</a:t>
            </a:r>
            <a:r>
              <a:rPr lang="fr-FR" sz="3200" dirty="0" smtClean="0"/>
              <a:t> Muscles for Inhalation</a:t>
            </a:r>
            <a:endParaRPr lang="fr-FR" sz="3200" dirty="0"/>
          </a:p>
        </p:txBody>
      </p:sp>
      <p:pic>
        <p:nvPicPr>
          <p:cNvPr id="5" name="Image 4" descr="pectoralis.bmp"/>
          <p:cNvPicPr>
            <a:picLocks noChangeAspect="1"/>
          </p:cNvPicPr>
          <p:nvPr/>
        </p:nvPicPr>
        <p:blipFill>
          <a:blip r:embed="rId3" cstate="print"/>
          <a:stretch>
            <a:fillRect/>
          </a:stretch>
        </p:blipFill>
        <p:spPr>
          <a:xfrm>
            <a:off x="-1" y="2348880"/>
            <a:ext cx="3650602" cy="3312368"/>
          </a:xfrm>
          <a:prstGeom prst="rect">
            <a:avLst/>
          </a:prstGeom>
        </p:spPr>
      </p:pic>
      <p:pic>
        <p:nvPicPr>
          <p:cNvPr id="7" name="Espace réservé du contenu 6" descr="respiratory muscles.jpg"/>
          <p:cNvPicPr>
            <a:picLocks noGrp="1"/>
          </p:cNvPicPr>
          <p:nvPr>
            <p:ph idx="1"/>
          </p:nvPr>
        </p:nvPicPr>
        <p:blipFill>
          <a:blip r:embed="rId4" cstate="print">
            <a:lum bright="-19000" contrast="13000"/>
          </a:blip>
          <a:srcRect r="50891"/>
          <a:stretch>
            <a:fillRect/>
          </a:stretch>
        </p:blipFill>
        <p:spPr>
          <a:xfrm>
            <a:off x="4139952" y="1268760"/>
            <a:ext cx="4248472" cy="558923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850106"/>
          </a:xfrm>
        </p:spPr>
        <p:txBody>
          <a:bodyPr>
            <a:normAutofit/>
          </a:bodyPr>
          <a:lstStyle/>
          <a:p>
            <a:r>
              <a:rPr lang="fr-FR" sz="3200" dirty="0" smtClean="0"/>
              <a:t>Inhalation Muscle: action of the </a:t>
            </a:r>
            <a:r>
              <a:rPr lang="fr-FR" sz="3200" dirty="0" err="1" smtClean="0"/>
              <a:t>diaphragm</a:t>
            </a:r>
            <a:endParaRPr lang="fr-FR" sz="3200" dirty="0"/>
          </a:p>
        </p:txBody>
      </p:sp>
      <p:pic>
        <p:nvPicPr>
          <p:cNvPr id="7" name="Espace réservé du contenu 6" descr="action of the diaphragm.tif"/>
          <p:cNvPicPr>
            <a:picLocks noGrp="1" noChangeAspect="1"/>
          </p:cNvPicPr>
          <p:nvPr>
            <p:ph sz="half" idx="1"/>
          </p:nvPr>
        </p:nvPicPr>
        <p:blipFill>
          <a:blip r:embed="rId3" cstate="print"/>
          <a:stretch>
            <a:fillRect/>
          </a:stretch>
        </p:blipFill>
        <p:spPr>
          <a:xfrm>
            <a:off x="1619672" y="1340768"/>
            <a:ext cx="6336704" cy="3240360"/>
          </a:xfrm>
        </p:spPr>
      </p:pic>
      <p:sp>
        <p:nvSpPr>
          <p:cNvPr id="6" name="Espace réservé du contenu 5"/>
          <p:cNvSpPr>
            <a:spLocks noGrp="1"/>
          </p:cNvSpPr>
          <p:nvPr>
            <p:ph sz="half" idx="2"/>
          </p:nvPr>
        </p:nvSpPr>
        <p:spPr>
          <a:xfrm>
            <a:off x="0" y="4941168"/>
            <a:ext cx="8820472" cy="1916832"/>
          </a:xfrm>
        </p:spPr>
        <p:txBody>
          <a:bodyPr>
            <a:normAutofit lnSpcReduction="10000"/>
          </a:bodyPr>
          <a:lstStyle/>
          <a:p>
            <a:r>
              <a:rPr lang="en-US" b="1" i="1" dirty="0" smtClean="0"/>
              <a:t>The diaphragm:</a:t>
            </a:r>
            <a:endParaRPr lang="fr-FR" b="1" i="1" dirty="0" smtClean="0"/>
          </a:p>
          <a:p>
            <a:r>
              <a:rPr lang="en-US" dirty="0" smtClean="0"/>
              <a:t>F</a:t>
            </a:r>
            <a:r>
              <a:rPr lang="en-GB" dirty="0" err="1" smtClean="0"/>
              <a:t>lattens</a:t>
            </a:r>
            <a:r>
              <a:rPr lang="en-GB" dirty="0" smtClean="0"/>
              <a:t> the dome </a:t>
            </a:r>
            <a:endParaRPr lang="fr-FR" dirty="0" smtClean="0"/>
          </a:p>
          <a:p>
            <a:r>
              <a:rPr lang="en-GB" dirty="0" smtClean="0"/>
              <a:t>Pushes the abdominal organs down</a:t>
            </a:r>
            <a:endParaRPr lang="fr-FR" dirty="0" smtClean="0"/>
          </a:p>
          <a:p>
            <a:r>
              <a:rPr lang="en-GB" dirty="0" smtClean="0"/>
              <a:t>Enlarges the thoracic cavity in the vertical dimension. </a:t>
            </a:r>
            <a:endParaRPr lang="fr-FR" dirty="0" smtClean="0"/>
          </a:p>
          <a:p>
            <a:endParaRPr lang="en-GB" dirty="0" smtClean="0"/>
          </a:p>
          <a:p>
            <a:pPr lvl="1"/>
            <a:endParaRPr lang="fr-FR" dirty="0" smtClean="0"/>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980728"/>
          </a:xfrm>
        </p:spPr>
        <p:txBody>
          <a:bodyPr>
            <a:normAutofit/>
          </a:bodyPr>
          <a:lstStyle/>
          <a:p>
            <a:pPr algn="l"/>
            <a:r>
              <a:rPr lang="fr-FR" sz="2800" dirty="0" smtClean="0"/>
              <a:t>Action of the </a:t>
            </a:r>
            <a:r>
              <a:rPr lang="fr-FR" sz="2800" dirty="0" err="1" smtClean="0"/>
              <a:t>Thoracic</a:t>
            </a:r>
            <a:r>
              <a:rPr lang="fr-FR" sz="2800" dirty="0" smtClean="0"/>
              <a:t> Muscles in the Inhalation Phase</a:t>
            </a:r>
            <a:endParaRPr lang="fr-FR" sz="2800" dirty="0"/>
          </a:p>
        </p:txBody>
      </p:sp>
      <p:pic>
        <p:nvPicPr>
          <p:cNvPr id="7" name="Espace réservé du contenu 6" descr="action of some thoracic muscles of inspiration.jpg"/>
          <p:cNvPicPr>
            <a:picLocks noGrp="1" noChangeAspect="1"/>
          </p:cNvPicPr>
          <p:nvPr>
            <p:ph idx="1"/>
          </p:nvPr>
        </p:nvPicPr>
        <p:blipFill>
          <a:blip r:embed="rId3" cstate="print"/>
          <a:srcRect t="12726" b="7954"/>
          <a:stretch>
            <a:fillRect/>
          </a:stretch>
        </p:blipFill>
        <p:spPr>
          <a:xfrm>
            <a:off x="2123728" y="1196752"/>
            <a:ext cx="4945727" cy="3589949"/>
          </a:xfrm>
        </p:spPr>
      </p:pic>
      <p:sp>
        <p:nvSpPr>
          <p:cNvPr id="8" name="ZoneTexte 7"/>
          <p:cNvSpPr txBox="1"/>
          <p:nvPr/>
        </p:nvSpPr>
        <p:spPr>
          <a:xfrm>
            <a:off x="0" y="4869160"/>
            <a:ext cx="9144000" cy="2154436"/>
          </a:xfrm>
          <a:prstGeom prst="rect">
            <a:avLst/>
          </a:prstGeom>
          <a:noFill/>
        </p:spPr>
        <p:txBody>
          <a:bodyPr wrap="square" rtlCol="0">
            <a:spAutoFit/>
          </a:bodyPr>
          <a:lstStyle/>
          <a:p>
            <a:r>
              <a:rPr lang="fr-FR" dirty="0" smtClean="0"/>
              <a:t>				</a:t>
            </a:r>
            <a:r>
              <a:rPr lang="fr-FR" dirty="0" err="1" smtClean="0"/>
              <a:t>After</a:t>
            </a:r>
            <a:r>
              <a:rPr lang="fr-FR" dirty="0" smtClean="0"/>
              <a:t> </a:t>
            </a:r>
            <a:r>
              <a:rPr lang="fr-FR" dirty="0" err="1" smtClean="0"/>
              <a:t>Hardcastle</a:t>
            </a:r>
            <a:r>
              <a:rPr lang="fr-FR" dirty="0" smtClean="0"/>
              <a:t>, 1976</a:t>
            </a:r>
          </a:p>
          <a:p>
            <a:endParaRPr lang="fr-FR" dirty="0" smtClean="0"/>
          </a:p>
          <a:p>
            <a:r>
              <a:rPr lang="fr-FR" dirty="0" smtClean="0"/>
              <a:t> </a:t>
            </a:r>
            <a:r>
              <a:rPr lang="en-US" sz="2000" i="1" dirty="0" smtClean="0"/>
              <a:t>The external intercostals: </a:t>
            </a:r>
            <a:r>
              <a:rPr lang="en-GB" sz="2000" i="1" dirty="0" smtClean="0"/>
              <a:t> </a:t>
            </a:r>
            <a:r>
              <a:rPr lang="en-GB" sz="2000" dirty="0" smtClean="0"/>
              <a:t>Rotation outwards and upwards: Antero-posterior dimension</a:t>
            </a:r>
          </a:p>
          <a:p>
            <a:r>
              <a:rPr lang="en-GB" sz="2000" dirty="0" smtClean="0"/>
              <a:t>increase.</a:t>
            </a:r>
          </a:p>
          <a:p>
            <a:r>
              <a:rPr lang="fr-FR" sz="2000" dirty="0" smtClean="0"/>
              <a:t> </a:t>
            </a:r>
            <a:r>
              <a:rPr lang="en-GB" sz="2000" i="1" dirty="0" smtClean="0"/>
              <a:t>Supplementary muscles:</a:t>
            </a:r>
            <a:r>
              <a:rPr lang="en-GB" sz="2000" dirty="0" smtClean="0"/>
              <a:t> Major and minor pectoral muscles , Scalene muscles. </a:t>
            </a:r>
            <a:endParaRPr lang="fr-FR" sz="2000" dirty="0" smtClean="0"/>
          </a:p>
          <a:p>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5536" y="188640"/>
            <a:ext cx="8229600" cy="648072"/>
          </a:xfrm>
        </p:spPr>
        <p:txBody>
          <a:bodyPr>
            <a:normAutofit fontScale="90000"/>
          </a:bodyPr>
          <a:lstStyle/>
          <a:p>
            <a:r>
              <a:rPr lang="en-GB" sz="3600" dirty="0" smtClean="0"/>
              <a:t>Exhalation Muscles </a:t>
            </a:r>
            <a:r>
              <a:rPr lang="fr-FR" dirty="0" smtClean="0"/>
              <a:t/>
            </a:r>
            <a:br>
              <a:rPr lang="fr-FR" dirty="0" smtClean="0"/>
            </a:br>
            <a:endParaRPr lang="fr-FR" dirty="0"/>
          </a:p>
        </p:txBody>
      </p:sp>
      <p:sp>
        <p:nvSpPr>
          <p:cNvPr id="6" name="Espace réservé du contenu 5"/>
          <p:cNvSpPr>
            <a:spLocks noGrp="1"/>
          </p:cNvSpPr>
          <p:nvPr>
            <p:ph idx="1"/>
          </p:nvPr>
        </p:nvSpPr>
        <p:spPr>
          <a:xfrm>
            <a:off x="251520" y="764704"/>
            <a:ext cx="8712968" cy="6408712"/>
          </a:xfrm>
        </p:spPr>
        <p:txBody>
          <a:bodyPr>
            <a:normAutofit/>
          </a:bodyPr>
          <a:lstStyle/>
          <a:p>
            <a:r>
              <a:rPr lang="en-GB" sz="2800" dirty="0" smtClean="0"/>
              <a:t>In </a:t>
            </a:r>
            <a:r>
              <a:rPr lang="en-GB" sz="2800" b="1" i="1" dirty="0" smtClean="0"/>
              <a:t>normal</a:t>
            </a:r>
            <a:r>
              <a:rPr lang="en-GB" sz="2800" dirty="0" smtClean="0"/>
              <a:t> respiration, exhalation is an entirely passive phenomenon due the combination of the forces of relaxation: the lungs deflate and return to their rest position.</a:t>
            </a:r>
          </a:p>
          <a:p>
            <a:endParaRPr lang="fr-FR" sz="2800" dirty="0" smtClean="0"/>
          </a:p>
          <a:p>
            <a:r>
              <a:rPr lang="en-GB" sz="2800" dirty="0" smtClean="0"/>
              <a:t>In</a:t>
            </a:r>
            <a:r>
              <a:rPr lang="en-GB" sz="2800" i="1" dirty="0" smtClean="0"/>
              <a:t> </a:t>
            </a:r>
            <a:r>
              <a:rPr lang="en-GB" sz="2800" b="1" i="1" dirty="0" smtClean="0"/>
              <a:t>forced</a:t>
            </a:r>
            <a:r>
              <a:rPr lang="en-GB" sz="2800" i="1" dirty="0" smtClean="0"/>
              <a:t> </a:t>
            </a:r>
            <a:r>
              <a:rPr lang="en-GB" sz="2800" dirty="0" smtClean="0"/>
              <a:t>respiration, supplementary pressure must be exerted on the rib cage to prolong the exhalation phase. </a:t>
            </a:r>
          </a:p>
          <a:p>
            <a:endParaRPr lang="fr-FR" sz="2800" dirty="0" smtClean="0"/>
          </a:p>
          <a:p>
            <a:r>
              <a:rPr lang="en-GB" sz="2800" dirty="0" smtClean="0"/>
              <a:t>This action results from the working of three groups of muscles: the thoracic, the abdominal and the dorsal muscles</a:t>
            </a:r>
            <a:endParaRPr lang="fr-FR" sz="2800" dirty="0" smtClean="0"/>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76672"/>
            <a:ext cx="8229600" cy="504056"/>
          </a:xfrm>
        </p:spPr>
        <p:txBody>
          <a:bodyPr>
            <a:normAutofit fontScale="90000"/>
          </a:bodyPr>
          <a:lstStyle/>
          <a:p>
            <a:r>
              <a:rPr lang="en-GB" sz="3600" dirty="0" smtClean="0"/>
              <a:t>Vital Function of Respiration</a:t>
            </a:r>
            <a:r>
              <a:rPr lang="fr-FR" sz="4800" dirty="0" smtClean="0"/>
              <a:t/>
            </a:r>
            <a:br>
              <a:rPr lang="fr-FR" sz="4800" dirty="0" smtClean="0"/>
            </a:br>
            <a:endParaRPr lang="fr-FR" dirty="0"/>
          </a:p>
        </p:txBody>
      </p:sp>
      <p:sp>
        <p:nvSpPr>
          <p:cNvPr id="3" name="Espace réservé du contenu 2"/>
          <p:cNvSpPr>
            <a:spLocks noGrp="1"/>
          </p:cNvSpPr>
          <p:nvPr>
            <p:ph idx="1"/>
          </p:nvPr>
        </p:nvSpPr>
        <p:spPr>
          <a:xfrm>
            <a:off x="457200" y="1052736"/>
            <a:ext cx="8229600" cy="5805264"/>
          </a:xfrm>
        </p:spPr>
        <p:txBody>
          <a:bodyPr>
            <a:normAutofit/>
          </a:bodyPr>
          <a:lstStyle/>
          <a:p>
            <a:r>
              <a:rPr lang="en-GB" sz="2800" dirty="0" smtClean="0"/>
              <a:t>To ensure the exchange of gases between air and blood. </a:t>
            </a:r>
          </a:p>
          <a:p>
            <a:endParaRPr lang="fr-FR" sz="2800" dirty="0" smtClean="0"/>
          </a:p>
          <a:p>
            <a:r>
              <a:rPr lang="en-GB" sz="2800" dirty="0" smtClean="0"/>
              <a:t>The respiratory cycle comprises two phases: inhalation and exhalation.</a:t>
            </a:r>
          </a:p>
          <a:p>
            <a:endParaRPr lang="fr-FR" sz="2800" dirty="0" smtClean="0"/>
          </a:p>
          <a:p>
            <a:pPr lvl="1"/>
            <a:r>
              <a:rPr lang="en-GB" b="1" dirty="0" smtClean="0"/>
              <a:t> </a:t>
            </a:r>
            <a:r>
              <a:rPr lang="en-GB" b="1" i="1" dirty="0" smtClean="0"/>
              <a:t>Inhalation</a:t>
            </a:r>
            <a:r>
              <a:rPr lang="en-GB" dirty="0" smtClean="0"/>
              <a:t>: Intake of air into the lungs, bringing oxygen to the organism. </a:t>
            </a:r>
          </a:p>
          <a:p>
            <a:pPr lvl="1"/>
            <a:endParaRPr lang="fr-FR" dirty="0" smtClean="0"/>
          </a:p>
          <a:p>
            <a:pPr lvl="1"/>
            <a:r>
              <a:rPr lang="en-GB" b="1" i="1" dirty="0" smtClean="0"/>
              <a:t>Exhalation</a:t>
            </a:r>
            <a:r>
              <a:rPr lang="en-GB" dirty="0" smtClean="0"/>
              <a:t>: Emptying the lungs and expelling the carbon dioxide accumulated by the blood</a:t>
            </a:r>
            <a:r>
              <a:rPr lang="en-GB" sz="3000" dirty="0" smtClean="0"/>
              <a:t>.</a:t>
            </a:r>
            <a:endParaRPr lang="fr-FR" sz="3000" dirty="0" smtClean="0"/>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en-GB" sz="3200" dirty="0" smtClean="0"/>
              <a:t>Exhalation Muscles</a:t>
            </a:r>
            <a:endParaRPr lang="fr-FR" sz="3200" dirty="0"/>
          </a:p>
        </p:txBody>
      </p:sp>
      <p:sp>
        <p:nvSpPr>
          <p:cNvPr id="3" name="Espace réservé du contenu 2"/>
          <p:cNvSpPr>
            <a:spLocks noGrp="1"/>
          </p:cNvSpPr>
          <p:nvPr>
            <p:ph idx="1"/>
          </p:nvPr>
        </p:nvSpPr>
        <p:spPr>
          <a:xfrm>
            <a:off x="457200" y="1124744"/>
            <a:ext cx="8229600" cy="5733256"/>
          </a:xfrm>
        </p:spPr>
        <p:txBody>
          <a:bodyPr>
            <a:normAutofit fontScale="92500" lnSpcReduction="20000"/>
          </a:bodyPr>
          <a:lstStyle/>
          <a:p>
            <a:r>
              <a:rPr lang="en-GB" sz="3000" dirty="0" smtClean="0"/>
              <a:t> The thoracic muscles:</a:t>
            </a:r>
          </a:p>
          <a:p>
            <a:pPr lvl="1"/>
            <a:r>
              <a:rPr lang="en-GB" sz="3000" dirty="0" smtClean="0"/>
              <a:t> the internal intercostals and the transverse thoracic</a:t>
            </a:r>
          </a:p>
          <a:p>
            <a:pPr lvl="1"/>
            <a:endParaRPr lang="fr-FR" sz="3000" dirty="0" smtClean="0"/>
          </a:p>
          <a:p>
            <a:r>
              <a:rPr lang="en-GB" sz="3000" dirty="0" smtClean="0"/>
              <a:t> The abdominal muscles: </a:t>
            </a:r>
          </a:p>
          <a:p>
            <a:pPr lvl="1"/>
            <a:r>
              <a:rPr lang="en-GB" sz="3000" dirty="0" smtClean="0"/>
              <a:t>the transverse abdominal, the internal and external oblique and the rectus </a:t>
            </a:r>
            <a:r>
              <a:rPr lang="en-GB" sz="3000" dirty="0" err="1" smtClean="0"/>
              <a:t>abdominis</a:t>
            </a:r>
            <a:r>
              <a:rPr lang="en-GB" sz="3000" dirty="0" smtClean="0"/>
              <a:t> </a:t>
            </a:r>
          </a:p>
          <a:p>
            <a:pPr lvl="1"/>
            <a:endParaRPr lang="fr-FR" sz="3000" dirty="0" smtClean="0"/>
          </a:p>
          <a:p>
            <a:pPr hangingPunct="0"/>
            <a:r>
              <a:rPr lang="en-GB" sz="3000" dirty="0" smtClean="0"/>
              <a:t> - The dorsal muscles: </a:t>
            </a:r>
          </a:p>
          <a:p>
            <a:pPr lvl="1" hangingPunct="0"/>
            <a:r>
              <a:rPr lang="en-GB" sz="3000" dirty="0" smtClean="0"/>
              <a:t>the great dorsal and the </a:t>
            </a:r>
            <a:r>
              <a:rPr lang="en-GB" sz="3000" dirty="0" err="1" smtClean="0"/>
              <a:t>iliocostal</a:t>
            </a:r>
            <a:r>
              <a:rPr lang="en-GB" sz="3000" dirty="0" smtClean="0"/>
              <a:t>.</a:t>
            </a:r>
          </a:p>
          <a:p>
            <a:pPr lvl="1" hangingPunct="0"/>
            <a:endParaRPr lang="fr-FR" sz="3000" dirty="0" smtClean="0"/>
          </a:p>
          <a:p>
            <a:r>
              <a:rPr lang="en-GB" sz="3000" i="1" dirty="0" smtClean="0"/>
              <a:t>The internal intercostals are the most important of the exhalation muscles. </a:t>
            </a:r>
            <a:endParaRPr lang="fr-FR" sz="3000" dirty="0" smtClean="0"/>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en-GB" sz="2000" dirty="0" smtClean="0"/>
              <a:t/>
            </a:r>
            <a:br>
              <a:rPr lang="en-GB" sz="2000" dirty="0" smtClean="0"/>
            </a:br>
            <a:endParaRPr lang="fr-FR" sz="2000" dirty="0"/>
          </a:p>
        </p:txBody>
      </p:sp>
      <p:graphicFrame>
        <p:nvGraphicFramePr>
          <p:cNvPr id="7" name="Espace réservé du contenu 6"/>
          <p:cNvGraphicFramePr>
            <a:graphicFrameLocks noGrp="1"/>
          </p:cNvGraphicFramePr>
          <p:nvPr>
            <p:ph idx="1"/>
          </p:nvPr>
        </p:nvGraphicFramePr>
        <p:xfrm>
          <a:off x="1403648" y="414573"/>
          <a:ext cx="5688632" cy="5988851"/>
        </p:xfrm>
        <a:graphic>
          <a:graphicData uri="http://schemas.openxmlformats.org/drawingml/2006/table">
            <a:tbl>
              <a:tblPr firstRow="1" bandRow="1">
                <a:tableStyleId>{5C22544A-7EE6-4342-B048-85BDC9FD1C3A}</a:tableStyleId>
              </a:tblPr>
              <a:tblGrid>
                <a:gridCol w="2017386"/>
                <a:gridCol w="3671246"/>
              </a:tblGrid>
              <a:tr h="224439">
                <a:tc>
                  <a:txBody>
                    <a:bodyPr/>
                    <a:lstStyle/>
                    <a:p>
                      <a:pPr indent="180340" algn="l">
                        <a:lnSpc>
                          <a:spcPts val="1200"/>
                        </a:lnSpc>
                        <a:spcBef>
                          <a:spcPts val="1100"/>
                        </a:spcBef>
                        <a:spcAft>
                          <a:spcPts val="500"/>
                        </a:spcAft>
                      </a:pPr>
                      <a:endParaRPr lang="en-US" sz="2000" spc="0" dirty="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dirty="0">
                          <a:latin typeface="Times New Roman"/>
                          <a:ea typeface="Calibri"/>
                        </a:rPr>
                        <a:t>EXPIRATORY</a:t>
                      </a:r>
                      <a:endParaRPr lang="fr-FR" sz="1000" spc="-20" dirty="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r>
                        <a:rPr lang="fr-FR" sz="2000" spc="0" dirty="0">
                          <a:latin typeface="Times New Roman"/>
                          <a:ea typeface="Calibri"/>
                        </a:rPr>
                        <a:t>Principal</a:t>
                      </a:r>
                      <a:endParaRPr lang="fr-FR" sz="1000" spc="-20" dirty="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dirty="0" err="1" smtClean="0">
                          <a:latin typeface="Times New Roman"/>
                          <a:ea typeface="Calibri"/>
                        </a:rPr>
                        <a:t>Internal</a:t>
                      </a:r>
                      <a:r>
                        <a:rPr lang="fr-FR" sz="2000" spc="0" dirty="0" smtClean="0">
                          <a:latin typeface="Times New Roman"/>
                          <a:ea typeface="Calibri"/>
                        </a:rPr>
                        <a:t> </a:t>
                      </a:r>
                      <a:r>
                        <a:rPr lang="fr-FR" sz="2000" spc="0" dirty="0" err="1" smtClean="0">
                          <a:latin typeface="Times New Roman"/>
                          <a:ea typeface="Calibri"/>
                        </a:rPr>
                        <a:t>intercostals</a:t>
                      </a:r>
                      <a:endParaRPr lang="fr-FR" sz="1000" spc="-20" dirty="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r>
                        <a:rPr lang="fr-FR" sz="2000" spc="0" dirty="0" err="1">
                          <a:latin typeface="Times New Roman"/>
                          <a:ea typeface="Calibri"/>
                        </a:rPr>
                        <a:t>Accessory</a:t>
                      </a:r>
                      <a:endParaRPr lang="fr-FR" sz="1000" spc="-20" dirty="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a:latin typeface="Times New Roman"/>
                          <a:ea typeface="Calibri"/>
                        </a:rPr>
                        <a:t>Transversus abdominis</a:t>
                      </a:r>
                      <a:endParaRPr lang="fr-FR" sz="1000" spc="-2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dirty="0" err="1">
                          <a:latin typeface="Times New Roman"/>
                          <a:ea typeface="Calibri"/>
                        </a:rPr>
                        <a:t>External</a:t>
                      </a:r>
                      <a:r>
                        <a:rPr lang="fr-FR" sz="2000" spc="0" dirty="0">
                          <a:latin typeface="Times New Roman"/>
                          <a:ea typeface="Calibri"/>
                        </a:rPr>
                        <a:t> obliques</a:t>
                      </a:r>
                      <a:endParaRPr lang="fr-FR" sz="1000" spc="-20" dirty="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a:latin typeface="Times New Roman"/>
                          <a:ea typeface="Calibri"/>
                        </a:rPr>
                        <a:t>Internal obliques</a:t>
                      </a:r>
                      <a:endParaRPr lang="fr-FR" sz="1000" spc="-20">
                        <a:latin typeface="Times New Roman"/>
                        <a:ea typeface="Calibri"/>
                      </a:endParaRPr>
                    </a:p>
                  </a:txBody>
                  <a:tcPr marL="19050" marR="19050" marT="0" marB="0"/>
                </a:tc>
              </a:tr>
              <a:tr h="400858">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endParaRPr lang="fr-FR" sz="2000" spc="0" dirty="0">
                        <a:latin typeface="Times New Roman"/>
                        <a:ea typeface="Calibri"/>
                      </a:endParaRPr>
                    </a:p>
                  </a:txBody>
                  <a:tcPr marL="19050" marR="19050" marT="0" marB="0"/>
                </a:tc>
              </a:tr>
              <a:tr h="68202">
                <a:tc>
                  <a:txBody>
                    <a:bodyPr/>
                    <a:lstStyle/>
                    <a:p>
                      <a:pPr indent="180340" algn="l">
                        <a:lnSpc>
                          <a:spcPts val="1200"/>
                        </a:lnSpc>
                        <a:spcBef>
                          <a:spcPts val="1100"/>
                        </a:spcBef>
                        <a:spcAft>
                          <a:spcPts val="500"/>
                        </a:spcAft>
                      </a:pPr>
                      <a:endParaRPr lang="fr-FR" sz="2000" spc="0">
                        <a:latin typeface="Times New Roman"/>
                        <a:ea typeface="Calibri"/>
                      </a:endParaRPr>
                    </a:p>
                  </a:txBody>
                  <a:tcPr marL="19050" marR="19050" marT="0" marB="0"/>
                </a:tc>
                <a:tc>
                  <a:txBody>
                    <a:bodyPr/>
                    <a:lstStyle/>
                    <a:p>
                      <a:pPr indent="180340" algn="l">
                        <a:lnSpc>
                          <a:spcPts val="1200"/>
                        </a:lnSpc>
                        <a:spcBef>
                          <a:spcPts val="1100"/>
                        </a:spcBef>
                        <a:spcAft>
                          <a:spcPts val="500"/>
                        </a:spcAft>
                      </a:pPr>
                      <a:r>
                        <a:rPr lang="fr-FR" sz="2000" spc="0" dirty="0" err="1">
                          <a:latin typeface="Times New Roman"/>
                          <a:ea typeface="Calibri"/>
                        </a:rPr>
                        <a:t>Rectus</a:t>
                      </a:r>
                      <a:r>
                        <a:rPr lang="fr-FR" sz="2000" spc="0" dirty="0">
                          <a:latin typeface="Times New Roman"/>
                          <a:ea typeface="Calibri"/>
                        </a:rPr>
                        <a:t> </a:t>
                      </a:r>
                      <a:r>
                        <a:rPr lang="fr-FR" sz="2000" spc="0" dirty="0" err="1">
                          <a:latin typeface="Times New Roman"/>
                          <a:ea typeface="Calibri"/>
                        </a:rPr>
                        <a:t>abdominis</a:t>
                      </a:r>
                      <a:endParaRPr lang="fr-FR" sz="1000" spc="-20" dirty="0">
                        <a:latin typeface="Times New Roman"/>
                        <a:ea typeface="Calibri"/>
                      </a:endParaRPr>
                    </a:p>
                  </a:txBody>
                  <a:tcPr marL="19050" marR="1905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respiratory muscles.jpg"/>
          <p:cNvPicPr>
            <a:picLocks noGrp="1"/>
          </p:cNvPicPr>
          <p:nvPr>
            <p:ph idx="4294967295"/>
          </p:nvPr>
        </p:nvPicPr>
        <p:blipFill>
          <a:blip r:embed="rId3" cstate="print">
            <a:lum bright="-15000" contrast="7000"/>
          </a:blip>
          <a:srcRect l="52305"/>
          <a:stretch>
            <a:fillRect/>
          </a:stretch>
        </p:blipFill>
        <p:spPr>
          <a:xfrm>
            <a:off x="2123729" y="0"/>
            <a:ext cx="5040559"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3200" dirty="0" smtClean="0"/>
              <a:t>Action of </a:t>
            </a:r>
            <a:r>
              <a:rPr lang="fr-FR" sz="3200" dirty="0" err="1" smtClean="0"/>
              <a:t>some</a:t>
            </a:r>
            <a:r>
              <a:rPr lang="fr-FR" sz="3200" dirty="0" smtClean="0"/>
              <a:t> </a:t>
            </a:r>
            <a:r>
              <a:rPr lang="fr-FR" sz="3200" dirty="0" err="1" smtClean="0"/>
              <a:t>Thoracic</a:t>
            </a:r>
            <a:r>
              <a:rPr lang="fr-FR" sz="3200" dirty="0" smtClean="0"/>
              <a:t> Muscles in the Exhalation Phase</a:t>
            </a:r>
            <a:endParaRPr lang="fr-FR" sz="3200" dirty="0"/>
          </a:p>
        </p:txBody>
      </p:sp>
      <p:pic>
        <p:nvPicPr>
          <p:cNvPr id="7" name="Espace réservé du contenu 6" descr="action of some muscles of expiration.jpg"/>
          <p:cNvPicPr>
            <a:picLocks noGrp="1" noChangeAspect="1"/>
          </p:cNvPicPr>
          <p:nvPr>
            <p:ph idx="1"/>
          </p:nvPr>
        </p:nvPicPr>
        <p:blipFill>
          <a:blip r:embed="rId3" cstate="print"/>
          <a:stretch>
            <a:fillRect/>
          </a:stretch>
        </p:blipFill>
        <p:spPr>
          <a:xfrm>
            <a:off x="1870552" y="1600200"/>
            <a:ext cx="5402895" cy="4525963"/>
          </a:xfrm>
        </p:spPr>
      </p:pic>
      <p:sp>
        <p:nvSpPr>
          <p:cNvPr id="8" name="ZoneTexte 7"/>
          <p:cNvSpPr txBox="1"/>
          <p:nvPr/>
        </p:nvSpPr>
        <p:spPr>
          <a:xfrm>
            <a:off x="2555776" y="6309320"/>
            <a:ext cx="4464496" cy="369332"/>
          </a:xfrm>
          <a:prstGeom prst="rect">
            <a:avLst/>
          </a:prstGeom>
          <a:noFill/>
        </p:spPr>
        <p:txBody>
          <a:bodyPr wrap="square" rtlCol="0">
            <a:spAutoFit/>
          </a:bodyPr>
          <a:lstStyle/>
          <a:p>
            <a:r>
              <a:rPr lang="fr-FR" dirty="0" smtClean="0"/>
              <a:t>              </a:t>
            </a:r>
            <a:r>
              <a:rPr lang="fr-FR" dirty="0" err="1" smtClean="0"/>
              <a:t>After</a:t>
            </a:r>
            <a:r>
              <a:rPr lang="fr-FR" dirty="0" smtClean="0"/>
              <a:t> Hardcastle, 1976</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24744"/>
          </a:xfrm>
        </p:spPr>
        <p:txBody>
          <a:bodyPr>
            <a:normAutofit/>
          </a:bodyPr>
          <a:lstStyle/>
          <a:p>
            <a:r>
              <a:rPr lang="en-GB" sz="3200" dirty="0" smtClean="0"/>
              <a:t>Pulmonary Capacity and Pulmonary Volume</a:t>
            </a:r>
            <a:endParaRPr lang="fr-FR" sz="3200" dirty="0"/>
          </a:p>
        </p:txBody>
      </p:sp>
      <p:pic>
        <p:nvPicPr>
          <p:cNvPr id="7" name="Espace réservé du contenu 6" descr="volume des poumons exprimé en fonction de la capacité vitale.jpg"/>
          <p:cNvPicPr>
            <a:picLocks noGrp="1" noChangeAspect="1"/>
          </p:cNvPicPr>
          <p:nvPr>
            <p:ph sz="half" idx="1"/>
          </p:nvPr>
        </p:nvPicPr>
        <p:blipFill>
          <a:blip r:embed="rId3" cstate="print"/>
          <a:stretch>
            <a:fillRect/>
          </a:stretch>
        </p:blipFill>
        <p:spPr>
          <a:xfrm>
            <a:off x="467544" y="1340768"/>
            <a:ext cx="3063564" cy="4680520"/>
          </a:xfrm>
        </p:spPr>
      </p:pic>
      <p:pic>
        <p:nvPicPr>
          <p:cNvPr id="8" name="Espace réservé du contenu 7" descr="Volume pulmonaire et capacité pulmonaire.jpg"/>
          <p:cNvPicPr>
            <a:picLocks noGrp="1" noChangeAspect="1"/>
          </p:cNvPicPr>
          <p:nvPr>
            <p:ph sz="half" idx="2"/>
          </p:nvPr>
        </p:nvPicPr>
        <p:blipFill>
          <a:blip r:embed="rId4" cstate="print"/>
          <a:stretch>
            <a:fillRect/>
          </a:stretch>
        </p:blipFill>
        <p:spPr>
          <a:xfrm>
            <a:off x="3923928" y="1340768"/>
            <a:ext cx="5040560" cy="4608512"/>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116632"/>
            <a:ext cx="8229600" cy="792088"/>
          </a:xfrm>
        </p:spPr>
        <p:txBody>
          <a:bodyPr>
            <a:normAutofit fontScale="90000"/>
          </a:bodyPr>
          <a:lstStyle/>
          <a:p>
            <a:r>
              <a:rPr lang="en-GB" sz="3600" dirty="0" smtClean="0"/>
              <a:t>Pulmonary Capacity and Pulmonary Volume</a:t>
            </a:r>
            <a:r>
              <a:rPr lang="fr-FR" b="1" i="1" dirty="0" smtClean="0"/>
              <a:t/>
            </a:r>
            <a:br>
              <a:rPr lang="fr-FR" b="1" i="1" dirty="0" smtClean="0"/>
            </a:br>
            <a:endParaRPr lang="fr-FR" dirty="0"/>
          </a:p>
        </p:txBody>
      </p:sp>
      <p:sp>
        <p:nvSpPr>
          <p:cNvPr id="6" name="Espace réservé du contenu 5"/>
          <p:cNvSpPr>
            <a:spLocks noGrp="1"/>
          </p:cNvSpPr>
          <p:nvPr>
            <p:ph idx="1"/>
          </p:nvPr>
        </p:nvSpPr>
        <p:spPr>
          <a:xfrm>
            <a:off x="-252536" y="404664"/>
            <a:ext cx="9145016" cy="6696744"/>
          </a:xfrm>
        </p:spPr>
        <p:txBody>
          <a:bodyPr>
            <a:normAutofit fontScale="70000" lnSpcReduction="20000"/>
          </a:bodyPr>
          <a:lstStyle/>
          <a:p>
            <a:pPr>
              <a:buNone/>
            </a:pPr>
            <a:r>
              <a:rPr lang="en-GB" dirty="0" smtClean="0"/>
              <a:t> </a:t>
            </a:r>
            <a:endParaRPr lang="fr-FR" dirty="0" smtClean="0"/>
          </a:p>
          <a:p>
            <a:r>
              <a:rPr lang="en-GB" i="1" dirty="0" smtClean="0"/>
              <a:t>Pulmonary volume</a:t>
            </a:r>
            <a:r>
              <a:rPr lang="en-GB" dirty="0" smtClean="0"/>
              <a:t> = quantity of air that the lungs contain</a:t>
            </a:r>
          </a:p>
          <a:p>
            <a:endParaRPr lang="fr-FR" b="1" dirty="0" smtClean="0"/>
          </a:p>
          <a:p>
            <a:r>
              <a:rPr lang="en-GB" i="1" dirty="0" smtClean="0"/>
              <a:t>Ventilation amplitude </a:t>
            </a:r>
            <a:r>
              <a:rPr lang="en-GB" dirty="0" smtClean="0"/>
              <a:t>= fn of</a:t>
            </a:r>
            <a:r>
              <a:rPr lang="en-GB" i="1" dirty="0" smtClean="0"/>
              <a:t> </a:t>
            </a:r>
            <a:r>
              <a:rPr lang="en-GB" dirty="0" smtClean="0"/>
              <a:t>oxygen  need</a:t>
            </a:r>
          </a:p>
          <a:p>
            <a:endParaRPr lang="fr-FR" b="1" dirty="0" smtClean="0"/>
          </a:p>
          <a:p>
            <a:r>
              <a:rPr lang="en-GB" i="1" dirty="0" smtClean="0"/>
              <a:t>Total pulmonary volume</a:t>
            </a:r>
            <a:r>
              <a:rPr lang="en-GB" dirty="0" smtClean="0"/>
              <a:t> = total lung capacity</a:t>
            </a:r>
          </a:p>
          <a:p>
            <a:endParaRPr lang="fr-FR" b="1" dirty="0" smtClean="0"/>
          </a:p>
          <a:p>
            <a:r>
              <a:rPr lang="en-GB" i="1" dirty="0" smtClean="0"/>
              <a:t>Residual volume</a:t>
            </a:r>
            <a:r>
              <a:rPr lang="en-GB" dirty="0" smtClean="0"/>
              <a:t> = Air in the lungs after forced exhalation</a:t>
            </a:r>
          </a:p>
          <a:p>
            <a:pPr>
              <a:buNone/>
            </a:pPr>
            <a:r>
              <a:rPr lang="en-GB" dirty="0" smtClean="0"/>
              <a:t> </a:t>
            </a:r>
          </a:p>
          <a:p>
            <a:r>
              <a:rPr lang="en-GB" i="1" dirty="0" smtClean="0"/>
              <a:t>Vital capacity</a:t>
            </a:r>
            <a:r>
              <a:rPr lang="en-GB" dirty="0" smtClean="0"/>
              <a:t>. Quantity of air that can be expired down to the residual volume. The vital capacity is important for determining how long phonation can be maintained whether for singing or speaking</a:t>
            </a:r>
          </a:p>
          <a:p>
            <a:endParaRPr lang="fr-FR" b="1" dirty="0" smtClean="0"/>
          </a:p>
          <a:p>
            <a:r>
              <a:rPr lang="en-GB" i="1" dirty="0" smtClean="0"/>
              <a:t>Tidal volume.</a:t>
            </a:r>
            <a:r>
              <a:rPr lang="en-GB" dirty="0" smtClean="0"/>
              <a:t> The difference between the inhaled and exhaled volumes in normal respiration </a:t>
            </a:r>
          </a:p>
          <a:p>
            <a:endParaRPr lang="fr-FR" b="1" dirty="0" smtClean="0"/>
          </a:p>
          <a:p>
            <a:r>
              <a:rPr lang="en-GB" i="1" dirty="0" smtClean="0"/>
              <a:t>Expiratory reserve</a:t>
            </a:r>
            <a:r>
              <a:rPr lang="en-GB" dirty="0" smtClean="0"/>
              <a:t> = difference between the residual volume and the tidal volume.</a:t>
            </a:r>
            <a:endParaRPr lang="fr-FR" b="1" dirty="0" smtClean="0"/>
          </a:p>
          <a:p>
            <a:endParaRPr lang="fr-FR" dirty="0" smtClean="0"/>
          </a:p>
          <a:p>
            <a:endParaRPr lang="en-GB" dirty="0" smtClean="0"/>
          </a:p>
          <a:p>
            <a:endParaRPr lang="fr-FR" b="1" dirty="0" smtClean="0"/>
          </a:p>
          <a:p>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r>
              <a:rPr lang="en-GB" sz="3600" dirty="0" smtClean="0"/>
              <a:t>Respiration in Phonation</a:t>
            </a:r>
            <a:r>
              <a:rPr lang="fr-FR" b="1" i="1" dirty="0" smtClean="0"/>
              <a:t/>
            </a:r>
            <a:br>
              <a:rPr lang="fr-FR" b="1" i="1" dirty="0" smtClean="0"/>
            </a:br>
            <a:endParaRPr lang="fr-FR" dirty="0"/>
          </a:p>
        </p:txBody>
      </p:sp>
      <p:sp>
        <p:nvSpPr>
          <p:cNvPr id="3" name="Espace réservé du contenu 2"/>
          <p:cNvSpPr>
            <a:spLocks noGrp="1"/>
          </p:cNvSpPr>
          <p:nvPr>
            <p:ph idx="1"/>
          </p:nvPr>
        </p:nvSpPr>
        <p:spPr>
          <a:xfrm>
            <a:off x="457200" y="1556792"/>
            <a:ext cx="8229600" cy="5400600"/>
          </a:xfrm>
        </p:spPr>
        <p:txBody>
          <a:bodyPr>
            <a:normAutofit fontScale="92500" lnSpcReduction="20000"/>
          </a:bodyPr>
          <a:lstStyle/>
          <a:p>
            <a:r>
              <a:rPr lang="en-GB" sz="2800" dirty="0" smtClean="0"/>
              <a:t>Normal respiration is automatic</a:t>
            </a:r>
          </a:p>
          <a:p>
            <a:endParaRPr lang="fr-FR" sz="2800" b="1" dirty="0" smtClean="0"/>
          </a:p>
          <a:p>
            <a:r>
              <a:rPr lang="en-GB" sz="2800" dirty="0" smtClean="0"/>
              <a:t>Respiration in speech is very finely controlled:</a:t>
            </a:r>
          </a:p>
          <a:p>
            <a:endParaRPr lang="en-GB" sz="2800" dirty="0" smtClean="0"/>
          </a:p>
          <a:p>
            <a:pPr lvl="1"/>
            <a:r>
              <a:rPr lang="en-GB" dirty="0" smtClean="0"/>
              <a:t> to allow for breathing and simultaneously producing a complete utterance</a:t>
            </a:r>
          </a:p>
          <a:p>
            <a:pPr lvl="1">
              <a:buNone/>
            </a:pPr>
            <a:endParaRPr lang="fr-FR" b="1" dirty="0" smtClean="0"/>
          </a:p>
          <a:p>
            <a:pPr lvl="1"/>
            <a:r>
              <a:rPr lang="en-GB" dirty="0" smtClean="0"/>
              <a:t> without a need for  taking a breath at an inappropriate moment. </a:t>
            </a:r>
          </a:p>
          <a:p>
            <a:pPr lvl="0">
              <a:buNone/>
            </a:pPr>
            <a:endParaRPr lang="fr-FR" b="1" dirty="0" smtClean="0"/>
          </a:p>
          <a:p>
            <a:endParaRPr lang="fr-FR" b="1" dirty="0" smtClean="0"/>
          </a:p>
          <a:p>
            <a:pPr>
              <a:buNone/>
            </a:pPr>
            <a:r>
              <a:rPr lang="en-GB" b="1" dirty="0" smtClean="0"/>
              <a:t/>
            </a:r>
            <a:br>
              <a:rPr lang="en-GB" b="1" dirty="0" smtClean="0"/>
            </a:b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Control of Respiration </a:t>
            </a:r>
            <a:r>
              <a:rPr lang="fr-FR" sz="3200" dirty="0" err="1" smtClean="0"/>
              <a:t>during</a:t>
            </a:r>
            <a:r>
              <a:rPr lang="fr-FR" sz="3200" dirty="0" smtClean="0"/>
              <a:t> Speech</a:t>
            </a:r>
            <a:endParaRPr lang="fr-FR" sz="3200" dirty="0"/>
          </a:p>
        </p:txBody>
      </p:sp>
      <p:sp>
        <p:nvSpPr>
          <p:cNvPr id="3" name="Espace réservé du contenu 2"/>
          <p:cNvSpPr>
            <a:spLocks noGrp="1"/>
          </p:cNvSpPr>
          <p:nvPr>
            <p:ph idx="1"/>
          </p:nvPr>
        </p:nvSpPr>
        <p:spPr/>
        <p:txBody>
          <a:bodyPr>
            <a:normAutofit/>
          </a:bodyPr>
          <a:lstStyle/>
          <a:p>
            <a:r>
              <a:rPr lang="en-GB" sz="2800" dirty="0" smtClean="0"/>
              <a:t> Respiration must thus be modified to increase the volume of available air:</a:t>
            </a:r>
            <a:endParaRPr lang="fr-FR" sz="2800" b="1" dirty="0" smtClean="0"/>
          </a:p>
          <a:p>
            <a:pPr lvl="0">
              <a:buNone/>
            </a:pPr>
            <a:r>
              <a:rPr lang="en-GB" sz="2800" dirty="0" smtClean="0"/>
              <a:t>		- increase of inhalation, </a:t>
            </a:r>
            <a:endParaRPr lang="fr-FR" sz="2800" b="1" dirty="0" smtClean="0"/>
          </a:p>
          <a:p>
            <a:pPr lvl="0">
              <a:buNone/>
            </a:pPr>
            <a:r>
              <a:rPr lang="fr-FR" sz="2800" b="1" dirty="0" smtClean="0"/>
              <a:t>		- </a:t>
            </a:r>
            <a:r>
              <a:rPr lang="en-GB" sz="2800" dirty="0" smtClean="0"/>
              <a:t>control of exhalation to prolong and regulate 	the output of air.</a:t>
            </a:r>
          </a:p>
          <a:p>
            <a:pPr lvl="0">
              <a:buNone/>
            </a:pPr>
            <a:endParaRPr lang="fr-FR" sz="2800" b="1" dirty="0" smtClean="0"/>
          </a:p>
          <a:p>
            <a:r>
              <a:rPr lang="en-GB" sz="2800" dirty="0" smtClean="0"/>
              <a:t>Exhalation must provide an output of air sufficient </a:t>
            </a:r>
          </a:p>
          <a:p>
            <a:pPr lvl="1"/>
            <a:r>
              <a:rPr lang="en-GB" dirty="0" smtClean="0"/>
              <a:t>to maintain stable </a:t>
            </a:r>
            <a:r>
              <a:rPr lang="en-GB" dirty="0" err="1" smtClean="0"/>
              <a:t>subglottal</a:t>
            </a:r>
            <a:r>
              <a:rPr lang="en-GB" dirty="0" smtClean="0"/>
              <a:t> pressure for the whole duration of the utterance. </a:t>
            </a:r>
          </a:p>
          <a:p>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648072"/>
          </a:xfrm>
        </p:spPr>
        <p:txBody>
          <a:bodyPr>
            <a:normAutofit fontScale="90000"/>
          </a:bodyPr>
          <a:lstStyle/>
          <a:p>
            <a:r>
              <a:rPr lang="en-US" sz="3600" dirty="0" smtClean="0"/>
              <a:t>The respiratory cycle during Speech</a:t>
            </a:r>
            <a:r>
              <a:rPr lang="fr-FR" b="1" i="1" dirty="0" smtClean="0"/>
              <a:t/>
            </a:r>
            <a:br>
              <a:rPr lang="fr-FR" b="1" i="1" dirty="0" smtClean="0"/>
            </a:br>
            <a:endParaRPr lang="fr-FR" dirty="0"/>
          </a:p>
        </p:txBody>
      </p:sp>
      <p:sp>
        <p:nvSpPr>
          <p:cNvPr id="3" name="Espace réservé du contenu 2"/>
          <p:cNvSpPr>
            <a:spLocks noGrp="1"/>
          </p:cNvSpPr>
          <p:nvPr>
            <p:ph idx="1"/>
          </p:nvPr>
        </p:nvSpPr>
        <p:spPr>
          <a:xfrm>
            <a:off x="0" y="692696"/>
            <a:ext cx="9144000" cy="6336704"/>
          </a:xfrm>
        </p:spPr>
        <p:txBody>
          <a:bodyPr>
            <a:normAutofit fontScale="85000" lnSpcReduction="20000"/>
          </a:bodyPr>
          <a:lstStyle/>
          <a:p>
            <a:pPr>
              <a:buNone/>
            </a:pPr>
            <a:r>
              <a:rPr lang="en-US" dirty="0" smtClean="0"/>
              <a:t>  </a:t>
            </a:r>
            <a:endParaRPr lang="fr-FR" dirty="0" smtClean="0"/>
          </a:p>
          <a:p>
            <a:r>
              <a:rPr lang="en-GB" dirty="0" smtClean="0"/>
              <a:t>The respiratory cycle is profoundly altered by speech production </a:t>
            </a:r>
            <a:endParaRPr lang="fr-FR" b="1" i="1" dirty="0" smtClean="0"/>
          </a:p>
          <a:p>
            <a:pPr>
              <a:buNone/>
            </a:pPr>
            <a:r>
              <a:rPr lang="en-GB" dirty="0" smtClean="0"/>
              <a:t> </a:t>
            </a:r>
            <a:endParaRPr lang="fr-FR" b="1" i="1" dirty="0" smtClean="0"/>
          </a:p>
          <a:p>
            <a:pPr>
              <a:buNone/>
            </a:pPr>
            <a:r>
              <a:rPr lang="en-GB" dirty="0" smtClean="0"/>
              <a:t>	The ratio between inhalation and exhalation &gt; 1:4 and up to &gt; 1:10 </a:t>
            </a:r>
            <a:endParaRPr lang="fr-FR" b="1" i="1" dirty="0" smtClean="0"/>
          </a:p>
          <a:p>
            <a:pPr>
              <a:buNone/>
            </a:pPr>
            <a:r>
              <a:rPr lang="en-GB" dirty="0" smtClean="0"/>
              <a:t> </a:t>
            </a:r>
            <a:endParaRPr lang="fr-FR" b="1" i="1" dirty="0" smtClean="0"/>
          </a:p>
          <a:p>
            <a:r>
              <a:rPr lang="en-GB" dirty="0" smtClean="0"/>
              <a:t>Inhalation is much faster (via the mouth rather than the nose), to avoid lengthy interruptions. </a:t>
            </a:r>
          </a:p>
          <a:p>
            <a:endParaRPr lang="fr-FR" dirty="0" smtClean="0"/>
          </a:p>
          <a:p>
            <a:r>
              <a:rPr lang="en-GB" dirty="0" smtClean="0"/>
              <a:t>Exhalation &gt; Longer: from 2-3 seconds in resting respiration to 15-20 seconds, varying according to the length of the utterance. </a:t>
            </a:r>
          </a:p>
          <a:p>
            <a:endParaRPr lang="fr-FR" dirty="0" smtClean="0"/>
          </a:p>
          <a:p>
            <a:r>
              <a:rPr lang="en-GB" dirty="0" smtClean="0"/>
              <a:t>Pulmonary volume: About 1 l.; double that of resting respiration. Half that of vital capacity.</a:t>
            </a:r>
            <a:endParaRPr lang="fr-FR" dirty="0" smtClean="0"/>
          </a:p>
          <a:p>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Exhalation </a:t>
            </a:r>
            <a:r>
              <a:rPr lang="fr-FR" sz="3200" dirty="0" err="1" smtClean="0"/>
              <a:t>is</a:t>
            </a:r>
            <a:r>
              <a:rPr lang="fr-FR" sz="3200" dirty="0" smtClean="0"/>
              <a:t> </a:t>
            </a:r>
            <a:r>
              <a:rPr lang="fr-FR" sz="3200" dirty="0" err="1" smtClean="0"/>
              <a:t>organized</a:t>
            </a:r>
            <a:r>
              <a:rPr lang="fr-FR" sz="3200" dirty="0" smtClean="0"/>
              <a:t> in </a:t>
            </a:r>
            <a:r>
              <a:rPr lang="fr-FR" sz="3200" dirty="0" err="1" smtClean="0"/>
              <a:t>Breath</a:t>
            </a:r>
            <a:r>
              <a:rPr lang="fr-FR" sz="3200" dirty="0" smtClean="0"/>
              <a:t> Groups (</a:t>
            </a:r>
            <a:r>
              <a:rPr lang="fr-FR" sz="3200" dirty="0" err="1" smtClean="0"/>
              <a:t>after</a:t>
            </a:r>
            <a:r>
              <a:rPr lang="fr-FR" sz="3200" dirty="0" smtClean="0"/>
              <a:t> Lieberman, 1965) </a:t>
            </a:r>
            <a:endParaRPr lang="fr-FR" sz="3200" dirty="0"/>
          </a:p>
        </p:txBody>
      </p:sp>
      <p:pic>
        <p:nvPicPr>
          <p:cNvPr id="4" name="Espace réservé du contenu 3" descr="Joe ate his soup.jpg"/>
          <p:cNvPicPr>
            <a:picLocks noGrp="1" noChangeAspect="1"/>
          </p:cNvPicPr>
          <p:nvPr>
            <p:ph idx="1"/>
          </p:nvPr>
        </p:nvPicPr>
        <p:blipFill>
          <a:blip r:embed="rId3" cstate="print"/>
          <a:srcRect b="35621"/>
          <a:stretch>
            <a:fillRect/>
          </a:stretch>
        </p:blipFill>
        <p:spPr>
          <a:xfrm>
            <a:off x="0" y="2045775"/>
            <a:ext cx="9249789" cy="48122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fontScale="90000"/>
          </a:bodyPr>
          <a:lstStyle/>
          <a:p>
            <a:r>
              <a:rPr lang="en-GB" sz="3600" dirty="0" smtClean="0"/>
              <a:t>The Lungs</a:t>
            </a:r>
            <a:r>
              <a:rPr lang="fr-FR" dirty="0" smtClean="0"/>
              <a:t/>
            </a:r>
            <a:br>
              <a:rPr lang="fr-FR" dirty="0" smtClean="0"/>
            </a:br>
            <a:endParaRPr lang="fr-FR" dirty="0"/>
          </a:p>
        </p:txBody>
      </p:sp>
      <p:sp>
        <p:nvSpPr>
          <p:cNvPr id="3" name="Espace réservé du contenu 2"/>
          <p:cNvSpPr>
            <a:spLocks noGrp="1"/>
          </p:cNvSpPr>
          <p:nvPr>
            <p:ph sz="half" idx="1"/>
          </p:nvPr>
        </p:nvSpPr>
        <p:spPr>
          <a:xfrm>
            <a:off x="-252536" y="1484784"/>
            <a:ext cx="4680520" cy="5373216"/>
          </a:xfrm>
        </p:spPr>
        <p:txBody>
          <a:bodyPr>
            <a:normAutofit fontScale="77500" lnSpcReduction="20000"/>
          </a:bodyPr>
          <a:lstStyle/>
          <a:p>
            <a:pPr>
              <a:buNone/>
            </a:pPr>
            <a:r>
              <a:rPr lang="en-GB" sz="3000" dirty="0" smtClean="0"/>
              <a:t> </a:t>
            </a:r>
            <a:endParaRPr lang="fr-FR" sz="3000" dirty="0" smtClean="0"/>
          </a:p>
          <a:p>
            <a:r>
              <a:rPr lang="en-GB" sz="3100" dirty="0" smtClean="0"/>
              <a:t>Situated in the rib cage,</a:t>
            </a:r>
          </a:p>
          <a:p>
            <a:r>
              <a:rPr lang="en-GB" sz="3100" dirty="0" smtClean="0"/>
              <a:t>2 lungs: </a:t>
            </a:r>
          </a:p>
          <a:p>
            <a:pPr>
              <a:buNone/>
            </a:pPr>
            <a:r>
              <a:rPr lang="en-GB" sz="3100" dirty="0" smtClean="0"/>
              <a:t>	- shape of air-filled pyramids, </a:t>
            </a:r>
          </a:p>
          <a:p>
            <a:pPr>
              <a:buNone/>
            </a:pPr>
            <a:r>
              <a:rPr lang="en-GB" sz="3100" dirty="0" smtClean="0"/>
              <a:t>	- separated by the </a:t>
            </a:r>
            <a:r>
              <a:rPr lang="en-GB" sz="3100" dirty="0" err="1" smtClean="0"/>
              <a:t>mediastinum</a:t>
            </a:r>
            <a:endParaRPr lang="en-GB" sz="3100" dirty="0" smtClean="0"/>
          </a:p>
          <a:p>
            <a:endParaRPr lang="en-GB" sz="3100" dirty="0" smtClean="0"/>
          </a:p>
          <a:p>
            <a:r>
              <a:rPr lang="en-GB" sz="3100" dirty="0" smtClean="0"/>
              <a:t>Divided into two bronchial tubes,</a:t>
            </a:r>
          </a:p>
          <a:p>
            <a:pPr>
              <a:buNone/>
            </a:pPr>
            <a:r>
              <a:rPr lang="en-GB" sz="3100" dirty="0" smtClean="0"/>
              <a:t>	subdividing into bronchioles and alveoli.</a:t>
            </a:r>
          </a:p>
          <a:p>
            <a:endParaRPr lang="en-GB" sz="3000" dirty="0" smtClean="0"/>
          </a:p>
          <a:p>
            <a:endParaRPr lang="fr-FR" sz="2200" dirty="0" smtClean="0"/>
          </a:p>
          <a:p>
            <a:endParaRPr lang="fr-FR" sz="2200" dirty="0" smtClean="0"/>
          </a:p>
          <a:p>
            <a:pPr>
              <a:buNone/>
            </a:pPr>
            <a:r>
              <a:rPr lang="en-GB" dirty="0" smtClean="0"/>
              <a:t/>
            </a:r>
            <a:br>
              <a:rPr lang="en-GB" dirty="0" smtClean="0"/>
            </a:br>
            <a:r>
              <a:rPr lang="en-GB" dirty="0" smtClean="0"/>
              <a:t> </a:t>
            </a:r>
            <a:endParaRPr lang="fr-FR" dirty="0" smtClean="0"/>
          </a:p>
          <a:p>
            <a:endParaRPr lang="fr-FR" dirty="0"/>
          </a:p>
        </p:txBody>
      </p:sp>
      <p:pic>
        <p:nvPicPr>
          <p:cNvPr id="5" name="Espace réservé du contenu 4" descr="Lungs_AnatomyPage2.jpg"/>
          <p:cNvPicPr>
            <a:picLocks noGrp="1" noChangeAspect="1"/>
          </p:cNvPicPr>
          <p:nvPr>
            <p:ph sz="half" idx="2"/>
          </p:nvPr>
        </p:nvPicPr>
        <p:blipFill>
          <a:blip r:embed="rId3" cstate="print"/>
          <a:stretch>
            <a:fillRect/>
          </a:stretch>
        </p:blipFill>
        <p:spPr>
          <a:xfrm>
            <a:off x="4439477" y="1700808"/>
            <a:ext cx="4704523" cy="3528392"/>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99592" y="4800600"/>
            <a:ext cx="7056784" cy="566738"/>
          </a:xfrm>
        </p:spPr>
        <p:txBody>
          <a:bodyPr>
            <a:normAutofit fontScale="90000"/>
          </a:bodyPr>
          <a:lstStyle/>
          <a:p>
            <a:r>
              <a:rPr lang="fr-FR" dirty="0" smtClean="0"/>
              <a:t/>
            </a:r>
            <a:br>
              <a:rPr lang="fr-FR" dirty="0" smtClean="0"/>
            </a:br>
            <a:r>
              <a:rPr lang="fr-FR" sz="2200" b="0" dirty="0" smtClean="0"/>
              <a:t> </a:t>
            </a:r>
            <a:br>
              <a:rPr lang="fr-FR" sz="2200" b="0" dirty="0" smtClean="0"/>
            </a:br>
            <a:r>
              <a:rPr lang="fr-FR" sz="2200" b="0" dirty="0" smtClean="0"/>
              <a:t/>
            </a:r>
            <a:br>
              <a:rPr lang="fr-FR" sz="2200" b="0" dirty="0" smtClean="0"/>
            </a:br>
            <a:r>
              <a:rPr lang="fr-FR" sz="2200" b="0" dirty="0" smtClean="0"/>
              <a:t> </a:t>
            </a:r>
            <a:r>
              <a:rPr lang="fr-FR" sz="2200" b="0" dirty="0" err="1" smtClean="0"/>
              <a:t>Declination</a:t>
            </a:r>
            <a:r>
              <a:rPr lang="fr-FR" sz="2200" b="0" dirty="0" smtClean="0"/>
              <a:t> line of Fo </a:t>
            </a:r>
            <a:r>
              <a:rPr lang="fr-FR" sz="2200" b="0" dirty="0" err="1" smtClean="0"/>
              <a:t>from</a:t>
            </a:r>
            <a:r>
              <a:rPr lang="fr-FR" sz="2200" b="0" dirty="0" smtClean="0"/>
              <a:t> </a:t>
            </a:r>
            <a:r>
              <a:rPr lang="fr-FR" sz="2200" b="0" dirty="0" err="1" smtClean="0"/>
              <a:t>start</a:t>
            </a:r>
            <a:r>
              <a:rPr lang="fr-FR" sz="2200" b="0" dirty="0" smtClean="0"/>
              <a:t> to end of a </a:t>
            </a:r>
            <a:r>
              <a:rPr lang="fr-FR" sz="2200" b="0" dirty="0" err="1" smtClean="0"/>
              <a:t>breath</a:t>
            </a:r>
            <a:r>
              <a:rPr lang="fr-FR" sz="2200" b="0" dirty="0" smtClean="0"/>
              <a:t> group </a:t>
            </a:r>
            <a:r>
              <a:rPr lang="fr-FR" dirty="0" smtClean="0"/>
              <a:t/>
            </a:r>
            <a:br>
              <a:rPr lang="fr-FR" dirty="0" smtClean="0"/>
            </a:br>
            <a:endParaRPr lang="fr-FR" dirty="0"/>
          </a:p>
        </p:txBody>
      </p:sp>
      <p:pic>
        <p:nvPicPr>
          <p:cNvPr id="4" name="Espace réservé du contenu 3" descr="declinaison.jpg"/>
          <p:cNvPicPr>
            <a:picLocks noGrp="1" noChangeAspect="1"/>
          </p:cNvPicPr>
          <p:nvPr>
            <p:ph type="pic" idx="1"/>
          </p:nvPr>
        </p:nvPicPr>
        <p:blipFill>
          <a:blip r:embed="rId3" cstate="print"/>
          <a:srcRect l="6419" r="3210" b="26364"/>
          <a:stretch>
            <a:fillRect/>
          </a:stretch>
        </p:blipFill>
        <p:spPr>
          <a:xfrm>
            <a:off x="536044" y="476671"/>
            <a:ext cx="7924388" cy="3930285"/>
          </a:xfrm>
        </p:spPr>
      </p:pic>
      <p:sp>
        <p:nvSpPr>
          <p:cNvPr id="8" name="Espace réservé du texte 7"/>
          <p:cNvSpPr>
            <a:spLocks noGrp="1"/>
          </p:cNvSpPr>
          <p:nvPr>
            <p:ph type="body" sz="half" idx="2"/>
          </p:nvPr>
        </p:nvSpPr>
        <p:spPr>
          <a:xfrm>
            <a:off x="899592" y="5517232"/>
            <a:ext cx="6768752" cy="654968"/>
          </a:xfrm>
        </p:spPr>
        <p:txBody>
          <a:bodyPr>
            <a:noAutofit/>
          </a:bodyPr>
          <a:lstStyle/>
          <a:p>
            <a:r>
              <a:rPr lang="fr-FR" sz="2000" dirty="0" smtClean="0"/>
              <a:t>The pitch </a:t>
            </a:r>
            <a:r>
              <a:rPr lang="fr-FR" sz="2000" dirty="0" err="1" smtClean="0"/>
              <a:t>span</a:t>
            </a:r>
            <a:r>
              <a:rPr lang="fr-FR" sz="2000" dirty="0" smtClean="0"/>
              <a:t> as the range of Fo values : </a:t>
            </a:r>
            <a:r>
              <a:rPr lang="fr-FR" sz="2000" dirty="0" err="1" smtClean="0"/>
              <a:t>baseline</a:t>
            </a:r>
            <a:r>
              <a:rPr lang="fr-FR" sz="2000" dirty="0" smtClean="0"/>
              <a:t> and plateau  		(</a:t>
            </a:r>
            <a:r>
              <a:rPr lang="fr-FR" sz="2000" dirty="0" err="1" smtClean="0"/>
              <a:t>after</a:t>
            </a:r>
            <a:r>
              <a:rPr lang="fr-FR" sz="2000" dirty="0" smtClean="0"/>
              <a:t> </a:t>
            </a:r>
            <a:r>
              <a:rPr lang="fr-FR" sz="2000" dirty="0" err="1" smtClean="0"/>
              <a:t>Vaissière</a:t>
            </a:r>
            <a:r>
              <a:rPr lang="fr-FR" sz="2000" dirty="0" smtClean="0"/>
              <a:t>, 1983)</a:t>
            </a:r>
            <a:endParaRPr lang="fr-FR"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err="1" smtClean="0"/>
              <a:t>Muscular</a:t>
            </a:r>
            <a:r>
              <a:rPr lang="fr-FR" sz="3200" dirty="0" smtClean="0"/>
              <a:t> Control </a:t>
            </a:r>
            <a:r>
              <a:rPr lang="fr-FR" sz="3200" dirty="0" err="1" smtClean="0"/>
              <a:t>during</a:t>
            </a:r>
            <a:r>
              <a:rPr lang="fr-FR" sz="3200" dirty="0" smtClean="0"/>
              <a:t> Exhalation for Speech </a:t>
            </a:r>
            <a:r>
              <a:rPr lang="fr-FR" sz="3200" dirty="0" err="1" smtClean="0"/>
              <a:t>after</a:t>
            </a:r>
            <a:r>
              <a:rPr lang="fr-FR" sz="3200" dirty="0" smtClean="0"/>
              <a:t> Ladefoged (1967)</a:t>
            </a:r>
            <a:endParaRPr lang="fr-FR" sz="3200" dirty="0"/>
          </a:p>
        </p:txBody>
      </p:sp>
      <p:pic>
        <p:nvPicPr>
          <p:cNvPr id="4" name="Espace réservé du contenu 3" descr="séquence musc. Ladefoged1.jpg"/>
          <p:cNvPicPr>
            <a:picLocks noGrp="1" noChangeAspect="1"/>
          </p:cNvPicPr>
          <p:nvPr>
            <p:ph sz="half" idx="1"/>
          </p:nvPr>
        </p:nvPicPr>
        <p:blipFill>
          <a:blip r:embed="rId3" cstate="print"/>
          <a:stretch>
            <a:fillRect/>
          </a:stretch>
        </p:blipFill>
        <p:spPr>
          <a:xfrm>
            <a:off x="0" y="1950141"/>
            <a:ext cx="4932040" cy="3855123"/>
          </a:xfrm>
        </p:spPr>
      </p:pic>
      <p:sp>
        <p:nvSpPr>
          <p:cNvPr id="5" name="Espace réservé du contenu 4"/>
          <p:cNvSpPr>
            <a:spLocks noGrp="1"/>
          </p:cNvSpPr>
          <p:nvPr>
            <p:ph sz="half" idx="2"/>
          </p:nvPr>
        </p:nvSpPr>
        <p:spPr>
          <a:xfrm>
            <a:off x="4648200" y="1916832"/>
            <a:ext cx="4495800" cy="4209331"/>
          </a:xfrm>
        </p:spPr>
        <p:txBody>
          <a:bodyPr>
            <a:normAutofit fontScale="77500" lnSpcReduction="20000"/>
          </a:bodyPr>
          <a:lstStyle/>
          <a:p>
            <a:pPr>
              <a:buNone/>
            </a:pPr>
            <a:r>
              <a:rPr lang="en-GB" dirty="0" smtClean="0"/>
              <a:t>	At the start of exhalation, the inhalation muscles: external intercostals</a:t>
            </a:r>
          </a:p>
          <a:p>
            <a:pPr>
              <a:buNone/>
            </a:pPr>
            <a:r>
              <a:rPr lang="en-GB" b="1" i="1" dirty="0" smtClean="0"/>
              <a:t> </a:t>
            </a:r>
            <a:endParaRPr lang="en-GB" dirty="0" smtClean="0"/>
          </a:p>
          <a:p>
            <a:r>
              <a:rPr lang="en-GB" dirty="0" smtClean="0"/>
              <a:t>Then : the exhalation muscles </a:t>
            </a:r>
          </a:p>
          <a:p>
            <a:r>
              <a:rPr lang="en-GB" dirty="0" smtClean="0"/>
              <a:t>Increasingly strong contractions of the internal intercostals compress the rib cage and force out the air remaining in the lungs. </a:t>
            </a:r>
          </a:p>
          <a:p>
            <a:endParaRPr lang="fr-FR" b="1" i="1" dirty="0" smtClean="0"/>
          </a:p>
          <a:p>
            <a:r>
              <a:rPr lang="en-GB" dirty="0" smtClean="0"/>
              <a:t>Towards the end of exhalation, their action is reinforced by the exhalation accessory muscles</a:t>
            </a:r>
            <a:endParaRPr lang="fr-FR" b="1" i="1" dirty="0" smtClean="0"/>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r>
              <a:rPr lang="fr-FR" sz="3200" dirty="0" err="1" smtClean="0"/>
              <a:t>Some</a:t>
            </a:r>
            <a:r>
              <a:rPr lang="fr-FR" sz="3200" dirty="0" smtClean="0"/>
              <a:t> </a:t>
            </a:r>
            <a:r>
              <a:rPr lang="fr-FR" sz="3200" dirty="0" err="1" smtClean="0"/>
              <a:t>Neglected</a:t>
            </a:r>
            <a:r>
              <a:rPr lang="fr-FR" sz="3200" dirty="0" smtClean="0"/>
              <a:t> </a:t>
            </a:r>
            <a:r>
              <a:rPr lang="fr-FR" sz="3200" dirty="0" err="1" smtClean="0"/>
              <a:t>Aerodynamic</a:t>
            </a:r>
            <a:r>
              <a:rPr lang="fr-FR" sz="3200" dirty="0" smtClean="0"/>
              <a:t> Issues</a:t>
            </a:r>
            <a:endParaRPr lang="fr-FR" sz="3200" dirty="0"/>
          </a:p>
        </p:txBody>
      </p:sp>
      <p:sp>
        <p:nvSpPr>
          <p:cNvPr id="3" name="Espace réservé du contenu 2"/>
          <p:cNvSpPr>
            <a:spLocks noGrp="1"/>
          </p:cNvSpPr>
          <p:nvPr>
            <p:ph idx="1"/>
          </p:nvPr>
        </p:nvSpPr>
        <p:spPr>
          <a:xfrm>
            <a:off x="0" y="1268760"/>
            <a:ext cx="9144000" cy="5760640"/>
          </a:xfrm>
        </p:spPr>
        <p:txBody>
          <a:bodyPr>
            <a:normAutofit/>
          </a:bodyPr>
          <a:lstStyle/>
          <a:p>
            <a:pPr lvl="1"/>
            <a:r>
              <a:rPr lang="en-GB" sz="2400" dirty="0" err="1" smtClean="0"/>
              <a:t>Transglottal</a:t>
            </a:r>
            <a:r>
              <a:rPr lang="en-GB" sz="2400" dirty="0" smtClean="0"/>
              <a:t> pressure = </a:t>
            </a:r>
            <a:r>
              <a:rPr lang="en-GB" sz="2400" dirty="0" err="1" smtClean="0"/>
              <a:t>Subglottal</a:t>
            </a:r>
            <a:r>
              <a:rPr lang="en-GB" sz="2400" dirty="0" smtClean="0"/>
              <a:t> pressure - intraoral pressure</a:t>
            </a:r>
          </a:p>
          <a:p>
            <a:pPr lvl="1"/>
            <a:r>
              <a:rPr lang="en-GB" sz="2400" dirty="0" smtClean="0"/>
              <a:t>Subglottal pressure                     Level of intensity</a:t>
            </a:r>
          </a:p>
          <a:p>
            <a:pPr lvl="1"/>
            <a:r>
              <a:rPr lang="en-GB" sz="2400" dirty="0" smtClean="0"/>
              <a:t>Subglottal pressure </a:t>
            </a:r>
            <a:r>
              <a:rPr lang="en-GB" sz="2400" b="1" i="1" dirty="0" smtClean="0"/>
              <a:t>and</a:t>
            </a:r>
            <a:r>
              <a:rPr lang="en-GB" sz="2400" dirty="0" smtClean="0"/>
              <a:t> laryngeal tension                    </a:t>
            </a:r>
            <a:r>
              <a:rPr lang="en-GB" sz="2400" dirty="0" err="1" smtClean="0"/>
              <a:t>Fo</a:t>
            </a:r>
            <a:r>
              <a:rPr lang="en-GB" sz="2400" dirty="0" smtClean="0"/>
              <a:t>   </a:t>
            </a:r>
          </a:p>
          <a:p>
            <a:pPr lvl="1"/>
            <a:r>
              <a:rPr lang="en-GB" sz="2400" dirty="0" smtClean="0"/>
              <a:t>Consonantal constrictions and closures modify the impedance of the </a:t>
            </a:r>
            <a:r>
              <a:rPr lang="en-GB" sz="2400" dirty="0" err="1" smtClean="0"/>
              <a:t>buccal</a:t>
            </a:r>
            <a:r>
              <a:rPr lang="en-GB" sz="2400" dirty="0" smtClean="0"/>
              <a:t> cavity</a:t>
            </a:r>
          </a:p>
          <a:p>
            <a:pPr lvl="1"/>
            <a:r>
              <a:rPr lang="en-GB" sz="2400" dirty="0" smtClean="0"/>
              <a:t>Consonantal closures change intraoral  pressure.</a:t>
            </a:r>
          </a:p>
          <a:p>
            <a:pPr lvl="1"/>
            <a:endParaRPr lang="en-GB" sz="2400" dirty="0" smtClean="0"/>
          </a:p>
          <a:p>
            <a:pPr lvl="1"/>
            <a:r>
              <a:rPr lang="en-GB" sz="2400" dirty="0" smtClean="0"/>
              <a:t> For a given  laryngeal state, why  changes of intraoral pressure do not necessarily result  in  </a:t>
            </a:r>
            <a:r>
              <a:rPr lang="en-GB" sz="2400" dirty="0" err="1" smtClean="0"/>
              <a:t>Fo</a:t>
            </a:r>
            <a:r>
              <a:rPr lang="en-GB" sz="2400" dirty="0" smtClean="0"/>
              <a:t> variations ?</a:t>
            </a:r>
          </a:p>
          <a:p>
            <a:pPr lvl="1"/>
            <a:r>
              <a:rPr lang="en-GB" sz="2400" dirty="0" smtClean="0"/>
              <a:t> How can the absence of continuous variations of intensity be explained ?</a:t>
            </a:r>
          </a:p>
          <a:p>
            <a:pPr lvl="1">
              <a:buNone/>
            </a:pPr>
            <a:endParaRPr lang="en-GB" dirty="0" smtClean="0"/>
          </a:p>
          <a:p>
            <a:pPr>
              <a:buNone/>
            </a:pPr>
            <a:endParaRPr lang="en-GB" sz="2800" dirty="0" smtClean="0"/>
          </a:p>
          <a:p>
            <a:pPr lvl="1"/>
            <a:endParaRPr lang="en-GB" i="1" dirty="0" smtClean="0"/>
          </a:p>
          <a:p>
            <a:endParaRPr lang="fr-FR" sz="2800" dirty="0"/>
          </a:p>
        </p:txBody>
      </p:sp>
      <p:sp>
        <p:nvSpPr>
          <p:cNvPr id="5" name="Flèche droite 4"/>
          <p:cNvSpPr/>
          <p:nvPr/>
        </p:nvSpPr>
        <p:spPr>
          <a:xfrm>
            <a:off x="3419872" y="17008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6156176" y="21328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Autofit/>
          </a:bodyPr>
          <a:lstStyle/>
          <a:p>
            <a:r>
              <a:rPr lang="fr-FR" sz="3200" dirty="0" err="1" smtClean="0"/>
              <a:t>Recording</a:t>
            </a:r>
            <a:r>
              <a:rPr lang="fr-FR" sz="3200" dirty="0" smtClean="0"/>
              <a:t> of </a:t>
            </a:r>
            <a:r>
              <a:rPr lang="fr-FR" sz="3200" dirty="0" err="1" smtClean="0"/>
              <a:t>some</a:t>
            </a:r>
            <a:r>
              <a:rPr lang="fr-FR" sz="3200" dirty="0" smtClean="0"/>
              <a:t> of the </a:t>
            </a:r>
            <a:r>
              <a:rPr lang="fr-FR" sz="3200" dirty="0" err="1" smtClean="0"/>
              <a:t>Respiratory</a:t>
            </a:r>
            <a:r>
              <a:rPr lang="fr-FR" sz="3200" dirty="0" smtClean="0"/>
              <a:t> Muscles</a:t>
            </a:r>
            <a:endParaRPr lang="fr-FR" sz="3200" dirty="0"/>
          </a:p>
        </p:txBody>
      </p:sp>
      <p:pic>
        <p:nvPicPr>
          <p:cNvPr id="4" name="Espace réservé du contenu 3" descr="respiration parole.jpg"/>
          <p:cNvPicPr>
            <a:picLocks noGrp="1" noChangeAspect="1"/>
          </p:cNvPicPr>
          <p:nvPr>
            <p:ph sz="half" idx="1"/>
          </p:nvPr>
        </p:nvPicPr>
        <p:blipFill>
          <a:blip r:embed="rId3" cstate="print"/>
          <a:srcRect r="52764"/>
          <a:stretch>
            <a:fillRect/>
          </a:stretch>
        </p:blipFill>
        <p:spPr>
          <a:xfrm>
            <a:off x="1259632" y="1196752"/>
            <a:ext cx="3600400" cy="5028998"/>
          </a:xfrm>
        </p:spPr>
      </p:pic>
      <p:sp>
        <p:nvSpPr>
          <p:cNvPr id="5" name="Espace réservé du contenu 4"/>
          <p:cNvSpPr>
            <a:spLocks noGrp="1"/>
          </p:cNvSpPr>
          <p:nvPr>
            <p:ph sz="half" idx="2"/>
          </p:nvPr>
        </p:nvSpPr>
        <p:spPr>
          <a:xfrm>
            <a:off x="5292080" y="1600200"/>
            <a:ext cx="3851920" cy="5257800"/>
          </a:xfrm>
        </p:spPr>
        <p:txBody>
          <a:bodyPr>
            <a:normAutofit fontScale="70000" lnSpcReduction="20000"/>
          </a:bodyPr>
          <a:lstStyle/>
          <a:p>
            <a:pPr>
              <a:buNone/>
            </a:pPr>
            <a:r>
              <a:rPr lang="fr-FR" dirty="0" smtClean="0"/>
              <a:t>	</a:t>
            </a:r>
            <a:r>
              <a:rPr lang="fr-FR" dirty="0" err="1" smtClean="0"/>
              <a:t>Simultaneous</a:t>
            </a:r>
            <a:r>
              <a:rPr lang="fr-FR" dirty="0" smtClean="0"/>
              <a:t> </a:t>
            </a:r>
            <a:r>
              <a:rPr lang="fr-FR" dirty="0" err="1" smtClean="0"/>
              <a:t>recording</a:t>
            </a:r>
            <a:r>
              <a:rPr lang="fr-FR" dirty="0" smtClean="0"/>
              <a:t> of the </a:t>
            </a:r>
            <a:r>
              <a:rPr lang="fr-FR" dirty="0" err="1" smtClean="0"/>
              <a:t>pulmonary</a:t>
            </a:r>
            <a:r>
              <a:rPr lang="fr-FR" dirty="0" smtClean="0"/>
              <a:t> volume, the </a:t>
            </a:r>
            <a:r>
              <a:rPr lang="fr-FR" dirty="0" err="1" smtClean="0"/>
              <a:t>acoustic</a:t>
            </a:r>
            <a:r>
              <a:rPr lang="fr-FR" dirty="0" smtClean="0"/>
              <a:t> signal and EMG of the </a:t>
            </a:r>
            <a:r>
              <a:rPr lang="fr-FR" dirty="0" err="1" smtClean="0"/>
              <a:t>internal</a:t>
            </a:r>
            <a:r>
              <a:rPr lang="fr-FR" dirty="0" smtClean="0"/>
              <a:t> and </a:t>
            </a:r>
            <a:r>
              <a:rPr lang="fr-FR" dirty="0" err="1" smtClean="0"/>
              <a:t>external</a:t>
            </a:r>
            <a:r>
              <a:rPr lang="fr-FR" dirty="0" smtClean="0"/>
              <a:t> </a:t>
            </a:r>
            <a:r>
              <a:rPr lang="fr-FR" dirty="0" err="1" smtClean="0"/>
              <a:t>intercostals</a:t>
            </a:r>
            <a:r>
              <a:rPr lang="fr-FR" dirty="0" smtClean="0"/>
              <a:t>, the </a:t>
            </a:r>
            <a:r>
              <a:rPr lang="fr-FR" dirty="0" err="1" smtClean="0"/>
              <a:t>diaphragm</a:t>
            </a:r>
            <a:r>
              <a:rPr lang="fr-FR" dirty="0" smtClean="0"/>
              <a:t> and the abdominal muscles. </a:t>
            </a:r>
          </a:p>
          <a:p>
            <a:endParaRPr lang="fr-FR" dirty="0" smtClean="0"/>
          </a:p>
          <a:p>
            <a:pPr>
              <a:buNone/>
            </a:pPr>
            <a:r>
              <a:rPr lang="fr-FR" dirty="0" smtClean="0"/>
              <a:t>	Respiration </a:t>
            </a:r>
            <a:r>
              <a:rPr lang="fr-FR" dirty="0" err="1" smtClean="0"/>
              <a:t>tasks</a:t>
            </a:r>
            <a:r>
              <a:rPr lang="fr-FR" dirty="0" smtClean="0"/>
              <a:t>: normal, </a:t>
            </a:r>
            <a:r>
              <a:rPr lang="fr-FR" dirty="0" err="1" smtClean="0"/>
              <a:t>forced</a:t>
            </a:r>
            <a:r>
              <a:rPr lang="fr-FR" dirty="0" smtClean="0"/>
              <a:t>…, </a:t>
            </a:r>
            <a:r>
              <a:rPr lang="fr-FR" dirty="0" err="1" smtClean="0"/>
              <a:t>apnea</a:t>
            </a:r>
            <a:endParaRPr lang="fr-FR" dirty="0" smtClean="0"/>
          </a:p>
          <a:p>
            <a:endParaRPr lang="fr-FR" dirty="0" smtClean="0"/>
          </a:p>
          <a:p>
            <a:pPr>
              <a:buNone/>
            </a:pPr>
            <a:r>
              <a:rPr lang="fr-FR" dirty="0" smtClean="0"/>
              <a:t>	List of 30 </a:t>
            </a:r>
            <a:r>
              <a:rPr lang="fr-FR" dirty="0" err="1" smtClean="0"/>
              <a:t>plurisyllabic</a:t>
            </a:r>
            <a:r>
              <a:rPr lang="fr-FR" dirty="0" smtClean="0"/>
              <a:t> </a:t>
            </a:r>
            <a:r>
              <a:rPr lang="fr-FR" dirty="0" err="1" smtClean="0"/>
              <a:t>words</a:t>
            </a:r>
            <a:r>
              <a:rPr lang="fr-FR" dirty="0" smtClean="0"/>
              <a:t>, 40 non </a:t>
            </a:r>
            <a:r>
              <a:rPr lang="fr-FR" dirty="0" err="1" smtClean="0"/>
              <a:t>sense</a:t>
            </a:r>
            <a:r>
              <a:rPr lang="fr-FR" dirty="0" smtClean="0"/>
              <a:t> </a:t>
            </a:r>
            <a:r>
              <a:rPr lang="fr-FR" dirty="0" err="1" smtClean="0"/>
              <a:t>words</a:t>
            </a:r>
            <a:r>
              <a:rPr lang="fr-FR" dirty="0" smtClean="0"/>
              <a:t>, 10 sentences </a:t>
            </a:r>
            <a:r>
              <a:rPr lang="fr-FR" dirty="0" err="1" smtClean="0"/>
              <a:t>varying</a:t>
            </a:r>
            <a:r>
              <a:rPr lang="fr-FR" dirty="0" smtClean="0"/>
              <a:t> in </a:t>
            </a:r>
            <a:r>
              <a:rPr lang="fr-FR" dirty="0" err="1" smtClean="0"/>
              <a:t>length</a:t>
            </a:r>
            <a:r>
              <a:rPr lang="fr-FR" dirty="0" smtClean="0"/>
              <a:t> and </a:t>
            </a:r>
            <a:r>
              <a:rPr lang="fr-FR" dirty="0" err="1" smtClean="0"/>
              <a:t>syntaxic</a:t>
            </a:r>
            <a:r>
              <a:rPr lang="fr-FR" dirty="0" smtClean="0"/>
              <a:t> </a:t>
            </a:r>
            <a:r>
              <a:rPr lang="fr-FR" dirty="0" err="1" smtClean="0"/>
              <a:t>complexity</a:t>
            </a:r>
            <a:r>
              <a:rPr lang="fr-FR" dirty="0" smtClean="0"/>
              <a:t>, and </a:t>
            </a:r>
            <a:r>
              <a:rPr lang="fr-FR" dirty="0" err="1" smtClean="0"/>
              <a:t>spontaneous</a:t>
            </a:r>
            <a:r>
              <a:rPr lang="fr-FR" dirty="0" smtClean="0"/>
              <a:t> speech. </a:t>
            </a:r>
          </a:p>
          <a:p>
            <a:endParaRPr lang="fr-FR" dirty="0" smtClean="0"/>
          </a:p>
          <a:p>
            <a:pPr>
              <a:buNone/>
            </a:pPr>
            <a:r>
              <a:rPr lang="fr-FR" dirty="0" smtClean="0"/>
              <a:t>	15 </a:t>
            </a:r>
            <a:r>
              <a:rPr lang="fr-FR" dirty="0" err="1" smtClean="0"/>
              <a:t>repetitions</a:t>
            </a:r>
            <a:r>
              <a:rPr lang="fr-FR" dirty="0" smtClean="0"/>
              <a:t>, 2 speakers, standard french</a:t>
            </a:r>
          </a:p>
          <a:p>
            <a:pPr>
              <a:buNone/>
            </a:pPr>
            <a:endParaRPr lang="fr-FR" dirty="0"/>
          </a:p>
        </p:txBody>
      </p:sp>
      <p:sp>
        <p:nvSpPr>
          <p:cNvPr id="7" name="Rectangle 6"/>
          <p:cNvSpPr/>
          <p:nvPr/>
        </p:nvSpPr>
        <p:spPr>
          <a:xfrm>
            <a:off x="107504" y="6237312"/>
            <a:ext cx="5328592" cy="523220"/>
          </a:xfrm>
          <a:prstGeom prst="rect">
            <a:avLst/>
          </a:prstGeom>
        </p:spPr>
        <p:txBody>
          <a:bodyPr wrap="square">
            <a:spAutoFit/>
          </a:bodyPr>
          <a:lstStyle/>
          <a:p>
            <a:pPr lvl="0"/>
            <a:r>
              <a:rPr lang="fr-FR" sz="1400" dirty="0" err="1" smtClean="0">
                <a:solidFill>
                  <a:prstClr val="white"/>
                </a:solidFill>
              </a:rPr>
              <a:t>Experiment</a:t>
            </a:r>
            <a:r>
              <a:rPr lang="fr-FR" sz="1400" dirty="0" smtClean="0">
                <a:solidFill>
                  <a:prstClr val="white"/>
                </a:solidFill>
              </a:rPr>
              <a:t> </a:t>
            </a:r>
            <a:r>
              <a:rPr lang="fr-FR" sz="1400" dirty="0" err="1" smtClean="0">
                <a:solidFill>
                  <a:prstClr val="white"/>
                </a:solidFill>
              </a:rPr>
              <a:t>conducted</a:t>
            </a:r>
            <a:r>
              <a:rPr lang="fr-FR" sz="1400" dirty="0" smtClean="0">
                <a:solidFill>
                  <a:prstClr val="white"/>
                </a:solidFill>
              </a:rPr>
              <a:t> </a:t>
            </a:r>
            <a:r>
              <a:rPr lang="fr-FR" sz="1400" dirty="0" err="1" smtClean="0">
                <a:solidFill>
                  <a:prstClr val="white"/>
                </a:solidFill>
              </a:rPr>
              <a:t>with</a:t>
            </a:r>
            <a:r>
              <a:rPr lang="fr-FR" sz="1400" dirty="0" smtClean="0">
                <a:solidFill>
                  <a:prstClr val="white"/>
                </a:solidFill>
              </a:rPr>
              <a:t> </a:t>
            </a:r>
            <a:r>
              <a:rPr lang="fr-FR" sz="1400" dirty="0" err="1" smtClean="0">
                <a:solidFill>
                  <a:prstClr val="white"/>
                </a:solidFill>
              </a:rPr>
              <a:t>professors</a:t>
            </a:r>
            <a:r>
              <a:rPr lang="fr-FR" sz="1400" dirty="0" smtClean="0">
                <a:solidFill>
                  <a:prstClr val="white"/>
                </a:solidFill>
              </a:rPr>
              <a:t> Jammes, Y and </a:t>
            </a:r>
            <a:r>
              <a:rPr lang="fr-FR" sz="1400" dirty="0" err="1" smtClean="0">
                <a:solidFill>
                  <a:prstClr val="white"/>
                </a:solidFill>
              </a:rPr>
              <a:t>Grimmaud</a:t>
            </a:r>
            <a:r>
              <a:rPr lang="fr-FR" sz="1400" dirty="0" smtClean="0">
                <a:solidFill>
                  <a:prstClr val="white"/>
                </a:solidFill>
              </a:rPr>
              <a:t>, </a:t>
            </a:r>
            <a:r>
              <a:rPr lang="fr-FR" sz="1400" dirty="0" err="1" smtClean="0">
                <a:solidFill>
                  <a:prstClr val="white"/>
                </a:solidFill>
              </a:rPr>
              <a:t>Ch</a:t>
            </a:r>
            <a:r>
              <a:rPr lang="fr-FR" sz="1400" dirty="0" smtClean="0">
                <a:solidFill>
                  <a:prstClr val="white"/>
                </a:solidFill>
              </a:rPr>
              <a:t> </a:t>
            </a:r>
          </a:p>
          <a:p>
            <a:pPr lvl="0"/>
            <a:r>
              <a:rPr lang="fr-FR" sz="1400" dirty="0" err="1" smtClean="0">
                <a:solidFill>
                  <a:prstClr val="white"/>
                </a:solidFill>
              </a:rPr>
              <a:t>at</a:t>
            </a:r>
            <a:r>
              <a:rPr lang="fr-FR" sz="1400" dirty="0" smtClean="0">
                <a:solidFill>
                  <a:prstClr val="white"/>
                </a:solidFill>
              </a:rPr>
              <a:t> </a:t>
            </a:r>
            <a:r>
              <a:rPr lang="fr-FR" sz="1400" dirty="0" err="1" smtClean="0">
                <a:solidFill>
                  <a:prstClr val="white"/>
                </a:solidFill>
              </a:rPr>
              <a:t>University</a:t>
            </a:r>
            <a:r>
              <a:rPr lang="fr-FR" sz="1400" dirty="0" smtClean="0">
                <a:solidFill>
                  <a:prstClr val="white"/>
                </a:solidFill>
              </a:rPr>
              <a:t> </a:t>
            </a:r>
            <a:r>
              <a:rPr lang="fr-FR" sz="1400" dirty="0" err="1" smtClean="0">
                <a:solidFill>
                  <a:prstClr val="white"/>
                </a:solidFill>
              </a:rPr>
              <a:t>Hospital</a:t>
            </a:r>
            <a:r>
              <a:rPr lang="fr-FR" sz="1400" dirty="0" smtClean="0">
                <a:solidFill>
                  <a:prstClr val="white"/>
                </a:solidFill>
              </a:rPr>
              <a:t> La </a:t>
            </a:r>
            <a:r>
              <a:rPr lang="fr-FR" sz="1400" dirty="0" err="1" smtClean="0">
                <a:solidFill>
                  <a:prstClr val="white"/>
                </a:solidFill>
              </a:rPr>
              <a:t>Timone</a:t>
            </a:r>
            <a:r>
              <a:rPr lang="fr-FR" sz="1400" dirty="0" smtClean="0">
                <a:solidFill>
                  <a:prstClr val="white"/>
                </a:solidFill>
              </a:rPr>
              <a:t> in Marseille</a:t>
            </a:r>
            <a:endParaRPr lang="fr-FR" sz="1400" dirty="0">
              <a:solidFill>
                <a:prstClr val="white"/>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792088"/>
          </a:xfrm>
        </p:spPr>
        <p:txBody>
          <a:bodyPr>
            <a:normAutofit fontScale="90000"/>
          </a:bodyPr>
          <a:lstStyle/>
          <a:p>
            <a:r>
              <a:rPr lang="en-GB" sz="3600" dirty="0" smtClean="0"/>
              <a:t>General Theory of Co-ordinated Movement</a:t>
            </a:r>
            <a:r>
              <a:rPr lang="fr-FR" b="1" i="1" dirty="0" smtClean="0"/>
              <a:t/>
            </a:r>
            <a:br>
              <a:rPr lang="fr-FR" b="1" i="1" dirty="0" smtClean="0"/>
            </a:br>
            <a:endParaRPr lang="fr-FR" dirty="0"/>
          </a:p>
        </p:txBody>
      </p:sp>
      <p:sp>
        <p:nvSpPr>
          <p:cNvPr id="3" name="Espace réservé du contenu 2"/>
          <p:cNvSpPr>
            <a:spLocks noGrp="1"/>
          </p:cNvSpPr>
          <p:nvPr>
            <p:ph idx="1"/>
          </p:nvPr>
        </p:nvSpPr>
        <p:spPr>
          <a:xfrm>
            <a:off x="467544" y="548680"/>
            <a:ext cx="8229600" cy="6912768"/>
          </a:xfrm>
        </p:spPr>
        <p:txBody>
          <a:bodyPr>
            <a:normAutofit/>
          </a:bodyPr>
          <a:lstStyle/>
          <a:p>
            <a:pPr>
              <a:buNone/>
            </a:pPr>
            <a:r>
              <a:rPr lang="en-GB" dirty="0" smtClean="0"/>
              <a:t> </a:t>
            </a:r>
            <a:endParaRPr lang="fr-FR" b="1" i="1" dirty="0" smtClean="0"/>
          </a:p>
          <a:p>
            <a:r>
              <a:rPr lang="en-GB" sz="2800" dirty="0" err="1" smtClean="0"/>
              <a:t>Hoshiko</a:t>
            </a:r>
            <a:r>
              <a:rPr lang="en-GB" sz="2800" dirty="0" smtClean="0"/>
              <a:t> (1960), Adam and Munro (1973), and Marchal (1988) reconsider the organization of muscular activity during speech.  </a:t>
            </a:r>
          </a:p>
          <a:p>
            <a:endParaRPr lang="fr-FR" sz="2800" b="1" i="1" dirty="0" smtClean="0"/>
          </a:p>
          <a:p>
            <a:r>
              <a:rPr lang="en-GB" sz="2800" i="1" dirty="0" smtClean="0"/>
              <a:t>For speech activity</a:t>
            </a:r>
            <a:r>
              <a:rPr lang="en-GB" sz="2800" dirty="0" smtClean="0"/>
              <a:t>, the </a:t>
            </a:r>
            <a:r>
              <a:rPr lang="en-GB" sz="2800" dirty="0" err="1" smtClean="0"/>
              <a:t>intercostal</a:t>
            </a:r>
            <a:r>
              <a:rPr lang="en-GB" sz="2800" dirty="0" smtClean="0"/>
              <a:t> muscles and the diaphragm appear to </a:t>
            </a:r>
            <a:r>
              <a:rPr lang="en-GB" sz="2800" b="1" i="1" dirty="0" smtClean="0"/>
              <a:t>act synergistically</a:t>
            </a:r>
            <a:r>
              <a:rPr lang="en-GB" sz="2800" i="1" dirty="0" smtClean="0"/>
              <a:t> </a:t>
            </a:r>
            <a:r>
              <a:rPr lang="en-GB" sz="2800" dirty="0" smtClean="0"/>
              <a:t>during both the inhalation and exhalation phase.</a:t>
            </a:r>
          </a:p>
          <a:p>
            <a:endParaRPr lang="fr-FR" sz="2800" b="1" i="1" dirty="0" smtClean="0"/>
          </a:p>
          <a:p>
            <a:r>
              <a:rPr lang="en-GB" sz="2800" dirty="0" smtClean="0"/>
              <a:t>The diaphragm has a role up from the start to the end of the exhalation involved in both speech and singing as hypothesized by </a:t>
            </a:r>
            <a:r>
              <a:rPr lang="en-GB" sz="2800" dirty="0" err="1" smtClean="0"/>
              <a:t>Sundberg</a:t>
            </a:r>
            <a:r>
              <a:rPr lang="en-GB" sz="2800" i="1" dirty="0" smtClean="0"/>
              <a:t> et al</a:t>
            </a:r>
            <a:r>
              <a:rPr lang="en-GB" sz="2800" dirty="0" smtClean="0"/>
              <a:t>., 1999; </a:t>
            </a:r>
            <a:r>
              <a:rPr lang="en-GB" sz="2800" dirty="0" err="1" smtClean="0"/>
              <a:t>Lindblom</a:t>
            </a:r>
            <a:r>
              <a:rPr lang="en-GB" sz="2800" dirty="0" smtClean="0"/>
              <a:t> and Sundberg, 2005). </a:t>
            </a:r>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smtClean="0"/>
              <a:t>Control of respiration as a Co-ordinated Movement</a:t>
            </a:r>
            <a:endParaRPr lang="fr-FR" sz="3200" dirty="0"/>
          </a:p>
        </p:txBody>
      </p:sp>
      <p:sp>
        <p:nvSpPr>
          <p:cNvPr id="3" name="Espace réservé du contenu 2"/>
          <p:cNvSpPr>
            <a:spLocks noGrp="1"/>
          </p:cNvSpPr>
          <p:nvPr>
            <p:ph idx="1"/>
          </p:nvPr>
        </p:nvSpPr>
        <p:spPr/>
        <p:txBody>
          <a:bodyPr>
            <a:normAutofit fontScale="92500" lnSpcReduction="10000"/>
          </a:bodyPr>
          <a:lstStyle/>
          <a:p>
            <a:endParaRPr lang="fr-FR" i="1" dirty="0" smtClean="0"/>
          </a:p>
          <a:p>
            <a:r>
              <a:rPr lang="en-GB" dirty="0" err="1" smtClean="0"/>
              <a:t>Zinkin</a:t>
            </a:r>
            <a:r>
              <a:rPr lang="en-GB" dirty="0" smtClean="0"/>
              <a:t> (1958): Diaphragm: control of the air supply and of </a:t>
            </a:r>
            <a:r>
              <a:rPr lang="en-GB" dirty="0" err="1" smtClean="0"/>
              <a:t>subglottal</a:t>
            </a:r>
            <a:r>
              <a:rPr lang="en-GB" dirty="0" smtClean="0"/>
              <a:t> air pressure.</a:t>
            </a:r>
          </a:p>
          <a:p>
            <a:endParaRPr lang="fr-FR" i="1" dirty="0" smtClean="0"/>
          </a:p>
          <a:p>
            <a:r>
              <a:rPr lang="en-GB" dirty="0" err="1" smtClean="0"/>
              <a:t>Marchal</a:t>
            </a:r>
            <a:r>
              <a:rPr lang="en-GB" dirty="0" smtClean="0"/>
              <a:t> (1988, p. 6) looks at the asynchronous peaks of activity in the diaphragm and the internal intercostals which he interprets as a response to the need to modify the supply of air according to the impedance of the larynx and the vocal tract.</a:t>
            </a:r>
            <a:endParaRPr lang="fr-FR" i="1" dirty="0" smtClean="0"/>
          </a:p>
          <a:p>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EMG of the </a:t>
            </a:r>
            <a:r>
              <a:rPr lang="fr-FR" dirty="0" err="1" smtClean="0"/>
              <a:t>respiratory</a:t>
            </a:r>
            <a:r>
              <a:rPr lang="fr-FR" dirty="0" smtClean="0"/>
              <a:t> muscles </a:t>
            </a:r>
            <a:r>
              <a:rPr lang="fr-FR" dirty="0" err="1" smtClean="0"/>
              <a:t>during</a:t>
            </a:r>
            <a:r>
              <a:rPr lang="fr-FR" dirty="0" smtClean="0"/>
              <a:t> a speech </a:t>
            </a:r>
            <a:r>
              <a:rPr lang="fr-FR" dirty="0" err="1" smtClean="0"/>
              <a:t>task</a:t>
            </a:r>
            <a:endParaRPr lang="fr-FR" dirty="0"/>
          </a:p>
        </p:txBody>
      </p:sp>
      <p:pic>
        <p:nvPicPr>
          <p:cNvPr id="4" name="Espace réservé du contenu 3" descr="repiratory muscles.png"/>
          <p:cNvPicPr>
            <a:picLocks noGrp="1" noChangeAspect="1"/>
          </p:cNvPicPr>
          <p:nvPr>
            <p:ph idx="1"/>
          </p:nvPr>
        </p:nvPicPr>
        <p:blipFill>
          <a:blip r:embed="rId3" cstate="print"/>
          <a:stretch>
            <a:fillRect/>
          </a:stretch>
        </p:blipFill>
        <p:spPr>
          <a:xfrm>
            <a:off x="1187624" y="1916832"/>
            <a:ext cx="6702566" cy="451714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r>
              <a:rPr lang="fr-FR" sz="3200" dirty="0" err="1" smtClean="0"/>
              <a:t>Revised</a:t>
            </a:r>
            <a:r>
              <a:rPr lang="fr-FR" sz="3200" dirty="0" smtClean="0"/>
              <a:t> Model of the Control of Respiration</a:t>
            </a:r>
            <a:endParaRPr lang="fr-FR" sz="3200" dirty="0"/>
          </a:p>
        </p:txBody>
      </p:sp>
      <p:sp>
        <p:nvSpPr>
          <p:cNvPr id="3" name="Espace réservé du contenu 2"/>
          <p:cNvSpPr>
            <a:spLocks noGrp="1"/>
          </p:cNvSpPr>
          <p:nvPr>
            <p:ph idx="1"/>
          </p:nvPr>
        </p:nvSpPr>
        <p:spPr>
          <a:xfrm>
            <a:off x="-252536" y="1052736"/>
            <a:ext cx="9396536" cy="5805264"/>
          </a:xfrm>
        </p:spPr>
        <p:txBody>
          <a:bodyPr>
            <a:normAutofit fontScale="92500" lnSpcReduction="10000"/>
          </a:bodyPr>
          <a:lstStyle/>
          <a:p>
            <a:pPr lvl="1">
              <a:buNone/>
            </a:pPr>
            <a:r>
              <a:rPr lang="en-GB" dirty="0" err="1" smtClean="0"/>
              <a:t>Marchal</a:t>
            </a:r>
            <a:r>
              <a:rPr lang="en-GB" dirty="0" smtClean="0"/>
              <a:t> observes asynchronous peaks of activity in the diaphragm and the intercostals during exhalation</a:t>
            </a:r>
          </a:p>
          <a:p>
            <a:pPr lvl="1">
              <a:buNone/>
            </a:pPr>
            <a:endParaRPr lang="en-GB" dirty="0" smtClean="0"/>
          </a:p>
          <a:p>
            <a:pPr lvl="1">
              <a:buNone/>
            </a:pPr>
            <a:r>
              <a:rPr lang="en-GB" dirty="0" smtClean="0"/>
              <a:t> It appears that the curve of the diaphragm does not return in a linear way during phonation exhalation . The speed of the rise of the diaphragm varies according to the phonetic structure of the utterance.</a:t>
            </a:r>
          </a:p>
          <a:p>
            <a:pPr lvl="1">
              <a:buNone/>
            </a:pPr>
            <a:endParaRPr lang="en-GB" dirty="0" smtClean="0"/>
          </a:p>
          <a:p>
            <a:pPr lvl="1">
              <a:buNone/>
            </a:pPr>
            <a:r>
              <a:rPr lang="en-GB" dirty="0" smtClean="0"/>
              <a:t>	</a:t>
            </a:r>
            <a:r>
              <a:rPr lang="en-GB" b="1" i="1" dirty="0" smtClean="0"/>
              <a:t>Hypothesis: a response to the need to modify the supply of air according to the impedance of the larynx and the vocal tract.</a:t>
            </a:r>
          </a:p>
          <a:p>
            <a:pPr lvl="1">
              <a:buNone/>
            </a:pPr>
            <a:endParaRPr lang="en-GB" dirty="0" smtClean="0"/>
          </a:p>
          <a:p>
            <a:pPr lvl="1">
              <a:buNone/>
            </a:pPr>
            <a:r>
              <a:rPr lang="en-GB" dirty="0" smtClean="0"/>
              <a:t>These findings support </a:t>
            </a:r>
            <a:r>
              <a:rPr lang="en-GB" dirty="0" err="1" smtClean="0"/>
              <a:t>Zinkin</a:t>
            </a:r>
            <a:r>
              <a:rPr lang="en-GB" dirty="0" smtClean="0"/>
              <a:t> (1958), for whom the control of the </a:t>
            </a:r>
            <a:r>
              <a:rPr lang="en-GB" dirty="0" err="1" smtClean="0"/>
              <a:t>phonatory</a:t>
            </a:r>
            <a:r>
              <a:rPr lang="en-GB" dirty="0" smtClean="0"/>
              <a:t> air-supply is due to the controlled </a:t>
            </a:r>
            <a:r>
              <a:rPr lang="en-GB" dirty="0" err="1" smtClean="0"/>
              <a:t>behavior</a:t>
            </a:r>
            <a:r>
              <a:rPr lang="en-GB" dirty="0" smtClean="0"/>
              <a:t> of the diaphragm.</a:t>
            </a:r>
          </a:p>
          <a:p>
            <a:pPr lvl="1">
              <a:buNone/>
            </a:pPr>
            <a:endParaRPr lang="en-GB" dirty="0" smtClean="0"/>
          </a:p>
          <a:p>
            <a:pPr lvl="1">
              <a:buNone/>
            </a:pPr>
            <a:endParaRPr lang="en-GB" dirty="0" smtClean="0"/>
          </a:p>
          <a:p>
            <a:pPr lvl="1"/>
            <a:endParaRPr lang="en-GB" dirty="0" smtClean="0"/>
          </a:p>
          <a:p>
            <a:pPr lvl="1"/>
            <a:endParaRPr lang="fr-FR" dirty="0" smtClean="0"/>
          </a:p>
          <a:p>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en-US" sz="3600" dirty="0" smtClean="0"/>
              <a:t>Linguistic Functions</a:t>
            </a:r>
            <a:r>
              <a:rPr lang="fr-FR" b="1" i="1" dirty="0" smtClean="0"/>
              <a:t/>
            </a:r>
            <a:br>
              <a:rPr lang="fr-FR" b="1" i="1" dirty="0" smtClean="0"/>
            </a:br>
            <a:endParaRPr lang="fr-FR" dirty="0"/>
          </a:p>
        </p:txBody>
      </p:sp>
      <p:sp>
        <p:nvSpPr>
          <p:cNvPr id="3" name="Espace réservé du contenu 2"/>
          <p:cNvSpPr>
            <a:spLocks noGrp="1"/>
          </p:cNvSpPr>
          <p:nvPr>
            <p:ph idx="1"/>
          </p:nvPr>
        </p:nvSpPr>
        <p:spPr>
          <a:xfrm>
            <a:off x="457200" y="764704"/>
            <a:ext cx="8229600" cy="6408712"/>
          </a:xfrm>
        </p:spPr>
        <p:txBody>
          <a:bodyPr>
            <a:normAutofit/>
          </a:bodyPr>
          <a:lstStyle/>
          <a:p>
            <a:pPr>
              <a:buNone/>
            </a:pPr>
            <a:r>
              <a:rPr lang="en-US" sz="2800" b="1" i="1" dirty="0" smtClean="0"/>
              <a:t>Pulmonary Initiation</a:t>
            </a:r>
            <a:endParaRPr lang="fr-FR" sz="3000" dirty="0" smtClean="0"/>
          </a:p>
          <a:p>
            <a:r>
              <a:rPr lang="en-US" sz="2800" dirty="0" err="1" smtClean="0"/>
              <a:t>Egressive</a:t>
            </a:r>
            <a:r>
              <a:rPr lang="en-US" sz="2800" dirty="0" smtClean="0"/>
              <a:t> airflow: most common process for the production of speech segments </a:t>
            </a:r>
          </a:p>
          <a:p>
            <a:endParaRPr lang="fr-FR" sz="3000" dirty="0" smtClean="0"/>
          </a:p>
          <a:p>
            <a:pPr>
              <a:buNone/>
            </a:pPr>
            <a:r>
              <a:rPr lang="en-US" sz="2800" b="1" i="1" dirty="0" smtClean="0"/>
              <a:t>Respiratory activity and the syllables</a:t>
            </a:r>
            <a:endParaRPr lang="fr-FR" sz="3000" dirty="0" smtClean="0"/>
          </a:p>
          <a:p>
            <a:r>
              <a:rPr lang="en-GB" sz="2800" dirty="0" smtClean="0"/>
              <a:t>Stetson’s (1951) : Syllables initiated by a contraction of the II , interrupted by contraction of the EI &gt; ballistic pulses </a:t>
            </a:r>
          </a:p>
          <a:p>
            <a:endParaRPr lang="fr-FR" sz="2800" i="1" dirty="0" smtClean="0"/>
          </a:p>
          <a:p>
            <a:r>
              <a:rPr lang="en-GB" sz="2800" dirty="0" smtClean="0"/>
              <a:t>Syllables delimited by alternating actions in the internal and external intercostals in delimiting syllables. </a:t>
            </a:r>
          </a:p>
          <a:p>
            <a:endParaRPr lang="fr-FR" i="1" dirty="0" smtClean="0"/>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dirty="0" smtClean="0"/>
              <a:t>Linguistic Functions</a:t>
            </a:r>
            <a:endParaRPr lang="fr-FR" sz="3200" dirty="0"/>
          </a:p>
        </p:txBody>
      </p:sp>
      <p:sp>
        <p:nvSpPr>
          <p:cNvPr id="3" name="Espace réservé du contenu 2"/>
          <p:cNvSpPr>
            <a:spLocks noGrp="1"/>
          </p:cNvSpPr>
          <p:nvPr>
            <p:ph idx="1"/>
          </p:nvPr>
        </p:nvSpPr>
        <p:spPr/>
        <p:txBody>
          <a:bodyPr/>
          <a:lstStyle/>
          <a:p>
            <a:r>
              <a:rPr lang="en-GB" sz="2800" dirty="0" smtClean="0"/>
              <a:t>Ladefoged (1962) disagreed with Stetson’s theory of the syllable.</a:t>
            </a:r>
          </a:p>
          <a:p>
            <a:r>
              <a:rPr lang="en-GB" sz="2800" dirty="0" smtClean="0"/>
              <a:t> Not supported by experimentally robust data. </a:t>
            </a:r>
          </a:p>
          <a:p>
            <a:endParaRPr lang="fr-FR" sz="2800" dirty="0" smtClean="0"/>
          </a:p>
          <a:p>
            <a:r>
              <a:rPr lang="en-GB" sz="2800" dirty="0" smtClean="0"/>
              <a:t>Lebrun (1966) considers that muscular activity has been more inferred from observation of the ribcage movements than directly measured.</a:t>
            </a:r>
            <a:endParaRPr lang="fr-FR" sz="2800" dirty="0" smtClean="0"/>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75656" y="4221088"/>
            <a:ext cx="5976664" cy="720080"/>
          </a:xfrm>
        </p:spPr>
        <p:txBody>
          <a:bodyPr>
            <a:noAutofit/>
          </a:bodyPr>
          <a:lstStyle/>
          <a:p>
            <a:r>
              <a:rPr lang="fr-FR" b="0" dirty="0" smtClean="0"/>
              <a:t>The </a:t>
            </a:r>
            <a:r>
              <a:rPr lang="fr-FR" b="0" dirty="0" err="1" smtClean="0"/>
              <a:t>two</a:t>
            </a:r>
            <a:r>
              <a:rPr lang="fr-FR" b="0" dirty="0" smtClean="0"/>
              <a:t> </a:t>
            </a:r>
            <a:r>
              <a:rPr lang="fr-FR" b="0" dirty="0" err="1" smtClean="0"/>
              <a:t>lungs</a:t>
            </a:r>
            <a:r>
              <a:rPr lang="fr-FR" b="0" dirty="0" smtClean="0"/>
              <a:t> are </a:t>
            </a:r>
            <a:r>
              <a:rPr lang="fr-FR" b="0" dirty="0" err="1" smtClean="0"/>
              <a:t>envelopped</a:t>
            </a:r>
            <a:r>
              <a:rPr lang="fr-FR" b="0" dirty="0" smtClean="0"/>
              <a:t> in a </a:t>
            </a:r>
            <a:r>
              <a:rPr lang="fr-FR" b="0" dirty="0" err="1" smtClean="0"/>
              <a:t>serous</a:t>
            </a:r>
            <a:r>
              <a:rPr lang="fr-FR" b="0" dirty="0" smtClean="0"/>
              <a:t> membrane: the pleura. 2 </a:t>
            </a:r>
            <a:r>
              <a:rPr lang="fr-FR" b="0" dirty="0" err="1" smtClean="0"/>
              <a:t>layers</a:t>
            </a:r>
            <a:r>
              <a:rPr lang="fr-FR" b="0" dirty="0" smtClean="0"/>
              <a:t>: </a:t>
            </a:r>
            <a:r>
              <a:rPr lang="fr-FR" b="0" dirty="0" err="1" smtClean="0"/>
              <a:t>visceral</a:t>
            </a:r>
            <a:r>
              <a:rPr lang="fr-FR" b="0" dirty="0" smtClean="0"/>
              <a:t> and </a:t>
            </a:r>
            <a:r>
              <a:rPr lang="fr-FR" b="0" dirty="0" err="1" smtClean="0"/>
              <a:t>parietal</a:t>
            </a:r>
            <a:r>
              <a:rPr lang="fr-FR" b="0" dirty="0" smtClean="0"/>
              <a:t>.</a:t>
            </a:r>
            <a:endParaRPr lang="fr-FR" b="0" dirty="0"/>
          </a:p>
        </p:txBody>
      </p:sp>
      <p:sp>
        <p:nvSpPr>
          <p:cNvPr id="7" name="Espace réservé du texte 6"/>
          <p:cNvSpPr>
            <a:spLocks noGrp="1"/>
          </p:cNvSpPr>
          <p:nvPr>
            <p:ph type="body" sz="half" idx="2"/>
          </p:nvPr>
        </p:nvSpPr>
        <p:spPr>
          <a:xfrm>
            <a:off x="1547664" y="5013176"/>
            <a:ext cx="5486400" cy="1440160"/>
          </a:xfrm>
        </p:spPr>
        <p:txBody>
          <a:bodyPr>
            <a:noAutofit/>
          </a:bodyPr>
          <a:lstStyle/>
          <a:p>
            <a:r>
              <a:rPr lang="fr-FR" sz="2000" dirty="0" smtClean="0"/>
              <a:t>The pleural </a:t>
            </a:r>
            <a:r>
              <a:rPr lang="fr-FR" sz="2000" dirty="0" err="1" smtClean="0"/>
              <a:t>fluid</a:t>
            </a:r>
            <a:r>
              <a:rPr lang="fr-FR" sz="2000" dirty="0" smtClean="0"/>
              <a:t> </a:t>
            </a:r>
            <a:r>
              <a:rPr lang="fr-FR" sz="2000" dirty="0" err="1" smtClean="0"/>
              <a:t>allows</a:t>
            </a:r>
            <a:r>
              <a:rPr lang="fr-FR" sz="2000" dirty="0" smtClean="0"/>
              <a:t> the </a:t>
            </a:r>
            <a:r>
              <a:rPr lang="fr-FR" sz="2000" dirty="0" err="1" smtClean="0"/>
              <a:t>layers</a:t>
            </a:r>
            <a:r>
              <a:rPr lang="fr-FR" sz="2000" dirty="0" smtClean="0"/>
              <a:t> to </a:t>
            </a:r>
            <a:r>
              <a:rPr lang="fr-FR" sz="2000" dirty="0" err="1" smtClean="0"/>
              <a:t>slide</a:t>
            </a:r>
            <a:r>
              <a:rPr lang="fr-FR" sz="2000" dirty="0" smtClean="0"/>
              <a:t> over one  </a:t>
            </a:r>
            <a:r>
              <a:rPr lang="fr-FR" sz="2000" dirty="0" err="1" smtClean="0"/>
              <a:t>another</a:t>
            </a:r>
            <a:r>
              <a:rPr lang="fr-FR" sz="2000" dirty="0" smtClean="0"/>
              <a:t>;</a:t>
            </a:r>
          </a:p>
          <a:p>
            <a:r>
              <a:rPr lang="fr-FR" sz="2000" dirty="0" smtClean="0"/>
              <a:t>The pleura </a:t>
            </a:r>
            <a:r>
              <a:rPr lang="fr-FR" sz="2000" dirty="0" err="1" smtClean="0"/>
              <a:t>ensures</a:t>
            </a:r>
            <a:r>
              <a:rPr lang="fr-FR" sz="2000" dirty="0" smtClean="0"/>
              <a:t> the </a:t>
            </a:r>
            <a:r>
              <a:rPr lang="fr-FR" sz="2000" dirty="0" err="1" smtClean="0"/>
              <a:t>functional</a:t>
            </a:r>
            <a:r>
              <a:rPr lang="fr-FR" sz="2000" dirty="0" smtClean="0"/>
              <a:t> </a:t>
            </a:r>
            <a:r>
              <a:rPr lang="fr-FR" sz="2000" dirty="0" err="1" smtClean="0"/>
              <a:t>coupling</a:t>
            </a:r>
            <a:r>
              <a:rPr lang="fr-FR" sz="2000" dirty="0" smtClean="0"/>
              <a:t> </a:t>
            </a:r>
            <a:r>
              <a:rPr lang="fr-FR" sz="2000" dirty="0" err="1" smtClean="0"/>
              <a:t>between</a:t>
            </a:r>
            <a:r>
              <a:rPr lang="fr-FR" sz="2000" dirty="0" smtClean="0"/>
              <a:t> the </a:t>
            </a:r>
            <a:r>
              <a:rPr lang="fr-FR" sz="2000" dirty="0" err="1" smtClean="0"/>
              <a:t>chest</a:t>
            </a:r>
            <a:r>
              <a:rPr lang="fr-FR" sz="2000" dirty="0" smtClean="0"/>
              <a:t> </a:t>
            </a:r>
            <a:r>
              <a:rPr lang="fr-FR" sz="2000" dirty="0" err="1" smtClean="0"/>
              <a:t>wall</a:t>
            </a:r>
            <a:r>
              <a:rPr lang="fr-FR" sz="2000" dirty="0" smtClean="0"/>
              <a:t> and the </a:t>
            </a:r>
            <a:r>
              <a:rPr lang="fr-FR" sz="2000" dirty="0" err="1" smtClean="0"/>
              <a:t>lungs</a:t>
            </a:r>
            <a:r>
              <a:rPr lang="fr-FR" sz="2000" dirty="0" smtClean="0"/>
              <a:t>.</a:t>
            </a:r>
            <a:endParaRPr lang="fr-FR" sz="2000" dirty="0"/>
          </a:p>
        </p:txBody>
      </p:sp>
      <p:pic>
        <p:nvPicPr>
          <p:cNvPr id="8" name="Espace réservé du contenu 6" descr="mechanics of breathing.jpg"/>
          <p:cNvPicPr>
            <a:picLocks noGrp="1" noChangeAspect="1"/>
          </p:cNvPicPr>
          <p:nvPr>
            <p:ph type="pic" idx="1"/>
          </p:nvPr>
        </p:nvPicPr>
        <p:blipFill>
          <a:blip r:embed="rId3" cstate="print"/>
          <a:srcRect t="17498" b="1111"/>
          <a:stretch>
            <a:fillRect/>
          </a:stretch>
        </p:blipFill>
        <p:spPr>
          <a:xfrm>
            <a:off x="1763688" y="404664"/>
            <a:ext cx="5486400" cy="3425246"/>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Autofit/>
          </a:bodyPr>
          <a:lstStyle/>
          <a:p>
            <a:r>
              <a:rPr lang="fr-FR" sz="3200" dirty="0" smtClean="0"/>
              <a:t>Respiration and the </a:t>
            </a:r>
            <a:r>
              <a:rPr lang="fr-FR" sz="3200" dirty="0" err="1" smtClean="0"/>
              <a:t>Syllable</a:t>
            </a:r>
            <a:endParaRPr lang="fr-FR" sz="3200" dirty="0"/>
          </a:p>
        </p:txBody>
      </p:sp>
      <p:sp>
        <p:nvSpPr>
          <p:cNvPr id="3" name="Espace réservé du contenu 2"/>
          <p:cNvSpPr>
            <a:spLocks noGrp="1"/>
          </p:cNvSpPr>
          <p:nvPr>
            <p:ph idx="1"/>
          </p:nvPr>
        </p:nvSpPr>
        <p:spPr>
          <a:xfrm>
            <a:off x="457200" y="1340768"/>
            <a:ext cx="8229600" cy="5517232"/>
          </a:xfrm>
        </p:spPr>
        <p:txBody>
          <a:bodyPr>
            <a:noAutofit/>
          </a:bodyPr>
          <a:lstStyle/>
          <a:p>
            <a:r>
              <a:rPr lang="en-GB" sz="2800" dirty="0" smtClean="0"/>
              <a:t>Difficult to establish an unequivocal relationship between syllables and muscular activity. </a:t>
            </a:r>
          </a:p>
          <a:p>
            <a:endParaRPr lang="en-GB" sz="2800" dirty="0" smtClean="0"/>
          </a:p>
          <a:p>
            <a:r>
              <a:rPr lang="en-GB" sz="2800" dirty="0" smtClean="0"/>
              <a:t>(relationship: not systematic; differences between activity peaks and numbers of syllables)</a:t>
            </a:r>
          </a:p>
          <a:p>
            <a:endParaRPr lang="en-GB" sz="2800" dirty="0" smtClean="0"/>
          </a:p>
          <a:p>
            <a:r>
              <a:rPr lang="en-GB" sz="2800" i="1" dirty="0" err="1" smtClean="0"/>
              <a:t>Marchal</a:t>
            </a:r>
            <a:r>
              <a:rPr lang="en-GB" sz="2800" i="1" dirty="0" smtClean="0"/>
              <a:t> (1988) has only been able to make such a connection for slow read speech (as in lists of words and nonsense words) and in syllables accentuated for phrasal emphasis.</a:t>
            </a:r>
          </a:p>
          <a:p>
            <a:endParaRPr lang="fr-FR" sz="28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Respiration and the </a:t>
            </a:r>
            <a:r>
              <a:rPr lang="fr-FR" sz="3200" dirty="0" err="1" smtClean="0"/>
              <a:t>Syllable</a:t>
            </a:r>
            <a:endParaRPr lang="fr-FR" sz="3200" dirty="0"/>
          </a:p>
        </p:txBody>
      </p:sp>
      <p:sp>
        <p:nvSpPr>
          <p:cNvPr id="3" name="Espace réservé du contenu 2"/>
          <p:cNvSpPr>
            <a:spLocks noGrp="1"/>
          </p:cNvSpPr>
          <p:nvPr>
            <p:ph idx="1"/>
          </p:nvPr>
        </p:nvSpPr>
        <p:spPr/>
        <p:txBody>
          <a:bodyPr/>
          <a:lstStyle/>
          <a:p>
            <a:r>
              <a:rPr lang="en-GB" sz="2800" dirty="0" smtClean="0"/>
              <a:t>Variation of </a:t>
            </a:r>
            <a:r>
              <a:rPr lang="en-GB" sz="2800" dirty="0" err="1" smtClean="0"/>
              <a:t>impedande</a:t>
            </a:r>
            <a:r>
              <a:rPr lang="en-GB" sz="2800" dirty="0" smtClean="0"/>
              <a:t> of the </a:t>
            </a:r>
            <a:r>
              <a:rPr lang="en-GB" sz="2800" dirty="0" err="1" smtClean="0"/>
              <a:t>supralaryngeal</a:t>
            </a:r>
            <a:r>
              <a:rPr lang="en-GB" sz="2800" dirty="0" smtClean="0"/>
              <a:t> tract:</a:t>
            </a:r>
          </a:p>
          <a:p>
            <a:endParaRPr lang="en-GB" sz="2800" dirty="0" smtClean="0"/>
          </a:p>
          <a:p>
            <a:r>
              <a:rPr lang="en-GB" sz="2800" dirty="0" smtClean="0"/>
              <a:t>Hypothesis of an aerodynamic influence by consonantal closure:</a:t>
            </a:r>
          </a:p>
          <a:p>
            <a:endParaRPr lang="en-GB" sz="2800" dirty="0" smtClean="0"/>
          </a:p>
          <a:p>
            <a:r>
              <a:rPr lang="en-GB" sz="2800" i="1" dirty="0" smtClean="0"/>
              <a:t> “in very rare cases, it may be that the chest movement is a continuous, slow “controlled” movement of expiration, and that the syllable is due to the holistic stroke of the consonant</a:t>
            </a:r>
          </a:p>
          <a:p>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64704"/>
          </a:xfrm>
        </p:spPr>
        <p:txBody>
          <a:bodyPr>
            <a:normAutofit/>
          </a:bodyPr>
          <a:lstStyle/>
          <a:p>
            <a:r>
              <a:rPr lang="fr-FR" sz="3200" dirty="0" smtClean="0"/>
              <a:t>EMG Data and V/C Distinction</a:t>
            </a:r>
            <a:endParaRPr lang="fr-FR" sz="3200" dirty="0"/>
          </a:p>
        </p:txBody>
      </p:sp>
      <p:sp>
        <p:nvSpPr>
          <p:cNvPr id="3" name="Espace réservé du contenu 2"/>
          <p:cNvSpPr>
            <a:spLocks noGrp="1"/>
          </p:cNvSpPr>
          <p:nvPr>
            <p:ph idx="1"/>
          </p:nvPr>
        </p:nvSpPr>
        <p:spPr>
          <a:xfrm>
            <a:off x="457200" y="1124744"/>
            <a:ext cx="8229600" cy="5904656"/>
          </a:xfrm>
        </p:spPr>
        <p:txBody>
          <a:bodyPr>
            <a:normAutofit/>
          </a:bodyPr>
          <a:lstStyle/>
          <a:p>
            <a:r>
              <a:rPr lang="en-GB" sz="2800" dirty="0" smtClean="0"/>
              <a:t>The data often suggests that vowels are marked by a high point in the diaphragm and consonants more by  increased activity in the external intercostals.</a:t>
            </a:r>
          </a:p>
          <a:p>
            <a:endParaRPr lang="en-GB" sz="2800" dirty="0" smtClean="0"/>
          </a:p>
          <a:p>
            <a:r>
              <a:rPr lang="en-GB" sz="2800" dirty="0" smtClean="0"/>
              <a:t> At a normal rate and for open syllables,</a:t>
            </a:r>
            <a:r>
              <a:rPr lang="en-GB" sz="2800" i="1" dirty="0" smtClean="0"/>
              <a:t> </a:t>
            </a:r>
            <a:r>
              <a:rPr lang="en-GB" sz="2800" dirty="0" smtClean="0"/>
              <a:t>an almost syllabic division between the secondary patterns of EMG activity</a:t>
            </a:r>
            <a:r>
              <a:rPr lang="en-GB" sz="2800" i="1" dirty="0" smtClean="0"/>
              <a:t> </a:t>
            </a:r>
            <a:r>
              <a:rPr lang="en-GB" sz="2800" dirty="0" smtClean="0"/>
              <a:t>can be seen. (diaphragm; EI)</a:t>
            </a:r>
          </a:p>
          <a:p>
            <a:endParaRPr lang="en-GB" dirty="0" smtClean="0"/>
          </a:p>
          <a:p>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EMG Data and V/C Distinction</a:t>
            </a:r>
            <a:endParaRPr lang="fr-FR" sz="3200" dirty="0"/>
          </a:p>
        </p:txBody>
      </p:sp>
      <p:sp>
        <p:nvSpPr>
          <p:cNvPr id="3" name="Espace réservé du contenu 2"/>
          <p:cNvSpPr>
            <a:spLocks noGrp="1"/>
          </p:cNvSpPr>
          <p:nvPr>
            <p:ph idx="1"/>
          </p:nvPr>
        </p:nvSpPr>
        <p:spPr/>
        <p:txBody>
          <a:bodyPr>
            <a:normAutofit/>
          </a:bodyPr>
          <a:lstStyle/>
          <a:p>
            <a:r>
              <a:rPr lang="en-GB" sz="3000" dirty="0" smtClean="0"/>
              <a:t>Where there are closed syllables or combinations of consonants followed by liquids, a peak in the diaphragm following the consonant can be seen, as if there were a [ә] that is however not visible on the acoustic trace. </a:t>
            </a:r>
          </a:p>
          <a:p>
            <a:endParaRPr lang="en-GB" sz="3000" dirty="0" smtClean="0"/>
          </a:p>
          <a:p>
            <a:pPr lvl="1"/>
            <a:r>
              <a:rPr lang="en-GB" sz="3000" dirty="0" smtClean="0"/>
              <a:t>Should we therefore see an exceptional structure in the vowel-consonant combination (</a:t>
            </a:r>
            <a:r>
              <a:rPr lang="en-GB" sz="3000" dirty="0" err="1" smtClean="0"/>
              <a:t>Lenneberg</a:t>
            </a:r>
            <a:r>
              <a:rPr lang="en-GB" sz="3000" dirty="0" smtClean="0"/>
              <a:t>, 1967)? The question is open.</a:t>
            </a:r>
            <a:endParaRPr lang="fr-FR" sz="3000" i="1" dirty="0" smtClean="0"/>
          </a:p>
          <a:p>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rmAutofit fontScale="90000"/>
          </a:bodyPr>
          <a:lstStyle/>
          <a:p>
            <a:r>
              <a:rPr lang="fr-FR" sz="3200" dirty="0" smtClean="0"/>
              <a:t>Air Pressures in the </a:t>
            </a:r>
            <a:r>
              <a:rPr lang="fr-FR" sz="3200" dirty="0" err="1" smtClean="0"/>
              <a:t>Respiratory</a:t>
            </a:r>
            <a:r>
              <a:rPr lang="fr-FR" sz="3200" dirty="0" smtClean="0"/>
              <a:t> system and in the Vocal Tract</a:t>
            </a:r>
            <a:endParaRPr lang="fr-FR" sz="3200" dirty="0"/>
          </a:p>
        </p:txBody>
      </p:sp>
      <p:sp>
        <p:nvSpPr>
          <p:cNvPr id="3" name="Espace réservé du contenu 2"/>
          <p:cNvSpPr>
            <a:spLocks noGrp="1"/>
          </p:cNvSpPr>
          <p:nvPr>
            <p:ph idx="1"/>
          </p:nvPr>
        </p:nvSpPr>
        <p:spPr>
          <a:xfrm>
            <a:off x="457200" y="1052736"/>
            <a:ext cx="8229600" cy="5805264"/>
          </a:xfrm>
        </p:spPr>
        <p:txBody>
          <a:bodyPr>
            <a:normAutofit/>
          </a:bodyPr>
          <a:lstStyle/>
          <a:p>
            <a:r>
              <a:rPr lang="en-US" sz="2800" dirty="0" smtClean="0"/>
              <a:t>Intra-pulmonary Pressure = Alveolar Pressure: Pressure in the lungs</a:t>
            </a:r>
          </a:p>
          <a:p>
            <a:endParaRPr lang="fr-FR" sz="2800" dirty="0" smtClean="0"/>
          </a:p>
          <a:p>
            <a:r>
              <a:rPr lang="en-US" sz="2800" dirty="0" smtClean="0"/>
              <a:t>Pleural Pressure : pressure in the pleural space due to relaxation forces</a:t>
            </a:r>
            <a:r>
              <a:rPr lang="fr-FR" sz="2800" dirty="0" smtClean="0"/>
              <a:t> </a:t>
            </a:r>
            <a:r>
              <a:rPr lang="en-US" sz="2800" dirty="0" smtClean="0"/>
              <a:t> = </a:t>
            </a:r>
            <a:r>
              <a:rPr lang="en-US" sz="2800" dirty="0" err="1" smtClean="0"/>
              <a:t>Oesophageal</a:t>
            </a:r>
            <a:r>
              <a:rPr lang="en-US" sz="2800" dirty="0" smtClean="0"/>
              <a:t> pressure is a good approximation</a:t>
            </a:r>
          </a:p>
          <a:p>
            <a:endParaRPr lang="fr-FR" sz="2800" dirty="0" smtClean="0"/>
          </a:p>
          <a:p>
            <a:r>
              <a:rPr lang="en-US" sz="2800" dirty="0" smtClean="0"/>
              <a:t>Subglottal Pressure: Pressure below the vocal folds</a:t>
            </a:r>
          </a:p>
          <a:p>
            <a:endParaRPr lang="fr-FR" sz="2800" dirty="0" smtClean="0"/>
          </a:p>
          <a:p>
            <a:r>
              <a:rPr lang="en-US" sz="2800" dirty="0" smtClean="0"/>
              <a:t>Supraglottal pressure: Pressure above the vocal folds</a:t>
            </a:r>
          </a:p>
          <a:p>
            <a:endParaRPr lang="fr-FR" dirty="0" smtClean="0"/>
          </a:p>
          <a:p>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t>Air Pressures in the Vocal Tract</a:t>
            </a:r>
            <a:endParaRPr lang="fr-FR" sz="3200" dirty="0"/>
          </a:p>
        </p:txBody>
      </p:sp>
      <p:sp>
        <p:nvSpPr>
          <p:cNvPr id="3" name="Espace réservé du contenu 2"/>
          <p:cNvSpPr>
            <a:spLocks noGrp="1"/>
          </p:cNvSpPr>
          <p:nvPr>
            <p:ph idx="1"/>
          </p:nvPr>
        </p:nvSpPr>
        <p:spPr/>
        <p:txBody>
          <a:bodyPr>
            <a:normAutofit/>
          </a:bodyPr>
          <a:lstStyle/>
          <a:p>
            <a:r>
              <a:rPr lang="en-US" sz="2800" dirty="0" err="1" smtClean="0"/>
              <a:t>Transglottal</a:t>
            </a:r>
            <a:r>
              <a:rPr lang="en-US" sz="2800" dirty="0" smtClean="0"/>
              <a:t> pressure = Difference between </a:t>
            </a:r>
            <a:r>
              <a:rPr lang="en-US" sz="2800" dirty="0" err="1" smtClean="0"/>
              <a:t>subglottal</a:t>
            </a:r>
            <a:r>
              <a:rPr lang="en-US" sz="2800" dirty="0" smtClean="0"/>
              <a:t> and </a:t>
            </a:r>
            <a:r>
              <a:rPr lang="en-US" sz="2800" dirty="0" err="1" smtClean="0"/>
              <a:t>supraglottal</a:t>
            </a:r>
            <a:r>
              <a:rPr lang="en-US" sz="2800" dirty="0" smtClean="0"/>
              <a:t> pressure. Driving force for the vibration of the  Vocal Folds</a:t>
            </a:r>
          </a:p>
          <a:p>
            <a:endParaRPr lang="fr-FR" sz="2800" dirty="0" smtClean="0"/>
          </a:p>
          <a:p>
            <a:r>
              <a:rPr lang="en-US" sz="2800" dirty="0" smtClean="0"/>
              <a:t>Intra-oral pressure: Pressure in the oral cavity </a:t>
            </a:r>
          </a:p>
          <a:p>
            <a:endParaRPr lang="fr-FR" sz="2800" dirty="0" smtClean="0"/>
          </a:p>
          <a:p>
            <a:r>
              <a:rPr lang="en-US" sz="2800" dirty="0" smtClean="0"/>
              <a:t>During voiceless stop production: Alveolar pressure = </a:t>
            </a:r>
            <a:r>
              <a:rPr lang="en-US" sz="2800" dirty="0" err="1" smtClean="0"/>
              <a:t>Subglottal</a:t>
            </a:r>
            <a:r>
              <a:rPr lang="en-US" sz="2800" dirty="0" smtClean="0"/>
              <a:t> pressure = Intra-oral pressure</a:t>
            </a:r>
            <a:endParaRPr lang="fr-FR" sz="2800" dirty="0" smtClean="0"/>
          </a:p>
          <a:p>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3200" dirty="0" smtClean="0"/>
              <a:t>The </a:t>
            </a:r>
            <a:r>
              <a:rPr lang="fr-FR" sz="3200" dirty="0" err="1" smtClean="0"/>
              <a:t>Subglottal</a:t>
            </a:r>
            <a:r>
              <a:rPr lang="fr-FR" sz="3200" dirty="0" smtClean="0"/>
              <a:t> Pressure</a:t>
            </a:r>
            <a:endParaRPr lang="fr-FR" sz="3200" dirty="0"/>
          </a:p>
        </p:txBody>
      </p:sp>
      <p:sp>
        <p:nvSpPr>
          <p:cNvPr id="3" name="Espace réservé du contenu 2"/>
          <p:cNvSpPr>
            <a:spLocks noGrp="1"/>
          </p:cNvSpPr>
          <p:nvPr>
            <p:ph idx="1"/>
          </p:nvPr>
        </p:nvSpPr>
        <p:spPr>
          <a:xfrm>
            <a:off x="0" y="980728"/>
            <a:ext cx="9144000" cy="6120680"/>
          </a:xfrm>
        </p:spPr>
        <p:txBody>
          <a:bodyPr>
            <a:normAutofit fontScale="77500" lnSpcReduction="20000"/>
          </a:bodyPr>
          <a:lstStyle/>
          <a:p>
            <a:pPr>
              <a:buNone/>
            </a:pPr>
            <a:r>
              <a:rPr lang="en-US" b="1" i="1" dirty="0" smtClean="0"/>
              <a:t> </a:t>
            </a:r>
            <a:endParaRPr lang="fr-FR" b="1" i="1" dirty="0" smtClean="0"/>
          </a:p>
          <a:p>
            <a:r>
              <a:rPr lang="en-GB" dirty="0" smtClean="0"/>
              <a:t>Variations in subglottal pressure play a central role in speech production. </a:t>
            </a:r>
          </a:p>
          <a:p>
            <a:endParaRPr lang="en-GB" dirty="0" smtClean="0"/>
          </a:p>
          <a:p>
            <a:r>
              <a:rPr lang="en-GB" dirty="0" smtClean="0"/>
              <a:t>Subglottal pressure corresponds to the intrapulmonary pressure, when the glottis is closed</a:t>
            </a:r>
          </a:p>
          <a:p>
            <a:endParaRPr lang="en-GB" dirty="0" smtClean="0"/>
          </a:p>
          <a:p>
            <a:r>
              <a:rPr lang="en-GB" dirty="0" smtClean="0"/>
              <a:t>This pressure has to be sufficiently strong to overcome the resistance to airflow presented by the glottis and upper airways. </a:t>
            </a:r>
          </a:p>
          <a:p>
            <a:endParaRPr lang="en-GB" dirty="0" smtClean="0"/>
          </a:p>
          <a:p>
            <a:r>
              <a:rPr lang="en-GB" dirty="0" smtClean="0"/>
              <a:t>It must also be controlled to ensure both the stability of phonation and a response to the global demands posed by the evolution of prosodic parameters, principally of intensity and </a:t>
            </a:r>
            <a:r>
              <a:rPr lang="en-GB" smtClean="0"/>
              <a:t>Fo.</a:t>
            </a:r>
            <a:endParaRPr lang="en-GB" dirty="0" smtClean="0"/>
          </a:p>
          <a:p>
            <a:endParaRPr lang="fr-FR" i="1" dirty="0" smtClean="0"/>
          </a:p>
          <a:p>
            <a:r>
              <a:rPr lang="en-GB" dirty="0" smtClean="0"/>
              <a:t>Several methods, direct and indirect, have been used to measure subglottal pressure.</a:t>
            </a:r>
            <a:endParaRPr lang="fr-FR" i="1" dirty="0" smtClean="0"/>
          </a:p>
          <a:p>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80728"/>
          </a:xfrm>
        </p:spPr>
        <p:txBody>
          <a:bodyPr>
            <a:normAutofit fontScale="90000"/>
          </a:bodyPr>
          <a:lstStyle/>
          <a:p>
            <a:r>
              <a:rPr lang="en-US" sz="3600" dirty="0" smtClean="0"/>
              <a:t>Measurement</a:t>
            </a:r>
            <a:r>
              <a:rPr lang="fr-FR" sz="3600" dirty="0" smtClean="0"/>
              <a:t> of </a:t>
            </a:r>
            <a:r>
              <a:rPr lang="fr-FR" sz="3600" dirty="0" err="1" smtClean="0"/>
              <a:t>Subglottal</a:t>
            </a:r>
            <a:r>
              <a:rPr lang="fr-FR" sz="3600" dirty="0" smtClean="0"/>
              <a:t> Pressure</a:t>
            </a:r>
            <a:r>
              <a:rPr lang="fr-FR" b="1" i="1" dirty="0" smtClean="0"/>
              <a:t/>
            </a:r>
            <a:br>
              <a:rPr lang="fr-FR" b="1" i="1" dirty="0" smtClean="0"/>
            </a:br>
            <a:endParaRPr lang="fr-FR" dirty="0"/>
          </a:p>
        </p:txBody>
      </p:sp>
      <p:sp>
        <p:nvSpPr>
          <p:cNvPr id="3" name="Espace réservé du contenu 2"/>
          <p:cNvSpPr>
            <a:spLocks noGrp="1"/>
          </p:cNvSpPr>
          <p:nvPr>
            <p:ph idx="1"/>
          </p:nvPr>
        </p:nvSpPr>
        <p:spPr>
          <a:xfrm>
            <a:off x="457200" y="692696"/>
            <a:ext cx="8229600" cy="6480720"/>
          </a:xfrm>
        </p:spPr>
        <p:txBody>
          <a:bodyPr>
            <a:normAutofit/>
          </a:bodyPr>
          <a:lstStyle/>
          <a:p>
            <a:r>
              <a:rPr lang="en-GB" sz="2800" b="1" dirty="0" smtClean="0"/>
              <a:t>Direct methods</a:t>
            </a:r>
            <a:endParaRPr lang="fr-FR" sz="2800" b="1" dirty="0" smtClean="0"/>
          </a:p>
          <a:p>
            <a:r>
              <a:rPr lang="en-GB" sz="2800" dirty="0" smtClean="0"/>
              <a:t> - The catheter</a:t>
            </a:r>
            <a:endParaRPr lang="fr-FR" sz="2800" dirty="0" smtClean="0"/>
          </a:p>
          <a:p>
            <a:r>
              <a:rPr lang="en-GB" sz="2800" dirty="0" smtClean="0"/>
              <a:t>Van den Berg (1956) used an open catheter made of polyethylene which was introduced via the nose into the pharynx, then sucked into the glottis with a very strong </a:t>
            </a:r>
            <a:r>
              <a:rPr lang="en-GB" sz="2800" dirty="0" err="1" smtClean="0"/>
              <a:t>inbreath</a:t>
            </a:r>
            <a:r>
              <a:rPr lang="en-GB" sz="2800" dirty="0" smtClean="0"/>
              <a:t>. </a:t>
            </a:r>
          </a:p>
          <a:p>
            <a:r>
              <a:rPr lang="en-GB" sz="2800" dirty="0" smtClean="0"/>
              <a:t>The vocal cord region was slightly anaesthetised by the catheter. Pressure was registered by an optical manometer. This technique is often difficult to speaker to tolerate (nausea can result), and there is a serious risk of disrupting phonation. This technique is therefore seldom used for phonetic studies.</a:t>
            </a:r>
          </a:p>
          <a:p>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52736"/>
          </a:xfrm>
        </p:spPr>
        <p:txBody>
          <a:bodyPr>
            <a:normAutofit/>
          </a:bodyPr>
          <a:lstStyle/>
          <a:p>
            <a:r>
              <a:rPr lang="en-US" sz="3200" dirty="0" smtClean="0"/>
              <a:t>Measurement</a:t>
            </a:r>
            <a:r>
              <a:rPr lang="fr-FR" sz="3200" dirty="0" smtClean="0"/>
              <a:t> of </a:t>
            </a:r>
            <a:r>
              <a:rPr lang="fr-FR" sz="3200" dirty="0" err="1" smtClean="0"/>
              <a:t>Subglottal</a:t>
            </a:r>
            <a:r>
              <a:rPr lang="fr-FR" sz="3200" dirty="0" smtClean="0"/>
              <a:t> Pressure</a:t>
            </a:r>
            <a:endParaRPr lang="fr-FR" sz="3200" dirty="0"/>
          </a:p>
        </p:txBody>
      </p:sp>
      <p:sp>
        <p:nvSpPr>
          <p:cNvPr id="3" name="Espace réservé du contenu 2"/>
          <p:cNvSpPr>
            <a:spLocks noGrp="1"/>
          </p:cNvSpPr>
          <p:nvPr>
            <p:ph idx="1"/>
          </p:nvPr>
        </p:nvSpPr>
        <p:spPr>
          <a:xfrm>
            <a:off x="0" y="764704"/>
            <a:ext cx="9144000" cy="6093296"/>
          </a:xfrm>
        </p:spPr>
        <p:txBody>
          <a:bodyPr>
            <a:normAutofit lnSpcReduction="10000"/>
          </a:bodyPr>
          <a:lstStyle/>
          <a:p>
            <a:pPr>
              <a:buNone/>
            </a:pPr>
            <a:endParaRPr lang="fr-FR" dirty="0" smtClean="0"/>
          </a:p>
          <a:p>
            <a:r>
              <a:rPr lang="en-GB" sz="2800" dirty="0" smtClean="0"/>
              <a:t> - The </a:t>
            </a:r>
            <a:r>
              <a:rPr lang="en-GB" sz="2800" dirty="0" err="1" smtClean="0"/>
              <a:t>intratracheal</a:t>
            </a:r>
            <a:r>
              <a:rPr lang="en-GB" sz="2800" dirty="0" smtClean="0"/>
              <a:t> needle</a:t>
            </a:r>
            <a:endParaRPr lang="fr-FR" sz="2800" dirty="0" smtClean="0"/>
          </a:p>
          <a:p>
            <a:pPr>
              <a:buNone/>
            </a:pPr>
            <a:r>
              <a:rPr lang="en-GB" sz="2800" dirty="0" smtClean="0"/>
              <a:t>	 Inserted into the trachea at a point two rings below the </a:t>
            </a:r>
            <a:r>
              <a:rPr lang="en-GB" sz="2800" dirty="0" err="1" smtClean="0"/>
              <a:t>cricoid</a:t>
            </a:r>
            <a:r>
              <a:rPr lang="en-GB" sz="2800" dirty="0" smtClean="0"/>
              <a:t> cartilage (Lieberman, 1968; </a:t>
            </a:r>
            <a:r>
              <a:rPr lang="en-GB" sz="2800" dirty="0" err="1" smtClean="0"/>
              <a:t>Strik</a:t>
            </a:r>
            <a:r>
              <a:rPr lang="en-GB" sz="2800" dirty="0" smtClean="0"/>
              <a:t> and </a:t>
            </a:r>
            <a:r>
              <a:rPr lang="en-GB" sz="2800" dirty="0" err="1" smtClean="0"/>
              <a:t>Boyes</a:t>
            </a:r>
            <a:r>
              <a:rPr lang="en-GB" sz="2800" dirty="0" smtClean="0"/>
              <a:t>, 1992, 1995, Giovanni, 2005,2006...)</a:t>
            </a:r>
          </a:p>
          <a:p>
            <a:pPr>
              <a:buNone/>
            </a:pPr>
            <a:endParaRPr lang="en-GB" sz="2800" dirty="0" smtClean="0"/>
          </a:p>
          <a:p>
            <a:r>
              <a:rPr lang="en-GB" sz="2800" dirty="0" smtClean="0"/>
              <a:t>It provides an immediate direct pressure reading. Recordings require an appropriate medical infrastructure, which makes it cumbersome to use. </a:t>
            </a:r>
          </a:p>
          <a:p>
            <a:endParaRPr lang="en-GB" sz="2800" dirty="0" smtClean="0"/>
          </a:p>
          <a:p>
            <a:r>
              <a:rPr lang="en-GB" sz="2800" dirty="0" smtClean="0"/>
              <a:t>In practice, it proves hard to convince professional speakers – and, even more so, singers  that the procedure is harmless.</a:t>
            </a:r>
            <a:endParaRPr lang="fr-FR" sz="2800" dirty="0" smtClean="0"/>
          </a:p>
          <a:p>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3200" dirty="0" smtClean="0"/>
              <a:t>Direct </a:t>
            </a:r>
            <a:r>
              <a:rPr lang="fr-FR" sz="3200" dirty="0" err="1" smtClean="0"/>
              <a:t>Subglottal</a:t>
            </a:r>
            <a:r>
              <a:rPr lang="fr-FR" sz="3200" dirty="0" smtClean="0"/>
              <a:t> Pressure </a:t>
            </a:r>
            <a:r>
              <a:rPr lang="fr-FR" sz="3200" dirty="0" err="1" smtClean="0"/>
              <a:t>Recording</a:t>
            </a:r>
            <a:endParaRPr lang="fr-FR" sz="3200" dirty="0"/>
          </a:p>
        </p:txBody>
      </p:sp>
      <p:pic>
        <p:nvPicPr>
          <p:cNvPr id="4" name="Espace réservé du contenu 3" descr="P1011453.JPG"/>
          <p:cNvPicPr>
            <a:picLocks noGrp="1" noChangeAspect="1"/>
          </p:cNvPicPr>
          <p:nvPr>
            <p:ph idx="1"/>
          </p:nvPr>
        </p:nvPicPr>
        <p:blipFill>
          <a:blip r:embed="rId3" cstate="print"/>
          <a:stretch>
            <a:fillRect/>
          </a:stretch>
        </p:blipFill>
        <p:spPr>
          <a:xfrm>
            <a:off x="1619672" y="1196752"/>
            <a:ext cx="6034617" cy="4525963"/>
          </a:xfrm>
        </p:spPr>
      </p:pic>
      <p:sp>
        <p:nvSpPr>
          <p:cNvPr id="5" name="ZoneTexte 4"/>
          <p:cNvSpPr txBox="1"/>
          <p:nvPr/>
        </p:nvSpPr>
        <p:spPr>
          <a:xfrm>
            <a:off x="2411760" y="6021288"/>
            <a:ext cx="5184576" cy="646331"/>
          </a:xfrm>
          <a:prstGeom prst="rect">
            <a:avLst/>
          </a:prstGeom>
          <a:noFill/>
        </p:spPr>
        <p:txBody>
          <a:bodyPr wrap="square" rtlCol="0">
            <a:spAutoFit/>
          </a:bodyPr>
          <a:lstStyle/>
          <a:p>
            <a:pPr algn="ctr"/>
            <a:r>
              <a:rPr lang="fr-FR" dirty="0" smtClean="0"/>
              <a:t> </a:t>
            </a:r>
            <a:r>
              <a:rPr lang="fr-FR" dirty="0" err="1" smtClean="0"/>
              <a:t>Intratracheal</a:t>
            </a:r>
            <a:r>
              <a:rPr lang="fr-FR" dirty="0" smtClean="0"/>
              <a:t> </a:t>
            </a:r>
            <a:r>
              <a:rPr lang="fr-FR" dirty="0" err="1" smtClean="0"/>
              <a:t>needle</a:t>
            </a:r>
            <a:endParaRPr lang="fr-FR" dirty="0" smtClean="0"/>
          </a:p>
          <a:p>
            <a:pPr algn="ctr"/>
            <a:r>
              <a:rPr lang="fr-FR" dirty="0" smtClean="0"/>
              <a:t> (CHU, La </a:t>
            </a:r>
            <a:r>
              <a:rPr lang="fr-FR" dirty="0" err="1" smtClean="0"/>
              <a:t>Timone</a:t>
            </a:r>
            <a:r>
              <a:rPr lang="fr-FR" dirty="0" smtClean="0"/>
              <a:t>, 2012)</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1124744"/>
          </a:xfrm>
        </p:spPr>
        <p:txBody>
          <a:bodyPr>
            <a:normAutofit/>
          </a:bodyPr>
          <a:lstStyle/>
          <a:p>
            <a:r>
              <a:rPr lang="fr-FR" sz="3600" dirty="0" err="1" smtClean="0"/>
              <a:t>Mechanics</a:t>
            </a:r>
            <a:r>
              <a:rPr lang="fr-FR" sz="3600" dirty="0" smtClean="0"/>
              <a:t> of </a:t>
            </a:r>
            <a:r>
              <a:rPr lang="fr-FR" sz="3600" dirty="0" err="1" smtClean="0"/>
              <a:t>breathing</a:t>
            </a:r>
            <a:endParaRPr lang="fr-FR" sz="3600" dirty="0"/>
          </a:p>
        </p:txBody>
      </p:sp>
      <p:pic>
        <p:nvPicPr>
          <p:cNvPr id="7" name="Espace réservé du contenu 6" descr="mechanics of breathing.jpg"/>
          <p:cNvPicPr>
            <a:picLocks noGrp="1" noChangeAspect="1"/>
          </p:cNvPicPr>
          <p:nvPr>
            <p:ph sz="half" idx="1"/>
          </p:nvPr>
        </p:nvPicPr>
        <p:blipFill>
          <a:blip r:embed="rId3" cstate="print"/>
          <a:srcRect l="2684" r="3579" b="3500"/>
          <a:stretch>
            <a:fillRect/>
          </a:stretch>
        </p:blipFill>
        <p:spPr>
          <a:xfrm>
            <a:off x="-13719" y="1556792"/>
            <a:ext cx="4927844" cy="3891349"/>
          </a:xfrm>
        </p:spPr>
      </p:pic>
      <p:sp>
        <p:nvSpPr>
          <p:cNvPr id="4" name="Espace réservé du contenu 3"/>
          <p:cNvSpPr>
            <a:spLocks noGrp="1"/>
          </p:cNvSpPr>
          <p:nvPr>
            <p:ph sz="half" idx="2"/>
          </p:nvPr>
        </p:nvSpPr>
        <p:spPr>
          <a:xfrm>
            <a:off x="5076056" y="1484784"/>
            <a:ext cx="4067944" cy="4641379"/>
          </a:xfrm>
        </p:spPr>
        <p:txBody>
          <a:bodyPr>
            <a:normAutofit lnSpcReduction="10000"/>
          </a:bodyPr>
          <a:lstStyle/>
          <a:p>
            <a:pPr>
              <a:buNone/>
            </a:pPr>
            <a:r>
              <a:rPr lang="en-GB" sz="2200" dirty="0" smtClean="0"/>
              <a:t>The lungs and thorax have</a:t>
            </a:r>
          </a:p>
          <a:p>
            <a:pPr>
              <a:buNone/>
            </a:pPr>
            <a:r>
              <a:rPr lang="en-GB" sz="2200" dirty="0" smtClean="0"/>
              <a:t>elastic properties: </a:t>
            </a:r>
          </a:p>
          <a:p>
            <a:endParaRPr lang="fr-FR" sz="2200" dirty="0" smtClean="0"/>
          </a:p>
          <a:p>
            <a:pPr>
              <a:buNone/>
            </a:pPr>
            <a:r>
              <a:rPr lang="en-GB" sz="2200" dirty="0" smtClean="0"/>
              <a:t>The property of elasticity</a:t>
            </a:r>
          </a:p>
          <a:p>
            <a:pPr>
              <a:buNone/>
            </a:pPr>
            <a:r>
              <a:rPr lang="en-GB" sz="2200" dirty="0" smtClean="0"/>
              <a:t>plays a great role in normal</a:t>
            </a:r>
          </a:p>
          <a:p>
            <a:pPr>
              <a:buNone/>
            </a:pPr>
            <a:r>
              <a:rPr lang="en-GB" sz="2200" dirty="0" smtClean="0"/>
              <a:t>respiration:</a:t>
            </a:r>
          </a:p>
          <a:p>
            <a:pPr>
              <a:buNone/>
            </a:pPr>
            <a:r>
              <a:rPr lang="en-GB" sz="2200" dirty="0" smtClean="0"/>
              <a:t>- elongation during inhalation</a:t>
            </a:r>
          </a:p>
          <a:p>
            <a:pPr>
              <a:buNone/>
            </a:pPr>
            <a:r>
              <a:rPr lang="en-GB" sz="2200" dirty="0" smtClean="0"/>
              <a:t>- return to rest position during</a:t>
            </a:r>
          </a:p>
          <a:p>
            <a:pPr>
              <a:buNone/>
            </a:pPr>
            <a:r>
              <a:rPr lang="en-GB" sz="2200" dirty="0" smtClean="0"/>
              <a:t>exhalation due to the relaxation</a:t>
            </a:r>
          </a:p>
          <a:p>
            <a:pPr>
              <a:buNone/>
            </a:pPr>
            <a:r>
              <a:rPr lang="en-GB" sz="2200" dirty="0" smtClean="0"/>
              <a:t>forces.</a:t>
            </a:r>
          </a:p>
          <a:p>
            <a:pPr>
              <a:buNone/>
            </a:pPr>
            <a:r>
              <a:rPr lang="en-GB" sz="2200" dirty="0" smtClean="0"/>
              <a:t>Elasticity  can be estimated using</a:t>
            </a:r>
          </a:p>
          <a:p>
            <a:pPr>
              <a:buNone/>
            </a:pPr>
            <a:r>
              <a:rPr lang="en-GB" sz="2200" dirty="0" smtClean="0"/>
              <a:t>the pleural pressure</a:t>
            </a:r>
            <a:endParaRPr lang="fr-FR" sz="2200" dirty="0" smtClean="0"/>
          </a:p>
          <a:p>
            <a:pPr>
              <a:buNone/>
            </a:pP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778098"/>
          </a:xfrm>
        </p:spPr>
        <p:txBody>
          <a:bodyPr>
            <a:normAutofit fontScale="90000"/>
          </a:bodyPr>
          <a:lstStyle/>
          <a:p>
            <a:r>
              <a:rPr lang="en-GB" sz="3600" dirty="0" smtClean="0"/>
              <a:t>Indirect Methods</a:t>
            </a:r>
            <a:r>
              <a:rPr lang="fr-FR" b="1" dirty="0" smtClean="0"/>
              <a:t/>
            </a:r>
            <a:br>
              <a:rPr lang="fr-FR" b="1" dirty="0" smtClean="0"/>
            </a:br>
            <a:endParaRPr lang="fr-FR" dirty="0"/>
          </a:p>
        </p:txBody>
      </p:sp>
      <p:sp>
        <p:nvSpPr>
          <p:cNvPr id="3" name="Espace réservé du contenu 2"/>
          <p:cNvSpPr>
            <a:spLocks noGrp="1"/>
          </p:cNvSpPr>
          <p:nvPr>
            <p:ph idx="1"/>
          </p:nvPr>
        </p:nvSpPr>
        <p:spPr>
          <a:xfrm>
            <a:off x="0" y="692696"/>
            <a:ext cx="9144000" cy="6165304"/>
          </a:xfrm>
        </p:spPr>
        <p:txBody>
          <a:bodyPr>
            <a:normAutofit/>
          </a:bodyPr>
          <a:lstStyle/>
          <a:p>
            <a:r>
              <a:rPr lang="en-GB" dirty="0" smtClean="0"/>
              <a:t>- Measurement of oesophageal pressure  </a:t>
            </a:r>
          </a:p>
          <a:p>
            <a:pPr lvl="3"/>
            <a:endParaRPr lang="fr-FR" dirty="0" smtClean="0"/>
          </a:p>
          <a:p>
            <a:pPr lvl="1"/>
            <a:r>
              <a:rPr lang="en-GB" dirty="0" smtClean="0"/>
              <a:t>A rubber balloon, about 10cm long, 1cm in diameter with a millilitre of air in it, inserted via the nose into the oesophagus by means of a fine catheter, 34cm from the nostrils. </a:t>
            </a:r>
            <a:endParaRPr lang="fr-FR" dirty="0" smtClean="0"/>
          </a:p>
          <a:p>
            <a:pPr lvl="1"/>
            <a:r>
              <a:rPr lang="en-GB" dirty="0" smtClean="0"/>
              <a:t>The balloon reaches the lower third of the oesophagus, presses against the membrane that is the posterior wall of the trachea.</a:t>
            </a:r>
            <a:endParaRPr lang="fr-FR" dirty="0" smtClean="0"/>
          </a:p>
          <a:p>
            <a:pPr lvl="1"/>
            <a:r>
              <a:rPr lang="en-GB" dirty="0" smtClean="0"/>
              <a:t>The variations of pressure in the balloon was in some studies seen as directly relating to subglottal pressure. </a:t>
            </a:r>
          </a:p>
          <a:p>
            <a:pPr lvl="1"/>
            <a:endParaRPr lang="fr-FR" dirty="0" smtClean="0"/>
          </a:p>
          <a:p>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smtClean="0"/>
              <a:t>Measurement of Oesophageal Pressure</a:t>
            </a:r>
            <a:endParaRPr lang="fr-FR" sz="3200" dirty="0"/>
          </a:p>
        </p:txBody>
      </p:sp>
      <p:sp>
        <p:nvSpPr>
          <p:cNvPr id="3" name="Espace réservé du contenu 2"/>
          <p:cNvSpPr>
            <a:spLocks noGrp="1"/>
          </p:cNvSpPr>
          <p:nvPr>
            <p:ph idx="1"/>
          </p:nvPr>
        </p:nvSpPr>
        <p:spPr/>
        <p:txBody>
          <a:bodyPr>
            <a:normAutofit/>
          </a:bodyPr>
          <a:lstStyle/>
          <a:p>
            <a:r>
              <a:rPr lang="en-GB" sz="2800" dirty="0" smtClean="0"/>
              <a:t>This method was in fact subject to an important error: it did not take into account the effect of the forces of relaxation and elasticity which affect the balance of air pressure in the respiratory organs. </a:t>
            </a:r>
          </a:p>
          <a:p>
            <a:endParaRPr lang="en-GB" sz="2800" dirty="0" smtClean="0"/>
          </a:p>
          <a:p>
            <a:r>
              <a:rPr lang="en-GB" sz="2800" dirty="0" smtClean="0"/>
              <a:t>Several studies found a difference between oesophageal pressure and directly measured </a:t>
            </a:r>
            <a:r>
              <a:rPr lang="en-GB" sz="2800" dirty="0" err="1" smtClean="0"/>
              <a:t>subglottal</a:t>
            </a:r>
            <a:r>
              <a:rPr lang="en-GB" sz="2800" dirty="0" smtClean="0"/>
              <a:t> pressure at the end of the expiratory phase. </a:t>
            </a:r>
            <a:endParaRPr lang="fr-FR" sz="2800" dirty="0" smtClean="0"/>
          </a:p>
          <a:p>
            <a:endParaRPr lang="fr-F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ppulm forces de relaxation.jpg"/>
          <p:cNvPicPr>
            <a:picLocks noGrp="1" noChangeAspect="1"/>
          </p:cNvPicPr>
          <p:nvPr>
            <p:ph idx="1"/>
          </p:nvPr>
        </p:nvPicPr>
        <p:blipFill>
          <a:blip r:embed="rId2" cstate="print"/>
          <a:stretch>
            <a:fillRect/>
          </a:stretch>
        </p:blipFill>
        <p:spPr>
          <a:xfrm>
            <a:off x="0" y="0"/>
            <a:ext cx="9144000" cy="6957392"/>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36712"/>
          </a:xfrm>
        </p:spPr>
        <p:txBody>
          <a:bodyPr>
            <a:normAutofit/>
          </a:bodyPr>
          <a:lstStyle/>
          <a:p>
            <a:r>
              <a:rPr lang="fr-FR" sz="3200" dirty="0" smtClean="0"/>
              <a:t>Subglottal Pressure = </a:t>
            </a:r>
            <a:r>
              <a:rPr lang="fr-FR" sz="3200" dirty="0" err="1" smtClean="0"/>
              <a:t>Poes</a:t>
            </a:r>
            <a:r>
              <a:rPr lang="fr-FR" sz="3200" dirty="0" smtClean="0"/>
              <a:t> – Relaxation Pressure</a:t>
            </a:r>
            <a:endParaRPr lang="fr-FR" sz="3200" dirty="0"/>
          </a:p>
        </p:txBody>
      </p:sp>
      <p:sp>
        <p:nvSpPr>
          <p:cNvPr id="3" name="Espace réservé du contenu 2"/>
          <p:cNvSpPr>
            <a:spLocks noGrp="1"/>
          </p:cNvSpPr>
          <p:nvPr>
            <p:ph idx="1"/>
          </p:nvPr>
        </p:nvSpPr>
        <p:spPr>
          <a:xfrm>
            <a:off x="457200" y="836712"/>
            <a:ext cx="8229600" cy="6192688"/>
          </a:xfrm>
        </p:spPr>
        <p:txBody>
          <a:bodyPr>
            <a:normAutofit fontScale="92500" lnSpcReduction="20000"/>
          </a:bodyPr>
          <a:lstStyle/>
          <a:p>
            <a:pPr>
              <a:buNone/>
            </a:pPr>
            <a:r>
              <a:rPr lang="en-GB" dirty="0" smtClean="0"/>
              <a:t> </a:t>
            </a:r>
            <a:endParaRPr lang="fr-FR" dirty="0" smtClean="0"/>
          </a:p>
          <a:p>
            <a:r>
              <a:rPr lang="en-GB" sz="3000" dirty="0" smtClean="0"/>
              <a:t>Research into pulmonary physiology shows that </a:t>
            </a:r>
            <a:r>
              <a:rPr lang="en-GB" sz="3000" dirty="0" err="1" smtClean="0"/>
              <a:t>intrapleural</a:t>
            </a:r>
            <a:r>
              <a:rPr lang="en-GB" sz="3000" dirty="0" smtClean="0"/>
              <a:t> pressure equates to </a:t>
            </a:r>
            <a:r>
              <a:rPr lang="en-GB" sz="3000" dirty="0" err="1" smtClean="0"/>
              <a:t>intrathoracic</a:t>
            </a:r>
            <a:r>
              <a:rPr lang="en-GB" sz="3000" dirty="0" smtClean="0"/>
              <a:t> pressure.</a:t>
            </a:r>
          </a:p>
          <a:p>
            <a:r>
              <a:rPr lang="en-GB" sz="3000" dirty="0" err="1" smtClean="0"/>
              <a:t>Intrapleural</a:t>
            </a:r>
            <a:r>
              <a:rPr lang="en-GB" sz="3000" dirty="0" smtClean="0"/>
              <a:t> pressure = </a:t>
            </a:r>
            <a:r>
              <a:rPr lang="en-GB" sz="3000" dirty="0" err="1" smtClean="0"/>
              <a:t>pulmonaty</a:t>
            </a:r>
            <a:r>
              <a:rPr lang="en-GB" sz="3000" dirty="0" smtClean="0"/>
              <a:t> pressure + pressure generated by elastic forces. </a:t>
            </a:r>
          </a:p>
          <a:p>
            <a:r>
              <a:rPr lang="en-GB" sz="3000" dirty="0" smtClean="0"/>
              <a:t>It has moreover been established that that oesophageal pressure is a good indication of </a:t>
            </a:r>
            <a:r>
              <a:rPr lang="en-GB" sz="3000" dirty="0" err="1" smtClean="0"/>
              <a:t>intrapleural</a:t>
            </a:r>
            <a:r>
              <a:rPr lang="en-GB" sz="3000" dirty="0" smtClean="0"/>
              <a:t> pressure.</a:t>
            </a:r>
          </a:p>
          <a:p>
            <a:endParaRPr lang="fr-FR" sz="3000" dirty="0" smtClean="0"/>
          </a:p>
          <a:p>
            <a:r>
              <a:rPr lang="en-GB" sz="3000" dirty="0" smtClean="0"/>
              <a:t>Thus: oesophageal pressure= subglottal pressure + the pressure resulting from the forces of elasticity in the lungs. </a:t>
            </a:r>
            <a:endParaRPr lang="fr-FR" sz="3000" dirty="0" smtClean="0"/>
          </a:p>
          <a:p>
            <a:r>
              <a:rPr lang="en-GB" sz="3000" dirty="0" smtClean="0"/>
              <a:t>If measuring oesophageal pressure, it is therefore appropriate to correct  the values by referring to pulmonary volume.</a:t>
            </a:r>
          </a:p>
          <a:p>
            <a:endParaRPr lang="fr-FR" dirty="0" smtClean="0"/>
          </a:p>
          <a:p>
            <a:endParaRPr lang="fr-F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err="1" smtClean="0"/>
              <a:t>Subglottal</a:t>
            </a:r>
            <a:r>
              <a:rPr lang="fr-FR" sz="3200" dirty="0" smtClean="0"/>
              <a:t> Pressure = </a:t>
            </a:r>
            <a:r>
              <a:rPr lang="fr-FR" sz="3200" dirty="0" err="1" smtClean="0"/>
              <a:t>Poes</a:t>
            </a:r>
            <a:r>
              <a:rPr lang="fr-FR" sz="3200" dirty="0" smtClean="0"/>
              <a:t> – Relaxation Pressure</a:t>
            </a:r>
            <a:endParaRPr lang="fr-FR" sz="3200" dirty="0"/>
          </a:p>
        </p:txBody>
      </p:sp>
      <p:sp>
        <p:nvSpPr>
          <p:cNvPr id="3" name="Espace réservé du contenu 2"/>
          <p:cNvSpPr>
            <a:spLocks noGrp="1"/>
          </p:cNvSpPr>
          <p:nvPr>
            <p:ph idx="1"/>
          </p:nvPr>
        </p:nvSpPr>
        <p:spPr/>
        <p:txBody>
          <a:bodyPr>
            <a:normAutofit fontScale="92500" lnSpcReduction="10000"/>
          </a:bodyPr>
          <a:lstStyle/>
          <a:p>
            <a:r>
              <a:rPr lang="en-GB" sz="3000" dirty="0" smtClean="0"/>
              <a:t> Only the use of a body-</a:t>
            </a:r>
            <a:r>
              <a:rPr lang="en-GB" sz="3000" dirty="0" err="1" smtClean="0"/>
              <a:t>plethysmograph</a:t>
            </a:r>
            <a:r>
              <a:rPr lang="en-GB" sz="3000" dirty="0" smtClean="0"/>
              <a:t> gives reliable continuous information about the pulmonary volume without interfering with speech.  (</a:t>
            </a:r>
            <a:r>
              <a:rPr lang="en-GB" sz="3000" dirty="0" err="1" smtClean="0"/>
              <a:t>Marchal</a:t>
            </a:r>
            <a:r>
              <a:rPr lang="en-GB" sz="3000" dirty="0" smtClean="0"/>
              <a:t>, 1977; </a:t>
            </a:r>
            <a:r>
              <a:rPr lang="en-GB" sz="3000" dirty="0" err="1" smtClean="0"/>
              <a:t>Binazzi</a:t>
            </a:r>
            <a:r>
              <a:rPr lang="en-GB" sz="3000" dirty="0" smtClean="0"/>
              <a:t>,</a:t>
            </a:r>
            <a:r>
              <a:rPr lang="en-GB" sz="3000" i="1" dirty="0" smtClean="0"/>
              <a:t> et al</a:t>
            </a:r>
            <a:r>
              <a:rPr lang="en-GB" sz="3000" dirty="0" smtClean="0"/>
              <a:t>., 2006).</a:t>
            </a:r>
          </a:p>
          <a:p>
            <a:endParaRPr lang="fr-FR" sz="3000" dirty="0" smtClean="0"/>
          </a:p>
          <a:p>
            <a:r>
              <a:rPr lang="en-GB" sz="3000" dirty="0" smtClean="0"/>
              <a:t>This indirect method of measuring </a:t>
            </a:r>
            <a:r>
              <a:rPr lang="en-GB" sz="3000" dirty="0" err="1" smtClean="0"/>
              <a:t>subglottal</a:t>
            </a:r>
            <a:r>
              <a:rPr lang="en-GB" sz="3000" dirty="0" smtClean="0"/>
              <a:t> pressure has the advantage of being not very invasive, but it requires a large array of equipment available only in a hospital setting. This feature surely explains the small number of studies</a:t>
            </a:r>
            <a:endParaRPr lang="fr-FR" sz="3000" dirty="0" smtClean="0"/>
          </a:p>
          <a:p>
            <a:endParaRPr lang="fr-F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3200" dirty="0" smtClean="0"/>
              <a:t>Body-</a:t>
            </a:r>
            <a:r>
              <a:rPr lang="fr-FR" sz="3200" dirty="0" err="1" smtClean="0"/>
              <a:t>Plethysmograph</a:t>
            </a:r>
            <a:endParaRPr lang="fr-FR" sz="3200" dirty="0"/>
          </a:p>
        </p:txBody>
      </p:sp>
      <p:pic>
        <p:nvPicPr>
          <p:cNvPr id="4" name="Espace réservé du contenu 3" descr="Plethysmographe corporel.jpg"/>
          <p:cNvPicPr>
            <a:picLocks noGrp="1" noChangeAspect="1"/>
          </p:cNvPicPr>
          <p:nvPr>
            <p:ph sz="half" idx="1"/>
          </p:nvPr>
        </p:nvPicPr>
        <p:blipFill>
          <a:blip r:embed="rId2" cstate="print"/>
          <a:srcRect r="49097" b="11448"/>
          <a:stretch>
            <a:fillRect/>
          </a:stretch>
        </p:blipFill>
        <p:spPr>
          <a:xfrm>
            <a:off x="683568" y="1988840"/>
            <a:ext cx="2520280" cy="3390388"/>
          </a:xfrm>
        </p:spPr>
      </p:pic>
      <p:pic>
        <p:nvPicPr>
          <p:cNvPr id="7" name="Espace réservé du contenu 6" descr="pléthysmographe.jpg"/>
          <p:cNvPicPr>
            <a:picLocks noGrp="1" noChangeAspect="1"/>
          </p:cNvPicPr>
          <p:nvPr>
            <p:ph sz="half" idx="2"/>
          </p:nvPr>
        </p:nvPicPr>
        <p:blipFill>
          <a:blip r:embed="rId3" cstate="print"/>
          <a:srcRect r="13710"/>
          <a:stretch>
            <a:fillRect/>
          </a:stretch>
        </p:blipFill>
        <p:spPr>
          <a:xfrm>
            <a:off x="4355976" y="1988840"/>
            <a:ext cx="3852353" cy="3312367"/>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1124744"/>
          </a:xfrm>
        </p:spPr>
        <p:txBody>
          <a:bodyPr>
            <a:normAutofit/>
          </a:bodyPr>
          <a:lstStyle/>
          <a:p>
            <a:r>
              <a:rPr lang="en-GB" sz="3200" dirty="0" smtClean="0"/>
              <a:t>Measurement of Intra-oral Air-pressure</a:t>
            </a:r>
            <a:endParaRPr lang="fr-FR" sz="3200" dirty="0"/>
          </a:p>
        </p:txBody>
      </p:sp>
      <p:sp>
        <p:nvSpPr>
          <p:cNvPr id="6" name="Espace réservé du contenu 5"/>
          <p:cNvSpPr>
            <a:spLocks noGrp="1"/>
          </p:cNvSpPr>
          <p:nvPr>
            <p:ph idx="1"/>
          </p:nvPr>
        </p:nvSpPr>
        <p:spPr>
          <a:xfrm>
            <a:off x="0" y="1052736"/>
            <a:ext cx="9144000" cy="6336704"/>
          </a:xfrm>
        </p:spPr>
        <p:txBody>
          <a:bodyPr>
            <a:normAutofit fontScale="77500" lnSpcReduction="20000"/>
          </a:bodyPr>
          <a:lstStyle/>
          <a:p>
            <a:pPr>
              <a:buNone/>
            </a:pPr>
            <a:endParaRPr lang="fr-FR" dirty="0" smtClean="0"/>
          </a:p>
          <a:p>
            <a:r>
              <a:rPr lang="en-GB" dirty="0" smtClean="0"/>
              <a:t>Because of the difficulties posed by the direct methods and the oesophageal method of measuring subglottal pressure, some studies have relied on intra-oral pressure.</a:t>
            </a:r>
          </a:p>
          <a:p>
            <a:pPr>
              <a:buNone/>
            </a:pPr>
            <a:r>
              <a:rPr lang="en-GB" dirty="0" smtClean="0"/>
              <a:t> </a:t>
            </a:r>
            <a:endParaRPr lang="fr-FR" dirty="0" smtClean="0"/>
          </a:p>
          <a:p>
            <a:r>
              <a:rPr lang="en-GB" dirty="0" smtClean="0"/>
              <a:t>When the vocal tract is completely closed, pressure is equalised in the whole of the vocal tract below the place of closure.</a:t>
            </a:r>
          </a:p>
          <a:p>
            <a:pPr>
              <a:buNone/>
            </a:pPr>
            <a:r>
              <a:rPr lang="en-GB" dirty="0" smtClean="0"/>
              <a:t> </a:t>
            </a:r>
            <a:endParaRPr lang="fr-FR" dirty="0" smtClean="0"/>
          </a:p>
          <a:p>
            <a:r>
              <a:rPr lang="en-GB" dirty="0" smtClean="0"/>
              <a:t>This is what happens in the case of a voiceless plosive consonant: in these circumstances, intrapulmonary pressure is the same as intra-oral pressure and equates to subglottal pressure (</a:t>
            </a:r>
            <a:r>
              <a:rPr lang="en-GB" dirty="0" err="1" smtClean="0"/>
              <a:t>Kitajima</a:t>
            </a:r>
            <a:r>
              <a:rPr lang="en-GB" dirty="0" smtClean="0"/>
              <a:t> et Fujita, 1990; </a:t>
            </a:r>
            <a:r>
              <a:rPr lang="en-GB" dirty="0" err="1" smtClean="0"/>
              <a:t>Hertegard</a:t>
            </a:r>
            <a:r>
              <a:rPr lang="en-GB" i="1" dirty="0" smtClean="0"/>
              <a:t> et al</a:t>
            </a:r>
            <a:r>
              <a:rPr lang="en-GB" dirty="0" smtClean="0"/>
              <a:t>.(1995); Giovanni,</a:t>
            </a:r>
            <a:r>
              <a:rPr lang="en-GB" i="1" dirty="0" smtClean="0"/>
              <a:t> et al</a:t>
            </a:r>
            <a:r>
              <a:rPr lang="en-GB" dirty="0" smtClean="0"/>
              <a:t>., 2000).  </a:t>
            </a:r>
          </a:p>
          <a:p>
            <a:endParaRPr lang="fr-FR" dirty="0" smtClean="0"/>
          </a:p>
          <a:p>
            <a:r>
              <a:rPr lang="en-GB" dirty="0" smtClean="0"/>
              <a:t>The measure of intra-oral pressure is thus necessarily of limited practicality and can rarely be used to study variations of subglottal pressure in continuous speech.</a:t>
            </a:r>
            <a:endParaRPr lang="fr-FR" dirty="0" smtClean="0"/>
          </a:p>
          <a:p>
            <a:pPr>
              <a:buNone/>
            </a:pPr>
            <a:r>
              <a:rPr lang="en-GB" dirty="0" smtClean="0"/>
              <a:t/>
            </a:r>
            <a:br>
              <a:rPr lang="en-GB" dirty="0" smtClean="0"/>
            </a:br>
            <a:r>
              <a:rPr lang="en-GB" dirty="0" smtClean="0"/>
              <a:t> </a:t>
            </a:r>
            <a:endParaRPr lang="fr-FR" dirty="0" smtClean="0"/>
          </a:p>
          <a:p>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io Netsell.jpg"/>
          <p:cNvPicPr>
            <a:picLocks noGrp="1" noChangeAspect="1"/>
          </p:cNvPicPr>
          <p:nvPr>
            <p:ph idx="4294967295"/>
          </p:nvPr>
        </p:nvPicPr>
        <p:blipFill>
          <a:blip r:embed="rId2" cstate="print"/>
          <a:stretch>
            <a:fillRect/>
          </a:stretch>
        </p:blipFill>
        <p:spPr>
          <a:xfrm>
            <a:off x="0" y="0"/>
            <a:ext cx="9109075" cy="6858000"/>
          </a:xfrm>
        </p:spPr>
      </p:pic>
      <p:sp>
        <p:nvSpPr>
          <p:cNvPr id="5" name="ZoneTexte 4"/>
          <p:cNvSpPr txBox="1"/>
          <p:nvPr/>
        </p:nvSpPr>
        <p:spPr>
          <a:xfrm>
            <a:off x="7236296" y="764704"/>
            <a:ext cx="1907704" cy="369332"/>
          </a:xfrm>
          <a:prstGeom prst="rect">
            <a:avLst/>
          </a:prstGeom>
          <a:noFill/>
        </p:spPr>
        <p:txBody>
          <a:bodyPr wrap="square" rtlCol="0">
            <a:spAutoFit/>
          </a:bodyPr>
          <a:lstStyle/>
          <a:p>
            <a:r>
              <a:rPr lang="fr-FR" dirty="0" err="1" smtClean="0"/>
              <a:t>Perk</a:t>
            </a:r>
            <a:endParaRPr lang="fr-F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r>
              <a:rPr lang="fr-FR" sz="3600" dirty="0" smtClean="0"/>
              <a:t>Values of </a:t>
            </a:r>
            <a:r>
              <a:rPr lang="fr-FR" sz="3600" dirty="0" err="1" smtClean="0"/>
              <a:t>Subglottal</a:t>
            </a:r>
            <a:r>
              <a:rPr lang="fr-FR" sz="3600" dirty="0" smtClean="0"/>
              <a:t> Pressure</a:t>
            </a:r>
            <a:r>
              <a:rPr lang="fr-FR" b="1" i="1" dirty="0" smtClean="0"/>
              <a:t/>
            </a:r>
            <a:br>
              <a:rPr lang="fr-FR" b="1" i="1" dirty="0" smtClean="0"/>
            </a:br>
            <a:endParaRPr lang="fr-FR" dirty="0"/>
          </a:p>
        </p:txBody>
      </p:sp>
      <p:sp>
        <p:nvSpPr>
          <p:cNvPr id="3" name="Espace réservé du contenu 2"/>
          <p:cNvSpPr>
            <a:spLocks noGrp="1"/>
          </p:cNvSpPr>
          <p:nvPr>
            <p:ph idx="1"/>
          </p:nvPr>
        </p:nvSpPr>
        <p:spPr>
          <a:xfrm>
            <a:off x="457200" y="908720"/>
            <a:ext cx="8229600" cy="5688632"/>
          </a:xfrm>
        </p:spPr>
        <p:txBody>
          <a:bodyPr>
            <a:normAutofit fontScale="77500" lnSpcReduction="20000"/>
          </a:bodyPr>
          <a:lstStyle/>
          <a:p>
            <a:r>
              <a:rPr lang="en-GB" dirty="0" smtClean="0"/>
              <a:t>In resting respiration, the values of subglottal pressure during exhalation approximate 1-3 cm of water.</a:t>
            </a:r>
          </a:p>
          <a:p>
            <a:r>
              <a:rPr lang="en-GB" dirty="0" smtClean="0"/>
              <a:t> They can rise to 100 cm during violent </a:t>
            </a:r>
            <a:r>
              <a:rPr lang="en-GB" dirty="0" err="1" smtClean="0"/>
              <a:t>exhalatory</a:t>
            </a:r>
            <a:r>
              <a:rPr lang="en-GB" dirty="0" smtClean="0"/>
              <a:t> efforts, as in coughing.</a:t>
            </a:r>
          </a:p>
          <a:p>
            <a:endParaRPr lang="fr-FR" i="1" dirty="0" smtClean="0"/>
          </a:p>
          <a:p>
            <a:r>
              <a:rPr lang="en-GB" dirty="0" smtClean="0"/>
              <a:t>Phonation initiation requires pressure above 2cm of water and the current values in normal speech are in the region of 2-15cm of water.</a:t>
            </a:r>
          </a:p>
          <a:p>
            <a:endParaRPr lang="en-GB" dirty="0" smtClean="0"/>
          </a:p>
          <a:p>
            <a:r>
              <a:rPr lang="en-GB" dirty="0" smtClean="0"/>
              <a:t> Similarly, pressure varies according to linguistics needs.</a:t>
            </a:r>
          </a:p>
          <a:p>
            <a:endParaRPr lang="en-GB" dirty="0" smtClean="0"/>
          </a:p>
          <a:p>
            <a:r>
              <a:rPr lang="en-GB" dirty="0" smtClean="0"/>
              <a:t> Several studies have examined the relationship between sub-glottal pressure, intensity f0 and a range of variations occasioned by the prosodic organisation of the utterance. </a:t>
            </a:r>
            <a:endParaRPr lang="fr-FR" i="1" dirty="0" smtClean="0"/>
          </a:p>
          <a:p>
            <a:endParaRPr lang="fr-F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634082"/>
          </a:xfrm>
        </p:spPr>
        <p:txBody>
          <a:bodyPr>
            <a:normAutofit fontScale="90000"/>
          </a:bodyPr>
          <a:lstStyle/>
          <a:p>
            <a:r>
              <a:rPr lang="fr-FR" sz="3600" dirty="0" err="1" smtClean="0"/>
              <a:t>Subglottal</a:t>
            </a:r>
            <a:r>
              <a:rPr lang="fr-FR" sz="3600" dirty="0" smtClean="0"/>
              <a:t> Pressure and </a:t>
            </a:r>
            <a:r>
              <a:rPr lang="fr-FR" sz="3600" dirty="0" err="1" smtClean="0"/>
              <a:t>Intensity</a:t>
            </a:r>
            <a:r>
              <a:rPr lang="fr-FR" sz="3600" dirty="0" smtClean="0"/>
              <a:t> </a:t>
            </a:r>
            <a:r>
              <a:rPr lang="fr-FR" b="1" i="1" dirty="0" smtClean="0"/>
              <a:t/>
            </a:r>
            <a:br>
              <a:rPr lang="fr-FR" b="1" i="1" dirty="0" smtClean="0"/>
            </a:br>
            <a:endParaRPr lang="fr-FR" dirty="0"/>
          </a:p>
        </p:txBody>
      </p:sp>
      <p:sp>
        <p:nvSpPr>
          <p:cNvPr id="3" name="Espace réservé du contenu 2"/>
          <p:cNvSpPr>
            <a:spLocks noGrp="1"/>
          </p:cNvSpPr>
          <p:nvPr>
            <p:ph idx="1"/>
          </p:nvPr>
        </p:nvSpPr>
        <p:spPr>
          <a:xfrm>
            <a:off x="457200" y="764704"/>
            <a:ext cx="8229600" cy="6093296"/>
          </a:xfrm>
        </p:spPr>
        <p:txBody>
          <a:bodyPr>
            <a:normAutofit fontScale="77500" lnSpcReduction="20000"/>
          </a:bodyPr>
          <a:lstStyle/>
          <a:p>
            <a:r>
              <a:rPr lang="en-GB" dirty="0" smtClean="0"/>
              <a:t>Muller (1837) used excised larynxes to show the effects of an increase in subglottal pressure on intensity. </a:t>
            </a:r>
          </a:p>
          <a:p>
            <a:endParaRPr lang="fr-FR" i="1" dirty="0" smtClean="0"/>
          </a:p>
          <a:p>
            <a:r>
              <a:rPr lang="en-GB" dirty="0" smtClean="0"/>
              <a:t>Van den Berg (1956) measured the relationship between the level of sound, subglottal pressure and the average output of air for the vowel /a/ with different fundamental tones, and with chest voice, head voice and falsetto voice.</a:t>
            </a:r>
            <a:r>
              <a:rPr lang="en-GB" i="1" dirty="0" smtClean="0"/>
              <a:t> </a:t>
            </a:r>
            <a:r>
              <a:rPr lang="en-GB" dirty="0" smtClean="0"/>
              <a:t>He confirmed that the behaviour of the glottis as a generator of sound is quadratic rather than linear for the vowel /a/.</a:t>
            </a:r>
          </a:p>
          <a:p>
            <a:endParaRPr lang="fr-FR" i="1" dirty="0" smtClean="0"/>
          </a:p>
          <a:p>
            <a:r>
              <a:rPr lang="en-GB" dirty="0" smtClean="0"/>
              <a:t> The studies of Marchal (1979),Ladefoged and McKinney (1963), </a:t>
            </a:r>
            <a:r>
              <a:rPr lang="en-GB" dirty="0" err="1" smtClean="0"/>
              <a:t>Isshiki</a:t>
            </a:r>
            <a:r>
              <a:rPr lang="en-GB" dirty="0" smtClean="0"/>
              <a:t> (1964), </a:t>
            </a:r>
            <a:r>
              <a:rPr lang="en-GB" dirty="0" err="1" smtClean="0"/>
              <a:t>Strik</a:t>
            </a:r>
            <a:r>
              <a:rPr lang="en-GB" dirty="0" smtClean="0"/>
              <a:t> and </a:t>
            </a:r>
            <a:r>
              <a:rPr lang="en-GB" dirty="0" err="1" smtClean="0"/>
              <a:t>Boves</a:t>
            </a:r>
            <a:r>
              <a:rPr lang="en-GB" dirty="0" smtClean="0"/>
              <a:t> (1992),  show that there is a very strong relationship between subglottal pressure and intensity. Intensity is practically proportional to the square of the pressure across the whole range of voice registers:</a:t>
            </a:r>
            <a:endParaRPr lang="fr-FR" i="1" dirty="0" smtClean="0"/>
          </a:p>
          <a:p>
            <a:r>
              <a:rPr lang="en-GB" dirty="0" smtClean="0"/>
              <a:t>INT </a:t>
            </a:r>
            <a:r>
              <a:rPr lang="en-GB" i="1" dirty="0" smtClean="0"/>
              <a:t>x</a:t>
            </a:r>
            <a:r>
              <a:rPr lang="en-GB" dirty="0" smtClean="0"/>
              <a:t> SGP. 3.3</a:t>
            </a:r>
            <a:r>
              <a:rPr lang="en-GB" baseline="30000" dirty="0" smtClean="0"/>
              <a:t>O7</a:t>
            </a:r>
            <a:endParaRPr lang="fr-FR" dirty="0" smtClean="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864096"/>
          </a:xfrm>
        </p:spPr>
        <p:txBody>
          <a:bodyPr>
            <a:normAutofit fontScale="90000"/>
          </a:bodyPr>
          <a:lstStyle/>
          <a:p>
            <a:r>
              <a:rPr lang="en-GB" sz="3600" dirty="0" smtClean="0"/>
              <a:t>The Respiratory System</a:t>
            </a:r>
            <a:r>
              <a:rPr lang="fr-FR" sz="3600" dirty="0" smtClean="0"/>
              <a:t> - </a:t>
            </a:r>
            <a:r>
              <a:rPr lang="en-GB" sz="3600" dirty="0" smtClean="0"/>
              <a:t>The Structural Supports </a:t>
            </a:r>
            <a:r>
              <a:rPr lang="fr-FR" dirty="0" smtClean="0"/>
              <a:t/>
            </a:r>
            <a:br>
              <a:rPr lang="fr-FR" dirty="0" smtClean="0"/>
            </a:br>
            <a:endParaRPr lang="fr-FR" dirty="0"/>
          </a:p>
        </p:txBody>
      </p:sp>
      <p:sp>
        <p:nvSpPr>
          <p:cNvPr id="3" name="Espace réservé du contenu 2"/>
          <p:cNvSpPr>
            <a:spLocks noGrp="1"/>
          </p:cNvSpPr>
          <p:nvPr>
            <p:ph idx="1"/>
          </p:nvPr>
        </p:nvSpPr>
        <p:spPr>
          <a:xfrm>
            <a:off x="457200" y="1124744"/>
            <a:ext cx="8229600" cy="5544616"/>
          </a:xfrm>
        </p:spPr>
        <p:txBody>
          <a:bodyPr>
            <a:normAutofit/>
          </a:bodyPr>
          <a:lstStyle/>
          <a:p>
            <a:r>
              <a:rPr lang="en-GB" sz="2800" dirty="0" smtClean="0"/>
              <a:t>1– The rib cage</a:t>
            </a:r>
            <a:endParaRPr lang="fr-FR" sz="2800" dirty="0" smtClean="0"/>
          </a:p>
          <a:p>
            <a:r>
              <a:rPr lang="en-GB" sz="2800" dirty="0" smtClean="0"/>
              <a:t>2– The visceral thorax</a:t>
            </a:r>
            <a:endParaRPr lang="fr-FR" sz="2800" dirty="0" smtClean="0"/>
          </a:p>
          <a:p>
            <a:r>
              <a:rPr lang="en-GB" sz="2800" dirty="0" smtClean="0"/>
              <a:t>3- The respiration muscles</a:t>
            </a:r>
          </a:p>
          <a:p>
            <a:endParaRPr lang="fr-FR" sz="2800" dirty="0" smtClean="0"/>
          </a:p>
          <a:p>
            <a:r>
              <a:rPr lang="en-GB" sz="2800" b="1" dirty="0" smtClean="0"/>
              <a:t>The rib cage</a:t>
            </a:r>
            <a:r>
              <a:rPr lang="en-GB" sz="2800" dirty="0" smtClean="0"/>
              <a:t> : 12 spinal vertebrae, 12 pairs of ribs, </a:t>
            </a:r>
          </a:p>
          <a:p>
            <a:endParaRPr lang="en-GB" sz="2800" dirty="0" smtClean="0"/>
          </a:p>
          <a:p>
            <a:pPr>
              <a:buNone/>
            </a:pPr>
            <a:r>
              <a:rPr lang="en-GB" sz="2800" dirty="0" smtClean="0"/>
              <a:t>			     : The sternum. Bounded at the top </a:t>
            </a:r>
            <a:r>
              <a:rPr lang="en-GB" sz="2800" smtClean="0"/>
              <a:t>by 		       the </a:t>
            </a:r>
            <a:r>
              <a:rPr lang="en-GB" sz="2800" dirty="0" smtClean="0"/>
              <a:t>neck and at the bottom by </a:t>
            </a:r>
            <a:r>
              <a:rPr lang="en-GB" sz="2800" smtClean="0"/>
              <a:t>the                                       		       diaphragm</a:t>
            </a:r>
            <a:r>
              <a:rPr lang="en-GB" sz="2800" dirty="0" smtClean="0"/>
              <a:t>.</a:t>
            </a:r>
          </a:p>
          <a:p>
            <a:endParaRPr lang="fr-FR" dirty="0" smtClean="0"/>
          </a:p>
          <a:p>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descr="PSOG_Intensity_Ladefoged.jpg"/>
          <p:cNvPicPr>
            <a:picLocks noGrp="1" noChangeAspect="1"/>
          </p:cNvPicPr>
          <p:nvPr>
            <p:ph sz="half" idx="4294967295"/>
          </p:nvPr>
        </p:nvPicPr>
        <p:blipFill>
          <a:blip r:embed="rId3" cstate="print"/>
          <a:stretch>
            <a:fillRect/>
          </a:stretch>
        </p:blipFill>
        <p:spPr>
          <a:xfrm>
            <a:off x="0" y="1341438"/>
            <a:ext cx="5219700" cy="3754437"/>
          </a:xfrm>
        </p:spPr>
      </p:pic>
      <p:sp>
        <p:nvSpPr>
          <p:cNvPr id="13" name="Espace réservé du contenu 12"/>
          <p:cNvSpPr>
            <a:spLocks noGrp="1"/>
          </p:cNvSpPr>
          <p:nvPr>
            <p:ph sz="half" idx="4294967295"/>
          </p:nvPr>
        </p:nvSpPr>
        <p:spPr>
          <a:xfrm>
            <a:off x="5076056" y="188913"/>
            <a:ext cx="4067944" cy="6669087"/>
          </a:xfrm>
        </p:spPr>
        <p:txBody>
          <a:bodyPr>
            <a:normAutofit fontScale="85000" lnSpcReduction="10000"/>
          </a:bodyPr>
          <a:lstStyle/>
          <a:p>
            <a:endParaRPr lang="en-GB" baseline="30000" dirty="0" smtClean="0"/>
          </a:p>
          <a:p>
            <a:r>
              <a:rPr lang="en-GB" dirty="0" smtClean="0"/>
              <a:t>Ladefoged and Kinney (1963) also find a relationship between sound pressure, perception of intensity and subglottal pressure. </a:t>
            </a:r>
          </a:p>
          <a:p>
            <a:r>
              <a:rPr lang="en-GB" dirty="0" smtClean="0"/>
              <a:t>Proportional linear relationship between perceived intensity and subglottal pressure. This result suggests that the subjects who did these tests were particularly aware of physiological effort.</a:t>
            </a:r>
            <a:endParaRPr lang="fr-FR" dirty="0" smtClean="0"/>
          </a:p>
          <a:p>
            <a:endParaRPr lang="en-GB" baseline="30000" dirty="0" smtClean="0"/>
          </a:p>
          <a:p>
            <a:endParaRPr lang="fr-FR"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Subglottal Pressure – </a:t>
            </a:r>
            <a:r>
              <a:rPr lang="fr-FR" sz="3200" dirty="0" err="1" smtClean="0"/>
              <a:t>Intensity</a:t>
            </a:r>
            <a:r>
              <a:rPr lang="fr-FR" sz="3200" dirty="0" smtClean="0"/>
              <a:t>- </a:t>
            </a:r>
            <a:r>
              <a:rPr lang="fr-FR" sz="3200" dirty="0" err="1" smtClean="0"/>
              <a:t>Vowel</a:t>
            </a:r>
            <a:endParaRPr lang="fr-FR" sz="3200" dirty="0"/>
          </a:p>
        </p:txBody>
      </p:sp>
      <p:pic>
        <p:nvPicPr>
          <p:cNvPr id="6" name="Espace réservé du contenu 5" descr="psog int am.jpg"/>
          <p:cNvPicPr>
            <a:picLocks noGrp="1" noChangeAspect="1"/>
          </p:cNvPicPr>
          <p:nvPr>
            <p:ph sz="half" idx="1"/>
          </p:nvPr>
        </p:nvPicPr>
        <p:blipFill>
          <a:blip r:embed="rId3" cstate="print"/>
          <a:stretch>
            <a:fillRect/>
          </a:stretch>
        </p:blipFill>
        <p:spPr>
          <a:xfrm>
            <a:off x="552238" y="1600200"/>
            <a:ext cx="3848523" cy="4525963"/>
          </a:xfrm>
        </p:spPr>
      </p:pic>
      <p:sp>
        <p:nvSpPr>
          <p:cNvPr id="4" name="Espace réservé du contenu 3"/>
          <p:cNvSpPr>
            <a:spLocks noGrp="1"/>
          </p:cNvSpPr>
          <p:nvPr>
            <p:ph sz="half" idx="2"/>
          </p:nvPr>
        </p:nvSpPr>
        <p:spPr/>
        <p:txBody>
          <a:bodyPr>
            <a:normAutofit fontScale="92500" lnSpcReduction="20000"/>
          </a:bodyPr>
          <a:lstStyle/>
          <a:p>
            <a:r>
              <a:rPr lang="en-GB" dirty="0" smtClean="0"/>
              <a:t>Subglottal Pressure is not the only factor to influence vocal intensity. Laryngeal adjustment, the impedance of the vocal tract and radiation also play a part.</a:t>
            </a:r>
          </a:p>
          <a:p>
            <a:r>
              <a:rPr lang="en-GB" dirty="0" smtClean="0"/>
              <a:t> Marchal and Carton (1980) and </a:t>
            </a:r>
            <a:r>
              <a:rPr lang="en-GB" dirty="0" err="1" smtClean="0"/>
              <a:t>Lecuit</a:t>
            </a:r>
            <a:r>
              <a:rPr lang="en-GB" dirty="0" smtClean="0"/>
              <a:t> and Demolin (1998) find distinct regression curves according to the vowels and four levels of </a:t>
            </a:r>
            <a:r>
              <a:rPr lang="en-GB" dirty="0" err="1" smtClean="0"/>
              <a:t>Fo</a:t>
            </a:r>
            <a:r>
              <a:rPr lang="en-GB" dirty="0" smtClean="0"/>
              <a:t>.</a:t>
            </a:r>
            <a:endParaRPr lang="fr-F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778098"/>
          </a:xfrm>
        </p:spPr>
        <p:txBody>
          <a:bodyPr>
            <a:normAutofit fontScale="90000"/>
          </a:bodyPr>
          <a:lstStyle/>
          <a:p>
            <a:r>
              <a:rPr lang="en-GB" sz="3600" dirty="0" err="1" smtClean="0"/>
              <a:t>Subglottal</a:t>
            </a:r>
            <a:r>
              <a:rPr lang="en-GB" sz="3600" dirty="0" smtClean="0"/>
              <a:t> Pressure and Fundamental Frequency</a:t>
            </a:r>
            <a:r>
              <a:rPr lang="fr-FR" b="1" i="1" dirty="0" smtClean="0"/>
              <a:t/>
            </a:r>
            <a:br>
              <a:rPr lang="fr-FR" b="1" i="1" dirty="0" smtClean="0"/>
            </a:br>
            <a:endParaRPr lang="fr-FR" dirty="0"/>
          </a:p>
        </p:txBody>
      </p:sp>
      <p:sp>
        <p:nvSpPr>
          <p:cNvPr id="6" name="Espace réservé du contenu 5"/>
          <p:cNvSpPr>
            <a:spLocks noGrp="1"/>
          </p:cNvSpPr>
          <p:nvPr>
            <p:ph idx="1"/>
          </p:nvPr>
        </p:nvSpPr>
        <p:spPr>
          <a:xfrm>
            <a:off x="457200" y="1268760"/>
            <a:ext cx="8229600" cy="5760640"/>
          </a:xfrm>
        </p:spPr>
        <p:txBody>
          <a:bodyPr>
            <a:normAutofit/>
          </a:bodyPr>
          <a:lstStyle/>
          <a:p>
            <a:r>
              <a:rPr lang="en-GB" sz="2800" dirty="0" err="1" smtClean="0"/>
              <a:t>Fo</a:t>
            </a:r>
            <a:r>
              <a:rPr lang="en-GB" sz="2800" dirty="0" smtClean="0"/>
              <a:t> is largely conditioned by </a:t>
            </a:r>
            <a:r>
              <a:rPr lang="en-GB" sz="2800" dirty="0" err="1" smtClean="0"/>
              <a:t>transglottal</a:t>
            </a:r>
            <a:r>
              <a:rPr lang="en-GB" sz="2800" dirty="0" smtClean="0"/>
              <a:t> pressure, i.e. the difference between pressure above and pressure below the vocal folds.</a:t>
            </a:r>
          </a:p>
          <a:p>
            <a:endParaRPr lang="fr-FR" sz="2800" dirty="0" smtClean="0"/>
          </a:p>
          <a:p>
            <a:r>
              <a:rPr lang="en-GB" sz="2800" dirty="0" smtClean="0"/>
              <a:t> On average, increase of 5 Hz per cm H</a:t>
            </a:r>
            <a:r>
              <a:rPr lang="en-GB" sz="2800" baseline="-25000" dirty="0" smtClean="0"/>
              <a:t>2</a:t>
            </a:r>
            <a:r>
              <a:rPr lang="en-GB" sz="2800" dirty="0" smtClean="0"/>
              <a:t>O</a:t>
            </a:r>
            <a:endParaRPr lang="fr-FR" sz="2800" dirty="0" smtClean="0"/>
          </a:p>
          <a:p>
            <a:pPr lvl="1"/>
            <a:r>
              <a:rPr lang="en-GB" dirty="0" smtClean="0"/>
              <a:t>chest voice =1-3 Hz per cm H</a:t>
            </a:r>
            <a:r>
              <a:rPr lang="en-GB" baseline="-25000" dirty="0" smtClean="0"/>
              <a:t>2</a:t>
            </a:r>
            <a:r>
              <a:rPr lang="en-GB" dirty="0" smtClean="0"/>
              <a:t>O </a:t>
            </a:r>
            <a:endParaRPr lang="fr-FR" dirty="0" smtClean="0"/>
          </a:p>
          <a:p>
            <a:pPr lvl="1"/>
            <a:r>
              <a:rPr lang="en-GB" dirty="0" smtClean="0"/>
              <a:t>low chest voice = 2-6 Hz par cm H</a:t>
            </a:r>
            <a:r>
              <a:rPr lang="en-GB" baseline="-25000" dirty="0" smtClean="0"/>
              <a:t>2</a:t>
            </a:r>
            <a:r>
              <a:rPr lang="en-GB" dirty="0" smtClean="0"/>
              <a:t>O</a:t>
            </a:r>
            <a:endParaRPr lang="fr-FR" dirty="0" smtClean="0"/>
          </a:p>
          <a:p>
            <a:pPr lvl="1"/>
            <a:r>
              <a:rPr lang="en-GB" dirty="0" smtClean="0"/>
              <a:t>falsetto voice (5-10 Hz par cm H</a:t>
            </a:r>
            <a:r>
              <a:rPr lang="en-GB" baseline="-25000" dirty="0" smtClean="0"/>
              <a:t>2</a:t>
            </a:r>
            <a:r>
              <a:rPr lang="en-GB" dirty="0" smtClean="0"/>
              <a:t>O) (</a:t>
            </a:r>
            <a:r>
              <a:rPr lang="en-GB" dirty="0" err="1" smtClean="0"/>
              <a:t>Titze</a:t>
            </a:r>
            <a:r>
              <a:rPr lang="en-GB" dirty="0" smtClean="0"/>
              <a:t>, 1989).</a:t>
            </a:r>
          </a:p>
          <a:p>
            <a:endParaRPr lang="fr-F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err="1" smtClean="0"/>
              <a:t>Subglottal</a:t>
            </a:r>
            <a:r>
              <a:rPr lang="en-GB" sz="3200" dirty="0" smtClean="0"/>
              <a:t> Pressure and Fundamental Frequency</a:t>
            </a:r>
            <a:endParaRPr lang="fr-FR" sz="3200" dirty="0"/>
          </a:p>
        </p:txBody>
      </p:sp>
      <p:sp>
        <p:nvSpPr>
          <p:cNvPr id="3" name="Espace réservé du contenu 2"/>
          <p:cNvSpPr>
            <a:spLocks noGrp="1"/>
          </p:cNvSpPr>
          <p:nvPr>
            <p:ph idx="1"/>
          </p:nvPr>
        </p:nvSpPr>
        <p:spPr/>
        <p:txBody>
          <a:bodyPr>
            <a:normAutofit fontScale="92500" lnSpcReduction="20000"/>
          </a:bodyPr>
          <a:lstStyle/>
          <a:p>
            <a:pPr lvl="1"/>
            <a:endParaRPr lang="fr-FR" dirty="0" smtClean="0"/>
          </a:p>
          <a:p>
            <a:r>
              <a:rPr lang="en-GB" sz="3000" dirty="0" smtClean="0"/>
              <a:t>Fundamental frequency variation also depends from laryngeal tension. </a:t>
            </a:r>
          </a:p>
          <a:p>
            <a:endParaRPr lang="fr-FR" sz="3000" dirty="0" smtClean="0"/>
          </a:p>
          <a:p>
            <a:r>
              <a:rPr lang="en-GB" sz="3000" dirty="0" smtClean="0"/>
              <a:t>when subglottal pressure lowers towards the end of an utterance, </a:t>
            </a:r>
            <a:r>
              <a:rPr lang="en-GB" sz="3000" dirty="0" err="1" smtClean="0"/>
              <a:t>Fo</a:t>
            </a:r>
            <a:r>
              <a:rPr lang="en-GB" sz="3000" dirty="0" smtClean="0"/>
              <a:t> can rise, as is particularly apparent in interrogative utterances with rising intonation.</a:t>
            </a:r>
          </a:p>
          <a:p>
            <a:pPr>
              <a:buNone/>
            </a:pPr>
            <a:r>
              <a:rPr lang="en-GB" sz="3000" dirty="0" smtClean="0"/>
              <a:t> </a:t>
            </a:r>
            <a:endParaRPr lang="fr-FR" sz="3000" dirty="0" smtClean="0"/>
          </a:p>
          <a:p>
            <a:r>
              <a:rPr lang="en-GB" sz="3000" dirty="0" err="1" smtClean="0"/>
              <a:t>Strik</a:t>
            </a:r>
            <a:r>
              <a:rPr lang="en-GB" sz="3000" dirty="0" smtClean="0"/>
              <a:t> and </a:t>
            </a:r>
            <a:r>
              <a:rPr lang="en-GB" sz="3000" dirty="0" err="1" smtClean="0"/>
              <a:t>Boves</a:t>
            </a:r>
            <a:r>
              <a:rPr lang="en-GB" sz="3000" dirty="0" smtClean="0"/>
              <a:t> (1992) model the relationship between subglottal pressure and laryngeal adjustments in the control of </a:t>
            </a:r>
            <a:r>
              <a:rPr lang="en-GB" sz="3000" dirty="0" err="1" smtClean="0"/>
              <a:t>Fo</a:t>
            </a:r>
            <a:r>
              <a:rPr lang="en-GB" sz="3000" dirty="0" smtClean="0"/>
              <a:t>.</a:t>
            </a:r>
            <a:endParaRPr lang="fr-FR" sz="3000" dirty="0" smtClean="0"/>
          </a:p>
          <a:p>
            <a:endParaRPr lang="fr-F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sz="3600" dirty="0" err="1" smtClean="0"/>
              <a:t>Subglottal</a:t>
            </a:r>
            <a:r>
              <a:rPr lang="en-GB" sz="3600" dirty="0" smtClean="0"/>
              <a:t> Pressure and the Spectrum</a:t>
            </a:r>
            <a:r>
              <a:rPr lang="fr-FR" b="1" i="1" dirty="0" smtClean="0"/>
              <a:t/>
            </a:r>
            <a:br>
              <a:rPr lang="fr-FR" b="1" i="1" dirty="0" smtClean="0"/>
            </a:br>
            <a:endParaRPr lang="fr-FR" dirty="0"/>
          </a:p>
        </p:txBody>
      </p:sp>
      <p:sp>
        <p:nvSpPr>
          <p:cNvPr id="3" name="Espace réservé du contenu 2"/>
          <p:cNvSpPr>
            <a:spLocks noGrp="1"/>
          </p:cNvSpPr>
          <p:nvPr>
            <p:ph idx="1"/>
          </p:nvPr>
        </p:nvSpPr>
        <p:spPr>
          <a:xfrm>
            <a:off x="457200" y="1196752"/>
            <a:ext cx="8229600" cy="4929411"/>
          </a:xfrm>
        </p:spPr>
        <p:txBody>
          <a:bodyPr>
            <a:normAutofit/>
          </a:bodyPr>
          <a:lstStyle/>
          <a:p>
            <a:r>
              <a:rPr lang="en-GB" sz="2800" dirty="0" smtClean="0"/>
              <a:t>Papers by </a:t>
            </a:r>
            <a:r>
              <a:rPr lang="en-GB" sz="2800" dirty="0" err="1" smtClean="0"/>
              <a:t>Shutte</a:t>
            </a:r>
            <a:r>
              <a:rPr lang="en-GB" sz="2800" dirty="0" smtClean="0"/>
              <a:t> (1992), Sundberg</a:t>
            </a:r>
            <a:r>
              <a:rPr lang="en-GB" sz="2800" i="1" dirty="0" smtClean="0"/>
              <a:t> et al.</a:t>
            </a:r>
            <a:r>
              <a:rPr lang="en-GB" sz="2800" dirty="0" smtClean="0"/>
              <a:t> (1999) and </a:t>
            </a:r>
            <a:r>
              <a:rPr lang="en-GB" sz="2800" dirty="0" err="1" smtClean="0"/>
              <a:t>Sjölander</a:t>
            </a:r>
            <a:r>
              <a:rPr lang="en-GB" sz="2800" dirty="0" smtClean="0"/>
              <a:t> and Sundberg (2004) examine the relations between subglottal pressure, the quality of the glottal source and the spectrum. </a:t>
            </a:r>
          </a:p>
          <a:p>
            <a:endParaRPr lang="en-GB" sz="2800" dirty="0" smtClean="0"/>
          </a:p>
          <a:p>
            <a:r>
              <a:rPr lang="en-GB" sz="2800" dirty="0" smtClean="0"/>
              <a:t>In particular they measured F1 energy in singers and concluded that there was a linear relationship:</a:t>
            </a:r>
          </a:p>
          <a:p>
            <a:endParaRPr lang="en-GB" sz="2800" dirty="0" smtClean="0"/>
          </a:p>
          <a:p>
            <a:r>
              <a:rPr lang="en-GB" sz="2800" dirty="0" smtClean="0"/>
              <a:t> When subglottal pressure doubled, it produced a rise of 12 dB.</a:t>
            </a:r>
            <a:endParaRPr lang="fr-FR" sz="2800" dirty="0" smtClean="0"/>
          </a:p>
          <a:p>
            <a:endParaRPr lang="fr-F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en-US" sz="3600" dirty="0" err="1" smtClean="0"/>
              <a:t>Subglottal</a:t>
            </a:r>
            <a:r>
              <a:rPr lang="en-US" sz="3600" dirty="0" smtClean="0"/>
              <a:t> Pressure and Stress </a:t>
            </a:r>
            <a:r>
              <a:rPr lang="fr-FR" b="1" i="1" dirty="0" smtClean="0"/>
              <a:t/>
            </a:r>
            <a:br>
              <a:rPr lang="fr-FR" b="1" i="1" dirty="0" smtClean="0"/>
            </a:br>
            <a:endParaRPr lang="fr-FR" dirty="0"/>
          </a:p>
        </p:txBody>
      </p:sp>
      <p:sp>
        <p:nvSpPr>
          <p:cNvPr id="3" name="Espace réservé du contenu 2"/>
          <p:cNvSpPr>
            <a:spLocks noGrp="1"/>
          </p:cNvSpPr>
          <p:nvPr>
            <p:ph idx="1"/>
          </p:nvPr>
        </p:nvSpPr>
        <p:spPr>
          <a:xfrm>
            <a:off x="457200" y="1600200"/>
            <a:ext cx="8229600" cy="4853136"/>
          </a:xfrm>
        </p:spPr>
        <p:txBody>
          <a:bodyPr>
            <a:normAutofit fontScale="92500" lnSpcReduction="20000"/>
          </a:bodyPr>
          <a:lstStyle/>
          <a:p>
            <a:r>
              <a:rPr lang="en-GB" sz="3000" dirty="0" smtClean="0"/>
              <a:t>The notion of expiratory effort</a:t>
            </a:r>
          </a:p>
          <a:p>
            <a:pPr>
              <a:buNone/>
            </a:pPr>
            <a:r>
              <a:rPr lang="en-GB" sz="3000" dirty="0" smtClean="0"/>
              <a:t> </a:t>
            </a:r>
            <a:endParaRPr lang="fr-FR" sz="3000" dirty="0" smtClean="0"/>
          </a:p>
          <a:p>
            <a:r>
              <a:rPr lang="en-GB" sz="3000" dirty="0" smtClean="0"/>
              <a:t>Studies have focused on:</a:t>
            </a:r>
            <a:endParaRPr lang="fr-FR" sz="3000" dirty="0" smtClean="0"/>
          </a:p>
          <a:p>
            <a:pPr>
              <a:buNone/>
            </a:pPr>
            <a:r>
              <a:rPr lang="en-GB" sz="3000" dirty="0" smtClean="0"/>
              <a:t>		- the activity of the respiration muscles</a:t>
            </a:r>
            <a:endParaRPr lang="fr-FR" sz="3000" dirty="0" smtClean="0"/>
          </a:p>
          <a:p>
            <a:pPr>
              <a:buNone/>
            </a:pPr>
            <a:r>
              <a:rPr lang="en-GB" sz="3000" dirty="0" smtClean="0"/>
              <a:t>		- the links between variations in:</a:t>
            </a:r>
          </a:p>
          <a:p>
            <a:pPr>
              <a:buNone/>
            </a:pPr>
            <a:endParaRPr lang="en-GB" sz="3000" dirty="0" smtClean="0"/>
          </a:p>
          <a:p>
            <a:pPr>
              <a:buNone/>
            </a:pPr>
            <a:r>
              <a:rPr lang="en-GB" sz="3000" dirty="0" smtClean="0"/>
              <a:t> Subglottal pressure and  lexical accent </a:t>
            </a:r>
          </a:p>
          <a:p>
            <a:pPr>
              <a:buNone/>
            </a:pPr>
            <a:r>
              <a:rPr lang="en-GB" sz="3000" dirty="0" smtClean="0"/>
              <a:t>			      	          ‘emphasis’, </a:t>
            </a:r>
          </a:p>
          <a:p>
            <a:pPr>
              <a:buNone/>
            </a:pPr>
            <a:r>
              <a:rPr lang="en-GB" sz="3000" dirty="0" smtClean="0"/>
              <a:t>			                      phrasal accent. </a:t>
            </a:r>
          </a:p>
          <a:p>
            <a:pPr>
              <a:buNone/>
            </a:pPr>
            <a:endParaRPr lang="fr-FR" sz="3000" dirty="0" smtClean="0"/>
          </a:p>
          <a:p>
            <a:r>
              <a:rPr lang="en-GB" sz="3000" dirty="0" smtClean="0"/>
              <a:t>Research has chiefly focused on French and English. </a:t>
            </a:r>
            <a:endParaRPr lang="fr-FR" sz="3000" dirty="0" smtClean="0"/>
          </a:p>
          <a:p>
            <a:endParaRPr lang="fr-F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116632"/>
            <a:ext cx="8229600" cy="792088"/>
          </a:xfrm>
        </p:spPr>
        <p:txBody>
          <a:bodyPr>
            <a:normAutofit/>
          </a:bodyPr>
          <a:lstStyle/>
          <a:p>
            <a:r>
              <a:rPr lang="fr-FR" sz="3200" dirty="0" err="1" smtClean="0"/>
              <a:t>Subglottal</a:t>
            </a:r>
            <a:r>
              <a:rPr lang="fr-FR" sz="3200" dirty="0" smtClean="0"/>
              <a:t> Pressure and Lexical Accent</a:t>
            </a:r>
            <a:endParaRPr lang="fr-FR" sz="3200" dirty="0"/>
          </a:p>
        </p:txBody>
      </p:sp>
      <p:pic>
        <p:nvPicPr>
          <p:cNvPr id="4" name="Espace réservé du contenu 3" descr="Lighthouse keeper.jpg"/>
          <p:cNvPicPr>
            <a:picLocks noGrp="1" noChangeAspect="1"/>
          </p:cNvPicPr>
          <p:nvPr>
            <p:ph sz="half" idx="1"/>
          </p:nvPr>
        </p:nvPicPr>
        <p:blipFill>
          <a:blip r:embed="rId3" cstate="print"/>
          <a:stretch>
            <a:fillRect/>
          </a:stretch>
        </p:blipFill>
        <p:spPr>
          <a:xfrm>
            <a:off x="251520" y="980728"/>
            <a:ext cx="4608512" cy="5760640"/>
          </a:xfrm>
        </p:spPr>
      </p:pic>
      <p:sp>
        <p:nvSpPr>
          <p:cNvPr id="6" name="Espace réservé du contenu 5"/>
          <p:cNvSpPr>
            <a:spLocks noGrp="1"/>
          </p:cNvSpPr>
          <p:nvPr>
            <p:ph sz="half" idx="2"/>
          </p:nvPr>
        </p:nvSpPr>
        <p:spPr>
          <a:xfrm>
            <a:off x="5004048" y="1600200"/>
            <a:ext cx="4139952" cy="4525963"/>
          </a:xfrm>
        </p:spPr>
        <p:txBody>
          <a:bodyPr>
            <a:normAutofit lnSpcReduction="10000"/>
          </a:bodyPr>
          <a:lstStyle/>
          <a:p>
            <a:r>
              <a:rPr lang="en-GB" dirty="0" smtClean="0"/>
              <a:t>Lieberman (1965): Difference in realisation between “light housekeeper” and “lighthouse keeper”,</a:t>
            </a:r>
          </a:p>
          <a:p>
            <a:endParaRPr lang="fr-FR" dirty="0" smtClean="0"/>
          </a:p>
          <a:p>
            <a:r>
              <a:rPr lang="en-GB" dirty="0" smtClean="0"/>
              <a:t> Accented syllable is marked by a peak in respiratory effort reflected by a peak in subglottal pressure. </a:t>
            </a:r>
            <a:endParaRPr lang="fr-FR" dirty="0" smtClean="0"/>
          </a:p>
          <a:p>
            <a:endParaRPr lang="fr-F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96752"/>
          </a:xfrm>
        </p:spPr>
        <p:txBody>
          <a:bodyPr>
            <a:normAutofit/>
          </a:bodyPr>
          <a:lstStyle/>
          <a:p>
            <a:r>
              <a:rPr lang="fr-FR" sz="3200" dirty="0" err="1" smtClean="0"/>
              <a:t>Subglottal</a:t>
            </a:r>
            <a:r>
              <a:rPr lang="fr-FR" sz="3200" dirty="0" smtClean="0"/>
              <a:t> Pressure and Lexical Accent (Lieberman, 1965)</a:t>
            </a:r>
            <a:endParaRPr lang="fr-FR" sz="3200" dirty="0"/>
          </a:p>
        </p:txBody>
      </p:sp>
      <p:pic>
        <p:nvPicPr>
          <p:cNvPr id="7" name="Espace réservé du contenu 6" descr="rebel.jpg"/>
          <p:cNvPicPr>
            <a:picLocks noGrp="1" noChangeAspect="1"/>
          </p:cNvPicPr>
          <p:nvPr>
            <p:ph idx="1"/>
          </p:nvPr>
        </p:nvPicPr>
        <p:blipFill>
          <a:blip r:embed="rId2" cstate="print"/>
          <a:stretch>
            <a:fillRect/>
          </a:stretch>
        </p:blipFill>
        <p:spPr>
          <a:xfrm>
            <a:off x="1907704" y="1268760"/>
            <a:ext cx="4824536" cy="558924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nimaginable am.jpg"/>
          <p:cNvPicPr>
            <a:picLocks noGrp="1" noChangeAspect="1"/>
          </p:cNvPicPr>
          <p:nvPr>
            <p:ph sz="half" idx="4294967295"/>
          </p:nvPr>
        </p:nvPicPr>
        <p:blipFill>
          <a:blip r:embed="rId3" cstate="print"/>
          <a:stretch>
            <a:fillRect/>
          </a:stretch>
        </p:blipFill>
        <p:spPr>
          <a:xfrm>
            <a:off x="0" y="692150"/>
            <a:ext cx="5580063" cy="6165850"/>
          </a:xfrm>
        </p:spPr>
      </p:pic>
      <p:sp>
        <p:nvSpPr>
          <p:cNvPr id="10" name="Espace réservé du contenu 9"/>
          <p:cNvSpPr>
            <a:spLocks noGrp="1"/>
          </p:cNvSpPr>
          <p:nvPr>
            <p:ph sz="half" idx="4294967295"/>
          </p:nvPr>
        </p:nvSpPr>
        <p:spPr>
          <a:xfrm>
            <a:off x="5821363" y="1600200"/>
            <a:ext cx="3322637" cy="4525963"/>
          </a:xfrm>
        </p:spPr>
        <p:txBody>
          <a:bodyPr>
            <a:normAutofit fontScale="92500" lnSpcReduction="20000"/>
          </a:bodyPr>
          <a:lstStyle/>
          <a:p>
            <a:r>
              <a:rPr lang="en-GB" dirty="0" smtClean="0"/>
              <a:t>The link between a rapid increase in subglottal pressure and syllable accentuation is also found in French for syllables marked for stylistic effect (Benguerel, 1973; Marchal, 1976). </a:t>
            </a:r>
            <a:endParaRPr lang="fr-FR" dirty="0" smtClean="0"/>
          </a:p>
          <a:p>
            <a:endParaRPr lang="fr-F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r>
              <a:rPr lang="fr-FR" sz="3200" dirty="0" err="1" smtClean="0"/>
              <a:t>Subglottal</a:t>
            </a:r>
            <a:r>
              <a:rPr lang="fr-FR" sz="3200" dirty="0" smtClean="0"/>
              <a:t> Pressure and </a:t>
            </a:r>
            <a:r>
              <a:rPr lang="fr-FR" sz="3200" dirty="0" err="1" smtClean="0"/>
              <a:t>Emphasis</a:t>
            </a:r>
            <a:r>
              <a:rPr lang="fr-FR" sz="3200" dirty="0" smtClean="0"/>
              <a:t> (</a:t>
            </a:r>
            <a:r>
              <a:rPr lang="fr-FR" sz="3200" dirty="0" err="1" smtClean="0"/>
              <a:t>after</a:t>
            </a:r>
            <a:r>
              <a:rPr lang="fr-FR" sz="3200" dirty="0" smtClean="0"/>
              <a:t> Marchal, 1980)</a:t>
            </a:r>
            <a:endParaRPr lang="fr-FR" sz="3200" dirty="0"/>
          </a:p>
        </p:txBody>
      </p:sp>
      <p:pic>
        <p:nvPicPr>
          <p:cNvPr id="4" name="Espace réservé du contenu 3" descr="PSOG mise en valeur dynamique 1.jpg"/>
          <p:cNvPicPr>
            <a:picLocks noGrp="1" noChangeAspect="1"/>
          </p:cNvPicPr>
          <p:nvPr>
            <p:ph idx="1"/>
          </p:nvPr>
        </p:nvPicPr>
        <p:blipFill>
          <a:blip r:embed="rId2" cstate="print"/>
          <a:stretch>
            <a:fillRect/>
          </a:stretch>
        </p:blipFill>
        <p:spPr>
          <a:xfrm>
            <a:off x="2775546" y="1600200"/>
            <a:ext cx="4173872" cy="5257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200" dirty="0" err="1" smtClean="0"/>
              <a:t>Rib</a:t>
            </a:r>
            <a:r>
              <a:rPr lang="fr-FR" sz="3200" dirty="0" smtClean="0"/>
              <a:t> Cage = Protective </a:t>
            </a:r>
            <a:r>
              <a:rPr lang="fr-FR" sz="3200" dirty="0" err="1" smtClean="0"/>
              <a:t>shield</a:t>
            </a:r>
            <a:r>
              <a:rPr lang="fr-FR" sz="3200" dirty="0" smtClean="0"/>
              <a:t/>
            </a:r>
            <a:br>
              <a:rPr lang="fr-FR" sz="3200" dirty="0" smtClean="0"/>
            </a:br>
            <a:endParaRPr lang="fr-FR" sz="3200" dirty="0"/>
          </a:p>
        </p:txBody>
      </p:sp>
      <p:pic>
        <p:nvPicPr>
          <p:cNvPr id="9" name="Espace réservé du contenu 8" descr="fig1.2 la cage thoracique.JPG"/>
          <p:cNvPicPr>
            <a:picLocks noGrp="1" noChangeAspect="1"/>
          </p:cNvPicPr>
          <p:nvPr>
            <p:ph idx="1"/>
          </p:nvPr>
        </p:nvPicPr>
        <p:blipFill>
          <a:blip r:embed="rId3" cstate="print"/>
          <a:stretch>
            <a:fillRect/>
          </a:stretch>
        </p:blipFill>
        <p:spPr>
          <a:xfrm>
            <a:off x="2213263" y="1666543"/>
            <a:ext cx="4717473" cy="4393276"/>
          </a:xfrm>
        </p:spPr>
      </p:pic>
      <p:sp>
        <p:nvSpPr>
          <p:cNvPr id="8" name="ZoneTexte 7"/>
          <p:cNvSpPr txBox="1"/>
          <p:nvPr/>
        </p:nvSpPr>
        <p:spPr>
          <a:xfrm>
            <a:off x="2555776" y="6165304"/>
            <a:ext cx="4032448" cy="369332"/>
          </a:xfrm>
          <a:prstGeom prst="rect">
            <a:avLst/>
          </a:prstGeom>
          <a:noFill/>
        </p:spPr>
        <p:txBody>
          <a:bodyPr wrap="square" rtlCol="0">
            <a:spAutoFit/>
          </a:bodyPr>
          <a:lstStyle/>
          <a:p>
            <a:r>
              <a:rPr lang="fr-FR" dirty="0" smtClean="0"/>
              <a:t>                </a:t>
            </a:r>
            <a:r>
              <a:rPr lang="fr-FR" dirty="0" err="1" smtClean="0"/>
              <a:t>From</a:t>
            </a:r>
            <a:r>
              <a:rPr lang="fr-FR" dirty="0" smtClean="0"/>
              <a:t> Marchal (2007)</a:t>
            </a:r>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Autofit/>
          </a:bodyPr>
          <a:lstStyle/>
          <a:p>
            <a:r>
              <a:rPr lang="fr-FR" sz="3200" dirty="0" err="1" smtClean="0"/>
              <a:t>Subglottal</a:t>
            </a:r>
            <a:r>
              <a:rPr lang="fr-FR" sz="3200" dirty="0" smtClean="0"/>
              <a:t> Pressure and </a:t>
            </a:r>
            <a:r>
              <a:rPr lang="fr-FR" sz="3200" dirty="0" err="1" smtClean="0"/>
              <a:t>Emphasis</a:t>
            </a:r>
            <a:r>
              <a:rPr lang="fr-FR" sz="3200" dirty="0" smtClean="0"/>
              <a:t> (</a:t>
            </a:r>
            <a:r>
              <a:rPr lang="fr-FR" sz="3200" dirty="0" err="1" smtClean="0"/>
              <a:t>after</a:t>
            </a:r>
            <a:r>
              <a:rPr lang="fr-FR" sz="3200" dirty="0" smtClean="0"/>
              <a:t> </a:t>
            </a:r>
            <a:r>
              <a:rPr lang="fr-FR" sz="3200" dirty="0" err="1" smtClean="0"/>
              <a:t>Benguerel</a:t>
            </a:r>
            <a:r>
              <a:rPr lang="fr-FR" sz="3200" dirty="0" smtClean="0"/>
              <a:t>, 1973)</a:t>
            </a:r>
            <a:endParaRPr lang="fr-FR" sz="3200" dirty="0"/>
          </a:p>
        </p:txBody>
      </p:sp>
      <p:pic>
        <p:nvPicPr>
          <p:cNvPr id="4" name="Espace réservé du contenu 3" descr="Corrélats de l'accent.jpg"/>
          <p:cNvPicPr>
            <a:picLocks noGrp="1" noChangeAspect="1"/>
          </p:cNvPicPr>
          <p:nvPr>
            <p:ph idx="1"/>
          </p:nvPr>
        </p:nvPicPr>
        <p:blipFill>
          <a:blip r:embed="rId2" cstate="print"/>
          <a:stretch>
            <a:fillRect/>
          </a:stretch>
        </p:blipFill>
        <p:spPr>
          <a:xfrm>
            <a:off x="1843357" y="1600200"/>
            <a:ext cx="5457286" cy="4525963"/>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err="1" smtClean="0"/>
              <a:t>Some</a:t>
            </a:r>
            <a:r>
              <a:rPr lang="fr-FR" sz="3200" dirty="0" smtClean="0"/>
              <a:t> </a:t>
            </a:r>
            <a:r>
              <a:rPr lang="fr-FR" sz="3200" dirty="0" err="1" smtClean="0"/>
              <a:t>credit</a:t>
            </a:r>
            <a:r>
              <a:rPr lang="fr-FR" sz="3200" dirty="0" smtClean="0"/>
              <a:t> to the </a:t>
            </a:r>
            <a:r>
              <a:rPr lang="fr-FR" sz="3200" dirty="0" err="1" smtClean="0"/>
              <a:t>Motor</a:t>
            </a:r>
            <a:r>
              <a:rPr lang="fr-FR" sz="3200" dirty="0" smtClean="0"/>
              <a:t> </a:t>
            </a:r>
            <a:r>
              <a:rPr lang="fr-FR" sz="3200" dirty="0" err="1" smtClean="0"/>
              <a:t>Theory</a:t>
            </a:r>
            <a:r>
              <a:rPr lang="fr-FR" sz="3200" dirty="0" smtClean="0"/>
              <a:t> of Speech Perception ?</a:t>
            </a:r>
            <a:endParaRPr lang="fr-FR" sz="3200" dirty="0"/>
          </a:p>
        </p:txBody>
      </p:sp>
      <p:sp>
        <p:nvSpPr>
          <p:cNvPr id="3" name="Espace réservé du contenu 2"/>
          <p:cNvSpPr>
            <a:spLocks noGrp="1"/>
          </p:cNvSpPr>
          <p:nvPr>
            <p:ph idx="1"/>
          </p:nvPr>
        </p:nvSpPr>
        <p:spPr>
          <a:xfrm>
            <a:off x="457200" y="1600200"/>
            <a:ext cx="8229600" cy="4853136"/>
          </a:xfrm>
        </p:spPr>
        <p:txBody>
          <a:bodyPr>
            <a:normAutofit fontScale="85000" lnSpcReduction="20000"/>
          </a:bodyPr>
          <a:lstStyle/>
          <a:p>
            <a:r>
              <a:rPr lang="en-GB" dirty="0" smtClean="0"/>
              <a:t>It would be tempting to see in the link between subglottal pressure variation and the presence of accent a confirmation of the motor theory of perception according to which the listener is aware of the physiological effort of speech production. </a:t>
            </a:r>
          </a:p>
          <a:p>
            <a:endParaRPr lang="fr-FR" dirty="0" smtClean="0"/>
          </a:p>
          <a:p>
            <a:r>
              <a:rPr lang="en-GB" dirty="0" smtClean="0"/>
              <a:t>We think however that variation in subglottal pressure is probably an indicator, but not the only one. </a:t>
            </a:r>
          </a:p>
          <a:p>
            <a:endParaRPr lang="fr-FR" dirty="0" smtClean="0"/>
          </a:p>
          <a:p>
            <a:r>
              <a:rPr lang="en-GB" dirty="0" smtClean="0"/>
              <a:t>Moreover, these same studies find that in French there is an absence of such a link for phrasal accents, which are never associated with any significant variation in subglottal pressure.</a:t>
            </a:r>
            <a:endParaRPr lang="fr-FR" dirty="0" smtClean="0"/>
          </a:p>
          <a:p>
            <a:endParaRPr lang="fr-F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FR" sz="3200" dirty="0" err="1" smtClean="0"/>
              <a:t>Phonetic</a:t>
            </a:r>
            <a:r>
              <a:rPr lang="fr-FR" sz="3200" dirty="0" smtClean="0"/>
              <a:t> </a:t>
            </a:r>
            <a:r>
              <a:rPr lang="fr-FR" sz="3200" dirty="0" err="1" smtClean="0"/>
              <a:t>Consequences</a:t>
            </a:r>
            <a:r>
              <a:rPr lang="fr-FR" sz="3200" dirty="0" smtClean="0"/>
              <a:t> of </a:t>
            </a:r>
            <a:r>
              <a:rPr lang="fr-FR" sz="3200" dirty="0" err="1" smtClean="0"/>
              <a:t>some</a:t>
            </a:r>
            <a:r>
              <a:rPr lang="fr-FR" sz="3200" dirty="0" smtClean="0"/>
              <a:t>  </a:t>
            </a:r>
            <a:r>
              <a:rPr lang="fr-FR" sz="3200" dirty="0" err="1" smtClean="0"/>
              <a:t>Respiratory</a:t>
            </a:r>
            <a:r>
              <a:rPr lang="fr-FR" sz="3200" dirty="0" smtClean="0"/>
              <a:t> Troubles</a:t>
            </a:r>
            <a:endParaRPr lang="fr-FR" sz="3200" dirty="0"/>
          </a:p>
        </p:txBody>
      </p:sp>
      <p:sp>
        <p:nvSpPr>
          <p:cNvPr id="3" name="Espace réservé du contenu 2"/>
          <p:cNvSpPr>
            <a:spLocks noGrp="1"/>
          </p:cNvSpPr>
          <p:nvPr>
            <p:ph idx="1"/>
          </p:nvPr>
        </p:nvSpPr>
        <p:spPr>
          <a:xfrm>
            <a:off x="0" y="1600200"/>
            <a:ext cx="8686800" cy="4925144"/>
          </a:xfrm>
        </p:spPr>
        <p:txBody>
          <a:bodyPr>
            <a:normAutofit lnSpcReduction="10000"/>
          </a:bodyPr>
          <a:lstStyle/>
          <a:p>
            <a:pPr>
              <a:buNone/>
            </a:pPr>
            <a:r>
              <a:rPr lang="fr-FR" dirty="0" smtClean="0"/>
              <a:t>	</a:t>
            </a:r>
            <a:r>
              <a:rPr lang="fr-FR" sz="2400" dirty="0" err="1" smtClean="0">
                <a:latin typeface="Verdana" pitchFamily="34" charset="0"/>
              </a:rPr>
              <a:t>Dysarthria</a:t>
            </a:r>
            <a:r>
              <a:rPr lang="fr-FR" sz="2400" dirty="0" smtClean="0">
                <a:latin typeface="Verdana" pitchFamily="34" charset="0"/>
              </a:rPr>
              <a:t>: </a:t>
            </a:r>
            <a:r>
              <a:rPr lang="fr-FR" sz="2400" dirty="0" err="1" smtClean="0">
                <a:latin typeface="Verdana" pitchFamily="34" charset="0"/>
              </a:rPr>
              <a:t>Neurogenic</a:t>
            </a:r>
            <a:r>
              <a:rPr lang="fr-FR" sz="2400" dirty="0" smtClean="0">
                <a:latin typeface="Verdana" pitchFamily="34" charset="0"/>
              </a:rPr>
              <a:t> </a:t>
            </a:r>
            <a:r>
              <a:rPr lang="fr-FR" sz="2400" dirty="0" err="1" smtClean="0">
                <a:latin typeface="Verdana" pitchFamily="34" charset="0"/>
              </a:rPr>
              <a:t>disorder</a:t>
            </a:r>
            <a:endParaRPr lang="fr-FR" sz="2400" dirty="0" smtClean="0">
              <a:latin typeface="Verdana" pitchFamily="34" charset="0"/>
            </a:endParaRPr>
          </a:p>
          <a:p>
            <a:pPr lvl="1"/>
            <a:r>
              <a:rPr lang="fr-FR" sz="2000" dirty="0" err="1" smtClean="0">
                <a:latin typeface="Verdana" pitchFamily="34" charset="0"/>
              </a:rPr>
              <a:t>Disturbance</a:t>
            </a:r>
            <a:r>
              <a:rPr lang="fr-FR" sz="2000" dirty="0" smtClean="0">
                <a:latin typeface="Verdana" pitchFamily="34" charset="0"/>
              </a:rPr>
              <a:t> in </a:t>
            </a:r>
            <a:r>
              <a:rPr lang="fr-FR" sz="2000" dirty="0" err="1" smtClean="0">
                <a:latin typeface="Verdana" pitchFamily="34" charset="0"/>
              </a:rPr>
              <a:t>muscular</a:t>
            </a:r>
            <a:r>
              <a:rPr lang="fr-FR" sz="2000" dirty="0" smtClean="0">
                <a:latin typeface="Verdana" pitchFamily="34" charset="0"/>
              </a:rPr>
              <a:t> control </a:t>
            </a:r>
          </a:p>
          <a:p>
            <a:pPr lvl="1"/>
            <a:r>
              <a:rPr lang="fr-FR" sz="2000" dirty="0" smtClean="0">
                <a:latin typeface="Verdana" pitchFamily="34" charset="0"/>
              </a:rPr>
              <a:t>Possible disruption of all basic </a:t>
            </a:r>
            <a:r>
              <a:rPr lang="fr-FR" sz="2000" dirty="0" err="1" smtClean="0">
                <a:latin typeface="Verdana" pitchFamily="34" charset="0"/>
              </a:rPr>
              <a:t>motor</a:t>
            </a:r>
            <a:r>
              <a:rPr lang="fr-FR" sz="2000" dirty="0" smtClean="0">
                <a:latin typeface="Verdana" pitchFamily="34" charset="0"/>
              </a:rPr>
              <a:t> </a:t>
            </a:r>
            <a:r>
              <a:rPr lang="fr-FR" sz="2000" dirty="0" err="1" smtClean="0">
                <a:latin typeface="Verdana" pitchFamily="34" charset="0"/>
              </a:rPr>
              <a:t>processes</a:t>
            </a:r>
            <a:r>
              <a:rPr lang="fr-FR" sz="2000" dirty="0" smtClean="0">
                <a:latin typeface="Verdana" pitchFamily="34" charset="0"/>
              </a:rPr>
              <a:t> of speech</a:t>
            </a:r>
          </a:p>
          <a:p>
            <a:pPr lvl="1"/>
            <a:r>
              <a:rPr lang="fr-FR" sz="2200" dirty="0" smtClean="0"/>
              <a:t>…………………………….</a:t>
            </a:r>
          </a:p>
          <a:p>
            <a:pPr lvl="1">
              <a:buNone/>
            </a:pPr>
            <a:r>
              <a:rPr lang="fr-FR" sz="2400" dirty="0" err="1" smtClean="0"/>
              <a:t>Weak</a:t>
            </a:r>
            <a:r>
              <a:rPr lang="fr-FR" sz="2400" dirty="0" smtClean="0"/>
              <a:t> or </a:t>
            </a:r>
            <a:r>
              <a:rPr lang="fr-FR" sz="2400" dirty="0" err="1" smtClean="0"/>
              <a:t>uncoordinated</a:t>
            </a:r>
            <a:r>
              <a:rPr lang="fr-FR" sz="2400" dirty="0" smtClean="0"/>
              <a:t> muscles of </a:t>
            </a:r>
            <a:r>
              <a:rPr lang="fr-FR" sz="2400" dirty="0" err="1" smtClean="0"/>
              <a:t>breathing</a:t>
            </a:r>
            <a:endParaRPr lang="fr-FR" sz="2400" dirty="0" smtClean="0"/>
          </a:p>
          <a:p>
            <a:pPr lvl="1">
              <a:buNone/>
            </a:pPr>
            <a:r>
              <a:rPr lang="fr-FR" sz="2400" dirty="0"/>
              <a:t>	</a:t>
            </a:r>
            <a:r>
              <a:rPr lang="fr-FR" sz="2000" dirty="0" err="1" smtClean="0">
                <a:latin typeface="Verdana" pitchFamily="34" charset="0"/>
              </a:rPr>
              <a:t>Shortness</a:t>
            </a:r>
            <a:r>
              <a:rPr lang="fr-FR" sz="2000" dirty="0" smtClean="0">
                <a:latin typeface="Verdana" pitchFamily="34" charset="0"/>
              </a:rPr>
              <a:t> of phrases, </a:t>
            </a:r>
            <a:r>
              <a:rPr lang="fr-FR" sz="2000" dirty="0" err="1" smtClean="0">
                <a:latin typeface="Verdana" pitchFamily="34" charset="0"/>
              </a:rPr>
              <a:t>prolonged</a:t>
            </a:r>
            <a:r>
              <a:rPr lang="fr-FR" sz="2000" dirty="0" smtClean="0">
                <a:latin typeface="Verdana" pitchFamily="34" charset="0"/>
              </a:rPr>
              <a:t> </a:t>
            </a:r>
            <a:r>
              <a:rPr lang="fr-FR" sz="2000" dirty="0" err="1" smtClean="0">
                <a:latin typeface="Verdana" pitchFamily="34" charset="0"/>
              </a:rPr>
              <a:t>intervals</a:t>
            </a:r>
            <a:r>
              <a:rPr lang="fr-FR" sz="2000" dirty="0" smtClean="0">
                <a:latin typeface="Verdana" pitchFamily="34" charset="0"/>
              </a:rPr>
              <a:t>, </a:t>
            </a:r>
            <a:r>
              <a:rPr lang="fr-FR" sz="2000" dirty="0" err="1" smtClean="0">
                <a:latin typeface="Verdana" pitchFamily="34" charset="0"/>
              </a:rPr>
              <a:t>added</a:t>
            </a:r>
            <a:r>
              <a:rPr lang="fr-FR" sz="2000" dirty="0" smtClean="0">
                <a:latin typeface="Verdana" pitchFamily="34" charset="0"/>
              </a:rPr>
              <a:t> pauses, slow rate, </a:t>
            </a:r>
            <a:r>
              <a:rPr lang="fr-FR" sz="2000" dirty="0" err="1" smtClean="0">
                <a:latin typeface="Verdana" pitchFamily="34" charset="0"/>
              </a:rPr>
              <a:t>loudness</a:t>
            </a:r>
            <a:r>
              <a:rPr lang="fr-FR" sz="2000" dirty="0" smtClean="0">
                <a:latin typeface="Verdana" pitchFamily="34" charset="0"/>
              </a:rPr>
              <a:t> </a:t>
            </a:r>
            <a:r>
              <a:rPr lang="fr-FR" sz="2000" dirty="0" err="1" smtClean="0">
                <a:latin typeface="Verdana" pitchFamily="34" charset="0"/>
              </a:rPr>
              <a:t>decrease</a:t>
            </a:r>
            <a:endParaRPr lang="fr-FR" sz="2000" dirty="0" smtClean="0">
              <a:latin typeface="Verdana" pitchFamily="34" charset="0"/>
            </a:endParaRPr>
          </a:p>
          <a:p>
            <a:pPr lvl="1">
              <a:buNone/>
            </a:pPr>
            <a:endParaRPr lang="fr-FR" dirty="0"/>
          </a:p>
          <a:p>
            <a:pPr lvl="1">
              <a:buNone/>
            </a:pPr>
            <a:r>
              <a:rPr lang="fr-FR" sz="2400" dirty="0" err="1" smtClean="0"/>
              <a:t>Asthma</a:t>
            </a:r>
            <a:r>
              <a:rPr lang="fr-FR" sz="2400" dirty="0" smtClean="0"/>
              <a:t>, </a:t>
            </a:r>
            <a:r>
              <a:rPr lang="fr-FR" sz="2400" dirty="0" err="1" smtClean="0"/>
              <a:t>emphysema</a:t>
            </a:r>
            <a:r>
              <a:rPr lang="fr-FR" sz="2400" dirty="0" smtClean="0"/>
              <a:t>: </a:t>
            </a:r>
            <a:r>
              <a:rPr lang="fr-FR" sz="2400" dirty="0" err="1" smtClean="0"/>
              <a:t>reduction</a:t>
            </a:r>
            <a:r>
              <a:rPr lang="fr-FR" sz="2400" dirty="0" smtClean="0"/>
              <a:t> of </a:t>
            </a:r>
            <a:r>
              <a:rPr lang="fr-FR" sz="2400" dirty="0" err="1" smtClean="0"/>
              <a:t>lung’s</a:t>
            </a:r>
            <a:r>
              <a:rPr lang="fr-FR" sz="2400" dirty="0" smtClean="0"/>
              <a:t> </a:t>
            </a:r>
            <a:r>
              <a:rPr lang="fr-FR" sz="2400" dirty="0" err="1" smtClean="0"/>
              <a:t>capacity</a:t>
            </a:r>
            <a:endParaRPr lang="fr-FR" sz="2400" dirty="0" smtClean="0"/>
          </a:p>
          <a:p>
            <a:pPr lvl="1">
              <a:buNone/>
            </a:pPr>
            <a:r>
              <a:rPr lang="fr-FR" sz="2000" dirty="0">
                <a:latin typeface="Verdana" pitchFamily="34" charset="0"/>
              </a:rPr>
              <a:t>	</a:t>
            </a:r>
            <a:r>
              <a:rPr lang="fr-FR" sz="2000" dirty="0" smtClean="0">
                <a:latin typeface="Verdana" pitchFamily="34" charset="0"/>
              </a:rPr>
              <a:t>Diminution of exhalation volume</a:t>
            </a:r>
          </a:p>
          <a:p>
            <a:pPr lvl="1">
              <a:buNone/>
            </a:pPr>
            <a:endParaRPr lang="fr-FR" sz="2000" dirty="0" smtClean="0">
              <a:latin typeface="Verdana" pitchFamily="34" charset="0"/>
            </a:endParaRPr>
          </a:p>
          <a:p>
            <a:pPr lvl="1">
              <a:buNone/>
            </a:pPr>
            <a:r>
              <a:rPr lang="fr-FR" sz="2000" dirty="0" err="1" smtClean="0">
                <a:latin typeface="Verdana" pitchFamily="34" charset="0"/>
              </a:rPr>
              <a:t>Shorter</a:t>
            </a:r>
            <a:r>
              <a:rPr lang="fr-FR" sz="2000" dirty="0" smtClean="0">
                <a:latin typeface="Verdana" pitchFamily="34" charset="0"/>
              </a:rPr>
              <a:t> </a:t>
            </a:r>
            <a:r>
              <a:rPr lang="fr-FR" sz="2000" dirty="0" err="1" smtClean="0">
                <a:latin typeface="Verdana" pitchFamily="34" charset="0"/>
              </a:rPr>
              <a:t>breath</a:t>
            </a:r>
            <a:r>
              <a:rPr lang="fr-FR" sz="2000" dirty="0" smtClean="0">
                <a:latin typeface="Verdana" pitchFamily="34" charset="0"/>
              </a:rPr>
              <a:t> groups, </a:t>
            </a:r>
            <a:r>
              <a:rPr lang="fr-FR" sz="2000" dirty="0" err="1" smtClean="0">
                <a:latin typeface="Verdana" pitchFamily="34" charset="0"/>
              </a:rPr>
              <a:t>shorter</a:t>
            </a:r>
            <a:r>
              <a:rPr lang="fr-FR" sz="2000" dirty="0" smtClean="0">
                <a:latin typeface="Verdana" pitchFamily="34" charset="0"/>
              </a:rPr>
              <a:t> phrases, </a:t>
            </a:r>
            <a:r>
              <a:rPr lang="fr-FR" sz="2000" dirty="0" err="1" smtClean="0">
                <a:latin typeface="Verdana" pitchFamily="34" charset="0"/>
              </a:rPr>
              <a:t>loss</a:t>
            </a:r>
            <a:r>
              <a:rPr lang="fr-FR" sz="2000" dirty="0" smtClean="0">
                <a:latin typeface="Verdana" pitchFamily="34" charset="0"/>
              </a:rPr>
              <a:t> of </a:t>
            </a:r>
            <a:r>
              <a:rPr lang="fr-FR" sz="2000" dirty="0" err="1" smtClean="0">
                <a:latin typeface="Verdana" pitchFamily="34" charset="0"/>
              </a:rPr>
              <a:t>intensity</a:t>
            </a:r>
            <a:r>
              <a:rPr lang="fr-FR" sz="2000" dirty="0" smtClean="0">
                <a:latin typeface="Verdana" pitchFamily="34" charset="0"/>
              </a:rPr>
              <a:t>, diminution of pitch range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err="1" smtClean="0"/>
              <a:t>Selected</a:t>
            </a:r>
            <a:r>
              <a:rPr lang="fr-FR" sz="3200" dirty="0" smtClean="0"/>
              <a:t> </a:t>
            </a:r>
            <a:r>
              <a:rPr lang="fr-FR" sz="3200" dirty="0" err="1" smtClean="0"/>
              <a:t>References</a:t>
            </a:r>
            <a:endParaRPr lang="fr-FR" sz="3200" dirty="0"/>
          </a:p>
        </p:txBody>
      </p:sp>
      <p:sp>
        <p:nvSpPr>
          <p:cNvPr id="3" name="Espace réservé du contenu 2"/>
          <p:cNvSpPr>
            <a:spLocks noGrp="1"/>
          </p:cNvSpPr>
          <p:nvPr>
            <p:ph idx="1"/>
          </p:nvPr>
        </p:nvSpPr>
        <p:spPr>
          <a:xfrm>
            <a:off x="-252536" y="1600200"/>
            <a:ext cx="9396536" cy="5257800"/>
          </a:xfrm>
        </p:spPr>
        <p:txBody>
          <a:bodyPr>
            <a:normAutofit fontScale="47500" lnSpcReduction="20000"/>
          </a:bodyPr>
          <a:lstStyle/>
          <a:p>
            <a:pPr lvl="0"/>
            <a:r>
              <a:rPr lang="en-US" dirty="0" smtClean="0"/>
              <a:t>Adam, C, and Munro, R </a:t>
            </a:r>
            <a:r>
              <a:rPr lang="en-US" dirty="0" err="1" smtClean="0"/>
              <a:t>R</a:t>
            </a:r>
            <a:r>
              <a:rPr lang="en-US" dirty="0" smtClean="0"/>
              <a:t>. 1973. The Relationship between Internal </a:t>
            </a:r>
            <a:r>
              <a:rPr lang="en-US" dirty="0" err="1" smtClean="0"/>
              <a:t>Intercostal</a:t>
            </a:r>
            <a:r>
              <a:rPr lang="en-US" dirty="0" smtClean="0"/>
              <a:t> Muscle Activity and Pause Placement in the Connected Utterance of Native and Non-Native Speakers of English. </a:t>
            </a:r>
            <a:r>
              <a:rPr lang="en-US" i="1" dirty="0" err="1" smtClean="0"/>
              <a:t>Phonetica</a:t>
            </a:r>
            <a:r>
              <a:rPr lang="en-US" dirty="0" smtClean="0"/>
              <a:t> 28:227-250.</a:t>
            </a:r>
          </a:p>
          <a:p>
            <a:pPr lvl="0"/>
            <a:endParaRPr lang="fr-FR" dirty="0" smtClean="0"/>
          </a:p>
          <a:p>
            <a:pPr lvl="0"/>
            <a:r>
              <a:rPr lang="en-US" dirty="0" smtClean="0"/>
              <a:t>Anthony, J. K. F. (1982). </a:t>
            </a:r>
            <a:r>
              <a:rPr lang="en-US" i="1" dirty="0" smtClean="0"/>
              <a:t>Breathing and Speaking. The Modification of Respiration for Speech</a:t>
            </a:r>
            <a:r>
              <a:rPr lang="en-US" dirty="0" smtClean="0"/>
              <a:t>. </a:t>
            </a:r>
            <a:r>
              <a:rPr lang="fr-FR" dirty="0" err="1" smtClean="0"/>
              <a:t>Wetherby</a:t>
            </a:r>
            <a:r>
              <a:rPr lang="fr-FR" dirty="0" smtClean="0"/>
              <a:t>: British Library.</a:t>
            </a:r>
          </a:p>
          <a:p>
            <a:r>
              <a:rPr lang="fr-FR" dirty="0" smtClean="0"/>
              <a:t> </a:t>
            </a:r>
          </a:p>
          <a:p>
            <a:pPr lvl="0"/>
            <a:r>
              <a:rPr lang="fr-FR" dirty="0" err="1" smtClean="0"/>
              <a:t>Benguerel</a:t>
            </a:r>
            <a:r>
              <a:rPr lang="fr-FR" dirty="0" smtClean="0"/>
              <a:t>, A.P., 1973. Corrélat physiologique de l’accent en Français.</a:t>
            </a:r>
            <a:r>
              <a:rPr lang="fr-FR" i="1" dirty="0" smtClean="0"/>
              <a:t> </a:t>
            </a:r>
            <a:r>
              <a:rPr lang="en-US" i="1" dirty="0" err="1" smtClean="0"/>
              <a:t>Phonetica</a:t>
            </a:r>
            <a:r>
              <a:rPr lang="en-US" i="1" dirty="0" smtClean="0"/>
              <a:t> </a:t>
            </a:r>
            <a:r>
              <a:rPr lang="en-US" dirty="0" smtClean="0"/>
              <a:t>27: 21-35.</a:t>
            </a:r>
          </a:p>
          <a:p>
            <a:pPr lvl="0"/>
            <a:endParaRPr lang="fr-FR" dirty="0" smtClean="0"/>
          </a:p>
          <a:p>
            <a:pPr lvl="0"/>
            <a:r>
              <a:rPr lang="fr-FR" dirty="0" err="1" smtClean="0"/>
              <a:t>Binazzi</a:t>
            </a:r>
            <a:r>
              <a:rPr lang="fr-FR" dirty="0" smtClean="0"/>
              <a:t>, B., </a:t>
            </a:r>
            <a:r>
              <a:rPr lang="fr-FR" dirty="0" err="1" smtClean="0"/>
              <a:t>Lanini</a:t>
            </a:r>
            <a:r>
              <a:rPr lang="fr-FR" dirty="0" smtClean="0"/>
              <a:t>, B., </a:t>
            </a:r>
            <a:r>
              <a:rPr lang="fr-FR" dirty="0" err="1" smtClean="0"/>
              <a:t>Bianchi</a:t>
            </a:r>
            <a:r>
              <a:rPr lang="fr-FR" dirty="0" smtClean="0"/>
              <a:t>, R., </a:t>
            </a:r>
            <a:r>
              <a:rPr lang="fr-FR" dirty="0" err="1" smtClean="0"/>
              <a:t>Romagnoli</a:t>
            </a:r>
            <a:r>
              <a:rPr lang="fr-FR" dirty="0" smtClean="0"/>
              <a:t>, I., </a:t>
            </a:r>
            <a:r>
              <a:rPr lang="fr-FR" dirty="0" err="1" smtClean="0"/>
              <a:t>Nerini</a:t>
            </a:r>
            <a:r>
              <a:rPr lang="fr-FR" dirty="0" smtClean="0"/>
              <a:t>, M., </a:t>
            </a:r>
            <a:r>
              <a:rPr lang="fr-FR" dirty="0" err="1" smtClean="0"/>
              <a:t>Gigliotti</a:t>
            </a:r>
            <a:r>
              <a:rPr lang="fr-FR" dirty="0" smtClean="0"/>
              <a:t>, F., </a:t>
            </a:r>
            <a:r>
              <a:rPr lang="fr-FR" dirty="0" err="1" smtClean="0"/>
              <a:t>Duranti</a:t>
            </a:r>
            <a:r>
              <a:rPr lang="fr-FR" dirty="0" smtClean="0"/>
              <a:t>, R., </a:t>
            </a:r>
            <a:r>
              <a:rPr lang="fr-FR" dirty="0" err="1" smtClean="0"/>
              <a:t>Milic</a:t>
            </a:r>
            <a:r>
              <a:rPr lang="fr-FR" dirty="0" smtClean="0"/>
              <a:t>-</a:t>
            </a:r>
            <a:r>
              <a:rPr lang="fr-FR" dirty="0" err="1" smtClean="0"/>
              <a:t>Emili</a:t>
            </a:r>
            <a:r>
              <a:rPr lang="fr-FR" dirty="0" smtClean="0"/>
              <a:t>, J. &amp; </a:t>
            </a:r>
            <a:r>
              <a:rPr lang="fr-FR" dirty="0" err="1" smtClean="0"/>
              <a:t>Scano</a:t>
            </a:r>
            <a:r>
              <a:rPr lang="fr-FR" dirty="0" smtClean="0"/>
              <a:t>, G. (2006). </a:t>
            </a:r>
            <a:r>
              <a:rPr lang="en-US" dirty="0" smtClean="0"/>
              <a:t>Breathing Patterns and Kinematics in Normal Subjects in Speech, Singing and Loud Whispering. </a:t>
            </a:r>
            <a:r>
              <a:rPr lang="fr-FR" i="1" dirty="0" smtClean="0"/>
              <a:t>Acta </a:t>
            </a:r>
            <a:r>
              <a:rPr lang="fr-FR" i="1" dirty="0" err="1" smtClean="0"/>
              <a:t>Physiologica</a:t>
            </a:r>
            <a:r>
              <a:rPr lang="fr-FR" i="1" dirty="0" smtClean="0"/>
              <a:t> </a:t>
            </a:r>
            <a:r>
              <a:rPr lang="fr-FR" i="1" dirty="0" err="1" smtClean="0"/>
              <a:t>Scandinavica</a:t>
            </a:r>
            <a:r>
              <a:rPr lang="fr-FR" i="1" dirty="0" smtClean="0"/>
              <a:t> </a:t>
            </a:r>
            <a:r>
              <a:rPr lang="fr-FR" b="1" dirty="0" smtClean="0"/>
              <a:t>186</a:t>
            </a:r>
            <a:r>
              <a:rPr lang="fr-FR" dirty="0" smtClean="0"/>
              <a:t>(3). 233-246.</a:t>
            </a:r>
          </a:p>
          <a:p>
            <a:r>
              <a:rPr lang="fr-FR" dirty="0" smtClean="0"/>
              <a:t> </a:t>
            </a:r>
          </a:p>
          <a:p>
            <a:pPr lvl="0"/>
            <a:r>
              <a:rPr lang="en-US" dirty="0" smtClean="0"/>
              <a:t>Draper, M H, Ladefoged, P, and </a:t>
            </a:r>
            <a:r>
              <a:rPr lang="en-US" dirty="0" err="1" smtClean="0"/>
              <a:t>Whitteridge</a:t>
            </a:r>
            <a:r>
              <a:rPr lang="en-US" dirty="0" smtClean="0"/>
              <a:t>, D. 1959. Respiratory Muscles in Speech. </a:t>
            </a:r>
            <a:r>
              <a:rPr lang="en-US" i="1" dirty="0" smtClean="0"/>
              <a:t>Journal of Speech and Hearing Research</a:t>
            </a:r>
            <a:r>
              <a:rPr lang="en-US" dirty="0" smtClean="0"/>
              <a:t> 2:16-27. </a:t>
            </a:r>
            <a:endParaRPr lang="fr-FR" dirty="0" smtClean="0"/>
          </a:p>
          <a:p>
            <a:pPr lvl="0"/>
            <a:r>
              <a:rPr lang="en-US" dirty="0" err="1" smtClean="0"/>
              <a:t>Fenn</a:t>
            </a:r>
            <a:r>
              <a:rPr lang="en-US" dirty="0" smtClean="0"/>
              <a:t>, W O, and </a:t>
            </a:r>
            <a:r>
              <a:rPr lang="en-US" dirty="0" err="1" smtClean="0"/>
              <a:t>Rahn</a:t>
            </a:r>
            <a:r>
              <a:rPr lang="en-US" dirty="0" smtClean="0"/>
              <a:t>, H eds. 1964. </a:t>
            </a:r>
            <a:r>
              <a:rPr lang="en-US" i="1" dirty="0" smtClean="0"/>
              <a:t>Handbook of Physiology, Respiration I</a:t>
            </a:r>
            <a:r>
              <a:rPr lang="en-US" dirty="0" smtClean="0"/>
              <a:t>. Washington: American Physiological Society. </a:t>
            </a:r>
          </a:p>
          <a:p>
            <a:pPr lvl="0"/>
            <a:endParaRPr lang="fr-FR" dirty="0" smtClean="0"/>
          </a:p>
          <a:p>
            <a:pPr lvl="0"/>
            <a:r>
              <a:rPr lang="en-US" dirty="0" smtClean="0"/>
              <a:t>Giovanni, A., Heim, C., </a:t>
            </a:r>
            <a:r>
              <a:rPr lang="en-US" dirty="0" err="1" smtClean="0"/>
              <a:t>Demolin</a:t>
            </a:r>
            <a:r>
              <a:rPr lang="en-US" dirty="0" smtClean="0"/>
              <a:t>, D. &amp; </a:t>
            </a:r>
            <a:r>
              <a:rPr lang="en-US" dirty="0" err="1" smtClean="0"/>
              <a:t>Triglia</a:t>
            </a:r>
            <a:r>
              <a:rPr lang="en-US" dirty="0" smtClean="0"/>
              <a:t>, J. M. (2000). Estimated </a:t>
            </a:r>
            <a:r>
              <a:rPr lang="en-US" dirty="0" err="1" smtClean="0"/>
              <a:t>Subglottal</a:t>
            </a:r>
            <a:r>
              <a:rPr lang="en-US" dirty="0" smtClean="0"/>
              <a:t> Pressure in Normal and Dysphonic Subjects. </a:t>
            </a:r>
            <a:r>
              <a:rPr lang="fr-FR" i="1" dirty="0" err="1" smtClean="0"/>
              <a:t>Annals</a:t>
            </a:r>
            <a:r>
              <a:rPr lang="fr-FR" i="1" dirty="0" smtClean="0"/>
              <a:t> of </a:t>
            </a:r>
            <a:r>
              <a:rPr lang="fr-FR" i="1" dirty="0" err="1" smtClean="0"/>
              <a:t>Oto</a:t>
            </a:r>
            <a:r>
              <a:rPr lang="fr-FR" i="1" dirty="0" smtClean="0"/>
              <a:t> </a:t>
            </a:r>
            <a:r>
              <a:rPr lang="fr-FR" i="1" dirty="0" err="1" smtClean="0"/>
              <a:t>Rhinol</a:t>
            </a:r>
            <a:r>
              <a:rPr lang="fr-FR" i="1" dirty="0" smtClean="0"/>
              <a:t> </a:t>
            </a:r>
            <a:r>
              <a:rPr lang="fr-FR" i="1" dirty="0" err="1" smtClean="0"/>
              <a:t>laryngology</a:t>
            </a:r>
            <a:r>
              <a:rPr lang="fr-FR" i="1" dirty="0" smtClean="0"/>
              <a:t> </a:t>
            </a:r>
            <a:r>
              <a:rPr lang="fr-FR" b="1" dirty="0" smtClean="0"/>
              <a:t>109</a:t>
            </a:r>
            <a:r>
              <a:rPr lang="fr-FR" dirty="0" smtClean="0"/>
              <a:t>. 500-504.</a:t>
            </a:r>
          </a:p>
          <a:p>
            <a:r>
              <a:rPr lang="fr-FR" dirty="0" smtClean="0"/>
              <a:t> </a:t>
            </a:r>
          </a:p>
          <a:p>
            <a:pPr lvl="0"/>
            <a:r>
              <a:rPr lang="en-US" dirty="0" err="1" smtClean="0"/>
              <a:t>Hertegard</a:t>
            </a:r>
            <a:r>
              <a:rPr lang="en-US" dirty="0" smtClean="0"/>
              <a:t>, S., </a:t>
            </a:r>
            <a:r>
              <a:rPr lang="en-US" dirty="0" err="1" smtClean="0"/>
              <a:t>Gauffin</a:t>
            </a:r>
            <a:r>
              <a:rPr lang="en-US" dirty="0" smtClean="0"/>
              <a:t>, J. &amp; </a:t>
            </a:r>
            <a:r>
              <a:rPr lang="en-US" dirty="0" err="1" smtClean="0"/>
              <a:t>Karlsson</a:t>
            </a:r>
            <a:r>
              <a:rPr lang="en-US" dirty="0" smtClean="0"/>
              <a:t>, I. (1992). Physiological Correlates of Inverse Filtered Waveforms. </a:t>
            </a:r>
            <a:r>
              <a:rPr lang="fr-FR" i="1" dirty="0" smtClean="0"/>
              <a:t>Journal of Voice </a:t>
            </a:r>
            <a:r>
              <a:rPr lang="fr-FR" b="1" dirty="0" smtClean="0"/>
              <a:t>6</a:t>
            </a:r>
            <a:r>
              <a:rPr lang="fr-FR" dirty="0" smtClean="0"/>
              <a:t>. 224-234.</a:t>
            </a:r>
          </a:p>
          <a:p>
            <a:r>
              <a:rPr lang="fr-FR" dirty="0" smtClean="0"/>
              <a:t> </a:t>
            </a:r>
          </a:p>
          <a:p>
            <a:pPr lvl="0"/>
            <a:r>
              <a:rPr lang="en-US" dirty="0" err="1" smtClean="0"/>
              <a:t>Hixon</a:t>
            </a:r>
            <a:r>
              <a:rPr lang="en-US" dirty="0" smtClean="0"/>
              <a:t>, T ed. 1987. </a:t>
            </a:r>
            <a:r>
              <a:rPr lang="en-US" i="1" dirty="0" smtClean="0"/>
              <a:t>Respiratory Function in Speech and Song</a:t>
            </a:r>
            <a:r>
              <a:rPr lang="en-US" dirty="0" smtClean="0"/>
              <a:t>. London: Taylor &amp; Francis, Ltd. </a:t>
            </a:r>
            <a:endParaRPr lang="fr-FR" dirty="0" smtClean="0"/>
          </a:p>
          <a:p>
            <a:endParaRPr lang="fr-F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24744"/>
          </a:xfrm>
        </p:spPr>
        <p:txBody>
          <a:bodyPr>
            <a:normAutofit/>
          </a:bodyPr>
          <a:lstStyle/>
          <a:p>
            <a:r>
              <a:rPr lang="fr-FR" sz="3200" dirty="0" err="1" smtClean="0"/>
              <a:t>Selected</a:t>
            </a:r>
            <a:r>
              <a:rPr lang="fr-FR" sz="3200" dirty="0" smtClean="0"/>
              <a:t> </a:t>
            </a:r>
            <a:r>
              <a:rPr lang="fr-FR" sz="3200" dirty="0" err="1" smtClean="0"/>
              <a:t>References</a:t>
            </a:r>
            <a:endParaRPr lang="fr-FR" sz="3200" dirty="0"/>
          </a:p>
        </p:txBody>
      </p:sp>
      <p:sp>
        <p:nvSpPr>
          <p:cNvPr id="3" name="Espace réservé du contenu 2"/>
          <p:cNvSpPr>
            <a:spLocks noGrp="1"/>
          </p:cNvSpPr>
          <p:nvPr>
            <p:ph idx="1"/>
          </p:nvPr>
        </p:nvSpPr>
        <p:spPr>
          <a:xfrm>
            <a:off x="-180528" y="1124744"/>
            <a:ext cx="9324528" cy="6192688"/>
          </a:xfrm>
        </p:spPr>
        <p:txBody>
          <a:bodyPr>
            <a:normAutofit fontScale="40000" lnSpcReduction="20000"/>
          </a:bodyPr>
          <a:lstStyle/>
          <a:p>
            <a:pPr lvl="0"/>
            <a:r>
              <a:rPr lang="en-US" sz="3500" dirty="0" err="1" smtClean="0"/>
              <a:t>Hoshiko</a:t>
            </a:r>
            <a:r>
              <a:rPr lang="en-US" sz="3500" dirty="0" smtClean="0"/>
              <a:t>, M S, and Berger, K W. 1965. Sequence of Respiratory Muscle Activity during varied Vocal Attack. </a:t>
            </a:r>
            <a:r>
              <a:rPr lang="fr-FR" sz="3500" i="1" dirty="0" smtClean="0"/>
              <a:t>Speech </a:t>
            </a:r>
            <a:r>
              <a:rPr lang="fr-FR" sz="3500" i="1" dirty="0" err="1" smtClean="0"/>
              <a:t>Monographs</a:t>
            </a:r>
            <a:r>
              <a:rPr lang="fr-FR" sz="3500" dirty="0" smtClean="0"/>
              <a:t> 32:185-191.</a:t>
            </a:r>
          </a:p>
          <a:p>
            <a:pPr lvl="0"/>
            <a:endParaRPr lang="fr-FR" sz="3500" dirty="0" smtClean="0"/>
          </a:p>
          <a:p>
            <a:pPr lvl="0"/>
            <a:r>
              <a:rPr lang="en-US" sz="3500" dirty="0" err="1" smtClean="0"/>
              <a:t>Isshiki</a:t>
            </a:r>
            <a:r>
              <a:rPr lang="en-US" sz="3500" dirty="0" smtClean="0"/>
              <a:t>, N. (1964). Regulatory Mechanism of Voice Intensity Variations. </a:t>
            </a:r>
            <a:r>
              <a:rPr lang="fr-FR" sz="3500" i="1" dirty="0" smtClean="0"/>
              <a:t>Journal of Speech and </a:t>
            </a:r>
            <a:r>
              <a:rPr lang="fr-FR" sz="3500" i="1" dirty="0" err="1" smtClean="0"/>
              <a:t>Hearing</a:t>
            </a:r>
            <a:r>
              <a:rPr lang="fr-FR" sz="3500" i="1" dirty="0" smtClean="0"/>
              <a:t> </a:t>
            </a:r>
            <a:r>
              <a:rPr lang="fr-FR" sz="3500" i="1" dirty="0" err="1" smtClean="0"/>
              <a:t>Research</a:t>
            </a:r>
            <a:r>
              <a:rPr lang="fr-FR" sz="3500" i="1" dirty="0" smtClean="0"/>
              <a:t> </a:t>
            </a:r>
            <a:r>
              <a:rPr lang="fr-FR" sz="3500" b="1" dirty="0" smtClean="0"/>
              <a:t>7</a:t>
            </a:r>
            <a:r>
              <a:rPr lang="fr-FR" sz="3500" dirty="0" smtClean="0"/>
              <a:t>. 17-29.</a:t>
            </a:r>
          </a:p>
          <a:p>
            <a:r>
              <a:rPr lang="fr-FR" sz="3500" dirty="0" smtClean="0"/>
              <a:t> </a:t>
            </a:r>
          </a:p>
          <a:p>
            <a:pPr lvl="0"/>
            <a:r>
              <a:rPr lang="en-US" sz="3500" dirty="0" err="1" smtClean="0"/>
              <a:t>Kitajima</a:t>
            </a:r>
            <a:r>
              <a:rPr lang="en-US" sz="3500" dirty="0" smtClean="0"/>
              <a:t>, K. &amp; Fujita, F. (1990). Estimation of sub-glottal pressure with intra-oral pressure. </a:t>
            </a:r>
            <a:r>
              <a:rPr lang="fr-FR" sz="3500" i="1" dirty="0" smtClean="0"/>
              <a:t>Acta </a:t>
            </a:r>
            <a:r>
              <a:rPr lang="fr-FR" sz="3500" i="1" dirty="0" err="1" smtClean="0"/>
              <a:t>Otolaryngologica</a:t>
            </a:r>
            <a:r>
              <a:rPr lang="fr-FR" sz="3500" i="1" dirty="0" smtClean="0"/>
              <a:t> </a:t>
            </a:r>
            <a:r>
              <a:rPr lang="fr-FR" sz="3500" dirty="0" smtClean="0"/>
              <a:t>(109). 473 - 478.</a:t>
            </a:r>
          </a:p>
          <a:p>
            <a:r>
              <a:rPr lang="fr-FR" sz="3500" dirty="0" smtClean="0"/>
              <a:t> </a:t>
            </a:r>
          </a:p>
          <a:p>
            <a:pPr lvl="0"/>
            <a:r>
              <a:rPr lang="en-US" sz="3500" dirty="0" smtClean="0"/>
              <a:t>Ladefoged, P., Draper, M. H. &amp; </a:t>
            </a:r>
            <a:r>
              <a:rPr lang="en-US" sz="3500" dirty="0" err="1" smtClean="0"/>
              <a:t>Whitteridge</a:t>
            </a:r>
            <a:r>
              <a:rPr lang="en-US" sz="3500" dirty="0" smtClean="0"/>
              <a:t>, D. (1957). Respiratory Muscles in Speech. </a:t>
            </a:r>
            <a:r>
              <a:rPr lang="en-US" sz="3500" i="1" dirty="0" smtClean="0"/>
              <a:t>Journal of Speech and Hearing Research </a:t>
            </a:r>
            <a:r>
              <a:rPr lang="en-US" sz="3500" b="1" dirty="0" smtClean="0"/>
              <a:t>2</a:t>
            </a:r>
            <a:r>
              <a:rPr lang="en-US" sz="3500" dirty="0" smtClean="0"/>
              <a:t>. </a:t>
            </a:r>
            <a:r>
              <a:rPr lang="fr-FR" sz="3500" dirty="0" smtClean="0"/>
              <a:t>16-27.</a:t>
            </a:r>
          </a:p>
          <a:p>
            <a:r>
              <a:rPr lang="fr-FR" sz="3500" dirty="0" smtClean="0"/>
              <a:t> </a:t>
            </a:r>
          </a:p>
          <a:p>
            <a:pPr lvl="0"/>
            <a:r>
              <a:rPr lang="en-US" sz="3500" dirty="0" smtClean="0"/>
              <a:t>Ladefoged, P. (1960). The Regulation of </a:t>
            </a:r>
            <a:r>
              <a:rPr lang="en-US" sz="3500" dirty="0" err="1" smtClean="0"/>
              <a:t>Subglottic</a:t>
            </a:r>
            <a:r>
              <a:rPr lang="en-US" sz="3500" dirty="0" smtClean="0"/>
              <a:t> Pressure. </a:t>
            </a:r>
            <a:r>
              <a:rPr lang="fr-FR" sz="3500" i="1" dirty="0" err="1" smtClean="0"/>
              <a:t>Folia</a:t>
            </a:r>
            <a:r>
              <a:rPr lang="fr-FR" sz="3500" i="1" dirty="0" smtClean="0"/>
              <a:t> </a:t>
            </a:r>
            <a:r>
              <a:rPr lang="fr-FR" sz="3500" i="1" dirty="0" err="1" smtClean="0"/>
              <a:t>Phoniatrica</a:t>
            </a:r>
            <a:r>
              <a:rPr lang="fr-FR" sz="3500" i="1" dirty="0" smtClean="0"/>
              <a:t> </a:t>
            </a:r>
            <a:r>
              <a:rPr lang="fr-FR" sz="3500" b="1" dirty="0" smtClean="0"/>
              <a:t>12</a:t>
            </a:r>
            <a:r>
              <a:rPr lang="fr-FR" sz="3500" dirty="0" smtClean="0"/>
              <a:t>. 169-175.</a:t>
            </a:r>
          </a:p>
          <a:p>
            <a:r>
              <a:rPr lang="fr-FR" sz="3500" dirty="0" smtClean="0"/>
              <a:t> </a:t>
            </a:r>
          </a:p>
          <a:p>
            <a:pPr lvl="0"/>
            <a:r>
              <a:rPr lang="en-US" sz="3500" dirty="0" smtClean="0"/>
              <a:t>Ladefoged, P. (1962). </a:t>
            </a:r>
            <a:r>
              <a:rPr lang="en-US" sz="3500" dirty="0" err="1" smtClean="0"/>
              <a:t>Subglottal</a:t>
            </a:r>
            <a:r>
              <a:rPr lang="en-US" sz="3500" dirty="0" smtClean="0"/>
              <a:t> Activity during Speech.  </a:t>
            </a:r>
            <a:r>
              <a:rPr lang="en-US" sz="3500" i="1" dirty="0" smtClean="0"/>
              <a:t>4th International Congress of Phonetic Sciences</a:t>
            </a:r>
            <a:r>
              <a:rPr lang="en-US" sz="3500" dirty="0" smtClean="0"/>
              <a:t>. </a:t>
            </a:r>
            <a:r>
              <a:rPr lang="fr-FR" sz="3500" dirty="0" smtClean="0"/>
              <a:t>Mouton, The Hague. 73-91.</a:t>
            </a:r>
          </a:p>
          <a:p>
            <a:r>
              <a:rPr lang="fr-FR" sz="3500" dirty="0" smtClean="0"/>
              <a:t> </a:t>
            </a:r>
          </a:p>
          <a:p>
            <a:pPr lvl="0"/>
            <a:r>
              <a:rPr lang="en-US" sz="3500" dirty="0" smtClean="0"/>
              <a:t>Ladefoged, P. &amp; Mc Kinney, N. P. (1963). Loudness, Sound Pressure, and </a:t>
            </a:r>
            <a:r>
              <a:rPr lang="en-US" sz="3500" dirty="0" err="1" smtClean="0"/>
              <a:t>Subglottal</a:t>
            </a:r>
            <a:r>
              <a:rPr lang="en-US" sz="3500" dirty="0" smtClean="0"/>
              <a:t> Pressure in Speech. </a:t>
            </a:r>
            <a:r>
              <a:rPr lang="fr-FR" sz="3500" i="1" dirty="0" smtClean="0"/>
              <a:t>Journal of the </a:t>
            </a:r>
            <a:r>
              <a:rPr lang="fr-FR" sz="3500" i="1" dirty="0" err="1" smtClean="0"/>
              <a:t>Acoustical</a:t>
            </a:r>
            <a:r>
              <a:rPr lang="fr-FR" sz="3500" i="1" dirty="0" smtClean="0"/>
              <a:t> Society of </a:t>
            </a:r>
            <a:r>
              <a:rPr lang="fr-FR" sz="3500" i="1" dirty="0" err="1" smtClean="0"/>
              <a:t>America</a:t>
            </a:r>
            <a:r>
              <a:rPr lang="fr-FR" sz="3500" i="1" dirty="0" smtClean="0"/>
              <a:t> </a:t>
            </a:r>
            <a:r>
              <a:rPr lang="fr-FR" sz="3500" b="1" dirty="0" smtClean="0"/>
              <a:t>35</a:t>
            </a:r>
            <a:r>
              <a:rPr lang="fr-FR" sz="3500" dirty="0" smtClean="0"/>
              <a:t>. 454-460.</a:t>
            </a:r>
          </a:p>
          <a:p>
            <a:r>
              <a:rPr lang="fr-FR" sz="3500" dirty="0" smtClean="0"/>
              <a:t> </a:t>
            </a:r>
          </a:p>
          <a:p>
            <a:pPr lvl="0"/>
            <a:r>
              <a:rPr lang="en-US" sz="3500" dirty="0" smtClean="0"/>
              <a:t>Ladefoged, P. (1967). </a:t>
            </a:r>
            <a:r>
              <a:rPr lang="en-US" sz="3500" i="1" dirty="0" smtClean="0"/>
              <a:t>Three Areas of Experimental Phonetics</a:t>
            </a:r>
            <a:r>
              <a:rPr lang="en-US" sz="3500" dirty="0" smtClean="0"/>
              <a:t>. </a:t>
            </a:r>
            <a:r>
              <a:rPr lang="fr-FR" sz="3500" dirty="0" smtClean="0"/>
              <a:t>London: Oxford </a:t>
            </a:r>
            <a:r>
              <a:rPr lang="fr-FR" sz="3500" dirty="0" err="1" smtClean="0"/>
              <a:t>University</a:t>
            </a:r>
            <a:r>
              <a:rPr lang="fr-FR" sz="3500" dirty="0" smtClean="0"/>
              <a:t> </a:t>
            </a:r>
            <a:r>
              <a:rPr lang="fr-FR" sz="3500" dirty="0" err="1" smtClean="0"/>
              <a:t>Press</a:t>
            </a:r>
            <a:endParaRPr lang="fr-FR" sz="3500" dirty="0" smtClean="0"/>
          </a:p>
          <a:p>
            <a:r>
              <a:rPr lang="fr-FR" sz="3500" dirty="0" smtClean="0"/>
              <a:t> </a:t>
            </a:r>
          </a:p>
          <a:p>
            <a:r>
              <a:rPr lang="fr-FR" sz="3500" dirty="0" smtClean="0"/>
              <a:t> </a:t>
            </a:r>
          </a:p>
          <a:p>
            <a:pPr lvl="0"/>
            <a:r>
              <a:rPr lang="fr-FR" sz="3500" dirty="0" smtClean="0"/>
              <a:t>Lebrun, Y. (1966). Sur l'activité du diaphragme au cours de la phonation. </a:t>
            </a:r>
            <a:r>
              <a:rPr lang="fr-FR" sz="3500" i="1" dirty="0" smtClean="0"/>
              <a:t>La Linguistique </a:t>
            </a:r>
            <a:r>
              <a:rPr lang="fr-FR" sz="3500" dirty="0" smtClean="0"/>
              <a:t>(2). 71-78.</a:t>
            </a:r>
          </a:p>
          <a:p>
            <a:r>
              <a:rPr lang="fr-FR" sz="3500" dirty="0" smtClean="0"/>
              <a:t> </a:t>
            </a:r>
          </a:p>
          <a:p>
            <a:pPr lvl="0"/>
            <a:r>
              <a:rPr lang="en-US" sz="3500" dirty="0" err="1" smtClean="0"/>
              <a:t>Lecuit</a:t>
            </a:r>
            <a:r>
              <a:rPr lang="en-US" sz="3500" dirty="0" smtClean="0"/>
              <a:t>, V. &amp; </a:t>
            </a:r>
            <a:r>
              <a:rPr lang="en-US" sz="3500" dirty="0" err="1" smtClean="0"/>
              <a:t>Demolin</a:t>
            </a:r>
            <a:r>
              <a:rPr lang="en-US" sz="3500" dirty="0" smtClean="0"/>
              <a:t>, D. (1998). The Relationship between Intensity and </a:t>
            </a:r>
            <a:r>
              <a:rPr lang="en-US" sz="3500" dirty="0" err="1" smtClean="0"/>
              <a:t>Subglottal</a:t>
            </a:r>
            <a:r>
              <a:rPr lang="en-US" sz="3500" dirty="0" smtClean="0"/>
              <a:t> Pressure with Controlled Pitch.  </a:t>
            </a:r>
            <a:r>
              <a:rPr lang="en-US" sz="3500" i="1" dirty="0" smtClean="0"/>
              <a:t>International Congress of Spoken Language Processing</a:t>
            </a:r>
            <a:r>
              <a:rPr lang="en-US" sz="3500" dirty="0" smtClean="0"/>
              <a:t>. Sydney: Australian Acoustical Society. </a:t>
            </a:r>
            <a:r>
              <a:rPr lang="fr-FR" sz="3500" dirty="0" smtClean="0"/>
              <a:t>3079-3082.</a:t>
            </a:r>
          </a:p>
          <a:p>
            <a:r>
              <a:rPr lang="fr-FR" sz="3500" dirty="0" smtClean="0"/>
              <a:t> </a:t>
            </a:r>
          </a:p>
          <a:p>
            <a:pPr lvl="0"/>
            <a:r>
              <a:rPr lang="en-US" sz="3500" dirty="0" smtClean="0"/>
              <a:t>Lieberman, P. (1965). </a:t>
            </a:r>
            <a:r>
              <a:rPr lang="en-US" sz="3500" i="1" dirty="0" smtClean="0"/>
              <a:t>Intonation, Perception and Language</a:t>
            </a:r>
            <a:r>
              <a:rPr lang="en-US" sz="3500" dirty="0" smtClean="0"/>
              <a:t>. Cambridge: MIT Press</a:t>
            </a:r>
            <a:endParaRPr lang="fr-FR" sz="3500" dirty="0" smtClean="0"/>
          </a:p>
          <a:p>
            <a:r>
              <a:rPr lang="en-US" dirty="0" smtClean="0"/>
              <a:t> </a:t>
            </a:r>
            <a:endParaRPr lang="fr-FR" dirty="0" smtClean="0"/>
          </a:p>
          <a:p>
            <a:endParaRPr lang="fr-F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err="1" smtClean="0"/>
              <a:t>Selected</a:t>
            </a:r>
            <a:r>
              <a:rPr lang="fr-FR" sz="3200" dirty="0" smtClean="0"/>
              <a:t> </a:t>
            </a:r>
            <a:r>
              <a:rPr lang="fr-FR" sz="3200" dirty="0" err="1" smtClean="0"/>
              <a:t>References</a:t>
            </a:r>
            <a:endParaRPr lang="fr-FR" sz="3200" dirty="0"/>
          </a:p>
        </p:txBody>
      </p:sp>
      <p:sp>
        <p:nvSpPr>
          <p:cNvPr id="3" name="Espace réservé du contenu 2"/>
          <p:cNvSpPr>
            <a:spLocks noGrp="1"/>
          </p:cNvSpPr>
          <p:nvPr>
            <p:ph idx="1"/>
          </p:nvPr>
        </p:nvSpPr>
        <p:spPr>
          <a:xfrm>
            <a:off x="-180528" y="1600200"/>
            <a:ext cx="9324528" cy="5257800"/>
          </a:xfrm>
        </p:spPr>
        <p:txBody>
          <a:bodyPr>
            <a:normAutofit fontScale="40000" lnSpcReduction="20000"/>
          </a:bodyPr>
          <a:lstStyle/>
          <a:p>
            <a:pPr lvl="0"/>
            <a:r>
              <a:rPr lang="en-US" dirty="0" err="1" smtClean="0"/>
              <a:t>Lindblom</a:t>
            </a:r>
            <a:r>
              <a:rPr lang="en-US" dirty="0" smtClean="0"/>
              <a:t>, B. &amp; </a:t>
            </a:r>
            <a:r>
              <a:rPr lang="en-US" dirty="0" err="1" smtClean="0"/>
              <a:t>Sundberg</a:t>
            </a:r>
            <a:r>
              <a:rPr lang="en-US" dirty="0" smtClean="0"/>
              <a:t>, J. (2005). </a:t>
            </a:r>
            <a:r>
              <a:rPr lang="en-US" i="1" dirty="0" smtClean="0"/>
              <a:t>The Human Voice in Speech and Singing</a:t>
            </a:r>
            <a:r>
              <a:rPr lang="en-US" dirty="0" smtClean="0"/>
              <a:t>. </a:t>
            </a:r>
            <a:r>
              <a:rPr lang="fr-FR" dirty="0" smtClean="0"/>
              <a:t>Berlin: Springer</a:t>
            </a:r>
          </a:p>
          <a:p>
            <a:pPr lvl="0"/>
            <a:endParaRPr lang="fr-FR" dirty="0" smtClean="0"/>
          </a:p>
          <a:p>
            <a:pPr lvl="0"/>
            <a:r>
              <a:rPr lang="fr-FR" dirty="0" smtClean="0"/>
              <a:t>Marchal, A. (1977). Quelques notions de physiologie pulmonaire appliquées à la description de l'accent d'insistance en Français. In </a:t>
            </a:r>
            <a:r>
              <a:rPr lang="fr-FR" dirty="0" err="1" smtClean="0"/>
              <a:t>Séguinot</a:t>
            </a:r>
            <a:r>
              <a:rPr lang="fr-FR" dirty="0" smtClean="0"/>
              <a:t>, A. (</a:t>
            </a:r>
            <a:r>
              <a:rPr lang="fr-FR" dirty="0" err="1" smtClean="0"/>
              <a:t>ed</a:t>
            </a:r>
            <a:r>
              <a:rPr lang="fr-FR" dirty="0" smtClean="0"/>
              <a:t>.), </a:t>
            </a:r>
            <a:r>
              <a:rPr lang="fr-FR" i="1" dirty="0" smtClean="0"/>
              <a:t>L'accent d'insistance</a:t>
            </a:r>
            <a:r>
              <a:rPr lang="fr-FR" dirty="0" smtClean="0"/>
              <a:t>. Montréal: Didier. 93-121.</a:t>
            </a:r>
          </a:p>
          <a:p>
            <a:r>
              <a:rPr lang="fr-FR" dirty="0" smtClean="0"/>
              <a:t> </a:t>
            </a:r>
          </a:p>
          <a:p>
            <a:pPr lvl="0"/>
            <a:r>
              <a:rPr lang="fr-FR" dirty="0" smtClean="0"/>
              <a:t>Marchal, A. &amp; Carton, F. (1979). La pression sous-glottique: mesure et relation avec l'intensité et la fréquence fondamentale. In </a:t>
            </a:r>
            <a:r>
              <a:rPr lang="fr-FR" dirty="0" err="1" smtClean="0"/>
              <a:t>Boë</a:t>
            </a:r>
            <a:r>
              <a:rPr lang="fr-FR" dirty="0" smtClean="0"/>
              <a:t>, L. J., </a:t>
            </a:r>
            <a:r>
              <a:rPr lang="fr-FR" dirty="0" err="1" smtClean="0"/>
              <a:t>Descout</a:t>
            </a:r>
            <a:r>
              <a:rPr lang="fr-FR" dirty="0" smtClean="0"/>
              <a:t>, R. &amp; Guérin, B. (</a:t>
            </a:r>
            <a:r>
              <a:rPr lang="fr-FR" dirty="0" err="1" smtClean="0"/>
              <a:t>eds</a:t>
            </a:r>
            <a:r>
              <a:rPr lang="fr-FR" dirty="0" smtClean="0"/>
              <a:t>.), </a:t>
            </a:r>
            <a:r>
              <a:rPr lang="fr-FR" i="1" dirty="0" smtClean="0"/>
              <a:t>Larynx et Parole</a:t>
            </a:r>
            <a:r>
              <a:rPr lang="fr-FR" dirty="0" smtClean="0"/>
              <a:t>. Grenoble: GALF. 313-327.</a:t>
            </a:r>
          </a:p>
          <a:p>
            <a:r>
              <a:rPr lang="fr-FR" dirty="0" smtClean="0"/>
              <a:t> </a:t>
            </a:r>
          </a:p>
          <a:p>
            <a:pPr lvl="0"/>
            <a:r>
              <a:rPr lang="fr-FR" dirty="0" smtClean="0"/>
              <a:t>Marchal, A. 1988. Contrôle de la respiration dans la phonation. </a:t>
            </a:r>
            <a:r>
              <a:rPr lang="fr-FR" i="1" dirty="0" err="1" smtClean="0"/>
              <a:t>Folia</a:t>
            </a:r>
            <a:r>
              <a:rPr lang="fr-FR" i="1" dirty="0" smtClean="0"/>
              <a:t> </a:t>
            </a:r>
            <a:r>
              <a:rPr lang="fr-FR" i="1" dirty="0" err="1" smtClean="0"/>
              <a:t>Phoniatrica</a:t>
            </a:r>
            <a:r>
              <a:rPr lang="fr-FR" dirty="0" smtClean="0"/>
              <a:t> 40:1-11. </a:t>
            </a:r>
          </a:p>
          <a:p>
            <a:pPr lvl="0"/>
            <a:endParaRPr lang="fr-FR" dirty="0" smtClean="0"/>
          </a:p>
          <a:p>
            <a:pPr lvl="0"/>
            <a:r>
              <a:rPr lang="en-US" dirty="0" err="1" smtClean="0"/>
              <a:t>Marchal</a:t>
            </a:r>
            <a:r>
              <a:rPr lang="en-US" dirty="0" smtClean="0"/>
              <a:t>, A. (2009). </a:t>
            </a:r>
            <a:r>
              <a:rPr lang="en-US" i="1" dirty="0" smtClean="0"/>
              <a:t>From Speech Physiology to Linguistic Phonetics</a:t>
            </a:r>
            <a:r>
              <a:rPr lang="en-US" dirty="0" smtClean="0"/>
              <a:t>. </a:t>
            </a:r>
            <a:r>
              <a:rPr lang="fr-FR" dirty="0" smtClean="0"/>
              <a:t>Hoboken, NJ: </a:t>
            </a:r>
            <a:r>
              <a:rPr lang="fr-FR" dirty="0" err="1" smtClean="0"/>
              <a:t>Wiley</a:t>
            </a:r>
            <a:r>
              <a:rPr lang="fr-FR" dirty="0" smtClean="0"/>
              <a:t>-ISTE</a:t>
            </a:r>
          </a:p>
          <a:p>
            <a:r>
              <a:rPr lang="fr-FR" dirty="0" smtClean="0"/>
              <a:t> </a:t>
            </a:r>
          </a:p>
          <a:p>
            <a:pPr lvl="0"/>
            <a:r>
              <a:rPr lang="en-US" dirty="0" smtClean="0"/>
              <a:t>Mc </a:t>
            </a:r>
            <a:r>
              <a:rPr lang="en-US" dirty="0" err="1" smtClean="0"/>
              <a:t>Farland</a:t>
            </a:r>
            <a:r>
              <a:rPr lang="en-US" dirty="0" smtClean="0"/>
              <a:t>, D H. 2001. Respiratory Markers of Conversational Interaction. </a:t>
            </a:r>
            <a:r>
              <a:rPr lang="en-US" i="1" dirty="0" smtClean="0"/>
              <a:t>Journal of Speech, Language and Hearing research</a:t>
            </a:r>
            <a:r>
              <a:rPr lang="en-US" dirty="0" smtClean="0"/>
              <a:t> 44:128-143. </a:t>
            </a:r>
          </a:p>
          <a:p>
            <a:pPr lvl="0"/>
            <a:endParaRPr lang="fr-FR" dirty="0" smtClean="0"/>
          </a:p>
          <a:p>
            <a:r>
              <a:rPr lang="en-US" dirty="0" smtClean="0"/>
              <a:t> Mead, J. (1973). Respiration: Pulmonary Mechanics. </a:t>
            </a:r>
            <a:r>
              <a:rPr lang="en-US" i="1" dirty="0" smtClean="0"/>
              <a:t>Annals of Otolaryngology</a:t>
            </a:r>
            <a:r>
              <a:rPr lang="en-US" dirty="0" smtClean="0"/>
              <a:t>.</a:t>
            </a:r>
            <a:endParaRPr lang="fr-FR" dirty="0" smtClean="0"/>
          </a:p>
          <a:p>
            <a:r>
              <a:rPr lang="en-US" dirty="0" smtClean="0"/>
              <a:t> </a:t>
            </a:r>
            <a:endParaRPr lang="fr-FR" dirty="0" smtClean="0"/>
          </a:p>
          <a:p>
            <a:r>
              <a:rPr lang="en-US" dirty="0" smtClean="0"/>
              <a:t>Mead, J. &amp; Bunn, J. C. (1974). Speech as Breathing. In </a:t>
            </a:r>
            <a:r>
              <a:rPr lang="en-US" dirty="0" err="1" smtClean="0"/>
              <a:t>Wyke</a:t>
            </a:r>
            <a:r>
              <a:rPr lang="en-US" dirty="0" smtClean="0"/>
              <a:t>, B. (ed.), </a:t>
            </a:r>
            <a:r>
              <a:rPr lang="en-US" i="1" dirty="0" err="1" smtClean="0"/>
              <a:t>Ventilatory</a:t>
            </a:r>
            <a:r>
              <a:rPr lang="en-US" i="1" dirty="0" smtClean="0"/>
              <a:t> and </a:t>
            </a:r>
            <a:r>
              <a:rPr lang="en-US" i="1" dirty="0" err="1" smtClean="0"/>
              <a:t>Phonatory</a:t>
            </a:r>
            <a:r>
              <a:rPr lang="en-US" i="1" dirty="0" smtClean="0"/>
              <a:t> Control Systems</a:t>
            </a:r>
            <a:r>
              <a:rPr lang="en-US" dirty="0" smtClean="0"/>
              <a:t>. London: </a:t>
            </a:r>
            <a:r>
              <a:rPr lang="en-US" dirty="0" err="1" smtClean="0"/>
              <a:t>Oxf</a:t>
            </a:r>
            <a:r>
              <a:rPr lang="fr-FR" dirty="0" smtClean="0"/>
              <a:t>ord </a:t>
            </a:r>
            <a:r>
              <a:rPr lang="fr-FR" dirty="0" err="1" smtClean="0"/>
              <a:t>University</a:t>
            </a:r>
            <a:r>
              <a:rPr lang="fr-FR" dirty="0" smtClean="0"/>
              <a:t> </a:t>
            </a:r>
            <a:r>
              <a:rPr lang="fr-FR" dirty="0" err="1" smtClean="0"/>
              <a:t>Press</a:t>
            </a:r>
            <a:r>
              <a:rPr lang="fr-FR" dirty="0" smtClean="0"/>
              <a:t>. </a:t>
            </a:r>
            <a:r>
              <a:rPr lang="fr-FR" dirty="0" err="1" smtClean="0"/>
              <a:t>Chapter</a:t>
            </a:r>
            <a:r>
              <a:rPr lang="fr-FR" dirty="0" smtClean="0"/>
              <a:t> 3.</a:t>
            </a:r>
          </a:p>
          <a:p>
            <a:r>
              <a:rPr lang="fr-FR" dirty="0" smtClean="0"/>
              <a:t> </a:t>
            </a:r>
          </a:p>
          <a:p>
            <a:pPr lvl="0"/>
            <a:r>
              <a:rPr lang="fr-FR" dirty="0" smtClean="0"/>
              <a:t>Müller, J. (1837). Von der </a:t>
            </a:r>
            <a:r>
              <a:rPr lang="fr-FR" dirty="0" err="1" smtClean="0"/>
              <a:t>Stimme</a:t>
            </a:r>
            <a:r>
              <a:rPr lang="fr-FR" dirty="0" smtClean="0"/>
              <a:t> </a:t>
            </a:r>
            <a:r>
              <a:rPr lang="fr-FR" dirty="0" err="1" smtClean="0"/>
              <a:t>und</a:t>
            </a:r>
            <a:r>
              <a:rPr lang="fr-FR" dirty="0" smtClean="0"/>
              <a:t> </a:t>
            </a:r>
            <a:r>
              <a:rPr lang="fr-FR" dirty="0" err="1" smtClean="0"/>
              <a:t>Sprache</a:t>
            </a:r>
            <a:r>
              <a:rPr lang="fr-FR" dirty="0" smtClean="0"/>
              <a:t>.  </a:t>
            </a:r>
            <a:r>
              <a:rPr lang="fr-FR" i="1" dirty="0" err="1" smtClean="0"/>
              <a:t>Handbuch</a:t>
            </a:r>
            <a:r>
              <a:rPr lang="fr-FR" i="1" dirty="0" smtClean="0"/>
              <a:t> der Physiologie des </a:t>
            </a:r>
            <a:r>
              <a:rPr lang="fr-FR" i="1" dirty="0" err="1" smtClean="0"/>
              <a:t>Menschen</a:t>
            </a:r>
            <a:r>
              <a:rPr lang="fr-FR" dirty="0" smtClean="0"/>
              <a:t>. </a:t>
            </a:r>
            <a:r>
              <a:rPr lang="fr-FR" dirty="0" err="1" smtClean="0"/>
              <a:t>Koblenz</a:t>
            </a:r>
            <a:r>
              <a:rPr lang="fr-FR" dirty="0" smtClean="0"/>
              <a:t>: </a:t>
            </a:r>
            <a:r>
              <a:rPr lang="fr-FR" dirty="0" err="1" smtClean="0"/>
              <a:t>Holscher</a:t>
            </a:r>
            <a:r>
              <a:rPr lang="fr-FR" dirty="0" smtClean="0"/>
              <a:t>. 133-245.</a:t>
            </a:r>
          </a:p>
          <a:p>
            <a:r>
              <a:rPr lang="fr-FR" dirty="0" smtClean="0"/>
              <a:t> </a:t>
            </a:r>
          </a:p>
          <a:p>
            <a:pPr lvl="0"/>
            <a:r>
              <a:rPr lang="en-US" dirty="0" err="1" smtClean="0"/>
              <a:t>Netsell</a:t>
            </a:r>
            <a:r>
              <a:rPr lang="en-US" dirty="0" smtClean="0"/>
              <a:t>, R. (1969). </a:t>
            </a:r>
            <a:r>
              <a:rPr lang="en-US" dirty="0" err="1" smtClean="0"/>
              <a:t>Subglottal</a:t>
            </a:r>
            <a:r>
              <a:rPr lang="en-US" dirty="0" smtClean="0"/>
              <a:t> and Intraoral Air Pressure during Intervocalic Contrast of /t/ and /d/. </a:t>
            </a:r>
            <a:r>
              <a:rPr lang="fr-FR" i="1" dirty="0" err="1" smtClean="0"/>
              <a:t>Phonetica</a:t>
            </a:r>
            <a:r>
              <a:rPr lang="fr-FR" i="1" dirty="0" smtClean="0"/>
              <a:t> </a:t>
            </a:r>
            <a:r>
              <a:rPr lang="fr-FR" b="1" dirty="0" smtClean="0"/>
              <a:t>20</a:t>
            </a:r>
            <a:r>
              <a:rPr lang="fr-FR" dirty="0" smtClean="0"/>
              <a:t>. 68-73.</a:t>
            </a:r>
          </a:p>
          <a:p>
            <a:r>
              <a:rPr lang="fr-FR" dirty="0" smtClean="0"/>
              <a:t> </a:t>
            </a:r>
          </a:p>
          <a:p>
            <a:endParaRPr lang="fr-F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3200" dirty="0" err="1" smtClean="0"/>
              <a:t>Selected</a:t>
            </a:r>
            <a:r>
              <a:rPr lang="fr-FR" sz="3200" dirty="0" smtClean="0"/>
              <a:t> </a:t>
            </a:r>
            <a:r>
              <a:rPr lang="fr-FR" sz="3200" dirty="0" err="1" smtClean="0"/>
              <a:t>References</a:t>
            </a:r>
            <a:endParaRPr lang="fr-FR" sz="3200" dirty="0"/>
          </a:p>
        </p:txBody>
      </p:sp>
      <p:sp>
        <p:nvSpPr>
          <p:cNvPr id="3" name="Espace réservé du contenu 2"/>
          <p:cNvSpPr>
            <a:spLocks noGrp="1"/>
          </p:cNvSpPr>
          <p:nvPr>
            <p:ph idx="1"/>
          </p:nvPr>
        </p:nvSpPr>
        <p:spPr>
          <a:xfrm>
            <a:off x="-180528" y="1268760"/>
            <a:ext cx="9324528" cy="5904656"/>
          </a:xfrm>
        </p:spPr>
        <p:txBody>
          <a:bodyPr>
            <a:normAutofit fontScale="40000" lnSpcReduction="20000"/>
          </a:bodyPr>
          <a:lstStyle/>
          <a:p>
            <a:pPr lvl="0"/>
            <a:r>
              <a:rPr lang="en-US" sz="3500" dirty="0" smtClean="0"/>
              <a:t>Rohrer, F. (1925). </a:t>
            </a:r>
            <a:r>
              <a:rPr lang="en-US" sz="3500" dirty="0" err="1" smtClean="0"/>
              <a:t>Physiologie</a:t>
            </a:r>
            <a:r>
              <a:rPr lang="en-US" sz="3500" dirty="0" smtClean="0"/>
              <a:t> </a:t>
            </a:r>
            <a:r>
              <a:rPr lang="en-US" sz="3500" dirty="0" err="1" smtClean="0"/>
              <a:t>der</a:t>
            </a:r>
            <a:r>
              <a:rPr lang="en-US" sz="3500" dirty="0" smtClean="0"/>
              <a:t> </a:t>
            </a:r>
            <a:r>
              <a:rPr lang="en-US" sz="3500" dirty="0" err="1" smtClean="0"/>
              <a:t>Atembewegung</a:t>
            </a:r>
            <a:r>
              <a:rPr lang="en-US" sz="3500" dirty="0" smtClean="0"/>
              <a:t>.  </a:t>
            </a:r>
            <a:r>
              <a:rPr lang="en-US" sz="3500" i="1" dirty="0" err="1" smtClean="0"/>
              <a:t>Handbuch</a:t>
            </a:r>
            <a:r>
              <a:rPr lang="en-US" sz="3500" i="1" dirty="0" smtClean="0"/>
              <a:t> </a:t>
            </a:r>
            <a:r>
              <a:rPr lang="en-US" sz="3500" i="1" dirty="0" err="1" smtClean="0"/>
              <a:t>der</a:t>
            </a:r>
            <a:r>
              <a:rPr lang="en-US" sz="3500" i="1" dirty="0" smtClean="0"/>
              <a:t> </a:t>
            </a:r>
            <a:r>
              <a:rPr lang="en-US" sz="3500" i="1" dirty="0" err="1" smtClean="0"/>
              <a:t>Normalen</a:t>
            </a:r>
            <a:r>
              <a:rPr lang="en-US" sz="3500" i="1" dirty="0" smtClean="0"/>
              <a:t> und </a:t>
            </a:r>
            <a:r>
              <a:rPr lang="en-US" sz="3500" i="1" dirty="0" err="1" smtClean="0"/>
              <a:t>Pathologischen</a:t>
            </a:r>
            <a:r>
              <a:rPr lang="en-US" sz="3500" i="1" dirty="0" smtClean="0"/>
              <a:t> </a:t>
            </a:r>
            <a:r>
              <a:rPr lang="en-US" sz="3500" i="1" dirty="0" err="1" smtClean="0"/>
              <a:t>Physiologie</a:t>
            </a:r>
            <a:r>
              <a:rPr lang="en-US" sz="3500" dirty="0" smtClean="0"/>
              <a:t>. </a:t>
            </a:r>
            <a:r>
              <a:rPr lang="fr-FR" sz="3500" dirty="0" smtClean="0"/>
              <a:t>Berlin: Springer. 70-127.</a:t>
            </a:r>
          </a:p>
          <a:p>
            <a:r>
              <a:rPr lang="fr-FR" sz="3500" dirty="0" smtClean="0"/>
              <a:t> </a:t>
            </a:r>
          </a:p>
          <a:p>
            <a:pPr lvl="0"/>
            <a:r>
              <a:rPr lang="en-US" sz="3500" dirty="0" err="1" smtClean="0"/>
              <a:t>Sjölander</a:t>
            </a:r>
            <a:r>
              <a:rPr lang="en-US" sz="3500" dirty="0" smtClean="0"/>
              <a:t>, P. &amp; </a:t>
            </a:r>
            <a:r>
              <a:rPr lang="en-US" sz="3500" dirty="0" err="1" smtClean="0"/>
              <a:t>Sundberg</a:t>
            </a:r>
            <a:r>
              <a:rPr lang="en-US" sz="3500" dirty="0" smtClean="0"/>
              <a:t>, J. (2004). Spectrum Effects of </a:t>
            </a:r>
            <a:r>
              <a:rPr lang="en-US" sz="3500" dirty="0" err="1" smtClean="0"/>
              <a:t>Subglottal</a:t>
            </a:r>
            <a:r>
              <a:rPr lang="en-US" sz="3500" dirty="0" smtClean="0"/>
              <a:t> Pressure Variation in Professional Baritone Singers. </a:t>
            </a:r>
            <a:r>
              <a:rPr lang="fr-FR" sz="3500" i="1" dirty="0" smtClean="0"/>
              <a:t>Journal of the </a:t>
            </a:r>
            <a:r>
              <a:rPr lang="fr-FR" sz="3500" i="1" dirty="0" err="1" smtClean="0"/>
              <a:t>Acoustical</a:t>
            </a:r>
            <a:r>
              <a:rPr lang="fr-FR" sz="3500" i="1" dirty="0" smtClean="0"/>
              <a:t> Society of </a:t>
            </a:r>
            <a:r>
              <a:rPr lang="fr-FR" sz="3500" i="1" dirty="0" err="1" smtClean="0"/>
              <a:t>America</a:t>
            </a:r>
            <a:r>
              <a:rPr lang="fr-FR" sz="3500" i="1" dirty="0" smtClean="0"/>
              <a:t> </a:t>
            </a:r>
            <a:r>
              <a:rPr lang="fr-FR" sz="3500" b="1" dirty="0" smtClean="0"/>
              <a:t>115</a:t>
            </a:r>
            <a:r>
              <a:rPr lang="fr-FR" sz="3500" dirty="0" smtClean="0"/>
              <a:t>(3). 1270-1273.</a:t>
            </a:r>
          </a:p>
          <a:p>
            <a:r>
              <a:rPr lang="fr-FR" sz="3500" dirty="0" smtClean="0"/>
              <a:t> </a:t>
            </a:r>
          </a:p>
          <a:p>
            <a:pPr lvl="0"/>
            <a:r>
              <a:rPr lang="en-US" sz="3500" dirty="0" err="1" smtClean="0"/>
              <a:t>Slifka</a:t>
            </a:r>
            <a:r>
              <a:rPr lang="en-US" sz="3500" dirty="0" smtClean="0"/>
              <a:t>, J. 2003. Respiratory Constraints on Speech Production: Starting an Utterance. </a:t>
            </a:r>
            <a:r>
              <a:rPr lang="en-US" sz="3500" i="1" dirty="0" smtClean="0"/>
              <a:t>Journal of the Acoustical Society of America</a:t>
            </a:r>
            <a:r>
              <a:rPr lang="en-US" sz="3500" dirty="0" smtClean="0"/>
              <a:t> 114:3343-3353. </a:t>
            </a:r>
          </a:p>
          <a:p>
            <a:pPr lvl="0"/>
            <a:endParaRPr lang="fr-FR" sz="3500" dirty="0" smtClean="0"/>
          </a:p>
          <a:p>
            <a:r>
              <a:rPr lang="en-US" sz="3500" dirty="0" smtClean="0"/>
              <a:t>Stetson, R. H. (1951). </a:t>
            </a:r>
            <a:r>
              <a:rPr lang="en-US" sz="3500" i="1" dirty="0" smtClean="0"/>
              <a:t>Motor Phonetics: A Study of Speech Movements in Action</a:t>
            </a:r>
            <a:r>
              <a:rPr lang="en-US" sz="3500" dirty="0" smtClean="0"/>
              <a:t>(2nd ed.). Amsterdam: North Holland.</a:t>
            </a:r>
            <a:endParaRPr lang="fr-FR" sz="3500" dirty="0" smtClean="0"/>
          </a:p>
          <a:p>
            <a:r>
              <a:rPr lang="en-US" sz="3500" dirty="0" smtClean="0"/>
              <a:t> </a:t>
            </a:r>
            <a:endParaRPr lang="fr-FR" sz="3500" dirty="0" smtClean="0"/>
          </a:p>
          <a:p>
            <a:pPr lvl="0"/>
            <a:r>
              <a:rPr lang="en-US" sz="3500" dirty="0" err="1" smtClean="0"/>
              <a:t>Strick</a:t>
            </a:r>
            <a:r>
              <a:rPr lang="en-US" sz="3500" dirty="0" smtClean="0"/>
              <a:t>, H. &amp; </a:t>
            </a:r>
            <a:r>
              <a:rPr lang="en-US" sz="3500" dirty="0" err="1" smtClean="0"/>
              <a:t>Boves</a:t>
            </a:r>
            <a:r>
              <a:rPr lang="en-US" sz="3500" dirty="0" smtClean="0"/>
              <a:t>, L. (1992). Control of fundamental frequency, intensity and voice quality in speech.  </a:t>
            </a:r>
            <a:r>
              <a:rPr lang="en-US" sz="3500" i="1" dirty="0" smtClean="0"/>
              <a:t>Journal of Phonetics </a:t>
            </a:r>
            <a:r>
              <a:rPr lang="en-US" sz="3500" dirty="0" smtClean="0"/>
              <a:t>(20). </a:t>
            </a:r>
            <a:r>
              <a:rPr lang="fr-FR" sz="3500" dirty="0" smtClean="0"/>
              <a:t>15-25.</a:t>
            </a:r>
          </a:p>
          <a:p>
            <a:pPr lvl="0"/>
            <a:endParaRPr lang="fr-FR" sz="3500" dirty="0" smtClean="0"/>
          </a:p>
          <a:p>
            <a:pPr lvl="0"/>
            <a:r>
              <a:rPr lang="en-US" sz="3500" dirty="0" err="1" smtClean="0"/>
              <a:t>Sundberg</a:t>
            </a:r>
            <a:r>
              <a:rPr lang="en-US" sz="3500" dirty="0" smtClean="0"/>
              <a:t>, J., Anderson, M. &amp; </a:t>
            </a:r>
            <a:r>
              <a:rPr lang="en-US" sz="3500" dirty="0" err="1" smtClean="0"/>
              <a:t>Hultqvist</a:t>
            </a:r>
            <a:r>
              <a:rPr lang="en-US" sz="3500" dirty="0" smtClean="0"/>
              <a:t>, C. (1999). Effects of a </a:t>
            </a:r>
            <a:r>
              <a:rPr lang="en-US" sz="3500" dirty="0" err="1" smtClean="0"/>
              <a:t>Subglottal</a:t>
            </a:r>
            <a:r>
              <a:rPr lang="en-US" sz="3500" dirty="0" smtClean="0"/>
              <a:t> Pressure Variation on Professional Baritone Singers. </a:t>
            </a:r>
            <a:r>
              <a:rPr lang="fr-FR" sz="3500" i="1" dirty="0" smtClean="0"/>
              <a:t>Journal of the </a:t>
            </a:r>
            <a:r>
              <a:rPr lang="fr-FR" sz="3500" i="1" dirty="0" err="1" smtClean="0"/>
              <a:t>Acoustical</a:t>
            </a:r>
            <a:r>
              <a:rPr lang="fr-FR" sz="3500" i="1" dirty="0" smtClean="0"/>
              <a:t> Society of </a:t>
            </a:r>
            <a:r>
              <a:rPr lang="fr-FR" sz="3500" i="1" dirty="0" err="1" smtClean="0"/>
              <a:t>America</a:t>
            </a:r>
            <a:r>
              <a:rPr lang="fr-FR" sz="3500" i="1" dirty="0" smtClean="0"/>
              <a:t> </a:t>
            </a:r>
            <a:r>
              <a:rPr lang="fr-FR" sz="3500" b="1" dirty="0" smtClean="0"/>
              <a:t>105</a:t>
            </a:r>
            <a:r>
              <a:rPr lang="fr-FR" sz="3500" dirty="0" smtClean="0"/>
              <a:t>. 1965-1971.</a:t>
            </a:r>
          </a:p>
          <a:p>
            <a:r>
              <a:rPr lang="fr-FR" sz="3500" dirty="0" smtClean="0"/>
              <a:t> </a:t>
            </a:r>
          </a:p>
          <a:p>
            <a:pPr lvl="0"/>
            <a:r>
              <a:rPr lang="en-US" sz="3500" dirty="0" err="1" smtClean="0"/>
              <a:t>Titze</a:t>
            </a:r>
            <a:r>
              <a:rPr lang="en-US" sz="3500" dirty="0" smtClean="0"/>
              <a:t>, I. R. (1989). Regulation of Vocal Power and Efficiency by </a:t>
            </a:r>
            <a:r>
              <a:rPr lang="en-US" sz="3500" dirty="0" err="1" smtClean="0"/>
              <a:t>Subglottal</a:t>
            </a:r>
            <a:r>
              <a:rPr lang="en-US" sz="3500" dirty="0" smtClean="0"/>
              <a:t> Pressure and Glottal Width. In Fujimura, O. (ed.), </a:t>
            </a:r>
            <a:r>
              <a:rPr lang="en-US" sz="3500" i="1" dirty="0" smtClean="0"/>
              <a:t>Vocal Physiology: Voice Production, Mechanism and Functions</a:t>
            </a:r>
            <a:r>
              <a:rPr lang="en-US" sz="3500" dirty="0" smtClean="0"/>
              <a:t>. </a:t>
            </a:r>
            <a:r>
              <a:rPr lang="fr-FR" sz="3500" dirty="0" smtClean="0"/>
              <a:t>New-York: </a:t>
            </a:r>
            <a:r>
              <a:rPr lang="fr-FR" sz="3500" dirty="0" err="1" smtClean="0"/>
              <a:t>Raven</a:t>
            </a:r>
            <a:r>
              <a:rPr lang="fr-FR" sz="3500" dirty="0" smtClean="0"/>
              <a:t> </a:t>
            </a:r>
            <a:r>
              <a:rPr lang="fr-FR" sz="3500" dirty="0" err="1" smtClean="0"/>
              <a:t>Press</a:t>
            </a:r>
            <a:r>
              <a:rPr lang="fr-FR" sz="3500" dirty="0" smtClean="0"/>
              <a:t>. 227-237.</a:t>
            </a:r>
          </a:p>
          <a:p>
            <a:r>
              <a:rPr lang="fr-FR" sz="3500" dirty="0" smtClean="0"/>
              <a:t> </a:t>
            </a:r>
          </a:p>
          <a:p>
            <a:pPr lvl="0"/>
            <a:r>
              <a:rPr lang="en-US" sz="3500" dirty="0" smtClean="0"/>
              <a:t>Van den Berg, J. (1956). Direct and Indirect Determination  of the Mean </a:t>
            </a:r>
            <a:r>
              <a:rPr lang="en-US" sz="3500" dirty="0" err="1" smtClean="0"/>
              <a:t>Subglottic</a:t>
            </a:r>
            <a:r>
              <a:rPr lang="en-US" sz="3500" dirty="0" smtClean="0"/>
              <a:t> Pressure. </a:t>
            </a:r>
            <a:r>
              <a:rPr lang="fr-FR" sz="3500" i="1" dirty="0" err="1" smtClean="0"/>
              <a:t>Folia</a:t>
            </a:r>
            <a:r>
              <a:rPr lang="fr-FR" sz="3500" i="1" dirty="0" smtClean="0"/>
              <a:t> </a:t>
            </a:r>
            <a:r>
              <a:rPr lang="fr-FR" sz="3500" i="1" dirty="0" err="1" smtClean="0"/>
              <a:t>Phoniatrica</a:t>
            </a:r>
            <a:r>
              <a:rPr lang="fr-FR" sz="3500" i="1" dirty="0" smtClean="0"/>
              <a:t> </a:t>
            </a:r>
            <a:r>
              <a:rPr lang="fr-FR" sz="3500" b="1" dirty="0" smtClean="0"/>
              <a:t>8</a:t>
            </a:r>
            <a:r>
              <a:rPr lang="fr-FR" sz="3500" dirty="0" smtClean="0"/>
              <a:t>. 1-24.</a:t>
            </a:r>
          </a:p>
          <a:p>
            <a:r>
              <a:rPr lang="fr-FR" sz="3500" dirty="0" smtClean="0"/>
              <a:t> </a:t>
            </a:r>
          </a:p>
          <a:p>
            <a:pPr lvl="0"/>
            <a:r>
              <a:rPr lang="en-US" sz="3500" dirty="0" err="1" smtClean="0"/>
              <a:t>Yanagihara</a:t>
            </a:r>
            <a:r>
              <a:rPr lang="en-US" sz="3500" dirty="0" smtClean="0"/>
              <a:t>, N, Koike, Y, and </a:t>
            </a:r>
            <a:r>
              <a:rPr lang="en-US" sz="3500" dirty="0" err="1" smtClean="0"/>
              <a:t>Leden</a:t>
            </a:r>
            <a:r>
              <a:rPr lang="en-US" sz="3500" dirty="0" smtClean="0"/>
              <a:t>, H V. 1966. Phonation and Respiration. </a:t>
            </a:r>
            <a:r>
              <a:rPr lang="en-US" sz="3500" i="1" dirty="0" smtClean="0"/>
              <a:t>Folia </a:t>
            </a:r>
            <a:r>
              <a:rPr lang="en-US" sz="3500" i="1" dirty="0" err="1" smtClean="0"/>
              <a:t>Phoniatrica</a:t>
            </a:r>
            <a:r>
              <a:rPr lang="en-US" sz="3500" dirty="0" smtClean="0"/>
              <a:t> 18:323-340. </a:t>
            </a:r>
          </a:p>
          <a:p>
            <a:pPr lvl="0"/>
            <a:endParaRPr lang="fr-FR" sz="3500" dirty="0" smtClean="0"/>
          </a:p>
          <a:p>
            <a:pPr lvl="0"/>
            <a:r>
              <a:rPr lang="fr-FR" sz="3500" dirty="0" err="1" smtClean="0"/>
              <a:t>Zinkin</a:t>
            </a:r>
            <a:r>
              <a:rPr lang="fr-FR" sz="3500" dirty="0" smtClean="0"/>
              <a:t>, N. I. (1958). </a:t>
            </a:r>
            <a:r>
              <a:rPr lang="fr-FR" sz="3500" i="1" dirty="0" smtClean="0"/>
              <a:t>Les mécanismes de la parole (en Russe)</a:t>
            </a:r>
            <a:r>
              <a:rPr lang="fr-FR" sz="3500" dirty="0" smtClean="0"/>
              <a:t>. Moscou: Académie des sciences pédagogiques</a:t>
            </a:r>
          </a:p>
          <a:p>
            <a:r>
              <a:rPr lang="fr-FR" dirty="0" smtClean="0"/>
              <a:t> </a:t>
            </a:r>
          </a:p>
          <a:p>
            <a:r>
              <a:rPr lang="fr-FR" dirty="0" smtClean="0"/>
              <a:t> </a:t>
            </a:r>
          </a:p>
          <a:p>
            <a:pPr>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674688"/>
            <a:ext cx="9144000" cy="7991476"/>
          </a:xfrm>
        </p:spPr>
        <p:txBody>
          <a:bodyPr>
            <a:noAutofit/>
          </a:bodyPr>
          <a:lstStyle/>
          <a:p>
            <a:pPr>
              <a:buNone/>
            </a:pPr>
            <a:r>
              <a:rPr lang="en-GB" sz="2800" dirty="0" smtClean="0"/>
              <a:t>	</a:t>
            </a:r>
          </a:p>
          <a:p>
            <a:pPr>
              <a:buNone/>
            </a:pPr>
            <a:endParaRPr lang="fr-FR" sz="2400" dirty="0" smtClean="0"/>
          </a:p>
          <a:p>
            <a:pPr>
              <a:buNone/>
            </a:pPr>
            <a:r>
              <a:rPr lang="en-GB" sz="2400" dirty="0" smtClean="0"/>
              <a:t>	Head of each rib joined to the spinal column by sliding joints. </a:t>
            </a:r>
            <a:r>
              <a:rPr lang="fr-FR" sz="2400" dirty="0" err="1" smtClean="0"/>
              <a:t>Displacement</a:t>
            </a:r>
            <a:r>
              <a:rPr lang="fr-FR" sz="2400" dirty="0" smtClean="0"/>
              <a:t> of the </a:t>
            </a:r>
            <a:r>
              <a:rPr lang="fr-FR" sz="2400" dirty="0" err="1" smtClean="0"/>
              <a:t>ribs</a:t>
            </a:r>
            <a:r>
              <a:rPr lang="fr-FR" sz="2400" dirty="0" smtClean="0"/>
              <a:t> = </a:t>
            </a:r>
            <a:r>
              <a:rPr lang="fr-FR" sz="2400" dirty="0" err="1" smtClean="0"/>
              <a:t>enlargement</a:t>
            </a:r>
            <a:r>
              <a:rPr lang="fr-FR" sz="2400" dirty="0" smtClean="0"/>
              <a:t> of the  cage</a:t>
            </a:r>
          </a:p>
          <a:p>
            <a:pPr>
              <a:buNone/>
            </a:pPr>
            <a:endParaRPr lang="en-GB" sz="2400" dirty="0" smtClean="0"/>
          </a:p>
          <a:p>
            <a:pPr>
              <a:buNone/>
            </a:pPr>
            <a:r>
              <a:rPr lang="en-GB" sz="2400" dirty="0" smtClean="0"/>
              <a:t>		- Raising of the ribs: transverse and lateral increase</a:t>
            </a:r>
          </a:p>
          <a:p>
            <a:pPr>
              <a:buNone/>
            </a:pPr>
            <a:endParaRPr lang="en-GB" sz="2400" dirty="0" smtClean="0"/>
          </a:p>
          <a:p>
            <a:pPr>
              <a:buNone/>
            </a:pPr>
            <a:r>
              <a:rPr lang="en-GB" sz="2400" dirty="0" smtClean="0"/>
              <a:t>		- Forward and upward movement of the sternum: increase of the 	</a:t>
            </a:r>
            <a:r>
              <a:rPr lang="en-GB" sz="2400" dirty="0" err="1" smtClean="0"/>
              <a:t>antero</a:t>
            </a:r>
            <a:r>
              <a:rPr lang="en-GB" sz="2400" dirty="0" smtClean="0"/>
              <a:t>-posterior diameter. </a:t>
            </a:r>
          </a:p>
          <a:p>
            <a:pPr>
              <a:buNone/>
            </a:pPr>
            <a:r>
              <a:rPr lang="fr-FR" sz="2400" dirty="0" smtClean="0"/>
              <a:t>	</a:t>
            </a:r>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buNone/>
            </a:pPr>
            <a:r>
              <a:rPr lang="en-GB" sz="2400" dirty="0" smtClean="0"/>
              <a:t>	Movements of the diaphragm: vertical dimension.</a:t>
            </a:r>
          </a:p>
          <a:p>
            <a:pPr>
              <a:buNone/>
            </a:pPr>
            <a:endParaRPr lang="fr-FR" sz="2400" dirty="0" smtClean="0"/>
          </a:p>
          <a:p>
            <a:endParaRPr lang="fr-FR" sz="2800" dirty="0"/>
          </a:p>
        </p:txBody>
      </p:sp>
      <p:pic>
        <p:nvPicPr>
          <p:cNvPr id="4" name="Espace réservé du contenu 9" descr="2 déplacements CT.jpg"/>
          <p:cNvPicPr>
            <a:picLocks noChangeAspect="1"/>
          </p:cNvPicPr>
          <p:nvPr/>
        </p:nvPicPr>
        <p:blipFill>
          <a:blip r:embed="rId3" cstate="print"/>
          <a:srcRect l="13609" t="54902" r="27217"/>
          <a:stretch>
            <a:fillRect/>
          </a:stretch>
        </p:blipFill>
        <p:spPr>
          <a:xfrm>
            <a:off x="467544" y="3429000"/>
            <a:ext cx="4671258" cy="2617899"/>
          </a:xfrm>
          <a:prstGeom prst="rect">
            <a:avLst/>
          </a:prstGeom>
        </p:spPr>
      </p:pic>
      <p:pic>
        <p:nvPicPr>
          <p:cNvPr id="6" name="Espace réservé du contenu 6" descr="action of the diaphragm.tif"/>
          <p:cNvPicPr>
            <a:picLocks noChangeAspect="1"/>
          </p:cNvPicPr>
          <p:nvPr/>
        </p:nvPicPr>
        <p:blipFill>
          <a:blip r:embed="rId4" cstate="print"/>
          <a:srcRect l="41995" t="14665" r="4666" b="4666"/>
          <a:stretch>
            <a:fillRect/>
          </a:stretch>
        </p:blipFill>
        <p:spPr>
          <a:xfrm>
            <a:off x="5364088" y="3429000"/>
            <a:ext cx="3379910" cy="2614028"/>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1854</TotalTime>
  <Words>8675</Words>
  <Application>Microsoft Office PowerPoint</Application>
  <PresentationFormat>Affichage à l'écran (4:3)</PresentationFormat>
  <Paragraphs>990</Paragraphs>
  <Slides>86</Slides>
  <Notes>70</Notes>
  <HiddenSlides>0</HiddenSlides>
  <MMClips>0</MMClips>
  <ScaleCrop>false</ScaleCrop>
  <HeadingPairs>
    <vt:vector size="4" baseType="variant">
      <vt:variant>
        <vt:lpstr>Thème</vt:lpstr>
      </vt:variant>
      <vt:variant>
        <vt:i4>1</vt:i4>
      </vt:variant>
      <vt:variant>
        <vt:lpstr>Titres des diapositives</vt:lpstr>
      </vt:variant>
      <vt:variant>
        <vt:i4>86</vt:i4>
      </vt:variant>
    </vt:vector>
  </HeadingPairs>
  <TitlesOfParts>
    <vt:vector size="87" baseType="lpstr">
      <vt:lpstr>Thème Office</vt:lpstr>
      <vt:lpstr>Respiration: from Physiology to Phonetics</vt:lpstr>
      <vt:lpstr> </vt:lpstr>
      <vt:lpstr>Vital Function of Respiration </vt:lpstr>
      <vt:lpstr>The Lungs </vt:lpstr>
      <vt:lpstr>The two lungs are envelopped in a serous membrane: the pleura. 2 layers: visceral and parietal.</vt:lpstr>
      <vt:lpstr>Mechanics of breathing</vt:lpstr>
      <vt:lpstr>The Respiratory System - The Structural Supports  </vt:lpstr>
      <vt:lpstr>Rib Cage = Protective shield </vt:lpstr>
      <vt:lpstr>Diapositive 9</vt:lpstr>
      <vt:lpstr>Some Principles of Aerodynamics </vt:lpstr>
      <vt:lpstr>Some Principles of Aerodynamics</vt:lpstr>
      <vt:lpstr>How to Measure Air Pressure ?</vt:lpstr>
      <vt:lpstr>Air Pressures in the Vocal Tract</vt:lpstr>
      <vt:lpstr>Airflow</vt:lpstr>
      <vt:lpstr>How to Measure Flow ?</vt:lpstr>
      <vt:lpstr>How to Measure Flow during a Speech Task ?</vt:lpstr>
      <vt:lpstr>Diapositive 17</vt:lpstr>
      <vt:lpstr>Diapositive 18</vt:lpstr>
      <vt:lpstr>Diapositive 19</vt:lpstr>
      <vt:lpstr>Recording Session with EVA2 in Aix</vt:lpstr>
      <vt:lpstr>Normal Respiration </vt:lpstr>
      <vt:lpstr>Normal Respiration</vt:lpstr>
      <vt:lpstr>Aerodynamic Data for Normal Respiration </vt:lpstr>
      <vt:lpstr>Respiration Muscles  </vt:lpstr>
      <vt:lpstr> </vt:lpstr>
      <vt:lpstr>Respiratory Muscles for Inhalation</vt:lpstr>
      <vt:lpstr>Inhalation Muscle: action of the diaphragm</vt:lpstr>
      <vt:lpstr>Action of the Thoracic Muscles in the Inhalation Phase</vt:lpstr>
      <vt:lpstr>Exhalation Muscles  </vt:lpstr>
      <vt:lpstr>Exhalation Muscles</vt:lpstr>
      <vt:lpstr> </vt:lpstr>
      <vt:lpstr>Diapositive 32</vt:lpstr>
      <vt:lpstr>Action of some Thoracic Muscles in the Exhalation Phase</vt:lpstr>
      <vt:lpstr>Pulmonary Capacity and Pulmonary Volume</vt:lpstr>
      <vt:lpstr>Pulmonary Capacity and Pulmonary Volume </vt:lpstr>
      <vt:lpstr>Respiration in Phonation </vt:lpstr>
      <vt:lpstr>Control of Respiration during Speech</vt:lpstr>
      <vt:lpstr>The respiratory cycle during Speech </vt:lpstr>
      <vt:lpstr>Exhalation is organized in Breath Groups (after Lieberman, 1965) </vt:lpstr>
      <vt:lpstr>     Declination line of Fo from start to end of a breath group  </vt:lpstr>
      <vt:lpstr>Muscular Control during Exhalation for Speech after Ladefoged (1967)</vt:lpstr>
      <vt:lpstr>Some Neglected Aerodynamic Issues</vt:lpstr>
      <vt:lpstr>Recording of some of the Respiratory Muscles</vt:lpstr>
      <vt:lpstr>General Theory of Co-ordinated Movement </vt:lpstr>
      <vt:lpstr>Control of respiration as a Co-ordinated Movement</vt:lpstr>
      <vt:lpstr>EMG of the respiratory muscles during a speech task</vt:lpstr>
      <vt:lpstr>Revised Model of the Control of Respiration</vt:lpstr>
      <vt:lpstr>Linguistic Functions </vt:lpstr>
      <vt:lpstr>Linguistic Functions</vt:lpstr>
      <vt:lpstr>Respiration and the Syllable</vt:lpstr>
      <vt:lpstr>Respiration and the Syllable</vt:lpstr>
      <vt:lpstr>EMG Data and V/C Distinction</vt:lpstr>
      <vt:lpstr>EMG Data and V/C Distinction</vt:lpstr>
      <vt:lpstr>Air Pressures in the Respiratory system and in the Vocal Tract</vt:lpstr>
      <vt:lpstr>Air Pressures in the Vocal Tract</vt:lpstr>
      <vt:lpstr>The Subglottal Pressure</vt:lpstr>
      <vt:lpstr>Measurement of Subglottal Pressure </vt:lpstr>
      <vt:lpstr>Measurement of Subglottal Pressure</vt:lpstr>
      <vt:lpstr>Direct Subglottal Pressure Recording</vt:lpstr>
      <vt:lpstr>Indirect Methods </vt:lpstr>
      <vt:lpstr>Measurement of Oesophageal Pressure</vt:lpstr>
      <vt:lpstr>Diapositive 62</vt:lpstr>
      <vt:lpstr>Subglottal Pressure = Poes – Relaxation Pressure</vt:lpstr>
      <vt:lpstr>Subglottal Pressure = Poes – Relaxation Pressure</vt:lpstr>
      <vt:lpstr>Body-Plethysmograph</vt:lpstr>
      <vt:lpstr>Measurement of Intra-oral Air-pressure</vt:lpstr>
      <vt:lpstr>Diapositive 67</vt:lpstr>
      <vt:lpstr>Values of Subglottal Pressure </vt:lpstr>
      <vt:lpstr>Subglottal Pressure and Intensity  </vt:lpstr>
      <vt:lpstr>Diapositive 70</vt:lpstr>
      <vt:lpstr>Subglottal Pressure – Intensity- Vowel</vt:lpstr>
      <vt:lpstr>Subglottal Pressure and Fundamental Frequency </vt:lpstr>
      <vt:lpstr>Subglottal Pressure and Fundamental Frequency</vt:lpstr>
      <vt:lpstr>Subglottal Pressure and the Spectrum </vt:lpstr>
      <vt:lpstr>Subglottal Pressure and Stress  </vt:lpstr>
      <vt:lpstr>Subglottal Pressure and Lexical Accent</vt:lpstr>
      <vt:lpstr>Subglottal Pressure and Lexical Accent (Lieberman, 1965)</vt:lpstr>
      <vt:lpstr>Diapositive 78</vt:lpstr>
      <vt:lpstr>Subglottal Pressure and Emphasis (after Marchal, 1980)</vt:lpstr>
      <vt:lpstr>Subglottal Pressure and Emphasis (after Benguerel, 1973)</vt:lpstr>
      <vt:lpstr>Some credit to the Motor Theory of Speech Perception ?</vt:lpstr>
      <vt:lpstr>Phonetic Consequences of some  Respiratory Troubles</vt:lpstr>
      <vt:lpstr>Selected References</vt:lpstr>
      <vt:lpstr>Selected References</vt:lpstr>
      <vt:lpstr>Selected References</vt:lpstr>
      <vt:lpstr>Selected References</vt:lpstr>
    </vt:vector>
  </TitlesOfParts>
  <Company>Université de Provence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Physiology of Respiration</dc:title>
  <dc:creator>marchal</dc:creator>
  <cp:lastModifiedBy>Alain</cp:lastModifiedBy>
  <cp:revision>330</cp:revision>
  <dcterms:created xsi:type="dcterms:W3CDTF">2011-11-12T09:48:35Z</dcterms:created>
  <dcterms:modified xsi:type="dcterms:W3CDTF">2013-04-27T08:13:11Z</dcterms:modified>
</cp:coreProperties>
</file>