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306" r:id="rId2"/>
    <p:sldId id="346" r:id="rId3"/>
    <p:sldId id="330" r:id="rId4"/>
    <p:sldId id="331" r:id="rId5"/>
    <p:sldId id="332" r:id="rId6"/>
    <p:sldId id="333" r:id="rId7"/>
    <p:sldId id="334" r:id="rId8"/>
    <p:sldId id="343" r:id="rId9"/>
    <p:sldId id="342" r:id="rId10"/>
    <p:sldId id="341" r:id="rId11"/>
    <p:sldId id="34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46" autoAdjust="0"/>
    <p:restoredTop sz="98201" autoAdjust="0"/>
  </p:normalViewPr>
  <p:slideViewPr>
    <p:cSldViewPr snapToObjects="1">
      <p:cViewPr>
        <p:scale>
          <a:sx n="100" d="100"/>
          <a:sy n="100" d="100"/>
        </p:scale>
        <p:origin x="-89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4648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06/06/14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611832"/>
            <a:ext cx="5257800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2400" dirty="0" err="1" smtClean="0">
                <a:latin typeface="+mj-lt"/>
                <a:cs typeface="Arial"/>
              </a:rPr>
              <a:t>Einige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Kriterien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für</a:t>
            </a:r>
            <a:r>
              <a:rPr lang="en-AU" sz="2400" dirty="0" smtClean="0">
                <a:latin typeface="+mj-lt"/>
                <a:cs typeface="Arial"/>
              </a:rPr>
              <a:t> die </a:t>
            </a:r>
            <a:r>
              <a:rPr lang="en-AU" sz="2400" dirty="0" err="1" smtClean="0">
                <a:latin typeface="+mj-lt"/>
                <a:cs typeface="Arial"/>
              </a:rPr>
              <a:t>Durchführung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einer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Varianzanalyse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2902297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Jonathan Harrington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33399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ges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2      Alter   1  10 14.876957 3.175409e-03     * 0.5519903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</a:t>
            </a:r>
            <a:r>
              <a:rPr lang="en-US" sz="1400" dirty="0" smtClean="0">
                <a:latin typeface="Courier"/>
                <a:cs typeface="Courier"/>
              </a:rPr>
              <a:t> 78.505534 3.390750e-10     * 0.5742513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  </a:t>
            </a:r>
            <a:r>
              <a:rPr lang="en-US" sz="1400" dirty="0" smtClean="0">
                <a:latin typeface="Courier"/>
                <a:cs typeface="Courier"/>
              </a:rPr>
              <a:t>9.890888 1.031474e-03     * 0.1452519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$`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Mauchly's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Test for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Sphericity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`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     Effect         W      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&lt;.05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Wort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0.5423826 0.06373468      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4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Alter:Wort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0.5423826 0.06373468 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1.340736e-07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3.342362e-08         *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4.370590e-03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3.120999e-03         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4011275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1. Die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betroffenen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Freiheitsgrade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werden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dem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Greenhouse-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Geisser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-Epsilon </a:t>
            </a:r>
            <a:r>
              <a:rPr lang="en-GB" sz="2400" dirty="0" err="1" smtClean="0">
                <a:latin typeface="+mj-lt"/>
                <a:cs typeface="Arial"/>
              </a:rPr>
              <a:t>multipliziert</a:t>
            </a:r>
            <a:r>
              <a:rPr lang="en-GB" sz="2400" dirty="0" smtClean="0">
                <a:latin typeface="+mj-lt"/>
                <a:cs typeface="Arial"/>
              </a:rPr>
              <a:t>,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unter</a:t>
            </a:r>
            <a:r>
              <a:rPr lang="en-GB" sz="2400" dirty="0" smtClean="0">
                <a:latin typeface="+mj-lt"/>
                <a:cs typeface="Arial"/>
              </a:rPr>
              <a:t> 0.75 </a:t>
            </a:r>
            <a:r>
              <a:rPr lang="en-GB" sz="2400" dirty="0" err="1" smtClean="0">
                <a:latin typeface="+mj-lt"/>
                <a:cs typeface="Arial"/>
              </a:rPr>
              <a:t>liegt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sonst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008000"/>
                </a:solidFill>
                <a:latin typeface="+mj-lt"/>
                <a:cs typeface="Arial"/>
              </a:rPr>
              <a:t>Huynh-</a:t>
            </a:r>
            <a:r>
              <a:rPr lang="en-GB" sz="2400" dirty="0" err="1" smtClean="0">
                <a:solidFill>
                  <a:srgbClr val="008000"/>
                </a:solidFill>
                <a:latin typeface="+mj-lt"/>
                <a:cs typeface="Arial"/>
              </a:rPr>
              <a:t>Feldt</a:t>
            </a:r>
            <a:r>
              <a:rPr lang="en-GB" sz="2400" dirty="0" smtClean="0">
                <a:solidFill>
                  <a:srgbClr val="008000"/>
                </a:solidFill>
                <a:latin typeface="+mj-lt"/>
                <a:cs typeface="Arial"/>
              </a:rPr>
              <a:t>-Epsilon</a:t>
            </a:r>
            <a:r>
              <a:rPr lang="en-GB" sz="2400" dirty="0" smtClean="0">
                <a:solidFill>
                  <a:srgbClr val="7F7F7F"/>
                </a:solidFill>
                <a:latin typeface="+mj-lt"/>
                <a:cs typeface="Arial"/>
              </a:rPr>
              <a:t>: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sollte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diesem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letzten</a:t>
            </a:r>
            <a:r>
              <a:rPr lang="en-GB" sz="2400" dirty="0" smtClean="0">
                <a:latin typeface="+mj-lt"/>
                <a:cs typeface="Arial"/>
              </a:rPr>
              <a:t> Fall </a:t>
            </a:r>
            <a:r>
              <a:rPr lang="en-GB" sz="2400" dirty="0" err="1" smtClean="0">
                <a:latin typeface="+mj-lt"/>
                <a:cs typeface="Arial"/>
              </a:rPr>
              <a:t>der</a:t>
            </a:r>
            <a:r>
              <a:rPr lang="en-GB" sz="2400" dirty="0" smtClean="0">
                <a:latin typeface="+mj-lt"/>
                <a:cs typeface="Arial"/>
              </a:rPr>
              <a:t> H-F-Epsilon &gt; 1 </a:t>
            </a:r>
            <a:r>
              <a:rPr lang="en-GB" sz="2400" dirty="0" err="1" smtClean="0">
                <a:latin typeface="+mj-lt"/>
                <a:cs typeface="Arial"/>
              </a:rPr>
              <a:t>sein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dann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einfach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die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ursprünglichen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Freiheitsgrade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nehmen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d.h</a:t>
            </a:r>
            <a:r>
              <a:rPr lang="en-GB" sz="2400" dirty="0" smtClean="0">
                <a:latin typeface="+mj-lt"/>
                <a:cs typeface="Arial"/>
              </a:rPr>
              <a:t>. </a:t>
            </a:r>
            <a:r>
              <a:rPr lang="en-GB" sz="2400" dirty="0" err="1" smtClean="0">
                <a:latin typeface="+mj-lt"/>
                <a:cs typeface="Arial"/>
              </a:rPr>
              <a:t>keine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Korrektur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einsetzen</a:t>
            </a:r>
            <a:r>
              <a:rPr lang="en-GB" sz="2400" dirty="0" smtClean="0">
                <a:latin typeface="+mj-lt"/>
                <a:cs typeface="Arial"/>
              </a:rPr>
              <a:t>.</a:t>
            </a:r>
            <a:endParaRPr lang="en-GB" sz="2400" dirty="0" smtClean="0">
              <a:solidFill>
                <a:srgbClr val="008000"/>
              </a:solidFill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991492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: F[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</a:t>
            </a:r>
            <a:r>
              <a:rPr lang="en-GB" sz="2400" dirty="0" smtClean="0">
                <a:latin typeface="+mj-lt"/>
                <a:cs typeface="Arial"/>
              </a:rPr>
              <a:t>,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20</a:t>
            </a:r>
            <a:r>
              <a:rPr lang="en-GB" sz="2400" dirty="0" smtClean="0">
                <a:latin typeface="+mj-lt"/>
                <a:cs typeface="Arial"/>
              </a:rPr>
              <a:t>] ➞ F[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0.6860511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20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400" dirty="0" smtClean="0">
                <a:cs typeface="Arial"/>
              </a:rPr>
              <a:t>] = F[1.4, </a:t>
            </a:r>
            <a:r>
              <a:rPr lang="en-GB" sz="2400" dirty="0" smtClean="0">
                <a:latin typeface="+mj-lt"/>
                <a:cs typeface="Arial"/>
              </a:rPr>
              <a:t>  13.7]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6324600"/>
            <a:ext cx="7162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×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: </a:t>
            </a:r>
            <a:r>
              <a:rPr lang="en-GB" sz="2400" dirty="0" smtClean="0">
                <a:cs typeface="Arial"/>
              </a:rPr>
              <a:t>F[</a:t>
            </a:r>
            <a:r>
              <a:rPr lang="en-GB" sz="2400" dirty="0" smtClean="0">
                <a:solidFill>
                  <a:srgbClr val="FF0000"/>
                </a:solidFill>
                <a:cs typeface="Arial"/>
              </a:rPr>
              <a:t>2</a:t>
            </a:r>
            <a:r>
              <a:rPr lang="en-GB" sz="2400" dirty="0" smtClean="0">
                <a:cs typeface="Arial"/>
              </a:rPr>
              <a:t>,</a:t>
            </a:r>
            <a:r>
              <a:rPr lang="en-GB" sz="2400" dirty="0" smtClean="0">
                <a:solidFill>
                  <a:srgbClr val="FF0000"/>
                </a:solidFill>
                <a:cs typeface="Arial"/>
              </a:rPr>
              <a:t>20</a:t>
            </a:r>
            <a:r>
              <a:rPr lang="en-GB" sz="2400" dirty="0" smtClean="0">
                <a:cs typeface="Arial"/>
              </a:rPr>
              <a:t>] ➞  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F[1.4, 13.7]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0960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ges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2      Alter   1  10 14.876957 3.175409e-03     * 0.5519903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</a:t>
            </a:r>
            <a:r>
              <a:rPr lang="en-US" sz="1400" dirty="0" smtClean="0">
                <a:latin typeface="Courier"/>
                <a:cs typeface="Courier"/>
              </a:rPr>
              <a:t> 78.505534 3.390750e-10     * 0.5742513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  </a:t>
            </a:r>
            <a:r>
              <a:rPr lang="en-US" sz="1400" b="1" dirty="0" smtClean="0">
                <a:latin typeface="Courier"/>
                <a:cs typeface="Courier"/>
              </a:rPr>
              <a:t>9.890888</a:t>
            </a:r>
            <a:r>
              <a:rPr lang="en-US" sz="1400" dirty="0" smtClean="0">
                <a:latin typeface="Courier"/>
                <a:cs typeface="Courier"/>
              </a:rPr>
              <a:t> 1.031474e-03     * 0.1452519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1.340736e-07</a:t>
            </a:r>
            <a:r>
              <a:rPr lang="en-US" sz="1400" dirty="0" smtClean="0">
                <a:latin typeface="Courier"/>
                <a:cs typeface="Courier"/>
              </a:rPr>
              <a:t>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3.342362e-08</a:t>
            </a:r>
            <a:r>
              <a:rPr lang="en-US" sz="1400" dirty="0" smtClean="0">
                <a:latin typeface="Courier"/>
                <a:cs typeface="Courier"/>
              </a:rPr>
              <a:t>         *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4.370590e-03</a:t>
            </a:r>
            <a:r>
              <a:rPr lang="en-US" sz="1400" dirty="0" smtClean="0">
                <a:latin typeface="Courier"/>
                <a:cs typeface="Courier"/>
              </a:rPr>
              <a:t>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3.120999e-03</a:t>
            </a:r>
            <a:r>
              <a:rPr lang="en-US" sz="1400" dirty="0" smtClean="0">
                <a:latin typeface="Courier"/>
                <a:cs typeface="Courier"/>
              </a:rPr>
              <a:t>         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33528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2. Die neuen damit verbunden Wahrscheinlichkeiten sind </a:t>
            </a:r>
            <a:r>
              <a:rPr lang="de-DE" sz="2400" dirty="0" err="1" smtClean="0">
                <a:solidFill>
                  <a:srgbClr val="0000FF"/>
                </a:solidFill>
                <a:latin typeface="+mj-lt"/>
                <a:cs typeface="Arial"/>
              </a:rPr>
              <a:t>p[GG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] </a:t>
            </a:r>
            <a:r>
              <a:rPr lang="de-DE" sz="2400" dirty="0" smtClean="0">
                <a:latin typeface="+mj-lt"/>
                <a:cs typeface="Arial"/>
              </a:rPr>
              <a:t>(wenn mit </a:t>
            </a:r>
            <a:r>
              <a:rPr lang="de-DE" sz="2400" dirty="0" err="1" smtClean="0">
                <a:latin typeface="+mj-lt"/>
                <a:cs typeface="Arial"/>
              </a:rPr>
              <a:t>GGe</a:t>
            </a:r>
            <a:r>
              <a:rPr lang="de-DE" sz="2400" dirty="0" smtClean="0">
                <a:latin typeface="+mj-lt"/>
                <a:cs typeface="Arial"/>
              </a:rPr>
              <a:t> multipliziert wurde) sonst </a:t>
            </a:r>
            <a:r>
              <a:rPr lang="de-DE" sz="2400" dirty="0" err="1" smtClean="0">
                <a:solidFill>
                  <a:srgbClr val="800000"/>
                </a:solidFill>
                <a:latin typeface="+mj-lt"/>
                <a:cs typeface="Arial"/>
              </a:rPr>
              <a:t>p[HF</a:t>
            </a:r>
            <a:r>
              <a:rPr lang="de-DE" sz="2400" dirty="0" smtClean="0">
                <a:solidFill>
                  <a:srgbClr val="800000"/>
                </a:solidFill>
                <a:latin typeface="+mj-lt"/>
                <a:cs typeface="Arial"/>
              </a:rPr>
              <a:t>]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4183797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j-lt"/>
                <a:cs typeface="Arial"/>
              </a:rPr>
              <a:t>Das </a:t>
            </a:r>
            <a:r>
              <a:rPr lang="en-GB" sz="2000" dirty="0" err="1" smtClean="0">
                <a:latin typeface="+mj-lt"/>
                <a:cs typeface="Arial"/>
              </a:rPr>
              <a:t>sind</a:t>
            </a:r>
            <a:r>
              <a:rPr lang="en-GB" sz="2000" dirty="0" smtClean="0">
                <a:latin typeface="+mj-lt"/>
                <a:cs typeface="Arial"/>
              </a:rPr>
              <a:t> die </a:t>
            </a:r>
            <a:r>
              <a:rPr lang="en-GB" sz="2000" dirty="0" err="1" smtClean="0">
                <a:latin typeface="+mj-lt"/>
                <a:cs typeface="Arial"/>
              </a:rPr>
              <a:t>Wahrscheinlichkeiten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mit</a:t>
            </a:r>
            <a:r>
              <a:rPr lang="en-GB" sz="2000" dirty="0" smtClean="0">
                <a:latin typeface="+mj-lt"/>
                <a:cs typeface="Arial"/>
              </a:rPr>
              <a:t> den </a:t>
            </a:r>
            <a:r>
              <a:rPr lang="en-GB" sz="2000" dirty="0" err="1" smtClean="0">
                <a:latin typeface="+mj-lt"/>
                <a:cs typeface="Arial"/>
              </a:rPr>
              <a:t>korrigierten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Freiheitsgraden</a:t>
            </a:r>
            <a:endParaRPr lang="en-GB" sz="2000" dirty="0" smtClean="0">
              <a:latin typeface="+mj-lt"/>
              <a:cs typeface="Arial"/>
            </a:endParaRPr>
          </a:p>
          <a:p>
            <a:r>
              <a:rPr lang="en-GB" sz="2000" dirty="0" err="1" smtClean="0">
                <a:latin typeface="+mj-lt"/>
                <a:cs typeface="Arial"/>
              </a:rPr>
              <a:t>z.B</a:t>
            </a:r>
            <a:r>
              <a:rPr lang="en-GB" sz="2000" dirty="0" smtClean="0">
                <a:latin typeface="+mj-lt"/>
                <a:cs typeface="Arial"/>
              </a:rPr>
              <a:t>. 1 - </a:t>
            </a:r>
            <a:r>
              <a:rPr lang="en-GB" sz="2000" dirty="0" err="1" smtClean="0">
                <a:latin typeface="+mj-lt"/>
                <a:cs typeface="Arial"/>
              </a:rPr>
              <a:t>pf</a:t>
            </a:r>
            <a:r>
              <a:rPr lang="en-GB" sz="2000" dirty="0" smtClean="0">
                <a:latin typeface="+mj-lt"/>
                <a:cs typeface="Arial"/>
              </a:rPr>
              <a:t>(</a:t>
            </a:r>
            <a:r>
              <a:rPr lang="en-US" sz="2000" b="1" dirty="0" smtClean="0">
                <a:solidFill>
                  <a:srgbClr val="000000"/>
                </a:solidFill>
                <a:latin typeface="Courier"/>
                <a:cs typeface="Courier"/>
              </a:rPr>
              <a:t>9.890888</a:t>
            </a:r>
            <a:r>
              <a:rPr lang="en-GB" sz="2000" b="1" dirty="0" smtClean="0">
                <a:solidFill>
                  <a:srgbClr val="000000"/>
                </a:solidFill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chemeClr val="accent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20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)</a:t>
            </a:r>
            <a:endParaRPr lang="en-GB" sz="20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874062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[</a:t>
            </a:r>
            <a:r>
              <a:rPr lang="en-US" b="1" dirty="0" smtClean="0">
                <a:solidFill>
                  <a:srgbClr val="0000FF"/>
                </a:solidFill>
                <a:latin typeface="Courier"/>
                <a:cs typeface="Courier"/>
              </a:rPr>
              <a:t>1] 0.004370589</a:t>
            </a:r>
            <a:endParaRPr lang="en-GB" b="1" dirty="0" err="1" smtClean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410200"/>
            <a:ext cx="8153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(F[1,10] = 14.9, </a:t>
            </a:r>
            <a:r>
              <a:rPr lang="en-GB" sz="2400" dirty="0" err="1" smtClean="0">
                <a:latin typeface="+mj-lt"/>
                <a:cs typeface="Arial"/>
              </a:rPr>
              <a:t>p</a:t>
            </a:r>
            <a:r>
              <a:rPr lang="en-GB" sz="2400" dirty="0" smtClean="0">
                <a:latin typeface="+mj-lt"/>
                <a:cs typeface="Arial"/>
              </a:rPr>
              <a:t> &lt; 0.001),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(F[</a:t>
            </a:r>
            <a:r>
              <a:rPr lang="en-US" sz="2400" dirty="0" smtClean="0">
                <a:latin typeface="+mj-lt"/>
                <a:cs typeface="Arial"/>
              </a:rPr>
              <a:t>1.4</a:t>
            </a:r>
            <a:r>
              <a:rPr lang="en-GB" sz="2400" dirty="0" smtClean="0">
                <a:latin typeface="+mj-lt"/>
                <a:cs typeface="Arial"/>
              </a:rPr>
              <a:t> , </a:t>
            </a:r>
            <a:r>
              <a:rPr lang="en-US" sz="2400" dirty="0" smtClean="0">
                <a:latin typeface="+mj-lt"/>
                <a:cs typeface="Arial"/>
              </a:rPr>
              <a:t>13.7</a:t>
            </a:r>
            <a:r>
              <a:rPr lang="en-GB" sz="2400" dirty="0" smtClean="0">
                <a:latin typeface="+mj-lt"/>
                <a:cs typeface="Arial"/>
              </a:rPr>
              <a:t>] = 78.5, </a:t>
            </a:r>
            <a:r>
              <a:rPr lang="en-GB" sz="2400" dirty="0" err="1" smtClean="0">
                <a:solidFill>
                  <a:srgbClr val="0000FF"/>
                </a:solidFill>
                <a:latin typeface="+mj-lt"/>
                <a:cs typeface="Arial"/>
              </a:rPr>
              <a:t>p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&lt; 0.001</a:t>
            </a:r>
            <a:r>
              <a:rPr lang="en-GB" sz="2400" dirty="0" smtClean="0"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sowie</a:t>
            </a:r>
            <a:r>
              <a:rPr lang="en-GB" sz="2400" dirty="0" smtClean="0">
                <a:latin typeface="+mj-lt"/>
                <a:cs typeface="Arial"/>
              </a:rPr>
              <a:t> die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 und Alter (F[1.4, 13.7] = 9.9, </a:t>
            </a:r>
            <a:r>
              <a:rPr lang="en-GB" sz="2400" dirty="0" err="1" smtClean="0">
                <a:solidFill>
                  <a:srgbClr val="0000FF"/>
                </a:solidFill>
                <a:latin typeface="+mj-lt"/>
                <a:cs typeface="Arial"/>
              </a:rPr>
              <a:t>p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&lt; 0.001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hatten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signifikanten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Einfluss</a:t>
            </a:r>
            <a:r>
              <a:rPr lang="en-GB" sz="2400" dirty="0" smtClean="0">
                <a:latin typeface="+mj-lt"/>
                <a:cs typeface="Arial"/>
              </a:rPr>
              <a:t> auf F2.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4851" y="0"/>
            <a:ext cx="402988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ANOVA und 'balanced design'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4845" y="457200"/>
            <a:ext cx="7082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40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20 aus BY (davon 10 alt, 10 jung), 20 aus SH (davon 10 alt, 10 jung) produzierten /i/, /e/, /a/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56632" y="1186428"/>
            <a:ext cx="4085829" cy="2501414"/>
            <a:chOff x="56632" y="1186428"/>
            <a:chExt cx="4085829" cy="2501414"/>
          </a:xfrm>
        </p:grpSpPr>
        <p:sp>
          <p:nvSpPr>
            <p:cNvPr id="3" name="TextBox 2"/>
            <p:cNvSpPr txBox="1"/>
            <p:nvPr/>
          </p:nvSpPr>
          <p:spPr>
            <a:xfrm>
              <a:off x="181371" y="1519029"/>
              <a:ext cx="3505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Dieselbe Anzahl und mindestens 5 pro Stufe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6632" y="2995344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45912" y="2231112"/>
              <a:ext cx="8382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174312" y="2907982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BY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174312" y="3226177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SH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008861" y="253144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chemeClr val="accent6"/>
                  </a:solidFill>
                  <a:latin typeface="+mj-lt"/>
                  <a:cs typeface="Arial"/>
                </a:rPr>
                <a:t>jung</a:t>
              </a:r>
              <a:endParaRPr lang="en-GB" sz="2400" dirty="0" smtClean="0">
                <a:solidFill>
                  <a:schemeClr val="accent6"/>
                </a:solidFill>
                <a:latin typeface="+mj-lt"/>
                <a:cs typeface="Arial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80461" y="253144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/>
                  </a:solidFill>
                  <a:latin typeface="+mj-lt"/>
                  <a:cs typeface="Arial"/>
                </a:rPr>
                <a:t>alt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957976" y="1186428"/>
              <a:ext cx="14478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0000FF"/>
                  </a:solidFill>
                  <a:latin typeface="+mj-lt"/>
                  <a:cs typeface="Arial"/>
                </a:rPr>
                <a:t>Between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008861" y="290351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344186" y="2907982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016163" y="322617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380461" y="320162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338961" y="3771752"/>
            <a:ext cx="3124200" cy="923330"/>
            <a:chOff x="5338961" y="3771752"/>
            <a:chExt cx="3124200" cy="923330"/>
          </a:xfrm>
        </p:grpSpPr>
        <p:sp>
          <p:nvSpPr>
            <p:cNvPr id="92" name="TextBox 91"/>
            <p:cNvSpPr txBox="1"/>
            <p:nvPr/>
          </p:nvSpPr>
          <p:spPr>
            <a:xfrm>
              <a:off x="6329561" y="3771752"/>
              <a:ext cx="1685013" cy="461665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geht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nicht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338961" y="4233417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Sn</a:t>
              </a:r>
              <a:r>
                <a:rPr lang="en-GB" sz="2400" dirty="0" smtClean="0">
                  <a:latin typeface="+mj-lt"/>
                  <a:cs typeface="Arial"/>
                </a:rPr>
                <a:t>		0		1		1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8961" y="4742260"/>
            <a:ext cx="3333233" cy="1739205"/>
            <a:chOff x="5338961" y="4742260"/>
            <a:chExt cx="3333233" cy="1739205"/>
          </a:xfrm>
        </p:grpSpPr>
        <p:sp>
          <p:nvSpPr>
            <p:cNvPr id="94" name="TextBox 93"/>
            <p:cNvSpPr txBox="1"/>
            <p:nvPr/>
          </p:nvSpPr>
          <p:spPr>
            <a:xfrm>
              <a:off x="5338961" y="4742260"/>
              <a:ext cx="3333233" cy="461665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muss </a:t>
              </a:r>
              <a:r>
                <a:rPr lang="en-GB" sz="2400" dirty="0" err="1" smtClean="0">
                  <a:latin typeface="+mj-lt"/>
                  <a:cs typeface="Arial"/>
                </a:rPr>
                <a:t>gemittelt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werden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491361" y="5410200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Sn</a:t>
              </a:r>
              <a:r>
                <a:rPr lang="en-GB" sz="2400" dirty="0" smtClean="0">
                  <a:latin typeface="+mj-lt"/>
                  <a:cs typeface="Arial"/>
                </a:rPr>
                <a:t>		4		4		4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867400" y="6019800"/>
              <a:ext cx="25957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(</a:t>
              </a:r>
              <a:r>
                <a:rPr lang="en-GB" sz="2400" dirty="0" err="1" smtClean="0">
                  <a:latin typeface="+mj-lt"/>
                  <a:cs typeface="Arial"/>
                </a:rPr>
                <a:t>nächste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Folie</a:t>
              </a:r>
              <a:r>
                <a:rPr lang="en-GB" sz="2400" dirty="0" smtClean="0">
                  <a:latin typeface="+mj-lt"/>
                  <a:cs typeface="Arial"/>
                </a:rPr>
                <a:t>)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16334" y="3747195"/>
            <a:ext cx="4085829" cy="1819870"/>
            <a:chOff x="216334" y="3747195"/>
            <a:chExt cx="4085829" cy="1819870"/>
          </a:xfrm>
        </p:grpSpPr>
        <p:sp>
          <p:nvSpPr>
            <p:cNvPr id="64" name="TextBox 63"/>
            <p:cNvSpPr txBox="1"/>
            <p:nvPr/>
          </p:nvSpPr>
          <p:spPr>
            <a:xfrm>
              <a:off x="910749" y="3747195"/>
              <a:ext cx="2708236" cy="461665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geht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meistens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nicht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16334" y="4874567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705614" y="4110335"/>
              <a:ext cx="8382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334014" y="4787205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BY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334014" y="5105400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SH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168563" y="441067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chemeClr val="accent6"/>
                  </a:solidFill>
                  <a:latin typeface="+mj-lt"/>
                  <a:cs typeface="Arial"/>
                </a:rPr>
                <a:t>jung</a:t>
              </a:r>
              <a:endParaRPr lang="en-GB" sz="2400" dirty="0" smtClean="0">
                <a:solidFill>
                  <a:schemeClr val="accent6"/>
                </a:solidFill>
                <a:latin typeface="+mj-lt"/>
                <a:cs typeface="Arial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540163" y="441067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/>
                  </a:solidFill>
                  <a:latin typeface="+mj-lt"/>
                  <a:cs typeface="Arial"/>
                </a:rPr>
                <a:t>alt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168563" y="478274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503888" y="4787205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175865" y="510540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3540163" y="5080843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23636" y="5336232"/>
            <a:ext cx="4085829" cy="1456730"/>
            <a:chOff x="223636" y="5336232"/>
            <a:chExt cx="4085829" cy="1456730"/>
          </a:xfrm>
        </p:grpSpPr>
        <p:sp>
          <p:nvSpPr>
            <p:cNvPr id="107" name="TextBox 106"/>
            <p:cNvSpPr txBox="1"/>
            <p:nvPr/>
          </p:nvSpPr>
          <p:spPr>
            <a:xfrm>
              <a:off x="223636" y="6100464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712916" y="5336232"/>
              <a:ext cx="8382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341316" y="6013102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BY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341316" y="6331297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SH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175865" y="563656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chemeClr val="accent6"/>
                  </a:solidFill>
                  <a:latin typeface="+mj-lt"/>
                  <a:cs typeface="Arial"/>
                </a:rPr>
                <a:t>jung</a:t>
              </a:r>
              <a:endParaRPr lang="en-GB" sz="2400" dirty="0" smtClean="0">
                <a:solidFill>
                  <a:schemeClr val="accent6"/>
                </a:solidFill>
                <a:latin typeface="+mj-lt"/>
                <a:cs typeface="Arial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3547465" y="563656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/>
                  </a:solidFill>
                  <a:latin typeface="+mj-lt"/>
                  <a:cs typeface="Arial"/>
                </a:rPr>
                <a:t>alt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2175865" y="600863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4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3511190" y="6013102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183167" y="633129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6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547465" y="630674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3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105400" y="1181963"/>
            <a:ext cx="3962400" cy="2649349"/>
            <a:chOff x="5105400" y="1181963"/>
            <a:chExt cx="3962400" cy="2649349"/>
          </a:xfrm>
        </p:grpSpPr>
        <p:sp>
          <p:nvSpPr>
            <p:cNvPr id="45" name="TextBox 44"/>
            <p:cNvSpPr txBox="1"/>
            <p:nvPr/>
          </p:nvSpPr>
          <p:spPr>
            <a:xfrm>
              <a:off x="6062861" y="1181963"/>
              <a:ext cx="1143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0000FF"/>
                  </a:solidFill>
                  <a:latin typeface="+mj-lt"/>
                  <a:cs typeface="Arial"/>
                </a:rPr>
                <a:t>Within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105400" y="1519029"/>
              <a:ext cx="3962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Ein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Wert</a:t>
              </a:r>
              <a:r>
                <a:rPr lang="en-GB" sz="2400" dirty="0" smtClean="0">
                  <a:latin typeface="+mj-lt"/>
                  <a:cs typeface="Arial"/>
                </a:rPr>
                <a:t> pro </a:t>
              </a:r>
              <a:r>
                <a:rPr lang="en-GB" sz="2400" dirty="0" err="1" smtClean="0">
                  <a:latin typeface="+mj-lt"/>
                  <a:cs typeface="Arial"/>
                </a:rPr>
                <a:t>Stufe</a:t>
              </a:r>
              <a:r>
                <a:rPr lang="en-GB" sz="2400" dirty="0" smtClean="0">
                  <a:latin typeface="+mj-lt"/>
                  <a:cs typeface="Arial"/>
                </a:rPr>
                <a:t> pro </a:t>
              </a:r>
              <a:r>
                <a:rPr lang="en-GB" sz="2400" dirty="0" err="1" smtClean="0">
                  <a:latin typeface="+mj-lt"/>
                  <a:cs typeface="Arial"/>
                </a:rPr>
                <a:t>Vpn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338961" y="2533680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S1		1		1		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38961" y="2764512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S2		1		1		1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338961" y="2979717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S3		1		1		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338961" y="3369647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Sn</a:t>
              </a:r>
              <a:r>
                <a:rPr lang="en-GB" sz="2400" dirty="0" smtClean="0">
                  <a:latin typeface="+mj-lt"/>
                  <a:cs typeface="Arial"/>
                </a:rPr>
                <a:t>		1		1		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338961" y="2154913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		</a:t>
              </a:r>
              <a:r>
                <a:rPr lang="en-GB" sz="2400" dirty="0" err="1" smtClean="0">
                  <a:solidFill>
                    <a:srgbClr val="F79646"/>
                  </a:solidFill>
                  <a:latin typeface="+mj-lt"/>
                  <a:cs typeface="Arial"/>
                </a:rPr>
                <a:t>i</a:t>
              </a:r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		</a:t>
              </a:r>
              <a:r>
                <a:rPr lang="en-GB" sz="2400" dirty="0" err="1" smtClean="0">
                  <a:solidFill>
                    <a:srgbClr val="F79646"/>
                  </a:solidFill>
                  <a:latin typeface="+mj-lt"/>
                  <a:cs typeface="Arial"/>
                </a:rPr>
                <a:t>e</a:t>
              </a:r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		a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719961" y="1888361"/>
              <a:ext cx="243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Anzahl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der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Werte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391842" y="3138814"/>
              <a:ext cx="6228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...</a:t>
              </a:r>
              <a:endParaRPr lang="en-GB" sz="2400" dirty="0" err="1" smtClean="0">
                <a:latin typeface="+mj-lt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0147" y="1364397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Englische und spanische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 produzierten /i, e, a/ zu 2 Sprechgeschwindigkeiten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28600" y="2195394"/>
            <a:ext cx="8558886" cy="4158863"/>
            <a:chOff x="228600" y="2195394"/>
            <a:chExt cx="8558886" cy="4158863"/>
          </a:xfrm>
        </p:grpSpPr>
        <p:grpSp>
          <p:nvGrpSpPr>
            <p:cNvPr id="40" name="Group 39"/>
            <p:cNvGrpSpPr/>
            <p:nvPr/>
          </p:nvGrpSpPr>
          <p:grpSpPr>
            <a:xfrm>
              <a:off x="310147" y="3534856"/>
              <a:ext cx="8477339" cy="2819401"/>
              <a:chOff x="310147" y="3534856"/>
              <a:chExt cx="8477339" cy="2819401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5787109" y="4222889"/>
                <a:ext cx="6826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cs typeface="Arial"/>
                  </a:rPr>
                  <a:t>Vpn</a:t>
                </a:r>
                <a:endParaRPr lang="de-DE" sz="2400" dirty="0" smtClean="0">
                  <a:cs typeface="Arial"/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710786" y="5592256"/>
                <a:ext cx="2530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i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5121536" y="5592256"/>
                <a:ext cx="337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607733" y="5592256"/>
                <a:ext cx="3320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a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71248" y="4908689"/>
                <a:ext cx="7869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lang.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637677" y="4908689"/>
                <a:ext cx="10529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schnell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937302" y="4908689"/>
                <a:ext cx="18661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Sprechtempo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944925" y="5592256"/>
                <a:ext cx="8795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Vokal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279418" y="3534856"/>
                <a:ext cx="11874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Sprache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871248" y="3534856"/>
                <a:ext cx="25497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engl. oder </a:t>
                </a:r>
                <a:r>
                  <a:rPr lang="de-DE" sz="2400" dirty="0" err="1" smtClean="0">
                    <a:cs typeface="Arial"/>
                  </a:rPr>
                  <a:t>span</a:t>
                </a:r>
                <a:r>
                  <a:rPr lang="de-DE" sz="2400" dirty="0" smtClean="0">
                    <a:cs typeface="Arial"/>
                  </a:rPr>
                  <a:t>.</a:t>
                </a:r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 rot="5400000">
                <a:off x="5129686" y="5556712"/>
                <a:ext cx="374303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2"/>
              </p:cNvCxnSpPr>
              <p:nvPr/>
            </p:nvCxnSpPr>
            <p:spPr>
              <a:xfrm rot="5400000">
                <a:off x="4880845" y="5360758"/>
                <a:ext cx="374305" cy="39349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16200000" flipH="1">
                <a:off x="5343497" y="5344489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6527604" y="5592255"/>
                <a:ext cx="2530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i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938354" y="5592255"/>
                <a:ext cx="337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424551" y="5592255"/>
                <a:ext cx="3320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a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5400000">
                <a:off x="6946504" y="5556711"/>
                <a:ext cx="374303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>
                <a:off x="6713931" y="5344489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6200000" flipH="1">
                <a:off x="7160315" y="5344488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endCxn id="4" idx="2"/>
              </p:cNvCxnSpPr>
              <p:nvPr/>
            </p:nvCxnSpPr>
            <p:spPr>
              <a:xfrm flipV="1">
                <a:off x="5297283" y="4684554"/>
                <a:ext cx="831176" cy="37430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 flipV="1">
                <a:off x="6153255" y="4684554"/>
                <a:ext cx="855972" cy="37430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5947110" y="4181214"/>
                <a:ext cx="376536" cy="7151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4604313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1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073863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2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520174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3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377615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4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847165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5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93476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6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10147" y="3996521"/>
                <a:ext cx="1290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cs typeface="Arial"/>
                  </a:rPr>
                  <a:t>between</a:t>
                </a:r>
                <a:endParaRPr lang="de-DE" sz="2400" dirty="0" smtClean="0">
                  <a:solidFill>
                    <a:srgbClr val="3366FF"/>
                  </a:solidFill>
                  <a:cs typeface="Arial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39243" y="4597192"/>
                <a:ext cx="9843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cs typeface="Arial"/>
                  </a:rPr>
                  <a:t>within</a:t>
                </a:r>
                <a:endParaRPr lang="de-DE" sz="2400" dirty="0" smtClean="0">
                  <a:solidFill>
                    <a:srgbClr val="3366FF"/>
                  </a:solidFill>
                  <a:cs typeface="Arial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>
                <a:off x="634086" y="4518762"/>
                <a:ext cx="8153400" cy="1588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/>
            <p:cNvSpPr txBox="1"/>
            <p:nvPr/>
          </p:nvSpPr>
          <p:spPr>
            <a:xfrm>
              <a:off x="228600" y="2195394"/>
              <a:ext cx="8105851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+mj-lt"/>
                  <a:cs typeface="Arial"/>
                </a:rPr>
                <a:t>Within</a:t>
              </a:r>
              <a:r>
                <a:rPr lang="de-DE" sz="2400" dirty="0" smtClean="0">
                  <a:latin typeface="+mj-lt"/>
                  <a:cs typeface="Arial"/>
                </a:rPr>
                <a:t>: Vokal (3 Stufen) und Sprechgeschwindigkeit (2 Stufen) </a:t>
              </a:r>
            </a:p>
            <a:p>
              <a:r>
                <a:rPr lang="de-DE" sz="2400" dirty="0" smtClean="0">
                  <a:latin typeface="+mj-lt"/>
                  <a:cs typeface="Arial"/>
                </a:rPr>
                <a:t>Daher: 3 × 2 = 6 </a:t>
              </a:r>
              <a:r>
                <a:rPr lang="de-DE" sz="2400" dirty="0" err="1" smtClean="0">
                  <a:latin typeface="+mj-lt"/>
                  <a:cs typeface="Arial"/>
                </a:rPr>
                <a:t>within-Werte</a:t>
              </a:r>
              <a:r>
                <a:rPr lang="de-DE" sz="2400" dirty="0" smtClean="0">
                  <a:latin typeface="+mj-lt"/>
                  <a:cs typeface="Arial"/>
                </a:rPr>
                <a:t> pro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 </a:t>
              </a:r>
            </a:p>
            <a:p>
              <a:r>
                <a:rPr lang="de-DE" sz="2400" dirty="0" smtClean="0">
                  <a:latin typeface="+mj-lt"/>
                  <a:cs typeface="Arial"/>
                </a:rPr>
                <a:t>(ein Wert pro </a:t>
              </a:r>
              <a:r>
                <a:rPr lang="de-DE" sz="2400" dirty="0" err="1" smtClean="0">
                  <a:latin typeface="+mj-lt"/>
                  <a:cs typeface="Arial"/>
                </a:rPr>
                <a:t>within-Stufe</a:t>
              </a:r>
              <a:r>
                <a:rPr lang="de-DE" sz="2400" dirty="0" smtClean="0">
                  <a:latin typeface="+mj-lt"/>
                  <a:cs typeface="Arial"/>
                </a:rPr>
                <a:t> pro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).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10147" y="533400"/>
            <a:ext cx="799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Wenn es </a:t>
            </a:r>
            <a:r>
              <a:rPr lang="de-DE" sz="2400" i="1" dirty="0" err="1" smtClean="0">
                <a:latin typeface="+mj-lt"/>
                <a:cs typeface="Arial"/>
              </a:rPr>
              <a:t>n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r>
              <a:rPr lang="de-DE" sz="2400" dirty="0" smtClean="0">
                <a:latin typeface="+mj-lt"/>
                <a:cs typeface="Arial"/>
              </a:rPr>
              <a:t>-Stufen gibt, dann </a:t>
            </a:r>
            <a:r>
              <a:rPr lang="de-DE" sz="2400" dirty="0" smtClean="0">
                <a:latin typeface="+mj-lt"/>
                <a:cs typeface="Arial"/>
              </a:rPr>
              <a:t>m</a:t>
            </a:r>
            <a:r>
              <a:rPr lang="de-DE" sz="2400" dirty="0" smtClean="0">
                <a:latin typeface="+mj-lt"/>
                <a:cs typeface="Arial"/>
              </a:rPr>
              <a:t>ü</a:t>
            </a:r>
            <a:r>
              <a:rPr lang="de-DE" sz="2400" dirty="0" smtClean="0">
                <a:latin typeface="+mj-lt"/>
                <a:cs typeface="Arial"/>
              </a:rPr>
              <a:t>ssen </a:t>
            </a:r>
            <a:r>
              <a:rPr lang="de-DE" sz="2400" dirty="0" smtClean="0">
                <a:latin typeface="+mj-lt"/>
                <a:cs typeface="Arial"/>
              </a:rPr>
              <a:t>es </a:t>
            </a:r>
            <a:r>
              <a:rPr lang="de-DE" sz="2400" i="1" dirty="0" err="1" smtClean="0">
                <a:latin typeface="+mj-lt"/>
                <a:cs typeface="Arial"/>
              </a:rPr>
              <a:t>n</a:t>
            </a:r>
            <a:r>
              <a:rPr lang="de-DE" sz="2400" dirty="0" smtClean="0">
                <a:latin typeface="+mj-lt"/>
                <a:cs typeface="Arial"/>
              </a:rPr>
              <a:t> Werte </a:t>
            </a:r>
            <a:r>
              <a:rPr lang="de-DE" sz="2400" dirty="0" smtClean="0">
                <a:latin typeface="+mj-lt"/>
                <a:cs typeface="Arial"/>
              </a:rPr>
              <a:t>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 sein, </a:t>
            </a:r>
            <a:r>
              <a:rPr lang="de-DE" sz="2400" dirty="0" smtClean="0">
                <a:latin typeface="+mj-lt"/>
                <a:cs typeface="Arial"/>
              </a:rPr>
              <a:t>einen Wert pro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r>
              <a:rPr lang="de-DE" sz="2400" dirty="0" smtClean="0">
                <a:latin typeface="+mj-lt"/>
                <a:cs typeface="Arial"/>
              </a:rPr>
              <a:t>-Stufe </a:t>
            </a:r>
            <a:r>
              <a:rPr lang="de-DE" sz="2400" dirty="0" err="1" smtClean="0">
                <a:latin typeface="+mj-lt"/>
                <a:cs typeface="Arial"/>
              </a:rPr>
              <a:t>z.B</a:t>
            </a:r>
            <a:r>
              <a:rPr lang="de-DE" sz="2400" dirty="0" smtClean="0">
                <a:latin typeface="+mj-lt"/>
                <a:cs typeface="Arial"/>
              </a:rPr>
              <a:t>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696" y="533400"/>
            <a:ext cx="840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Jedoch haben die meisten phonetischen Untersuchungen mehrere Werte pro </a:t>
            </a:r>
            <a:r>
              <a:rPr lang="de-DE" sz="2400" dirty="0" err="1" smtClean="0">
                <a:cs typeface="Arial"/>
              </a:rPr>
              <a:t>within-Stufe</a:t>
            </a:r>
            <a:r>
              <a:rPr lang="de-DE" sz="2400" dirty="0" smtClean="0">
                <a:cs typeface="Arial"/>
              </a:rPr>
              <a:t>. </a:t>
            </a:r>
            <a:r>
              <a:rPr lang="de-DE" sz="2400" dirty="0" err="1" smtClean="0">
                <a:cs typeface="Arial"/>
              </a:rPr>
              <a:t>zB</a:t>
            </a:r>
            <a:r>
              <a:rPr lang="de-DE" sz="2400" dirty="0" smtClean="0">
                <a:cs typeface="Arial"/>
              </a:rPr>
              <a:t>. jede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erzeugte /i, e, a/ zu einer langsamen und schnellen Sprechgeschwindigkeit </a:t>
            </a:r>
            <a:r>
              <a:rPr lang="de-DE" sz="2400" b="1" dirty="0" smtClean="0">
                <a:cs typeface="Arial"/>
              </a:rPr>
              <a:t>jeweils 10 Mal.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78296" y="2810471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Vpn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1973" y="417983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723" y="417983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98920" y="417983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62435" y="3496271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lang.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8864" y="3496271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schnell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28489" y="3496271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Sprechtempo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36112" y="4179838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Vokal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0605" y="2122438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Sprache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62435" y="2122438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engl. oder </a:t>
            </a:r>
            <a:r>
              <a:rPr lang="de-DE" sz="2400" dirty="0" err="1" smtClean="0">
                <a:cs typeface="Arial"/>
              </a:rPr>
              <a:t>span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5220873" y="414429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2"/>
          </p:cNvCxnSpPr>
          <p:nvPr/>
        </p:nvCxnSpPr>
        <p:spPr>
          <a:xfrm rot="5400000">
            <a:off x="4972032" y="3948340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5434684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18791" y="4179837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29541" y="4179837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15738" y="4179837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037691" y="4144293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805118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7251502" y="3932070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5" idx="2"/>
          </p:cNvCxnSpPr>
          <p:nvPr/>
        </p:nvCxnSpPr>
        <p:spPr>
          <a:xfrm flipV="1">
            <a:off x="5388470" y="3272136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6244442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6038297" y="2768796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95500" y="448017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5050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11361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6880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3835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84663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1334" y="2584103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0430" y="318477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25273" y="3106344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6057" y="4941839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3828" y="540350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95500" y="6284424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26167" y="5822759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...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64384" y="5084096"/>
            <a:ext cx="230930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10 Werte pro </a:t>
            </a:r>
            <a:r>
              <a:rPr lang="de-DE" sz="2400" dirty="0" err="1" smtClean="0">
                <a:cs typeface="Arial"/>
              </a:rPr>
              <a:t>Within-Stufe</a:t>
            </a:r>
            <a:r>
              <a:rPr lang="de-DE" sz="2400" dirty="0" smtClean="0">
                <a:cs typeface="Arial"/>
              </a:rPr>
              <a:t> pro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02407" y="4179837"/>
            <a:ext cx="76535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400" dirty="0" smtClean="0">
                <a:cs typeface="Arial"/>
              </a:rPr>
              <a:t>{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8059" y="2922382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Vpn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61736" y="4291749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2486" y="4291749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8683" y="4291749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2198" y="3608182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lang.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8627" y="3608182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schnell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88252" y="3608182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Sprechtempo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95875" y="4291749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Vokal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0368" y="2234349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2198" y="2234349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engl. oder </a:t>
            </a:r>
            <a:r>
              <a:rPr lang="de-DE" sz="2400" dirty="0" err="1" smtClean="0">
                <a:latin typeface="+mj-lt"/>
                <a:cs typeface="Arial"/>
              </a:rPr>
              <a:t>span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5280636" y="4256205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 rot="5400000">
            <a:off x="5031795" y="4060251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5494447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78554" y="429174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9304" y="429174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75501" y="429174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7097454" y="425620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864881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7311265" y="404398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" idx="2"/>
          </p:cNvCxnSpPr>
          <p:nvPr/>
        </p:nvCxnSpPr>
        <p:spPr>
          <a:xfrm flipV="1">
            <a:off x="5448233" y="3384047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304205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6098060" y="2880707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55263" y="459208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24813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71124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2856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9811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44426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1097" y="2696014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0193" y="3296685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785036" y="3218255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05820" y="5053750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63591" y="551541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55263" y="6396335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85930" y="5934670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...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0193" y="295357"/>
            <a:ext cx="75632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</a:t>
            </a:r>
            <a:r>
              <a:rPr lang="de-DE" sz="2400" dirty="0" err="1" smtClean="0">
                <a:latin typeface="+mj-lt"/>
                <a:cs typeface="Arial"/>
              </a:rPr>
              <a:t>within-Stufe</a:t>
            </a:r>
            <a:r>
              <a:rPr lang="de-DE" sz="2400" dirty="0" smtClean="0">
                <a:latin typeface="+mj-lt"/>
                <a:cs typeface="Arial"/>
              </a:rPr>
              <a:t> sind in einem ANOVA nicht zulässig und müssen gemittelt werden </a:t>
            </a:r>
            <a:r>
              <a:rPr lang="en-US" sz="2400" dirty="0" smtClean="0">
                <a:latin typeface="+mj-lt"/>
                <a:cs typeface="Arial"/>
              </a:rPr>
              <a:t>–</a:t>
            </a:r>
            <a:r>
              <a:rPr lang="de-DE" sz="2400" dirty="0" smtClean="0">
                <a:latin typeface="+mj-lt"/>
                <a:cs typeface="Arial"/>
              </a:rPr>
              <a:t> damit wir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</a:t>
            </a:r>
            <a:r>
              <a:rPr lang="en-AU" sz="2400" dirty="0" err="1" smtClean="0">
                <a:latin typeface="+mj-lt"/>
                <a:cs typeface="Arial"/>
              </a:rPr>
              <a:t>einen</a:t>
            </a:r>
            <a:r>
              <a:rPr lang="en-AU" sz="2400" dirty="0" smtClean="0">
                <a:latin typeface="+mj-lt"/>
                <a:cs typeface="Arial"/>
              </a:rPr>
              <a:t> Wert pro within-</a:t>
            </a:r>
            <a:r>
              <a:rPr lang="en-AU" sz="2400" dirty="0" err="1" smtClean="0">
                <a:latin typeface="+mj-lt"/>
                <a:cs typeface="Arial"/>
              </a:rPr>
              <a:t>Stufe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de-DE" sz="2400" dirty="0" smtClean="0">
                <a:latin typeface="+mj-lt"/>
                <a:cs typeface="Arial"/>
              </a:rPr>
              <a:t>haben (6 </a:t>
            </a:r>
            <a:r>
              <a:rPr lang="de-DE" sz="2400" b="1" dirty="0" smtClean="0">
                <a:latin typeface="+mj-lt"/>
                <a:cs typeface="Arial"/>
              </a:rPr>
              <a:t>Mittelwerte</a:t>
            </a:r>
            <a:r>
              <a:rPr lang="de-DE" sz="2400" dirty="0" smtClean="0">
                <a:latin typeface="+mj-lt"/>
                <a:cs typeface="Arial"/>
              </a:rPr>
              <a:t>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in diesem Beispiel).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4033451" y="4755002"/>
            <a:ext cx="65247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3060062" y="5729979"/>
            <a:ext cx="194677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032657" y="6704162"/>
            <a:ext cx="67316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3280497" y="5788968"/>
            <a:ext cx="75216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677598" y="5559724"/>
            <a:ext cx="1520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Mittelwert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33" y="1219200"/>
            <a:ext cx="91197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In einer Untersuchung zur /</a:t>
            </a:r>
            <a:r>
              <a:rPr lang="de-DE" sz="2400" dirty="0" err="1" smtClean="0">
                <a:latin typeface="+mj-lt"/>
                <a:cs typeface="Arial"/>
              </a:rPr>
              <a:t>u/-Frontierung</a:t>
            </a:r>
            <a:r>
              <a:rPr lang="de-DE" sz="2400" dirty="0" smtClean="0">
                <a:latin typeface="+mj-lt"/>
                <a:cs typeface="Arial"/>
              </a:rPr>
              <a:t> im Standardenglischen wurde von 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12 Sprecherinnen </a:t>
            </a:r>
            <a:r>
              <a:rPr lang="de-DE" sz="2400" dirty="0" smtClean="0">
                <a:latin typeface="+mj-lt"/>
                <a:cs typeface="Arial"/>
              </a:rPr>
              <a:t>(6 alt, 6 jung) F2 zum zeitlichen Mittelpunkt in drei verschiedenen /u/-Wörtern erhoben (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used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swoop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who'd</a:t>
            </a:r>
            <a:r>
              <a:rPr lang="de-DE" sz="2400" dirty="0" smtClean="0">
                <a:latin typeface="+mj-lt"/>
                <a:cs typeface="Arial"/>
              </a:rPr>
              <a:t>). Jedes Wort ist von jeder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10 Mal erzeugt worden. Inwiefern wird F2 vom Alter und Wort beeinflusst?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3649174"/>
            <a:ext cx="986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Faktor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3649174"/>
            <a:ext cx="2233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within/between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9837" y="3279842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endParaRPr lang="de-DE" sz="2400" dirty="0" smtClean="0">
              <a:latin typeface="+mj-lt"/>
              <a:cs typeface="Arial"/>
            </a:endParaRPr>
          </a:p>
          <a:p>
            <a:r>
              <a:rPr lang="en-US" sz="2400" dirty="0" err="1" smtClean="0">
                <a:latin typeface="+mj-lt"/>
                <a:cs typeface="Arial"/>
              </a:rPr>
              <a:t>Stufe</a:t>
            </a:r>
            <a:r>
              <a:rPr lang="de-DE" sz="2400" dirty="0" smtClean="0">
                <a:latin typeface="+mj-lt"/>
                <a:cs typeface="Arial"/>
              </a:rPr>
              <a:t>n?</a:t>
            </a:r>
          </a:p>
        </p:txBody>
      </p:sp>
      <p:grpSp>
        <p:nvGrpSpPr>
          <p:cNvPr id="12" name="Group 17"/>
          <p:cNvGrpSpPr/>
          <p:nvPr/>
        </p:nvGrpSpPr>
        <p:grpSpPr>
          <a:xfrm>
            <a:off x="990600" y="4249339"/>
            <a:ext cx="1056900" cy="992832"/>
            <a:chOff x="990600" y="4249339"/>
            <a:chExt cx="1056900" cy="992832"/>
          </a:xfrm>
        </p:grpSpPr>
        <p:sp>
          <p:nvSpPr>
            <p:cNvPr id="5" name="TextBox 4"/>
            <p:cNvSpPr txBox="1"/>
            <p:nvPr/>
          </p:nvSpPr>
          <p:spPr>
            <a:xfrm>
              <a:off x="990600" y="4249339"/>
              <a:ext cx="831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Wort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33100" y="4784971"/>
              <a:ext cx="914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Alter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971800" y="4249339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4784971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18081" y="4249339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8081" y="478497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7083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dürfen in der ANOVA vorkommen?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34400" y="570830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233" y="6169967"/>
            <a:ext cx="8338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insgesamt in der ANOVA  wird es geben?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63230" y="6169966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36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233" y="757535"/>
            <a:ext cx="5460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read.table(file.path(pfadu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, "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ssb.txt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"))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9033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with(ssb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table(Vpn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interaction(Wort</a:t>
            </a:r>
            <a:r>
              <a:rPr lang="en-US" sz="2400" dirty="0" smtClean="0">
                <a:solidFill>
                  <a:srgbClr val="FF0000"/>
                </a:solidFill>
              </a:rPr>
              <a:t>, Alter)))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07368"/>
            <a:ext cx="8570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1. Anzahl der Wort-Wiederholungen pro Sprecher prüfen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1676400"/>
            <a:ext cx="8839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"/>
                <a:cs typeface="Courier"/>
              </a:rPr>
              <a:t>Vpn</a:t>
            </a:r>
            <a:r>
              <a:rPr lang="en-US" sz="1600" dirty="0" smtClean="0">
                <a:latin typeface="Courier"/>
                <a:cs typeface="Courier"/>
              </a:rPr>
              <a:t>    </a:t>
            </a:r>
            <a:r>
              <a:rPr lang="en-US" sz="1600" dirty="0" err="1" smtClean="0">
                <a:latin typeface="Courier"/>
                <a:cs typeface="Courier"/>
              </a:rPr>
              <a:t>swoop.alt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swoop.jung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who'd.jung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arkn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elwi</a:t>
            </a:r>
            <a:r>
              <a:rPr lang="en-US" sz="1600" dirty="0" smtClean="0">
                <a:latin typeface="Courier"/>
                <a:cs typeface="Courier"/>
              </a:rPr>
              <a:t>         9       10        10          0         0          0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frwa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gisa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jach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jeny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kapo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mapr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nata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rohi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rusy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shle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  <a:endParaRPr lang="en-GB" sz="1600" dirty="0" err="1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66701" y="2356245"/>
            <a:ext cx="8153400" cy="1015663"/>
            <a:chOff x="266701" y="2356245"/>
            <a:chExt cx="8153400" cy="1015663"/>
          </a:xfrm>
        </p:grpSpPr>
        <p:sp>
          <p:nvSpPr>
            <p:cNvPr id="2" name="TextBox 1"/>
            <p:cNvSpPr txBox="1"/>
            <p:nvPr/>
          </p:nvSpPr>
          <p:spPr>
            <a:xfrm>
              <a:off x="266701" y="2394466"/>
              <a:ext cx="152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dim(ssbm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66701" y="2856131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[1] 36  4</a:t>
              </a:r>
              <a:endParaRPr lang="en-GB" dirty="0" smtClean="0">
                <a:solidFill>
                  <a:schemeClr val="bg1">
                    <a:lumMod val="50000"/>
                  </a:schemeClr>
                </a:solidFill>
                <a:latin typeface="Courier"/>
                <a:cs typeface="Courier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705101" y="2356245"/>
              <a:ext cx="5715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head(ssbm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</a:p>
            <a:p>
              <a:r>
                <a:rPr lang="en-US" dirty="0" smtClean="0"/>
                <a:t> 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Group.1 Group.2 Group.3         x1   swoop     alt    </a:t>
              </a:r>
              <a:r>
                <a:rPr lang="en-US" dirty="0" err="1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arkn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10.527359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2400" y="581796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2. </a:t>
            </a:r>
            <a:r>
              <a:rPr lang="en-GB" sz="2400" dirty="0" err="1" smtClean="0">
                <a:latin typeface="+mj-lt"/>
                <a:cs typeface="Arial"/>
              </a:rPr>
              <a:t>Über</a:t>
            </a:r>
            <a:r>
              <a:rPr lang="en-GB" sz="2400" dirty="0" smtClean="0">
                <a:latin typeface="+mj-lt"/>
                <a:cs typeface="Arial"/>
              </a:rPr>
              <a:t> die </a:t>
            </a:r>
            <a:r>
              <a:rPr lang="en-GB" sz="2400" dirty="0" err="1" smtClean="0">
                <a:latin typeface="+mj-lt"/>
                <a:cs typeface="Arial"/>
              </a:rPr>
              <a:t>Wort-Wiederholungen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aggregate()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mitteln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701" y="1680865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ssbm</a:t>
            </a:r>
            <a:r>
              <a:rPr lang="en-US" sz="2400" dirty="0" smtClean="0">
                <a:solidFill>
                  <a:srgbClr val="FF0000"/>
                </a:solidFill>
              </a:rPr>
              <a:t> = aggregate(F2 ~ </a:t>
            </a:r>
            <a:r>
              <a:rPr lang="en-US" sz="2400" dirty="0" err="1" smtClean="0">
                <a:solidFill>
                  <a:srgbClr val="FF0000"/>
                </a:solidFill>
              </a:rPr>
              <a:t>Wort</a:t>
            </a:r>
            <a:r>
              <a:rPr lang="en-US" sz="2400" dirty="0" smtClean="0">
                <a:solidFill>
                  <a:srgbClr val="FF0000"/>
                </a:solidFill>
              </a:rPr>
              <a:t> *  Alter *  </a:t>
            </a:r>
            <a:r>
              <a:rPr lang="en-US" sz="2400" dirty="0" err="1" smtClean="0">
                <a:solidFill>
                  <a:srgbClr val="FF0000"/>
                </a:solidFill>
              </a:rPr>
              <a:t>Vpn</a:t>
            </a:r>
            <a:r>
              <a:rPr lang="en-US" sz="2400" dirty="0" smtClean="0">
                <a:solidFill>
                  <a:srgbClr val="FF0000"/>
                </a:solidFill>
              </a:rPr>
              <a:t>, mean, data = </a:t>
            </a:r>
            <a:r>
              <a:rPr lang="en-US" sz="2400" dirty="0" err="1" smtClean="0">
                <a:solidFill>
                  <a:srgbClr val="FF0000"/>
                </a:solidFill>
              </a:rPr>
              <a:t>ssb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5589" y="995064"/>
            <a:ext cx="2819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abhängige Variable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2857501" y="1452264"/>
            <a:ext cx="801688" cy="3137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10101" y="897759"/>
            <a:ext cx="298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alle </a:t>
            </a:r>
            <a:r>
              <a:rPr lang="de-DE" sz="2400" dirty="0" smtClean="0">
                <a:latin typeface="+mj-lt"/>
                <a:cs typeface="Arial"/>
              </a:rPr>
              <a:t>anderen Variablen</a:t>
            </a:r>
            <a:endParaRPr lang="de-DE" sz="2400" dirty="0" smtClean="0">
              <a:latin typeface="+mj-lt"/>
              <a:cs typeface="Arial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4036536" y="1143254"/>
            <a:ext cx="321441" cy="753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H="1">
            <a:off x="4404983" y="1482273"/>
            <a:ext cx="321440" cy="757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H="1">
            <a:off x="4878089" y="991311"/>
            <a:ext cx="321440" cy="1057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75654" y="3393389"/>
            <a:ext cx="8686800" cy="1785104"/>
            <a:chOff x="175654" y="3393389"/>
            <a:chExt cx="8686800" cy="1785104"/>
          </a:xfrm>
        </p:grpSpPr>
        <p:sp>
          <p:nvSpPr>
            <p:cNvPr id="21" name="TextBox 20"/>
            <p:cNvSpPr txBox="1"/>
            <p:nvPr/>
          </p:nvSpPr>
          <p:spPr>
            <a:xfrm>
              <a:off x="266701" y="3393389"/>
              <a:ext cx="7810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</a:rPr>
                <a:t>with(ssbm</a:t>
              </a:r>
              <a:r>
                <a:rPr lang="en-US" sz="2400" dirty="0" smtClean="0">
                  <a:solidFill>
                    <a:srgbClr val="FF0000"/>
                  </a:solidFill>
                </a:rPr>
                <a:t>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table(Vpn</a:t>
              </a:r>
              <a:r>
                <a:rPr lang="en-US" sz="2400" dirty="0" smtClean="0">
                  <a:solidFill>
                    <a:srgbClr val="FF0000"/>
                  </a:solidFill>
                </a:rPr>
                <a:t>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interaction(Wort</a:t>
              </a:r>
              <a:r>
                <a:rPr lang="en-US" sz="2400" dirty="0" smtClean="0">
                  <a:solidFill>
                    <a:srgbClr val="FF0000"/>
                  </a:solidFill>
                </a:rPr>
                <a:t>, Alter)))</a:t>
              </a:r>
              <a:endParaRPr lang="de-DE" sz="2400" dirty="0" smtClean="0">
                <a:solidFill>
                  <a:srgbClr val="FF0000"/>
                </a:solidFill>
                <a:cs typeface="Arial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5654" y="3855054"/>
              <a:ext cx="86868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latin typeface="Courier"/>
                  <a:cs typeface="Courier"/>
                </a:rPr>
                <a:t>Vpn</a:t>
              </a:r>
              <a:r>
                <a:rPr lang="en-US" sz="1600" dirty="0" smtClean="0">
                  <a:latin typeface="Courier"/>
                  <a:cs typeface="Courier"/>
                </a:rPr>
                <a:t>    </a:t>
              </a:r>
              <a:r>
                <a:rPr lang="en-US" sz="1600" dirty="0" err="1" smtClean="0">
                  <a:latin typeface="Courier"/>
                  <a:cs typeface="Courier"/>
                </a:rPr>
                <a:t>swoop.alt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used.alt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who'd.alt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swoop.jung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used.jung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who'd.jung</a:t>
              </a:r>
              <a:r>
                <a:rPr lang="en-US" sz="1600" dirty="0" smtClean="0">
                  <a:latin typeface="Courier"/>
                  <a:cs typeface="Courier"/>
                </a:rPr>
                <a:t>  </a:t>
              </a:r>
              <a:r>
                <a:rPr lang="en-US" sz="1600" dirty="0" err="1" smtClean="0">
                  <a:latin typeface="Courier"/>
                  <a:cs typeface="Courier"/>
                </a:rPr>
                <a:t>arkn</a:t>
              </a:r>
              <a:r>
                <a:rPr lang="en-US" sz="1600" dirty="0" smtClean="0">
                  <a:latin typeface="Courier"/>
                  <a:cs typeface="Courier"/>
                </a:rPr>
                <a:t>         1        1         1          0         0          0  </a:t>
              </a:r>
              <a:r>
                <a:rPr lang="en-US" sz="1600" dirty="0" err="1" smtClean="0">
                  <a:latin typeface="Courier"/>
                  <a:cs typeface="Courier"/>
                </a:rPr>
                <a:t>elwi</a:t>
              </a:r>
              <a:r>
                <a:rPr lang="en-US" sz="1600" dirty="0" smtClean="0">
                  <a:latin typeface="Courier"/>
                  <a:cs typeface="Courier"/>
                </a:rPr>
                <a:t>         1        1         1          0         0          0  </a:t>
              </a:r>
              <a:r>
                <a:rPr lang="en-US" sz="1600" dirty="0" err="1" smtClean="0">
                  <a:latin typeface="Courier"/>
                  <a:cs typeface="Courier"/>
                </a:rPr>
                <a:t>frwa</a:t>
              </a:r>
              <a:r>
                <a:rPr lang="en-US" sz="1600" dirty="0" smtClean="0">
                  <a:latin typeface="Courier"/>
                  <a:cs typeface="Courier"/>
                </a:rPr>
                <a:t>         1        1         1          0         0          0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...</a:t>
              </a:r>
              <a:endParaRPr lang="en-GB" sz="1600" dirty="0" err="1" smtClean="0">
                <a:latin typeface="Courier"/>
                <a:cs typeface="Courier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43447" y="5939135"/>
            <a:ext cx="5865811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4. </a:t>
            </a:r>
            <a:r>
              <a:rPr lang="en-GB" sz="2400" dirty="0" err="1" smtClean="0">
                <a:latin typeface="+mj-lt"/>
                <a:cs typeface="Arial"/>
              </a:rPr>
              <a:t>Anova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wie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üblich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durchführen</a:t>
            </a:r>
            <a:endParaRPr lang="en-GB" sz="2400" dirty="0" smtClean="0">
              <a:latin typeface="+mj-lt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43447" y="5477470"/>
            <a:ext cx="6992849" cy="1380530"/>
            <a:chOff x="243447" y="5477470"/>
            <a:chExt cx="6992849" cy="1380530"/>
          </a:xfrm>
        </p:grpSpPr>
        <p:sp>
          <p:nvSpPr>
            <p:cNvPr id="28" name="TextBox 27"/>
            <p:cNvSpPr txBox="1"/>
            <p:nvPr/>
          </p:nvSpPr>
          <p:spPr>
            <a:xfrm>
              <a:off x="243447" y="6396335"/>
              <a:ext cx="6553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ezANOVA(ssbm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, .(F2),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Vpn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Wort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.(Alter))</a:t>
              </a:r>
              <a:endParaRPr lang="en-GB" sz="2400" dirty="0" err="1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6701" y="5477470"/>
              <a:ext cx="6969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rgbClr val="FF0000"/>
                  </a:solidFill>
                </a:rPr>
                <a:t>bwplot</a:t>
              </a:r>
              <a:r>
                <a:rPr lang="en-US" sz="2400" dirty="0">
                  <a:solidFill>
                    <a:srgbClr val="FF0000"/>
                  </a:solidFill>
                </a:rPr>
                <a:t>(F2 ~ Alter | </a:t>
              </a:r>
              <a:r>
                <a:rPr lang="en-US" sz="2400" dirty="0" err="1">
                  <a:solidFill>
                    <a:srgbClr val="FF0000"/>
                  </a:solidFill>
                </a:rPr>
                <a:t>Wort</a:t>
              </a:r>
              <a:r>
                <a:rPr lang="en-US" sz="2400" dirty="0">
                  <a:solidFill>
                    <a:srgbClr val="FF0000"/>
                  </a:solidFill>
                </a:rPr>
                <a:t>, data = </a:t>
              </a:r>
              <a:r>
                <a:rPr lang="en-US" sz="2400" dirty="0" err="1">
                  <a:solidFill>
                    <a:srgbClr val="FF0000"/>
                  </a:solidFill>
                </a:rPr>
                <a:t>ssbm</a:t>
              </a:r>
              <a:r>
                <a:rPr lang="en-US" sz="2400" dirty="0">
                  <a:solidFill>
                    <a:srgbClr val="FF0000"/>
                  </a:solidFill>
                </a:rPr>
                <a:t>)</a:t>
              </a:r>
              <a:endParaRPr lang="en-US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43447" y="5080663"/>
            <a:ext cx="2096305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3. </a:t>
            </a:r>
            <a:r>
              <a:rPr lang="en-GB" sz="2400" dirty="0" err="1" smtClean="0">
                <a:latin typeface="+mj-lt"/>
                <a:cs typeface="Arial"/>
              </a:rPr>
              <a:t>Abbildung</a:t>
            </a:r>
            <a:endParaRPr lang="en-GB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302567"/>
            <a:ext cx="2971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764232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Sphericity</a:t>
            </a:r>
            <a:r>
              <a:rPr lang="de-DE" sz="2400" dirty="0" smtClean="0">
                <a:latin typeface="+mj-lt"/>
                <a:cs typeface="Arial"/>
              </a:rPr>
              <a:t> ist die Annahme, dass die Unterschiede zwischen den Stufen eines </a:t>
            </a:r>
            <a:r>
              <a:rPr lang="de-DE" sz="2400" dirty="0" err="1" smtClean="0">
                <a:latin typeface="+mj-lt"/>
                <a:cs typeface="Arial"/>
              </a:rPr>
              <a:t>within-Faktors</a:t>
            </a:r>
            <a:r>
              <a:rPr lang="de-DE" sz="2400" dirty="0" smtClean="0">
                <a:latin typeface="+mj-lt"/>
                <a:cs typeface="Arial"/>
              </a:rPr>
              <a:t> dieselbe Varianz haben.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1595229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Wenn </a:t>
            </a:r>
            <a:r>
              <a:rPr lang="de-DE" sz="2400" dirty="0" err="1" smtClean="0">
                <a:latin typeface="+mj-lt"/>
                <a:cs typeface="Arial"/>
              </a:rPr>
              <a:t>Sphericity</a:t>
            </a:r>
            <a:r>
              <a:rPr lang="de-DE" sz="2400" dirty="0" smtClean="0">
                <a:latin typeface="+mj-lt"/>
                <a:cs typeface="Arial"/>
              </a:rPr>
              <a:t> nicht gegeben ist, werden die Wahrscheinlichkeiten durch Änderungen in den Freiheitsgraden nach oben gesetzt.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9718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Dieses Problem </a:t>
            </a:r>
            <a:r>
              <a:rPr lang="de-DE" sz="2400" dirty="0" smtClean="0">
                <a:latin typeface="+mj-lt"/>
                <a:cs typeface="Arial"/>
              </a:rPr>
              <a:t>kommt nur dann vor, wenn </a:t>
            </a:r>
            <a:r>
              <a:rPr lang="de-DE" sz="2400" dirty="0" smtClean="0">
                <a:latin typeface="+mj-lt"/>
                <a:cs typeface="Arial"/>
              </a:rPr>
              <a:t>ein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r>
              <a:rPr lang="de-DE" sz="2400" dirty="0" smtClean="0">
                <a:latin typeface="+mj-lt"/>
                <a:cs typeface="Arial"/>
              </a:rPr>
              <a:t>-Faktor mehr als 2 Stufen hat.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0386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Man </a:t>
            </a:r>
            <a:r>
              <a:rPr lang="en-GB" sz="2400" dirty="0" err="1" smtClean="0">
                <a:latin typeface="+mj-lt"/>
                <a:cs typeface="Arial"/>
              </a:rPr>
              <a:t>soll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grundsätzlich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immer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für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Sphericity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korrigieren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Ausgabe</a:t>
            </a:r>
            <a:r>
              <a:rPr lang="en-GB" sz="2400" dirty="0" smtClean="0">
                <a:latin typeface="+mj-lt"/>
                <a:cs typeface="Arial"/>
              </a:rPr>
              <a:t> von </a:t>
            </a:r>
            <a:r>
              <a:rPr lang="en-GB" sz="2400" dirty="0" err="1" smtClean="0">
                <a:latin typeface="+mj-lt"/>
                <a:cs typeface="Arial"/>
              </a:rPr>
              <a:t>ezANOVA</a:t>
            </a:r>
            <a:r>
              <a:rPr lang="en-GB" sz="2400" dirty="0" smtClean="0">
                <a:latin typeface="+mj-lt"/>
                <a:cs typeface="Arial"/>
              </a:rPr>
              <a:t>() </a:t>
            </a:r>
            <a:r>
              <a:rPr lang="en-GB" sz="2400" dirty="0" err="1" smtClean="0">
                <a:latin typeface="+mj-lt"/>
                <a:cs typeface="Arial"/>
              </a:rPr>
              <a:t>erscheint</a:t>
            </a:r>
            <a:r>
              <a:rPr lang="en-GB" sz="2400" dirty="0" smtClean="0">
                <a:latin typeface="+mj-lt"/>
                <a:cs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err="1" smtClean="0">
            <a:latin typeface="+mj-lt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10579</TotalTime>
  <Words>1305</Words>
  <Application>Microsoft Macintosh PowerPoint</Application>
  <PresentationFormat>On-screen Show (4:3)</PresentationFormat>
  <Paragraphs>223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138</cp:revision>
  <dcterms:created xsi:type="dcterms:W3CDTF">2014-06-05T17:13:35Z</dcterms:created>
  <dcterms:modified xsi:type="dcterms:W3CDTF">2014-06-06T04:29:45Z</dcterms:modified>
</cp:coreProperties>
</file>