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0" r:id="rId2"/>
    <p:sldId id="275" r:id="rId3"/>
    <p:sldId id="280" r:id="rId4"/>
    <p:sldId id="282" r:id="rId5"/>
    <p:sldId id="324" r:id="rId6"/>
    <p:sldId id="325" r:id="rId7"/>
    <p:sldId id="327" r:id="rId8"/>
    <p:sldId id="328" r:id="rId9"/>
    <p:sldId id="329" r:id="rId10"/>
    <p:sldId id="340" r:id="rId11"/>
    <p:sldId id="330" r:id="rId12"/>
    <p:sldId id="332" r:id="rId13"/>
    <p:sldId id="333" r:id="rId14"/>
    <p:sldId id="334" r:id="rId15"/>
    <p:sldId id="339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93"/>
  </p:normalViewPr>
  <p:slideViewPr>
    <p:cSldViewPr snapToObjects="1">
      <p:cViewPr varScale="1">
        <p:scale>
          <a:sx n="125" d="100"/>
          <a:sy n="125" d="100"/>
        </p:scale>
        <p:origin x="160" y="9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82B362-3DCD-9946-B87F-6D71DA64DA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D6A376-9090-BD4C-9CB3-B796155B38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804C3C-2FA3-844B-A411-6535836CBF5E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730EDBD-38EC-E34D-9B62-60C2DF2B90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A51719C-A478-2A44-8269-8161ECE6F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AU" altLang="de-DE"/>
              <a:t>Click to edit Master text styles</a:t>
            </a:r>
          </a:p>
          <a:p>
            <a:pPr lvl="1"/>
            <a:r>
              <a:rPr lang="en-AU" altLang="de-DE"/>
              <a:t>Second level</a:t>
            </a:r>
          </a:p>
          <a:p>
            <a:pPr lvl="2"/>
            <a:r>
              <a:rPr lang="en-AU" altLang="de-DE"/>
              <a:t>Third level</a:t>
            </a:r>
          </a:p>
          <a:p>
            <a:pPr lvl="3"/>
            <a:r>
              <a:rPr lang="en-AU" altLang="de-DE"/>
              <a:t>Fourth level</a:t>
            </a:r>
          </a:p>
          <a:p>
            <a:pPr lvl="4"/>
            <a:r>
              <a:rPr lang="en-AU" altLang="de-DE"/>
              <a:t>Fifth level</a:t>
            </a: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B8281-9EE6-184B-9774-05ADE603252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1D6B1-5FE9-6440-AB2A-DF4A4B5066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2BAD23C-FCBF-454F-AC7F-B792DD44E751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20BE5-D060-7947-8ADE-957835892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6FD19C-1F70-4944-B371-22D930B9C839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5D0B6-8C1A-D14E-97B6-EE518627F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14BE6-E955-9048-9554-BA16CA7F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12CB4-266D-6844-B884-06C623062C1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6076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79294-2462-0D4D-A714-F7E8332AB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4C2367-36E6-C946-B0EB-C3B438F36EA2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26311-A42F-7E44-854E-FBCB85A84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D34C3-FF66-2548-A668-2F551B80C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8EC1D-60B7-5148-83A5-CD82714A33C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1600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227B8-6213-214C-BAD7-949072582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F0548C-5B8A-E34F-A558-FDFE76DFDBB7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778A1-71BD-BB46-A12E-388B9218E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19B94-F9D0-5E4E-A41B-F63902D6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C6B4E-F0F9-3B47-A40A-D45CBE7D824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65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530DB-63A4-8A45-8171-90CE6974D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A7FB04-BF19-7C4D-B37B-3D1C6DF54A55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2E52C-51DA-2A49-B604-CF3891DF3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9EBC6-A53C-F543-AC6F-F11DA6DF5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436FC-2BD2-2F47-9AD4-8ABB2AED92C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7228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27941-0CFC-6D40-99FB-F2682525E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FDBB22-50F0-5A44-8415-766AB09C7E71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89685-73D3-8940-B60C-D6D479A55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778BF-2174-9E42-BF78-AD6B1CD84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34833-EF67-E84C-9C2D-37CAADB5C22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26190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139E4FC-9AEC-B646-835B-4A2FF90D1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056D2A-AF1D-8A4A-8687-1626DB22D23E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BB581D-23AF-8243-B995-A13557DB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FE6B33-70B9-A44E-BBBD-1475ECE0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516AB-90DD-4E4B-AAF3-F2D6498DA6B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19395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87A6B67-1AEB-4642-8C94-1919B15F0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FB0F2-8D09-A743-BF58-C5B28C45C891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282A0D9-6B06-2149-87DC-810BEA4EB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06468CA-D27A-2F43-969C-4666E4A4F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63E9A-155F-A544-812E-4B0129F9397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9972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67846F9-51C6-5047-A97B-281F09183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9363FA-EEFE-4D46-84A6-4E828B057C9F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F9578BE-E1F9-144D-9158-5E4F766D5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B67B336-9DAC-6347-A374-1FE864B77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89BAA-C303-244E-B972-28E28EF9DF2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7501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25BFE3-F98A-2D4F-BFC3-95006E36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E8844A-BA86-8742-828B-BBE13E9E8880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CADB719-1061-5B40-90BE-943468612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4E61B7B-F52C-AF46-9987-10C78E8B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B7F34-5316-BA40-9211-538C1896386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6663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17D2DF3-D351-F24A-9A06-61D263CAC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58F4FC-E4E0-5D4F-BDB0-EDEDD8B610AC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9C0AED-3DF6-B147-9364-5B9E9ADB2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871A84-3E4D-DB4A-BEE9-46F02B978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AC516-3801-4243-8DD1-A3B9F9FEEC5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7709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F33CC1-FD9E-C74A-891B-06262E6CF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D3B07-696E-8F4D-9F65-E77E1D9A3B5C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5D7E32A-9E7C-D94E-A6B0-E612815B8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141FA4B-BF4D-BA4A-BE78-2EF06A342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0931A1-706A-BB4B-8111-57D49D1BE59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7224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B74DFDC-FC3C-D148-8A72-A19BF9C4854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de-DE"/>
              <a:t>Click to edit Master title style</a:t>
            </a:r>
            <a:endParaRPr lang="de-DE" altLang="de-DE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D947645-91D1-5849-85BF-16BE12A1B3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de-DE"/>
              <a:t>Click to edit Master text styles</a:t>
            </a:r>
          </a:p>
          <a:p>
            <a:pPr lvl="1"/>
            <a:r>
              <a:rPr lang="en-AU" altLang="de-DE"/>
              <a:t>Second level</a:t>
            </a:r>
          </a:p>
          <a:p>
            <a:pPr lvl="2"/>
            <a:r>
              <a:rPr lang="en-AU" altLang="de-DE"/>
              <a:t>Third level</a:t>
            </a:r>
          </a:p>
          <a:p>
            <a:pPr lvl="3"/>
            <a:r>
              <a:rPr lang="en-AU" altLang="de-DE"/>
              <a:t>Fourth level</a:t>
            </a:r>
          </a:p>
          <a:p>
            <a:pPr lvl="4"/>
            <a:r>
              <a:rPr lang="en-AU" altLang="de-DE"/>
              <a:t>Fifth level</a:t>
            </a:r>
            <a:endParaRPr lang="de-DE" alt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D24D4-134E-4641-9994-ABB0DBE6EB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47FE476-BF67-214C-8396-2C29D5775390}" type="datetime1">
              <a:rPr lang="en-US" altLang="de-DE"/>
              <a:pPr/>
              <a:t>5/24/18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D769F-9B02-5F42-B6B4-5F41491FF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33B37-5D27-BA46-91BD-F5E5C72B3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7798226-7404-EF42-AAE6-FDC1B16A277E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>
            <a:extLst>
              <a:ext uri="{FF2B5EF4-FFF2-40B4-BE49-F238E27FC236}">
                <a16:creationId xmlns:a16="http://schemas.microsoft.com/office/drawing/2014/main" id="{E6A8CD2F-23B9-A44F-B96B-9D814B88F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609600"/>
            <a:ext cx="2590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rgbClr val="000000"/>
                </a:solidFill>
                <a:latin typeface="+mn-lt"/>
                <a:ea typeface="Arial" pitchFamily="-83" charset="0"/>
                <a:cs typeface="Arial" pitchFamily="-83" charset="0"/>
              </a:rPr>
              <a:t>Die Varianzanalyse</a:t>
            </a:r>
          </a:p>
        </p:txBody>
      </p:sp>
      <p:sp>
        <p:nvSpPr>
          <p:cNvPr id="14339" name="TextBox 2">
            <a:extLst>
              <a:ext uri="{FF2B5EF4-FFF2-40B4-BE49-F238E27FC236}">
                <a16:creationId xmlns:a16="http://schemas.microsoft.com/office/drawing/2014/main" id="{5AC51F8C-15C9-DE47-8410-942B1A09D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439988"/>
            <a:ext cx="28956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n-lt"/>
                <a:ea typeface="Arial" charset="0"/>
                <a:cs typeface="Arial" charset="0"/>
              </a:rPr>
              <a:t>Jonathan Harrington</a:t>
            </a:r>
          </a:p>
        </p:txBody>
      </p:sp>
      <p:sp>
        <p:nvSpPr>
          <p:cNvPr id="14340" name="TextBox 1">
            <a:extLst>
              <a:ext uri="{FF2B5EF4-FFF2-40B4-BE49-F238E27FC236}">
                <a16:creationId xmlns:a16="http://schemas.microsoft.com/office/drawing/2014/main" id="{2E8A11B8-009F-F84E-8128-DED43D358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2903538"/>
            <a:ext cx="23034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library(ggplot2)</a:t>
            </a:r>
          </a:p>
          <a:p>
            <a:pPr eaLnBrk="1" hangingPunct="1"/>
            <a:endParaRPr lang="en-US" altLang="de-DE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341" name="TextBox 4">
            <a:extLst>
              <a:ext uri="{FF2B5EF4-FFF2-40B4-BE49-F238E27FC236}">
                <a16:creationId xmlns:a16="http://schemas.microsoft.com/office/drawing/2014/main" id="{78756707-7761-5C47-8651-79703E583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4570313"/>
            <a:ext cx="617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</a:rPr>
              <a:t>blang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</a:rPr>
              <a:t>  = 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</a:rPr>
              <a:t>read.table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</a:rPr>
              <a:t>(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</a:rPr>
              <a:t>file.path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</a:rPr>
              <a:t>(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</a:rPr>
              <a:t>pfadu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</a:rPr>
              <a:t>, "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</a:rPr>
              <a:t>blang.txt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</a:rPr>
              <a:t>"))</a:t>
            </a:r>
            <a:endParaRPr lang="en-GB" altLang="de-DE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49A0AD-C0CE-E344-A59A-8850C7CA47D4}"/>
              </a:ext>
            </a:extLst>
          </p:cNvPr>
          <p:cNvSpPr/>
          <p:nvPr/>
        </p:nvSpPr>
        <p:spPr>
          <a:xfrm>
            <a:off x="377825" y="5098950"/>
            <a:ext cx="577056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v.df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read.table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file.path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pfadu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,"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vokal.txt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"))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092FE5-520F-0940-9174-B9025AA65463}"/>
              </a:ext>
            </a:extLst>
          </p:cNvPr>
          <p:cNvSpPr txBox="1"/>
          <p:nvPr/>
        </p:nvSpPr>
        <p:spPr>
          <a:xfrm>
            <a:off x="287338" y="4068663"/>
            <a:ext cx="230346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library(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ez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5B8258-9C1C-8C47-9AC3-0F4D00ED7C6A}"/>
              </a:ext>
            </a:extLst>
          </p:cNvPr>
          <p:cNvSpPr txBox="1"/>
          <p:nvPr/>
        </p:nvSpPr>
        <p:spPr>
          <a:xfrm>
            <a:off x="393700" y="5560913"/>
            <a:ext cx="7307263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dg = 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read.table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file.path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pfadu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, "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dg.txt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"))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53ED2E13-251B-3A46-9527-6D0085A0A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3459481"/>
            <a:ext cx="2303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library(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dplyr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57349A-BB0E-4647-B372-B2136981A02C}"/>
              </a:ext>
            </a:extLst>
          </p:cNvPr>
          <p:cNvSpPr txBox="1"/>
          <p:nvPr/>
        </p:nvSpPr>
        <p:spPr>
          <a:xfrm>
            <a:off x="376238" y="677863"/>
            <a:ext cx="3276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104" charset="-128"/>
                <a:cs typeface="Arial"/>
              </a:rPr>
              <a:t>1. </a:t>
            </a:r>
            <a:r>
              <a:rPr lang="en-GB" sz="2400" dirty="0" err="1">
                <a:latin typeface="+mn-lt"/>
                <a:ea typeface="ＭＳ Ｐゴシック" pitchFamily="-104" charset="-128"/>
                <a:cs typeface="Arial"/>
              </a:rPr>
              <a:t>Differenz-Berechnung</a:t>
            </a:r>
            <a:endParaRPr lang="en-GB" sz="2400" dirty="0">
              <a:latin typeface="+mn-lt"/>
              <a:ea typeface="ＭＳ Ｐゴシック" pitchFamily="-104" charset="-128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199927-E605-2D48-922B-9A3B71EF49C9}"/>
              </a:ext>
            </a:extLst>
          </p:cNvPr>
          <p:cNvSpPr txBox="1"/>
          <p:nvPr/>
        </p:nvSpPr>
        <p:spPr>
          <a:xfrm>
            <a:off x="352425" y="2049463"/>
            <a:ext cx="3276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104" charset="-128"/>
                <a:cs typeface="Arial"/>
              </a:rPr>
              <a:t>2. </a:t>
            </a:r>
            <a:r>
              <a:rPr lang="en-GB" sz="2400" dirty="0" err="1">
                <a:latin typeface="+mn-lt"/>
                <a:ea typeface="ＭＳ Ｐゴシック" pitchFamily="-104" charset="-128"/>
                <a:cs typeface="Arial"/>
              </a:rPr>
              <a:t>Boxplot</a:t>
            </a:r>
            <a:endParaRPr lang="en-GB" sz="2400" dirty="0">
              <a:latin typeface="+mn-lt"/>
              <a:ea typeface="ＭＳ Ｐゴシック" pitchFamily="-104" charset="-128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1EB6FB-5667-6646-AC80-04132412BC8F}"/>
              </a:ext>
            </a:extLst>
          </p:cNvPr>
          <p:cNvSpPr txBox="1"/>
          <p:nvPr/>
        </p:nvSpPr>
        <p:spPr>
          <a:xfrm>
            <a:off x="352425" y="3201988"/>
            <a:ext cx="39624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104" charset="-128"/>
                <a:cs typeface="Arial"/>
              </a:rPr>
              <a:t>3. </a:t>
            </a:r>
            <a:r>
              <a:rPr lang="en-US" sz="2400" dirty="0" err="1">
                <a:latin typeface="+mn-lt"/>
                <a:ea typeface="ＭＳ Ｐゴシック" pitchFamily="-104" charset="-128"/>
                <a:cs typeface="Arial"/>
              </a:rPr>
              <a:t>gepaarter</a:t>
            </a:r>
            <a:r>
              <a:rPr lang="en-US" sz="2400" dirty="0">
                <a:latin typeface="+mn-lt"/>
                <a:ea typeface="ＭＳ Ｐゴシック" pitchFamily="-104" charset="-128"/>
                <a:cs typeface="Arial"/>
              </a:rPr>
              <a:t> </a:t>
            </a:r>
            <a:r>
              <a:rPr lang="en-US" sz="2400" dirty="0" err="1">
                <a:latin typeface="+mn-lt"/>
                <a:ea typeface="ＭＳ Ｐゴシック" pitchFamily="-104" charset="-128"/>
                <a:cs typeface="Arial"/>
              </a:rPr>
              <a:t>t</a:t>
            </a:r>
            <a:r>
              <a:rPr lang="en-US" sz="2400" dirty="0">
                <a:latin typeface="+mn-lt"/>
                <a:ea typeface="ＭＳ Ｐゴシック" pitchFamily="-104" charset="-128"/>
                <a:cs typeface="Arial"/>
              </a:rPr>
              <a:t>-Test</a:t>
            </a:r>
          </a:p>
        </p:txBody>
      </p:sp>
      <p:sp>
        <p:nvSpPr>
          <p:cNvPr id="23557" name="TextBox 4">
            <a:extLst>
              <a:ext uri="{FF2B5EF4-FFF2-40B4-BE49-F238E27FC236}">
                <a16:creationId xmlns:a16="http://schemas.microsoft.com/office/drawing/2014/main" id="{85035751-2E05-C745-B368-DFCE73351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1004535"/>
            <a:ext cx="5562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 = 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blang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%&gt;%</a:t>
            </a:r>
          </a:p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group_by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Vpn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)%&gt;%</a:t>
            </a:r>
          </a:p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summarise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(F2 = diff(F2))</a:t>
            </a:r>
            <a:endParaRPr lang="en-GB" altLang="de-DE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558" name="TextBox 5">
            <a:extLst>
              <a:ext uri="{FF2B5EF4-FFF2-40B4-BE49-F238E27FC236}">
                <a16:creationId xmlns:a16="http://schemas.microsoft.com/office/drawing/2014/main" id="{60151828-4AF2-B246-8714-238F41671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2516188"/>
            <a:ext cx="37338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boxplot(d$F2)</a:t>
            </a:r>
          </a:p>
        </p:txBody>
      </p:sp>
      <p:sp>
        <p:nvSpPr>
          <p:cNvPr id="23559" name="TextBox 6">
            <a:extLst>
              <a:ext uri="{FF2B5EF4-FFF2-40B4-BE49-F238E27FC236}">
                <a16:creationId xmlns:a16="http://schemas.microsoft.com/office/drawing/2014/main" id="{AA2A2524-D40E-3A48-9D9C-AECF39B61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662363"/>
            <a:ext cx="20193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t.test(d$F2)</a:t>
            </a:r>
          </a:p>
        </p:txBody>
      </p:sp>
      <p:sp>
        <p:nvSpPr>
          <p:cNvPr id="23560" name="TextBox 7">
            <a:extLst>
              <a:ext uri="{FF2B5EF4-FFF2-40B4-BE49-F238E27FC236}">
                <a16:creationId xmlns:a16="http://schemas.microsoft.com/office/drawing/2014/main" id="{AB8691A0-D357-7042-B483-1E51DBAC2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50" y="5462588"/>
            <a:ext cx="6278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595959"/>
                </a:solidFill>
              </a:rPr>
              <a:t>t = 4.3543, df = 11, p-value = 0.001147</a:t>
            </a:r>
            <a:endParaRPr lang="en-GB" altLang="de-DE">
              <a:solidFill>
                <a:srgbClr val="59595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17A528-D82C-5841-9A7A-0C5385963BE9}"/>
              </a:ext>
            </a:extLst>
          </p:cNvPr>
          <p:cNvSpPr txBox="1"/>
          <p:nvPr/>
        </p:nvSpPr>
        <p:spPr bwMode="auto">
          <a:xfrm>
            <a:off x="142875" y="6283325"/>
            <a:ext cx="860583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F2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wird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signifikant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von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Betonung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beeinflusst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(t[11] = 4.4,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p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&lt; 0.01)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4EA71C-10FC-EF43-8394-6C0AA0279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0"/>
            <a:ext cx="55626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latin typeface="+mn-lt"/>
                <a:ea typeface="Arial" pitchFamily="-83" charset="0"/>
                <a:cs typeface="Arial" pitchFamily="-83" charset="0"/>
              </a:rPr>
              <a:t>Within-Factor: gepaarter t-Test und Anova</a:t>
            </a:r>
          </a:p>
        </p:txBody>
      </p:sp>
      <p:pic>
        <p:nvPicPr>
          <p:cNvPr id="23563" name="Picture 11" descr="box1.jpeg">
            <a:extLst>
              <a:ext uri="{FF2B5EF4-FFF2-40B4-BE49-F238E27FC236}">
                <a16:creationId xmlns:a16="http://schemas.microsoft.com/office/drawing/2014/main" id="{3039931C-F88E-C24B-9EDF-9867B83550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98650"/>
            <a:ext cx="3724275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D0A36B-C1EA-6B4C-8385-39B12175B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0"/>
            <a:ext cx="55626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chemeClr val="dk1"/>
                </a:solidFill>
                <a:latin typeface="+mn-lt"/>
                <a:ea typeface="+mn-ea"/>
                <a:cs typeface="Arial"/>
              </a:rPr>
              <a:t>Within-factor: </a:t>
            </a:r>
            <a:r>
              <a:rPr lang="en-GB" sz="2400" dirty="0" err="1">
                <a:solidFill>
                  <a:schemeClr val="dk1"/>
                </a:solidFill>
                <a:latin typeface="+mn-lt"/>
                <a:ea typeface="+mn-ea"/>
                <a:cs typeface="Arial"/>
              </a:rPr>
              <a:t>gepaarter</a:t>
            </a:r>
            <a:r>
              <a:rPr lang="en-GB" sz="2400" dirty="0">
                <a:solidFill>
                  <a:schemeClr val="dk1"/>
                </a:solidFill>
                <a:latin typeface="+mn-lt"/>
                <a:ea typeface="+mn-ea"/>
                <a:cs typeface="Arial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+mn-lt"/>
                <a:ea typeface="+mn-ea"/>
                <a:cs typeface="Arial"/>
              </a:rPr>
              <a:t>t</a:t>
            </a:r>
            <a:r>
              <a:rPr lang="en-GB" sz="2400" dirty="0">
                <a:solidFill>
                  <a:schemeClr val="dk1"/>
                </a:solidFill>
                <a:latin typeface="+mn-lt"/>
                <a:ea typeface="+mn-ea"/>
                <a:cs typeface="Arial"/>
              </a:rPr>
              <a:t>-Test und </a:t>
            </a:r>
            <a:r>
              <a:rPr lang="en-GB" sz="2400" dirty="0" err="1">
                <a:solidFill>
                  <a:schemeClr val="dk1"/>
                </a:solidFill>
                <a:latin typeface="+mn-lt"/>
                <a:ea typeface="+mn-ea"/>
                <a:cs typeface="Arial"/>
              </a:rPr>
              <a:t>Anova</a:t>
            </a:r>
            <a:endParaRPr lang="en-GB" sz="2400" dirty="0">
              <a:solidFill>
                <a:schemeClr val="dk1"/>
              </a:solidFill>
              <a:latin typeface="+mn-lt"/>
              <a:ea typeface="+mn-ea"/>
              <a:cs typeface="Arial"/>
            </a:endParaRPr>
          </a:p>
        </p:txBody>
      </p:sp>
      <p:grpSp>
        <p:nvGrpSpPr>
          <p:cNvPr id="3" name="Group 33">
            <a:extLst>
              <a:ext uri="{FF2B5EF4-FFF2-40B4-BE49-F238E27FC236}">
                <a16:creationId xmlns:a16="http://schemas.microsoft.com/office/drawing/2014/main" id="{67C8B88E-12F8-414E-A82A-3A30C9A46083}"/>
              </a:ext>
            </a:extLst>
          </p:cNvPr>
          <p:cNvGrpSpPr>
            <a:grpSpLocks/>
          </p:cNvGrpSpPr>
          <p:nvPr/>
        </p:nvGrpSpPr>
        <p:grpSpPr bwMode="auto">
          <a:xfrm>
            <a:off x="114300" y="3097213"/>
            <a:ext cx="9220200" cy="1570037"/>
            <a:chOff x="114300" y="3096420"/>
            <a:chExt cx="9220200" cy="1570037"/>
          </a:xfrm>
        </p:grpSpPr>
        <p:sp>
          <p:nvSpPr>
            <p:cNvPr id="24599" name="TextBox 11">
              <a:extLst>
                <a:ext uri="{FF2B5EF4-FFF2-40B4-BE49-F238E27FC236}">
                  <a16:creationId xmlns:a16="http://schemas.microsoft.com/office/drawing/2014/main" id="{66AF40A0-2E14-8B40-AD8D-9F4D54D41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3096420"/>
              <a:ext cx="71628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solidFill>
                    <a:srgbClr val="FF0000"/>
                  </a:solidFill>
                  <a:latin typeface="Calibri" panose="020F0502020204030204" pitchFamily="34" charset="0"/>
                </a:rPr>
                <a:t>ezANOVA(blang, .(F2), .(Vpn), .(Betonung))</a:t>
              </a:r>
              <a:endPara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00" name="TextBox 23">
              <a:extLst>
                <a:ext uri="{FF2B5EF4-FFF2-40B4-BE49-F238E27FC236}">
                  <a16:creationId xmlns:a16="http://schemas.microsoft.com/office/drawing/2014/main" id="{A2EF8072-270A-E54C-A549-DDD9EDD6DB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3558382"/>
              <a:ext cx="7848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sz="1800">
                  <a:latin typeface="Courier" pitchFamily="2" charset="0"/>
                </a:rPr>
                <a:t>  Effect DFn DFd        F           p p&lt;.05       ges2 Betonung   1  11 </a:t>
              </a:r>
              <a:r>
                <a:rPr lang="en-US" altLang="de-DE" sz="1800">
                  <a:solidFill>
                    <a:srgbClr val="FF6600"/>
                  </a:solidFill>
                  <a:latin typeface="Courier" pitchFamily="2" charset="0"/>
                </a:rPr>
                <a:t>18.95986</a:t>
              </a:r>
              <a:r>
                <a:rPr lang="en-US" altLang="de-DE" sz="1800">
                  <a:latin typeface="Courier" pitchFamily="2" charset="0"/>
                </a:rPr>
                <a:t> </a:t>
              </a:r>
              <a:r>
                <a:rPr lang="en-US" altLang="de-DE" sz="1800">
                  <a:solidFill>
                    <a:srgbClr val="008000"/>
                  </a:solidFill>
                  <a:latin typeface="Courier" pitchFamily="2" charset="0"/>
                </a:rPr>
                <a:t>0.001147148</a:t>
              </a:r>
              <a:r>
                <a:rPr lang="en-US" altLang="de-DE" sz="1800">
                  <a:latin typeface="Courier" pitchFamily="2" charset="0"/>
                </a:rPr>
                <a:t>     * 0.4113659</a:t>
              </a:r>
              <a:endParaRPr lang="en-GB" altLang="de-DE" sz="1800">
                <a:latin typeface="Courier" pitchFamily="2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BACA330-33FF-CC43-9080-376F985FF5B6}"/>
                </a:ext>
              </a:extLst>
            </p:cNvPr>
            <p:cNvSpPr txBox="1"/>
            <p:nvPr/>
          </p:nvSpPr>
          <p:spPr>
            <a:xfrm>
              <a:off x="114300" y="4204495"/>
              <a:ext cx="9220200" cy="4619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83" charset="-128"/>
                  <a:cs typeface="Arial"/>
                </a:rPr>
                <a:t>F2 </a:t>
              </a:r>
              <a:r>
                <a:rPr lang="en-GB" sz="2400" dirty="0" err="1">
                  <a:latin typeface="+mj-lt"/>
                  <a:ea typeface="ＭＳ Ｐゴシック" pitchFamily="-83" charset="-128"/>
                  <a:cs typeface="Arial"/>
                </a:rPr>
                <a:t>wird</a:t>
              </a:r>
              <a:r>
                <a:rPr lang="en-GB" sz="2400" dirty="0">
                  <a:latin typeface="+mj-lt"/>
                  <a:ea typeface="ＭＳ Ｐゴシック" pitchFamily="-83" charset="-128"/>
                  <a:cs typeface="Arial"/>
                </a:rPr>
                <a:t> </a:t>
              </a:r>
              <a:r>
                <a:rPr lang="en-GB" sz="2400" dirty="0" err="1">
                  <a:latin typeface="+mj-lt"/>
                  <a:ea typeface="ＭＳ Ｐゴシック" pitchFamily="-83" charset="-128"/>
                  <a:cs typeface="Arial"/>
                </a:rPr>
                <a:t>signifikant</a:t>
              </a:r>
              <a:r>
                <a:rPr lang="en-GB" sz="2400" dirty="0">
                  <a:latin typeface="+mj-lt"/>
                  <a:ea typeface="ＭＳ Ｐゴシック" pitchFamily="-83" charset="-128"/>
                  <a:cs typeface="Arial"/>
                </a:rPr>
                <a:t> von </a:t>
              </a:r>
              <a:r>
                <a:rPr lang="en-GB" sz="2400" dirty="0" err="1">
                  <a:latin typeface="+mj-lt"/>
                  <a:ea typeface="ＭＳ Ｐゴシック" pitchFamily="-83" charset="-128"/>
                  <a:cs typeface="Arial"/>
                </a:rPr>
                <a:t>Betonung</a:t>
              </a:r>
              <a:r>
                <a:rPr lang="en-GB" sz="2400" dirty="0">
                  <a:latin typeface="+mj-lt"/>
                  <a:ea typeface="ＭＳ Ｐゴシック" pitchFamily="-83" charset="-128"/>
                  <a:cs typeface="Arial"/>
                </a:rPr>
                <a:t> </a:t>
              </a:r>
              <a:r>
                <a:rPr lang="en-GB" sz="2400" dirty="0" err="1">
                  <a:latin typeface="+mj-lt"/>
                  <a:ea typeface="ＭＳ Ｐゴシック" pitchFamily="-83" charset="-128"/>
                  <a:cs typeface="Arial"/>
                </a:rPr>
                <a:t>beeinflusst</a:t>
              </a:r>
              <a:r>
                <a:rPr lang="en-GB" sz="2400" dirty="0">
                  <a:latin typeface="+mj-lt"/>
                  <a:ea typeface="ＭＳ Ｐゴシック" pitchFamily="-83" charset="-128"/>
                  <a:cs typeface="Arial"/>
                </a:rPr>
                <a:t> (F[1,11] = </a:t>
              </a:r>
              <a:r>
                <a:rPr lang="en-GB" sz="2400" dirty="0">
                  <a:solidFill>
                    <a:srgbClr val="FF6600"/>
                  </a:solidFill>
                  <a:latin typeface="+mj-lt"/>
                  <a:ea typeface="ＭＳ Ｐゴシック" pitchFamily="-83" charset="-128"/>
                  <a:cs typeface="Arial"/>
                </a:rPr>
                <a:t>19.0</a:t>
              </a:r>
              <a:r>
                <a:rPr lang="en-GB" sz="2400" dirty="0">
                  <a:latin typeface="+mj-lt"/>
                  <a:ea typeface="ＭＳ Ｐゴシック" pitchFamily="-83" charset="-128"/>
                  <a:cs typeface="Arial"/>
                </a:rPr>
                <a:t>, </a:t>
              </a:r>
              <a:r>
                <a:rPr lang="en-GB" sz="2400" dirty="0" err="1">
                  <a:latin typeface="+mj-lt"/>
                  <a:ea typeface="ＭＳ Ｐゴシック" pitchFamily="-83" charset="-128"/>
                  <a:cs typeface="Arial"/>
                </a:rPr>
                <a:t>p</a:t>
              </a:r>
              <a:r>
                <a:rPr lang="en-GB" sz="2400" dirty="0">
                  <a:latin typeface="+mj-lt"/>
                  <a:ea typeface="ＭＳ Ｐゴシック" pitchFamily="-83" charset="-128"/>
                  <a:cs typeface="Arial"/>
                </a:rPr>
                <a:t> &lt; </a:t>
              </a:r>
              <a:r>
                <a:rPr lang="en-GB" sz="2400" dirty="0">
                  <a:solidFill>
                    <a:srgbClr val="008000"/>
                  </a:solidFill>
                  <a:latin typeface="+mj-lt"/>
                  <a:ea typeface="ＭＳ Ｐゴシック" pitchFamily="-83" charset="-128"/>
                  <a:cs typeface="Arial"/>
                </a:rPr>
                <a:t>0.01</a:t>
              </a:r>
              <a:r>
                <a:rPr lang="en-GB" sz="2400" dirty="0">
                  <a:latin typeface="+mj-lt"/>
                  <a:ea typeface="ＭＳ Ｐゴシック" pitchFamily="-83" charset="-128"/>
                  <a:cs typeface="Arial"/>
                </a:rPr>
                <a:t>)</a:t>
              </a:r>
              <a:endParaRPr lang="en-GB" sz="2400" dirty="0">
                <a:latin typeface="+mn-lt"/>
                <a:ea typeface="ＭＳ Ｐゴシック" pitchFamily="-83" charset="-128"/>
                <a:cs typeface="Arial"/>
              </a:endParaRPr>
            </a:p>
          </p:txBody>
        </p:sp>
      </p:grpSp>
      <p:grpSp>
        <p:nvGrpSpPr>
          <p:cNvPr id="24580" name="Group 27">
            <a:extLst>
              <a:ext uri="{FF2B5EF4-FFF2-40B4-BE49-F238E27FC236}">
                <a16:creationId xmlns:a16="http://schemas.microsoft.com/office/drawing/2014/main" id="{0F056897-270A-B541-9CFC-5326362BD2DE}"/>
              </a:ext>
            </a:extLst>
          </p:cNvPr>
          <p:cNvGrpSpPr>
            <a:grpSpLocks/>
          </p:cNvGrpSpPr>
          <p:nvPr/>
        </p:nvGrpSpPr>
        <p:grpSpPr bwMode="auto">
          <a:xfrm>
            <a:off x="114300" y="461963"/>
            <a:ext cx="8496300" cy="2501900"/>
            <a:chOff x="114300" y="461963"/>
            <a:chExt cx="8496300" cy="2501108"/>
          </a:xfrm>
        </p:grpSpPr>
        <p:sp>
          <p:nvSpPr>
            <p:cNvPr id="24587" name="TextBox 5">
              <a:extLst>
                <a:ext uri="{FF2B5EF4-FFF2-40B4-BE49-F238E27FC236}">
                  <a16:creationId xmlns:a16="http://schemas.microsoft.com/office/drawing/2014/main" id="{9DED7FEA-7B8D-BD4E-A101-B2788F843B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1744257"/>
              <a:ext cx="8077200" cy="461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>
                  <a:latin typeface="Calibri" panose="020F0502020204030204" pitchFamily="34" charset="0"/>
                  <a:cs typeface="Arial" panose="020B0604020202020204" pitchFamily="34" charset="0"/>
                </a:rPr>
                <a:t>ezANOVA(df, .(abh), .(Vpn), .(w1, w2, ...), between = .(b1, b2...)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86994EA-2E48-3A45-84DD-48B9D55C7E15}"/>
                </a:ext>
              </a:extLst>
            </p:cNvPr>
            <p:cNvSpPr txBox="1"/>
            <p:nvPr/>
          </p:nvSpPr>
          <p:spPr>
            <a:xfrm>
              <a:off x="1143000" y="1022173"/>
              <a:ext cx="1905000" cy="46181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n-lt"/>
                  <a:ea typeface="ＭＳ Ｐゴシック" pitchFamily="-83" charset="-128"/>
                  <a:cs typeface="Arial"/>
                </a:rPr>
                <a:t>Data-Frame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C42A429-52E4-0941-ADE9-875548F5BD3D}"/>
                </a:ext>
              </a:extLst>
            </p:cNvPr>
            <p:cNvSpPr txBox="1"/>
            <p:nvPr/>
          </p:nvSpPr>
          <p:spPr>
            <a:xfrm>
              <a:off x="2895600" y="1022173"/>
              <a:ext cx="2667000" cy="46181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latin typeface="+mn-lt"/>
                  <a:ea typeface="ＭＳ Ｐゴシック" pitchFamily="-83" charset="-128"/>
                  <a:cs typeface="Arial"/>
                </a:rPr>
                <a:t>Versuchspersonen</a:t>
              </a:r>
              <a:endParaRPr lang="en-GB" sz="2400" dirty="0">
                <a:latin typeface="+mn-lt"/>
                <a:ea typeface="ＭＳ Ｐゴシック" pitchFamily="-83" charset="-128"/>
                <a:cs typeface="Arial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872EB8E-830A-264D-B56D-C78FD0DEE665}"/>
                </a:ext>
              </a:extLst>
            </p:cNvPr>
            <p:cNvSpPr txBox="1"/>
            <p:nvPr/>
          </p:nvSpPr>
          <p:spPr>
            <a:xfrm>
              <a:off x="5791200" y="1022173"/>
              <a:ext cx="2819400" cy="46181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n-lt"/>
                  <a:ea typeface="ＭＳ Ｐゴシック" pitchFamily="-83" charset="-128"/>
                  <a:cs typeface="Arial"/>
                </a:rPr>
                <a:t>Between-</a:t>
              </a:r>
              <a:r>
                <a:rPr lang="en-GB" sz="2400" dirty="0" err="1">
                  <a:latin typeface="+mn-lt"/>
                  <a:ea typeface="ＭＳ Ｐゴシック" pitchFamily="-83" charset="-128"/>
                  <a:cs typeface="Arial"/>
                </a:rPr>
                <a:t>Faktoren</a:t>
              </a:r>
              <a:endParaRPr lang="en-GB" sz="2400" dirty="0">
                <a:latin typeface="+mn-lt"/>
                <a:ea typeface="ＭＳ Ｐゴシック" pitchFamily="-83" charset="-128"/>
                <a:cs typeface="Arial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80DE503-F94D-4046-A2F0-B1C7B290A922}"/>
                </a:ext>
              </a:extLst>
            </p:cNvPr>
            <p:cNvSpPr txBox="1"/>
            <p:nvPr/>
          </p:nvSpPr>
          <p:spPr>
            <a:xfrm>
              <a:off x="1447800" y="2501254"/>
              <a:ext cx="2590800" cy="46181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>
                  <a:latin typeface="Calibri" panose="020F0502020204030204" pitchFamily="34" charset="0"/>
                  <a:cs typeface="Arial" panose="020B0604020202020204" pitchFamily="34" charset="0"/>
                </a:rPr>
                <a:t>Abhängige Variable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C454143-C6FA-BE49-B49E-3D620AF848DD}"/>
                </a:ext>
              </a:extLst>
            </p:cNvPr>
            <p:cNvSpPr txBox="1"/>
            <p:nvPr/>
          </p:nvSpPr>
          <p:spPr>
            <a:xfrm>
              <a:off x="4800600" y="2501254"/>
              <a:ext cx="2362200" cy="46181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n-lt"/>
                  <a:ea typeface="ＭＳ Ｐゴシック" pitchFamily="-83" charset="-128"/>
                  <a:cs typeface="Arial"/>
                </a:rPr>
                <a:t>Within-</a:t>
              </a:r>
              <a:r>
                <a:rPr lang="en-GB" sz="2400" dirty="0" err="1">
                  <a:latin typeface="+mn-lt"/>
                  <a:ea typeface="ＭＳ Ｐゴシック" pitchFamily="-83" charset="-128"/>
                  <a:cs typeface="Arial"/>
                </a:rPr>
                <a:t>Faktoren</a:t>
              </a:r>
              <a:endParaRPr lang="en-GB" sz="2400" dirty="0">
                <a:latin typeface="+mn-lt"/>
                <a:ea typeface="ＭＳ Ｐゴシック" pitchFamily="-83" charset="-128"/>
                <a:cs typeface="Arial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2F9C22D5-939D-264D-8CD1-2D047AE9324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2480516" y="2352870"/>
              <a:ext cx="296769" cy="3175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ADB547C7-18B9-3949-9A24-28EA1424526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910603" y="1630787"/>
              <a:ext cx="295182" cy="1588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CF42954A-CEAB-8647-8996-32BCE8B043B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4881609" y="2353664"/>
              <a:ext cx="296769" cy="1588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B6DACA5-0931-3F4A-8EBF-141627CE04B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3433810" y="1634753"/>
              <a:ext cx="296768" cy="1588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2EE6BF39-E0D9-F54F-9447-F93867D618E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5872209" y="1595079"/>
              <a:ext cx="296769" cy="1588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079AC22-2838-AF44-AB16-0F3DF229C225}"/>
                </a:ext>
              </a:extLst>
            </p:cNvPr>
            <p:cNvSpPr txBox="1"/>
            <p:nvPr/>
          </p:nvSpPr>
          <p:spPr>
            <a:xfrm>
              <a:off x="114300" y="461963"/>
              <a:ext cx="2513013" cy="461816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>
                  <a:solidFill>
                    <a:srgbClr val="0000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Lösung mit Anova</a:t>
              </a:r>
            </a:p>
          </p:txBody>
        </p:sp>
      </p:grpSp>
      <p:grpSp>
        <p:nvGrpSpPr>
          <p:cNvPr id="5" name="Group 32">
            <a:extLst>
              <a:ext uri="{FF2B5EF4-FFF2-40B4-BE49-F238E27FC236}">
                <a16:creationId xmlns:a16="http://schemas.microsoft.com/office/drawing/2014/main" id="{180EF27D-542F-6742-920D-CD9A70AFE358}"/>
              </a:ext>
            </a:extLst>
          </p:cNvPr>
          <p:cNvGrpSpPr>
            <a:grpSpLocks/>
          </p:cNvGrpSpPr>
          <p:nvPr/>
        </p:nvGrpSpPr>
        <p:grpSpPr bwMode="auto">
          <a:xfrm>
            <a:off x="114300" y="4953000"/>
            <a:ext cx="9029700" cy="1766888"/>
            <a:chOff x="114300" y="4953000"/>
            <a:chExt cx="9029700" cy="176650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90EE88C-03FA-6242-B0BD-A10AAC461FC6}"/>
                </a:ext>
              </a:extLst>
            </p:cNvPr>
            <p:cNvSpPr txBox="1"/>
            <p:nvPr/>
          </p:nvSpPr>
          <p:spPr>
            <a:xfrm>
              <a:off x="114300" y="5311696"/>
              <a:ext cx="4457700" cy="4602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solidFill>
                    <a:srgbClr val="008000"/>
                  </a:solidFill>
                  <a:latin typeface="+mn-lt"/>
                  <a:ea typeface="ＭＳ Ｐゴシック" pitchFamily="-83" charset="-128"/>
                  <a:cs typeface="Arial"/>
                </a:rPr>
                <a:t>derselbe</a:t>
              </a:r>
              <a:r>
                <a:rPr lang="en-GB" sz="2400" dirty="0">
                  <a:solidFill>
                    <a:srgbClr val="008000"/>
                  </a:solidFill>
                  <a:latin typeface="+mn-lt"/>
                  <a:ea typeface="ＭＳ Ｐゴシック" pitchFamily="-83" charset="-128"/>
                  <a:cs typeface="Arial"/>
                </a:rPr>
                <a:t> </a:t>
              </a:r>
              <a:r>
                <a:rPr lang="en-GB" sz="2400" dirty="0" err="1">
                  <a:solidFill>
                    <a:srgbClr val="008000"/>
                  </a:solidFill>
                  <a:latin typeface="+mn-lt"/>
                  <a:ea typeface="ＭＳ Ｐゴシック" pitchFamily="-83" charset="-128"/>
                  <a:cs typeface="Arial"/>
                </a:rPr>
                <a:t>Wahrscheinkeitswert</a:t>
              </a:r>
              <a:endParaRPr lang="en-GB" sz="2400" dirty="0">
                <a:solidFill>
                  <a:srgbClr val="008000"/>
                </a:solidFill>
                <a:latin typeface="+mn-lt"/>
                <a:ea typeface="ＭＳ Ｐゴシック" pitchFamily="-83" charset="-128"/>
                <a:cs typeface="Arial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1A691B8-2648-A84E-A558-CDE016B2B7B4}"/>
                </a:ext>
              </a:extLst>
            </p:cNvPr>
            <p:cNvSpPr txBox="1"/>
            <p:nvPr/>
          </p:nvSpPr>
          <p:spPr>
            <a:xfrm>
              <a:off x="4876800" y="5311696"/>
              <a:ext cx="4267200" cy="4602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der</a:t>
              </a:r>
              <a:r>
                <a:rPr lang="en-GB" sz="2400" dirty="0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 F-</a:t>
              </a:r>
              <a:r>
                <a:rPr lang="en-GB" sz="2400" dirty="0" err="1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Wert</a:t>
              </a:r>
              <a:r>
                <a:rPr lang="en-GB" sz="2400" dirty="0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 </a:t>
              </a:r>
              <a:r>
                <a:rPr lang="en-GB" sz="2400" dirty="0" err="1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ist</a:t>
              </a:r>
              <a:r>
                <a:rPr lang="en-GB" sz="2400" dirty="0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 </a:t>
              </a:r>
              <a:r>
                <a:rPr lang="en-GB" sz="2400" dirty="0" err="1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der</a:t>
              </a:r>
              <a:r>
                <a:rPr lang="en-GB" sz="2400" dirty="0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 </a:t>
              </a:r>
              <a:r>
                <a:rPr lang="en-GB" sz="2400" dirty="0" err="1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t-Wert</a:t>
              </a:r>
              <a:r>
                <a:rPr lang="en-GB" sz="2400" dirty="0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 </a:t>
              </a:r>
              <a:r>
                <a:rPr lang="en-GB" sz="2400" dirty="0" err="1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hoch</a:t>
              </a:r>
              <a:r>
                <a:rPr lang="en-GB" sz="2400" dirty="0">
                  <a:solidFill>
                    <a:srgbClr val="FF6600"/>
                  </a:solidFill>
                  <a:latin typeface="+mn-lt"/>
                  <a:ea typeface="ＭＳ Ｐゴシック" pitchFamily="-83" charset="-128"/>
                  <a:cs typeface="Arial"/>
                </a:rPr>
                <a:t> 2</a:t>
              </a:r>
            </a:p>
          </p:txBody>
        </p:sp>
        <p:sp>
          <p:nvSpPr>
            <p:cNvPr id="24584" name="TextBox 29">
              <a:extLst>
                <a:ext uri="{FF2B5EF4-FFF2-40B4-BE49-F238E27FC236}">
                  <a16:creationId xmlns:a16="http://schemas.microsoft.com/office/drawing/2014/main" id="{5079F4E0-7AF7-F743-9D88-8C6CF051A0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5771970"/>
              <a:ext cx="2514600" cy="461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solidFill>
                    <a:srgbClr val="FF0000"/>
                  </a:solidFill>
                  <a:latin typeface="Calibri" panose="020F0502020204030204" pitchFamily="34" charset="0"/>
                </a:rPr>
                <a:t>t.test(d)</a:t>
              </a:r>
              <a:endPara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585" name="TextBox 30">
              <a:extLst>
                <a:ext uri="{FF2B5EF4-FFF2-40B4-BE49-F238E27FC236}">
                  <a16:creationId xmlns:a16="http://schemas.microsoft.com/office/drawing/2014/main" id="{4442DEE1-BEE4-7B4F-B806-85B8A869EA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6257638"/>
              <a:ext cx="5715000" cy="461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solidFill>
                    <a:srgbClr val="595959"/>
                  </a:solidFill>
                  <a:latin typeface="Calibri" panose="020F0502020204030204" pitchFamily="34" charset="0"/>
                </a:rPr>
                <a:t>t = </a:t>
              </a:r>
              <a:r>
                <a:rPr lang="en-US" altLang="de-DE">
                  <a:solidFill>
                    <a:srgbClr val="FF6600"/>
                  </a:solidFill>
                  <a:latin typeface="Calibri" panose="020F0502020204030204" pitchFamily="34" charset="0"/>
                </a:rPr>
                <a:t>4.3543</a:t>
              </a:r>
              <a:r>
                <a:rPr lang="en-US" altLang="de-DE">
                  <a:solidFill>
                    <a:srgbClr val="595959"/>
                  </a:solidFill>
                  <a:latin typeface="Calibri" panose="020F0502020204030204" pitchFamily="34" charset="0"/>
                </a:rPr>
                <a:t>, df = 11, p-value = </a:t>
              </a:r>
              <a:r>
                <a:rPr lang="en-US" altLang="de-DE">
                  <a:solidFill>
                    <a:srgbClr val="008000"/>
                  </a:solidFill>
                  <a:latin typeface="Calibri" panose="020F0502020204030204" pitchFamily="34" charset="0"/>
                </a:rPr>
                <a:t>0.001147</a:t>
              </a:r>
              <a:endParaRPr lang="en-GB" altLang="de-DE">
                <a:solidFill>
                  <a:srgbClr val="008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7644334-6963-DE42-B9D0-F684AD982C51}"/>
                </a:ext>
              </a:extLst>
            </p:cNvPr>
            <p:cNvSpPr txBox="1"/>
            <p:nvPr/>
          </p:nvSpPr>
          <p:spPr>
            <a:xfrm>
              <a:off x="114300" y="4953000"/>
              <a:ext cx="3962400" cy="4618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solidFill>
                    <a:srgbClr val="0000FF"/>
                  </a:solidFill>
                  <a:latin typeface="+mj-lt"/>
                  <a:ea typeface="ＭＳ Ｐゴシック" pitchFamily="-83" charset="-128"/>
                  <a:cs typeface="Arial"/>
                </a:rPr>
                <a:t>Vergleich</a:t>
              </a:r>
              <a:r>
                <a:rPr lang="en-GB" sz="2400" dirty="0">
                  <a:solidFill>
                    <a:srgbClr val="0000FF"/>
                  </a:solidFill>
                  <a:latin typeface="+mj-lt"/>
                  <a:ea typeface="ＭＳ Ｐゴシック" pitchFamily="-83" charset="-128"/>
                  <a:cs typeface="Arial"/>
                </a:rPr>
                <a:t> </a:t>
              </a:r>
              <a:r>
                <a:rPr lang="en-GB" sz="2400" dirty="0" err="1">
                  <a:solidFill>
                    <a:srgbClr val="0000FF"/>
                  </a:solidFill>
                  <a:latin typeface="+mj-lt"/>
                  <a:ea typeface="ＭＳ Ｐゴシック" pitchFamily="-83" charset="-128"/>
                  <a:cs typeface="Arial"/>
                </a:rPr>
                <a:t>mit</a:t>
              </a:r>
              <a:r>
                <a:rPr lang="en-GB" sz="2400" dirty="0">
                  <a:solidFill>
                    <a:srgbClr val="0000FF"/>
                  </a:solidFill>
                  <a:latin typeface="+mj-lt"/>
                  <a:ea typeface="ＭＳ Ｐゴシック" pitchFamily="-83" charset="-128"/>
                  <a:cs typeface="Arial"/>
                </a:rPr>
                <a:t> </a:t>
              </a:r>
              <a:r>
                <a:rPr lang="en-GB" sz="2400" dirty="0" err="1">
                  <a:solidFill>
                    <a:srgbClr val="0000FF"/>
                  </a:solidFill>
                  <a:latin typeface="+mj-lt"/>
                  <a:ea typeface="ＭＳ Ｐゴシック" pitchFamily="-83" charset="-128"/>
                  <a:cs typeface="Arial"/>
                </a:rPr>
                <a:t>t</a:t>
              </a:r>
              <a:r>
                <a:rPr lang="en-GB" sz="2400" dirty="0">
                  <a:solidFill>
                    <a:srgbClr val="0000FF"/>
                  </a:solidFill>
                  <a:latin typeface="+mj-lt"/>
                  <a:ea typeface="ＭＳ Ｐゴシック" pitchFamily="-83" charset="-128"/>
                  <a:cs typeface="Arial"/>
                </a:rPr>
                <a:t>-test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6852A6-232B-F147-B802-DBAF4B4E5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0"/>
            <a:ext cx="4495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latin typeface="+mn-lt"/>
                <a:ea typeface="Arial" pitchFamily="-83" charset="0"/>
                <a:cs typeface="Arial" pitchFamily="-83" charset="0"/>
              </a:rPr>
              <a:t>Between-factor: t-test und Anova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01419B0B-6639-D945-A288-AB411927E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85800"/>
            <a:ext cx="800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latin typeface="Calibri" panose="020F0502020204030204" pitchFamily="34" charset="0"/>
              </a:rPr>
              <a:t>Unterscheiden sich Deutsche und Engländer in F2 von /e/?</a:t>
            </a:r>
            <a:endParaRPr lang="en-GB" altLang="de-DE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604" name="TextBox 4">
            <a:extLst>
              <a:ext uri="{FF2B5EF4-FFF2-40B4-BE49-F238E27FC236}">
                <a16:creationId xmlns:a16="http://schemas.microsoft.com/office/drawing/2014/main" id="{EE93F067-0192-764D-815C-044F633B3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2133600"/>
            <a:ext cx="7129463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latin typeface="Calibri" panose="020F0502020204030204" pitchFamily="34" charset="0"/>
                <a:cs typeface="Arial" panose="020B0604020202020204" pitchFamily="34" charset="0"/>
              </a:rPr>
              <a:t>Jede Stufe des unabhängigen between-Faktors wird einmal pro Vpn belegt (between-Faktor: 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Die Vpn. sind entweder Deutsch oder Englisch)</a:t>
            </a:r>
          </a:p>
          <a:p>
            <a:pPr eaLnBrk="1" hangingPunct="1"/>
            <a:endParaRPr lang="en-US" altLang="de-DE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605" name="TextBox 5">
            <a:extLst>
              <a:ext uri="{FF2B5EF4-FFF2-40B4-BE49-F238E27FC236}">
                <a16:creationId xmlns:a16="http://schemas.microsoft.com/office/drawing/2014/main" id="{98EF1672-7001-B141-8FF2-357B51523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341438"/>
            <a:ext cx="6840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</a:rPr>
              <a:t>head(v.df); dim(v.df)</a:t>
            </a:r>
            <a:endParaRPr lang="en-US" altLang="de-DE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FC305-023A-2B46-8948-DF4376D1493D}"/>
              </a:ext>
            </a:extLst>
          </p:cNvPr>
          <p:cNvSpPr txBox="1"/>
          <p:nvPr/>
        </p:nvSpPr>
        <p:spPr>
          <a:xfrm>
            <a:off x="492125" y="3702050"/>
            <a:ext cx="6096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with(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v.df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, table(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Vpn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Sprache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))</a:t>
            </a:r>
          </a:p>
        </p:txBody>
      </p:sp>
      <p:sp>
        <p:nvSpPr>
          <p:cNvPr id="25607" name="TextBox 10">
            <a:extLst>
              <a:ext uri="{FF2B5EF4-FFF2-40B4-BE49-F238E27FC236}">
                <a16:creationId xmlns:a16="http://schemas.microsoft.com/office/drawing/2014/main" id="{42D1D910-4121-9141-92CC-1747699BE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3573463"/>
            <a:ext cx="2879725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2000">
                <a:latin typeface="Courier" pitchFamily="2" charset="0"/>
              </a:rPr>
              <a:t> Sprache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 Vpn  D E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  S1  1 0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  S10 1 0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  S11 0 1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  S12 0 1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  S13 0 1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  S14 0 1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  S15 0 1</a:t>
            </a:r>
            <a:endParaRPr lang="en-US" altLang="de-DE" sz="2000">
              <a:latin typeface="Courier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016435-7034-E54E-862D-BDE0AB2E8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0"/>
            <a:ext cx="4495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latin typeface="+mn-lt"/>
                <a:ea typeface="Arial" pitchFamily="-83" charset="0"/>
                <a:cs typeface="Arial" pitchFamily="-83" charset="0"/>
              </a:rPr>
              <a:t>Between-factor: t-test und Anova</a:t>
            </a:r>
          </a:p>
        </p:txBody>
      </p:sp>
      <p:sp>
        <p:nvSpPr>
          <p:cNvPr id="26627" name="TextBox 6">
            <a:extLst>
              <a:ext uri="{FF2B5EF4-FFF2-40B4-BE49-F238E27FC236}">
                <a16:creationId xmlns:a16="http://schemas.microsoft.com/office/drawing/2014/main" id="{EFCF8C37-617D-284F-9147-1ED2135DE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63" y="4660900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</a:rPr>
              <a:t>t.test(F2 ~ Sprache, data = v.df)</a:t>
            </a:r>
            <a:endParaRPr lang="en-GB" altLang="de-DE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628" name="Rectangle 11">
            <a:extLst>
              <a:ext uri="{FF2B5EF4-FFF2-40B4-BE49-F238E27FC236}">
                <a16:creationId xmlns:a16="http://schemas.microsoft.com/office/drawing/2014/main" id="{0F9C1088-35C2-6E47-9E8A-0BEEB32B8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063" y="5162550"/>
            <a:ext cx="71834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sz="2000">
                <a:solidFill>
                  <a:srgbClr val="595959"/>
                </a:solidFill>
                <a:latin typeface="Courier" pitchFamily="2" charset="0"/>
              </a:rPr>
              <a:t>t = 2.688, df = 11.806, p-value = 0.01999</a:t>
            </a:r>
            <a:endParaRPr lang="en-GB" altLang="de-DE" sz="2000">
              <a:solidFill>
                <a:srgbClr val="595959"/>
              </a:solidFill>
              <a:latin typeface="Courier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CDD3E7-FBC8-1940-9814-2836C791F044}"/>
              </a:ext>
            </a:extLst>
          </p:cNvPr>
          <p:cNvSpPr txBox="1"/>
          <p:nvPr/>
        </p:nvSpPr>
        <p:spPr bwMode="auto">
          <a:xfrm>
            <a:off x="-15875" y="5838825"/>
            <a:ext cx="9144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F2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wird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signifikant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von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der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Sprache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beeinflusst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(t[11.8] = 2.7,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p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&lt; 0.05)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AA159E-F694-EE4D-B047-B7FAAB1605E4}"/>
              </a:ext>
            </a:extLst>
          </p:cNvPr>
          <p:cNvSpPr txBox="1"/>
          <p:nvPr/>
        </p:nvSpPr>
        <p:spPr>
          <a:xfrm>
            <a:off x="236538" y="544513"/>
            <a:ext cx="4319587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ea typeface="ＭＳ Ｐゴシック" charset="0"/>
                <a:cs typeface="Arial"/>
              </a:rPr>
              <a:t>Boxplot, </a:t>
            </a:r>
            <a:r>
              <a:rPr lang="en-US" sz="2400" dirty="0" err="1">
                <a:latin typeface="+mn-lt"/>
                <a:ea typeface="ＭＳ Ｐゴシック" charset="0"/>
                <a:cs typeface="Arial"/>
              </a:rPr>
              <a:t>densityplot</a:t>
            </a:r>
            <a:endParaRPr lang="en-US" sz="2400" dirty="0">
              <a:latin typeface="+mn-lt"/>
              <a:ea typeface="ＭＳ Ｐゴシック" charset="0"/>
              <a:cs typeface="Arial"/>
            </a:endParaRPr>
          </a:p>
        </p:txBody>
      </p:sp>
      <p:sp>
        <p:nvSpPr>
          <p:cNvPr id="26631" name="Rectangle 11">
            <a:extLst>
              <a:ext uri="{FF2B5EF4-FFF2-40B4-BE49-F238E27FC236}">
                <a16:creationId xmlns:a16="http://schemas.microsoft.com/office/drawing/2014/main" id="{B10227CF-6CF9-7B4A-B774-B6F1677CC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38" y="1042988"/>
            <a:ext cx="890746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sz="2200">
                <a:solidFill>
                  <a:srgbClr val="FF0000"/>
                </a:solidFill>
                <a:latin typeface="Calibri" panose="020F0502020204030204" pitchFamily="34" charset="0"/>
              </a:rPr>
              <a:t>ggplot(v.df) + aes(y = F2, x = Sprache) + geom_boxplot()</a:t>
            </a:r>
          </a:p>
          <a:p>
            <a:pPr eaLnBrk="1" hangingPunct="1"/>
            <a:r>
              <a:rPr lang="en-US" altLang="de-DE" sz="2200">
                <a:solidFill>
                  <a:srgbClr val="FF0000"/>
                </a:solidFill>
                <a:latin typeface="Calibri" panose="020F0502020204030204" pitchFamily="34" charset="0"/>
              </a:rPr>
              <a:t>ggplot(v.df) + aes(x = F2, col = Sprache) + geom_density()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E7D7CC-0A82-C641-B2B1-0F760F45F3BA}"/>
              </a:ext>
            </a:extLst>
          </p:cNvPr>
          <p:cNvSpPr txBox="1"/>
          <p:nvPr/>
        </p:nvSpPr>
        <p:spPr>
          <a:xfrm>
            <a:off x="395288" y="4149725"/>
            <a:ext cx="3024187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ea typeface="ＭＳ Ｐゴシック" charset="0"/>
                <a:cs typeface="Arial"/>
              </a:rPr>
              <a:t>t-Test</a:t>
            </a:r>
          </a:p>
        </p:txBody>
      </p:sp>
      <p:pic>
        <p:nvPicPr>
          <p:cNvPr id="26633" name="Picture 14" descr="box2.jpeg">
            <a:extLst>
              <a:ext uri="{FF2B5EF4-FFF2-40B4-BE49-F238E27FC236}">
                <a16:creationId xmlns:a16="http://schemas.microsoft.com/office/drawing/2014/main" id="{062DC282-93D8-BF47-9782-E08F749D8D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0" y="2055813"/>
            <a:ext cx="2697163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Picture 15" descr="density.jpeg">
            <a:extLst>
              <a:ext uri="{FF2B5EF4-FFF2-40B4-BE49-F238E27FC236}">
                <a16:creationId xmlns:a16="http://schemas.microsoft.com/office/drawing/2014/main" id="{66106C7C-56CA-BA40-8D6D-F0747832DC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950" y="2055813"/>
            <a:ext cx="2705100" cy="256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BEC459-BFCB-A344-BCC5-27EA384C3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0"/>
            <a:ext cx="4495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chemeClr val="dk1"/>
                </a:solidFill>
                <a:latin typeface="+mn-lt"/>
                <a:ea typeface="+mn-ea"/>
                <a:cs typeface="Arial"/>
              </a:rPr>
              <a:t>Between-factor: </a:t>
            </a:r>
            <a:r>
              <a:rPr lang="en-GB" sz="2400" dirty="0" err="1">
                <a:solidFill>
                  <a:schemeClr val="dk1"/>
                </a:solidFill>
                <a:latin typeface="+mn-lt"/>
                <a:ea typeface="+mn-ea"/>
                <a:cs typeface="Arial"/>
              </a:rPr>
              <a:t>t</a:t>
            </a:r>
            <a:r>
              <a:rPr lang="en-GB" sz="2400" dirty="0">
                <a:solidFill>
                  <a:schemeClr val="dk1"/>
                </a:solidFill>
                <a:latin typeface="+mn-lt"/>
                <a:ea typeface="+mn-ea"/>
                <a:cs typeface="Arial"/>
              </a:rPr>
              <a:t>-Test und </a:t>
            </a:r>
            <a:r>
              <a:rPr lang="en-GB" sz="2400" dirty="0" err="1">
                <a:solidFill>
                  <a:schemeClr val="dk1"/>
                </a:solidFill>
                <a:latin typeface="+mn-lt"/>
                <a:ea typeface="+mn-ea"/>
                <a:cs typeface="Arial"/>
              </a:rPr>
              <a:t>Anova</a:t>
            </a:r>
            <a:endParaRPr lang="en-GB" sz="2400" dirty="0">
              <a:solidFill>
                <a:schemeClr val="dk1"/>
              </a:solidFill>
              <a:latin typeface="+mn-lt"/>
              <a:ea typeface="+mn-ea"/>
              <a:cs typeface="Arial"/>
            </a:endParaRPr>
          </a:p>
        </p:txBody>
      </p:sp>
      <p:sp>
        <p:nvSpPr>
          <p:cNvPr id="27651" name="TextBox 4">
            <a:extLst>
              <a:ext uri="{FF2B5EF4-FFF2-40B4-BE49-F238E27FC236}">
                <a16:creationId xmlns:a16="http://schemas.microsoft.com/office/drawing/2014/main" id="{860B5D89-1C82-BE4E-A7FD-058F598C9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057400"/>
            <a:ext cx="777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</a:rPr>
              <a:t>ezANOVA(v.df, .(F2), .(Vpn), </a:t>
            </a:r>
            <a:r>
              <a:rPr lang="en-US" altLang="de-DE" b="1">
                <a:solidFill>
                  <a:srgbClr val="FF0000"/>
                </a:solidFill>
                <a:latin typeface="Calibri" panose="020F0502020204030204" pitchFamily="34" charset="0"/>
              </a:rPr>
              <a:t>between = .(Sprache)</a:t>
            </a:r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</a:rPr>
              <a:t>)</a:t>
            </a:r>
            <a:endParaRPr lang="en-GB" altLang="de-DE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652" name="TextBox 5">
            <a:extLst>
              <a:ext uri="{FF2B5EF4-FFF2-40B4-BE49-F238E27FC236}">
                <a16:creationId xmlns:a16="http://schemas.microsoft.com/office/drawing/2014/main" id="{1CD39FB4-6576-DD4A-B362-51B117390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67000"/>
            <a:ext cx="8458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sz="1600">
                <a:latin typeface="Courier" pitchFamily="2" charset="0"/>
              </a:rPr>
              <a:t>$ANOVA   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Effect  DFn DFd       F          p  p&lt;.05       ges1 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Sprache   1  18 </a:t>
            </a:r>
            <a:r>
              <a:rPr lang="en-US" altLang="de-DE" sz="1600">
                <a:solidFill>
                  <a:srgbClr val="FF6600"/>
                </a:solidFill>
                <a:latin typeface="Courier" pitchFamily="2" charset="0"/>
              </a:rPr>
              <a:t>7.22526</a:t>
            </a:r>
            <a:r>
              <a:rPr lang="en-US" altLang="de-DE" sz="1600">
                <a:latin typeface="Courier" pitchFamily="2" charset="0"/>
              </a:rPr>
              <a:t> </a:t>
            </a:r>
            <a:r>
              <a:rPr lang="en-US" altLang="de-DE" sz="1600">
                <a:solidFill>
                  <a:srgbClr val="008000"/>
                </a:solidFill>
                <a:latin typeface="Courier" pitchFamily="2" charset="0"/>
              </a:rPr>
              <a:t>0.01503014</a:t>
            </a:r>
            <a:r>
              <a:rPr lang="en-US" altLang="de-DE" sz="1600">
                <a:latin typeface="Courier" pitchFamily="2" charset="0"/>
              </a:rPr>
              <a:t>     *     0.2864296</a:t>
            </a:r>
          </a:p>
          <a:p>
            <a:pPr eaLnBrk="1" hangingPunct="1"/>
            <a:endParaRPr lang="en-US" altLang="de-DE" sz="1600">
              <a:latin typeface="Courier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C7FFEB-1C92-154E-83A7-9DAC0F55555B}"/>
              </a:ext>
            </a:extLst>
          </p:cNvPr>
          <p:cNvSpPr txBox="1"/>
          <p:nvPr/>
        </p:nvSpPr>
        <p:spPr>
          <a:xfrm>
            <a:off x="152400" y="3581400"/>
            <a:ext cx="76200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Die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Sprache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hatte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einen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signifikanten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Einfluss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auf F2 (F[1,18] = </a:t>
            </a:r>
            <a:r>
              <a:rPr lang="en-GB" sz="2400" dirty="0">
                <a:solidFill>
                  <a:srgbClr val="FF6600"/>
                </a:solidFill>
                <a:latin typeface="+mn-lt"/>
                <a:ea typeface="ＭＳ Ｐゴシック" pitchFamily="-83" charset="-128"/>
                <a:cs typeface="Arial"/>
              </a:rPr>
              <a:t>7.2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, </a:t>
            </a:r>
            <a:r>
              <a:rPr lang="en-GB" sz="2400" dirty="0" err="1">
                <a:solidFill>
                  <a:srgbClr val="008000"/>
                </a:solidFill>
                <a:latin typeface="+mn-lt"/>
                <a:ea typeface="ＭＳ Ｐゴシック" pitchFamily="-83" charset="-128"/>
                <a:cs typeface="Arial"/>
              </a:rPr>
              <a:t>p</a:t>
            </a:r>
            <a:r>
              <a:rPr lang="en-GB" sz="2400" dirty="0">
                <a:solidFill>
                  <a:srgbClr val="008000"/>
                </a:solidFill>
                <a:latin typeface="+mn-lt"/>
                <a:ea typeface="ＭＳ Ｐゴシック" pitchFamily="-83" charset="-128"/>
                <a:cs typeface="Arial"/>
              </a:rPr>
              <a:t> &lt; 0.05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957EA0-30CC-2D4C-9700-179D0C34F262}"/>
              </a:ext>
            </a:extLst>
          </p:cNvPr>
          <p:cNvSpPr txBox="1"/>
          <p:nvPr/>
        </p:nvSpPr>
        <p:spPr>
          <a:xfrm>
            <a:off x="152400" y="1600200"/>
            <a:ext cx="22860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83" charset="-128"/>
                <a:cs typeface="Arial"/>
              </a:rPr>
              <a:t>Anova</a:t>
            </a:r>
            <a:endParaRPr lang="en-GB" sz="2400" dirty="0">
              <a:solidFill>
                <a:srgbClr val="0000FF"/>
              </a:solidFill>
              <a:latin typeface="+mn-lt"/>
              <a:ea typeface="ＭＳ Ｐゴシック" pitchFamily="-83" charset="-128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6D8AE1-59EE-DD4A-9CA8-E65E6A23D9B9}"/>
              </a:ext>
            </a:extLst>
          </p:cNvPr>
          <p:cNvSpPr txBox="1"/>
          <p:nvPr/>
        </p:nvSpPr>
        <p:spPr>
          <a:xfrm>
            <a:off x="76200" y="461963"/>
            <a:ext cx="8915400" cy="12001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Ein Anova mit between-Faktor wird unter der Annahme durchgeführt, dass sich die Varianzen der Stufen nicht unterscheiden. Daher der Levene-Test (wenn p &gt; 0.05, dann ist der Anova berechtigt)</a:t>
            </a:r>
          </a:p>
        </p:txBody>
      </p:sp>
      <p:sp>
        <p:nvSpPr>
          <p:cNvPr id="28675" name="TextBox 2">
            <a:extLst>
              <a:ext uri="{FF2B5EF4-FFF2-40B4-BE49-F238E27FC236}">
                <a16:creationId xmlns:a16="http://schemas.microsoft.com/office/drawing/2014/main" id="{FEB41928-97A2-6947-84E8-E214AEE45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662113"/>
            <a:ext cx="8382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2000">
                <a:latin typeface="Courier" pitchFamily="2" charset="0"/>
              </a:rPr>
              <a:t>$`Levene's Test for Homogeneity of Variance`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  DFn DFd     SSn      SSd        F          p p&lt;.05</a:t>
            </a:r>
          </a:p>
          <a:p>
            <a:pPr eaLnBrk="1" hangingPunct="1"/>
            <a:r>
              <a:rPr lang="de-DE" altLang="de-DE" sz="2000">
                <a:latin typeface="Courier" pitchFamily="2" charset="0"/>
              </a:rPr>
              <a:t>1   1  18 48807.2 213558.1 4.113773 0.05759797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52C7FC-31CF-3047-B024-9B60065BF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45720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latin typeface="+mn-lt"/>
                <a:ea typeface="Arial" pitchFamily="-83" charset="0"/>
                <a:cs typeface="Arial" pitchFamily="-83" charset="0"/>
              </a:rPr>
              <a:t>Between-factor: t-Test und Anova</a:t>
            </a:r>
          </a:p>
        </p:txBody>
      </p:sp>
      <p:grpSp>
        <p:nvGrpSpPr>
          <p:cNvPr id="3" name="Group 13">
            <a:extLst>
              <a:ext uri="{FF2B5EF4-FFF2-40B4-BE49-F238E27FC236}">
                <a16:creationId xmlns:a16="http://schemas.microsoft.com/office/drawing/2014/main" id="{0D6505B6-0F14-264C-8B9E-D764C2BC6B3D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3232150"/>
            <a:ext cx="7772400" cy="1662113"/>
            <a:chOff x="76200" y="3231092"/>
            <a:chExt cx="7772400" cy="1662854"/>
          </a:xfrm>
        </p:grpSpPr>
        <p:sp>
          <p:nvSpPr>
            <p:cNvPr id="28683" name="TextBox 7">
              <a:extLst>
                <a:ext uri="{FF2B5EF4-FFF2-40B4-BE49-F238E27FC236}">
                  <a16:creationId xmlns:a16="http://schemas.microsoft.com/office/drawing/2014/main" id="{FA9C164D-44ED-3A4B-9E83-4AC8232C7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" y="3231092"/>
              <a:ext cx="7772400" cy="1200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Insofern bekommt man das gleiche Ergebnis mit einem t-test </a:t>
              </a:r>
              <a:r>
                <a:rPr lang="de-DE" altLang="de-DE">
                  <a:solidFill>
                    <a:srgbClr val="0000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unter der Annahme, dass sich die Varianzen in den Stufen nicht unterscheiden</a:t>
              </a:r>
              <a:endParaRPr lang="de-DE" altLang="de-DE"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684" name="Rectangle 9">
              <a:extLst>
                <a:ext uri="{FF2B5EF4-FFF2-40B4-BE49-F238E27FC236}">
                  <a16:creationId xmlns:a16="http://schemas.microsoft.com/office/drawing/2014/main" id="{C1508060-F728-4F40-A5A5-35A06C2B3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" y="4431827"/>
              <a:ext cx="5710238" cy="462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solidFill>
                    <a:srgbClr val="FF0000"/>
                  </a:solidFill>
                  <a:latin typeface="Calibri" panose="020F0502020204030204" pitchFamily="34" charset="0"/>
                </a:rPr>
                <a:t>t.test(F2 ~ Sprache, data = v.df, </a:t>
              </a:r>
              <a:r>
                <a:rPr lang="de-DE" altLang="de-DE">
                  <a:solidFill>
                    <a:srgbClr val="0000FF"/>
                  </a:solidFill>
                  <a:latin typeface="Calibri" panose="020F0502020204030204" pitchFamily="34" charset="0"/>
                </a:rPr>
                <a:t>var.equal=T</a:t>
              </a:r>
              <a:r>
                <a:rPr lang="de-DE" altLang="de-DE">
                  <a:solidFill>
                    <a:srgbClr val="FF0000"/>
                  </a:solidFill>
                  <a:latin typeface="Calibri" panose="020F0502020204030204" pitchFamily="34" charset="0"/>
                </a:rPr>
                <a:t>)</a:t>
              </a:r>
              <a:endParaRPr lang="de-DE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14">
            <a:extLst>
              <a:ext uri="{FF2B5EF4-FFF2-40B4-BE49-F238E27FC236}">
                <a16:creationId xmlns:a16="http://schemas.microsoft.com/office/drawing/2014/main" id="{CBA4BB08-2192-5844-8DD2-191CE4BB2FC3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5026025"/>
            <a:ext cx="8458200" cy="1831975"/>
            <a:chOff x="152400" y="5026462"/>
            <a:chExt cx="8458200" cy="1831538"/>
          </a:xfrm>
        </p:grpSpPr>
        <p:sp>
          <p:nvSpPr>
            <p:cNvPr id="28679" name="TextBox 5">
              <a:extLst>
                <a:ext uri="{FF2B5EF4-FFF2-40B4-BE49-F238E27FC236}">
                  <a16:creationId xmlns:a16="http://schemas.microsoft.com/office/drawing/2014/main" id="{8B70D30E-56C3-E943-B7C3-17EEAB1B46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6027003"/>
              <a:ext cx="84582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sz="1600">
                  <a:latin typeface="Courier" pitchFamily="2" charset="0"/>
                </a:rPr>
                <a:t>$ANOVA   </a:t>
              </a:r>
            </a:p>
            <a:p>
              <a:pPr eaLnBrk="1" hangingPunct="1"/>
              <a:r>
                <a:rPr lang="en-US" altLang="de-DE" sz="1600">
                  <a:latin typeface="Courier" pitchFamily="2" charset="0"/>
                </a:rPr>
                <a:t>Effect  DFn DFd       F          p  p&lt;.05       ges1 </a:t>
              </a:r>
            </a:p>
            <a:p>
              <a:pPr eaLnBrk="1" hangingPunct="1"/>
              <a:r>
                <a:rPr lang="en-US" altLang="de-DE" sz="1600">
                  <a:latin typeface="Courier" pitchFamily="2" charset="0"/>
                </a:rPr>
                <a:t>Sprache   1  18 </a:t>
              </a:r>
              <a:r>
                <a:rPr lang="en-US" altLang="de-DE" sz="1600">
                  <a:solidFill>
                    <a:srgbClr val="FF6600"/>
                  </a:solidFill>
                  <a:latin typeface="Courier" pitchFamily="2" charset="0"/>
                </a:rPr>
                <a:t>7.22526</a:t>
              </a:r>
              <a:r>
                <a:rPr lang="en-US" altLang="de-DE" sz="1600">
                  <a:latin typeface="Courier" pitchFamily="2" charset="0"/>
                </a:rPr>
                <a:t> </a:t>
              </a:r>
              <a:r>
                <a:rPr lang="en-US" altLang="de-DE" sz="1600">
                  <a:solidFill>
                    <a:srgbClr val="008000"/>
                  </a:solidFill>
                  <a:latin typeface="Courier" pitchFamily="2" charset="0"/>
                </a:rPr>
                <a:t>0.01503014</a:t>
              </a:r>
              <a:r>
                <a:rPr lang="en-US" altLang="de-DE" sz="1600">
                  <a:latin typeface="Courier" pitchFamily="2" charset="0"/>
                </a:rPr>
                <a:t>     *     0.2864296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47C2DAD-C038-A64C-806D-83790E70C18F}"/>
                </a:ext>
              </a:extLst>
            </p:cNvPr>
            <p:cNvSpPr txBox="1"/>
            <p:nvPr/>
          </p:nvSpPr>
          <p:spPr>
            <a:xfrm>
              <a:off x="152400" y="5026462"/>
              <a:ext cx="5410200" cy="3698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>
                  <a:latin typeface="Courier"/>
                  <a:ea typeface="ＭＳ Ｐゴシック" pitchFamily="-83" charset="-128"/>
                  <a:cs typeface="Courier"/>
                </a:rPr>
                <a:t>t = </a:t>
              </a:r>
              <a:r>
                <a:rPr lang="de-DE">
                  <a:solidFill>
                    <a:schemeClr val="accent6"/>
                  </a:solidFill>
                  <a:latin typeface="Courier"/>
                  <a:ea typeface="ＭＳ Ｐゴシック" pitchFamily="-83" charset="-128"/>
                  <a:cs typeface="Courier"/>
                </a:rPr>
                <a:t>2.688</a:t>
              </a:r>
              <a:r>
                <a:rPr lang="de-DE">
                  <a:latin typeface="Courier"/>
                  <a:ea typeface="ＭＳ Ｐゴシック" pitchFamily="-83" charset="-128"/>
                  <a:cs typeface="Courier"/>
                </a:rPr>
                <a:t>, df = 18, p-value = </a:t>
              </a:r>
              <a:r>
                <a:rPr lang="de-DE">
                  <a:solidFill>
                    <a:srgbClr val="008000"/>
                  </a:solidFill>
                  <a:latin typeface="Courier"/>
                  <a:ea typeface="ＭＳ Ｐゴシック" pitchFamily="-83" charset="-128"/>
                  <a:cs typeface="Courier"/>
                </a:rPr>
                <a:t>0.01503</a:t>
              </a:r>
            </a:p>
          </p:txBody>
        </p:sp>
        <p:sp>
          <p:nvSpPr>
            <p:cNvPr id="28681" name="Rectangle 11">
              <a:extLst>
                <a:ext uri="{FF2B5EF4-FFF2-40B4-BE49-F238E27FC236}">
                  <a16:creationId xmlns:a16="http://schemas.microsoft.com/office/drawing/2014/main" id="{E92E2EC6-76A0-5745-B872-C4EDF9FCB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400" y="5486400"/>
              <a:ext cx="32551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 sz="1800">
                  <a:solidFill>
                    <a:srgbClr val="008000"/>
                  </a:solidFill>
                  <a:cs typeface="Arial" panose="020B0604020202020204" pitchFamily="34" charset="0"/>
                </a:rPr>
                <a:t>derselbe Wahrscheinkeitswert</a:t>
              </a:r>
            </a:p>
          </p:txBody>
        </p:sp>
        <p:sp>
          <p:nvSpPr>
            <p:cNvPr id="28682" name="Rectangle 12">
              <a:extLst>
                <a:ext uri="{FF2B5EF4-FFF2-40B4-BE49-F238E27FC236}">
                  <a16:creationId xmlns:a16="http://schemas.microsoft.com/office/drawing/2014/main" id="{3359E841-6DE5-404A-AD29-3248BD0DF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5486400"/>
              <a:ext cx="342150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 sz="1800">
                  <a:solidFill>
                    <a:srgbClr val="FF6600"/>
                  </a:solidFill>
                  <a:cs typeface="Arial" panose="020B0604020202020204" pitchFamily="34" charset="0"/>
                </a:rPr>
                <a:t>der F-Wert ist der t-Wert hoch 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26">
            <a:extLst>
              <a:ext uri="{FF2B5EF4-FFF2-40B4-BE49-F238E27FC236}">
                <a16:creationId xmlns:a16="http://schemas.microsoft.com/office/drawing/2014/main" id="{6E0CB485-23A6-174D-8FB6-7251EBCC4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23925"/>
            <a:ext cx="784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t-test oder ANOVA (Analysis of Variance = Varianzanalyse)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737F0D-B9F3-E645-BD5A-B05D9A3AF32A}"/>
              </a:ext>
            </a:extLst>
          </p:cNvPr>
          <p:cNvSpPr txBox="1"/>
          <p:nvPr/>
        </p:nvSpPr>
        <p:spPr>
          <a:xfrm>
            <a:off x="381000" y="2667000"/>
            <a:ext cx="1219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FF"/>
                </a:solidFill>
                <a:latin typeface="+mn-lt"/>
                <a:ea typeface="ＭＳ Ｐゴシック" charset="-128"/>
                <a:cs typeface="Arial"/>
              </a:rPr>
              <a:t>ANOVA</a:t>
            </a:r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id="{360C9887-E45C-7544-8F44-DDFC7EA3647C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1385888"/>
            <a:ext cx="7620000" cy="1066800"/>
            <a:chOff x="381000" y="1385888"/>
            <a:chExt cx="7620000" cy="1066502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39FFD9B-6BB7-6F4A-985C-75785E036186}"/>
                </a:ext>
              </a:extLst>
            </p:cNvPr>
            <p:cNvSpPr txBox="1"/>
            <p:nvPr/>
          </p:nvSpPr>
          <p:spPr>
            <a:xfrm>
              <a:off x="381000" y="1385888"/>
              <a:ext cx="5410200" cy="4618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sz="2400" dirty="0">
                  <a:latin typeface="+mn-lt"/>
                  <a:ea typeface="ＭＳ Ｐゴシック" charset="-128"/>
                  <a:cs typeface="Arial"/>
                </a:rPr>
                <a:t>Ein Faktor mit 2 Stufen</a:t>
              </a:r>
            </a:p>
          </p:txBody>
        </p:sp>
        <p:grpSp>
          <p:nvGrpSpPr>
            <p:cNvPr id="15375" name="Group 15">
              <a:extLst>
                <a:ext uri="{FF2B5EF4-FFF2-40B4-BE49-F238E27FC236}">
                  <a16:creationId xmlns:a16="http://schemas.microsoft.com/office/drawing/2014/main" id="{3CE8AC95-B59A-BA46-A506-EFC5ADF6FB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7800" y="1990725"/>
              <a:ext cx="6553200" cy="461665"/>
              <a:chOff x="1447800" y="1990725"/>
              <a:chExt cx="5715000" cy="461665"/>
            </a:xfrm>
          </p:grpSpPr>
          <p:sp>
            <p:nvSpPr>
              <p:cNvPr id="15376" name="TextBox 24">
                <a:extLst>
                  <a:ext uri="{FF2B5EF4-FFF2-40B4-BE49-F238E27FC236}">
                    <a16:creationId xmlns:a16="http://schemas.microsoft.com/office/drawing/2014/main" id="{1FFF5188-2E78-7A40-A347-30F2784CBF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52378" y="1990556"/>
                <a:ext cx="5410422" cy="4618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latin typeface="Calibri" panose="020F0502020204030204" pitchFamily="34" charset="0"/>
                    <a:cs typeface="Arial" panose="020B0604020202020204" pitchFamily="34" charset="0"/>
                  </a:rPr>
                  <a:t>Hat Geschlecht einen Einfluss auf die Dauer?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D8164CC1-6A4E-994D-BBEE-A64D732114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7800" y="2209570"/>
                <a:ext cx="152289" cy="152357"/>
              </a:xfrm>
              <a:prstGeom prst="ellipse">
                <a:avLst/>
              </a:prstGeom>
              <a:gradFill rotWithShape="1">
                <a:gsLst>
                  <a:gs pos="0">
                    <a:srgbClr val="9BC1FF"/>
                  </a:gs>
                  <a:gs pos="100000">
                    <a:srgbClr val="3F80CD"/>
                  </a:gs>
                </a:gsLst>
                <a:lin ang="5400000"/>
              </a:gra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GB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B2E914B7-BB33-BA49-882C-D8F0C2F9466D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128963"/>
            <a:ext cx="8305800" cy="2959100"/>
            <a:chOff x="381000" y="3128963"/>
            <a:chExt cx="8305800" cy="2959100"/>
          </a:xfrm>
        </p:grpSpPr>
        <p:sp>
          <p:nvSpPr>
            <p:cNvPr id="15367" name="TextBox 31">
              <a:extLst>
                <a:ext uri="{FF2B5EF4-FFF2-40B4-BE49-F238E27FC236}">
                  <a16:creationId xmlns:a16="http://schemas.microsoft.com/office/drawing/2014/main" id="{B89270D1-CC78-BF44-88F3-DF712C522D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3128963"/>
              <a:ext cx="83058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Ein Faktor mit mehr als 2 Stufen; oder mehr als ein Faktor</a:t>
              </a:r>
            </a:p>
          </p:txBody>
        </p:sp>
        <p:grpSp>
          <p:nvGrpSpPr>
            <p:cNvPr id="15368" name="Group 14">
              <a:extLst>
                <a:ext uri="{FF2B5EF4-FFF2-40B4-BE49-F238E27FC236}">
                  <a16:creationId xmlns:a16="http://schemas.microsoft.com/office/drawing/2014/main" id="{8B0B1ABF-2CE4-C24F-A575-B9EEF54A3C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4000" y="3733800"/>
              <a:ext cx="6248400" cy="2354263"/>
              <a:chOff x="1524000" y="3733800"/>
              <a:chExt cx="6248400" cy="2354263"/>
            </a:xfrm>
          </p:grpSpPr>
          <p:grpSp>
            <p:nvGrpSpPr>
              <p:cNvPr id="15369" name="Group 11">
                <a:extLst>
                  <a:ext uri="{FF2B5EF4-FFF2-40B4-BE49-F238E27FC236}">
                    <a16:creationId xmlns:a16="http://schemas.microsoft.com/office/drawing/2014/main" id="{77735952-3732-034C-99E8-3A17606B87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52600" y="3733800"/>
                <a:ext cx="6019800" cy="2354263"/>
                <a:chOff x="1752600" y="3733800"/>
                <a:chExt cx="6019800" cy="2354263"/>
              </a:xfrm>
            </p:grpSpPr>
            <p:sp>
              <p:nvSpPr>
                <p:cNvPr id="15372" name="TextBox 28">
                  <a:extLst>
                    <a:ext uri="{FF2B5EF4-FFF2-40B4-BE49-F238E27FC236}">
                      <a16:creationId xmlns:a16="http://schemas.microsoft.com/office/drawing/2014/main" id="{E16A2956-91EC-A94A-A6F8-1B7C21E7CA8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52600" y="3733800"/>
                  <a:ext cx="6019800" cy="1200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r>
                    <a:rPr lang="de-DE" altLang="de-DE">
                      <a:latin typeface="Calibri" panose="020F0502020204030204" pitchFamily="34" charset="0"/>
                      <a:cs typeface="Arial" panose="020B0604020202020204" pitchFamily="34" charset="0"/>
                    </a:rPr>
                    <a:t>Es gibt 3 Altersgruppen, jung, mittel, alt. Hat die Altersgruppe einen Einfluss auf die Dauer? (Ein Faktor mit 3 Stufen)</a:t>
                  </a:r>
                </a:p>
              </p:txBody>
            </p:sp>
            <p:sp>
              <p:nvSpPr>
                <p:cNvPr id="15373" name="TextBox 29">
                  <a:extLst>
                    <a:ext uri="{FF2B5EF4-FFF2-40B4-BE49-F238E27FC236}">
                      <a16:creationId xmlns:a16="http://schemas.microsoft.com/office/drawing/2014/main" id="{A28C5231-CD45-0D43-B022-E80D0674471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52600" y="5257800"/>
                  <a:ext cx="5638800" cy="830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r>
                    <a:rPr lang="de-DE" altLang="de-DE">
                      <a:latin typeface="Calibri" panose="020F0502020204030204" pitchFamily="34" charset="0"/>
                      <a:cs typeface="Arial" panose="020B0604020202020204" pitchFamily="34" charset="0"/>
                    </a:rPr>
                    <a:t>Haben Geschlecht und Dialekt einen Einfluss auf die Dauer? (2 Faktoren)</a:t>
                  </a:r>
                </a:p>
              </p:txBody>
            </p:sp>
          </p:grp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804A7DD0-5C85-CD41-B3F5-D440DE83C6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4000" y="3886200"/>
                <a:ext cx="152400" cy="152400"/>
              </a:xfrm>
              <a:prstGeom prst="ellipse">
                <a:avLst/>
              </a:prstGeom>
              <a:gradFill rotWithShape="1">
                <a:gsLst>
                  <a:gs pos="0">
                    <a:srgbClr val="9BC1FF"/>
                  </a:gs>
                  <a:gs pos="100000">
                    <a:srgbClr val="3F80CD"/>
                  </a:gs>
                </a:gsLst>
                <a:lin ang="5400000"/>
              </a:gra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GB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870D251A-AEDE-764E-BDE5-94D1FF0AFC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4000" y="5486400"/>
                <a:ext cx="152400" cy="152400"/>
              </a:xfrm>
              <a:prstGeom prst="ellipse">
                <a:avLst/>
              </a:prstGeom>
              <a:gradFill rotWithShape="1">
                <a:gsLst>
                  <a:gs pos="0">
                    <a:srgbClr val="9BC1FF"/>
                  </a:gs>
                  <a:gs pos="100000">
                    <a:srgbClr val="3F80CD"/>
                  </a:gs>
                </a:gsLst>
                <a:lin ang="5400000"/>
              </a:gra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GB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AA14A86-A815-6A45-B56E-192F1F4CC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74613"/>
            <a:ext cx="2362200" cy="460375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chemeClr val="dk1"/>
                </a:solidFill>
                <a:latin typeface="+mn-lt"/>
                <a:ea typeface="+mn-ea"/>
                <a:cs typeface="Arial"/>
              </a:rPr>
              <a:t>Anova</a:t>
            </a:r>
            <a:r>
              <a:rPr lang="en-GB" sz="2400" dirty="0">
                <a:solidFill>
                  <a:schemeClr val="dk1"/>
                </a:solidFill>
                <a:latin typeface="+mn-lt"/>
                <a:ea typeface="+mn-ea"/>
                <a:cs typeface="Arial"/>
              </a:rPr>
              <a:t> und </a:t>
            </a:r>
            <a:r>
              <a:rPr lang="en-GB" sz="2400" dirty="0" err="1">
                <a:solidFill>
                  <a:schemeClr val="dk1"/>
                </a:solidFill>
                <a:latin typeface="+mn-lt"/>
                <a:ea typeface="+mn-ea"/>
                <a:cs typeface="Arial"/>
              </a:rPr>
              <a:t>t</a:t>
            </a:r>
            <a:r>
              <a:rPr lang="en-GB" sz="2400" dirty="0">
                <a:solidFill>
                  <a:schemeClr val="dk1"/>
                </a:solidFill>
                <a:latin typeface="+mn-lt"/>
                <a:ea typeface="+mn-ea"/>
                <a:cs typeface="Arial"/>
              </a:rPr>
              <a:t>-test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74FAA9-E9AE-7F44-8827-3A014EE4B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0"/>
            <a:ext cx="36576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rgbClr val="000000"/>
                </a:solidFill>
                <a:latin typeface="+mj-lt"/>
                <a:ea typeface="Arial" charset="0"/>
                <a:cs typeface="Arial" charset="0"/>
              </a:rPr>
              <a:t>Was ist die Varianzanalyse?</a:t>
            </a:r>
          </a:p>
        </p:txBody>
      </p:sp>
      <p:sp>
        <p:nvSpPr>
          <p:cNvPr id="16387" name="TextBox 2">
            <a:extLst>
              <a:ext uri="{FF2B5EF4-FFF2-40B4-BE49-F238E27FC236}">
                <a16:creationId xmlns:a16="http://schemas.microsoft.com/office/drawing/2014/main" id="{D52E04C7-CD78-B847-8248-CDDC5966B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9600"/>
            <a:ext cx="7162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Mit der Varianzanalyse wird (durch einen F-Test) ein Verhältnis zwischen zwei Varianzen berechnet: 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innerhalb von </a:t>
            </a:r>
            <a:r>
              <a:rPr lang="en-US" altLang="de-DE" b="1">
                <a:latin typeface="Calibri" panose="020F0502020204030204" pitchFamily="34" charset="0"/>
                <a:cs typeface="Arial" panose="020B0604020202020204" pitchFamily="34" charset="0"/>
              </a:rPr>
              <a:t>Stufe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n 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und 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zwischen </a:t>
            </a:r>
            <a:r>
              <a:rPr lang="en-US" altLang="de-DE" b="1">
                <a:latin typeface="Calibri" panose="020F0502020204030204" pitchFamily="34" charset="0"/>
                <a:cs typeface="Arial" panose="020B0604020202020204" pitchFamily="34" charset="0"/>
              </a:rPr>
              <a:t>Stufe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5E2C4-338F-BD4D-8E7F-8D53917E8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667000"/>
            <a:ext cx="716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innerhalb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: Es gibt eine 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randomisierte Variation von F1 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innerhalb jeder </a:t>
            </a:r>
            <a:r>
              <a:rPr lang="en-US" altLang="de-DE">
                <a:latin typeface="Calibri" panose="020F0502020204030204" pitchFamily="34" charset="0"/>
                <a:cs typeface="Arial" panose="020B0604020202020204" pitchFamily="34" charset="0"/>
              </a:rPr>
              <a:t>Stufe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(F1 von /</a:t>
            </a:r>
            <a:r>
              <a:rPr lang="de-DE" altLang="de-DE">
                <a:latin typeface="Times New Roman" panose="02020603050405020304" pitchFamily="18" charset="0"/>
                <a:ea typeface="Arial" panose="020B0604020202020204" pitchFamily="34" charset="0"/>
              </a:rPr>
              <a:t>ɪ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/ variiert, F1 von /ɛ/ variiert, F1 von /a/ variiert).</a:t>
            </a:r>
          </a:p>
        </p:txBody>
      </p:sp>
      <p:sp>
        <p:nvSpPr>
          <p:cNvPr id="16389" name="TextBox 4">
            <a:extLst>
              <a:ext uri="{FF2B5EF4-FFF2-40B4-BE49-F238E27FC236}">
                <a16:creationId xmlns:a16="http://schemas.microsoft.com/office/drawing/2014/main" id="{C796401F-0A60-8540-A57F-54F8CDE4C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47863"/>
            <a:ext cx="7772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z.B.  F1 von drei Vokalkategorien, /</a:t>
            </a:r>
            <a:r>
              <a:rPr lang="de-DE" altLang="de-DE">
                <a:latin typeface="Times New Roman" panose="02020603050405020304" pitchFamily="18" charset="0"/>
                <a:ea typeface="Arial" panose="020B0604020202020204" pitchFamily="34" charset="0"/>
              </a:rPr>
              <a:t>ɪ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,ɛ,a/.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930AE4-171E-644C-8BED-D69FDF1B4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79888"/>
            <a:ext cx="7772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zwischen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: F1 variiert, weil es eine 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systematische  Variation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zwischen den Verteilungen der Vokalkategorien gibt: die Werte von /</a:t>
            </a:r>
            <a:r>
              <a:rPr lang="de-DE" altLang="de-DE">
                <a:latin typeface="Times New Roman" panose="02020603050405020304" pitchFamily="18" charset="0"/>
                <a:ea typeface="Arial" panose="020B0604020202020204" pitchFamily="34" charset="0"/>
              </a:rPr>
              <a:t>ɪ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/, /ɛ/, und /a/ liegen in ganz unterschiedlichen F1-Bereichen, und je unterschiedlicher sie sind, 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umso größer wird diese Varianz im Verhältnis zu der willkürlichen, randomisierten Varianz innerhalb der </a:t>
            </a:r>
            <a:r>
              <a:rPr lang="en-US" altLang="de-DE" b="1">
                <a:latin typeface="Calibri" panose="020F0502020204030204" pitchFamily="34" charset="0"/>
                <a:cs typeface="Arial" panose="020B0604020202020204" pitchFamily="34" charset="0"/>
              </a:rPr>
              <a:t>Stufe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n sein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 descr="F1.tiff">
            <a:extLst>
              <a:ext uri="{FF2B5EF4-FFF2-40B4-BE49-F238E27FC236}">
                <a16:creationId xmlns:a16="http://schemas.microsoft.com/office/drawing/2014/main" id="{4FC483AC-EFC5-9E4B-87E0-3F9187DDE8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8" y="2011363"/>
            <a:ext cx="3865562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D15DE78-673E-AB4D-9E45-7AC6667F50A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68588" y="3205163"/>
            <a:ext cx="838200" cy="1587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5643986-EC63-9A49-B129-122506B9AF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8188" y="2900363"/>
            <a:ext cx="990600" cy="1587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204F2EE-05C7-DC42-B534-1666964E9D7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21188" y="3206750"/>
            <a:ext cx="914400" cy="1588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7C3D687-17E3-BF40-AC26-BF1BD432B59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2289969" y="2445544"/>
            <a:ext cx="1524000" cy="1588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1EE5E5-D960-F44A-B190-9A5B9093AF6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128169" y="2291557"/>
            <a:ext cx="1216025" cy="1587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AE3E8D-68CE-3C46-A562-1840F8C6604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118769" y="2443957"/>
            <a:ext cx="1520825" cy="1587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22D24E7-9BFD-DB46-BF84-3D77C5E2F9C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9588" y="1325563"/>
            <a:ext cx="1828800" cy="15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 type="arrow" w="med" len="med"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8" name="TextBox 19">
            <a:extLst>
              <a:ext uri="{FF2B5EF4-FFF2-40B4-BE49-F238E27FC236}">
                <a16:creationId xmlns:a16="http://schemas.microsoft.com/office/drawing/2014/main" id="{B012CFDC-EE29-6843-93EC-4BFBC2995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1327150"/>
            <a:ext cx="4111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1800">
                <a:cs typeface="Arial" panose="020B0604020202020204" pitchFamily="34" charset="0"/>
              </a:rPr>
              <a:t>m</a:t>
            </a:r>
            <a:r>
              <a:rPr lang="de-DE" altLang="de-DE" sz="1800" baseline="-25000">
                <a:cs typeface="Arial" panose="020B0604020202020204" pitchFamily="34" charset="0"/>
              </a:rPr>
              <a:t>ɪ</a:t>
            </a:r>
          </a:p>
        </p:txBody>
      </p:sp>
      <p:sp>
        <p:nvSpPr>
          <p:cNvPr id="17419" name="Rectangle 20">
            <a:extLst>
              <a:ext uri="{FF2B5EF4-FFF2-40B4-BE49-F238E27FC236}">
                <a16:creationId xmlns:a16="http://schemas.microsoft.com/office/drawing/2014/main" id="{3F78BEAD-E587-F546-B2E7-6368F08B9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3" y="1419225"/>
            <a:ext cx="4619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1800">
                <a:cs typeface="Arial" panose="020B0604020202020204" pitchFamily="34" charset="0"/>
              </a:rPr>
              <a:t>m</a:t>
            </a:r>
            <a:r>
              <a:rPr lang="de-DE" altLang="de-DE" sz="1800" baseline="-25000">
                <a:cs typeface="Arial" panose="020B0604020202020204" pitchFamily="34" charset="0"/>
              </a:rPr>
              <a:t>ɛ</a:t>
            </a:r>
          </a:p>
        </p:txBody>
      </p:sp>
      <p:sp>
        <p:nvSpPr>
          <p:cNvPr id="17420" name="Rectangle 21">
            <a:extLst>
              <a:ext uri="{FF2B5EF4-FFF2-40B4-BE49-F238E27FC236}">
                <a16:creationId xmlns:a16="http://schemas.microsoft.com/office/drawing/2014/main" id="{56D6B806-28E7-4F44-AC3B-A0296C577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419225"/>
            <a:ext cx="461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1800">
                <a:cs typeface="Arial" panose="020B0604020202020204" pitchFamily="34" charset="0"/>
              </a:rPr>
              <a:t>m</a:t>
            </a:r>
            <a:r>
              <a:rPr lang="de-DE" altLang="de-DE" sz="1800" baseline="-25000">
                <a:cs typeface="Arial" panose="020B0604020202020204" pitchFamily="34" charset="0"/>
              </a:rPr>
              <a:t>a</a:t>
            </a:r>
          </a:p>
        </p:txBody>
      </p:sp>
      <p:sp>
        <p:nvSpPr>
          <p:cNvPr id="18445" name="TextBox 22">
            <a:extLst>
              <a:ext uri="{FF2B5EF4-FFF2-40B4-BE49-F238E27FC236}">
                <a16:creationId xmlns:a16="http://schemas.microsoft.com/office/drawing/2014/main" id="{1A1F75EA-837C-F347-8CAE-B7B86C176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563" y="5189538"/>
            <a:ext cx="325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>
                <a:latin typeface="+mj-lt"/>
                <a:ea typeface="Arial" pitchFamily="-83" charset="0"/>
                <a:cs typeface="Arial" pitchFamily="-83" charset="0"/>
              </a:rPr>
              <a:t>F</a:t>
            </a:r>
          </a:p>
        </p:txBody>
      </p:sp>
      <p:sp>
        <p:nvSpPr>
          <p:cNvPr id="18446" name="TextBox 23">
            <a:extLst>
              <a:ext uri="{FF2B5EF4-FFF2-40B4-BE49-F238E27FC236}">
                <a16:creationId xmlns:a16="http://schemas.microsoft.com/office/drawing/2014/main" id="{808E558E-99EB-C044-A89E-3B63D03EE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7138" y="4957763"/>
            <a:ext cx="3754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rgbClr val="FF0000"/>
                </a:solidFill>
                <a:latin typeface="+mj-lt"/>
                <a:ea typeface="Arial" pitchFamily="-83" charset="0"/>
                <a:cs typeface="Arial" pitchFamily="-83" charset="0"/>
              </a:rPr>
              <a:t>Varianz zwischen den 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Arial" pitchFamily="-83" charset="0"/>
                <a:cs typeface="Arial" pitchFamily="-83" charset="0"/>
              </a:rPr>
              <a:t>Stufe</a:t>
            </a:r>
            <a:r>
              <a:rPr lang="de-DE" sz="2400" dirty="0">
                <a:solidFill>
                  <a:srgbClr val="FF0000"/>
                </a:solidFill>
                <a:latin typeface="+mj-lt"/>
                <a:ea typeface="Arial" pitchFamily="-83" charset="0"/>
                <a:cs typeface="Arial" pitchFamily="-83" charset="0"/>
              </a:rPr>
              <a:t>n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26F64AA-5644-2441-956F-04FCC890738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97138" y="5419725"/>
            <a:ext cx="367506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48" name="TextBox 26">
            <a:extLst>
              <a:ext uri="{FF2B5EF4-FFF2-40B4-BE49-F238E27FC236}">
                <a16:creationId xmlns:a16="http://schemas.microsoft.com/office/drawing/2014/main" id="{45DCEF07-8A14-BA4F-96ED-7CA644D3D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7138" y="5497513"/>
            <a:ext cx="4446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rgbClr val="008000"/>
                </a:solidFill>
                <a:latin typeface="+mj-lt"/>
                <a:ea typeface="Arial" pitchFamily="-83" charset="0"/>
                <a:cs typeface="Arial" pitchFamily="-83" charset="0"/>
              </a:rPr>
              <a:t>Varianz innerhalb der </a:t>
            </a:r>
            <a:r>
              <a:rPr lang="en-US" sz="2400" dirty="0" err="1">
                <a:solidFill>
                  <a:srgbClr val="008000"/>
                </a:solidFill>
                <a:latin typeface="+mj-lt"/>
                <a:ea typeface="Arial" pitchFamily="-83" charset="0"/>
                <a:cs typeface="Arial" pitchFamily="-83" charset="0"/>
              </a:rPr>
              <a:t>Stufe</a:t>
            </a:r>
            <a:r>
              <a:rPr lang="de-DE" sz="2400" dirty="0">
                <a:solidFill>
                  <a:srgbClr val="008000"/>
                </a:solidFill>
                <a:latin typeface="+mj-lt"/>
                <a:ea typeface="Arial" pitchFamily="-83" charset="0"/>
                <a:cs typeface="Arial" pitchFamily="-83" charset="0"/>
              </a:rPr>
              <a:t>n</a:t>
            </a:r>
          </a:p>
        </p:txBody>
      </p:sp>
      <p:sp>
        <p:nvSpPr>
          <p:cNvPr id="18449" name="TextBox 27">
            <a:extLst>
              <a:ext uri="{FF2B5EF4-FFF2-40B4-BE49-F238E27FC236}">
                <a16:creationId xmlns:a16="http://schemas.microsoft.com/office/drawing/2014/main" id="{1C6F5945-3A8E-C74A-B556-CC2163E20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4188" y="518953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>
                <a:latin typeface="+mj-lt"/>
                <a:ea typeface="Arial" pitchFamily="-83" charset="0"/>
                <a:cs typeface="Arial" pitchFamily="-83" charset="0"/>
              </a:rPr>
              <a:t>=</a:t>
            </a:r>
          </a:p>
        </p:txBody>
      </p:sp>
      <p:sp>
        <p:nvSpPr>
          <p:cNvPr id="18450" name="TextBox 29">
            <a:extLst>
              <a:ext uri="{FF2B5EF4-FFF2-40B4-BE49-F238E27FC236}">
                <a16:creationId xmlns:a16="http://schemas.microsoft.com/office/drawing/2014/main" id="{81C5EA3E-488D-2C41-94DE-7229DAF97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4188" y="6249988"/>
            <a:ext cx="3732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Ist F signifikant größer als 1?</a:t>
            </a:r>
          </a:p>
        </p:txBody>
      </p:sp>
      <p:sp>
        <p:nvSpPr>
          <p:cNvPr id="17427" name="TextBox 30">
            <a:extLst>
              <a:ext uri="{FF2B5EF4-FFF2-40B4-BE49-F238E27FC236}">
                <a16:creationId xmlns:a16="http://schemas.microsoft.com/office/drawing/2014/main" id="{96FE9556-1E5D-654E-B837-6B6DC9D4B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766763"/>
            <a:ext cx="41290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F1-Verteilung, drei Vokale</a:t>
            </a:r>
          </a:p>
          <a:p>
            <a:pPr eaLnBrk="1" hangingPunct="1"/>
            <a:endParaRPr lang="de-DE" altLang="de-DE"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ABB3581-D2B2-BA4C-B545-31CF23829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47638"/>
            <a:ext cx="4191000" cy="461962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rgbClr val="000000"/>
                </a:solidFill>
                <a:latin typeface="+mj-lt"/>
                <a:ea typeface="Arial" charset="0"/>
                <a:cs typeface="Arial" charset="0"/>
              </a:rPr>
              <a:t>Was ist die Varianzanalyse?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212060-5E04-FE43-92EC-A92358CE4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825" y="0"/>
            <a:ext cx="310515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83" charset="0"/>
                <a:cs typeface="Arial" pitchFamily="-83" charset="0"/>
              </a:rPr>
              <a:t>Within-subject Faktor</a:t>
            </a:r>
          </a:p>
        </p:txBody>
      </p:sp>
      <p:grpSp>
        <p:nvGrpSpPr>
          <p:cNvPr id="3" name="Group 41">
            <a:extLst>
              <a:ext uri="{FF2B5EF4-FFF2-40B4-BE49-F238E27FC236}">
                <a16:creationId xmlns:a16="http://schemas.microsoft.com/office/drawing/2014/main" id="{923A449E-ACB0-E442-8CB5-0631568612F6}"/>
              </a:ext>
            </a:extLst>
          </p:cNvPr>
          <p:cNvGrpSpPr>
            <a:grpSpLocks/>
          </p:cNvGrpSpPr>
          <p:nvPr/>
        </p:nvGrpSpPr>
        <p:grpSpPr bwMode="auto">
          <a:xfrm>
            <a:off x="-52388" y="4989513"/>
            <a:ext cx="4090988" cy="1844675"/>
            <a:chOff x="-52388" y="4988719"/>
            <a:chExt cx="4090988" cy="184626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757FB5F-1CFC-694D-82D1-ECCA30957957}"/>
                </a:ext>
              </a:extLst>
            </p:cNvPr>
            <p:cNvSpPr txBox="1"/>
            <p:nvPr/>
          </p:nvSpPr>
          <p:spPr>
            <a:xfrm>
              <a:off x="1914525" y="4988719"/>
              <a:ext cx="682625" cy="46235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Vpn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BB56C4C-93CE-2442-938A-771C0B56C0C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V="1">
              <a:off x="1406525" y="5451078"/>
              <a:ext cx="838200" cy="38132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E3D3936-06C4-AB4B-9FFB-B4A4FBEC335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 flipV="1">
              <a:off x="2244725" y="5451078"/>
              <a:ext cx="838200" cy="38132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E5E7907-EE97-844B-8D6B-872D2DE94315}"/>
                </a:ext>
              </a:extLst>
            </p:cNvPr>
            <p:cNvSpPr txBox="1"/>
            <p:nvPr/>
          </p:nvSpPr>
          <p:spPr>
            <a:xfrm>
              <a:off x="-52388" y="5832406"/>
              <a:ext cx="989013" cy="4607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Stimm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6BF242F-1DC3-4D47-9CCE-C72C6663CC3F}"/>
                </a:ext>
              </a:extLst>
            </p:cNvPr>
            <p:cNvSpPr txBox="1"/>
            <p:nvPr/>
          </p:nvSpPr>
          <p:spPr>
            <a:xfrm>
              <a:off x="1143000" y="5832406"/>
              <a:ext cx="493713" cy="4607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ba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6AB3428-4370-D84C-BA7A-29E3797FB314}"/>
                </a:ext>
              </a:extLst>
            </p:cNvPr>
            <p:cNvSpPr txBox="1"/>
            <p:nvPr/>
          </p:nvSpPr>
          <p:spPr>
            <a:xfrm>
              <a:off x="2819400" y="5832406"/>
              <a:ext cx="493713" cy="4607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pa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7E117D9-D0B0-A044-B583-C052F5D77E5A}"/>
                </a:ext>
              </a:extLst>
            </p:cNvPr>
            <p:cNvSpPr txBox="1"/>
            <p:nvPr/>
          </p:nvSpPr>
          <p:spPr>
            <a:xfrm>
              <a:off x="165100" y="6374210"/>
              <a:ext cx="3873500" cy="4607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gepaarter </a:t>
              </a:r>
              <a:r>
                <a:rPr lang="de-DE" sz="2400" dirty="0" err="1">
                  <a:latin typeface="+mj-lt"/>
                  <a:ea typeface="ＭＳ Ｐゴシック" pitchFamily="-83" charset="-128"/>
                  <a:cs typeface="Arial"/>
                </a:rPr>
                <a:t>t-test</a:t>
              </a: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 oder </a:t>
              </a:r>
              <a:r>
                <a:rPr lang="de-DE" sz="2400" dirty="0" err="1">
                  <a:latin typeface="+mj-lt"/>
                  <a:ea typeface="ＭＳ Ｐゴシック" pitchFamily="-83" charset="-128"/>
                  <a:cs typeface="Arial"/>
                </a:rPr>
                <a:t>Anova</a:t>
              </a:r>
              <a:endParaRPr lang="de-DE" sz="2400" dirty="0">
                <a:latin typeface="+mj-lt"/>
                <a:ea typeface="ＭＳ Ｐゴシック" pitchFamily="-83" charset="-128"/>
                <a:cs typeface="Arial"/>
              </a:endParaRPr>
            </a:p>
          </p:txBody>
        </p:sp>
      </p:grpSp>
      <p:grpSp>
        <p:nvGrpSpPr>
          <p:cNvPr id="11" name="Group 43">
            <a:extLst>
              <a:ext uri="{FF2B5EF4-FFF2-40B4-BE49-F238E27FC236}">
                <a16:creationId xmlns:a16="http://schemas.microsoft.com/office/drawing/2014/main" id="{E032224C-447B-FB4E-80A5-D0B2C19D6B8C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913313"/>
            <a:ext cx="3308350" cy="1920875"/>
            <a:chOff x="4800600" y="4912520"/>
            <a:chExt cx="3308350" cy="1922461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BEDFC1A-B35A-3A4B-9240-FFE694FBA04B}"/>
                </a:ext>
              </a:extLst>
            </p:cNvPr>
            <p:cNvSpPr txBox="1"/>
            <p:nvPr/>
          </p:nvSpPr>
          <p:spPr>
            <a:xfrm>
              <a:off x="6767513" y="4912520"/>
              <a:ext cx="682625" cy="46234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Vpn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7F4C59B-0C35-A24A-9D04-7ABB5F9B867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V="1">
              <a:off x="6259513" y="5374863"/>
              <a:ext cx="838200" cy="38131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6AC4F96-9FC3-F54A-B7F3-CC8D24AC59B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 flipV="1">
              <a:off x="7097713" y="5374863"/>
              <a:ext cx="838200" cy="38131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D2C447F-9B79-5143-B205-0D4BC6745F6B}"/>
                </a:ext>
              </a:extLst>
            </p:cNvPr>
            <p:cNvSpPr txBox="1"/>
            <p:nvPr/>
          </p:nvSpPr>
          <p:spPr>
            <a:xfrm>
              <a:off x="4800600" y="5756178"/>
              <a:ext cx="879475" cy="46075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Vokal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EF5819C-E7B4-3146-A10A-834301B171A9}"/>
                </a:ext>
              </a:extLst>
            </p:cNvPr>
            <p:cNvSpPr txBox="1"/>
            <p:nvPr/>
          </p:nvSpPr>
          <p:spPr>
            <a:xfrm>
              <a:off x="5995988" y="5756178"/>
              <a:ext cx="255587" cy="46075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i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B9314F3-7AFF-6F4B-8930-0640D6643134}"/>
                </a:ext>
              </a:extLst>
            </p:cNvPr>
            <p:cNvSpPr txBox="1"/>
            <p:nvPr/>
          </p:nvSpPr>
          <p:spPr>
            <a:xfrm>
              <a:off x="7762875" y="5756178"/>
              <a:ext cx="346075" cy="46075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u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B9B9BE2-2EAE-D24B-B6BA-7CE8F2E5B63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868130" y="5640990"/>
              <a:ext cx="457577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6F32A36-93B2-DC42-A6B9-33DA8783DD11}"/>
                </a:ext>
              </a:extLst>
            </p:cNvPr>
            <p:cNvSpPr txBox="1"/>
            <p:nvPr/>
          </p:nvSpPr>
          <p:spPr>
            <a:xfrm>
              <a:off x="6934200" y="5756178"/>
              <a:ext cx="325438" cy="46075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y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A28A3BB-09CB-7B44-94EC-63418FA6BEA6}"/>
                </a:ext>
              </a:extLst>
            </p:cNvPr>
            <p:cNvSpPr txBox="1"/>
            <p:nvPr/>
          </p:nvSpPr>
          <p:spPr>
            <a:xfrm>
              <a:off x="6542088" y="6374226"/>
              <a:ext cx="1435100" cy="46075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sz="2400" dirty="0" err="1">
                  <a:latin typeface="+mj-lt"/>
                  <a:ea typeface="ＭＳ Ｐゴシック" pitchFamily="-83" charset="-128"/>
                  <a:cs typeface="Arial"/>
                </a:rPr>
                <a:t>Anova</a:t>
              </a:r>
              <a:endParaRPr lang="de-DE" sz="2400" dirty="0">
                <a:latin typeface="+mj-lt"/>
                <a:ea typeface="ＭＳ Ｐゴシック" pitchFamily="-83" charset="-128"/>
                <a:cs typeface="Arial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45732F92-27F8-8947-BA34-1FF0AF12F67C}"/>
              </a:ext>
            </a:extLst>
          </p:cNvPr>
          <p:cNvSpPr txBox="1"/>
          <p:nvPr/>
        </p:nvSpPr>
        <p:spPr>
          <a:xfrm>
            <a:off x="661988" y="841375"/>
            <a:ext cx="44196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n-lt"/>
                <a:ea typeface="ＭＳ Ｐゴシック" pitchFamily="-83" charset="-128"/>
                <a:cs typeface="Arial"/>
              </a:rPr>
              <a:t>eine Messung pro </a:t>
            </a:r>
            <a:r>
              <a:rPr lang="de-DE" sz="2400" dirty="0" err="1">
                <a:latin typeface="+mn-lt"/>
                <a:ea typeface="ＭＳ Ｐゴシック" pitchFamily="-83" charset="-128"/>
                <a:cs typeface="Arial"/>
              </a:rPr>
              <a:t>Vpn</a:t>
            </a:r>
            <a:r>
              <a:rPr lang="de-DE" sz="2400" dirty="0">
                <a:latin typeface="+mn-lt"/>
                <a:ea typeface="ＭＳ Ｐゴシック" pitchFamily="-83" charset="-128"/>
                <a:cs typeface="Arial"/>
              </a:rPr>
              <a:t>. pro Stufe </a:t>
            </a:r>
          </a:p>
        </p:txBody>
      </p:sp>
      <p:sp>
        <p:nvSpPr>
          <p:cNvPr id="18438" name="TextBox 30">
            <a:extLst>
              <a:ext uri="{FF2B5EF4-FFF2-40B4-BE49-F238E27FC236}">
                <a16:creationId xmlns:a16="http://schemas.microsoft.com/office/drawing/2014/main" id="{DB45763B-24CA-BD4B-A28B-6968E6785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00" y="461963"/>
            <a:ext cx="5473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für Analysen innerhalb derselben Person</a:t>
            </a:r>
          </a:p>
        </p:txBody>
      </p:sp>
      <p:grpSp>
        <p:nvGrpSpPr>
          <p:cNvPr id="12" name="Group 40">
            <a:extLst>
              <a:ext uri="{FF2B5EF4-FFF2-40B4-BE49-F238E27FC236}">
                <a16:creationId xmlns:a16="http://schemas.microsoft.com/office/drawing/2014/main" id="{756E3506-959A-AE45-B552-B26EF504E1BA}"/>
              </a:ext>
            </a:extLst>
          </p:cNvPr>
          <p:cNvGrpSpPr>
            <a:grpSpLocks/>
          </p:cNvGrpSpPr>
          <p:nvPr/>
        </p:nvGrpSpPr>
        <p:grpSpPr bwMode="auto">
          <a:xfrm>
            <a:off x="-52388" y="1301750"/>
            <a:ext cx="4700588" cy="3306763"/>
            <a:chOff x="-52388" y="1302395"/>
            <a:chExt cx="4700588" cy="3305324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3436BD8-C85D-484C-805A-4129E20E430B}"/>
                </a:ext>
              </a:extLst>
            </p:cNvPr>
            <p:cNvSpPr txBox="1"/>
            <p:nvPr/>
          </p:nvSpPr>
          <p:spPr>
            <a:xfrm>
              <a:off x="-52388" y="1302395"/>
              <a:ext cx="4700588" cy="119962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/</a:t>
              </a:r>
              <a:r>
                <a:rPr lang="de-DE" sz="2400" dirty="0" err="1">
                  <a:latin typeface="+mj-lt"/>
                  <a:ea typeface="ＭＳ Ｐゴシック" pitchFamily="-83" charset="-128"/>
                  <a:cs typeface="Arial"/>
                </a:rPr>
                <a:t>ba</a:t>
              </a: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, </a:t>
              </a:r>
              <a:r>
                <a:rPr lang="de-DE" sz="2400" dirty="0" err="1">
                  <a:latin typeface="+mj-lt"/>
                  <a:ea typeface="ＭＳ Ｐゴシック" pitchFamily="-83" charset="-128"/>
                  <a:cs typeface="Arial"/>
                </a:rPr>
                <a:t>pa</a:t>
              </a: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/ wurden von denselben Sprechern produziert. Unterscheiden sich /</a:t>
              </a:r>
              <a:r>
                <a:rPr lang="de-DE" sz="2400" dirty="0" err="1">
                  <a:latin typeface="+mj-lt"/>
                  <a:ea typeface="ＭＳ Ｐゴシック" pitchFamily="-83" charset="-128"/>
                  <a:cs typeface="Arial"/>
                </a:rPr>
                <a:t>ba</a:t>
              </a: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, </a:t>
              </a:r>
              <a:r>
                <a:rPr lang="de-DE" sz="2400" dirty="0" err="1">
                  <a:latin typeface="+mj-lt"/>
                  <a:ea typeface="ＭＳ Ｐゴシック" pitchFamily="-83" charset="-128"/>
                  <a:cs typeface="Arial"/>
                </a:rPr>
                <a:t>pa</a:t>
              </a: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/ in VOT?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EB3E051-EAF9-E345-ABD8-C219056DC0EC}"/>
                </a:ext>
              </a:extLst>
            </p:cNvPr>
            <p:cNvSpPr txBox="1"/>
            <p:nvPr/>
          </p:nvSpPr>
          <p:spPr>
            <a:xfrm>
              <a:off x="0" y="2590884"/>
              <a:ext cx="3873500" cy="4617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Abhängige Variable: VOT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5E916F3-480B-6340-A74B-6AA611437DCD}"/>
                </a:ext>
              </a:extLst>
            </p:cNvPr>
            <p:cNvSpPr txBox="1"/>
            <p:nvPr/>
          </p:nvSpPr>
          <p:spPr>
            <a:xfrm>
              <a:off x="0" y="3195459"/>
              <a:ext cx="4178300" cy="4617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sz="2400" dirty="0" err="1">
                  <a:latin typeface="+mn-lt"/>
                  <a:ea typeface="ＭＳ Ｐゴシック" pitchFamily="-83" charset="-128"/>
                  <a:cs typeface="Arial"/>
                </a:rPr>
                <a:t>Within-Faktor</a:t>
              </a:r>
              <a:r>
                <a:rPr lang="de-DE" sz="2400" dirty="0">
                  <a:latin typeface="+mn-lt"/>
                  <a:ea typeface="ＭＳ Ｐゴシック" pitchFamily="-83" charset="-128"/>
                  <a:cs typeface="Arial"/>
                </a:rPr>
                <a:t>: Stimmhaftigkeit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0CB0752-78AB-DF42-A0BC-5198ACB46A38}"/>
                </a:ext>
              </a:extLst>
            </p:cNvPr>
            <p:cNvSpPr txBox="1"/>
            <p:nvPr/>
          </p:nvSpPr>
          <p:spPr>
            <a:xfrm>
              <a:off x="0" y="3776231"/>
              <a:ext cx="3873500" cy="8314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Ein Wert für /ba/ ein Wert für /pa/ pro Vpn</a:t>
              </a:r>
            </a:p>
          </p:txBody>
        </p:sp>
      </p:grpSp>
      <p:grpSp>
        <p:nvGrpSpPr>
          <p:cNvPr id="13" name="Group 42">
            <a:extLst>
              <a:ext uri="{FF2B5EF4-FFF2-40B4-BE49-F238E27FC236}">
                <a16:creationId xmlns:a16="http://schemas.microsoft.com/office/drawing/2014/main" id="{3A0D31E0-F0A1-5546-A291-9E04D83D7798}"/>
              </a:ext>
            </a:extLst>
          </p:cNvPr>
          <p:cNvGrpSpPr>
            <a:grpSpLocks/>
          </p:cNvGrpSpPr>
          <p:nvPr/>
        </p:nvGrpSpPr>
        <p:grpSpPr bwMode="auto">
          <a:xfrm>
            <a:off x="4657725" y="1301750"/>
            <a:ext cx="4552950" cy="3306763"/>
            <a:chOff x="4657725" y="1302395"/>
            <a:chExt cx="4552950" cy="3305324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16D7F30-3D58-4245-9649-78EAAA418FB1}"/>
                </a:ext>
              </a:extLst>
            </p:cNvPr>
            <p:cNvSpPr txBox="1"/>
            <p:nvPr/>
          </p:nvSpPr>
          <p:spPr>
            <a:xfrm>
              <a:off x="4722813" y="3195459"/>
              <a:ext cx="3071812" cy="4617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sz="2400">
                  <a:latin typeface="+mj-lt"/>
                  <a:ea typeface="ＭＳ Ｐゴシック" pitchFamily="-83" charset="-128"/>
                  <a:cs typeface="Arial"/>
                </a:rPr>
                <a:t>Within-Faktor: Vokal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AB2BD85-0830-AE49-89F1-B28C833DBAC7}"/>
                </a:ext>
              </a:extLst>
            </p:cNvPr>
            <p:cNvSpPr txBox="1"/>
            <p:nvPr/>
          </p:nvSpPr>
          <p:spPr>
            <a:xfrm>
              <a:off x="4786313" y="3776231"/>
              <a:ext cx="4281487" cy="8314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Ein Wert für /i/ ein Wert für /y/, ein Wert für /u/ pro Vpn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CED58C8-3BD6-6246-B544-0738C1D8EA64}"/>
                </a:ext>
              </a:extLst>
            </p:cNvPr>
            <p:cNvSpPr txBox="1"/>
            <p:nvPr/>
          </p:nvSpPr>
          <p:spPr>
            <a:xfrm>
              <a:off x="4657725" y="1302395"/>
              <a:ext cx="4552950" cy="119962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/i, y, u/ wurden von denselben Sprechern produziert. Unterscheiden sich /i, y, u/ in F2?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413820D-8ACE-A94B-B785-88BCA40C87CE}"/>
                </a:ext>
              </a:extLst>
            </p:cNvPr>
            <p:cNvSpPr txBox="1"/>
            <p:nvPr/>
          </p:nvSpPr>
          <p:spPr>
            <a:xfrm>
              <a:off x="4657725" y="2590884"/>
              <a:ext cx="3873500" cy="4617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Abhängige Variable: F2</a:t>
              </a:r>
            </a:p>
          </p:txBody>
        </p:sp>
      </p:grp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924DA2B-6645-B241-9CB3-2B6CC24A79C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797051" y="4079875"/>
            <a:ext cx="55546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00D8CCA2-0E3B-7D44-9355-6EC4281F9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609600"/>
            <a:ext cx="215900" cy="231775"/>
          </a:xfrm>
          <a:prstGeom prst="ellipse">
            <a:avLst/>
          </a:prstGeom>
          <a:solidFill>
            <a:srgbClr val="CCFFCC"/>
          </a:solidFill>
          <a:ln w="9525">
            <a:solidFill>
              <a:srgbClr val="CCFFCC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D84318F-0FD2-E545-B460-6A9E1E22A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993775"/>
            <a:ext cx="215900" cy="230188"/>
          </a:xfrm>
          <a:prstGeom prst="ellipse">
            <a:avLst/>
          </a:prstGeom>
          <a:solidFill>
            <a:srgbClr val="CCFFCC"/>
          </a:solidFill>
          <a:ln w="9525">
            <a:solidFill>
              <a:srgbClr val="CCFFCC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6ED6D8-657F-0D4A-905A-34AA6BB96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863" y="147638"/>
            <a:ext cx="3379787" cy="461962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83" charset="0"/>
                <a:cs typeface="Arial" pitchFamily="-83" charset="0"/>
              </a:rPr>
              <a:t>Between-subjects Faktor</a:t>
            </a:r>
          </a:p>
        </p:txBody>
      </p:sp>
      <p:sp>
        <p:nvSpPr>
          <p:cNvPr id="19459" name="TextBox 2">
            <a:extLst>
              <a:ext uri="{FF2B5EF4-FFF2-40B4-BE49-F238E27FC236}">
                <a16:creationId xmlns:a16="http://schemas.microsoft.com/office/drawing/2014/main" id="{CF6C5B74-9E92-1745-8A0E-6B86940C5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14400"/>
            <a:ext cx="7924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beschreibt meistens eine Eigenschaft der Vpn. Z.B. Muttersprache (englisch </a:t>
            </a:r>
            <a:r>
              <a:rPr lang="de-DE" altLang="de-DE" i="1">
                <a:latin typeface="Calibri" panose="020F0502020204030204" pitchFamily="34" charset="0"/>
                <a:cs typeface="Arial" panose="020B0604020202020204" pitchFamily="34" charset="0"/>
              </a:rPr>
              <a:t>oder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deutsch </a:t>
            </a:r>
            <a:r>
              <a:rPr lang="de-DE" altLang="de-DE" i="1">
                <a:latin typeface="Calibri" panose="020F0502020204030204" pitchFamily="34" charset="0"/>
                <a:cs typeface="Arial" panose="020B0604020202020204" pitchFamily="34" charset="0"/>
              </a:rPr>
              <a:t>oder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französisch), Geschlecht (m </a:t>
            </a:r>
            <a:r>
              <a:rPr lang="de-DE" altLang="de-DE" i="1">
                <a:latin typeface="Calibri" panose="020F0502020204030204" pitchFamily="34" charset="0"/>
                <a:cs typeface="Arial" panose="020B0604020202020204" pitchFamily="34" charset="0"/>
              </a:rPr>
              <a:t>oder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w), Alter (jung </a:t>
            </a:r>
            <a:r>
              <a:rPr lang="de-DE" altLang="de-DE" i="1">
                <a:latin typeface="Calibri" panose="020F0502020204030204" pitchFamily="34" charset="0"/>
                <a:cs typeface="Arial" panose="020B0604020202020204" pitchFamily="34" charset="0"/>
              </a:rPr>
              <a:t>oder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alt) usw.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6896BB-80A2-1746-BA01-AAC22B6685EB}"/>
              </a:ext>
            </a:extLst>
          </p:cNvPr>
          <p:cNvSpPr txBox="1"/>
          <p:nvPr/>
        </p:nvSpPr>
        <p:spPr>
          <a:xfrm>
            <a:off x="4346575" y="3952875"/>
            <a:ext cx="6826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83" charset="-128"/>
                <a:cs typeface="Arial"/>
              </a:rPr>
              <a:t>Vpn</a:t>
            </a:r>
            <a:endParaRPr lang="de-DE" sz="2400" dirty="0">
              <a:latin typeface="+mj-lt"/>
              <a:ea typeface="ＭＳ Ｐゴシック" pitchFamily="-83" charset="-128"/>
              <a:cs typeface="Arial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90FFFD3-F445-2045-8615-77D9A0E20C9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4019550" y="4414838"/>
            <a:ext cx="838200" cy="381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68A3FA3-5C5E-D043-8BDF-D0DC1AD3D8DC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4857750" y="4414838"/>
            <a:ext cx="838200" cy="381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E069654-F5FB-B44F-A4CC-AA0E944110C1}"/>
              </a:ext>
            </a:extLst>
          </p:cNvPr>
          <p:cNvSpPr txBox="1"/>
          <p:nvPr/>
        </p:nvSpPr>
        <p:spPr>
          <a:xfrm>
            <a:off x="2560638" y="4795838"/>
            <a:ext cx="989012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Stimm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B88ED3-45C9-8E4F-ABE8-4DBBA8D7F1C4}"/>
              </a:ext>
            </a:extLst>
          </p:cNvPr>
          <p:cNvSpPr txBox="1"/>
          <p:nvPr/>
        </p:nvSpPr>
        <p:spPr>
          <a:xfrm>
            <a:off x="3756025" y="4795838"/>
            <a:ext cx="4937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83" charset="-128"/>
                <a:cs typeface="Arial"/>
              </a:rPr>
              <a:t>ba</a:t>
            </a:r>
            <a:endParaRPr lang="de-DE" sz="2400" dirty="0">
              <a:latin typeface="+mj-lt"/>
              <a:ea typeface="ＭＳ Ｐゴシック" pitchFamily="-83" charset="-128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C18D2E-2FE4-B844-8360-3955BE270F89}"/>
              </a:ext>
            </a:extLst>
          </p:cNvPr>
          <p:cNvSpPr txBox="1"/>
          <p:nvPr/>
        </p:nvSpPr>
        <p:spPr>
          <a:xfrm>
            <a:off x="5432425" y="4795838"/>
            <a:ext cx="4937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83" charset="-128"/>
                <a:cs typeface="Arial"/>
              </a:rPr>
              <a:t>pa</a:t>
            </a:r>
            <a:endParaRPr lang="de-DE" sz="2400" dirty="0">
              <a:latin typeface="+mj-lt"/>
              <a:ea typeface="ＭＳ Ｐゴシック" pitchFamily="-83" charset="-128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4EE721-BC3F-C441-A820-6E53A48EFDEE}"/>
              </a:ext>
            </a:extLst>
          </p:cNvPr>
          <p:cNvSpPr txBox="1"/>
          <p:nvPr/>
        </p:nvSpPr>
        <p:spPr>
          <a:xfrm>
            <a:off x="2560638" y="3119438"/>
            <a:ext cx="7953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Alter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71506F-6733-C542-9D6E-D94C27839878}"/>
              </a:ext>
            </a:extLst>
          </p:cNvPr>
          <p:cNvSpPr txBox="1"/>
          <p:nvPr/>
        </p:nvSpPr>
        <p:spPr>
          <a:xfrm>
            <a:off x="4100513" y="3119438"/>
            <a:ext cx="11430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j oder 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D63A98-2A48-6149-BB5B-DEF325262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9425" y="3581400"/>
            <a:ext cx="768350" cy="46196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chemeClr val="lt1"/>
                </a:solidFill>
                <a:latin typeface="+mj-lt"/>
                <a:ea typeface="+mn-ea"/>
                <a:cs typeface="Arial"/>
              </a:rPr>
              <a:t>oder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3889CC-D512-5A40-8812-787DFC6D8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225" y="4333875"/>
            <a:ext cx="669925" cy="46196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chemeClr val="lt1"/>
                </a:solidFill>
                <a:latin typeface="+mj-lt"/>
                <a:ea typeface="+mn-ea"/>
                <a:cs typeface="Arial"/>
              </a:rPr>
              <a:t>und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1093E8E-442B-DE42-8045-49501FA729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1000" y="4191000"/>
            <a:ext cx="8153400" cy="1588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19619D4-F703-1E4F-87F9-A3FBD1AD1A2A}"/>
              </a:ext>
            </a:extLst>
          </p:cNvPr>
          <p:cNvSpPr txBox="1"/>
          <p:nvPr/>
        </p:nvSpPr>
        <p:spPr>
          <a:xfrm>
            <a:off x="381000" y="3722688"/>
            <a:ext cx="129063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solidFill>
                  <a:srgbClr val="3366FF"/>
                </a:solidFill>
                <a:latin typeface="+mj-lt"/>
                <a:ea typeface="ＭＳ Ｐゴシック" pitchFamily="-83" charset="-128"/>
                <a:cs typeface="Arial"/>
              </a:rPr>
              <a:t>between</a:t>
            </a:r>
            <a:endParaRPr lang="de-DE" sz="2400" dirty="0">
              <a:solidFill>
                <a:srgbClr val="3366FF"/>
              </a:solidFill>
              <a:latin typeface="+mj-lt"/>
              <a:ea typeface="ＭＳ Ｐゴシック" pitchFamily="-83" charset="-128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FFC37E-D562-1349-A3FE-17026D4D734F}"/>
              </a:ext>
            </a:extLst>
          </p:cNvPr>
          <p:cNvSpPr txBox="1"/>
          <p:nvPr/>
        </p:nvSpPr>
        <p:spPr>
          <a:xfrm>
            <a:off x="381000" y="4414838"/>
            <a:ext cx="9842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solidFill>
                  <a:srgbClr val="3366FF"/>
                </a:solidFill>
                <a:latin typeface="+mj-lt"/>
                <a:ea typeface="ＭＳ Ｐゴシック" pitchFamily="-83" charset="-128"/>
                <a:cs typeface="Arial"/>
              </a:rPr>
              <a:t>within</a:t>
            </a:r>
            <a:endParaRPr lang="de-DE" sz="2400" dirty="0">
              <a:solidFill>
                <a:srgbClr val="3366FF"/>
              </a:solidFill>
              <a:latin typeface="+mj-lt"/>
              <a:ea typeface="ＭＳ Ｐゴシック" pitchFamily="-83" charset="-128"/>
              <a:cs typeface="Arial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46FAD3-8FD3-AB41-983F-DCCBC003660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628357" y="3809206"/>
            <a:ext cx="4572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5EC779-A166-9B4E-B470-9ABD68920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175"/>
            <a:ext cx="5257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 err="1">
                <a:solidFill>
                  <a:schemeClr val="dk1"/>
                </a:solidFill>
                <a:latin typeface="+mj-lt"/>
                <a:ea typeface="+mn-ea"/>
                <a:cs typeface="Arial"/>
              </a:rPr>
              <a:t>Within-</a:t>
            </a:r>
            <a:r>
              <a:rPr lang="de-DE" sz="2400" dirty="0">
                <a:solidFill>
                  <a:schemeClr val="dk1"/>
                </a:solidFill>
                <a:latin typeface="+mj-lt"/>
                <a:ea typeface="+mn-ea"/>
                <a:cs typeface="Arial"/>
              </a:rPr>
              <a:t> and </a:t>
            </a:r>
            <a:r>
              <a:rPr lang="de-DE" sz="2400" dirty="0" err="1">
                <a:solidFill>
                  <a:schemeClr val="dk1"/>
                </a:solidFill>
                <a:latin typeface="+mj-lt"/>
                <a:ea typeface="+mn-ea"/>
                <a:cs typeface="Arial"/>
              </a:rPr>
              <a:t>between-subjects</a:t>
            </a:r>
            <a:r>
              <a:rPr lang="de-DE" sz="2400" dirty="0">
                <a:solidFill>
                  <a:schemeClr val="dk1"/>
                </a:solidFill>
                <a:latin typeface="+mj-lt"/>
                <a:ea typeface="+mn-ea"/>
                <a:cs typeface="Arial"/>
              </a:rPr>
              <a:t> </a:t>
            </a:r>
            <a:r>
              <a:rPr lang="de-DE" sz="2400" dirty="0" err="1">
                <a:solidFill>
                  <a:schemeClr val="dk1"/>
                </a:solidFill>
                <a:latin typeface="+mj-lt"/>
                <a:ea typeface="+mn-ea"/>
                <a:cs typeface="Arial"/>
              </a:rPr>
              <a:t>factors</a:t>
            </a:r>
            <a:endParaRPr lang="de-DE" sz="2400" dirty="0">
              <a:solidFill>
                <a:schemeClr val="dk1"/>
              </a:solidFill>
              <a:latin typeface="+mj-lt"/>
              <a:ea typeface="+mn-ea"/>
              <a:cs typeface="Arial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E66AF43-021A-844A-AD78-5601AC9710AD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990600"/>
            <a:ext cx="8839200" cy="2635250"/>
            <a:chOff x="152400" y="990600"/>
            <a:chExt cx="8839200" cy="540054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1E5454C-8A64-F544-94A4-3173183AEA57}"/>
                </a:ext>
              </a:extLst>
            </p:cNvPr>
            <p:cNvSpPr txBox="1"/>
            <p:nvPr/>
          </p:nvSpPr>
          <p:spPr>
            <a:xfrm>
              <a:off x="152400" y="990600"/>
              <a:ext cx="8839200" cy="321755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Die Kieferposition wurde in 3 Vokalen /i, e, a/ und jeweils zu 2 Sprechtempi (langsam, schnell) gemessen. Die Messungen (3 x 2 = 6 pro </a:t>
              </a:r>
              <a:r>
                <a:rPr lang="de-DE" sz="2400" dirty="0" err="1">
                  <a:latin typeface="+mj-lt"/>
                  <a:ea typeface="ＭＳ Ｐゴシック" pitchFamily="-83" charset="-128"/>
                  <a:cs typeface="Arial"/>
                </a:rPr>
                <a:t>Vpn</a:t>
              </a: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) sind von 16 </a:t>
              </a:r>
              <a:r>
                <a:rPr lang="de-DE" sz="2400" dirty="0" err="1">
                  <a:latin typeface="+mj-lt"/>
                  <a:ea typeface="ＭＳ Ｐゴシック" pitchFamily="-83" charset="-128"/>
                  <a:cs typeface="Arial"/>
                </a:rPr>
                <a:t>Vpn</a:t>
              </a:r>
              <a:r>
                <a:rPr lang="de-DE" sz="2400" dirty="0">
                  <a:latin typeface="+mj-lt"/>
                  <a:ea typeface="ＭＳ Ｐゴシック" pitchFamily="-83" charset="-128"/>
                  <a:cs typeface="Arial"/>
                </a:rPr>
                <a:t> erhoben worden, 8 mit Muttersprache spanisch, 8 mit Muttersprache englisch.</a:t>
              </a:r>
            </a:p>
          </p:txBody>
        </p:sp>
        <p:sp>
          <p:nvSpPr>
            <p:cNvPr id="20489" name="TextBox 4">
              <a:extLst>
                <a:ext uri="{FF2B5EF4-FFF2-40B4-BE49-F238E27FC236}">
                  <a16:creationId xmlns:a16="http://schemas.microsoft.com/office/drawing/2014/main" id="{1BA1C38F-CA62-4642-AC7C-BB8F9B8379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175" y="4689650"/>
              <a:ext cx="7391400" cy="1701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Inwiefern haben die Faktoren Sprache, Sprechtempo, und Vokal einen Einfluss auf die Kieferposition?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EA6B04F-6228-024C-8B91-831784886B65}"/>
              </a:ext>
            </a:extLst>
          </p:cNvPr>
          <p:cNvSpPr txBox="1"/>
          <p:nvPr/>
        </p:nvSpPr>
        <p:spPr>
          <a:xfrm>
            <a:off x="511175" y="3957638"/>
            <a:ext cx="129698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83" charset="-128"/>
                <a:cs typeface="Arial"/>
              </a:rPr>
              <a:t>Between</a:t>
            </a:r>
            <a:endParaRPr lang="de-DE" sz="2400" dirty="0">
              <a:latin typeface="+mj-lt"/>
              <a:ea typeface="ＭＳ Ｐゴシック" pitchFamily="-83" charset="-128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48208F-4F56-5B47-BE7C-D63C86D3896C}"/>
              </a:ext>
            </a:extLst>
          </p:cNvPr>
          <p:cNvSpPr txBox="1"/>
          <p:nvPr/>
        </p:nvSpPr>
        <p:spPr>
          <a:xfrm>
            <a:off x="511175" y="4419600"/>
            <a:ext cx="17145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83" charset="-128"/>
                <a:cs typeface="Arial"/>
              </a:rPr>
              <a:t>Within</a:t>
            </a:r>
            <a:endParaRPr lang="de-DE" sz="2400" dirty="0">
              <a:latin typeface="+mj-lt"/>
              <a:ea typeface="ＭＳ Ｐゴシック" pitchFamily="-83" charset="-128"/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C91A54-8DC7-6C4C-9C5C-FA9340CD6ABD}"/>
              </a:ext>
            </a:extLst>
          </p:cNvPr>
          <p:cNvSpPr txBox="1"/>
          <p:nvPr/>
        </p:nvSpPr>
        <p:spPr>
          <a:xfrm>
            <a:off x="4849813" y="3957638"/>
            <a:ext cx="27432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Sprache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8317A7-3ACE-B449-8468-D5F07104F048}"/>
              </a:ext>
            </a:extLst>
          </p:cNvPr>
          <p:cNvSpPr txBox="1"/>
          <p:nvPr/>
        </p:nvSpPr>
        <p:spPr>
          <a:xfrm>
            <a:off x="4852988" y="4419600"/>
            <a:ext cx="27082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Sprechtempo, Vokal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4D774B-23EE-1741-80A0-037CBDCE091F}"/>
              </a:ext>
            </a:extLst>
          </p:cNvPr>
          <p:cNvSpPr txBox="1"/>
          <p:nvPr/>
        </p:nvSpPr>
        <p:spPr>
          <a:xfrm>
            <a:off x="381000" y="461963"/>
            <a:ext cx="845820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Die Kieferposition wurde in 3 Vokalen /i, e, a/ und jeweils zu 2 Sprechtempi (langsam, schnell) gemessen. Die Messungen sind von 8 mit Muttersprache spanisch, 8 mit Muttersprache englisch aufgenommen worden.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A654A8-EEC3-8146-93FE-2A7D8F98F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5257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 err="1">
                <a:solidFill>
                  <a:schemeClr val="dk1"/>
                </a:solidFill>
                <a:latin typeface="+mj-lt"/>
                <a:ea typeface="+mn-ea"/>
                <a:cs typeface="Arial"/>
              </a:rPr>
              <a:t>Within-</a:t>
            </a:r>
            <a:r>
              <a:rPr lang="de-DE" sz="2400" dirty="0">
                <a:solidFill>
                  <a:schemeClr val="dk1"/>
                </a:solidFill>
                <a:latin typeface="+mj-lt"/>
                <a:ea typeface="+mn-ea"/>
                <a:cs typeface="Arial"/>
              </a:rPr>
              <a:t> und </a:t>
            </a:r>
            <a:r>
              <a:rPr lang="de-DE" sz="2400" dirty="0" err="1">
                <a:solidFill>
                  <a:schemeClr val="dk1"/>
                </a:solidFill>
                <a:latin typeface="+mj-lt"/>
                <a:ea typeface="+mn-ea"/>
                <a:cs typeface="Arial"/>
              </a:rPr>
              <a:t>between-subjects</a:t>
            </a:r>
            <a:r>
              <a:rPr lang="de-DE" sz="2400" dirty="0">
                <a:solidFill>
                  <a:schemeClr val="dk1"/>
                </a:solidFill>
                <a:latin typeface="+mj-lt"/>
                <a:ea typeface="+mn-ea"/>
                <a:cs typeface="Arial"/>
              </a:rPr>
              <a:t> </a:t>
            </a:r>
            <a:r>
              <a:rPr lang="de-DE" sz="2400" dirty="0" err="1">
                <a:solidFill>
                  <a:schemeClr val="dk1"/>
                </a:solidFill>
                <a:latin typeface="+mj-lt"/>
                <a:ea typeface="+mn-ea"/>
                <a:cs typeface="Arial"/>
              </a:rPr>
              <a:t>factors</a:t>
            </a:r>
            <a:endParaRPr lang="de-DE" sz="2400" dirty="0">
              <a:solidFill>
                <a:schemeClr val="dk1"/>
              </a:solidFill>
              <a:latin typeface="+mj-lt"/>
              <a:ea typeface="+mn-ea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6375E5-7748-344F-85D6-7FCE623D4153}"/>
              </a:ext>
            </a:extLst>
          </p:cNvPr>
          <p:cNvSpPr txBox="1"/>
          <p:nvPr/>
        </p:nvSpPr>
        <p:spPr>
          <a:xfrm>
            <a:off x="5576888" y="3743325"/>
            <a:ext cx="682625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83" charset="-128"/>
                <a:cs typeface="Arial"/>
              </a:rPr>
              <a:t>Vpn</a:t>
            </a:r>
            <a:endParaRPr lang="de-DE" sz="2400" dirty="0">
              <a:latin typeface="+mj-lt"/>
              <a:ea typeface="ＭＳ Ｐゴシック" pitchFamily="-83" charset="-128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ECF9AC-C314-C443-B28D-9542E429357B}"/>
              </a:ext>
            </a:extLst>
          </p:cNvPr>
          <p:cNvSpPr txBox="1"/>
          <p:nvPr/>
        </p:nvSpPr>
        <p:spPr>
          <a:xfrm>
            <a:off x="4500563" y="5111750"/>
            <a:ext cx="252412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4ECFC7-4890-B844-8E4E-C0837412D82B}"/>
              </a:ext>
            </a:extLst>
          </p:cNvPr>
          <p:cNvSpPr txBox="1"/>
          <p:nvPr/>
        </p:nvSpPr>
        <p:spPr>
          <a:xfrm>
            <a:off x="4910138" y="5111750"/>
            <a:ext cx="338137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4E39E6-8902-C94D-8A03-D7B20CFF8A94}"/>
              </a:ext>
            </a:extLst>
          </p:cNvPr>
          <p:cNvSpPr txBox="1"/>
          <p:nvPr/>
        </p:nvSpPr>
        <p:spPr>
          <a:xfrm>
            <a:off x="5397500" y="5111750"/>
            <a:ext cx="3317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5E042E-8013-624A-A7DE-ACAEACAE0496}"/>
              </a:ext>
            </a:extLst>
          </p:cNvPr>
          <p:cNvSpPr txBox="1"/>
          <p:nvPr/>
        </p:nvSpPr>
        <p:spPr>
          <a:xfrm>
            <a:off x="4660900" y="4429125"/>
            <a:ext cx="787400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lang.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4EFEA7-59B1-0C41-B473-C5D1D239F591}"/>
              </a:ext>
            </a:extLst>
          </p:cNvPr>
          <p:cNvSpPr txBox="1"/>
          <p:nvPr/>
        </p:nvSpPr>
        <p:spPr>
          <a:xfrm>
            <a:off x="6427788" y="4429125"/>
            <a:ext cx="1052512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schnell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390D01-EC1B-DA4B-BD2B-38C7B2E772E3}"/>
              </a:ext>
            </a:extLst>
          </p:cNvPr>
          <p:cNvSpPr txBox="1"/>
          <p:nvPr/>
        </p:nvSpPr>
        <p:spPr>
          <a:xfrm>
            <a:off x="1727200" y="4429125"/>
            <a:ext cx="1865313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Sprechtempo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ECB9E5-BF4B-B848-BE16-20389F3F7172}"/>
              </a:ext>
            </a:extLst>
          </p:cNvPr>
          <p:cNvSpPr txBox="1"/>
          <p:nvPr/>
        </p:nvSpPr>
        <p:spPr>
          <a:xfrm>
            <a:off x="2733675" y="5111750"/>
            <a:ext cx="879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Vokal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9AC033-7714-F444-92E4-E342E1963431}"/>
              </a:ext>
            </a:extLst>
          </p:cNvPr>
          <p:cNvSpPr txBox="1"/>
          <p:nvPr/>
        </p:nvSpPr>
        <p:spPr>
          <a:xfrm>
            <a:off x="2068513" y="3054350"/>
            <a:ext cx="11874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Sprache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C38399-5F8D-C344-9F8A-C794628DA011}"/>
              </a:ext>
            </a:extLst>
          </p:cNvPr>
          <p:cNvSpPr txBox="1"/>
          <p:nvPr/>
        </p:nvSpPr>
        <p:spPr>
          <a:xfrm>
            <a:off x="4660900" y="3054350"/>
            <a:ext cx="254952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engl. oder </a:t>
            </a:r>
            <a:r>
              <a:rPr lang="de-DE" sz="2400" dirty="0" err="1">
                <a:latin typeface="+mj-lt"/>
                <a:ea typeface="ＭＳ Ｐゴシック" pitchFamily="-83" charset="-128"/>
                <a:cs typeface="Arial"/>
              </a:rPr>
              <a:t>span</a:t>
            </a: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1F8F6BE-4D40-924E-BC40-D91941A0C36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918869" y="5076031"/>
            <a:ext cx="37465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BEFC839-3A7E-9847-B776-EBDBCA18945B}"/>
              </a:ext>
            </a:extLst>
          </p:cNvPr>
          <p:cNvCxnSpPr>
            <a:cxnSpLocks noChangeShapeType="1"/>
            <a:stCxn id="8" idx="2"/>
          </p:cNvCxnSpPr>
          <p:nvPr/>
        </p:nvCxnSpPr>
        <p:spPr bwMode="auto">
          <a:xfrm rot="5400000">
            <a:off x="4670425" y="4879975"/>
            <a:ext cx="374650" cy="393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FE01D2C-57AC-754D-8FC6-AC4CFF3B762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132388" y="4864100"/>
            <a:ext cx="374650" cy="4254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549CF8A-AFDA-6947-A027-E1035D5EB58F}"/>
              </a:ext>
            </a:extLst>
          </p:cNvPr>
          <p:cNvSpPr txBox="1"/>
          <p:nvPr/>
        </p:nvSpPr>
        <p:spPr>
          <a:xfrm>
            <a:off x="6316663" y="5111750"/>
            <a:ext cx="2540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FFA6EB-5CA9-674A-9575-2957B7FE0B8F}"/>
              </a:ext>
            </a:extLst>
          </p:cNvPr>
          <p:cNvSpPr txBox="1"/>
          <p:nvPr/>
        </p:nvSpPr>
        <p:spPr>
          <a:xfrm>
            <a:off x="6727825" y="5111750"/>
            <a:ext cx="33813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D6349F-30EA-8048-B125-C355A015C23B}"/>
              </a:ext>
            </a:extLst>
          </p:cNvPr>
          <p:cNvSpPr txBox="1"/>
          <p:nvPr/>
        </p:nvSpPr>
        <p:spPr>
          <a:xfrm>
            <a:off x="7213600" y="5111750"/>
            <a:ext cx="33178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83" charset="-128"/>
                <a:cs typeface="Arial"/>
              </a:rPr>
              <a:t>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5C40B5B-F568-4643-A245-2F105E18AD7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734969" y="5076031"/>
            <a:ext cx="37465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E7569D8-5CB9-B344-8362-D606223B361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503194" y="4863306"/>
            <a:ext cx="374650" cy="42703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8731718-C9CE-1B4B-BFEA-E9D4930D56B1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6949282" y="4863306"/>
            <a:ext cx="374650" cy="42703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5A00C8A-31CB-BF43-86B8-1C5C80815BFB}"/>
              </a:ext>
            </a:extLst>
          </p:cNvPr>
          <p:cNvCxnSpPr>
            <a:cxnSpLocks noChangeShapeType="1"/>
            <a:endCxn id="4" idx="2"/>
          </p:cNvCxnSpPr>
          <p:nvPr/>
        </p:nvCxnSpPr>
        <p:spPr bwMode="auto">
          <a:xfrm flipV="1">
            <a:off x="5086350" y="4203700"/>
            <a:ext cx="831850" cy="3746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0ECCBBD-46AD-6D41-84D9-A765A4386623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942013" y="4203700"/>
            <a:ext cx="857250" cy="3746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001E10C-77B1-BA45-8111-BD0F57863C95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736431" y="3701257"/>
            <a:ext cx="376237" cy="6350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050F6FF-E676-4E4E-8B49-E275853D7149}"/>
              </a:ext>
            </a:extLst>
          </p:cNvPr>
          <p:cNvSpPr txBox="1"/>
          <p:nvPr/>
        </p:nvSpPr>
        <p:spPr>
          <a:xfrm>
            <a:off x="100013" y="3516313"/>
            <a:ext cx="12906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solidFill>
                  <a:srgbClr val="3366FF"/>
                </a:solidFill>
                <a:latin typeface="+mj-lt"/>
                <a:ea typeface="ＭＳ Ｐゴシック" pitchFamily="-83" charset="-128"/>
                <a:cs typeface="Arial"/>
              </a:rPr>
              <a:t>between</a:t>
            </a:r>
            <a:endParaRPr lang="de-DE" sz="2400" dirty="0">
              <a:solidFill>
                <a:srgbClr val="3366FF"/>
              </a:solidFill>
              <a:latin typeface="+mj-lt"/>
              <a:ea typeface="ＭＳ Ｐゴシック" pitchFamily="-83" charset="-128"/>
              <a:cs typeface="Arial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60F6415-1DF9-6F47-BB35-5C3B0682A070}"/>
              </a:ext>
            </a:extLst>
          </p:cNvPr>
          <p:cNvSpPr txBox="1"/>
          <p:nvPr/>
        </p:nvSpPr>
        <p:spPr>
          <a:xfrm>
            <a:off x="228600" y="4116388"/>
            <a:ext cx="9842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solidFill>
                  <a:srgbClr val="3366FF"/>
                </a:solidFill>
                <a:latin typeface="+mj-lt"/>
                <a:ea typeface="ＭＳ Ｐゴシック" pitchFamily="-83" charset="-128"/>
                <a:cs typeface="Arial"/>
              </a:rPr>
              <a:t>within</a:t>
            </a:r>
            <a:endParaRPr lang="de-DE" sz="2400" dirty="0">
              <a:solidFill>
                <a:srgbClr val="3366FF"/>
              </a:solidFill>
              <a:latin typeface="+mj-lt"/>
              <a:ea typeface="ＭＳ Ｐゴシック" pitchFamily="-83" charset="-128"/>
              <a:cs typeface="Arial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B4DAF1-A6B2-DA44-9EFA-6E65BB133DC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3863" y="4038600"/>
            <a:ext cx="8153400" cy="1588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D866F127-50CA-7947-81E8-DC5864C2C87D}"/>
              </a:ext>
            </a:extLst>
          </p:cNvPr>
          <p:cNvSpPr txBox="1"/>
          <p:nvPr/>
        </p:nvSpPr>
        <p:spPr>
          <a:xfrm>
            <a:off x="2644775" y="6172200"/>
            <a:ext cx="3198813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j-lt"/>
                <a:ea typeface="ＭＳ Ｐゴシック" pitchFamily="-83" charset="-128"/>
                <a:cs typeface="Arial"/>
              </a:rPr>
              <a:t>(6 </a:t>
            </a:r>
            <a:r>
              <a:rPr lang="en-GB" sz="2400" dirty="0" err="1">
                <a:latin typeface="+mj-lt"/>
                <a:ea typeface="ＭＳ Ｐゴシック" pitchFamily="-83" charset="-128"/>
                <a:cs typeface="Arial"/>
              </a:rPr>
              <a:t>Stichproben</a:t>
            </a:r>
            <a:r>
              <a:rPr lang="en-GB" sz="2400" dirty="0">
                <a:latin typeface="+mj-lt"/>
                <a:ea typeface="ＭＳ Ｐゴシック" pitchFamily="-83" charset="-128"/>
                <a:cs typeface="Arial"/>
              </a:rPr>
              <a:t> pro </a:t>
            </a:r>
            <a:r>
              <a:rPr lang="en-GB" sz="2400" dirty="0" err="1">
                <a:latin typeface="+mj-lt"/>
                <a:ea typeface="ＭＳ Ｐゴシック" pitchFamily="-83" charset="-128"/>
                <a:cs typeface="Arial"/>
              </a:rPr>
              <a:t>Vpn</a:t>
            </a:r>
            <a:r>
              <a:rPr lang="en-GB" sz="2400" dirty="0">
                <a:latin typeface="+mj-lt"/>
                <a:ea typeface="ＭＳ Ｐゴシック" pitchFamily="-83" charset="-128"/>
                <a:cs typeface="Arial"/>
              </a:rPr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7FEB31-D458-9A49-81E1-E2FCBE847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0"/>
            <a:ext cx="55626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latin typeface="+mn-lt"/>
                <a:ea typeface="Arial" pitchFamily="-83" charset="0"/>
                <a:cs typeface="Arial" pitchFamily="-83" charset="0"/>
              </a:rPr>
              <a:t>Within-Factor: gepaarter t-Test und Anova</a:t>
            </a:r>
          </a:p>
        </p:txBody>
      </p:sp>
      <p:sp>
        <p:nvSpPr>
          <p:cNvPr id="22531" name="TextBox 3">
            <a:extLst>
              <a:ext uri="{FF2B5EF4-FFF2-40B4-BE49-F238E27FC236}">
                <a16:creationId xmlns:a16="http://schemas.microsoft.com/office/drawing/2014/main" id="{1011BDFC-AE16-0F4C-AB80-6051448AA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1179513"/>
            <a:ext cx="7543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12 Vpn. produzierten /i/ in betonter und unbetonter Position. Hat Betonung einen Einfluss auf F2?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D559B1-2047-1C4C-8834-26AC239F144A}"/>
              </a:ext>
            </a:extLst>
          </p:cNvPr>
          <p:cNvSpPr txBox="1"/>
          <p:nvPr/>
        </p:nvSpPr>
        <p:spPr>
          <a:xfrm>
            <a:off x="533400" y="461963"/>
            <a:ext cx="39624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head(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blang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); dim(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blang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445AC6-0671-0E4F-9522-AB44C849A8B4}"/>
              </a:ext>
            </a:extLst>
          </p:cNvPr>
          <p:cNvSpPr txBox="1"/>
          <p:nvPr/>
        </p:nvSpPr>
        <p:spPr>
          <a:xfrm>
            <a:off x="360363" y="2349500"/>
            <a:ext cx="75438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+mn-lt"/>
                <a:ea typeface="ＭＳ Ｐゴシック" charset="0"/>
                <a:cs typeface="Arial"/>
              </a:rPr>
              <a:t>Gepaarter</a:t>
            </a:r>
            <a:r>
              <a:rPr lang="en-US" sz="2400" dirty="0">
                <a:latin typeface="+mn-lt"/>
                <a:ea typeface="ＭＳ Ｐゴシック" charset="0"/>
                <a:cs typeface="Arial"/>
              </a:rPr>
              <a:t> t-Test </a:t>
            </a:r>
            <a:r>
              <a:rPr lang="en-US" sz="2400" dirty="0" err="1">
                <a:latin typeface="+mn-lt"/>
                <a:ea typeface="ＭＳ Ｐゴシック" charset="0"/>
                <a:cs typeface="Arial"/>
              </a:rPr>
              <a:t>oder</a:t>
            </a:r>
            <a:r>
              <a:rPr lang="en-US" sz="2400" dirty="0">
                <a:latin typeface="+mn-lt"/>
                <a:ea typeface="ＭＳ Ｐゴシック" charset="0"/>
                <a:cs typeface="Arial"/>
              </a:rPr>
              <a:t> within-subjects ANOVA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AD0559-04A2-2B42-8250-14494D34ED84}"/>
              </a:ext>
            </a:extLst>
          </p:cNvPr>
          <p:cNvSpPr txBox="1"/>
          <p:nvPr/>
        </p:nvSpPr>
        <p:spPr>
          <a:xfrm>
            <a:off x="533400" y="2809875"/>
            <a:ext cx="6858000" cy="8318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latin typeface="Calibri" panose="020F0502020204030204" pitchFamily="34" charset="0"/>
                <a:cs typeface="Arial" panose="020B0604020202020204" pitchFamily="34" charset="0"/>
              </a:rPr>
              <a:t>Jede Stufe des unabhängigen within-Faktor wird von jeder Versuchsperson einmal belegt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71D616-CD42-E04E-A011-75F37C84B6BA}"/>
              </a:ext>
            </a:extLst>
          </p:cNvPr>
          <p:cNvSpPr/>
          <p:nvPr/>
        </p:nvSpPr>
        <p:spPr>
          <a:xfrm>
            <a:off x="533400" y="4076700"/>
            <a:ext cx="444182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with(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blang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, table(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Vpn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Betonung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))</a:t>
            </a:r>
          </a:p>
        </p:txBody>
      </p:sp>
      <p:sp>
        <p:nvSpPr>
          <p:cNvPr id="22536" name="TextBox 7">
            <a:extLst>
              <a:ext uri="{FF2B5EF4-FFF2-40B4-BE49-F238E27FC236}">
                <a16:creationId xmlns:a16="http://schemas.microsoft.com/office/drawing/2014/main" id="{4D337704-BEEF-8B42-859F-75A922CF0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3860800"/>
            <a:ext cx="2808288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is-IS" altLang="de-DE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s-IS" altLang="de-DE" sz="2000">
                <a:latin typeface="Courier" pitchFamily="2" charset="0"/>
              </a:rPr>
              <a:t>Betonung</a:t>
            </a:r>
          </a:p>
          <a:p>
            <a:pPr eaLnBrk="1" hangingPunct="1"/>
            <a:r>
              <a:rPr lang="is-IS" altLang="de-DE" sz="2000">
                <a:latin typeface="Courier" pitchFamily="2" charset="0"/>
              </a:rPr>
              <a:t> Vpn  B U</a:t>
            </a:r>
          </a:p>
          <a:p>
            <a:pPr eaLnBrk="1" hangingPunct="1"/>
            <a:r>
              <a:rPr lang="is-IS" altLang="de-DE" sz="2000">
                <a:latin typeface="Courier" pitchFamily="2" charset="0"/>
              </a:rPr>
              <a:t>  S1  1 1</a:t>
            </a:r>
          </a:p>
          <a:p>
            <a:pPr eaLnBrk="1" hangingPunct="1"/>
            <a:r>
              <a:rPr lang="is-IS" altLang="de-DE" sz="2000">
                <a:latin typeface="Courier" pitchFamily="2" charset="0"/>
              </a:rPr>
              <a:t>  S10 1 1</a:t>
            </a:r>
          </a:p>
          <a:p>
            <a:pPr eaLnBrk="1" hangingPunct="1"/>
            <a:r>
              <a:rPr lang="is-IS" altLang="de-DE" sz="2000">
                <a:latin typeface="Courier" pitchFamily="2" charset="0"/>
              </a:rPr>
              <a:t>  S11 1 1</a:t>
            </a:r>
          </a:p>
          <a:p>
            <a:pPr eaLnBrk="1" hangingPunct="1"/>
            <a:r>
              <a:rPr lang="is-IS" altLang="de-DE" sz="2000">
                <a:latin typeface="Courier" pitchFamily="2" charset="0"/>
              </a:rPr>
              <a:t>  S12 1 1</a:t>
            </a:r>
          </a:p>
          <a:p>
            <a:pPr eaLnBrk="1" hangingPunct="1"/>
            <a:r>
              <a:rPr lang="is-IS" altLang="de-DE" sz="2000">
                <a:latin typeface="Courier" pitchFamily="2" charset="0"/>
              </a:rPr>
              <a:t>  S2  1 1</a:t>
            </a:r>
          </a:p>
          <a:p>
            <a:pPr eaLnBrk="1" hangingPunct="1"/>
            <a:r>
              <a:rPr lang="is-IS" altLang="de-DE" sz="2000">
                <a:latin typeface="Courier" pitchFamily="2" charset="0"/>
              </a:rPr>
              <a:t>  S3  1 1</a:t>
            </a:r>
          </a:p>
          <a:p>
            <a:pPr eaLnBrk="1" hangingPunct="1"/>
            <a:r>
              <a:rPr lang="is-IS" altLang="de-DE" sz="2000">
                <a:latin typeface="Courier" pitchFamily="2" charset="0"/>
              </a:rPr>
              <a:t>...</a:t>
            </a:r>
            <a:endParaRPr lang="en-US" altLang="de-DE" sz="2000">
              <a:latin typeface="Courier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+mn-lt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1323</Words>
  <Application>Microsoft Macintosh PowerPoint</Application>
  <PresentationFormat>Bildschirmpräsentation (4:3)</PresentationFormat>
  <Paragraphs>174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Arial</vt:lpstr>
      <vt:lpstr>ＭＳ Ｐゴシック</vt:lpstr>
      <vt:lpstr>Calibri</vt:lpstr>
      <vt:lpstr>Times New Roman</vt:lpstr>
      <vt:lpstr>Courier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IPS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Microsoft Office-Benutzer</cp:lastModifiedBy>
  <cp:revision>147</cp:revision>
  <dcterms:created xsi:type="dcterms:W3CDTF">2017-06-07T07:11:30Z</dcterms:created>
  <dcterms:modified xsi:type="dcterms:W3CDTF">2018-05-24T07:29:42Z</dcterms:modified>
</cp:coreProperties>
</file>