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60" r:id="rId2"/>
    <p:sldId id="354" r:id="rId3"/>
    <p:sldId id="288" r:id="rId4"/>
    <p:sldId id="335" r:id="rId5"/>
    <p:sldId id="290" r:id="rId6"/>
    <p:sldId id="342" r:id="rId7"/>
    <p:sldId id="293" r:id="rId8"/>
    <p:sldId id="291" r:id="rId9"/>
    <p:sldId id="336" r:id="rId10"/>
    <p:sldId id="356" r:id="rId11"/>
    <p:sldId id="294" r:id="rId12"/>
    <p:sldId id="319" r:id="rId13"/>
    <p:sldId id="321" r:id="rId14"/>
    <p:sldId id="337" r:id="rId15"/>
    <p:sldId id="344" r:id="rId16"/>
    <p:sldId id="345" r:id="rId17"/>
    <p:sldId id="346" r:id="rId18"/>
    <p:sldId id="347" r:id="rId19"/>
    <p:sldId id="348" r:id="rId20"/>
    <p:sldId id="349" r:id="rId21"/>
    <p:sldId id="350" r:id="rId22"/>
    <p:sldId id="351" r:id="rId23"/>
    <p:sldId id="352" r:id="rId24"/>
    <p:sldId id="353" r:id="rId2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94693"/>
  </p:normalViewPr>
  <p:slideViewPr>
    <p:cSldViewPr snapToObjects="1">
      <p:cViewPr varScale="1">
        <p:scale>
          <a:sx n="161" d="100"/>
          <a:sy n="161" d="100"/>
        </p:scale>
        <p:origin x="3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7523611-7CD8-1A48-BC29-4082B5DFBA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DA4209-D6DF-3D4F-A2C9-64ADE42C7A8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C2D7D56-1241-5E49-9F24-0212FC3CC692}" type="datetime1">
              <a:rPr lang="en-US" altLang="de-DE"/>
              <a:pPr/>
              <a:t>5/28/18</a:t>
            </a:fld>
            <a:endParaRPr lang="de-DE" altLang="de-DE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812789F-90C4-6E4E-9DB1-34752E88ED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C77AF7C-CB5B-694E-A21F-F67F84A977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AU" altLang="de-DE"/>
              <a:t>Click to edit Master text styles</a:t>
            </a:r>
          </a:p>
          <a:p>
            <a:pPr lvl="1"/>
            <a:r>
              <a:rPr lang="en-AU" altLang="de-DE"/>
              <a:t>Second level</a:t>
            </a:r>
          </a:p>
          <a:p>
            <a:pPr lvl="2"/>
            <a:r>
              <a:rPr lang="en-AU" altLang="de-DE"/>
              <a:t>Third level</a:t>
            </a:r>
          </a:p>
          <a:p>
            <a:pPr lvl="3"/>
            <a:r>
              <a:rPr lang="en-AU" altLang="de-DE"/>
              <a:t>Fourth level</a:t>
            </a:r>
          </a:p>
          <a:p>
            <a:pPr lvl="4"/>
            <a:r>
              <a:rPr lang="en-AU" altLang="de-DE"/>
              <a:t>Fifth level</a:t>
            </a:r>
            <a:endParaRPr lang="de-DE" alt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57821B-5CAE-E04E-B91F-7E87F035560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E5A495-42AC-5E49-B78B-E1E8EC3392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FE6A3FA-7CF0-E04E-949F-F331FE7F5478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C42026-A6FC-824F-AE3A-D51195C25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2BDA23-842A-F84D-9675-125079642C39}" type="datetime1">
              <a:rPr lang="en-US" altLang="de-DE"/>
              <a:pPr/>
              <a:t>5/28/18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E7AD7-C4FA-FF41-9EAB-55E41B5EA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09214-868C-1944-8F9E-8A086314F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AD779-DFBE-7E43-8B0E-F333F95FAFC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4142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1D8D8-8B09-8E4B-A63F-5D1BA4908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13BFCC-2024-BC46-B2E8-C65943F44BDF}" type="datetime1">
              <a:rPr lang="en-US" altLang="de-DE"/>
              <a:pPr/>
              <a:t>5/28/18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8DE5D-D41B-4F49-AA43-C925EB589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BEAB1-E57E-5044-846A-E469ADF0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4EBD13-958E-B04B-96F3-B952210C02D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27275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71A88-3437-4A47-AB03-9E8C1810F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84C1A0-C1AE-7345-9CF3-A3175A4CBDA0}" type="datetime1">
              <a:rPr lang="en-US" altLang="de-DE"/>
              <a:pPr/>
              <a:t>5/28/18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1B8F7-1CC5-D541-B8F8-61B0421FD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377EE8-FC9A-6D43-B3DD-EFA87DB81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7EAD96-DD6A-044D-83D9-7A2EF10EDC8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9264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3320C8-618E-B641-BB72-47AF4BA1D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A275A2-40E3-FE42-A622-E680067DBD20}" type="datetime1">
              <a:rPr lang="en-US" altLang="de-DE"/>
              <a:pPr/>
              <a:t>5/28/18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DEC70E-FAFE-7C4E-9633-78AF4B347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CC777-F2E0-5240-AEDA-0BA8161B8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84803-5B93-EC4C-AC62-F804896AE9B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28630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F629D-93C3-E246-8E58-70DA30B5F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09B30A-4241-9547-97FF-5727CD5A83A2}" type="datetime1">
              <a:rPr lang="en-US" altLang="de-DE"/>
              <a:pPr/>
              <a:t>5/28/18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382CD-363B-B14B-8176-47F7C20B5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794AC-E5B7-914A-B88E-76FAA33DD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75954-21A1-6344-949B-544B7A907F5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59686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DD1EDF9-40DF-FE46-9C1E-75F71E6B7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6931DD-09FC-AF4F-8FDF-4E46A08C693A}" type="datetime1">
              <a:rPr lang="en-US" altLang="de-DE"/>
              <a:pPr/>
              <a:t>5/28/18</a:t>
            </a:fld>
            <a:endParaRPr lang="de-DE" altLang="de-D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452496B-0235-1C49-8F1F-BC2C35499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9933E59-2DB1-8A46-A968-39AC077E2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4F36B3-F9C3-1746-BE4C-B1C7CA81383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84594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45690AE-336E-8D4E-BA14-43CF77021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4402FD-6BFB-D349-9B84-5F586B5913E9}" type="datetime1">
              <a:rPr lang="en-US" altLang="de-DE"/>
              <a:pPr/>
              <a:t>5/28/18</a:t>
            </a:fld>
            <a:endParaRPr lang="de-DE" altLang="de-DE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5CA7CE3-4522-3747-AFA2-C2BB4B4C4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B09CAD6-D863-4D4C-AE88-EB8B1D538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85E30-19E9-DF42-BD15-293B699C61F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1995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19AA1DB-DC0C-2646-828F-06DC27DFE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8E6E30-9A7C-D84B-99FF-D42DA0C53563}" type="datetime1">
              <a:rPr lang="en-US" altLang="de-DE"/>
              <a:pPr/>
              <a:t>5/28/18</a:t>
            </a:fld>
            <a:endParaRPr lang="de-DE" altLang="de-DE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13CE8A3-9017-F548-8512-13C843640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8E84C8C-0BDE-D049-8535-53DA4E709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FF2E71-2AC6-D44E-832C-FCF3B1B5126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72553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AD7F1E3-A25B-444E-B44C-D0904EF8B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69BAB3-E415-E241-A92B-2F4D38B11D2F}" type="datetime1">
              <a:rPr lang="en-US" altLang="de-DE"/>
              <a:pPr/>
              <a:t>5/28/18</a:t>
            </a:fld>
            <a:endParaRPr lang="de-DE" altLang="de-DE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0CD00AB-2648-1F49-B804-99A44ACE4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2A6D539-07CE-1E44-98C2-6BD32314F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697AED-0520-0242-B243-835AC4919CF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9088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E4E8170-3B99-3649-8DB3-FD7BC1922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AFB490-6600-A04F-86BB-E2E28BDB8E57}" type="datetime1">
              <a:rPr lang="en-US" altLang="de-DE"/>
              <a:pPr/>
              <a:t>5/28/18</a:t>
            </a:fld>
            <a:endParaRPr lang="de-DE" altLang="de-D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04B29C3-AEC4-E540-BDB4-92A204CDE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22734C-5900-2544-B215-EC3472D9F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88E02D-394A-D247-8D68-D182AC1D1F0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91120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F7BC4E1-C61A-6241-9F61-F74A828F8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98E6CF-2D79-2148-9CCC-9ED8CF3209D5}" type="datetime1">
              <a:rPr lang="en-US" altLang="de-DE"/>
              <a:pPr/>
              <a:t>5/28/18</a:t>
            </a:fld>
            <a:endParaRPr lang="de-DE" altLang="de-D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22BA61-B231-3A4D-A1F8-DBDEF70B1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C86633-BBC2-B148-AAEE-7C2CF7328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A5E504-F942-7747-B61D-EF7B3ACB128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55351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4ED370F-1B66-EF4D-86BB-EB814CC3F7A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de-DE"/>
              <a:t>Click to edit Master title style</a:t>
            </a:r>
            <a:endParaRPr lang="de-DE" altLang="de-DE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15F21C8-5383-194E-BE2F-94DE3B4A44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de-DE"/>
              <a:t>Click to edit Master text styles</a:t>
            </a:r>
          </a:p>
          <a:p>
            <a:pPr lvl="1"/>
            <a:r>
              <a:rPr lang="en-AU" altLang="de-DE"/>
              <a:t>Second level</a:t>
            </a:r>
          </a:p>
          <a:p>
            <a:pPr lvl="2"/>
            <a:r>
              <a:rPr lang="en-AU" altLang="de-DE"/>
              <a:t>Third level</a:t>
            </a:r>
          </a:p>
          <a:p>
            <a:pPr lvl="3"/>
            <a:r>
              <a:rPr lang="en-AU" altLang="de-DE"/>
              <a:t>Fourth level</a:t>
            </a:r>
          </a:p>
          <a:p>
            <a:pPr lvl="4"/>
            <a:r>
              <a:rPr lang="en-AU" altLang="de-DE"/>
              <a:t>Fifth level</a:t>
            </a:r>
            <a:endParaRPr lang="de-DE" alt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3052D-884E-A54E-8CE8-1AE325D5FA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CEF9D50-A5CF-4149-8763-DD679B1211C5}" type="datetime1">
              <a:rPr lang="en-US" altLang="de-DE"/>
              <a:pPr/>
              <a:t>5/28/18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B29E-F97F-0245-B22B-8B2CF37D90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01A0B-7642-C443-9023-91BB5B169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E75FF65-E7CE-AF46-878A-815AC4D26765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>
            <a:extLst>
              <a:ext uri="{FF2B5EF4-FFF2-40B4-BE49-F238E27FC236}">
                <a16:creationId xmlns:a16="http://schemas.microsoft.com/office/drawing/2014/main" id="{40C70798-F46B-8048-8238-BC6832DF5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609600"/>
            <a:ext cx="32004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>
                <a:solidFill>
                  <a:srgbClr val="000000"/>
                </a:solidFill>
                <a:latin typeface="+mn-lt"/>
                <a:ea typeface="Arial" pitchFamily="4" charset="0"/>
                <a:cs typeface="Arial" pitchFamily="4" charset="0"/>
              </a:rPr>
              <a:t>Die Varianzanalyse II</a:t>
            </a:r>
          </a:p>
        </p:txBody>
      </p:sp>
      <p:sp>
        <p:nvSpPr>
          <p:cNvPr id="14339" name="TextBox 2">
            <a:extLst>
              <a:ext uri="{FF2B5EF4-FFF2-40B4-BE49-F238E27FC236}">
                <a16:creationId xmlns:a16="http://schemas.microsoft.com/office/drawing/2014/main" id="{49C75631-F1D4-FF48-AC0C-362AEFDFD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0956" y="1586389"/>
            <a:ext cx="28956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>
                <a:latin typeface="+mn-lt"/>
                <a:ea typeface="Arial" charset="0"/>
                <a:cs typeface="Arial" charset="0"/>
              </a:rPr>
              <a:t>Jonathan Harrington</a:t>
            </a:r>
          </a:p>
        </p:txBody>
      </p:sp>
      <p:sp>
        <p:nvSpPr>
          <p:cNvPr id="14340" name="TextBox 1">
            <a:extLst>
              <a:ext uri="{FF2B5EF4-FFF2-40B4-BE49-F238E27FC236}">
                <a16:creationId xmlns:a16="http://schemas.microsoft.com/office/drawing/2014/main" id="{5A489C1B-D854-074E-98DA-2F945D8A8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75" y="2211070"/>
            <a:ext cx="2303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library(ggplot2)</a:t>
            </a:r>
          </a:p>
        </p:txBody>
      </p:sp>
      <p:sp>
        <p:nvSpPr>
          <p:cNvPr id="14341" name="TextBox 4">
            <a:extLst>
              <a:ext uri="{FF2B5EF4-FFF2-40B4-BE49-F238E27FC236}">
                <a16:creationId xmlns:a16="http://schemas.microsoft.com/office/drawing/2014/main" id="{350507AB-B15E-FE4F-9CDA-E615E4BDF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75" y="4278313"/>
            <a:ext cx="6172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solidFill>
                  <a:srgbClr val="FF0000"/>
                </a:solidFill>
                <a:latin typeface="Calibri" panose="020F0502020204030204" pitchFamily="34" charset="0"/>
              </a:rPr>
              <a:t>blang  = read.table(file.path(pfadu, "blang.txt"))</a:t>
            </a:r>
            <a:endParaRPr lang="en-GB" altLang="de-DE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798FF9-3178-C44F-8B17-E8926A71B55B}"/>
              </a:ext>
            </a:extLst>
          </p:cNvPr>
          <p:cNvSpPr/>
          <p:nvPr/>
        </p:nvSpPr>
        <p:spPr>
          <a:xfrm>
            <a:off x="349250" y="4806950"/>
            <a:ext cx="5770563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v.df</a:t>
            </a:r>
            <a:r>
              <a:rPr lang="en-US" sz="2400" dirty="0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 = </a:t>
            </a:r>
            <a:r>
              <a:rPr lang="en-US" sz="2400" dirty="0" err="1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read.table</a:t>
            </a:r>
            <a:r>
              <a:rPr lang="en-US" sz="2400" dirty="0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file.path</a:t>
            </a:r>
            <a:r>
              <a:rPr lang="en-US" sz="2400" dirty="0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pfadu</a:t>
            </a:r>
            <a:r>
              <a:rPr lang="en-US" sz="2400" dirty="0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,"</a:t>
            </a:r>
            <a:r>
              <a:rPr lang="en-US" sz="2400" dirty="0" err="1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vokal.txt</a:t>
            </a:r>
            <a:r>
              <a:rPr lang="en-US" sz="2400" dirty="0">
                <a:solidFill>
                  <a:srgbClr val="FF0000"/>
                </a:solidFill>
                <a:latin typeface="+mj-lt"/>
                <a:ea typeface="ＭＳ Ｐゴシック" charset="0"/>
                <a:cs typeface="ＭＳ Ｐゴシック" charset="0"/>
              </a:rPr>
              <a:t>"))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C1597F-626F-1542-B2FA-9BA9A857946C}"/>
              </a:ext>
            </a:extLst>
          </p:cNvPr>
          <p:cNvSpPr txBox="1"/>
          <p:nvPr/>
        </p:nvSpPr>
        <p:spPr>
          <a:xfrm>
            <a:off x="287338" y="3316288"/>
            <a:ext cx="230346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library(</a:t>
            </a:r>
            <a:r>
              <a:rPr lang="en-US" sz="2400" dirty="0" err="1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ez</a:t>
            </a:r>
            <a:r>
              <a:rPr lang="en-US" sz="2400" dirty="0">
                <a:solidFill>
                  <a:srgbClr val="FF0000"/>
                </a:solidFill>
                <a:latin typeface="+mn-lt"/>
                <a:ea typeface="ＭＳ Ｐゴシック" charset="0"/>
                <a:cs typeface="Arial"/>
              </a:rPr>
              <a:t>)</a:t>
            </a:r>
          </a:p>
        </p:txBody>
      </p:sp>
      <p:sp>
        <p:nvSpPr>
          <p:cNvPr id="14344" name="TextBox 3">
            <a:extLst>
              <a:ext uri="{FF2B5EF4-FFF2-40B4-BE49-F238E27FC236}">
                <a16:creationId xmlns:a16="http://schemas.microsoft.com/office/drawing/2014/main" id="{439DB42C-B220-4445-B5AF-ED32D2D44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5486400"/>
            <a:ext cx="73072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dg = read.table(file.path(pfadu, "dg.txt"))</a:t>
            </a:r>
          </a:p>
          <a:p>
            <a:pPr eaLnBrk="1" hangingPunct="1"/>
            <a:r>
              <a:rPr lang="en-US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ssb = read.table(file.path(pfadu, "ssb.txt"))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EE2EAE-E6D7-8A40-BF6B-8817491E7028}"/>
              </a:ext>
            </a:extLst>
          </p:cNvPr>
          <p:cNvSpPr txBox="1"/>
          <p:nvPr/>
        </p:nvSpPr>
        <p:spPr>
          <a:xfrm>
            <a:off x="287338" y="3778250"/>
            <a:ext cx="801846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 err="1">
                <a:solidFill>
                  <a:srgbClr val="FF0000"/>
                </a:solidFill>
                <a:latin typeface="+mn-lt"/>
                <a:ea typeface="ＭＳ Ｐゴシック" pitchFamily="-104" charset="-128"/>
                <a:cs typeface="Arial"/>
              </a:rPr>
              <a:t>source(file.path(pfadu</a:t>
            </a:r>
            <a:r>
              <a:rPr lang="en-GB" sz="2400" dirty="0">
                <a:solidFill>
                  <a:srgbClr val="FF0000"/>
                </a:solidFill>
                <a:latin typeface="+mn-lt"/>
                <a:ea typeface="ＭＳ Ｐゴシック" pitchFamily="-104" charset="-128"/>
                <a:cs typeface="Arial"/>
              </a:rPr>
              <a:t>, "</a:t>
            </a:r>
            <a:r>
              <a:rPr lang="en-GB" sz="2400" dirty="0" err="1">
                <a:solidFill>
                  <a:srgbClr val="FF0000"/>
                </a:solidFill>
                <a:latin typeface="+mn-lt"/>
                <a:ea typeface="ＭＳ Ｐゴシック" pitchFamily="-104" charset="-128"/>
                <a:cs typeface="Arial"/>
              </a:rPr>
              <a:t>phoc.txt</a:t>
            </a:r>
            <a:r>
              <a:rPr lang="en-GB" sz="2400" dirty="0">
                <a:solidFill>
                  <a:srgbClr val="FF0000"/>
                </a:solidFill>
                <a:latin typeface="+mn-lt"/>
                <a:ea typeface="ＭＳ Ｐゴシック" pitchFamily="-104" charset="-128"/>
                <a:cs typeface="Arial"/>
              </a:rPr>
              <a:t>"))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DADF048B-F9B6-9649-875F-A00EB4FBB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83" y="2673032"/>
            <a:ext cx="2303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library(</a:t>
            </a:r>
            <a:r>
              <a:rPr lang="en-US" altLang="de-DE" dirty="0" err="1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dplyr</a:t>
            </a:r>
            <a:r>
              <a:rPr lang="en-US" altLang="de-DE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">
            <a:extLst>
              <a:ext uri="{FF2B5EF4-FFF2-40B4-BE49-F238E27FC236}">
                <a16:creationId xmlns:a16="http://schemas.microsoft.com/office/drawing/2014/main" id="{B421161F-6BCE-9940-B584-A9F7EBC86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43000"/>
            <a:ext cx="8305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sz="2000">
                <a:latin typeface="Courier" pitchFamily="2" charset="0"/>
              </a:rPr>
              <a:t>$res</a:t>
            </a:r>
          </a:p>
          <a:p>
            <a:pPr eaLnBrk="1" hangingPunct="1"/>
            <a:r>
              <a:rPr lang="en-US" altLang="de-DE" sz="2000">
                <a:latin typeface="Courier" pitchFamily="2" charset="0"/>
              </a:rPr>
              <a:t>                  t       df     </a:t>
            </a:r>
            <a:r>
              <a:rPr lang="en-US" altLang="de-DE" sz="2000">
                <a:solidFill>
                  <a:srgbClr val="0000FF"/>
                </a:solidFill>
                <a:latin typeface="Courier" pitchFamily="2" charset="0"/>
              </a:rPr>
              <a:t>prob-adj</a:t>
            </a:r>
          </a:p>
          <a:p>
            <a:pPr eaLnBrk="1" hangingPunct="1"/>
            <a:r>
              <a:rPr lang="en-US" altLang="de-DE" sz="2000">
                <a:latin typeface="Courier" pitchFamily="2" charset="0"/>
              </a:rPr>
              <a:t>A:m-B:m   0.8313356 15.22192 1.000000e+00</a:t>
            </a:r>
          </a:p>
          <a:p>
            <a:pPr eaLnBrk="1" hangingPunct="1"/>
            <a:r>
              <a:rPr lang="en-US" altLang="de-DE" sz="2000">
                <a:latin typeface="Courier" pitchFamily="2" charset="0"/>
              </a:rPr>
              <a:t>A:m-C:m   8.7155048 13.98591 7.531888e-06</a:t>
            </a:r>
          </a:p>
          <a:p>
            <a:pPr eaLnBrk="1" hangingPunct="1"/>
            <a:r>
              <a:rPr lang="en-US" altLang="de-DE" sz="2000">
                <a:latin typeface="Courier" pitchFamily="2" charset="0"/>
              </a:rPr>
              <a:t>A:m-A:w  -7.1586378 15.68960 3.814827e-05</a:t>
            </a:r>
          </a:p>
          <a:p>
            <a:pPr eaLnBrk="1" hangingPunct="1"/>
            <a:r>
              <a:rPr lang="en-US" altLang="de-DE" sz="2000">
                <a:latin typeface="Courier" pitchFamily="2" charset="0"/>
              </a:rPr>
              <a:t>...</a:t>
            </a:r>
            <a:endParaRPr lang="en-GB" altLang="de-DE" sz="2000">
              <a:latin typeface="Courier" pitchFamily="2" charset="0"/>
            </a:endParaRPr>
          </a:p>
        </p:txBody>
      </p:sp>
      <p:sp>
        <p:nvSpPr>
          <p:cNvPr id="23555" name="TextBox 4">
            <a:extLst>
              <a:ext uri="{FF2B5EF4-FFF2-40B4-BE49-F238E27FC236}">
                <a16:creationId xmlns:a16="http://schemas.microsoft.com/office/drawing/2014/main" id="{65AB94CB-3F79-2045-8E22-9DB627E2A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81038"/>
            <a:ext cx="838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prob-adj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 ist die sogenannte Bonferroni-Korrektur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641B2D-6735-2A4A-A7EA-A40A8523CCF4}"/>
              </a:ext>
            </a:extLst>
          </p:cNvPr>
          <p:cNvSpPr txBox="1"/>
          <p:nvPr/>
        </p:nvSpPr>
        <p:spPr>
          <a:xfrm>
            <a:off x="228600" y="4724400"/>
            <a:ext cx="8839200" cy="157003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Der Grund: Je mehr post-hoc Tests durchgeführt werden, um so wahrscheinlicher ist es, dass ein von den vielen Tests per Zufall signifikant sein wird. Die Bonferroni-Korrektur ist eine Maßnahme dagegen.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E93EDC-D19B-0241-A073-AA1F2C7B4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257550"/>
            <a:ext cx="8001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Bonferroni-Korrektur: Der Wahrscheinlichkeitswert der inviduellen t-tests wird mit der Anzahl der theoretisch möglichen Testkombinationen (15 in diesem Fall)</a:t>
            </a:r>
            <a:r>
              <a:rPr lang="de-DE" altLang="de-DE" b="1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multipliziert.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7A29DE-F105-744B-8D2F-B1F28370D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52400"/>
            <a:ext cx="64008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3. post-hoc t-tests und Bonferroni-Korrektur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D81E982-2207-9444-8442-C953BDBE62D9}"/>
              </a:ext>
            </a:extLst>
          </p:cNvPr>
          <p:cNvSpPr txBox="1"/>
          <p:nvPr/>
        </p:nvSpPr>
        <p:spPr>
          <a:xfrm>
            <a:off x="152400" y="614363"/>
            <a:ext cx="8648700" cy="12001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Nicht alle t-tests werden benötigt sondern eher nur Vergleiche zwischen Stufen von </a:t>
            </a:r>
            <a:r>
              <a:rPr lang="de-DE" altLang="de-DE" b="1">
                <a:latin typeface="Calibri" panose="020F0502020204030204" pitchFamily="34" charset="0"/>
                <a:cs typeface="Arial" panose="020B0604020202020204" pitchFamily="34" charset="0"/>
              </a:rPr>
              <a:t>einem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 Faktor, wenn die Stufen aller anderen Faktoren </a:t>
            </a:r>
            <a:r>
              <a:rPr lang="de-DE" altLang="de-DE" b="1">
                <a:latin typeface="Calibri" panose="020F0502020204030204" pitchFamily="34" charset="0"/>
                <a:cs typeface="Arial" panose="020B0604020202020204" pitchFamily="34" charset="0"/>
              </a:rPr>
              <a:t>konstant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 sind. </a:t>
            </a:r>
          </a:p>
        </p:txBody>
      </p:sp>
      <p:sp>
        <p:nvSpPr>
          <p:cNvPr id="24579" name="TextBox 5">
            <a:extLst>
              <a:ext uri="{FF2B5EF4-FFF2-40B4-BE49-F238E27FC236}">
                <a16:creationId xmlns:a16="http://schemas.microsoft.com/office/drawing/2014/main" id="{604CBF02-8883-B941-ABE3-77B665952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804988"/>
            <a:ext cx="7696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1. Unterscheiden sich die Regionen desselben Geschlechts? (Region variiert, Geschlecht ist konstant).</a:t>
            </a:r>
          </a:p>
        </p:txBody>
      </p:sp>
      <p:sp>
        <p:nvSpPr>
          <p:cNvPr id="24580" name="TextBox 10">
            <a:extLst>
              <a:ext uri="{FF2B5EF4-FFF2-40B4-BE49-F238E27FC236}">
                <a16:creationId xmlns:a16="http://schemas.microsoft.com/office/drawing/2014/main" id="{98CD5455-0EAD-4F45-A471-F6F7F56B3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424363"/>
            <a:ext cx="838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2. Unterscheiden sich Männer und Frauen in derselben Region? (Geschlecht variiert, Region ist konstant)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1B1532-235E-CE48-94A7-2C4B5D11EECB}"/>
              </a:ext>
            </a:extLst>
          </p:cNvPr>
          <p:cNvSpPr txBox="1"/>
          <p:nvPr/>
        </p:nvSpPr>
        <p:spPr>
          <a:xfrm>
            <a:off x="152400" y="5786438"/>
            <a:ext cx="62484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2400">
                <a:solidFill>
                  <a:srgbClr val="0000FF"/>
                </a:solidFill>
                <a:latin typeface="+mn-lt"/>
                <a:ea typeface="ＭＳ Ｐゴシック" charset="-128"/>
                <a:cs typeface="Arial"/>
              </a:rPr>
              <a:t>Aber </a:t>
            </a:r>
            <a:r>
              <a:rPr lang="de-DE" sz="2400" i="1">
                <a:solidFill>
                  <a:srgbClr val="0000FF"/>
                </a:solidFill>
                <a:latin typeface="+mn-lt"/>
                <a:ea typeface="ＭＳ Ｐゴシック" charset="-128"/>
                <a:cs typeface="Arial"/>
              </a:rPr>
              <a:t>nicht</a:t>
            </a:r>
            <a:r>
              <a:rPr lang="de-DE" sz="2400">
                <a:solidFill>
                  <a:srgbClr val="0000FF"/>
                </a:solidFill>
                <a:latin typeface="+mn-lt"/>
                <a:ea typeface="ＭＳ Ｐゴシック" charset="-128"/>
                <a:cs typeface="Arial"/>
              </a:rPr>
              <a:t> wenn beide Faktoren variieren.</a:t>
            </a: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740AFA8F-19A7-F244-8EE4-E6804419BE3E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3052763"/>
            <a:ext cx="5943600" cy="1371600"/>
            <a:chOff x="1905000" y="3052763"/>
            <a:chExt cx="5943600" cy="1371600"/>
          </a:xfrm>
        </p:grpSpPr>
        <p:sp>
          <p:nvSpPr>
            <p:cNvPr id="24589" name="TextBox 7">
              <a:extLst>
                <a:ext uri="{FF2B5EF4-FFF2-40B4-BE49-F238E27FC236}">
                  <a16:creationId xmlns:a16="http://schemas.microsoft.com/office/drawing/2014/main" id="{40AD6951-EC58-A442-B197-8866EB45C1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5000" y="3052763"/>
              <a:ext cx="2590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A vs B in Männern</a:t>
              </a:r>
            </a:p>
          </p:txBody>
        </p:sp>
        <p:sp>
          <p:nvSpPr>
            <p:cNvPr id="24590" name="TextBox 8">
              <a:extLst>
                <a:ext uri="{FF2B5EF4-FFF2-40B4-BE49-F238E27FC236}">
                  <a16:creationId xmlns:a16="http://schemas.microsoft.com/office/drawing/2014/main" id="{633C9A39-6A91-2B4E-AE48-D474C44E36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5000" y="3509963"/>
              <a:ext cx="2590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A vs C in Männern</a:t>
              </a:r>
            </a:p>
          </p:txBody>
        </p:sp>
        <p:sp>
          <p:nvSpPr>
            <p:cNvPr id="24591" name="TextBox 9">
              <a:extLst>
                <a:ext uri="{FF2B5EF4-FFF2-40B4-BE49-F238E27FC236}">
                  <a16:creationId xmlns:a16="http://schemas.microsoft.com/office/drawing/2014/main" id="{14F424DF-552F-1046-A434-F3B4201CBD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5000" y="3967163"/>
              <a:ext cx="2590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B vs C in Männern</a:t>
              </a:r>
            </a:p>
          </p:txBody>
        </p:sp>
        <p:sp>
          <p:nvSpPr>
            <p:cNvPr id="24592" name="TextBox 12">
              <a:extLst>
                <a:ext uri="{FF2B5EF4-FFF2-40B4-BE49-F238E27FC236}">
                  <a16:creationId xmlns:a16="http://schemas.microsoft.com/office/drawing/2014/main" id="{CF37B095-B03D-7E41-997D-79EBC018B4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7800" y="3052763"/>
              <a:ext cx="2590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A vs B in Frauen</a:t>
              </a:r>
            </a:p>
          </p:txBody>
        </p:sp>
        <p:sp>
          <p:nvSpPr>
            <p:cNvPr id="24593" name="TextBox 13">
              <a:extLst>
                <a:ext uri="{FF2B5EF4-FFF2-40B4-BE49-F238E27FC236}">
                  <a16:creationId xmlns:a16="http://schemas.microsoft.com/office/drawing/2014/main" id="{C960413E-33EC-6540-A3B8-64CC7DE7B3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7800" y="3509963"/>
              <a:ext cx="2590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A vs C in Frauen</a:t>
              </a:r>
            </a:p>
          </p:txBody>
        </p:sp>
        <p:sp>
          <p:nvSpPr>
            <p:cNvPr id="24594" name="TextBox 14">
              <a:extLst>
                <a:ext uri="{FF2B5EF4-FFF2-40B4-BE49-F238E27FC236}">
                  <a16:creationId xmlns:a16="http://schemas.microsoft.com/office/drawing/2014/main" id="{CEB762DD-1627-4C40-926D-DB727495E0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7800" y="3967163"/>
              <a:ext cx="2590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B vs C in Frauen</a:t>
              </a:r>
            </a:p>
          </p:txBody>
        </p:sp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id="{C08ED294-6755-8D4B-8CD0-2F5834E47A44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5254625"/>
            <a:ext cx="6172200" cy="461963"/>
            <a:chOff x="1828800" y="5254625"/>
            <a:chExt cx="6172200" cy="461963"/>
          </a:xfrm>
        </p:grpSpPr>
        <p:sp>
          <p:nvSpPr>
            <p:cNvPr id="24586" name="TextBox 15">
              <a:extLst>
                <a:ext uri="{FF2B5EF4-FFF2-40B4-BE49-F238E27FC236}">
                  <a16:creationId xmlns:a16="http://schemas.microsoft.com/office/drawing/2014/main" id="{BBC4761F-EA90-1244-B362-0A10DFD1F8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8800" y="5254625"/>
              <a:ext cx="1828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m vs. w in A</a:t>
              </a:r>
            </a:p>
          </p:txBody>
        </p:sp>
        <p:sp>
          <p:nvSpPr>
            <p:cNvPr id="24587" name="TextBox 16">
              <a:extLst>
                <a:ext uri="{FF2B5EF4-FFF2-40B4-BE49-F238E27FC236}">
                  <a16:creationId xmlns:a16="http://schemas.microsoft.com/office/drawing/2014/main" id="{29EC1966-D421-3F4D-80B4-D36B3ABE83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2400" y="5254625"/>
              <a:ext cx="1828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m vs. w in B</a:t>
              </a:r>
            </a:p>
          </p:txBody>
        </p:sp>
        <p:sp>
          <p:nvSpPr>
            <p:cNvPr id="24588" name="TextBox 17">
              <a:extLst>
                <a:ext uri="{FF2B5EF4-FFF2-40B4-BE49-F238E27FC236}">
                  <a16:creationId xmlns:a16="http://schemas.microsoft.com/office/drawing/2014/main" id="{B2B1F2E6-43DB-424A-9C22-94B59FA052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72200" y="5254625"/>
              <a:ext cx="1828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m vs. w in C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C4577AEE-96B5-8741-B791-20AF5832D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248400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m-A vs. w-B, m-C vs w-A usw.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BC1025-CDE1-0A47-B036-C69590490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52400"/>
            <a:ext cx="49530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3. post-hoc t-tests und Auswahl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2">
            <a:extLst>
              <a:ext uri="{FF2B5EF4-FFF2-40B4-BE49-F238E27FC236}">
                <a16:creationId xmlns:a16="http://schemas.microsoft.com/office/drawing/2014/main" id="{9818E265-8710-5F44-98F3-9DCA7C7479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"/>
            <a:ext cx="784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1. Unterscheiden sich die Regionen im selben Geschlecht (Region variiert, Geschlecht ist konstant)?</a:t>
            </a:r>
          </a:p>
        </p:txBody>
      </p:sp>
      <p:sp>
        <p:nvSpPr>
          <p:cNvPr id="25603" name="TextBox 3">
            <a:extLst>
              <a:ext uri="{FF2B5EF4-FFF2-40B4-BE49-F238E27FC236}">
                <a16:creationId xmlns:a16="http://schemas.microsoft.com/office/drawing/2014/main" id="{AF4815E0-04BA-0D49-954D-9E646CAF6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5413375"/>
            <a:ext cx="7848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2. Unterscheiden sich Männer und Frauen derselben Region? (Geschlecht variiert, Region ist konstant)?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318090-2D2E-6245-A4DB-860028C88654}"/>
              </a:ext>
            </a:extLst>
          </p:cNvPr>
          <p:cNvSpPr txBox="1"/>
          <p:nvPr/>
        </p:nvSpPr>
        <p:spPr>
          <a:xfrm>
            <a:off x="609600" y="6245225"/>
            <a:ext cx="6172200" cy="46196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Die anderen werden meistens nicht benötigt</a:t>
            </a:r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AB20A7AC-8ADB-984A-9205-B9603CE27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889000"/>
            <a:ext cx="65913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sz="1800">
                <a:latin typeface="Courier" pitchFamily="2" charset="0"/>
              </a:rPr>
              <a:t>               t       df     prob-adj</a:t>
            </a:r>
          </a:p>
          <a:p>
            <a:pPr eaLnBrk="1" hangingPunct="1"/>
            <a:r>
              <a:rPr lang="en-US" altLang="de-DE" sz="1800">
                <a:solidFill>
                  <a:srgbClr val="0000FF"/>
                </a:solidFill>
                <a:latin typeface="Courier" pitchFamily="2" charset="0"/>
              </a:rPr>
              <a:t>A:m-B:m   0.8313356 15.22192 1.000000e+00</a:t>
            </a:r>
          </a:p>
          <a:p>
            <a:pPr eaLnBrk="1" hangingPunct="1"/>
            <a:r>
              <a:rPr lang="en-US" altLang="de-DE" sz="1800">
                <a:solidFill>
                  <a:srgbClr val="0000FF"/>
                </a:solidFill>
                <a:latin typeface="Courier" pitchFamily="2" charset="0"/>
              </a:rPr>
              <a:t>A:m-C:m   8.7155048 13.98591 7.531888e-06</a:t>
            </a:r>
          </a:p>
          <a:p>
            <a:pPr eaLnBrk="1" hangingPunct="1"/>
            <a:r>
              <a:rPr lang="en-US" altLang="de-DE" sz="1800">
                <a:solidFill>
                  <a:srgbClr val="FF0000"/>
                </a:solidFill>
                <a:latin typeface="Courier" pitchFamily="2" charset="0"/>
              </a:rPr>
              <a:t>A:m-A:w  -7.1586378 15.68960 3.814827e-05</a:t>
            </a:r>
          </a:p>
          <a:p>
            <a:pPr eaLnBrk="1" hangingPunct="1"/>
            <a:r>
              <a:rPr lang="en-US" altLang="de-DE" sz="1800">
                <a:latin typeface="Courier" pitchFamily="2" charset="0"/>
              </a:rPr>
              <a:t>A:m-B:w  -7.0876370 17.28901 2.482025e-05</a:t>
            </a:r>
          </a:p>
          <a:p>
            <a:pPr eaLnBrk="1" hangingPunct="1"/>
            <a:r>
              <a:rPr lang="en-US" altLang="de-DE" sz="1800">
                <a:latin typeface="Courier" pitchFamily="2" charset="0"/>
              </a:rPr>
              <a:t>A:m-C:w   4.1291502 16.66330 1.092264e-02</a:t>
            </a:r>
          </a:p>
          <a:p>
            <a:pPr eaLnBrk="1" hangingPunct="1"/>
            <a:r>
              <a:rPr lang="en-US" altLang="de-DE" sz="1800">
                <a:solidFill>
                  <a:srgbClr val="0000FF"/>
                </a:solidFill>
                <a:latin typeface="Courier" pitchFamily="2" charset="0"/>
              </a:rPr>
              <a:t>B:m-C:m  10.6837180 17.65040 5.898958e-08</a:t>
            </a:r>
          </a:p>
          <a:p>
            <a:pPr eaLnBrk="1" hangingPunct="1"/>
            <a:r>
              <a:rPr lang="en-US" altLang="de-DE" sz="1800">
                <a:latin typeface="Courier" pitchFamily="2" charset="0"/>
              </a:rPr>
              <a:t>B:m-A:w  -8.5319197 12.11771 2.708776e-05</a:t>
            </a:r>
          </a:p>
          <a:p>
            <a:pPr eaLnBrk="1" hangingPunct="1"/>
            <a:r>
              <a:rPr lang="en-US" altLang="de-DE" sz="1800">
                <a:solidFill>
                  <a:srgbClr val="FF0000"/>
                </a:solidFill>
                <a:latin typeface="Courier" pitchFamily="2" charset="0"/>
              </a:rPr>
              <a:t>B:m-B:w  -9.8137671 16.97522 3.098841e-07</a:t>
            </a:r>
          </a:p>
          <a:p>
            <a:pPr eaLnBrk="1" hangingPunct="1"/>
            <a:r>
              <a:rPr lang="en-US" altLang="de-DE" sz="1800">
                <a:latin typeface="Courier" pitchFamily="2" charset="0"/>
              </a:rPr>
              <a:t>B:m-C:w   3.9943383 12.84208 2.345945e-02</a:t>
            </a:r>
          </a:p>
          <a:p>
            <a:pPr eaLnBrk="1" hangingPunct="1"/>
            <a:r>
              <a:rPr lang="en-US" altLang="de-DE" sz="1800">
                <a:latin typeface="Courier" pitchFamily="2" charset="0"/>
              </a:rPr>
              <a:t>C:m-A:w -14.3108625 11.38030 1.881869e-07</a:t>
            </a:r>
          </a:p>
          <a:p>
            <a:pPr eaLnBrk="1" hangingPunct="1"/>
            <a:r>
              <a:rPr lang="en-US" altLang="de-DE" sz="1800">
                <a:latin typeface="Courier" pitchFamily="2" charset="0"/>
              </a:rPr>
              <a:t>C:m-B:w -19.4274325 15.79614 2.840451e-11</a:t>
            </a:r>
          </a:p>
          <a:p>
            <a:pPr eaLnBrk="1" hangingPunct="1"/>
            <a:r>
              <a:rPr lang="en-US" altLang="de-DE" sz="1800">
                <a:solidFill>
                  <a:srgbClr val="FF0000"/>
                </a:solidFill>
                <a:latin typeface="Courier" pitchFamily="2" charset="0"/>
              </a:rPr>
              <a:t>C:m-C:w  -2.1074735 11.95523 8.530528e-01</a:t>
            </a:r>
          </a:p>
          <a:p>
            <a:pPr eaLnBrk="1" hangingPunct="1"/>
            <a:r>
              <a:rPr lang="en-US" altLang="de-DE" sz="1800">
                <a:solidFill>
                  <a:srgbClr val="0000FF"/>
                </a:solidFill>
                <a:latin typeface="Courier" pitchFamily="2" charset="0"/>
              </a:rPr>
              <a:t>A:w-B:w   2.2029457 13.88744 6.749777e-01</a:t>
            </a:r>
          </a:p>
          <a:p>
            <a:pPr eaLnBrk="1" hangingPunct="1"/>
            <a:r>
              <a:rPr lang="en-US" altLang="de-DE" sz="1800">
                <a:solidFill>
                  <a:srgbClr val="0000FF"/>
                </a:solidFill>
                <a:latin typeface="Courier" pitchFamily="2" charset="0"/>
              </a:rPr>
              <a:t>A:w-C:w   9.8529861 17.77397 1.896196e-07</a:t>
            </a:r>
          </a:p>
          <a:p>
            <a:pPr eaLnBrk="1" hangingPunct="1"/>
            <a:r>
              <a:rPr lang="en-US" altLang="de-DE" sz="1800">
                <a:solidFill>
                  <a:srgbClr val="0000FF"/>
                </a:solidFill>
                <a:latin typeface="Courier" pitchFamily="2" charset="0"/>
              </a:rPr>
              <a:t>B:w-C:w  10.2391336 14.86067 5.992353e-07</a:t>
            </a:r>
            <a:endParaRPr lang="en-GB" altLang="de-DE" sz="1800">
              <a:solidFill>
                <a:srgbClr val="0000FF"/>
              </a:solidFill>
              <a:latin typeface="Courier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509408C-6565-3F4E-8897-B35FC894E753}"/>
              </a:ext>
            </a:extLst>
          </p:cNvPr>
          <p:cNvSpPr txBox="1"/>
          <p:nvPr/>
        </p:nvSpPr>
        <p:spPr>
          <a:xfrm>
            <a:off x="419100" y="838200"/>
            <a:ext cx="8153400" cy="46196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Die benötigten Tests können mit phsel() ausgesucht werden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9D7251-55F0-0A4D-BD92-F8161082C90B}"/>
              </a:ext>
            </a:extLst>
          </p:cNvPr>
          <p:cNvSpPr txBox="1"/>
          <p:nvPr/>
        </p:nvSpPr>
        <p:spPr>
          <a:xfrm>
            <a:off x="419100" y="2674938"/>
            <a:ext cx="3429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 err="1">
                <a:solidFill>
                  <a:srgbClr val="FF0000"/>
                </a:solidFill>
                <a:latin typeface="+mn-lt"/>
                <a:ea typeface="ＭＳ Ｐゴシック" pitchFamily="-83" charset="-128"/>
                <a:cs typeface="Arial"/>
              </a:rPr>
              <a:t>phsel(vok.ph$res</a:t>
            </a:r>
            <a:r>
              <a:rPr lang="en-GB" sz="2400" dirty="0">
                <a:solidFill>
                  <a:srgbClr val="FF0000"/>
                </a:solidFill>
                <a:latin typeface="+mn-lt"/>
                <a:ea typeface="ＭＳ Ｐゴシック" pitchFamily="-83" charset="-128"/>
                <a:cs typeface="Arial"/>
              </a:rPr>
              <a:t>, 1)</a:t>
            </a:r>
          </a:p>
        </p:txBody>
      </p:sp>
      <p:sp>
        <p:nvSpPr>
          <p:cNvPr id="26628" name="TextBox 11">
            <a:extLst>
              <a:ext uri="{FF2B5EF4-FFF2-40B4-BE49-F238E27FC236}">
                <a16:creationId xmlns:a16="http://schemas.microsoft.com/office/drawing/2014/main" id="{06EA1BEE-ACB5-1C48-941A-E4FAB9C62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752600"/>
            <a:ext cx="6019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solidFill>
                  <a:srgbClr val="FF0000"/>
                </a:solidFill>
                <a:latin typeface="Calibri" panose="020F0502020204030204" pitchFamily="34" charset="0"/>
              </a:rPr>
              <a:t>vok.ph = phoc(dg, .(F2), .(Vpn), .(Region, Gen))</a:t>
            </a:r>
            <a:endParaRPr lang="en-GB" altLang="de-DE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4850620-0606-774B-BF76-6267A3CD1D77}"/>
              </a:ext>
            </a:extLst>
          </p:cNvPr>
          <p:cNvSpPr txBox="1"/>
          <p:nvPr/>
        </p:nvSpPr>
        <p:spPr>
          <a:xfrm>
            <a:off x="4991100" y="2674938"/>
            <a:ext cx="3276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 err="1">
                <a:solidFill>
                  <a:srgbClr val="FF0000"/>
                </a:solidFill>
                <a:latin typeface="+mj-lt"/>
                <a:ea typeface="ＭＳ Ｐゴシック" pitchFamily="-83" charset="-128"/>
                <a:cs typeface="Arial"/>
              </a:rPr>
              <a:t>phsel(vok.ph$res</a:t>
            </a:r>
            <a:r>
              <a:rPr lang="en-GB" sz="2400" dirty="0">
                <a:solidFill>
                  <a:srgbClr val="FF0000"/>
                </a:solidFill>
                <a:latin typeface="+mj-lt"/>
                <a:ea typeface="ＭＳ Ｐゴシック" pitchFamily="-83" charset="-128"/>
                <a:cs typeface="Arial"/>
              </a:rPr>
              <a:t>, 2)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EA7D28B-FF1A-DA42-BF58-F6C0578130EE}"/>
              </a:ext>
            </a:extLst>
          </p:cNvPr>
          <p:cNvSpPr txBox="1"/>
          <p:nvPr/>
        </p:nvSpPr>
        <p:spPr>
          <a:xfrm>
            <a:off x="419100" y="3289300"/>
            <a:ext cx="32766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oder</a:t>
            </a: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A9606DF-EC32-F242-85E6-9B11E40E25EA}"/>
              </a:ext>
            </a:extLst>
          </p:cNvPr>
          <p:cNvSpPr txBox="1"/>
          <p:nvPr/>
        </p:nvSpPr>
        <p:spPr>
          <a:xfrm>
            <a:off x="419100" y="3749675"/>
            <a:ext cx="3429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 err="1">
                <a:solidFill>
                  <a:srgbClr val="FF0000"/>
                </a:solidFill>
                <a:latin typeface="+mn-lt"/>
                <a:ea typeface="ＭＳ Ｐゴシック" pitchFamily="-83" charset="-128"/>
                <a:cs typeface="Arial"/>
              </a:rPr>
              <a:t>phsel(vok.ph$res</a:t>
            </a:r>
            <a:r>
              <a:rPr lang="en-GB" sz="2400" dirty="0">
                <a:solidFill>
                  <a:srgbClr val="FF0000"/>
                </a:solidFill>
                <a:latin typeface="+mn-lt"/>
                <a:ea typeface="ＭＳ Ｐゴシック" pitchFamily="-83" charset="-128"/>
                <a:cs typeface="Arial"/>
              </a:rPr>
              <a:t>)</a:t>
            </a:r>
          </a:p>
        </p:txBody>
      </p:sp>
      <p:sp>
        <p:nvSpPr>
          <p:cNvPr id="26632" name="TextBox 16">
            <a:extLst>
              <a:ext uri="{FF2B5EF4-FFF2-40B4-BE49-F238E27FC236}">
                <a16:creationId xmlns:a16="http://schemas.microsoft.com/office/drawing/2014/main" id="{2F1F50A8-4EB2-424E-AC4D-1B157B19C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4433888"/>
            <a:ext cx="4191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gibt die post-hoc t-Tests für Region (mit Gender konstant)</a:t>
            </a:r>
          </a:p>
        </p:txBody>
      </p:sp>
      <p:sp>
        <p:nvSpPr>
          <p:cNvPr id="26633" name="TextBox 17">
            <a:extLst>
              <a:ext uri="{FF2B5EF4-FFF2-40B4-BE49-F238E27FC236}">
                <a16:creationId xmlns:a16="http://schemas.microsoft.com/office/drawing/2014/main" id="{F6028F84-0BA4-7D4C-A0EC-14708A528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433888"/>
            <a:ext cx="4191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gibt die post-hoc t-Tests für Gender (mit Region konstant)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B4C77E-5C0C-524D-B2E9-A9D3E87C1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52400"/>
            <a:ext cx="48768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3. post-hoc t-tests und Auswahl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C1D89CD-9AEA-5F4F-925A-A235B40FF75B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2895600" y="2133600"/>
            <a:ext cx="2743200" cy="762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DEF1081-79CA-E549-A996-11D6CBF8116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477000" y="2133600"/>
            <a:ext cx="838200" cy="682625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D69807-E17A-264F-BB3D-D0BA419484D7}"/>
              </a:ext>
            </a:extLst>
          </p:cNvPr>
          <p:cNvSpPr txBox="1"/>
          <p:nvPr/>
        </p:nvSpPr>
        <p:spPr>
          <a:xfrm>
            <a:off x="1295400" y="609600"/>
            <a:ext cx="69342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 err="1">
                <a:latin typeface="+mj-lt"/>
                <a:ea typeface="ＭＳ Ｐゴシック" pitchFamily="-83" charset="-128"/>
                <a:cs typeface="Arial"/>
              </a:rPr>
              <a:t>ersichtlicher</a:t>
            </a:r>
            <a:r>
              <a:rPr lang="en-GB" sz="2400" dirty="0">
                <a:latin typeface="+mj-lt"/>
                <a:ea typeface="ＭＳ Ｐゴシック" pitchFamily="-83" charset="-128"/>
                <a:cs typeface="Arial"/>
              </a:rPr>
              <a:t> </a:t>
            </a:r>
            <a:r>
              <a:rPr lang="en-GB" sz="2400" dirty="0" err="1">
                <a:latin typeface="+mj-lt"/>
                <a:ea typeface="ＭＳ Ｐゴシック" pitchFamily="-83" charset="-128"/>
                <a:cs typeface="Arial"/>
              </a:rPr>
              <a:t>wenn</a:t>
            </a:r>
            <a:r>
              <a:rPr lang="en-GB" sz="2400" dirty="0">
                <a:latin typeface="+mj-lt"/>
                <a:ea typeface="ＭＳ Ｐゴシック" pitchFamily="-83" charset="-128"/>
                <a:cs typeface="Arial"/>
              </a:rPr>
              <a:t> auf </a:t>
            </a:r>
            <a:r>
              <a:rPr lang="en-GB" sz="2400" dirty="0" err="1">
                <a:latin typeface="+mj-lt"/>
                <a:ea typeface="ＭＳ Ｐゴシック" pitchFamily="-83" charset="-128"/>
                <a:cs typeface="Arial"/>
              </a:rPr>
              <a:t>z.B</a:t>
            </a:r>
            <a:r>
              <a:rPr lang="en-GB" sz="2400" dirty="0">
                <a:latin typeface="+mj-lt"/>
                <a:ea typeface="ＭＳ Ｐゴシック" pitchFamily="-83" charset="-128"/>
                <a:cs typeface="Arial"/>
              </a:rPr>
              <a:t>. 3 </a:t>
            </a:r>
            <a:r>
              <a:rPr lang="en-GB" sz="2400" dirty="0" err="1">
                <a:latin typeface="+mj-lt"/>
                <a:ea typeface="ＭＳ Ｐゴシック" pitchFamily="-83" charset="-128"/>
                <a:cs typeface="Arial"/>
              </a:rPr>
              <a:t>Zahlen</a:t>
            </a:r>
            <a:r>
              <a:rPr lang="en-GB" sz="2400" dirty="0">
                <a:latin typeface="+mj-lt"/>
                <a:ea typeface="ＭＳ Ｐゴシック" pitchFamily="-83" charset="-128"/>
                <a:cs typeface="Arial"/>
              </a:rPr>
              <a:t> </a:t>
            </a:r>
            <a:r>
              <a:rPr lang="en-GB" sz="2400" dirty="0" err="1">
                <a:latin typeface="+mj-lt"/>
                <a:ea typeface="ＭＳ Ｐゴシック" pitchFamily="-83" charset="-128"/>
                <a:cs typeface="Arial"/>
              </a:rPr>
              <a:t>aufgerundet</a:t>
            </a:r>
            <a:r>
              <a:rPr lang="en-GB" sz="2400" dirty="0">
                <a:latin typeface="+mj-lt"/>
                <a:ea typeface="ＭＳ Ｐゴシック" pitchFamily="-83" charset="-128"/>
                <a:cs typeface="Arial"/>
              </a:rPr>
              <a:t>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B062F4-ACA7-AC4E-9276-A48F56E389B1}"/>
              </a:ext>
            </a:extLst>
          </p:cNvPr>
          <p:cNvSpPr/>
          <p:nvPr/>
        </p:nvSpPr>
        <p:spPr>
          <a:xfrm>
            <a:off x="152400" y="1065213"/>
            <a:ext cx="3505200" cy="4603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0000"/>
                </a:solidFill>
                <a:latin typeface="+mj-lt"/>
                <a:ea typeface="ＭＳ Ｐゴシック" pitchFamily="-83" charset="-128"/>
                <a:cs typeface="Arial"/>
              </a:rPr>
              <a:t>p1 = </a:t>
            </a:r>
            <a:r>
              <a:rPr lang="en-GB" sz="2400" dirty="0" err="1">
                <a:solidFill>
                  <a:srgbClr val="FF0000"/>
                </a:solidFill>
                <a:latin typeface="+mj-lt"/>
                <a:ea typeface="ＭＳ Ｐゴシック" pitchFamily="-83" charset="-128"/>
                <a:cs typeface="Arial"/>
              </a:rPr>
              <a:t>phsel(vok.ph$res</a:t>
            </a:r>
            <a:r>
              <a:rPr lang="en-GB" sz="2400" dirty="0">
                <a:solidFill>
                  <a:srgbClr val="FF0000"/>
                </a:solidFill>
                <a:latin typeface="+mj-lt"/>
                <a:ea typeface="ＭＳ Ｐゴシック" pitchFamily="-83" charset="-128"/>
                <a:cs typeface="Arial"/>
              </a:rPr>
              <a:t>)</a:t>
            </a:r>
          </a:p>
        </p:txBody>
      </p:sp>
      <p:sp>
        <p:nvSpPr>
          <p:cNvPr id="27652" name="Rectangle 5">
            <a:extLst>
              <a:ext uri="{FF2B5EF4-FFF2-40B4-BE49-F238E27FC236}">
                <a16:creationId xmlns:a16="http://schemas.microsoft.com/office/drawing/2014/main" id="{3419DF1B-3629-0B43-ACD6-FD25318D2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09800"/>
            <a:ext cx="45720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sz="1800"/>
              <a:t> 			</a:t>
            </a:r>
            <a:r>
              <a:rPr lang="en-US" altLang="de-DE" sz="1800">
                <a:latin typeface="Courier" pitchFamily="2" charset="0"/>
              </a:rPr>
              <a:t>t     df prob-adj</a:t>
            </a:r>
          </a:p>
          <a:p>
            <a:pPr eaLnBrk="1" hangingPunct="1"/>
            <a:r>
              <a:rPr lang="en-US" altLang="de-DE" sz="1800">
                <a:solidFill>
                  <a:srgbClr val="008000"/>
                </a:solidFill>
                <a:latin typeface="Courier" pitchFamily="2" charset="0"/>
              </a:rPr>
              <a:t>A:m-B:m  0.831 15.222    1.000</a:t>
            </a:r>
          </a:p>
          <a:p>
            <a:pPr eaLnBrk="1" hangingPunct="1"/>
            <a:r>
              <a:rPr lang="en-US" altLang="de-DE" sz="1800">
                <a:solidFill>
                  <a:srgbClr val="FF0000"/>
                </a:solidFill>
                <a:latin typeface="Courier" pitchFamily="2" charset="0"/>
              </a:rPr>
              <a:t>A:m-C:m  8.716 13.986    0.000</a:t>
            </a:r>
          </a:p>
          <a:p>
            <a:pPr eaLnBrk="1" hangingPunct="1"/>
            <a:r>
              <a:rPr lang="en-US" altLang="de-DE" sz="1800">
                <a:solidFill>
                  <a:srgbClr val="0000FF"/>
                </a:solidFill>
                <a:latin typeface="Courier" pitchFamily="2" charset="0"/>
              </a:rPr>
              <a:t>B:m-C:m 10.684 17.650    0.000</a:t>
            </a:r>
          </a:p>
          <a:p>
            <a:pPr eaLnBrk="1" hangingPunct="1"/>
            <a:r>
              <a:rPr lang="en-US" altLang="de-DE" sz="1800">
                <a:solidFill>
                  <a:srgbClr val="008000"/>
                </a:solidFill>
                <a:latin typeface="Courier" pitchFamily="2" charset="0"/>
              </a:rPr>
              <a:t>A:w-B:w  2.203 13.887    0.675</a:t>
            </a:r>
          </a:p>
          <a:p>
            <a:pPr eaLnBrk="1" hangingPunct="1"/>
            <a:r>
              <a:rPr lang="en-US" altLang="de-DE" sz="1800">
                <a:solidFill>
                  <a:srgbClr val="FF0000"/>
                </a:solidFill>
                <a:latin typeface="Courier" pitchFamily="2" charset="0"/>
              </a:rPr>
              <a:t>A:w-C:w  9.853 17.774    0.000</a:t>
            </a:r>
          </a:p>
          <a:p>
            <a:pPr eaLnBrk="1" hangingPunct="1"/>
            <a:r>
              <a:rPr lang="en-US" altLang="de-DE" sz="1800">
                <a:solidFill>
                  <a:srgbClr val="0000FF"/>
                </a:solidFill>
                <a:latin typeface="Courier" pitchFamily="2" charset="0"/>
              </a:rPr>
              <a:t>B:w-C:w 10.239 14.861    0.000</a:t>
            </a:r>
            <a:endParaRPr lang="en-GB" altLang="de-DE" sz="1800">
              <a:solidFill>
                <a:srgbClr val="0000FF"/>
              </a:solidFill>
              <a:latin typeface="Courier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AB1693-071F-E44E-9F86-D214DF3C644B}"/>
              </a:ext>
            </a:extLst>
          </p:cNvPr>
          <p:cNvSpPr txBox="1"/>
          <p:nvPr/>
        </p:nvSpPr>
        <p:spPr>
          <a:xfrm>
            <a:off x="152400" y="1676400"/>
            <a:ext cx="190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0000"/>
                </a:solidFill>
                <a:latin typeface="+mj-lt"/>
                <a:ea typeface="ＭＳ Ｐゴシック" pitchFamily="-83" charset="-128"/>
                <a:cs typeface="Arial"/>
              </a:rPr>
              <a:t>round(p1, 3)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38A033-04B3-E14B-88EC-1427AD709AB8}"/>
              </a:ext>
            </a:extLst>
          </p:cNvPr>
          <p:cNvSpPr/>
          <p:nvPr/>
        </p:nvSpPr>
        <p:spPr>
          <a:xfrm>
            <a:off x="4876800" y="1066800"/>
            <a:ext cx="3505200" cy="4603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0000"/>
                </a:solidFill>
                <a:latin typeface="+mj-lt"/>
                <a:ea typeface="ＭＳ Ｐゴシック" pitchFamily="-83" charset="-128"/>
                <a:cs typeface="Arial"/>
              </a:rPr>
              <a:t>p2 = </a:t>
            </a:r>
            <a:r>
              <a:rPr lang="en-GB" sz="2400" dirty="0" err="1">
                <a:solidFill>
                  <a:srgbClr val="FF0000"/>
                </a:solidFill>
                <a:latin typeface="+mj-lt"/>
                <a:ea typeface="ＭＳ Ｐゴシック" pitchFamily="-83" charset="-128"/>
                <a:cs typeface="Arial"/>
              </a:rPr>
              <a:t>phsel(vok.ph$res</a:t>
            </a:r>
            <a:r>
              <a:rPr lang="en-GB" sz="2400" dirty="0">
                <a:solidFill>
                  <a:srgbClr val="FF0000"/>
                </a:solidFill>
                <a:latin typeface="+mj-lt"/>
                <a:ea typeface="ＭＳ Ｐゴシック" pitchFamily="-83" charset="-128"/>
                <a:cs typeface="Arial"/>
              </a:rPr>
              <a:t>, 2)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1158A8-F46E-8C4D-9013-B0E566A98D1D}"/>
              </a:ext>
            </a:extLst>
          </p:cNvPr>
          <p:cNvSpPr txBox="1"/>
          <p:nvPr/>
        </p:nvSpPr>
        <p:spPr>
          <a:xfrm>
            <a:off x="4876800" y="1676400"/>
            <a:ext cx="1905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0000"/>
                </a:solidFill>
                <a:latin typeface="+mj-lt"/>
                <a:ea typeface="ＭＳ Ｐゴシック" pitchFamily="-83" charset="-128"/>
                <a:cs typeface="Arial"/>
              </a:rPr>
              <a:t>round(p2, 3)</a:t>
            </a:r>
          </a:p>
        </p:txBody>
      </p:sp>
      <p:sp>
        <p:nvSpPr>
          <p:cNvPr id="27656" name="TextBox 11">
            <a:extLst>
              <a:ext uri="{FF2B5EF4-FFF2-40B4-BE49-F238E27FC236}">
                <a16:creationId xmlns:a16="http://schemas.microsoft.com/office/drawing/2014/main" id="{0C6A6B34-2840-0D43-B89D-302451E11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38400"/>
            <a:ext cx="44196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latin typeface="Calibri" panose="020F0502020204030204" pitchFamily="34" charset="0"/>
                <a:cs typeface="Arial" panose="020B0604020202020204" pitchFamily="34" charset="0"/>
              </a:rPr>
              <a:t> 				</a:t>
            </a:r>
            <a:r>
              <a:rPr lang="en-US" altLang="de-DE" sz="1800">
                <a:latin typeface="Courier" pitchFamily="2" charset="0"/>
              </a:rPr>
              <a:t>t     df prob-adj</a:t>
            </a:r>
          </a:p>
          <a:p>
            <a:pPr eaLnBrk="1" hangingPunct="1"/>
            <a:r>
              <a:rPr lang="en-US" altLang="de-DE" sz="1800">
                <a:solidFill>
                  <a:srgbClr val="FF6600"/>
                </a:solidFill>
                <a:latin typeface="Courier" pitchFamily="2" charset="0"/>
              </a:rPr>
              <a:t>A:m-A:w -7.159 15.690    0.000</a:t>
            </a:r>
          </a:p>
          <a:p>
            <a:pPr eaLnBrk="1" hangingPunct="1"/>
            <a:r>
              <a:rPr lang="en-US" altLang="de-DE" sz="1800">
                <a:solidFill>
                  <a:srgbClr val="660066"/>
                </a:solidFill>
                <a:latin typeface="Courier" pitchFamily="2" charset="0"/>
              </a:rPr>
              <a:t>B:m-B:w -9.814 16.975    0.000</a:t>
            </a:r>
          </a:p>
          <a:p>
            <a:pPr eaLnBrk="1" hangingPunct="1"/>
            <a:r>
              <a:rPr lang="en-US" altLang="de-DE" sz="1800">
                <a:solidFill>
                  <a:srgbClr val="7F7F7F"/>
                </a:solidFill>
                <a:latin typeface="Courier" pitchFamily="2" charset="0"/>
              </a:rPr>
              <a:t>C:m-C:w -2.107 11.955    0.853</a:t>
            </a:r>
            <a:endParaRPr lang="en-GB" altLang="de-DE" sz="1800">
              <a:solidFill>
                <a:srgbClr val="7F7F7F"/>
              </a:solidFill>
              <a:latin typeface="Courier" pitchFamily="2" charset="0"/>
            </a:endParaRPr>
          </a:p>
        </p:txBody>
      </p:sp>
      <p:sp>
        <p:nvSpPr>
          <p:cNvPr id="27657" name="Rectangle 12">
            <a:extLst>
              <a:ext uri="{FF2B5EF4-FFF2-40B4-BE49-F238E27FC236}">
                <a16:creationId xmlns:a16="http://schemas.microsoft.com/office/drawing/2014/main" id="{3028A11A-8B63-C54D-9FF1-9CD0B41A8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572000"/>
            <a:ext cx="77724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Post-hoc Bonferroni-adjusted t-tests zeigten signifikante </a:t>
            </a:r>
            <a:r>
              <a:rPr lang="de-DE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F2-Unterschiede zwischen A vs C (p &lt; 0.001)</a:t>
            </a:r>
            <a:r>
              <a:rPr lang="de-DE" altLang="de-DE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und </a:t>
            </a:r>
            <a:r>
              <a:rPr lang="de-DE" altLang="de-DE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zwischen B vs C (p &lt; 0.001</a:t>
            </a:r>
            <a:r>
              <a:rPr lang="de-DE" altLang="de-DE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de-DE" altLang="de-DE">
                <a:solidFill>
                  <a:srgbClr val="008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jedoch nicht zwischen A vs. B</a:t>
            </a:r>
            <a:r>
              <a:rPr lang="de-DE" altLang="de-DE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 F2 von Männern und Frauen unterschieden sich signifikant für </a:t>
            </a:r>
            <a:r>
              <a:rPr lang="de-DE" altLang="de-DE">
                <a:solidFill>
                  <a:srgbClr val="FF66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Regionen A (p &lt; 0.001)</a:t>
            </a:r>
            <a:r>
              <a:rPr lang="de-DE" altLang="de-DE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altLang="de-DE">
                <a:solidFill>
                  <a:srgbClr val="66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und B (p &lt; 0.001)</a:t>
            </a:r>
            <a:r>
              <a:rPr lang="de-DE" altLang="de-DE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altLang="de-DE">
                <a:solidFill>
                  <a:srgbClr val="7F7F7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jedoch nicht für C</a:t>
            </a:r>
            <a:r>
              <a:rPr lang="de-DE" altLang="de-DE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GB" altLang="de-DE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658153-7F1C-F946-A72B-C1F52E63A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52400"/>
            <a:ext cx="24384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>
                <a:solidFill>
                  <a:srgbClr val="000000"/>
                </a:solidFill>
                <a:latin typeface="+mn-lt"/>
                <a:ea typeface="Arial" pitchFamily="-104" charset="0"/>
                <a:cs typeface="Arial" pitchFamily="-104" charset="0"/>
              </a:rPr>
              <a:t>3. post-hoc t-tests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36B4636-AB05-CD4A-8A8E-2579A809C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3916363" cy="8302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000000"/>
                </a:solidFill>
                <a:latin typeface="+mn-lt"/>
                <a:ea typeface="Arial" pitchFamily="-104" charset="0"/>
                <a:cs typeface="Arial" pitchFamily="-104" charset="0"/>
              </a:rPr>
              <a:t>4. Balanced design und Between Faktoren.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2807796-39D6-A749-90ED-1FE7C39AAB43}"/>
              </a:ext>
            </a:extLst>
          </p:cNvPr>
          <p:cNvSpPr txBox="1"/>
          <p:nvPr/>
        </p:nvSpPr>
        <p:spPr>
          <a:xfrm>
            <a:off x="917575" y="1022350"/>
            <a:ext cx="14478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0000FF"/>
                </a:solidFill>
                <a:latin typeface="+mj-lt"/>
                <a:ea typeface="ＭＳ Ｐゴシック" pitchFamily="-104" charset="-128"/>
                <a:cs typeface="Arial"/>
              </a:rPr>
              <a:t>Between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701EC46-7B72-CB47-B074-F0FAC8F8A43D}"/>
              </a:ext>
            </a:extLst>
          </p:cNvPr>
          <p:cNvSpPr txBox="1"/>
          <p:nvPr/>
        </p:nvSpPr>
        <p:spPr>
          <a:xfrm>
            <a:off x="6022975" y="1019175"/>
            <a:ext cx="11430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0000FF"/>
                </a:solidFill>
                <a:latin typeface="+mj-lt"/>
                <a:ea typeface="ＭＳ Ｐゴシック" pitchFamily="-104" charset="-128"/>
                <a:cs typeface="Arial"/>
              </a:rPr>
              <a:t>Within</a:t>
            </a:r>
          </a:p>
        </p:txBody>
      </p:sp>
      <p:grpSp>
        <p:nvGrpSpPr>
          <p:cNvPr id="3" name="Group 7">
            <a:extLst>
              <a:ext uri="{FF2B5EF4-FFF2-40B4-BE49-F238E27FC236}">
                <a16:creationId xmlns:a16="http://schemas.microsoft.com/office/drawing/2014/main" id="{5CA3E22E-C8DE-1A4D-AA0D-B37AD1E8DAC0}"/>
              </a:ext>
            </a:extLst>
          </p:cNvPr>
          <p:cNvGrpSpPr>
            <a:grpSpLocks/>
          </p:cNvGrpSpPr>
          <p:nvPr/>
        </p:nvGrpSpPr>
        <p:grpSpPr bwMode="auto">
          <a:xfrm>
            <a:off x="5113338" y="1250950"/>
            <a:ext cx="3962400" cy="5300663"/>
            <a:chOff x="5112702" y="1251465"/>
            <a:chExt cx="3962400" cy="5299502"/>
          </a:xfrm>
        </p:grpSpPr>
        <p:grpSp>
          <p:nvGrpSpPr>
            <p:cNvPr id="28703" name="Group 53">
              <a:extLst>
                <a:ext uri="{FF2B5EF4-FFF2-40B4-BE49-F238E27FC236}">
                  <a16:creationId xmlns:a16="http://schemas.microsoft.com/office/drawing/2014/main" id="{39D5CA40-12C1-6041-A30E-B86502EC4D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46263" y="3841254"/>
              <a:ext cx="3124200" cy="923330"/>
              <a:chOff x="5338961" y="3771752"/>
              <a:chExt cx="3124200" cy="923330"/>
            </a:xfrm>
          </p:grpSpPr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F2BE70B2-D416-9243-8A7D-55D6002E02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29362" y="3772196"/>
                <a:ext cx="1684338" cy="461862"/>
              </a:xfrm>
              <a:prstGeom prst="rect">
                <a:avLst/>
              </a:prstGeom>
              <a:gradFill rotWithShape="1">
                <a:gsLst>
                  <a:gs pos="0">
                    <a:srgbClr val="95EEFF"/>
                  </a:gs>
                  <a:gs pos="100000">
                    <a:srgbClr val="39B7D8"/>
                  </a:gs>
                </a:gsLst>
                <a:lin ang="5400000"/>
              </a:gradFill>
              <a:ln w="9525">
                <a:solidFill>
                  <a:srgbClr val="46AAC5"/>
                </a:solidFill>
                <a:miter lim="800000"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GB" sz="2400" dirty="0" err="1">
                    <a:solidFill>
                      <a:schemeClr val="lt1"/>
                    </a:solidFill>
                    <a:latin typeface="+mj-lt"/>
                    <a:ea typeface="+mn-ea"/>
                    <a:cs typeface="Arial"/>
                  </a:rPr>
                  <a:t>geht</a:t>
                </a:r>
                <a:r>
                  <a:rPr lang="en-GB" sz="2400" dirty="0">
                    <a:solidFill>
                      <a:schemeClr val="lt1"/>
                    </a:solidFill>
                    <a:latin typeface="+mj-lt"/>
                    <a:ea typeface="+mn-ea"/>
                    <a:cs typeface="Arial"/>
                  </a:rPr>
                  <a:t> </a:t>
                </a:r>
                <a:r>
                  <a:rPr lang="en-GB" sz="2400" dirty="0" err="1">
                    <a:solidFill>
                      <a:schemeClr val="lt1"/>
                    </a:solidFill>
                    <a:latin typeface="+mj-lt"/>
                    <a:ea typeface="+mn-ea"/>
                    <a:cs typeface="Arial"/>
                  </a:rPr>
                  <a:t>nicht</a:t>
                </a:r>
                <a:endParaRPr lang="en-GB" sz="2400" dirty="0">
                  <a:solidFill>
                    <a:schemeClr val="lt1"/>
                  </a:solidFill>
                  <a:latin typeface="+mj-lt"/>
                  <a:ea typeface="+mn-ea"/>
                  <a:cs typeface="Arial"/>
                </a:endParaRP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BF11AD47-E5C6-7D43-A26F-C04F83C55DD0}"/>
                  </a:ext>
                </a:extLst>
              </p:cNvPr>
              <p:cNvSpPr txBox="1"/>
              <p:nvPr/>
            </p:nvSpPr>
            <p:spPr>
              <a:xfrm>
                <a:off x="5338762" y="4234058"/>
                <a:ext cx="3124200" cy="460274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GB" sz="2400" dirty="0" err="1">
                    <a:latin typeface="+mj-lt"/>
                    <a:ea typeface="ＭＳ Ｐゴシック" pitchFamily="-104" charset="-128"/>
                    <a:cs typeface="Arial"/>
                  </a:rPr>
                  <a:t>Sn</a:t>
                </a:r>
                <a:r>
                  <a:rPr lang="en-GB" sz="2400" dirty="0">
                    <a:latin typeface="+mj-lt"/>
                    <a:ea typeface="ＭＳ Ｐゴシック" pitchFamily="-104" charset="-128"/>
                    <a:cs typeface="Arial"/>
                  </a:rPr>
                  <a:t>		0		1		1</a:t>
                </a:r>
              </a:p>
            </p:txBody>
          </p:sp>
        </p:grpSp>
        <p:grpSp>
          <p:nvGrpSpPr>
            <p:cNvPr id="28704" name="Group 57">
              <a:extLst>
                <a:ext uri="{FF2B5EF4-FFF2-40B4-BE49-F238E27FC236}">
                  <a16:creationId xmlns:a16="http://schemas.microsoft.com/office/drawing/2014/main" id="{B171B877-ACC0-E04F-ADE3-CF764D6B17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46263" y="4811762"/>
              <a:ext cx="3333233" cy="1739205"/>
              <a:chOff x="5338961" y="4742260"/>
              <a:chExt cx="3333233" cy="1739205"/>
            </a:xfrm>
          </p:grpSpPr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A0925232-1331-0D42-8617-F98409A205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38762" y="4741946"/>
                <a:ext cx="3333750" cy="461861"/>
              </a:xfrm>
              <a:prstGeom prst="rect">
                <a:avLst/>
              </a:prstGeom>
              <a:gradFill rotWithShape="1">
                <a:gsLst>
                  <a:gs pos="0">
                    <a:srgbClr val="95EEFF"/>
                  </a:gs>
                  <a:gs pos="100000">
                    <a:srgbClr val="39B7D8"/>
                  </a:gs>
                </a:gsLst>
                <a:lin ang="5400000"/>
              </a:gradFill>
              <a:ln w="9525">
                <a:solidFill>
                  <a:srgbClr val="46AAC5"/>
                </a:solidFill>
                <a:miter lim="800000"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GB" sz="2400" dirty="0">
                    <a:solidFill>
                      <a:schemeClr val="lt1"/>
                    </a:solidFill>
                    <a:latin typeface="+mj-lt"/>
                    <a:ea typeface="+mn-ea"/>
                    <a:cs typeface="Arial"/>
                  </a:rPr>
                  <a:t>muss </a:t>
                </a:r>
                <a:r>
                  <a:rPr lang="en-GB" sz="2400" dirty="0" err="1">
                    <a:solidFill>
                      <a:schemeClr val="lt1"/>
                    </a:solidFill>
                    <a:latin typeface="+mj-lt"/>
                    <a:ea typeface="+mn-ea"/>
                    <a:cs typeface="Arial"/>
                  </a:rPr>
                  <a:t>gemittelt</a:t>
                </a:r>
                <a:r>
                  <a:rPr lang="en-GB" sz="2400" dirty="0">
                    <a:solidFill>
                      <a:schemeClr val="lt1"/>
                    </a:solidFill>
                    <a:latin typeface="+mj-lt"/>
                    <a:ea typeface="+mn-ea"/>
                    <a:cs typeface="Arial"/>
                  </a:rPr>
                  <a:t> </a:t>
                </a:r>
                <a:r>
                  <a:rPr lang="en-GB" sz="2400" dirty="0" err="1">
                    <a:solidFill>
                      <a:schemeClr val="lt1"/>
                    </a:solidFill>
                    <a:latin typeface="+mj-lt"/>
                    <a:ea typeface="+mn-ea"/>
                    <a:cs typeface="Arial"/>
                  </a:rPr>
                  <a:t>werden</a:t>
                </a:r>
                <a:endParaRPr lang="en-GB" sz="2400" dirty="0">
                  <a:solidFill>
                    <a:schemeClr val="lt1"/>
                  </a:solidFill>
                  <a:latin typeface="+mj-lt"/>
                  <a:ea typeface="+mn-ea"/>
                  <a:cs typeface="Arial"/>
                </a:endParaRPr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2C8B1344-7B44-EA42-871F-6958E6CC88F0}"/>
                  </a:ext>
                </a:extLst>
              </p:cNvPr>
              <p:cNvSpPr txBox="1"/>
              <p:nvPr/>
            </p:nvSpPr>
            <p:spPr>
              <a:xfrm>
                <a:off x="5491162" y="5410137"/>
                <a:ext cx="3124200" cy="461862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GB" sz="2400" dirty="0" err="1">
                    <a:latin typeface="+mj-lt"/>
                    <a:ea typeface="ＭＳ Ｐゴシック" pitchFamily="-104" charset="-128"/>
                    <a:cs typeface="Arial"/>
                  </a:rPr>
                  <a:t>Sn</a:t>
                </a:r>
                <a:r>
                  <a:rPr lang="en-GB" sz="2400" dirty="0">
                    <a:latin typeface="+mj-lt"/>
                    <a:ea typeface="ＭＳ Ｐゴシック" pitchFamily="-104" charset="-128"/>
                    <a:cs typeface="Arial"/>
                  </a:rPr>
                  <a:t>		4		4		4</a:t>
                </a:r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08C433D9-BA65-9242-83F6-D6E8441880C3}"/>
                  </a:ext>
                </a:extLst>
              </p:cNvPr>
              <p:cNvSpPr txBox="1"/>
              <p:nvPr/>
            </p:nvSpPr>
            <p:spPr>
              <a:xfrm>
                <a:off x="5867400" y="6019603"/>
                <a:ext cx="2595562" cy="461862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GB" altLang="de-DE">
                    <a:latin typeface="Calibri" panose="020F0502020204030204" pitchFamily="34" charset="0"/>
                    <a:cs typeface="Arial" panose="020B0604020202020204" pitchFamily="34" charset="0"/>
                  </a:rPr>
                  <a:t>(nächste Folie)</a:t>
                </a:r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D4338815-2570-5A4D-90BA-5D0E2BFB4CEC}"/>
                </a:ext>
              </a:extLst>
            </p:cNvPr>
            <p:cNvSpPr txBox="1"/>
            <p:nvPr/>
          </p:nvSpPr>
          <p:spPr>
            <a:xfrm>
              <a:off x="5112702" y="1251465"/>
              <a:ext cx="3962400" cy="46186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 err="1">
                  <a:latin typeface="+mj-lt"/>
                  <a:ea typeface="ＭＳ Ｐゴシック" pitchFamily="-104" charset="-128"/>
                  <a:cs typeface="Arial"/>
                </a:rPr>
                <a:t>Ein</a:t>
              </a:r>
              <a:r>
                <a:rPr lang="en-GB" sz="2400" dirty="0">
                  <a:latin typeface="+mj-lt"/>
                  <a:ea typeface="ＭＳ Ｐゴシック" pitchFamily="-104" charset="-128"/>
                  <a:cs typeface="Arial"/>
                </a:rPr>
                <a:t> </a:t>
              </a:r>
              <a:r>
                <a:rPr lang="en-GB" sz="2400" dirty="0" err="1">
                  <a:latin typeface="+mj-lt"/>
                  <a:ea typeface="ＭＳ Ｐゴシック" pitchFamily="-104" charset="-128"/>
                  <a:cs typeface="Arial"/>
                </a:rPr>
                <a:t>Wert</a:t>
              </a:r>
              <a:r>
                <a:rPr lang="en-GB" sz="2400" dirty="0">
                  <a:latin typeface="+mj-lt"/>
                  <a:ea typeface="ＭＳ Ｐゴシック" pitchFamily="-104" charset="-128"/>
                  <a:cs typeface="Arial"/>
                </a:rPr>
                <a:t> pro </a:t>
              </a:r>
              <a:r>
                <a:rPr lang="en-GB" sz="2400" dirty="0" err="1">
                  <a:latin typeface="+mj-lt"/>
                  <a:ea typeface="ＭＳ Ｐゴシック" pitchFamily="-104" charset="-128"/>
                  <a:cs typeface="Arial"/>
                </a:rPr>
                <a:t>Stufe</a:t>
              </a:r>
              <a:r>
                <a:rPr lang="en-GB" sz="2400" dirty="0">
                  <a:latin typeface="+mj-lt"/>
                  <a:ea typeface="ＭＳ Ｐゴシック" pitchFamily="-104" charset="-128"/>
                  <a:cs typeface="Arial"/>
                </a:rPr>
                <a:t> pro </a:t>
              </a:r>
              <a:r>
                <a:rPr lang="en-GB" sz="2400" dirty="0" err="1">
                  <a:latin typeface="+mj-lt"/>
                  <a:ea typeface="ＭＳ Ｐゴシック" pitchFamily="-104" charset="-128"/>
                  <a:cs typeface="Arial"/>
                </a:rPr>
                <a:t>Vpn</a:t>
              </a:r>
              <a:endParaRPr lang="en-GB" sz="2400" dirty="0">
                <a:latin typeface="+mj-lt"/>
                <a:ea typeface="ＭＳ Ｐゴシック" pitchFamily="-104" charset="-128"/>
                <a:cs typeface="Arial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44A13E44-8EE7-1C4E-9FD5-F7B73E279DA2}"/>
                </a:ext>
              </a:extLst>
            </p:cNvPr>
            <p:cNvSpPr txBox="1"/>
            <p:nvPr/>
          </p:nvSpPr>
          <p:spPr>
            <a:xfrm>
              <a:off x="5346064" y="2603719"/>
              <a:ext cx="3124200" cy="46186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latin typeface="+mj-lt"/>
                  <a:ea typeface="ＭＳ Ｐゴシック" pitchFamily="-104" charset="-128"/>
                  <a:cs typeface="Arial"/>
                </a:rPr>
                <a:t>S1		1		1		1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85EBAE64-AAD6-F743-9F0B-C095D58E2B28}"/>
                </a:ext>
              </a:extLst>
            </p:cNvPr>
            <p:cNvSpPr txBox="1"/>
            <p:nvPr/>
          </p:nvSpPr>
          <p:spPr>
            <a:xfrm>
              <a:off x="5346064" y="2833856"/>
              <a:ext cx="3124200" cy="4618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latin typeface="+mj-lt"/>
                  <a:ea typeface="ＭＳ Ｐゴシック" pitchFamily="-104" charset="-128"/>
                  <a:cs typeface="Arial"/>
                </a:rPr>
                <a:t>S2		1		1		1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1ECB653-AE4E-3544-B0DF-10DDA3492992}"/>
                </a:ext>
              </a:extLst>
            </p:cNvPr>
            <p:cNvSpPr txBox="1"/>
            <p:nvPr/>
          </p:nvSpPr>
          <p:spPr>
            <a:xfrm>
              <a:off x="5346064" y="3049709"/>
              <a:ext cx="3124200" cy="4618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latin typeface="+mj-lt"/>
                  <a:ea typeface="ＭＳ Ｐゴシック" pitchFamily="-104" charset="-128"/>
                  <a:cs typeface="Arial"/>
                </a:rPr>
                <a:t>S3		1		1		1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36862465-9E51-6D43-AAF9-8B91676C7397}"/>
                </a:ext>
              </a:extLst>
            </p:cNvPr>
            <p:cNvSpPr txBox="1"/>
            <p:nvPr/>
          </p:nvSpPr>
          <p:spPr>
            <a:xfrm>
              <a:off x="5346064" y="3438561"/>
              <a:ext cx="3124200" cy="46186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 err="1">
                  <a:latin typeface="+mj-lt"/>
                  <a:ea typeface="ＭＳ Ｐゴシック" pitchFamily="-104" charset="-128"/>
                  <a:cs typeface="Arial"/>
                </a:rPr>
                <a:t>Sn</a:t>
              </a:r>
              <a:r>
                <a:rPr lang="en-GB" sz="2400" dirty="0">
                  <a:latin typeface="+mj-lt"/>
                  <a:ea typeface="ＭＳ Ｐゴシック" pitchFamily="-104" charset="-128"/>
                  <a:cs typeface="Arial"/>
                </a:rPr>
                <a:t>		1		1		1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44352C3F-3030-524C-9220-74B8C6618086}"/>
                </a:ext>
              </a:extLst>
            </p:cNvPr>
            <p:cNvSpPr txBox="1"/>
            <p:nvPr/>
          </p:nvSpPr>
          <p:spPr>
            <a:xfrm>
              <a:off x="5346064" y="2224390"/>
              <a:ext cx="3124200" cy="4618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latin typeface="+mj-lt"/>
                  <a:ea typeface="ＭＳ Ｐゴシック" pitchFamily="-104" charset="-128"/>
                  <a:cs typeface="Arial"/>
                </a:rPr>
                <a:t>		</a:t>
              </a:r>
              <a:r>
                <a:rPr lang="en-GB" sz="2400" dirty="0" err="1">
                  <a:solidFill>
                    <a:srgbClr val="F79646"/>
                  </a:solidFill>
                  <a:latin typeface="+mj-lt"/>
                  <a:ea typeface="ＭＳ Ｐゴシック" pitchFamily="-104" charset="-128"/>
                  <a:cs typeface="Arial"/>
                </a:rPr>
                <a:t>i</a:t>
              </a:r>
              <a:r>
                <a:rPr lang="en-GB" sz="2400" dirty="0">
                  <a:solidFill>
                    <a:srgbClr val="F79646"/>
                  </a:solidFill>
                  <a:latin typeface="+mj-lt"/>
                  <a:ea typeface="ＭＳ Ｐゴシック" pitchFamily="-104" charset="-128"/>
                  <a:cs typeface="Arial"/>
                </a:rPr>
                <a:t>		</a:t>
              </a:r>
              <a:r>
                <a:rPr lang="en-GB" sz="2400" dirty="0" err="1">
                  <a:solidFill>
                    <a:srgbClr val="F79646"/>
                  </a:solidFill>
                  <a:latin typeface="+mj-lt"/>
                  <a:ea typeface="ＭＳ Ｐゴシック" pitchFamily="-104" charset="-128"/>
                  <a:cs typeface="Arial"/>
                </a:rPr>
                <a:t>e</a:t>
              </a:r>
              <a:r>
                <a:rPr lang="en-GB" sz="2400" dirty="0">
                  <a:solidFill>
                    <a:srgbClr val="F79646"/>
                  </a:solidFill>
                  <a:latin typeface="+mj-lt"/>
                  <a:ea typeface="ＭＳ Ｐゴシック" pitchFamily="-104" charset="-128"/>
                  <a:cs typeface="Arial"/>
                </a:rPr>
                <a:t>		a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7E67B3E1-7854-0445-A14F-29C6C0DBD05B}"/>
                </a:ext>
              </a:extLst>
            </p:cNvPr>
            <p:cNvSpPr txBox="1"/>
            <p:nvPr/>
          </p:nvSpPr>
          <p:spPr>
            <a:xfrm>
              <a:off x="5727064" y="1957748"/>
              <a:ext cx="2438400" cy="4618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 err="1">
                  <a:latin typeface="+mj-lt"/>
                  <a:ea typeface="ＭＳ Ｐゴシック" pitchFamily="-104" charset="-128"/>
                  <a:cs typeface="Arial"/>
                </a:rPr>
                <a:t>Anzahl</a:t>
              </a:r>
              <a:r>
                <a:rPr lang="en-GB" sz="2400" dirty="0">
                  <a:latin typeface="+mj-lt"/>
                  <a:ea typeface="ＭＳ Ｐゴシック" pitchFamily="-104" charset="-128"/>
                  <a:cs typeface="Arial"/>
                </a:rPr>
                <a:t> </a:t>
              </a:r>
              <a:r>
                <a:rPr lang="en-GB" sz="2400" dirty="0" err="1">
                  <a:latin typeface="+mj-lt"/>
                  <a:ea typeface="ＭＳ Ｐゴシック" pitchFamily="-104" charset="-128"/>
                  <a:cs typeface="Arial"/>
                </a:rPr>
                <a:t>der</a:t>
              </a:r>
              <a:r>
                <a:rPr lang="en-GB" sz="2400" dirty="0">
                  <a:latin typeface="+mj-lt"/>
                  <a:ea typeface="ＭＳ Ｐゴシック" pitchFamily="-104" charset="-128"/>
                  <a:cs typeface="Arial"/>
                </a:rPr>
                <a:t> </a:t>
              </a:r>
              <a:r>
                <a:rPr lang="en-GB" sz="2400" dirty="0" err="1">
                  <a:latin typeface="+mj-lt"/>
                  <a:ea typeface="ＭＳ Ｐゴシック" pitchFamily="-104" charset="-128"/>
                  <a:cs typeface="Arial"/>
                </a:rPr>
                <a:t>Werte</a:t>
              </a:r>
              <a:endParaRPr lang="en-GB" sz="2400" dirty="0">
                <a:latin typeface="+mj-lt"/>
                <a:ea typeface="ＭＳ Ｐゴシック" pitchFamily="-104" charset="-128"/>
                <a:cs typeface="Arial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1FFB472A-8EF7-534C-9686-DE56431844E0}"/>
                </a:ext>
              </a:extLst>
            </p:cNvPr>
            <p:cNvSpPr txBox="1"/>
            <p:nvPr/>
          </p:nvSpPr>
          <p:spPr>
            <a:xfrm>
              <a:off x="5398452" y="3208424"/>
              <a:ext cx="623887" cy="4618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latin typeface="+mj-lt"/>
                  <a:ea typeface="ＭＳ Ｐゴシック" pitchFamily="-104" charset="-128"/>
                  <a:cs typeface="Arial"/>
                </a:rPr>
                <a:t>...</a:t>
              </a:r>
              <a:endParaRPr lang="en-GB" sz="2400" dirty="0" err="1">
                <a:latin typeface="+mj-lt"/>
                <a:ea typeface="ＭＳ Ｐゴシック" pitchFamily="-104" charset="-128"/>
                <a:cs typeface="Arial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385D373A-121E-0A4F-AABE-1FFD2484E510}"/>
              </a:ext>
            </a:extLst>
          </p:cNvPr>
          <p:cNvSpPr txBox="1"/>
          <p:nvPr/>
        </p:nvSpPr>
        <p:spPr bwMode="auto">
          <a:xfrm>
            <a:off x="63500" y="3063875"/>
            <a:ext cx="1219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 err="1">
                <a:solidFill>
                  <a:srgbClr val="FF0000"/>
                </a:solidFill>
                <a:latin typeface="+mj-lt"/>
                <a:ea typeface="ＭＳ Ｐゴシック" pitchFamily="-104" charset="-128"/>
                <a:cs typeface="Arial"/>
              </a:rPr>
              <a:t>Dialekt</a:t>
            </a:r>
            <a:endParaRPr lang="en-GB" sz="2400" dirty="0">
              <a:solidFill>
                <a:srgbClr val="FF0000"/>
              </a:solidFill>
              <a:latin typeface="+mj-lt"/>
              <a:ea typeface="ＭＳ Ｐゴシック" pitchFamily="-104" charset="-128"/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406B9E2-4B99-6B41-9683-5201616EA6B2}"/>
              </a:ext>
            </a:extLst>
          </p:cNvPr>
          <p:cNvSpPr txBox="1"/>
          <p:nvPr/>
        </p:nvSpPr>
        <p:spPr bwMode="auto">
          <a:xfrm>
            <a:off x="2513013" y="2419350"/>
            <a:ext cx="8382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0000"/>
                </a:solidFill>
                <a:latin typeface="+mj-lt"/>
                <a:ea typeface="ＭＳ Ｐゴシック" pitchFamily="-104" charset="-128"/>
                <a:cs typeface="Arial"/>
              </a:rPr>
              <a:t>Alter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A439951-1309-EA4C-A556-A5242475B451}"/>
              </a:ext>
            </a:extLst>
          </p:cNvPr>
          <p:cNvSpPr txBox="1"/>
          <p:nvPr/>
        </p:nvSpPr>
        <p:spPr bwMode="auto">
          <a:xfrm>
            <a:off x="1181100" y="2976563"/>
            <a:ext cx="835025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79646"/>
                </a:solidFill>
                <a:latin typeface="+mj-lt"/>
                <a:ea typeface="ＭＳ Ｐゴシック" pitchFamily="-104" charset="-128"/>
                <a:cs typeface="Arial"/>
              </a:rPr>
              <a:t>BY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FD760D7-F000-6345-A3EE-F3A2B94E2EF1}"/>
              </a:ext>
            </a:extLst>
          </p:cNvPr>
          <p:cNvSpPr txBox="1"/>
          <p:nvPr/>
        </p:nvSpPr>
        <p:spPr bwMode="auto">
          <a:xfrm>
            <a:off x="1181100" y="3295650"/>
            <a:ext cx="835025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79646"/>
                </a:solidFill>
                <a:latin typeface="+mj-lt"/>
                <a:ea typeface="ＭＳ Ｐゴシック" pitchFamily="-104" charset="-128"/>
                <a:cs typeface="Arial"/>
              </a:rPr>
              <a:t>SH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99FC8FE-7588-0B46-A57E-DCEB32DC8FC3}"/>
              </a:ext>
            </a:extLst>
          </p:cNvPr>
          <p:cNvSpPr txBox="1"/>
          <p:nvPr/>
        </p:nvSpPr>
        <p:spPr bwMode="auto">
          <a:xfrm>
            <a:off x="2016125" y="2600325"/>
            <a:ext cx="762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 err="1">
                <a:solidFill>
                  <a:schemeClr val="accent6"/>
                </a:solidFill>
                <a:latin typeface="+mj-lt"/>
                <a:ea typeface="ＭＳ Ｐゴシック" pitchFamily="-104" charset="-128"/>
                <a:cs typeface="Arial"/>
              </a:rPr>
              <a:t>jung</a:t>
            </a:r>
            <a:endParaRPr lang="en-GB" sz="2400" dirty="0">
              <a:solidFill>
                <a:schemeClr val="accent6"/>
              </a:solidFill>
              <a:latin typeface="+mj-lt"/>
              <a:ea typeface="ＭＳ Ｐゴシック" pitchFamily="-104" charset="-128"/>
              <a:cs typeface="Arial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99BD07F-00A8-B14A-8C6D-803CD3FD2C05}"/>
              </a:ext>
            </a:extLst>
          </p:cNvPr>
          <p:cNvSpPr txBox="1"/>
          <p:nvPr/>
        </p:nvSpPr>
        <p:spPr bwMode="auto">
          <a:xfrm>
            <a:off x="3387725" y="2600325"/>
            <a:ext cx="762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chemeClr val="accent6"/>
                </a:solidFill>
                <a:latin typeface="+mj-lt"/>
                <a:ea typeface="ＭＳ Ｐゴシック" pitchFamily="-104" charset="-128"/>
                <a:cs typeface="Arial"/>
              </a:rPr>
              <a:t>alt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F53D6BA-DDE9-F440-98A4-F7F3C88A8DA9}"/>
              </a:ext>
            </a:extLst>
          </p:cNvPr>
          <p:cNvSpPr txBox="1"/>
          <p:nvPr/>
        </p:nvSpPr>
        <p:spPr bwMode="auto">
          <a:xfrm>
            <a:off x="2016125" y="2973388"/>
            <a:ext cx="528638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10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A3756F2-9D60-0043-A6BA-994A51FB4F38}"/>
              </a:ext>
            </a:extLst>
          </p:cNvPr>
          <p:cNvSpPr txBox="1"/>
          <p:nvPr/>
        </p:nvSpPr>
        <p:spPr bwMode="auto">
          <a:xfrm>
            <a:off x="3351213" y="2976563"/>
            <a:ext cx="53022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10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4E8D4E5-A9CF-DA46-BCD6-46E1793ADBC4}"/>
              </a:ext>
            </a:extLst>
          </p:cNvPr>
          <p:cNvSpPr txBox="1"/>
          <p:nvPr/>
        </p:nvSpPr>
        <p:spPr bwMode="auto">
          <a:xfrm>
            <a:off x="2022475" y="3295650"/>
            <a:ext cx="530225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10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90A5B967-B712-1D42-8601-249BE7227C13}"/>
              </a:ext>
            </a:extLst>
          </p:cNvPr>
          <p:cNvSpPr txBox="1"/>
          <p:nvPr/>
        </p:nvSpPr>
        <p:spPr bwMode="auto">
          <a:xfrm>
            <a:off x="3387725" y="3270250"/>
            <a:ext cx="528638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10</a:t>
            </a:r>
          </a:p>
        </p:txBody>
      </p:sp>
      <p:grpSp>
        <p:nvGrpSpPr>
          <p:cNvPr id="28688" name="Group 50">
            <a:extLst>
              <a:ext uri="{FF2B5EF4-FFF2-40B4-BE49-F238E27FC236}">
                <a16:creationId xmlns:a16="http://schemas.microsoft.com/office/drawing/2014/main" id="{677BE546-4576-D14B-8984-E103224CD037}"/>
              </a:ext>
            </a:extLst>
          </p:cNvPr>
          <p:cNvGrpSpPr>
            <a:grpSpLocks/>
          </p:cNvGrpSpPr>
          <p:nvPr/>
        </p:nvGrpSpPr>
        <p:grpSpPr bwMode="auto">
          <a:xfrm>
            <a:off x="355600" y="4976813"/>
            <a:ext cx="4086225" cy="1457325"/>
            <a:chOff x="223636" y="5336232"/>
            <a:chExt cx="4085829" cy="1456730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8AA2A142-EDBF-F149-BA6C-C22148E24781}"/>
                </a:ext>
              </a:extLst>
            </p:cNvPr>
            <p:cNvSpPr txBox="1"/>
            <p:nvPr/>
          </p:nvSpPr>
          <p:spPr>
            <a:xfrm>
              <a:off x="223636" y="6101095"/>
              <a:ext cx="1219082" cy="46177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 err="1">
                  <a:solidFill>
                    <a:srgbClr val="FF0000"/>
                  </a:solidFill>
                  <a:latin typeface="+mj-lt"/>
                  <a:ea typeface="ＭＳ Ｐゴシック" pitchFamily="-104" charset="-128"/>
                  <a:cs typeface="Arial"/>
                </a:rPr>
                <a:t>Dialekt</a:t>
              </a:r>
              <a:endParaRPr lang="en-GB" sz="2400" dirty="0">
                <a:solidFill>
                  <a:srgbClr val="FF0000"/>
                </a:solidFill>
                <a:latin typeface="+mj-lt"/>
                <a:ea typeface="ＭＳ Ｐゴシック" pitchFamily="-104" charset="-128"/>
                <a:cs typeface="Arial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0963E8E7-35E2-4E4D-9E15-83F3914A4EA2}"/>
                </a:ext>
              </a:extLst>
            </p:cNvPr>
            <p:cNvSpPr txBox="1"/>
            <p:nvPr/>
          </p:nvSpPr>
          <p:spPr>
            <a:xfrm>
              <a:off x="2712595" y="5336232"/>
              <a:ext cx="838119" cy="4570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solidFill>
                    <a:srgbClr val="FF0000"/>
                  </a:solidFill>
                  <a:latin typeface="+mj-lt"/>
                  <a:ea typeface="ＭＳ Ｐゴシック" pitchFamily="-104" charset="-128"/>
                  <a:cs typeface="Arial"/>
                </a:rPr>
                <a:t>Alter</a:t>
              </a: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FEE9AC10-97FB-8D4B-B452-5D9275BE52BF}"/>
                </a:ext>
              </a:extLst>
            </p:cNvPr>
            <p:cNvSpPr txBox="1"/>
            <p:nvPr/>
          </p:nvSpPr>
          <p:spPr>
            <a:xfrm>
              <a:off x="1341128" y="6013817"/>
              <a:ext cx="834944" cy="4570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solidFill>
                    <a:srgbClr val="F79646"/>
                  </a:solidFill>
                  <a:latin typeface="+mj-lt"/>
                  <a:ea typeface="ＭＳ Ｐゴシック" pitchFamily="-104" charset="-128"/>
                  <a:cs typeface="Arial"/>
                </a:rPr>
                <a:t>BY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2A9D8A57-7936-2342-8150-1C6A86947E82}"/>
                </a:ext>
              </a:extLst>
            </p:cNvPr>
            <p:cNvSpPr txBox="1"/>
            <p:nvPr/>
          </p:nvSpPr>
          <p:spPr>
            <a:xfrm>
              <a:off x="1341128" y="6331188"/>
              <a:ext cx="834944" cy="45701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solidFill>
                    <a:srgbClr val="F79646"/>
                  </a:solidFill>
                  <a:latin typeface="+mj-lt"/>
                  <a:ea typeface="ＭＳ Ｐゴシック" pitchFamily="-104" charset="-128"/>
                  <a:cs typeface="Arial"/>
                </a:rPr>
                <a:t>SH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90C08D62-8633-9D44-A40E-DFBD3372F040}"/>
                </a:ext>
              </a:extLst>
            </p:cNvPr>
            <p:cNvSpPr txBox="1"/>
            <p:nvPr/>
          </p:nvSpPr>
          <p:spPr>
            <a:xfrm>
              <a:off x="2176072" y="5636147"/>
              <a:ext cx="761926" cy="4617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 err="1">
                  <a:solidFill>
                    <a:schemeClr val="accent6"/>
                  </a:solidFill>
                  <a:latin typeface="+mj-lt"/>
                  <a:ea typeface="ＭＳ Ｐゴシック" pitchFamily="-104" charset="-128"/>
                  <a:cs typeface="Arial"/>
                </a:rPr>
                <a:t>jung</a:t>
              </a:r>
              <a:endParaRPr lang="en-GB" sz="2400" dirty="0">
                <a:solidFill>
                  <a:schemeClr val="accent6"/>
                </a:solidFill>
                <a:latin typeface="+mj-lt"/>
                <a:ea typeface="ＭＳ Ｐゴシック" pitchFamily="-104" charset="-128"/>
                <a:cs typeface="Arial"/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7706A7D4-938C-C04C-AFFE-043920E66C61}"/>
                </a:ext>
              </a:extLst>
            </p:cNvPr>
            <p:cNvSpPr txBox="1"/>
            <p:nvPr/>
          </p:nvSpPr>
          <p:spPr>
            <a:xfrm>
              <a:off x="3547539" y="5636147"/>
              <a:ext cx="761926" cy="4617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solidFill>
                    <a:schemeClr val="accent6"/>
                  </a:solidFill>
                  <a:latin typeface="+mj-lt"/>
                  <a:ea typeface="ＭＳ Ｐゴシック" pitchFamily="-104" charset="-128"/>
                  <a:cs typeface="Arial"/>
                </a:rPr>
                <a:t>alt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9483512-6E4B-CC48-B93B-2DD6DEF3D86A}"/>
                </a:ext>
              </a:extLst>
            </p:cNvPr>
            <p:cNvSpPr txBox="1"/>
            <p:nvPr/>
          </p:nvSpPr>
          <p:spPr>
            <a:xfrm>
              <a:off x="2176072" y="6009057"/>
              <a:ext cx="530174" cy="46177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latin typeface="+mj-lt"/>
                  <a:ea typeface="ＭＳ Ｐゴシック" pitchFamily="-104" charset="-128"/>
                  <a:cs typeface="Arial"/>
                </a:rPr>
                <a:t>4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F98DF042-E824-6042-B593-6D9FFAC7C628}"/>
                </a:ext>
              </a:extLst>
            </p:cNvPr>
            <p:cNvSpPr txBox="1"/>
            <p:nvPr/>
          </p:nvSpPr>
          <p:spPr>
            <a:xfrm>
              <a:off x="3511030" y="6013817"/>
              <a:ext cx="530174" cy="46018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latin typeface="+mj-lt"/>
                  <a:ea typeface="ＭＳ Ｐゴシック" pitchFamily="-104" charset="-128"/>
                  <a:cs typeface="Arial"/>
                </a:rPr>
                <a:t>11</a:t>
              </a: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8452CBFB-145F-7144-8AA6-3A7997FBAD8E}"/>
                </a:ext>
              </a:extLst>
            </p:cNvPr>
            <p:cNvSpPr txBox="1"/>
            <p:nvPr/>
          </p:nvSpPr>
          <p:spPr>
            <a:xfrm>
              <a:off x="2182421" y="6331188"/>
              <a:ext cx="530174" cy="4617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latin typeface="+mj-lt"/>
                  <a:ea typeface="ＭＳ Ｐゴシック" pitchFamily="-104" charset="-128"/>
                  <a:cs typeface="Arial"/>
                </a:rPr>
                <a:t>6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A645E367-0B7A-E642-BEE1-D9D5FD2E96B2}"/>
                </a:ext>
              </a:extLst>
            </p:cNvPr>
            <p:cNvSpPr txBox="1"/>
            <p:nvPr/>
          </p:nvSpPr>
          <p:spPr>
            <a:xfrm>
              <a:off x="3547539" y="6307385"/>
              <a:ext cx="530174" cy="46177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latin typeface="+mj-lt"/>
                  <a:ea typeface="ＭＳ Ｐゴシック" pitchFamily="-104" charset="-128"/>
                  <a:cs typeface="Arial"/>
                </a:rPr>
                <a:t>3</a:t>
              </a:r>
            </a:p>
          </p:txBody>
        </p:sp>
      </p:grpSp>
      <p:sp>
        <p:nvSpPr>
          <p:cNvPr id="28689" name="TextBox 4">
            <a:extLst>
              <a:ext uri="{FF2B5EF4-FFF2-40B4-BE49-F238E27FC236}">
                <a16:creationId xmlns:a16="http://schemas.microsoft.com/office/drawing/2014/main" id="{4E24E18B-984A-C04E-B9B8-4ABD34DE7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0" y="1393825"/>
            <a:ext cx="43783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latin typeface="Calibri" panose="020F0502020204030204" pitchFamily="34" charset="0"/>
                <a:cs typeface="Arial" panose="020B0604020202020204" pitchFamily="34" charset="0"/>
              </a:rPr>
              <a:t>Die selbe Anzahl pro Stufen-Kombination</a:t>
            </a:r>
          </a:p>
        </p:txBody>
      </p:sp>
      <p:sp>
        <p:nvSpPr>
          <p:cNvPr id="28690" name="TextBox 5">
            <a:extLst>
              <a:ext uri="{FF2B5EF4-FFF2-40B4-BE49-F238E27FC236}">
                <a16:creationId xmlns:a16="http://schemas.microsoft.com/office/drawing/2014/main" id="{88EA015F-5F8B-F143-BE34-38BFBFEB1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75" y="788988"/>
            <a:ext cx="80232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latin typeface="Calibri" panose="020F0502020204030204" pitchFamily="34" charset="0"/>
                <a:cs typeface="Arial" panose="020B0604020202020204" pitchFamily="34" charset="0"/>
              </a:rPr>
              <a:t>Zwei Bedingungen für die Durchführung der Varianzanalyse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BC31381-6EE1-EC4E-860D-877CB8BFC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0"/>
            <a:ext cx="4267200" cy="8302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5. Wiederholungen in within Stufen.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B50FBB9-FD7E-D94D-B850-6E13ED87CD45}"/>
              </a:ext>
            </a:extLst>
          </p:cNvPr>
          <p:cNvSpPr txBox="1"/>
          <p:nvPr/>
        </p:nvSpPr>
        <p:spPr>
          <a:xfrm>
            <a:off x="917575" y="4303713"/>
            <a:ext cx="2751138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 err="1">
                <a:latin typeface="+mn-lt"/>
                <a:ea typeface="ＭＳ Ｐゴシック" pitchFamily="4" charset="-128"/>
                <a:cs typeface="Arial"/>
              </a:rPr>
              <a:t>ezANOVA</a:t>
            </a:r>
            <a:r>
              <a:rPr lang="en-GB" sz="2400" dirty="0">
                <a:latin typeface="+mn-lt"/>
                <a:ea typeface="ＭＳ Ｐゴシック" pitchFamily="4" charset="-128"/>
                <a:cs typeface="Arial"/>
              </a:rPr>
              <a:t>() </a:t>
            </a:r>
            <a:r>
              <a:rPr lang="en-GB" sz="2400" dirty="0" err="1">
                <a:latin typeface="+mn-lt"/>
                <a:ea typeface="ＭＳ Ｐゴシック" pitchFamily="4" charset="-128"/>
                <a:cs typeface="Arial"/>
              </a:rPr>
              <a:t>gibt</a:t>
            </a:r>
            <a:r>
              <a:rPr lang="en-GB" sz="2400" dirty="0">
                <a:latin typeface="+mn-lt"/>
                <a:ea typeface="ＭＳ Ｐゴシック" pitchFamily="4" charset="-128"/>
                <a:cs typeface="Arial"/>
              </a:rPr>
              <a:t> </a:t>
            </a:r>
            <a:r>
              <a:rPr lang="en-GB" sz="2400" dirty="0" err="1">
                <a:latin typeface="+mn-lt"/>
                <a:ea typeface="ＭＳ Ｐゴシック" pitchFamily="4" charset="-128"/>
                <a:cs typeface="Arial"/>
              </a:rPr>
              <a:t>eine</a:t>
            </a:r>
            <a:r>
              <a:rPr lang="en-GB" sz="2400" dirty="0">
                <a:latin typeface="+mn-lt"/>
                <a:ea typeface="ＭＳ Ｐゴシック" pitchFamily="4" charset="-128"/>
                <a:cs typeface="Arial"/>
              </a:rPr>
              <a:t> </a:t>
            </a:r>
            <a:r>
              <a:rPr lang="en-GB" sz="2400" dirty="0" err="1">
                <a:latin typeface="+mn-lt"/>
                <a:ea typeface="ＭＳ Ｐゴシック" pitchFamily="4" charset="-128"/>
                <a:cs typeface="Arial"/>
              </a:rPr>
              <a:t>Warnmeldung</a:t>
            </a:r>
            <a:endParaRPr lang="en-GB" sz="2400" dirty="0">
              <a:latin typeface="+mn-lt"/>
              <a:ea typeface="ＭＳ Ｐゴシック" pitchFamily="4" charset="-128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65ABD0-2233-8F45-B741-64EACDFF1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0" y="71438"/>
            <a:ext cx="4751388" cy="461962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>
                <a:solidFill>
                  <a:srgbClr val="000000"/>
                </a:solidFill>
                <a:latin typeface="+mn-lt"/>
                <a:ea typeface="Arial" pitchFamily="-104" charset="0"/>
                <a:cs typeface="Arial" pitchFamily="-104" charset="0"/>
              </a:rPr>
              <a:t>5. Wiederholungen in within-Stufen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3D28F97-221C-D64B-B686-AFAAEB7F061C}"/>
              </a:ext>
            </a:extLst>
          </p:cNvPr>
          <p:cNvSpPr txBox="1"/>
          <p:nvPr/>
        </p:nvSpPr>
        <p:spPr>
          <a:xfrm>
            <a:off x="309563" y="1363663"/>
            <a:ext cx="8153400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Englische und spanische </a:t>
            </a:r>
            <a:r>
              <a:rPr lang="de-DE" sz="2400" dirty="0" err="1">
                <a:latin typeface="+mj-lt"/>
                <a:ea typeface="ＭＳ Ｐゴシック" pitchFamily="-104" charset="-128"/>
                <a:cs typeface="Arial"/>
              </a:rPr>
              <a:t>Vpn</a:t>
            </a: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 produzierten /i, e, a/ zu 2 Sprechgeschwindigkeiten</a:t>
            </a: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id="{58EF04E4-C4C2-6B41-A2B5-B37F5767AC54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2195513"/>
            <a:ext cx="8558213" cy="4159250"/>
            <a:chOff x="228600" y="2195394"/>
            <a:chExt cx="8558886" cy="4158863"/>
          </a:xfrm>
        </p:grpSpPr>
        <p:grpSp>
          <p:nvGrpSpPr>
            <p:cNvPr id="29702" name="Group 39">
              <a:extLst>
                <a:ext uri="{FF2B5EF4-FFF2-40B4-BE49-F238E27FC236}">
                  <a16:creationId xmlns:a16="http://schemas.microsoft.com/office/drawing/2014/main" id="{99133B62-10C0-0749-92B0-437F6DAAB8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147" y="3534856"/>
              <a:ext cx="8477339" cy="2819401"/>
              <a:chOff x="310147" y="3534856"/>
              <a:chExt cx="8477339" cy="2819401"/>
            </a:xfrm>
          </p:grpSpPr>
          <p:sp>
            <p:nvSpPr>
              <p:cNvPr id="29704" name="TextBox 3">
                <a:extLst>
                  <a:ext uri="{FF2B5EF4-FFF2-40B4-BE49-F238E27FC236}">
                    <a16:creationId xmlns:a16="http://schemas.microsoft.com/office/drawing/2014/main" id="{7D13A658-D11C-504E-B578-C7A4CE4A33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87109" y="4222889"/>
                <a:ext cx="682699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Vpn</a:t>
                </a:r>
              </a:p>
            </p:txBody>
          </p:sp>
          <p:sp>
            <p:nvSpPr>
              <p:cNvPr id="29705" name="TextBox 4">
                <a:extLst>
                  <a:ext uri="{FF2B5EF4-FFF2-40B4-BE49-F238E27FC236}">
                    <a16:creationId xmlns:a16="http://schemas.microsoft.com/office/drawing/2014/main" id="{1D05C2FA-F00A-5648-B733-123F1A3DB1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10786" y="5592256"/>
                <a:ext cx="25304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i</a:t>
                </a:r>
              </a:p>
            </p:txBody>
          </p:sp>
          <p:sp>
            <p:nvSpPr>
              <p:cNvPr id="29706" name="TextBox 5">
                <a:extLst>
                  <a:ext uri="{FF2B5EF4-FFF2-40B4-BE49-F238E27FC236}">
                    <a16:creationId xmlns:a16="http://schemas.microsoft.com/office/drawing/2014/main" id="{488DA55F-EC48-7949-88E2-C80E882B97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21536" y="5592256"/>
                <a:ext cx="33780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e</a:t>
                </a:r>
              </a:p>
            </p:txBody>
          </p:sp>
          <p:sp>
            <p:nvSpPr>
              <p:cNvPr id="29707" name="TextBox 6">
                <a:extLst>
                  <a:ext uri="{FF2B5EF4-FFF2-40B4-BE49-F238E27FC236}">
                    <a16:creationId xmlns:a16="http://schemas.microsoft.com/office/drawing/2014/main" id="{BD8C4676-5124-494F-A79B-5CCD67CE9F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07733" y="5592256"/>
                <a:ext cx="33209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a</a:t>
                </a:r>
              </a:p>
            </p:txBody>
          </p:sp>
          <p:sp>
            <p:nvSpPr>
              <p:cNvPr id="29708" name="TextBox 7">
                <a:extLst>
                  <a:ext uri="{FF2B5EF4-FFF2-40B4-BE49-F238E27FC236}">
                    <a16:creationId xmlns:a16="http://schemas.microsoft.com/office/drawing/2014/main" id="{147F52A2-9442-024B-9D3A-56098A1896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71248" y="4908689"/>
                <a:ext cx="78699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lang.</a:t>
                </a:r>
              </a:p>
            </p:txBody>
          </p:sp>
          <p:sp>
            <p:nvSpPr>
              <p:cNvPr id="29709" name="TextBox 8">
                <a:extLst>
                  <a:ext uri="{FF2B5EF4-FFF2-40B4-BE49-F238E27FC236}">
                    <a16:creationId xmlns:a16="http://schemas.microsoft.com/office/drawing/2014/main" id="{A634019D-F8DC-A146-AA73-32E9F35835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37677" y="4908689"/>
                <a:ext cx="105299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schnell</a:t>
                </a:r>
              </a:p>
            </p:txBody>
          </p:sp>
          <p:sp>
            <p:nvSpPr>
              <p:cNvPr id="29710" name="TextBox 9">
                <a:extLst>
                  <a:ext uri="{FF2B5EF4-FFF2-40B4-BE49-F238E27FC236}">
                    <a16:creationId xmlns:a16="http://schemas.microsoft.com/office/drawing/2014/main" id="{44354D33-0400-E449-AB95-A0CDBDA7C5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37302" y="4908689"/>
                <a:ext cx="1866166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Sprechtempo</a:t>
                </a:r>
              </a:p>
            </p:txBody>
          </p:sp>
          <p:sp>
            <p:nvSpPr>
              <p:cNvPr id="29711" name="TextBox 10">
                <a:extLst>
                  <a:ext uri="{FF2B5EF4-FFF2-40B4-BE49-F238E27FC236}">
                    <a16:creationId xmlns:a16="http://schemas.microsoft.com/office/drawing/2014/main" id="{7882229A-381C-8C42-8201-21F1E9E118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4925" y="5592256"/>
                <a:ext cx="87956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Vokal</a:t>
                </a:r>
              </a:p>
            </p:txBody>
          </p:sp>
          <p:sp>
            <p:nvSpPr>
              <p:cNvPr id="29712" name="TextBox 11">
                <a:extLst>
                  <a:ext uri="{FF2B5EF4-FFF2-40B4-BE49-F238E27FC236}">
                    <a16:creationId xmlns:a16="http://schemas.microsoft.com/office/drawing/2014/main" id="{83367DEB-576A-0541-9DDC-0CE5D38DD1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79418" y="3534856"/>
                <a:ext cx="118749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Sprache</a:t>
                </a:r>
              </a:p>
            </p:txBody>
          </p:sp>
          <p:sp>
            <p:nvSpPr>
              <p:cNvPr id="29713" name="TextBox 12">
                <a:extLst>
                  <a:ext uri="{FF2B5EF4-FFF2-40B4-BE49-F238E27FC236}">
                    <a16:creationId xmlns:a16="http://schemas.microsoft.com/office/drawing/2014/main" id="{FDDF9715-F57A-0247-A3A0-AC0A2BF950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71248" y="3534856"/>
                <a:ext cx="254971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engl. oder span.</a:t>
                </a: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7A48B920-8DD4-D24B-BC62-3CD8BD8C557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5128836" y="5556612"/>
                <a:ext cx="374615" cy="1588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CD55022C-87B8-6C4D-BE67-DB7DB3F171FA}"/>
                  </a:ext>
                </a:extLst>
              </p:cNvPr>
              <p:cNvCxnSpPr>
                <a:cxnSpLocks noChangeShapeType="1"/>
                <a:stCxn id="29708" idx="2"/>
              </p:cNvCxnSpPr>
              <p:nvPr/>
            </p:nvCxnSpPr>
            <p:spPr bwMode="auto">
              <a:xfrm rot="5400000">
                <a:off x="4880373" y="5360541"/>
                <a:ext cx="374615" cy="393731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3175A03C-90BA-BD40-8A2D-3C27BE7E724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6200000" flipH="1">
                <a:off x="5343166" y="5343870"/>
                <a:ext cx="374615" cy="427071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9717" name="TextBox 16">
                <a:extLst>
                  <a:ext uri="{FF2B5EF4-FFF2-40B4-BE49-F238E27FC236}">
                    <a16:creationId xmlns:a16="http://schemas.microsoft.com/office/drawing/2014/main" id="{C51805C6-C2B3-8C49-95DD-6EB56297CE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27604" y="5592255"/>
                <a:ext cx="25304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i</a:t>
                </a:r>
              </a:p>
            </p:txBody>
          </p:sp>
          <p:sp>
            <p:nvSpPr>
              <p:cNvPr id="29718" name="TextBox 17">
                <a:extLst>
                  <a:ext uri="{FF2B5EF4-FFF2-40B4-BE49-F238E27FC236}">
                    <a16:creationId xmlns:a16="http://schemas.microsoft.com/office/drawing/2014/main" id="{415C0BE1-2D8B-014F-AFC1-649B9EFB64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38354" y="5592255"/>
                <a:ext cx="33780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e</a:t>
                </a:r>
              </a:p>
            </p:txBody>
          </p:sp>
          <p:sp>
            <p:nvSpPr>
              <p:cNvPr id="29719" name="TextBox 18">
                <a:extLst>
                  <a:ext uri="{FF2B5EF4-FFF2-40B4-BE49-F238E27FC236}">
                    <a16:creationId xmlns:a16="http://schemas.microsoft.com/office/drawing/2014/main" id="{C378CEA2-66B8-3C48-9A73-91368AFC8C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24551" y="5592255"/>
                <a:ext cx="33209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a</a:t>
                </a:r>
              </a:p>
            </p:txBody>
          </p: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3682788D-434D-FB44-A915-C9E25021740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6946667" y="5556612"/>
                <a:ext cx="374615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D8181778-9FDF-074E-8171-4F23B0F2A68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6714080" y="5344664"/>
                <a:ext cx="374615" cy="425483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91E17942-C9B1-F34B-92B6-0332B1AC717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6200000" flipH="1">
                <a:off x="7160202" y="5344664"/>
                <a:ext cx="374615" cy="425483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A8B06C88-CA91-564F-A588-CB8B6FC07706}"/>
                  </a:ext>
                </a:extLst>
              </p:cNvPr>
              <p:cNvCxnSpPr>
                <a:cxnSpLocks noChangeShapeType="1"/>
                <a:endCxn id="29704" idx="2"/>
              </p:cNvCxnSpPr>
              <p:nvPr/>
            </p:nvCxnSpPr>
            <p:spPr bwMode="auto">
              <a:xfrm flipV="1">
                <a:off x="5296298" y="4684362"/>
                <a:ext cx="831915" cy="374615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90045C54-C903-494E-8896-A841412A8B4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 flipV="1">
                <a:off x="6153616" y="4684362"/>
                <a:ext cx="855730" cy="374615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39B584AF-C019-A14E-835F-52E80BE0D31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6200000" flipH="1">
                <a:off x="5947257" y="4181170"/>
                <a:ext cx="376203" cy="7939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prstDash val="sysDash"/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9726" name="TextBox 25">
                <a:extLst>
                  <a:ext uri="{FF2B5EF4-FFF2-40B4-BE49-F238E27FC236}">
                    <a16:creationId xmlns:a16="http://schemas.microsoft.com/office/drawing/2014/main" id="{4F1BEB49-D003-B74F-A2D8-DAE8A1CA78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4313" y="5892592"/>
                <a:ext cx="50867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w</a:t>
                </a:r>
                <a:r>
                  <a:rPr lang="de-DE" altLang="de-DE" baseline="-25000"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9727" name="TextBox 26">
                <a:extLst>
                  <a:ext uri="{FF2B5EF4-FFF2-40B4-BE49-F238E27FC236}">
                    <a16:creationId xmlns:a16="http://schemas.microsoft.com/office/drawing/2014/main" id="{6EF64C94-C01B-C847-B7AE-3BA551C9DD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73863" y="5892592"/>
                <a:ext cx="50867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w</a:t>
                </a:r>
                <a:r>
                  <a:rPr lang="de-DE" altLang="de-DE" baseline="-25000"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9728" name="TextBox 27">
                <a:extLst>
                  <a:ext uri="{FF2B5EF4-FFF2-40B4-BE49-F238E27FC236}">
                    <a16:creationId xmlns:a16="http://schemas.microsoft.com/office/drawing/2014/main" id="{7D204458-EC31-0446-96EA-32BEB3C210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20174" y="5892592"/>
                <a:ext cx="50867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w</a:t>
                </a:r>
                <a:r>
                  <a:rPr lang="de-DE" altLang="de-DE" baseline="-25000"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29729" name="TextBox 28">
                <a:extLst>
                  <a:ext uri="{FF2B5EF4-FFF2-40B4-BE49-F238E27FC236}">
                    <a16:creationId xmlns:a16="http://schemas.microsoft.com/office/drawing/2014/main" id="{A19F1AF2-954B-7540-A92D-C70AE186EA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77615" y="5892592"/>
                <a:ext cx="50867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w</a:t>
                </a:r>
                <a:r>
                  <a:rPr lang="de-DE" altLang="de-DE" baseline="-25000"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29730" name="TextBox 29">
                <a:extLst>
                  <a:ext uri="{FF2B5EF4-FFF2-40B4-BE49-F238E27FC236}">
                    <a16:creationId xmlns:a16="http://schemas.microsoft.com/office/drawing/2014/main" id="{189FC611-9CC4-3D44-B0FD-EE46BC13B1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47165" y="5892592"/>
                <a:ext cx="50867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w</a:t>
                </a:r>
                <a:r>
                  <a:rPr lang="de-DE" altLang="de-DE" baseline="-25000">
                    <a:cs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29731" name="TextBox 30">
                <a:extLst>
                  <a:ext uri="{FF2B5EF4-FFF2-40B4-BE49-F238E27FC236}">
                    <a16:creationId xmlns:a16="http://schemas.microsoft.com/office/drawing/2014/main" id="{FA8C5FD0-A696-8E46-B480-BE9C9D2673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93476" y="5892592"/>
                <a:ext cx="508673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cs typeface="Arial" panose="020B0604020202020204" pitchFamily="34" charset="0"/>
                  </a:rPr>
                  <a:t>w</a:t>
                </a:r>
                <a:r>
                  <a:rPr lang="de-DE" altLang="de-DE" baseline="-25000">
                    <a:cs typeface="Arial" panose="020B0604020202020204" pitchFamily="34" charset="0"/>
                  </a:rPr>
                  <a:t>6</a:t>
                </a:r>
              </a:p>
            </p:txBody>
          </p:sp>
          <p:sp>
            <p:nvSpPr>
              <p:cNvPr id="29732" name="TextBox 31">
                <a:extLst>
                  <a:ext uri="{FF2B5EF4-FFF2-40B4-BE49-F238E27FC236}">
                    <a16:creationId xmlns:a16="http://schemas.microsoft.com/office/drawing/2014/main" id="{E85DE128-CF05-7840-9924-C03017F6DF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0147" y="3996521"/>
                <a:ext cx="129058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solidFill>
                      <a:srgbClr val="3366FF"/>
                    </a:solidFill>
                    <a:cs typeface="Arial" panose="020B0604020202020204" pitchFamily="34" charset="0"/>
                  </a:rPr>
                  <a:t>between</a:t>
                </a:r>
              </a:p>
            </p:txBody>
          </p:sp>
          <p:sp>
            <p:nvSpPr>
              <p:cNvPr id="29733" name="TextBox 32">
                <a:extLst>
                  <a:ext uri="{FF2B5EF4-FFF2-40B4-BE49-F238E27FC236}">
                    <a16:creationId xmlns:a16="http://schemas.microsoft.com/office/drawing/2014/main" id="{5CCDCB0B-E4EE-3C42-9281-C623383296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9243" y="4597192"/>
                <a:ext cx="98436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de-DE" altLang="de-DE">
                    <a:solidFill>
                      <a:srgbClr val="3366FF"/>
                    </a:solidFill>
                    <a:cs typeface="Arial" panose="020B0604020202020204" pitchFamily="34" charset="0"/>
                  </a:rPr>
                  <a:t>within</a:t>
                </a:r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3388EE2-C030-DB4D-8ED4-D1C19B2E13D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633444" y="4519278"/>
                <a:ext cx="8154042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prstDash val="sysDash"/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E2AD4B6-4FF7-9C4D-8B6F-B0F2DC936828}"/>
                </a:ext>
              </a:extLst>
            </p:cNvPr>
            <p:cNvSpPr txBox="1"/>
            <p:nvPr/>
          </p:nvSpPr>
          <p:spPr>
            <a:xfrm>
              <a:off x="228600" y="2195394"/>
              <a:ext cx="8106412" cy="12000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Within: Vokal (3 Stufen) und Sprechgeschwindigkeit (2 Stufen) </a:t>
              </a:r>
            </a:p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Daher: 3 × 2 = 6 within-Werte pro Vpn </a:t>
              </a:r>
            </a:p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(ein Wert pro within-Stufe pro Vpn).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B0A0FEA1-B9A7-4148-AB61-1DFE743A5E0D}"/>
              </a:ext>
            </a:extLst>
          </p:cNvPr>
          <p:cNvSpPr txBox="1"/>
          <p:nvPr/>
        </p:nvSpPr>
        <p:spPr>
          <a:xfrm>
            <a:off x="309563" y="533400"/>
            <a:ext cx="7996237" cy="83026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Wenn es </a:t>
            </a:r>
            <a:r>
              <a:rPr lang="de-DE" altLang="de-DE" i="1">
                <a:latin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 within-Stufen gibt, dann müssen es </a:t>
            </a:r>
            <a:r>
              <a:rPr lang="de-DE" altLang="de-DE" i="1">
                <a:latin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 Werte pro Vpn sein, einen Wert pro within-Stufe z.B: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3">
            <a:extLst>
              <a:ext uri="{FF2B5EF4-FFF2-40B4-BE49-F238E27FC236}">
                <a16:creationId xmlns:a16="http://schemas.microsoft.com/office/drawing/2014/main" id="{3EEF6FA4-543C-4E46-9063-2AF8E0D8B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533400"/>
            <a:ext cx="8405812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Jedoch haben die meisten phonetischen Untersuchungen mehrere Werte pro within-Stufe. zB. jede Vpn. erzeugte /i, e, a/ zu einer langsamen und schnellen Sprechgeschwindigkeit </a:t>
            </a:r>
            <a:r>
              <a:rPr lang="de-DE" altLang="de-DE" b="1">
                <a:cs typeface="Arial" panose="020B0604020202020204" pitchFamily="34" charset="0"/>
              </a:rPr>
              <a:t>jeweils 10 Mal. </a:t>
            </a:r>
          </a:p>
        </p:txBody>
      </p:sp>
      <p:sp>
        <p:nvSpPr>
          <p:cNvPr id="30723" name="TextBox 4">
            <a:extLst>
              <a:ext uri="{FF2B5EF4-FFF2-40B4-BE49-F238E27FC236}">
                <a16:creationId xmlns:a16="http://schemas.microsoft.com/office/drawing/2014/main" id="{3671D7A9-F848-F341-8C63-993D8436E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8513" y="2809875"/>
            <a:ext cx="682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Vpn</a:t>
            </a:r>
          </a:p>
        </p:txBody>
      </p:sp>
      <p:sp>
        <p:nvSpPr>
          <p:cNvPr id="30724" name="TextBox 5">
            <a:extLst>
              <a:ext uri="{FF2B5EF4-FFF2-40B4-BE49-F238E27FC236}">
                <a16:creationId xmlns:a16="http://schemas.microsoft.com/office/drawing/2014/main" id="{507A6DD6-4D2B-4B4E-A6C1-D1C0C9458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2188" y="4179888"/>
            <a:ext cx="2524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i</a:t>
            </a:r>
          </a:p>
        </p:txBody>
      </p:sp>
      <p:sp>
        <p:nvSpPr>
          <p:cNvPr id="30725" name="TextBox 6">
            <a:extLst>
              <a:ext uri="{FF2B5EF4-FFF2-40B4-BE49-F238E27FC236}">
                <a16:creationId xmlns:a16="http://schemas.microsoft.com/office/drawing/2014/main" id="{52F49852-5448-8947-AE17-6DB543887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3350" y="4179888"/>
            <a:ext cx="3365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e</a:t>
            </a:r>
          </a:p>
        </p:txBody>
      </p:sp>
      <p:sp>
        <p:nvSpPr>
          <p:cNvPr id="30726" name="TextBox 7">
            <a:extLst>
              <a:ext uri="{FF2B5EF4-FFF2-40B4-BE49-F238E27FC236}">
                <a16:creationId xmlns:a16="http://schemas.microsoft.com/office/drawing/2014/main" id="{95D510CE-FB95-CC42-98E9-730C0AA0E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25" y="4179888"/>
            <a:ext cx="331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a</a:t>
            </a:r>
          </a:p>
        </p:txBody>
      </p:sp>
      <p:sp>
        <p:nvSpPr>
          <p:cNvPr id="30727" name="TextBox 8">
            <a:extLst>
              <a:ext uri="{FF2B5EF4-FFF2-40B4-BE49-F238E27FC236}">
                <a16:creationId xmlns:a16="http://schemas.microsoft.com/office/drawing/2014/main" id="{E97AD1DC-6EEC-9D45-ADD3-7F1FA6B12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2525" y="3495675"/>
            <a:ext cx="78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lang.</a:t>
            </a:r>
          </a:p>
        </p:txBody>
      </p:sp>
      <p:sp>
        <p:nvSpPr>
          <p:cNvPr id="30728" name="TextBox 9">
            <a:extLst>
              <a:ext uri="{FF2B5EF4-FFF2-40B4-BE49-F238E27FC236}">
                <a16:creationId xmlns:a16="http://schemas.microsoft.com/office/drawing/2014/main" id="{CC557780-A612-E043-ADEB-AA41B651D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9413" y="3495675"/>
            <a:ext cx="10525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schnell</a:t>
            </a:r>
          </a:p>
        </p:txBody>
      </p:sp>
      <p:sp>
        <p:nvSpPr>
          <p:cNvPr id="30729" name="TextBox 10">
            <a:extLst>
              <a:ext uri="{FF2B5EF4-FFF2-40B4-BE49-F238E27FC236}">
                <a16:creationId xmlns:a16="http://schemas.microsoft.com/office/drawing/2014/main" id="{292C963C-575A-8544-8712-9228CE758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8825" y="3495675"/>
            <a:ext cx="1865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Sprechtempo</a:t>
            </a:r>
          </a:p>
        </p:txBody>
      </p:sp>
      <p:sp>
        <p:nvSpPr>
          <p:cNvPr id="30730" name="TextBox 11">
            <a:extLst>
              <a:ext uri="{FF2B5EF4-FFF2-40B4-BE49-F238E27FC236}">
                <a16:creationId xmlns:a16="http://schemas.microsoft.com/office/drawing/2014/main" id="{E1CC89E0-06D2-1940-BE95-003EFA277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179888"/>
            <a:ext cx="879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Vokal</a:t>
            </a:r>
          </a:p>
        </p:txBody>
      </p:sp>
      <p:sp>
        <p:nvSpPr>
          <p:cNvPr id="30731" name="TextBox 12">
            <a:extLst>
              <a:ext uri="{FF2B5EF4-FFF2-40B4-BE49-F238E27FC236}">
                <a16:creationId xmlns:a16="http://schemas.microsoft.com/office/drawing/2014/main" id="{428248EF-B13A-EA42-B984-2798981BB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0138" y="2122488"/>
            <a:ext cx="1187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Sprache</a:t>
            </a:r>
          </a:p>
        </p:txBody>
      </p:sp>
      <p:sp>
        <p:nvSpPr>
          <p:cNvPr id="30732" name="TextBox 13">
            <a:extLst>
              <a:ext uri="{FF2B5EF4-FFF2-40B4-BE49-F238E27FC236}">
                <a16:creationId xmlns:a16="http://schemas.microsoft.com/office/drawing/2014/main" id="{5DCA6CBD-3001-004D-A3A2-56783894C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2525" y="2122488"/>
            <a:ext cx="2549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engl. oder span.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BFC9582-531F-7540-B597-758CCDE7E02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220494" y="4144169"/>
            <a:ext cx="374650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C948F2A-74E3-D746-911D-EFF11DAC57BE}"/>
              </a:ext>
            </a:extLst>
          </p:cNvPr>
          <p:cNvCxnSpPr>
            <a:cxnSpLocks noChangeShapeType="1"/>
            <a:stCxn id="30727" idx="2"/>
          </p:cNvCxnSpPr>
          <p:nvPr/>
        </p:nvCxnSpPr>
        <p:spPr bwMode="auto">
          <a:xfrm rot="5400000">
            <a:off x="4972050" y="3948113"/>
            <a:ext cx="374650" cy="393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61C504F-1DE8-AE40-828D-CC760232A0A8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5434013" y="3932238"/>
            <a:ext cx="374650" cy="4254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36" name="TextBox 17">
            <a:extLst>
              <a:ext uri="{FF2B5EF4-FFF2-40B4-BE49-F238E27FC236}">
                <a16:creationId xmlns:a16="http://schemas.microsoft.com/office/drawing/2014/main" id="{A3E798AE-17D3-164A-827E-0BF12B41F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8288" y="4179888"/>
            <a:ext cx="25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i</a:t>
            </a:r>
          </a:p>
        </p:txBody>
      </p:sp>
      <p:sp>
        <p:nvSpPr>
          <p:cNvPr id="30737" name="TextBox 18">
            <a:extLst>
              <a:ext uri="{FF2B5EF4-FFF2-40B4-BE49-F238E27FC236}">
                <a16:creationId xmlns:a16="http://schemas.microsoft.com/office/drawing/2014/main" id="{48A6B729-320A-A142-9847-82706262A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9450" y="4179888"/>
            <a:ext cx="3381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e</a:t>
            </a:r>
          </a:p>
        </p:txBody>
      </p:sp>
      <p:sp>
        <p:nvSpPr>
          <p:cNvPr id="30738" name="TextBox 19">
            <a:extLst>
              <a:ext uri="{FF2B5EF4-FFF2-40B4-BE49-F238E27FC236}">
                <a16:creationId xmlns:a16="http://schemas.microsoft.com/office/drawing/2014/main" id="{B1342159-97D1-A447-B7F6-91865614F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5225" y="4179888"/>
            <a:ext cx="3333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9323537-43B8-314B-8CCB-FA36AB115855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038182" y="4144169"/>
            <a:ext cx="374650" cy="15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BF58A36-B728-574E-B9AE-9B4434BEC924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804819" y="3931444"/>
            <a:ext cx="374650" cy="42703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B38B191-A71D-6747-9020-A41567F3154E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7251700" y="3932238"/>
            <a:ext cx="374650" cy="4254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F4ABBF1-8A87-A947-90FA-DEEBA2638EFE}"/>
              </a:ext>
            </a:extLst>
          </p:cNvPr>
          <p:cNvCxnSpPr>
            <a:cxnSpLocks noChangeShapeType="1"/>
            <a:endCxn id="30723" idx="2"/>
          </p:cNvCxnSpPr>
          <p:nvPr/>
        </p:nvCxnSpPr>
        <p:spPr bwMode="auto">
          <a:xfrm flipV="1">
            <a:off x="5387975" y="3271838"/>
            <a:ext cx="831850" cy="3746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1C306F0-787E-2B44-976E-CEB3AB8B7502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6245225" y="3271838"/>
            <a:ext cx="855663" cy="3746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851268B-5215-5F4A-AE1B-EC80A6183A87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6038056" y="2769394"/>
            <a:ext cx="376238" cy="6350"/>
          </a:xfrm>
          <a:prstGeom prst="line">
            <a:avLst/>
          </a:prstGeom>
          <a:noFill/>
          <a:ln w="25400">
            <a:solidFill>
              <a:schemeClr val="accent1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45" name="TextBox 26">
            <a:extLst>
              <a:ext uri="{FF2B5EF4-FFF2-40B4-BE49-F238E27FC236}">
                <a16:creationId xmlns:a16="http://schemas.microsoft.com/office/drawing/2014/main" id="{40B78703-873B-124D-A4FA-16B50F824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5825" y="4479925"/>
            <a:ext cx="663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w</a:t>
            </a:r>
            <a:r>
              <a:rPr lang="de-DE" altLang="de-DE" baseline="-25000">
                <a:cs typeface="Arial" panose="020B0604020202020204" pitchFamily="34" charset="0"/>
              </a:rPr>
              <a:t>1.1</a:t>
            </a:r>
          </a:p>
        </p:txBody>
      </p:sp>
      <p:sp>
        <p:nvSpPr>
          <p:cNvPr id="30746" name="TextBox 27">
            <a:extLst>
              <a:ext uri="{FF2B5EF4-FFF2-40B4-BE49-F238E27FC236}">
                <a16:creationId xmlns:a16="http://schemas.microsoft.com/office/drawing/2014/main" id="{5FF24CF5-83DD-D24D-AECE-9310AC821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5725" y="4479925"/>
            <a:ext cx="508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w</a:t>
            </a:r>
            <a:r>
              <a:rPr lang="de-DE" altLang="de-DE" baseline="-25000">
                <a:cs typeface="Arial" panose="020B0604020202020204" pitchFamily="34" charset="0"/>
              </a:rPr>
              <a:t>2</a:t>
            </a:r>
          </a:p>
        </p:txBody>
      </p:sp>
      <p:sp>
        <p:nvSpPr>
          <p:cNvPr id="30747" name="TextBox 28">
            <a:extLst>
              <a:ext uri="{FF2B5EF4-FFF2-40B4-BE49-F238E27FC236}">
                <a16:creationId xmlns:a16="http://schemas.microsoft.com/office/drawing/2014/main" id="{4BC459BC-686F-6844-AC89-A204A925B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813" y="4479925"/>
            <a:ext cx="508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w</a:t>
            </a:r>
            <a:r>
              <a:rPr lang="de-DE" altLang="de-DE" baseline="-25000">
                <a:cs typeface="Arial" panose="020B0604020202020204" pitchFamily="34" charset="0"/>
              </a:rPr>
              <a:t>3</a:t>
            </a:r>
          </a:p>
        </p:txBody>
      </p:sp>
      <p:sp>
        <p:nvSpPr>
          <p:cNvPr id="30748" name="TextBox 29">
            <a:extLst>
              <a:ext uri="{FF2B5EF4-FFF2-40B4-BE49-F238E27FC236}">
                <a16:creationId xmlns:a16="http://schemas.microsoft.com/office/drawing/2014/main" id="{C72B6E49-CE1F-B145-BEB6-52EF1EC65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9063" y="4479925"/>
            <a:ext cx="508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w</a:t>
            </a:r>
            <a:r>
              <a:rPr lang="de-DE" altLang="de-DE" baseline="-25000">
                <a:cs typeface="Arial" panose="020B0604020202020204" pitchFamily="34" charset="0"/>
              </a:rPr>
              <a:t>4</a:t>
            </a:r>
          </a:p>
        </p:txBody>
      </p:sp>
      <p:sp>
        <p:nvSpPr>
          <p:cNvPr id="30749" name="TextBox 30">
            <a:extLst>
              <a:ext uri="{FF2B5EF4-FFF2-40B4-BE49-F238E27FC236}">
                <a16:creationId xmlns:a16="http://schemas.microsoft.com/office/drawing/2014/main" id="{AC8E3BE5-E712-CD41-9D7E-8F526DD37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8963" y="4479925"/>
            <a:ext cx="508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w</a:t>
            </a:r>
            <a:r>
              <a:rPr lang="de-DE" altLang="de-DE" baseline="-25000">
                <a:cs typeface="Arial" panose="020B0604020202020204" pitchFamily="34" charset="0"/>
              </a:rPr>
              <a:t>5</a:t>
            </a:r>
          </a:p>
        </p:txBody>
      </p:sp>
      <p:sp>
        <p:nvSpPr>
          <p:cNvPr id="30750" name="TextBox 31">
            <a:extLst>
              <a:ext uri="{FF2B5EF4-FFF2-40B4-BE49-F238E27FC236}">
                <a16:creationId xmlns:a16="http://schemas.microsoft.com/office/drawing/2014/main" id="{60A4753E-020E-BA40-BEDD-65E9738C4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5050" y="4479925"/>
            <a:ext cx="508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w</a:t>
            </a:r>
            <a:r>
              <a:rPr lang="de-DE" altLang="de-DE" baseline="-25000">
                <a:cs typeface="Arial" panose="020B0604020202020204" pitchFamily="34" charset="0"/>
              </a:rPr>
              <a:t>6</a:t>
            </a:r>
          </a:p>
        </p:txBody>
      </p:sp>
      <p:sp>
        <p:nvSpPr>
          <p:cNvPr id="30751" name="TextBox 32">
            <a:extLst>
              <a:ext uri="{FF2B5EF4-FFF2-40B4-BE49-F238E27FC236}">
                <a16:creationId xmlns:a16="http://schemas.microsoft.com/office/drawing/2014/main" id="{A3E8FB8C-B874-4B4C-9847-DE3A16F7B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638" y="2584450"/>
            <a:ext cx="12906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3366FF"/>
                </a:solidFill>
                <a:cs typeface="Arial" panose="020B0604020202020204" pitchFamily="34" charset="0"/>
              </a:rPr>
              <a:t>between</a:t>
            </a:r>
          </a:p>
        </p:txBody>
      </p:sp>
      <p:sp>
        <p:nvSpPr>
          <p:cNvPr id="30752" name="TextBox 33">
            <a:extLst>
              <a:ext uri="{FF2B5EF4-FFF2-40B4-BE49-F238E27FC236}">
                <a16:creationId xmlns:a16="http://schemas.microsoft.com/office/drawing/2014/main" id="{1ADDA62D-F78E-3B43-B2E1-93758E130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225" y="3184525"/>
            <a:ext cx="984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3366FF"/>
                </a:solidFill>
                <a:cs typeface="Arial" panose="020B0604020202020204" pitchFamily="34" charset="0"/>
              </a:rPr>
              <a:t>within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90B5FEEA-F2B4-C741-A1D4-8BD61CB3B60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25488" y="3106738"/>
            <a:ext cx="8153400" cy="1587"/>
          </a:xfrm>
          <a:prstGeom prst="line">
            <a:avLst/>
          </a:prstGeom>
          <a:noFill/>
          <a:ln w="25400">
            <a:solidFill>
              <a:schemeClr val="accent1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54" name="TextBox 35">
            <a:extLst>
              <a:ext uri="{FF2B5EF4-FFF2-40B4-BE49-F238E27FC236}">
                <a16:creationId xmlns:a16="http://schemas.microsoft.com/office/drawing/2014/main" id="{B66F65AA-AD78-3D4B-BA29-033E72585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6613" y="4941888"/>
            <a:ext cx="663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w</a:t>
            </a:r>
            <a:r>
              <a:rPr lang="de-DE" altLang="de-DE" baseline="-25000">
                <a:cs typeface="Arial" panose="020B0604020202020204" pitchFamily="34" charset="0"/>
              </a:rPr>
              <a:t>1.2</a:t>
            </a:r>
          </a:p>
        </p:txBody>
      </p:sp>
      <p:sp>
        <p:nvSpPr>
          <p:cNvPr id="30755" name="TextBox 36">
            <a:extLst>
              <a:ext uri="{FF2B5EF4-FFF2-40B4-BE49-F238E27FC236}">
                <a16:creationId xmlns:a16="http://schemas.microsoft.com/office/drawing/2014/main" id="{768E6453-E100-A440-BD09-3064B1BAC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3763" y="5403850"/>
            <a:ext cx="6651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w</a:t>
            </a:r>
            <a:r>
              <a:rPr lang="de-DE" altLang="de-DE" baseline="-25000">
                <a:cs typeface="Arial" panose="020B0604020202020204" pitchFamily="34" charset="0"/>
              </a:rPr>
              <a:t>1.3</a:t>
            </a:r>
          </a:p>
        </p:txBody>
      </p:sp>
      <p:sp>
        <p:nvSpPr>
          <p:cNvPr id="30756" name="TextBox 37">
            <a:extLst>
              <a:ext uri="{FF2B5EF4-FFF2-40B4-BE49-F238E27FC236}">
                <a16:creationId xmlns:a16="http://schemas.microsoft.com/office/drawing/2014/main" id="{20041575-B203-C246-8EB9-8D42E758D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5825" y="6284913"/>
            <a:ext cx="768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w</a:t>
            </a:r>
            <a:r>
              <a:rPr lang="de-DE" altLang="de-DE" baseline="-25000">
                <a:cs typeface="Arial" panose="020B0604020202020204" pitchFamily="34" charset="0"/>
              </a:rPr>
              <a:t>1.10</a:t>
            </a:r>
          </a:p>
        </p:txBody>
      </p:sp>
      <p:sp>
        <p:nvSpPr>
          <p:cNvPr id="30757" name="TextBox 38">
            <a:extLst>
              <a:ext uri="{FF2B5EF4-FFF2-40B4-BE49-F238E27FC236}">
                <a16:creationId xmlns:a16="http://schemas.microsoft.com/office/drawing/2014/main" id="{2D9E3936-428B-A240-AE97-9834E0502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975" y="5822950"/>
            <a:ext cx="539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...</a:t>
            </a:r>
          </a:p>
        </p:txBody>
      </p:sp>
      <p:sp>
        <p:nvSpPr>
          <p:cNvPr id="30758" name="TextBox 44">
            <a:extLst>
              <a:ext uri="{FF2B5EF4-FFF2-40B4-BE49-F238E27FC236}">
                <a16:creationId xmlns:a16="http://schemas.microsoft.com/office/drawing/2014/main" id="{BC659245-5ED6-524D-9565-E09E89774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700" y="5084763"/>
            <a:ext cx="23098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cs typeface="Arial" panose="020B0604020202020204" pitchFamily="34" charset="0"/>
              </a:rPr>
              <a:t>10 Werte pro Within-Stufe pro Vpn.</a:t>
            </a:r>
          </a:p>
        </p:txBody>
      </p:sp>
      <p:sp>
        <p:nvSpPr>
          <p:cNvPr id="30759" name="TextBox 45">
            <a:extLst>
              <a:ext uri="{FF2B5EF4-FFF2-40B4-BE49-F238E27FC236}">
                <a16:creationId xmlns:a16="http://schemas.microsoft.com/office/drawing/2014/main" id="{FC225DB3-E95F-8C4A-ADEB-750AD282D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2075" y="4179888"/>
            <a:ext cx="7651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 sz="14400">
                <a:cs typeface="Arial" panose="020B0604020202020204" pitchFamily="34" charset="0"/>
              </a:rPr>
              <a:t>{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9C912D8-F3F5-B54B-A672-50960AA8F0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0" y="71438"/>
            <a:ext cx="4751388" cy="461962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>
                <a:solidFill>
                  <a:srgbClr val="000000"/>
                </a:solidFill>
                <a:latin typeface="+mn-lt"/>
                <a:ea typeface="Arial" pitchFamily="-104" charset="0"/>
                <a:cs typeface="Arial" pitchFamily="-104" charset="0"/>
              </a:rPr>
              <a:t>5. Wiederholungen in within-Stufen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BB3CAD-EB31-154E-B8B7-FFC7F29B3411}"/>
              </a:ext>
            </a:extLst>
          </p:cNvPr>
          <p:cNvSpPr txBox="1"/>
          <p:nvPr/>
        </p:nvSpPr>
        <p:spPr>
          <a:xfrm>
            <a:off x="5938838" y="2922588"/>
            <a:ext cx="682625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 err="1">
                <a:latin typeface="+mj-lt"/>
                <a:ea typeface="ＭＳ Ｐゴシック" pitchFamily="-104" charset="-128"/>
                <a:cs typeface="Arial"/>
              </a:rPr>
              <a:t>Vpn</a:t>
            </a:r>
            <a:endParaRPr lang="de-DE" sz="2400" dirty="0">
              <a:latin typeface="+mj-lt"/>
              <a:ea typeface="ＭＳ Ｐゴシック" pitchFamily="-104" charset="-128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59DECF-4CA3-A14A-B7A2-B4FE37A683CF}"/>
              </a:ext>
            </a:extLst>
          </p:cNvPr>
          <p:cNvSpPr txBox="1"/>
          <p:nvPr/>
        </p:nvSpPr>
        <p:spPr>
          <a:xfrm>
            <a:off x="4862513" y="4291013"/>
            <a:ext cx="252412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B0C24F-9D3F-CB47-8522-F402BA0D4C07}"/>
              </a:ext>
            </a:extLst>
          </p:cNvPr>
          <p:cNvSpPr txBox="1"/>
          <p:nvPr/>
        </p:nvSpPr>
        <p:spPr>
          <a:xfrm>
            <a:off x="5272088" y="4291013"/>
            <a:ext cx="33813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EE6BEE-402F-E246-BE02-7AA576155770}"/>
              </a:ext>
            </a:extLst>
          </p:cNvPr>
          <p:cNvSpPr txBox="1"/>
          <p:nvPr/>
        </p:nvSpPr>
        <p:spPr>
          <a:xfrm>
            <a:off x="5759450" y="4291013"/>
            <a:ext cx="331788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B09502-9E92-1042-8D2B-196A2BCD22B0}"/>
              </a:ext>
            </a:extLst>
          </p:cNvPr>
          <p:cNvSpPr txBox="1"/>
          <p:nvPr/>
        </p:nvSpPr>
        <p:spPr>
          <a:xfrm>
            <a:off x="5022850" y="3608388"/>
            <a:ext cx="785813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lang.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1AA348-0167-2744-A74B-7D9BAAF432BF}"/>
              </a:ext>
            </a:extLst>
          </p:cNvPr>
          <p:cNvSpPr txBox="1"/>
          <p:nvPr/>
        </p:nvSpPr>
        <p:spPr>
          <a:xfrm>
            <a:off x="6788150" y="3608388"/>
            <a:ext cx="105410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schnell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FF5766-D37B-4C48-8748-847920AB4893}"/>
              </a:ext>
            </a:extLst>
          </p:cNvPr>
          <p:cNvSpPr txBox="1"/>
          <p:nvPr/>
        </p:nvSpPr>
        <p:spPr>
          <a:xfrm>
            <a:off x="2087563" y="3608388"/>
            <a:ext cx="186690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Sprechtempo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A8A28D-5B22-7346-AE55-2679357C3B04}"/>
              </a:ext>
            </a:extLst>
          </p:cNvPr>
          <p:cNvSpPr txBox="1"/>
          <p:nvPr/>
        </p:nvSpPr>
        <p:spPr>
          <a:xfrm>
            <a:off x="3095625" y="4291013"/>
            <a:ext cx="879475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Vokal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AF9566-5808-CF48-9838-7394395A16F6}"/>
              </a:ext>
            </a:extLst>
          </p:cNvPr>
          <p:cNvSpPr txBox="1"/>
          <p:nvPr/>
        </p:nvSpPr>
        <p:spPr>
          <a:xfrm>
            <a:off x="2430463" y="2233613"/>
            <a:ext cx="118745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Sprache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12FC94-E87B-4941-8B0E-EDFADF9DB43C}"/>
              </a:ext>
            </a:extLst>
          </p:cNvPr>
          <p:cNvSpPr txBox="1"/>
          <p:nvPr/>
        </p:nvSpPr>
        <p:spPr>
          <a:xfrm>
            <a:off x="5022850" y="2233613"/>
            <a:ext cx="254952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engl. oder </a:t>
            </a:r>
            <a:r>
              <a:rPr lang="de-DE" sz="2400" dirty="0" err="1">
                <a:latin typeface="+mj-lt"/>
                <a:ea typeface="ＭＳ Ｐゴシック" pitchFamily="-104" charset="-128"/>
                <a:cs typeface="Arial"/>
              </a:rPr>
              <a:t>span</a:t>
            </a: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.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63179E3-DF22-0847-80E3-01D4A74BAF68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5281612" y="4256088"/>
            <a:ext cx="373063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1F2B1C1-B9F0-184F-B8AF-8E462C374CC9}"/>
              </a:ext>
            </a:extLst>
          </p:cNvPr>
          <p:cNvCxnSpPr>
            <a:cxnSpLocks noChangeShapeType="1"/>
            <a:stCxn id="6" idx="2"/>
          </p:cNvCxnSpPr>
          <p:nvPr/>
        </p:nvCxnSpPr>
        <p:spPr bwMode="auto">
          <a:xfrm rot="5400000">
            <a:off x="5032375" y="4060825"/>
            <a:ext cx="373063" cy="392113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54D827E-8D38-E247-8FF4-E9DACEC1542F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5495131" y="4044157"/>
            <a:ext cx="373063" cy="4254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5FFF7E1-D09A-6348-9DA1-F1536AFD53D8}"/>
              </a:ext>
            </a:extLst>
          </p:cNvPr>
          <p:cNvSpPr txBox="1"/>
          <p:nvPr/>
        </p:nvSpPr>
        <p:spPr>
          <a:xfrm>
            <a:off x="6678613" y="4291013"/>
            <a:ext cx="252412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6C6FE0-6F99-3740-90A1-EE0A9BC316E4}"/>
              </a:ext>
            </a:extLst>
          </p:cNvPr>
          <p:cNvSpPr txBox="1"/>
          <p:nvPr/>
        </p:nvSpPr>
        <p:spPr>
          <a:xfrm>
            <a:off x="7089775" y="4291013"/>
            <a:ext cx="33655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C3C5E5-ADB7-0A45-A3DF-23B285E1770C}"/>
              </a:ext>
            </a:extLst>
          </p:cNvPr>
          <p:cNvSpPr txBox="1"/>
          <p:nvPr/>
        </p:nvSpPr>
        <p:spPr>
          <a:xfrm>
            <a:off x="7575550" y="4291013"/>
            <a:ext cx="331788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a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32BE823-F4A7-1848-9286-B0C8E3E42CF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097712" y="4256088"/>
            <a:ext cx="373063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FCDF904-54C3-664E-B2ED-EC0C98C9ED54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865143" y="4044157"/>
            <a:ext cx="373063" cy="4254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F5498F3-5466-E145-86AF-B4865C36D347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7312025" y="4043363"/>
            <a:ext cx="373063" cy="42703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2BD2BD0-80C0-E643-A317-79641086D45A}"/>
              </a:ext>
            </a:extLst>
          </p:cNvPr>
          <p:cNvCxnSpPr>
            <a:cxnSpLocks noChangeShapeType="1"/>
            <a:endCxn id="2" idx="2"/>
          </p:cNvCxnSpPr>
          <p:nvPr/>
        </p:nvCxnSpPr>
        <p:spPr bwMode="auto">
          <a:xfrm flipV="1">
            <a:off x="5448300" y="3384550"/>
            <a:ext cx="831850" cy="373063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21101DA-46FA-8543-96AE-803AA54BBCD1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6303963" y="3384550"/>
            <a:ext cx="855662" cy="373063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9D3E358-6320-A54D-976C-AEF6EE3E4628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6098381" y="2880519"/>
            <a:ext cx="376238" cy="6350"/>
          </a:xfrm>
          <a:prstGeom prst="line">
            <a:avLst/>
          </a:prstGeom>
          <a:noFill/>
          <a:ln w="25400">
            <a:solidFill>
              <a:schemeClr val="accent1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E70BEBEE-00A5-B54F-8161-7BC43565E428}"/>
              </a:ext>
            </a:extLst>
          </p:cNvPr>
          <p:cNvSpPr txBox="1"/>
          <p:nvPr/>
        </p:nvSpPr>
        <p:spPr>
          <a:xfrm>
            <a:off x="4754563" y="4592638"/>
            <a:ext cx="665162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w</a:t>
            </a:r>
            <a:r>
              <a:rPr lang="de-DE" altLang="de-DE" baseline="-25000">
                <a:latin typeface="Calibri" panose="020F0502020204030204" pitchFamily="34" charset="0"/>
                <a:cs typeface="Arial" panose="020B0604020202020204" pitchFamily="34" charset="0"/>
              </a:rPr>
              <a:t>1.1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F6B1B13-0A74-B748-9D5D-2C630F0BD1D3}"/>
              </a:ext>
            </a:extLst>
          </p:cNvPr>
          <p:cNvSpPr txBox="1"/>
          <p:nvPr/>
        </p:nvSpPr>
        <p:spPr>
          <a:xfrm>
            <a:off x="5224463" y="4592638"/>
            <a:ext cx="509587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w</a:t>
            </a:r>
            <a:r>
              <a:rPr lang="de-DE" altLang="de-DE" baseline="-25000">
                <a:latin typeface="Calibri" panose="020F050202020403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E246C56-29AF-D143-A957-7F8563188565}"/>
              </a:ext>
            </a:extLst>
          </p:cNvPr>
          <p:cNvSpPr txBox="1"/>
          <p:nvPr/>
        </p:nvSpPr>
        <p:spPr>
          <a:xfrm>
            <a:off x="5670550" y="4592638"/>
            <a:ext cx="509588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w</a:t>
            </a:r>
            <a:r>
              <a:rPr lang="de-DE" altLang="de-DE" baseline="-25000">
                <a:latin typeface="Calibri" panose="020F050202020403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80D09B3-832B-E348-8B09-BD4C66F1FABA}"/>
              </a:ext>
            </a:extLst>
          </p:cNvPr>
          <p:cNvSpPr txBox="1"/>
          <p:nvPr/>
        </p:nvSpPr>
        <p:spPr>
          <a:xfrm>
            <a:off x="6527800" y="4592638"/>
            <a:ext cx="509588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w</a:t>
            </a:r>
            <a:r>
              <a:rPr lang="de-DE" altLang="de-DE" baseline="-25000">
                <a:latin typeface="Calibri" panose="020F050202020403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E75CC60-7997-7A49-829A-5EB9546E4813}"/>
              </a:ext>
            </a:extLst>
          </p:cNvPr>
          <p:cNvSpPr txBox="1"/>
          <p:nvPr/>
        </p:nvSpPr>
        <p:spPr>
          <a:xfrm>
            <a:off x="6997700" y="4592638"/>
            <a:ext cx="509588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w</a:t>
            </a:r>
            <a:r>
              <a:rPr lang="de-DE" altLang="de-DE" baseline="-25000">
                <a:latin typeface="Calibri" panose="020F050202020403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FA85D9E-F357-0B41-B26D-66D590C014C3}"/>
              </a:ext>
            </a:extLst>
          </p:cNvPr>
          <p:cNvSpPr txBox="1"/>
          <p:nvPr/>
        </p:nvSpPr>
        <p:spPr>
          <a:xfrm>
            <a:off x="7443788" y="4592638"/>
            <a:ext cx="509587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w</a:t>
            </a:r>
            <a:r>
              <a:rPr lang="de-DE" altLang="de-DE" baseline="-25000">
                <a:latin typeface="Calibri" panose="020F050202020403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DBE9B89-854F-E448-B7E5-FBB2DF6A0099}"/>
              </a:ext>
            </a:extLst>
          </p:cNvPr>
          <p:cNvSpPr txBox="1"/>
          <p:nvPr/>
        </p:nvSpPr>
        <p:spPr>
          <a:xfrm>
            <a:off x="460375" y="2695575"/>
            <a:ext cx="129063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 err="1">
                <a:solidFill>
                  <a:srgbClr val="3366FF"/>
                </a:solidFill>
                <a:latin typeface="+mj-lt"/>
                <a:ea typeface="ＭＳ Ｐゴシック" pitchFamily="-104" charset="-128"/>
                <a:cs typeface="Arial"/>
              </a:rPr>
              <a:t>between</a:t>
            </a:r>
            <a:endParaRPr lang="de-DE" sz="2400" dirty="0">
              <a:solidFill>
                <a:srgbClr val="3366FF"/>
              </a:solidFill>
              <a:latin typeface="+mj-lt"/>
              <a:ea typeface="ＭＳ Ｐゴシック" pitchFamily="-104" charset="-128"/>
              <a:cs typeface="Arial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C080F4E-8899-E946-A101-1A3F016E7F1A}"/>
              </a:ext>
            </a:extLst>
          </p:cNvPr>
          <p:cNvSpPr txBox="1"/>
          <p:nvPr/>
        </p:nvSpPr>
        <p:spPr>
          <a:xfrm>
            <a:off x="590550" y="3297238"/>
            <a:ext cx="984250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 err="1">
                <a:solidFill>
                  <a:srgbClr val="3366FF"/>
                </a:solidFill>
                <a:latin typeface="+mj-lt"/>
                <a:ea typeface="ＭＳ Ｐゴシック" pitchFamily="-104" charset="-128"/>
                <a:cs typeface="Arial"/>
              </a:rPr>
              <a:t>within</a:t>
            </a:r>
            <a:endParaRPr lang="de-DE" sz="2400" dirty="0">
              <a:solidFill>
                <a:srgbClr val="3366FF"/>
              </a:solidFill>
              <a:latin typeface="+mj-lt"/>
              <a:ea typeface="ＭＳ Ｐゴシック" pitchFamily="-104" charset="-128"/>
              <a:cs typeface="Arial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600AC57-EE52-2D4D-BE0A-1B178560A32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85813" y="3217863"/>
            <a:ext cx="8153400" cy="1587"/>
          </a:xfrm>
          <a:prstGeom prst="line">
            <a:avLst/>
          </a:prstGeom>
          <a:noFill/>
          <a:ln w="25400">
            <a:solidFill>
              <a:schemeClr val="accent1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FAC5E808-C193-BC4D-B1BF-9DF8203DFE6F}"/>
              </a:ext>
            </a:extLst>
          </p:cNvPr>
          <p:cNvSpPr txBox="1"/>
          <p:nvPr/>
        </p:nvSpPr>
        <p:spPr>
          <a:xfrm>
            <a:off x="4705350" y="5053013"/>
            <a:ext cx="665163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w</a:t>
            </a:r>
            <a:r>
              <a:rPr lang="de-DE" altLang="de-DE" baseline="-25000">
                <a:latin typeface="Calibri" panose="020F0502020204030204" pitchFamily="34" charset="0"/>
                <a:cs typeface="Arial" panose="020B0604020202020204" pitchFamily="34" charset="0"/>
              </a:rPr>
              <a:t>1.2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2091632-F341-7646-8874-6D2D39436C3B}"/>
              </a:ext>
            </a:extLst>
          </p:cNvPr>
          <p:cNvSpPr txBox="1"/>
          <p:nvPr/>
        </p:nvSpPr>
        <p:spPr>
          <a:xfrm>
            <a:off x="4764088" y="5514975"/>
            <a:ext cx="6635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w</a:t>
            </a:r>
            <a:r>
              <a:rPr lang="de-DE" altLang="de-DE" baseline="-25000">
                <a:latin typeface="Calibri" panose="020F0502020204030204" pitchFamily="34" charset="0"/>
                <a:cs typeface="Arial" panose="020B0604020202020204" pitchFamily="34" charset="0"/>
              </a:rPr>
              <a:t>1.3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66DC481-8660-F748-A86C-5D886EB60A77}"/>
              </a:ext>
            </a:extLst>
          </p:cNvPr>
          <p:cNvSpPr txBox="1"/>
          <p:nvPr/>
        </p:nvSpPr>
        <p:spPr>
          <a:xfrm>
            <a:off x="4754563" y="6396038"/>
            <a:ext cx="76993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w</a:t>
            </a:r>
            <a:r>
              <a:rPr lang="de-DE" altLang="de-DE" baseline="-25000">
                <a:latin typeface="Calibri" panose="020F0502020204030204" pitchFamily="34" charset="0"/>
                <a:cs typeface="Arial" panose="020B0604020202020204" pitchFamily="34" charset="0"/>
              </a:rPr>
              <a:t>1.10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F711A15-7B5F-1242-B26B-E6F6958BDAE1}"/>
              </a:ext>
            </a:extLst>
          </p:cNvPr>
          <p:cNvSpPr txBox="1"/>
          <p:nvPr/>
        </p:nvSpPr>
        <p:spPr>
          <a:xfrm>
            <a:off x="4686300" y="5934075"/>
            <a:ext cx="53816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...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465AAD4-5211-4A42-A506-A231F804298D}"/>
              </a:ext>
            </a:extLst>
          </p:cNvPr>
          <p:cNvSpPr txBox="1"/>
          <p:nvPr/>
        </p:nvSpPr>
        <p:spPr>
          <a:xfrm>
            <a:off x="590550" y="295275"/>
            <a:ext cx="7562850" cy="157003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Wiederholungen in derselben within-Stufe sind in einem ANOVA nicht zulässig und müssen gemittelt werden </a:t>
            </a:r>
            <a:r>
              <a:rPr lang="en-US" altLang="de-DE">
                <a:latin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 damit wir pro Vpn. </a:t>
            </a:r>
            <a:r>
              <a:rPr lang="en-AU" altLang="de-DE">
                <a:latin typeface="Calibri" panose="020F0502020204030204" pitchFamily="34" charset="0"/>
                <a:cs typeface="Arial" panose="020B0604020202020204" pitchFamily="34" charset="0"/>
              </a:rPr>
              <a:t>einen Wert pro within-Stufe 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haben (6 </a:t>
            </a:r>
            <a:r>
              <a:rPr lang="de-DE" altLang="de-DE" b="1">
                <a:latin typeface="Calibri" panose="020F0502020204030204" pitchFamily="34" charset="0"/>
                <a:cs typeface="Arial" panose="020B0604020202020204" pitchFamily="34" charset="0"/>
              </a:rPr>
              <a:t>Mittelwerte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 pro Vpn. in diesem Beispiel).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AFE4C44-255C-3D42-836E-2BF6A8760F6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33838" y="4754563"/>
            <a:ext cx="652462" cy="15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4F7DFCC-FC8E-BB4C-818A-3B19AB3A655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3059906" y="5730082"/>
            <a:ext cx="1946275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CB39E52-BD8E-7C40-96DE-95B8F5832FD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32250" y="6704013"/>
            <a:ext cx="673100" cy="15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9775CE4-1252-0F47-8921-1743E840AA0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279775" y="5789613"/>
            <a:ext cx="752475" cy="1587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67AE9F30-AF39-FD4A-A085-181624B2420E}"/>
              </a:ext>
            </a:extLst>
          </p:cNvPr>
          <p:cNvSpPr txBox="1"/>
          <p:nvPr/>
        </p:nvSpPr>
        <p:spPr>
          <a:xfrm>
            <a:off x="1677988" y="5559425"/>
            <a:ext cx="152082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Mittelwert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048D5C-9B77-7A4C-8185-8A139E02CA35}"/>
              </a:ext>
            </a:extLst>
          </p:cNvPr>
          <p:cNvSpPr txBox="1"/>
          <p:nvPr/>
        </p:nvSpPr>
        <p:spPr>
          <a:xfrm>
            <a:off x="23813" y="1219200"/>
            <a:ext cx="9120187" cy="193833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In einer Untersuchung zur /u/-Frontierung im Standardenglischen wurde von </a:t>
            </a:r>
            <a:r>
              <a:rPr lang="de-DE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12 Sprecherinnen 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(6 alt, 6 jung) F2 zum zeitlichen Mittelpunkt in drei verschiedenen /u/-Wörtern erhoben (</a:t>
            </a:r>
            <a:r>
              <a:rPr lang="de-DE" altLang="de-DE" i="1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used</a:t>
            </a:r>
            <a:r>
              <a:rPr lang="de-DE" altLang="de-DE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altLang="de-DE" i="1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swoop</a:t>
            </a:r>
            <a:r>
              <a:rPr lang="de-DE" altLang="de-DE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de-DE" altLang="de-DE" i="1">
                <a:solidFill>
                  <a:srgbClr val="0000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who'd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). Jedes Wort ist von jeder Vpn. 10 Mal erzeugt worden. Inwiefern wird F2 vom Alter und Wort beeinflusst?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C6A43B-3B17-E449-85D7-9992BC9B3C11}"/>
              </a:ext>
            </a:extLst>
          </p:cNvPr>
          <p:cNvSpPr txBox="1"/>
          <p:nvPr/>
        </p:nvSpPr>
        <p:spPr>
          <a:xfrm>
            <a:off x="990600" y="3649663"/>
            <a:ext cx="985838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Faktor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6844BD-2B7B-EC4F-AB45-4B70FEA72BF6}"/>
              </a:ext>
            </a:extLst>
          </p:cNvPr>
          <p:cNvSpPr txBox="1"/>
          <p:nvPr/>
        </p:nvSpPr>
        <p:spPr>
          <a:xfrm>
            <a:off x="2971800" y="3649663"/>
            <a:ext cx="2233613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 err="1">
                <a:latin typeface="+mj-lt"/>
                <a:ea typeface="ＭＳ Ｐゴシック" pitchFamily="-104" charset="-128"/>
                <a:cs typeface="Arial"/>
              </a:rPr>
              <a:t>within/between</a:t>
            </a:r>
            <a:endParaRPr lang="de-DE" sz="2400" dirty="0">
              <a:latin typeface="+mj-lt"/>
              <a:ea typeface="ＭＳ Ｐゴシック" pitchFamily="-104" charset="-128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4FB413-105E-6740-816D-F2070B3FCD95}"/>
              </a:ext>
            </a:extLst>
          </p:cNvPr>
          <p:cNvSpPr txBox="1"/>
          <p:nvPr/>
        </p:nvSpPr>
        <p:spPr>
          <a:xfrm>
            <a:off x="5689600" y="3279775"/>
            <a:ext cx="1524000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 err="1">
                <a:latin typeface="+mj-lt"/>
                <a:ea typeface="ＭＳ Ｐゴシック" pitchFamily="-104" charset="-128"/>
                <a:cs typeface="Arial"/>
              </a:rPr>
              <a:t>wieviele</a:t>
            </a:r>
            <a:endParaRPr lang="de-DE" sz="2400" dirty="0">
              <a:latin typeface="+mj-lt"/>
              <a:ea typeface="ＭＳ Ｐゴシック" pitchFamily="-104" charset="-128"/>
              <a:cs typeface="Arial"/>
            </a:endParaRPr>
          </a:p>
          <a:p>
            <a:pPr>
              <a:defRPr/>
            </a:pPr>
            <a:r>
              <a:rPr lang="en-US" sz="2400" dirty="0" err="1">
                <a:latin typeface="+mj-lt"/>
                <a:ea typeface="ＭＳ Ｐゴシック" pitchFamily="-104" charset="-128"/>
                <a:cs typeface="Arial"/>
              </a:rPr>
              <a:t>Stufe</a:t>
            </a: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n?</a:t>
            </a:r>
          </a:p>
        </p:txBody>
      </p:sp>
      <p:grpSp>
        <p:nvGrpSpPr>
          <p:cNvPr id="12" name="Group 17">
            <a:extLst>
              <a:ext uri="{FF2B5EF4-FFF2-40B4-BE49-F238E27FC236}">
                <a16:creationId xmlns:a16="http://schemas.microsoft.com/office/drawing/2014/main" id="{1A6E3D03-664D-8840-B6C9-35050EB3B06E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4249738"/>
            <a:ext cx="1057275" cy="992187"/>
            <a:chOff x="990600" y="4249339"/>
            <a:chExt cx="1056900" cy="99283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837BEEC-D474-BB4B-AA9C-44E41A03219C}"/>
                </a:ext>
              </a:extLst>
            </p:cNvPr>
            <p:cNvSpPr txBox="1"/>
            <p:nvPr/>
          </p:nvSpPr>
          <p:spPr>
            <a:xfrm>
              <a:off x="990600" y="4249339"/>
              <a:ext cx="831555" cy="46226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DE" sz="2400" dirty="0">
                  <a:latin typeface="+mj-lt"/>
                  <a:ea typeface="ＭＳ Ｐゴシック" pitchFamily="-104" charset="-128"/>
                  <a:cs typeface="Arial"/>
                </a:rPr>
                <a:t>Wort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ED26E02-6624-7F4A-B8C9-9BD6D811484D}"/>
                </a:ext>
              </a:extLst>
            </p:cNvPr>
            <p:cNvSpPr txBox="1"/>
            <p:nvPr/>
          </p:nvSpPr>
          <p:spPr>
            <a:xfrm>
              <a:off x="1133424" y="4784674"/>
              <a:ext cx="914076" cy="45749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de-DE" sz="2400" dirty="0">
                  <a:latin typeface="+mj-lt"/>
                  <a:ea typeface="ＭＳ Ｐゴシック" pitchFamily="-104" charset="-128"/>
                  <a:cs typeface="Arial"/>
                </a:rPr>
                <a:t>Alter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1E399FC2-A062-0644-BAA7-CF527975ACC0}"/>
              </a:ext>
            </a:extLst>
          </p:cNvPr>
          <p:cNvSpPr txBox="1"/>
          <p:nvPr/>
        </p:nvSpPr>
        <p:spPr>
          <a:xfrm>
            <a:off x="2971800" y="4249738"/>
            <a:ext cx="98425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 err="1">
                <a:latin typeface="+mj-lt"/>
                <a:ea typeface="ＭＳ Ｐゴシック" pitchFamily="-104" charset="-128"/>
                <a:cs typeface="Arial"/>
              </a:rPr>
              <a:t>within</a:t>
            </a:r>
            <a:endParaRPr lang="de-DE" sz="2400" dirty="0">
              <a:latin typeface="+mj-lt"/>
              <a:ea typeface="ＭＳ Ｐゴシック" pitchFamily="-104" charset="-128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C6205D-6B6A-6F4E-822B-6F4A5F4BF178}"/>
              </a:ext>
            </a:extLst>
          </p:cNvPr>
          <p:cNvSpPr txBox="1"/>
          <p:nvPr/>
        </p:nvSpPr>
        <p:spPr>
          <a:xfrm>
            <a:off x="2971800" y="4784725"/>
            <a:ext cx="129063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 err="1">
                <a:latin typeface="+mj-lt"/>
                <a:ea typeface="ＭＳ Ｐゴシック" pitchFamily="-104" charset="-128"/>
                <a:cs typeface="Arial"/>
              </a:rPr>
              <a:t>between</a:t>
            </a:r>
            <a:endParaRPr lang="de-DE" sz="2400" dirty="0">
              <a:latin typeface="+mj-lt"/>
              <a:ea typeface="ＭＳ Ｐゴシック" pitchFamily="-104" charset="-128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0807B5-B6D3-334B-ADB0-F37439BF8943}"/>
              </a:ext>
            </a:extLst>
          </p:cNvPr>
          <p:cNvSpPr txBox="1"/>
          <p:nvPr/>
        </p:nvSpPr>
        <p:spPr>
          <a:xfrm>
            <a:off x="5918200" y="4249738"/>
            <a:ext cx="341313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solidFill>
                  <a:srgbClr val="0000FF"/>
                </a:solidFill>
                <a:latin typeface="+mj-lt"/>
                <a:ea typeface="ＭＳ Ｐゴシック" pitchFamily="-104" charset="-128"/>
                <a:cs typeface="Arial"/>
              </a:rPr>
              <a:t>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6BC3B9-2B21-8E46-ADBE-2FE63A189621}"/>
              </a:ext>
            </a:extLst>
          </p:cNvPr>
          <p:cNvSpPr txBox="1"/>
          <p:nvPr/>
        </p:nvSpPr>
        <p:spPr>
          <a:xfrm>
            <a:off x="5918200" y="4784725"/>
            <a:ext cx="341313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1B804E-20B5-E547-9CFC-E4210DD6CCF7}"/>
              </a:ext>
            </a:extLst>
          </p:cNvPr>
          <p:cNvSpPr txBox="1"/>
          <p:nvPr/>
        </p:nvSpPr>
        <p:spPr>
          <a:xfrm>
            <a:off x="0" y="5708650"/>
            <a:ext cx="8534400" cy="46196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Wieviele Werte pro Vpn. dürfen in der ANOVA vorkommen?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7B2AF8-12E7-4740-B9B6-C3D713872AC0}"/>
              </a:ext>
            </a:extLst>
          </p:cNvPr>
          <p:cNvSpPr txBox="1"/>
          <p:nvPr/>
        </p:nvSpPr>
        <p:spPr>
          <a:xfrm>
            <a:off x="8534400" y="5708650"/>
            <a:ext cx="341313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solidFill>
                  <a:srgbClr val="0000FF"/>
                </a:solidFill>
                <a:latin typeface="+mj-lt"/>
                <a:ea typeface="ＭＳ Ｐゴシック" pitchFamily="-104" charset="-128"/>
                <a:cs typeface="Arial"/>
              </a:rPr>
              <a:t>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9349F7-DF76-7947-862F-2929062A856F}"/>
              </a:ext>
            </a:extLst>
          </p:cNvPr>
          <p:cNvSpPr txBox="1"/>
          <p:nvPr/>
        </p:nvSpPr>
        <p:spPr>
          <a:xfrm>
            <a:off x="23813" y="6170613"/>
            <a:ext cx="8339137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 err="1">
                <a:latin typeface="+mj-lt"/>
                <a:ea typeface="ＭＳ Ｐゴシック" pitchFamily="-104" charset="-128"/>
                <a:cs typeface="Arial"/>
              </a:rPr>
              <a:t>Wieviele</a:t>
            </a: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 Werte insgesamt in der ANOVA  wird es geben?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726EDC-C768-3543-8E9C-EF9142D121E1}"/>
              </a:ext>
            </a:extLst>
          </p:cNvPr>
          <p:cNvSpPr txBox="1"/>
          <p:nvPr/>
        </p:nvSpPr>
        <p:spPr>
          <a:xfrm>
            <a:off x="8362950" y="6170613"/>
            <a:ext cx="496888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2400" dirty="0">
                <a:solidFill>
                  <a:srgbClr val="FF0000"/>
                </a:solidFill>
                <a:latin typeface="+mj-lt"/>
                <a:ea typeface="ＭＳ Ｐゴシック" pitchFamily="-104" charset="-128"/>
                <a:cs typeface="Arial"/>
              </a:rPr>
              <a:t>36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CE0D10E-3427-7B4C-BBF4-CF53D576DE15}"/>
              </a:ext>
            </a:extLst>
          </p:cNvPr>
          <p:cNvSpPr txBox="1"/>
          <p:nvPr/>
        </p:nvSpPr>
        <p:spPr>
          <a:xfrm>
            <a:off x="23813" y="757238"/>
            <a:ext cx="5461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 err="1">
                <a:solidFill>
                  <a:srgbClr val="FF0000"/>
                </a:solidFill>
                <a:latin typeface="+mj-lt"/>
                <a:ea typeface="ＭＳ Ｐゴシック" pitchFamily="-104" charset="-128"/>
                <a:cs typeface="Arial"/>
              </a:rPr>
              <a:t>ssb</a:t>
            </a:r>
            <a:r>
              <a:rPr lang="en-GB" sz="2400" dirty="0">
                <a:solidFill>
                  <a:srgbClr val="FF0000"/>
                </a:solidFill>
                <a:latin typeface="+mj-lt"/>
                <a:ea typeface="ＭＳ Ｐゴシック" pitchFamily="-104" charset="-128"/>
                <a:cs typeface="Arial"/>
              </a:rPr>
              <a:t> = </a:t>
            </a:r>
            <a:r>
              <a:rPr lang="en-GB" sz="2400" dirty="0" err="1">
                <a:solidFill>
                  <a:srgbClr val="FF0000"/>
                </a:solidFill>
                <a:latin typeface="+mj-lt"/>
                <a:ea typeface="ＭＳ Ｐゴシック" pitchFamily="-104" charset="-128"/>
                <a:cs typeface="Arial"/>
              </a:rPr>
              <a:t>read.table(file.path(pfadu</a:t>
            </a:r>
            <a:r>
              <a:rPr lang="en-GB" sz="2400" dirty="0">
                <a:solidFill>
                  <a:srgbClr val="FF0000"/>
                </a:solidFill>
                <a:latin typeface="+mj-lt"/>
                <a:ea typeface="ＭＳ Ｐゴシック" pitchFamily="-104" charset="-128"/>
                <a:cs typeface="Arial"/>
              </a:rPr>
              <a:t>, "</a:t>
            </a:r>
            <a:r>
              <a:rPr lang="en-GB" sz="2400" dirty="0" err="1">
                <a:solidFill>
                  <a:srgbClr val="FF0000"/>
                </a:solidFill>
                <a:latin typeface="+mj-lt"/>
                <a:ea typeface="ＭＳ Ｐゴシック" pitchFamily="-104" charset="-128"/>
                <a:cs typeface="Arial"/>
              </a:rPr>
              <a:t>ssb.txt</a:t>
            </a:r>
            <a:r>
              <a:rPr lang="en-GB" sz="2400" dirty="0">
                <a:solidFill>
                  <a:srgbClr val="FF0000"/>
                </a:solidFill>
                <a:latin typeface="+mj-lt"/>
                <a:ea typeface="ＭＳ Ｐゴシック" pitchFamily="-104" charset="-128"/>
                <a:cs typeface="Arial"/>
              </a:rPr>
              <a:t>"))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E4B8FD9-463A-1945-AC95-86369C98C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0" y="71438"/>
            <a:ext cx="4751388" cy="461962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>
                <a:solidFill>
                  <a:srgbClr val="000000"/>
                </a:solidFill>
                <a:latin typeface="+mn-lt"/>
                <a:ea typeface="Arial" pitchFamily="-104" charset="0"/>
                <a:cs typeface="Arial" pitchFamily="-104" charset="0"/>
              </a:rPr>
              <a:t>5. Wiederholungen in within-Stufen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4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8BF7A9F-18E3-004D-AD80-4C9B772843B9}"/>
              </a:ext>
            </a:extLst>
          </p:cNvPr>
          <p:cNvSpPr/>
          <p:nvPr/>
        </p:nvSpPr>
        <p:spPr>
          <a:xfrm>
            <a:off x="1066800" y="1674813"/>
            <a:ext cx="7239000" cy="2308225"/>
          </a:xfrm>
          <a:prstGeom prst="rect">
            <a:avLst/>
          </a:prstGeom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US" altLang="de-DE">
                <a:latin typeface="Calibri" panose="020F0502020204030204" pitchFamily="34" charset="0"/>
              </a:rPr>
              <a:t>Zwei Faktoren</a:t>
            </a:r>
          </a:p>
          <a:p>
            <a:pPr eaLnBrk="1" hangingPunct="1">
              <a:buFontTx/>
              <a:buAutoNum type="arabicPeriod"/>
            </a:pPr>
            <a:r>
              <a:rPr lang="en-US" altLang="de-DE">
                <a:latin typeface="Calibri" panose="020F0502020204030204" pitchFamily="34" charset="0"/>
              </a:rPr>
              <a:t>Interaktionen zwischen den Faktoren</a:t>
            </a:r>
          </a:p>
          <a:p>
            <a:pPr eaLnBrk="1" hangingPunct="1"/>
            <a:r>
              <a:rPr lang="en-US" altLang="de-DE">
                <a:latin typeface="Calibri" panose="020F0502020204030204" pitchFamily="34" charset="0"/>
              </a:rPr>
              <a:t>3.   Post-hoc t-tests (wenn Interaktionen vorliegen)</a:t>
            </a:r>
          </a:p>
          <a:p>
            <a:pPr eaLnBrk="1" hangingPunct="1"/>
            <a:r>
              <a:rPr lang="en-US" altLang="de-DE">
                <a:latin typeface="Calibri" panose="020F0502020204030204" pitchFamily="34" charset="0"/>
              </a:rPr>
              <a:t>4.   Between Faktoren und ‘Balanced design’</a:t>
            </a:r>
          </a:p>
          <a:p>
            <a:pPr eaLnBrk="1" hangingPunct="1"/>
            <a:r>
              <a:rPr lang="en-US" altLang="de-DE">
                <a:latin typeface="Calibri" panose="020F0502020204030204" pitchFamily="34" charset="0"/>
              </a:rPr>
              <a:t>5.   Wierholungen  in within-Stufen</a:t>
            </a:r>
          </a:p>
          <a:p>
            <a:pPr eaLnBrk="1" hangingPunct="1"/>
            <a:r>
              <a:rPr lang="en-US" altLang="de-DE">
                <a:latin typeface="Calibri" panose="020F0502020204030204" pitchFamily="34" charset="0"/>
              </a:rPr>
              <a:t>6.   Sphericity (mehr als 2 within-Stufen).</a:t>
            </a:r>
            <a:endParaRPr lang="en-GB" altLang="de-DE">
              <a:latin typeface="Calibri" panose="020F0502020204030204" pitchFamily="34" charset="0"/>
            </a:endParaRP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C8136380-8C92-3447-BE54-69815259B8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609600"/>
            <a:ext cx="33528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Die Varianzanalyse II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359C50-C9CF-5240-9403-C8FA5023E3F3}"/>
              </a:ext>
            </a:extLst>
          </p:cNvPr>
          <p:cNvSpPr txBox="1"/>
          <p:nvPr/>
        </p:nvSpPr>
        <p:spPr>
          <a:xfrm>
            <a:off x="152400" y="1068388"/>
            <a:ext cx="8229600" cy="46196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solidFill>
                  <a:srgbClr val="FF0000"/>
                </a:solidFill>
              </a:rPr>
              <a:t>with(ssb, table(Vpn, interaction(Wort, Alter)))</a:t>
            </a:r>
            <a:endParaRPr lang="de-DE" altLang="de-DE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40CFF0-5132-414E-BFE9-45910733EA3A}"/>
              </a:ext>
            </a:extLst>
          </p:cNvPr>
          <p:cNvSpPr txBox="1"/>
          <p:nvPr/>
        </p:nvSpPr>
        <p:spPr>
          <a:xfrm>
            <a:off x="152400" y="608013"/>
            <a:ext cx="8570913" cy="4603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1. Anzahl der Wort-Wiederholungen pro Sprecher prüfen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85B9F3-83FA-A944-8813-3792B0454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5638" y="71438"/>
            <a:ext cx="5999162" cy="461962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5. Wiederholungen in within-Stufen</a:t>
            </a:r>
          </a:p>
        </p:txBody>
      </p:sp>
      <p:sp>
        <p:nvSpPr>
          <p:cNvPr id="33797" name="TextBox 16">
            <a:extLst>
              <a:ext uri="{FF2B5EF4-FFF2-40B4-BE49-F238E27FC236}">
                <a16:creationId xmlns:a16="http://schemas.microsoft.com/office/drawing/2014/main" id="{FEEF0A36-BC3D-1246-ABE8-92CB00141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676400"/>
            <a:ext cx="88392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sz="1600">
                <a:latin typeface="Courier" pitchFamily="2" charset="0"/>
              </a:rPr>
              <a:t>Vpn    swoop.alt used.alt who'd.alt swoop.jung used.jung who'd.jung</a:t>
            </a:r>
          </a:p>
          <a:p>
            <a:pPr eaLnBrk="1" hangingPunct="1"/>
            <a:r>
              <a:rPr lang="en-US" altLang="de-DE" sz="1600">
                <a:latin typeface="Courier" pitchFamily="2" charset="0"/>
              </a:rPr>
              <a:t>  arkn        10       10        10          0         0          0</a:t>
            </a:r>
          </a:p>
          <a:p>
            <a:pPr eaLnBrk="1" hangingPunct="1"/>
            <a:r>
              <a:rPr lang="en-US" altLang="de-DE" sz="1600">
                <a:latin typeface="Courier" pitchFamily="2" charset="0"/>
              </a:rPr>
              <a:t>  elwi         9       10        10          0         0          0</a:t>
            </a:r>
          </a:p>
          <a:p>
            <a:pPr eaLnBrk="1" hangingPunct="1"/>
            <a:r>
              <a:rPr lang="en-US" altLang="de-DE" sz="1600">
                <a:latin typeface="Courier" pitchFamily="2" charset="0"/>
              </a:rPr>
              <a:t>  frwa        10       10        10          0         0          0</a:t>
            </a:r>
          </a:p>
          <a:p>
            <a:pPr eaLnBrk="1" hangingPunct="1"/>
            <a:r>
              <a:rPr lang="en-US" altLang="de-DE" sz="1600">
                <a:latin typeface="Courier" pitchFamily="2" charset="0"/>
              </a:rPr>
              <a:t>  gisa        10       10        10          0         0          0</a:t>
            </a:r>
          </a:p>
          <a:p>
            <a:pPr eaLnBrk="1" hangingPunct="1"/>
            <a:r>
              <a:rPr lang="en-US" altLang="de-DE" sz="1600">
                <a:latin typeface="Courier" pitchFamily="2" charset="0"/>
              </a:rPr>
              <a:t>  jach         0        0         0         10        10         10</a:t>
            </a:r>
          </a:p>
          <a:p>
            <a:pPr eaLnBrk="1" hangingPunct="1"/>
            <a:r>
              <a:rPr lang="en-US" altLang="de-DE" sz="1600">
                <a:latin typeface="Courier" pitchFamily="2" charset="0"/>
              </a:rPr>
              <a:t>  jeny         0        0         0         10        10         10</a:t>
            </a:r>
          </a:p>
          <a:p>
            <a:pPr eaLnBrk="1" hangingPunct="1"/>
            <a:r>
              <a:rPr lang="en-US" altLang="de-DE" sz="1600">
                <a:latin typeface="Courier" pitchFamily="2" charset="0"/>
              </a:rPr>
              <a:t>  kapo         0        0         0         10        10         10</a:t>
            </a:r>
          </a:p>
          <a:p>
            <a:pPr eaLnBrk="1" hangingPunct="1"/>
            <a:r>
              <a:rPr lang="en-US" altLang="de-DE" sz="1600">
                <a:latin typeface="Courier" pitchFamily="2" charset="0"/>
              </a:rPr>
              <a:t>  mapr        10       10        10          0         0          0</a:t>
            </a:r>
          </a:p>
          <a:p>
            <a:pPr eaLnBrk="1" hangingPunct="1"/>
            <a:r>
              <a:rPr lang="en-US" altLang="de-DE" sz="1600">
                <a:latin typeface="Courier" pitchFamily="2" charset="0"/>
              </a:rPr>
              <a:t>  nata        10       10        10          0         0          0</a:t>
            </a:r>
          </a:p>
          <a:p>
            <a:pPr eaLnBrk="1" hangingPunct="1"/>
            <a:r>
              <a:rPr lang="en-US" altLang="de-DE" sz="1600">
                <a:latin typeface="Courier" pitchFamily="2" charset="0"/>
              </a:rPr>
              <a:t>  rohi         0        0         0         10        10         10</a:t>
            </a:r>
          </a:p>
          <a:p>
            <a:pPr eaLnBrk="1" hangingPunct="1"/>
            <a:r>
              <a:rPr lang="en-US" altLang="de-DE" sz="1600">
                <a:latin typeface="Courier" pitchFamily="2" charset="0"/>
              </a:rPr>
              <a:t>  rusy         0        0         0         10        10         10</a:t>
            </a:r>
          </a:p>
          <a:p>
            <a:pPr eaLnBrk="1" hangingPunct="1"/>
            <a:r>
              <a:rPr lang="en-US" altLang="de-DE" sz="1600">
                <a:latin typeface="Courier" pitchFamily="2" charset="0"/>
              </a:rPr>
              <a:t>  shle         0        0         0         10        10         10</a:t>
            </a:r>
            <a:endParaRPr lang="en-GB" altLang="de-DE" sz="1600">
              <a:latin typeface="Courier" pitchFamily="2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4">
            <a:extLst>
              <a:ext uri="{FF2B5EF4-FFF2-40B4-BE49-F238E27FC236}">
                <a16:creationId xmlns:a16="http://schemas.microsoft.com/office/drawing/2014/main" id="{EEA6453C-9A9F-D842-A6D7-5BBFCA79891B}"/>
              </a:ext>
            </a:extLst>
          </p:cNvPr>
          <p:cNvGrpSpPr>
            <a:grpSpLocks/>
          </p:cNvGrpSpPr>
          <p:nvPr/>
        </p:nvGrpSpPr>
        <p:grpSpPr bwMode="auto">
          <a:xfrm>
            <a:off x="266700" y="2355850"/>
            <a:ext cx="8153400" cy="1016000"/>
            <a:chOff x="266701" y="2356245"/>
            <a:chExt cx="8153400" cy="1015663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102E0536-A46D-1B46-9217-6ECFE2D5DFB5}"/>
                </a:ext>
              </a:extLst>
            </p:cNvPr>
            <p:cNvSpPr txBox="1"/>
            <p:nvPr/>
          </p:nvSpPr>
          <p:spPr>
            <a:xfrm>
              <a:off x="266701" y="2394332"/>
              <a:ext cx="1524000" cy="46181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dim(ssbm)</a:t>
              </a:r>
              <a:endParaRPr lang="en-GB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52F17262-553B-1B46-B550-49F3CD176E0F}"/>
                </a:ext>
              </a:extLst>
            </p:cNvPr>
            <p:cNvSpPr txBox="1"/>
            <p:nvPr/>
          </p:nvSpPr>
          <p:spPr>
            <a:xfrm>
              <a:off x="266701" y="2856142"/>
              <a:ext cx="2590800" cy="3697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 sz="1800">
                  <a:solidFill>
                    <a:srgbClr val="7F7F7F"/>
                  </a:solidFill>
                  <a:latin typeface="Courier" pitchFamily="2" charset="0"/>
                </a:rPr>
                <a:t>[1] 36  4</a:t>
              </a:r>
              <a:endParaRPr lang="en-GB" altLang="de-DE" sz="1800">
                <a:solidFill>
                  <a:srgbClr val="7F7F7F"/>
                </a:solidFill>
                <a:latin typeface="Courier" pitchFamily="2" charset="0"/>
              </a:endParaRPr>
            </a:p>
          </p:txBody>
        </p:sp>
        <p:sp>
          <p:nvSpPr>
            <p:cNvPr id="34838" name="TextBox 3">
              <a:extLst>
                <a:ext uri="{FF2B5EF4-FFF2-40B4-BE49-F238E27FC236}">
                  <a16:creationId xmlns:a16="http://schemas.microsoft.com/office/drawing/2014/main" id="{2F1CB04B-3F30-B14E-B6E8-D98DBC881C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5101" y="2356245"/>
              <a:ext cx="5715000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head(</a:t>
              </a:r>
              <a:r>
                <a:rPr lang="en-US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ssbm</a:t>
              </a:r>
              <a:r>
                <a:rPr lang="en-US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)</a:t>
              </a:r>
            </a:p>
            <a:p>
              <a:pPr eaLnBrk="1" hangingPunct="1"/>
              <a:r>
                <a:rPr lang="en-US" altLang="de-DE" sz="1800" dirty="0"/>
                <a:t> </a:t>
              </a:r>
              <a:r>
                <a:rPr lang="pl-PL" altLang="de-DE" sz="1800" dirty="0">
                  <a:solidFill>
                    <a:srgbClr val="7F7F7F"/>
                  </a:solidFill>
                  <a:latin typeface="Courier" pitchFamily="2" charset="0"/>
                </a:rPr>
                <a:t>  </a:t>
              </a:r>
              <a:r>
                <a:rPr lang="pl-PL" altLang="de-DE" sz="1800" dirty="0" err="1">
                  <a:solidFill>
                    <a:srgbClr val="7F7F7F"/>
                  </a:solidFill>
                  <a:latin typeface="Courier" pitchFamily="2" charset="0"/>
                </a:rPr>
                <a:t>Wort</a:t>
              </a:r>
              <a:r>
                <a:rPr lang="pl-PL" altLang="de-DE" sz="1800" dirty="0">
                  <a:solidFill>
                    <a:srgbClr val="7F7F7F"/>
                  </a:solidFill>
                  <a:latin typeface="Courier" pitchFamily="2" charset="0"/>
                </a:rPr>
                <a:t> Alter  </a:t>
              </a:r>
              <a:r>
                <a:rPr lang="pl-PL" altLang="de-DE" sz="1800" dirty="0" err="1">
                  <a:solidFill>
                    <a:srgbClr val="7F7F7F"/>
                  </a:solidFill>
                  <a:latin typeface="Courier" pitchFamily="2" charset="0"/>
                </a:rPr>
                <a:t>Vpn</a:t>
              </a:r>
              <a:r>
                <a:rPr lang="pl-PL" altLang="de-DE" sz="1800" dirty="0">
                  <a:solidFill>
                    <a:srgbClr val="7F7F7F"/>
                  </a:solidFill>
                  <a:latin typeface="Courier" pitchFamily="2" charset="0"/>
                </a:rPr>
                <a:t>        F2</a:t>
              </a:r>
            </a:p>
            <a:p>
              <a:pPr eaLnBrk="1" hangingPunct="1"/>
              <a:r>
                <a:rPr lang="pl-PL" altLang="de-DE" sz="1800" dirty="0">
                  <a:solidFill>
                    <a:srgbClr val="7F7F7F"/>
                  </a:solidFill>
                  <a:latin typeface="Courier" pitchFamily="2" charset="0"/>
                </a:rPr>
                <a:t>1 </a:t>
              </a:r>
              <a:r>
                <a:rPr lang="pl-PL" altLang="de-DE" sz="1800" dirty="0" err="1">
                  <a:solidFill>
                    <a:srgbClr val="7F7F7F"/>
                  </a:solidFill>
                  <a:latin typeface="Courier" pitchFamily="2" charset="0"/>
                </a:rPr>
                <a:t>swoop</a:t>
              </a:r>
              <a:r>
                <a:rPr lang="pl-PL" altLang="de-DE" sz="1800" dirty="0">
                  <a:solidFill>
                    <a:srgbClr val="7F7F7F"/>
                  </a:solidFill>
                  <a:latin typeface="Courier" pitchFamily="2" charset="0"/>
                </a:rPr>
                <a:t>   alt </a:t>
              </a:r>
              <a:r>
                <a:rPr lang="pl-PL" altLang="de-DE" sz="1800" dirty="0" err="1">
                  <a:solidFill>
                    <a:srgbClr val="7F7F7F"/>
                  </a:solidFill>
                  <a:latin typeface="Courier" pitchFamily="2" charset="0"/>
                </a:rPr>
                <a:t>arkn</a:t>
              </a:r>
              <a:r>
                <a:rPr lang="pl-PL" altLang="de-DE" sz="1800" dirty="0">
                  <a:solidFill>
                    <a:srgbClr val="7F7F7F"/>
                  </a:solidFill>
                  <a:latin typeface="Courier" pitchFamily="2" charset="0"/>
                </a:rPr>
                <a:t> 10.527359</a:t>
              </a:r>
              <a:endParaRPr lang="en-US" altLang="de-DE" sz="1800" dirty="0">
                <a:solidFill>
                  <a:srgbClr val="7F7F7F"/>
                </a:solidFill>
                <a:latin typeface="Courier" pitchFamily="2" charset="0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8D0E6A57-EB9C-6E44-B2CD-6D3238CCA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5638" y="71438"/>
            <a:ext cx="5389562" cy="461962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5. Wiederholungen in within-Stufen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1BCC83-D01D-2F48-AB5A-425008AF29FD}"/>
              </a:ext>
            </a:extLst>
          </p:cNvPr>
          <p:cNvSpPr txBox="1"/>
          <p:nvPr/>
        </p:nvSpPr>
        <p:spPr>
          <a:xfrm>
            <a:off x="152400" y="581025"/>
            <a:ext cx="7772400" cy="46196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 dirty="0">
                <a:latin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en-GB" altLang="de-DE" dirty="0" err="1">
                <a:latin typeface="Calibri" panose="020F0502020204030204" pitchFamily="34" charset="0"/>
                <a:cs typeface="Arial" panose="020B0604020202020204" pitchFamily="34" charset="0"/>
              </a:rPr>
              <a:t>Über</a:t>
            </a:r>
            <a:r>
              <a:rPr lang="en-GB" altLang="de-DE" dirty="0">
                <a:latin typeface="Calibri" panose="020F0502020204030204" pitchFamily="34" charset="0"/>
                <a:cs typeface="Arial" panose="020B0604020202020204" pitchFamily="34" charset="0"/>
              </a:rPr>
              <a:t> die Wort-</a:t>
            </a:r>
            <a:r>
              <a:rPr lang="en-GB" altLang="de-DE" dirty="0" err="1">
                <a:latin typeface="Calibri" panose="020F0502020204030204" pitchFamily="34" charset="0"/>
                <a:cs typeface="Arial" panose="020B0604020202020204" pitchFamily="34" charset="0"/>
              </a:rPr>
              <a:t>Wiederholungen</a:t>
            </a:r>
            <a:r>
              <a:rPr lang="en-GB" altLang="de-DE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Arial" panose="020B0604020202020204" pitchFamily="34" charset="0"/>
              </a:rPr>
              <a:t>mit</a:t>
            </a:r>
            <a:r>
              <a:rPr lang="en-GB" altLang="de-DE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altLang="de-DE" dirty="0" err="1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group_by</a:t>
            </a:r>
            <a:r>
              <a:rPr lang="en-GB" altLang="de-DE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altLang="de-DE" dirty="0" err="1">
                <a:latin typeface="Calibri" panose="020F0502020204030204" pitchFamily="34" charset="0"/>
                <a:cs typeface="Arial" panose="020B0604020202020204" pitchFamily="34" charset="0"/>
              </a:rPr>
              <a:t>mitteln</a:t>
            </a:r>
            <a:endParaRPr lang="en-GB" altLang="de-DE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83C6DD2-A33F-A948-8DF8-673750A10B84}"/>
              </a:ext>
            </a:extLst>
          </p:cNvPr>
          <p:cNvSpPr txBox="1"/>
          <p:nvPr/>
        </p:nvSpPr>
        <p:spPr>
          <a:xfrm>
            <a:off x="289215" y="1044439"/>
            <a:ext cx="8596313" cy="1200329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dirty="0" err="1">
                <a:solidFill>
                  <a:srgbClr val="FF0000"/>
                </a:solidFill>
              </a:rPr>
              <a:t>ssbm</a:t>
            </a:r>
            <a:r>
              <a:rPr lang="en-US" altLang="de-DE" dirty="0">
                <a:solidFill>
                  <a:srgbClr val="FF0000"/>
                </a:solidFill>
              </a:rPr>
              <a:t> = </a:t>
            </a:r>
            <a:r>
              <a:rPr lang="en-US" altLang="de-DE" dirty="0" err="1">
                <a:solidFill>
                  <a:srgbClr val="FF0000"/>
                </a:solidFill>
              </a:rPr>
              <a:t>ssb</a:t>
            </a:r>
            <a:r>
              <a:rPr lang="en-US" altLang="de-DE" dirty="0">
                <a:solidFill>
                  <a:srgbClr val="FF0000"/>
                </a:solidFill>
              </a:rPr>
              <a:t> %&gt;% </a:t>
            </a:r>
          </a:p>
          <a:p>
            <a:pPr eaLnBrk="1" hangingPunct="1"/>
            <a:r>
              <a:rPr lang="en-US" altLang="de-DE" dirty="0">
                <a:solidFill>
                  <a:srgbClr val="FF0000"/>
                </a:solidFill>
              </a:rPr>
              <a:t>  </a:t>
            </a:r>
            <a:r>
              <a:rPr lang="en-US" altLang="de-DE" dirty="0" err="1">
                <a:solidFill>
                  <a:srgbClr val="FF0000"/>
                </a:solidFill>
              </a:rPr>
              <a:t>group_by</a:t>
            </a:r>
            <a:r>
              <a:rPr lang="en-US" altLang="de-DE" dirty="0">
                <a:solidFill>
                  <a:srgbClr val="FF0000"/>
                </a:solidFill>
              </a:rPr>
              <a:t>(</a:t>
            </a:r>
            <a:r>
              <a:rPr lang="en-US" altLang="de-DE" dirty="0" err="1">
                <a:solidFill>
                  <a:srgbClr val="FF0000"/>
                </a:solidFill>
              </a:rPr>
              <a:t>Wort,Alter,Vpn</a:t>
            </a:r>
            <a:r>
              <a:rPr lang="en-US" altLang="de-DE" dirty="0">
                <a:solidFill>
                  <a:srgbClr val="FF0000"/>
                </a:solidFill>
              </a:rPr>
              <a:t>) %&gt;%</a:t>
            </a:r>
          </a:p>
          <a:p>
            <a:pPr eaLnBrk="1" hangingPunct="1"/>
            <a:r>
              <a:rPr lang="en-US" altLang="de-DE" dirty="0">
                <a:solidFill>
                  <a:srgbClr val="FF0000"/>
                </a:solidFill>
              </a:rPr>
              <a:t>  </a:t>
            </a:r>
            <a:r>
              <a:rPr lang="en-US" altLang="de-DE" dirty="0" err="1">
                <a:solidFill>
                  <a:srgbClr val="FF0000"/>
                </a:solidFill>
              </a:rPr>
              <a:t>summarise</a:t>
            </a:r>
            <a:r>
              <a:rPr lang="en-US" altLang="de-DE" dirty="0">
                <a:solidFill>
                  <a:srgbClr val="FF0000"/>
                </a:solidFill>
              </a:rPr>
              <a:t>(F2 = mean(F2))</a:t>
            </a:r>
            <a:endParaRPr lang="de-DE" altLang="de-DE" dirty="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9">
            <a:extLst>
              <a:ext uri="{FF2B5EF4-FFF2-40B4-BE49-F238E27FC236}">
                <a16:creationId xmlns:a16="http://schemas.microsoft.com/office/drawing/2014/main" id="{A69383C5-FADD-3443-9F82-71642103BC30}"/>
              </a:ext>
            </a:extLst>
          </p:cNvPr>
          <p:cNvGrpSpPr>
            <a:grpSpLocks/>
          </p:cNvGrpSpPr>
          <p:nvPr/>
        </p:nvGrpSpPr>
        <p:grpSpPr bwMode="auto">
          <a:xfrm>
            <a:off x="176213" y="3394075"/>
            <a:ext cx="8686800" cy="1784350"/>
            <a:chOff x="175654" y="3393389"/>
            <a:chExt cx="8686800" cy="1785104"/>
          </a:xfrm>
        </p:grpSpPr>
        <p:sp>
          <p:nvSpPr>
            <p:cNvPr id="34834" name="TextBox 20">
              <a:extLst>
                <a:ext uri="{FF2B5EF4-FFF2-40B4-BE49-F238E27FC236}">
                  <a16:creationId xmlns:a16="http://schemas.microsoft.com/office/drawing/2014/main" id="{FC80B7E7-8A26-074B-BE18-22400270DC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01" y="3393389"/>
              <a:ext cx="78105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>
                  <a:solidFill>
                    <a:srgbClr val="FF0000"/>
                  </a:solidFill>
                </a:rPr>
                <a:t>with(ssbm, table(Vpn, interaction(Wort, Alter)))</a:t>
              </a:r>
              <a:endParaRPr lang="de-DE" altLang="de-DE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4835" name="TextBox 21">
              <a:extLst>
                <a:ext uri="{FF2B5EF4-FFF2-40B4-BE49-F238E27FC236}">
                  <a16:creationId xmlns:a16="http://schemas.microsoft.com/office/drawing/2014/main" id="{0CAAD871-5CFC-A246-B181-7CD6191EAE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654" y="3855054"/>
              <a:ext cx="8686800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 sz="1600">
                  <a:latin typeface="Courier" pitchFamily="2" charset="0"/>
                </a:rPr>
                <a:t>Vpn    swoop.alt used.alt who'd.alt swoop.jung used.jung who'd.jung  arkn         1        1         1          0         0          0  elwi         1        1         1          0         0          0  frwa         1        1         1          0         0          0</a:t>
              </a:r>
            </a:p>
            <a:p>
              <a:pPr eaLnBrk="1" hangingPunct="1"/>
              <a:r>
                <a:rPr lang="en-US" altLang="de-DE" sz="1600">
                  <a:latin typeface="Courier" pitchFamily="2" charset="0"/>
                </a:rPr>
                <a:t>...</a:t>
              </a:r>
              <a:endParaRPr lang="en-GB" altLang="de-DE" sz="1600">
                <a:latin typeface="Courier" pitchFamily="2" charset="0"/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C809E3CE-2D8A-C243-A996-307002286B26}"/>
              </a:ext>
            </a:extLst>
          </p:cNvPr>
          <p:cNvSpPr txBox="1"/>
          <p:nvPr/>
        </p:nvSpPr>
        <p:spPr>
          <a:xfrm>
            <a:off x="242888" y="5938838"/>
            <a:ext cx="5865812" cy="4572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4. Anova wie üblich durchführen</a:t>
            </a:r>
          </a:p>
        </p:txBody>
      </p:sp>
      <p:grpSp>
        <p:nvGrpSpPr>
          <p:cNvPr id="6" name="Group 8">
            <a:extLst>
              <a:ext uri="{FF2B5EF4-FFF2-40B4-BE49-F238E27FC236}">
                <a16:creationId xmlns:a16="http://schemas.microsoft.com/office/drawing/2014/main" id="{0D68DB0D-E98A-8743-97D3-E258B2D2BA44}"/>
              </a:ext>
            </a:extLst>
          </p:cNvPr>
          <p:cNvGrpSpPr>
            <a:grpSpLocks/>
          </p:cNvGrpSpPr>
          <p:nvPr/>
        </p:nvGrpSpPr>
        <p:grpSpPr bwMode="auto">
          <a:xfrm>
            <a:off x="242888" y="5399088"/>
            <a:ext cx="8901112" cy="1317625"/>
            <a:chOff x="243446" y="5665452"/>
            <a:chExt cx="8223057" cy="1125180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2D93FDB-BB87-AB48-B1F5-99F6B3D462B5}"/>
                </a:ext>
              </a:extLst>
            </p:cNvPr>
            <p:cNvSpPr txBox="1"/>
            <p:nvPr/>
          </p:nvSpPr>
          <p:spPr>
            <a:xfrm>
              <a:off x="243446" y="6396141"/>
              <a:ext cx="7096731" cy="394491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ezANOVA(ssbm, .(F2), .(Vpn), .(Wort), between = .(Alter))</a:t>
              </a:r>
              <a:endParaRPr lang="en-GB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531289F-CAC4-1D4F-83FA-5F9CE3503790}"/>
                </a:ext>
              </a:extLst>
            </p:cNvPr>
            <p:cNvSpPr txBox="1"/>
            <p:nvPr/>
          </p:nvSpPr>
          <p:spPr>
            <a:xfrm>
              <a:off x="243446" y="5665452"/>
              <a:ext cx="8223057" cy="36737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 sz="2200">
                  <a:solidFill>
                    <a:srgbClr val="FF0000"/>
                  </a:solidFill>
                </a:rPr>
                <a:t>ggplot(ssbm) + aes(y = F2, x = Alter, colour = Wort) + geom_boxplot()</a:t>
              </a:r>
              <a:endParaRPr lang="en-US" altLang="de-DE" sz="220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0B05528F-E457-524A-A85C-30CE5A9E7F4B}"/>
              </a:ext>
            </a:extLst>
          </p:cNvPr>
          <p:cNvSpPr txBox="1"/>
          <p:nvPr/>
        </p:nvSpPr>
        <p:spPr>
          <a:xfrm>
            <a:off x="242888" y="5080000"/>
            <a:ext cx="2097087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3. </a:t>
            </a:r>
            <a:r>
              <a:rPr lang="en-GB" sz="2400" dirty="0" err="1">
                <a:latin typeface="+mj-lt"/>
                <a:ea typeface="ＭＳ Ｐゴシック" pitchFamily="-104" charset="-128"/>
                <a:cs typeface="Arial"/>
              </a:rPr>
              <a:t>Abbildung</a:t>
            </a:r>
            <a:endParaRPr lang="en-GB" sz="2400" dirty="0">
              <a:latin typeface="+mj-lt"/>
              <a:ea typeface="ＭＳ Ｐゴシック" pitchFamily="-104" charset="-128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BFD97A-1427-C54E-AC44-58385A6F4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03213"/>
            <a:ext cx="3657600" cy="460375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000000"/>
                </a:solidFill>
                <a:latin typeface="+mn-lt"/>
                <a:ea typeface="Arial" pitchFamily="-104" charset="0"/>
                <a:cs typeface="Arial" pitchFamily="-104" charset="0"/>
              </a:rPr>
              <a:t>6. Sphericity-Korrektur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41C654-7509-1F4B-8473-6B27941FD93E}"/>
              </a:ext>
            </a:extLst>
          </p:cNvPr>
          <p:cNvSpPr txBox="1"/>
          <p:nvPr/>
        </p:nvSpPr>
        <p:spPr>
          <a:xfrm>
            <a:off x="381000" y="763588"/>
            <a:ext cx="7772400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 err="1">
                <a:latin typeface="+mj-lt"/>
                <a:ea typeface="ＭＳ Ｐゴシック" pitchFamily="-104" charset="-128"/>
                <a:cs typeface="Arial"/>
              </a:rPr>
              <a:t>Sphericity</a:t>
            </a: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 ist die Annahme, dass die Unterschiede zwischen den Stufen eines </a:t>
            </a:r>
            <a:r>
              <a:rPr lang="de-DE" sz="2400" dirty="0" err="1">
                <a:latin typeface="+mj-lt"/>
                <a:ea typeface="ＭＳ Ｐゴシック" pitchFamily="-104" charset="-128"/>
                <a:cs typeface="Arial"/>
              </a:rPr>
              <a:t>within-Faktors</a:t>
            </a: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 </a:t>
            </a:r>
            <a:r>
              <a:rPr lang="de-DE" sz="2400" b="1" dirty="0">
                <a:latin typeface="+mj-lt"/>
                <a:ea typeface="ＭＳ Ｐゴシック" pitchFamily="-104" charset="-128"/>
                <a:cs typeface="Arial"/>
              </a:rPr>
              <a:t>dieselbe Varianz haben</a:t>
            </a: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E84393-0D13-B94F-B083-50959F742E00}"/>
              </a:ext>
            </a:extLst>
          </p:cNvPr>
          <p:cNvSpPr txBox="1"/>
          <p:nvPr/>
        </p:nvSpPr>
        <p:spPr>
          <a:xfrm>
            <a:off x="381000" y="1595438"/>
            <a:ext cx="7239000" cy="12001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Wenn Sphericity nicht gegeben ist, </a:t>
            </a:r>
            <a:r>
              <a:rPr lang="de-DE" altLang="de-DE" b="1">
                <a:latin typeface="Calibri" panose="020F0502020204030204" pitchFamily="34" charset="0"/>
                <a:cs typeface="Arial" panose="020B0604020202020204" pitchFamily="34" charset="0"/>
              </a:rPr>
              <a:t>werden die Wahrscheinlichkeiten durch Änderungen in den Freiheitsgraden nach oben gesetzt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C925A1-70D8-C043-8613-01811BD6CFFB}"/>
              </a:ext>
            </a:extLst>
          </p:cNvPr>
          <p:cNvSpPr txBox="1"/>
          <p:nvPr/>
        </p:nvSpPr>
        <p:spPr>
          <a:xfrm>
            <a:off x="381000" y="2971800"/>
            <a:ext cx="7543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Dieses Problem kommt nur dann vor, </a:t>
            </a:r>
            <a:r>
              <a:rPr lang="de-DE" sz="2400" b="1" dirty="0">
                <a:latin typeface="+mj-lt"/>
                <a:ea typeface="ＭＳ Ｐゴシック" pitchFamily="-104" charset="-128"/>
                <a:cs typeface="Arial"/>
              </a:rPr>
              <a:t>wenn ein </a:t>
            </a:r>
            <a:r>
              <a:rPr lang="de-DE" sz="2400" b="1" dirty="0" err="1">
                <a:latin typeface="+mj-lt"/>
                <a:ea typeface="ＭＳ Ｐゴシック" pitchFamily="-104" charset="-128"/>
                <a:cs typeface="Arial"/>
              </a:rPr>
              <a:t>within</a:t>
            </a:r>
            <a:r>
              <a:rPr lang="de-DE" sz="2400" b="1" dirty="0">
                <a:latin typeface="+mj-lt"/>
                <a:ea typeface="ＭＳ Ｐゴシック" pitchFamily="-104" charset="-128"/>
                <a:cs typeface="Arial"/>
              </a:rPr>
              <a:t>-Faktor mehr als 2 Stufen hat</a:t>
            </a: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1059A3-B91C-7148-9704-8B66AAB3B257}"/>
              </a:ext>
            </a:extLst>
          </p:cNvPr>
          <p:cNvSpPr txBox="1"/>
          <p:nvPr/>
        </p:nvSpPr>
        <p:spPr>
          <a:xfrm>
            <a:off x="381000" y="4038600"/>
            <a:ext cx="8305800" cy="83026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 b="1">
                <a:latin typeface="Calibri" panose="020F0502020204030204" pitchFamily="34" charset="0"/>
                <a:cs typeface="Arial" panose="020B0604020202020204" pitchFamily="34" charset="0"/>
              </a:rPr>
              <a:t>Man soll grundsätzlich immer für Sphericity korrigieren</a:t>
            </a:r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, wenn Sphericity-Korrektur in der Ausgabe von ezANOVA() erscheint.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6968114-ECA4-6B40-8DB3-0F1164ECDE6F}"/>
              </a:ext>
            </a:extLst>
          </p:cNvPr>
          <p:cNvSpPr/>
          <p:nvPr/>
        </p:nvSpPr>
        <p:spPr>
          <a:xfrm>
            <a:off x="0" y="533400"/>
            <a:ext cx="9144000" cy="33242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$ANOVA</a:t>
            </a:r>
          </a:p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   Effect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DFn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DFd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      F           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p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p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&lt;.05      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ges</a:t>
            </a:r>
            <a:endParaRPr lang="en-US" sz="1400" dirty="0">
              <a:latin typeface="Courier"/>
              <a:ea typeface="ＭＳ Ｐゴシック" pitchFamily="-104" charset="-128"/>
              <a:cs typeface="Courier"/>
            </a:endParaRPr>
          </a:p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2      Alter   1  10 14.876957 3.175409e-03     * 0.5519903</a:t>
            </a:r>
          </a:p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3      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Wort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</a:t>
            </a:r>
            <a:r>
              <a:rPr lang="en-US" sz="1400" dirty="0">
                <a:solidFill>
                  <a:srgbClr val="FF0000"/>
                </a:solidFill>
                <a:latin typeface="Courier"/>
                <a:ea typeface="ＭＳ Ｐゴシック" pitchFamily="-104" charset="-128"/>
                <a:cs typeface="Courier"/>
              </a:rPr>
              <a:t>2  20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78.505534 3.390750e-10     * 0.5742513</a:t>
            </a:r>
          </a:p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4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Alter:Wort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</a:t>
            </a:r>
            <a:r>
              <a:rPr lang="en-US" sz="1400" dirty="0">
                <a:solidFill>
                  <a:srgbClr val="FF0000"/>
                </a:solidFill>
                <a:latin typeface="Courier"/>
                <a:ea typeface="ＭＳ Ｐゴシック" pitchFamily="-104" charset="-128"/>
                <a:cs typeface="Courier"/>
              </a:rPr>
              <a:t>2  20  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9.890888 1.031474e-03     * 0.1452519</a:t>
            </a:r>
          </a:p>
          <a:p>
            <a:pPr>
              <a:defRPr/>
            </a:pPr>
            <a:endParaRPr lang="en-US" sz="1400" dirty="0">
              <a:latin typeface="Courier"/>
              <a:ea typeface="ＭＳ Ｐゴシック" pitchFamily="-104" charset="-128"/>
              <a:cs typeface="Courier"/>
            </a:endParaRPr>
          </a:p>
          <a:p>
            <a:pPr>
              <a:defRPr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Courier"/>
                <a:ea typeface="ＭＳ Ｐゴシック" pitchFamily="-104" charset="-128"/>
                <a:cs typeface="Courier"/>
              </a:rPr>
              <a:t>$`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  <a:latin typeface="Courier"/>
                <a:ea typeface="ＭＳ Ｐゴシック" pitchFamily="-104" charset="-128"/>
                <a:cs typeface="Courier"/>
              </a:rPr>
              <a:t>Mauchly's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Courier"/>
                <a:ea typeface="ＭＳ Ｐゴシック" pitchFamily="-104" charset="-128"/>
                <a:cs typeface="Courier"/>
              </a:rPr>
              <a:t> Test for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  <a:latin typeface="Courier"/>
                <a:ea typeface="ＭＳ Ｐゴシック" pitchFamily="-104" charset="-128"/>
                <a:cs typeface="Courier"/>
              </a:rPr>
              <a:t>Sphericity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Courier"/>
                <a:ea typeface="ＭＳ Ｐゴシック" pitchFamily="-104" charset="-128"/>
                <a:cs typeface="Courier"/>
              </a:rPr>
              <a:t>`</a:t>
            </a:r>
          </a:p>
          <a:p>
            <a:pPr>
              <a:defRPr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Courier"/>
                <a:ea typeface="ＭＳ Ｐゴシック" pitchFamily="-104" charset="-128"/>
                <a:cs typeface="Courier"/>
              </a:rPr>
              <a:t>      Effect         W         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  <a:latin typeface="Courier"/>
                <a:ea typeface="ＭＳ Ｐゴシック" pitchFamily="-104" charset="-128"/>
                <a:cs typeface="Courier"/>
              </a:rPr>
              <a:t>p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Courier"/>
                <a:ea typeface="ＭＳ Ｐゴシック" pitchFamily="-104" charset="-128"/>
                <a:cs typeface="Courier"/>
              </a:rPr>
              <a:t>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  <a:latin typeface="Courier"/>
                <a:ea typeface="ＭＳ Ｐゴシック" pitchFamily="-104" charset="-128"/>
                <a:cs typeface="Courier"/>
              </a:rPr>
              <a:t>p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Courier"/>
                <a:ea typeface="ＭＳ Ｐゴシック" pitchFamily="-104" charset="-128"/>
                <a:cs typeface="Courier"/>
              </a:rPr>
              <a:t>&lt;.05</a:t>
            </a:r>
          </a:p>
          <a:p>
            <a:pPr>
              <a:defRPr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Courier"/>
                <a:ea typeface="ＭＳ Ｐゴシック" pitchFamily="-104" charset="-128"/>
                <a:cs typeface="Courier"/>
              </a:rPr>
              <a:t>3      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  <a:latin typeface="Courier"/>
                <a:ea typeface="ＭＳ Ｐゴシック" pitchFamily="-104" charset="-128"/>
                <a:cs typeface="Courier"/>
              </a:rPr>
              <a:t>Wort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Courier"/>
                <a:ea typeface="ＭＳ Ｐゴシック" pitchFamily="-104" charset="-128"/>
                <a:cs typeface="Courier"/>
              </a:rPr>
              <a:t> 0.5423826 0.06373468      </a:t>
            </a:r>
          </a:p>
          <a:p>
            <a:pPr>
              <a:defRPr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Courier"/>
                <a:ea typeface="ＭＳ Ｐゴシック" pitchFamily="-104" charset="-128"/>
                <a:cs typeface="Courier"/>
              </a:rPr>
              <a:t>4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  <a:latin typeface="Courier"/>
                <a:ea typeface="ＭＳ Ｐゴシック" pitchFamily="-104" charset="-128"/>
                <a:cs typeface="Courier"/>
              </a:rPr>
              <a:t>Alter:Wort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Courier"/>
                <a:ea typeface="ＭＳ Ｐゴシック" pitchFamily="-104" charset="-128"/>
                <a:cs typeface="Courier"/>
              </a:rPr>
              <a:t> 0.5423826 0.06373468 </a:t>
            </a:r>
          </a:p>
          <a:p>
            <a:pPr>
              <a:defRPr/>
            </a:pPr>
            <a:endParaRPr lang="en-US" sz="1400" dirty="0">
              <a:latin typeface="Courier"/>
              <a:ea typeface="ＭＳ Ｐゴシック" pitchFamily="-104" charset="-128"/>
              <a:cs typeface="Courier"/>
            </a:endParaRPr>
          </a:p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$`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Sphericity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Corrections`</a:t>
            </a:r>
          </a:p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   Effect      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GGe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    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p[GG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]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p[GG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]&lt;.05      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HFe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    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p[HF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]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p[HF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]&lt;.05</a:t>
            </a:r>
          </a:p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3      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Wort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</a:t>
            </a:r>
            <a:r>
              <a:rPr lang="en-US" sz="1400" dirty="0">
                <a:solidFill>
                  <a:schemeClr val="accent6"/>
                </a:solidFill>
                <a:latin typeface="Courier"/>
                <a:ea typeface="ＭＳ Ｐゴシック" pitchFamily="-104" charset="-128"/>
                <a:cs typeface="Courier"/>
              </a:rPr>
              <a:t>0.6860511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1.340736e-07         * </a:t>
            </a:r>
            <a:r>
              <a:rPr lang="en-US" sz="1400" dirty="0">
                <a:solidFill>
                  <a:srgbClr val="008000"/>
                </a:solidFill>
                <a:latin typeface="Courier"/>
                <a:ea typeface="ＭＳ Ｐゴシック" pitchFamily="-104" charset="-128"/>
                <a:cs typeface="Courier"/>
              </a:rPr>
              <a:t>0.7587667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3.342362e-08         *</a:t>
            </a:r>
          </a:p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4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Alter:Wort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</a:t>
            </a:r>
            <a:r>
              <a:rPr lang="en-US" sz="1400" dirty="0">
                <a:solidFill>
                  <a:srgbClr val="F79646"/>
                </a:solidFill>
                <a:latin typeface="Courier"/>
                <a:ea typeface="ＭＳ Ｐゴシック" pitchFamily="-104" charset="-128"/>
                <a:cs typeface="Courier"/>
              </a:rPr>
              <a:t>0.6860511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4.370590e-03         * </a:t>
            </a:r>
            <a:r>
              <a:rPr lang="en-US" sz="1400" dirty="0">
                <a:solidFill>
                  <a:srgbClr val="008000"/>
                </a:solidFill>
                <a:latin typeface="Courier"/>
                <a:ea typeface="ＭＳ Ｐゴシック" pitchFamily="-104" charset="-128"/>
                <a:cs typeface="Courier"/>
              </a:rPr>
              <a:t>0.7587667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3.120999e-03         *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20D435-CFB6-F048-98D9-A6D4A3B3FAD4}"/>
              </a:ext>
            </a:extLst>
          </p:cNvPr>
          <p:cNvSpPr txBox="1"/>
          <p:nvPr/>
        </p:nvSpPr>
        <p:spPr>
          <a:xfrm>
            <a:off x="304800" y="3857625"/>
            <a:ext cx="8534400" cy="193833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1. Die </a:t>
            </a:r>
            <a:r>
              <a:rPr lang="en-GB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betroffenen</a:t>
            </a:r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Freiheitsgrade</a:t>
            </a:r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 werden mit </a:t>
            </a:r>
            <a:r>
              <a:rPr lang="en-GB" altLang="de-DE">
                <a:solidFill>
                  <a:srgbClr val="F7964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dem Greenhouse-Geisser-Epsilon </a:t>
            </a:r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multipliziert,</a:t>
            </a:r>
            <a:r>
              <a:rPr lang="en-GB" altLang="de-DE">
                <a:solidFill>
                  <a:srgbClr val="F7964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wenn er unter 0.75 liegt</a:t>
            </a:r>
            <a:r>
              <a:rPr lang="en-GB" altLang="de-DE" baseline="30000">
                <a:latin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, sonst mit dem </a:t>
            </a:r>
            <a:r>
              <a:rPr lang="en-GB" altLang="de-DE">
                <a:solidFill>
                  <a:srgbClr val="008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Huynh-Feldt-Epsilon</a:t>
            </a:r>
            <a:r>
              <a:rPr lang="en-GB" altLang="de-DE">
                <a:solidFill>
                  <a:srgbClr val="7F7F7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 sollte in diesem letzten Fall der H-F-Epsilon &gt; 1 sein, dann einfach </a:t>
            </a:r>
            <a:r>
              <a:rPr lang="en-GB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die ursprünglichen Freiheitsgrade </a:t>
            </a:r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nehmen d.h. </a:t>
            </a:r>
            <a:r>
              <a:rPr lang="en-GB" altLang="de-DE" b="1">
                <a:latin typeface="Calibri" panose="020F0502020204030204" pitchFamily="34" charset="0"/>
                <a:cs typeface="Arial" panose="020B0604020202020204" pitchFamily="34" charset="0"/>
              </a:rPr>
              <a:t>keine Korrektur einsetzen</a:t>
            </a:r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GB" altLang="de-DE">
              <a:solidFill>
                <a:srgbClr val="008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4DA2E8-4ED9-2E45-853A-66F6BE9E7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71438"/>
            <a:ext cx="3810000" cy="461962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>
                <a:solidFill>
                  <a:srgbClr val="000000"/>
                </a:solidFill>
                <a:latin typeface="+mn-lt"/>
                <a:ea typeface="Arial" pitchFamily="-104" charset="0"/>
                <a:cs typeface="Arial" pitchFamily="-104" charset="0"/>
              </a:rPr>
              <a:t>6. Sphericity-Korrektur</a:t>
            </a:r>
          </a:p>
        </p:txBody>
      </p:sp>
      <p:sp>
        <p:nvSpPr>
          <p:cNvPr id="36869" name="TextBox 5">
            <a:extLst>
              <a:ext uri="{FF2B5EF4-FFF2-40B4-BE49-F238E27FC236}">
                <a16:creationId xmlns:a16="http://schemas.microsoft.com/office/drawing/2014/main" id="{E69E7DCC-F7E6-FA41-B108-EAF345C63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761038"/>
            <a:ext cx="8763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Wort: F[</a:t>
            </a:r>
            <a:r>
              <a:rPr lang="en-GB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GB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20</a:t>
            </a:r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] ➞ F[</a:t>
            </a:r>
            <a:r>
              <a:rPr lang="en-GB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 * </a:t>
            </a:r>
            <a:r>
              <a:rPr lang="en-GB" altLang="de-DE">
                <a:solidFill>
                  <a:srgbClr val="F7964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0.6860511</a:t>
            </a:r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20</a:t>
            </a:r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 * </a:t>
            </a:r>
            <a:r>
              <a:rPr lang="en-GB" altLang="de-DE">
                <a:solidFill>
                  <a:srgbClr val="F79646"/>
                </a:solidFill>
                <a:cs typeface="Arial" panose="020B0604020202020204" pitchFamily="34" charset="0"/>
              </a:rPr>
              <a:t>0.6860511</a:t>
            </a:r>
            <a:r>
              <a:rPr lang="en-GB" altLang="de-DE">
                <a:cs typeface="Arial" panose="020B0604020202020204" pitchFamily="34" charset="0"/>
              </a:rPr>
              <a:t>] = F[1.4, </a:t>
            </a:r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  13.7]</a:t>
            </a:r>
          </a:p>
        </p:txBody>
      </p:sp>
      <p:sp>
        <p:nvSpPr>
          <p:cNvPr id="36870" name="TextBox 6">
            <a:extLst>
              <a:ext uri="{FF2B5EF4-FFF2-40B4-BE49-F238E27FC236}">
                <a16:creationId xmlns:a16="http://schemas.microsoft.com/office/drawing/2014/main" id="{4DD7DEFF-F50A-A945-8DA6-5FEF333EF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094413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Alter × Wort Interaktion: </a:t>
            </a:r>
            <a:r>
              <a:rPr lang="en-GB" altLang="de-DE">
                <a:cs typeface="Arial" panose="020B0604020202020204" pitchFamily="34" charset="0"/>
              </a:rPr>
              <a:t>F[</a:t>
            </a:r>
            <a:r>
              <a:rPr lang="en-GB" altLang="de-DE">
                <a:solidFill>
                  <a:srgbClr val="FF0000"/>
                </a:solidFill>
                <a:cs typeface="Arial" panose="020B0604020202020204" pitchFamily="34" charset="0"/>
              </a:rPr>
              <a:t>2</a:t>
            </a:r>
            <a:r>
              <a:rPr lang="en-GB" altLang="de-DE">
                <a:cs typeface="Arial" panose="020B0604020202020204" pitchFamily="34" charset="0"/>
              </a:rPr>
              <a:t>,</a:t>
            </a:r>
            <a:r>
              <a:rPr lang="en-GB" altLang="de-DE">
                <a:solidFill>
                  <a:srgbClr val="FF0000"/>
                </a:solidFill>
                <a:cs typeface="Arial" panose="020B0604020202020204" pitchFamily="34" charset="0"/>
              </a:rPr>
              <a:t>20</a:t>
            </a:r>
            <a:r>
              <a:rPr lang="en-GB" altLang="de-DE">
                <a:cs typeface="Arial" panose="020B0604020202020204" pitchFamily="34" charset="0"/>
              </a:rPr>
              <a:t>] ➞  </a:t>
            </a:r>
            <a:r>
              <a:rPr lang="en-GB" altLang="de-DE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F[1.4, 13.7]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F391C5-7E58-5E41-BA86-86446B5374EE}"/>
              </a:ext>
            </a:extLst>
          </p:cNvPr>
          <p:cNvSpPr txBox="1"/>
          <p:nvPr/>
        </p:nvSpPr>
        <p:spPr>
          <a:xfrm>
            <a:off x="304800" y="6551613"/>
            <a:ext cx="7391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600" dirty="0">
                <a:latin typeface="+mj-lt"/>
                <a:ea typeface="ＭＳ Ｐゴシック" pitchFamily="-104" charset="-128"/>
                <a:cs typeface="Arial"/>
              </a:rPr>
              <a:t>1. Nach </a:t>
            </a:r>
            <a:r>
              <a:rPr lang="de-DE" sz="1600" dirty="0" err="1">
                <a:latin typeface="+mj-lt"/>
                <a:ea typeface="ＭＳ Ｐゴシック" pitchFamily="-104" charset="-128"/>
                <a:cs typeface="Arial"/>
              </a:rPr>
              <a:t>Girden</a:t>
            </a:r>
            <a:r>
              <a:rPr lang="de-DE" sz="1600" dirty="0">
                <a:latin typeface="+mj-lt"/>
                <a:ea typeface="ＭＳ Ｐゴシック" pitchFamily="-104" charset="-128"/>
                <a:cs typeface="Arial"/>
              </a:rPr>
              <a:t> (1992) </a:t>
            </a:r>
            <a:r>
              <a:rPr lang="de-DE" sz="1600" i="1" dirty="0">
                <a:latin typeface="+mj-lt"/>
                <a:ea typeface="ＭＳ Ｐゴシック" pitchFamily="-104" charset="-128"/>
                <a:cs typeface="Arial"/>
              </a:rPr>
              <a:t>ANOVA: </a:t>
            </a:r>
            <a:r>
              <a:rPr lang="de-DE" sz="1600" i="1" dirty="0" err="1">
                <a:latin typeface="+mj-lt"/>
                <a:ea typeface="ＭＳ Ｐゴシック" pitchFamily="-104" charset="-128"/>
                <a:cs typeface="Arial"/>
              </a:rPr>
              <a:t>Repeated</a:t>
            </a:r>
            <a:r>
              <a:rPr lang="de-DE" sz="1600" i="1" dirty="0">
                <a:latin typeface="+mj-lt"/>
                <a:ea typeface="ＭＳ Ｐゴシック" pitchFamily="-104" charset="-128"/>
                <a:cs typeface="Arial"/>
              </a:rPr>
              <a:t> </a:t>
            </a:r>
            <a:r>
              <a:rPr lang="de-DE" sz="1600" i="1" dirty="0" err="1">
                <a:latin typeface="+mj-lt"/>
                <a:ea typeface="ＭＳ Ｐゴシック" pitchFamily="-104" charset="-128"/>
                <a:cs typeface="Arial"/>
              </a:rPr>
              <a:t>Measures</a:t>
            </a:r>
            <a:r>
              <a:rPr lang="de-DE" sz="1600" dirty="0">
                <a:latin typeface="+mj-lt"/>
                <a:ea typeface="ＭＳ Ｐゴシック" pitchFamily="-104" charset="-128"/>
                <a:cs typeface="Arial"/>
              </a:rPr>
              <a:t>. Sage, Ca.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3102E4-3CE2-3243-9013-FB5DD6E57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71438"/>
            <a:ext cx="3657600" cy="461962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>
                <a:solidFill>
                  <a:srgbClr val="000000"/>
                </a:solidFill>
                <a:latin typeface="+mn-lt"/>
                <a:ea typeface="Arial" pitchFamily="-104" charset="0"/>
                <a:cs typeface="Arial" pitchFamily="-104" charset="0"/>
              </a:rPr>
              <a:t>6. Sphericity-Korrektur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0F97729-A63A-494B-AE05-081CA0799CAC}"/>
              </a:ext>
            </a:extLst>
          </p:cNvPr>
          <p:cNvSpPr/>
          <p:nvPr/>
        </p:nvSpPr>
        <p:spPr>
          <a:xfrm>
            <a:off x="0" y="609600"/>
            <a:ext cx="9144000" cy="22463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$ANOVA</a:t>
            </a:r>
          </a:p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   Effect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DFn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DFd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      F           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p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p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&lt;.05      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ges</a:t>
            </a:r>
            <a:endParaRPr lang="en-US" sz="1400" dirty="0">
              <a:latin typeface="Courier"/>
              <a:ea typeface="ＭＳ Ｐゴシック" pitchFamily="-104" charset="-128"/>
              <a:cs typeface="Courier"/>
            </a:endParaRPr>
          </a:p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2      Alter   1  10 14.876957 3.175409e-03     * 0.5519903</a:t>
            </a:r>
          </a:p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3      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Wort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</a:t>
            </a:r>
            <a:r>
              <a:rPr lang="en-US" sz="1400" dirty="0">
                <a:solidFill>
                  <a:srgbClr val="FF0000"/>
                </a:solidFill>
                <a:latin typeface="Courier"/>
                <a:ea typeface="ＭＳ Ｐゴシック" pitchFamily="-104" charset="-128"/>
                <a:cs typeface="Courier"/>
              </a:rPr>
              <a:t>2  20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78.505534 3.390750e-10     * 0.5742513</a:t>
            </a:r>
          </a:p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4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Alter:Wort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</a:t>
            </a:r>
            <a:r>
              <a:rPr lang="en-US" sz="1400" dirty="0">
                <a:solidFill>
                  <a:srgbClr val="FF0000"/>
                </a:solidFill>
                <a:latin typeface="Courier"/>
                <a:ea typeface="ＭＳ Ｐゴシック" pitchFamily="-104" charset="-128"/>
                <a:cs typeface="Courier"/>
              </a:rPr>
              <a:t>2  20  </a:t>
            </a:r>
            <a:r>
              <a:rPr lang="en-US" sz="1400" b="1" dirty="0">
                <a:latin typeface="Courier"/>
                <a:ea typeface="ＭＳ Ｐゴシック" pitchFamily="-104" charset="-128"/>
                <a:cs typeface="Courier"/>
              </a:rPr>
              <a:t>9.890888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1.031474e-03     * 0.1452519</a:t>
            </a:r>
          </a:p>
          <a:p>
            <a:pPr>
              <a:defRPr/>
            </a:pPr>
            <a:endParaRPr lang="en-US" sz="1400" dirty="0">
              <a:latin typeface="Courier"/>
              <a:ea typeface="ＭＳ Ｐゴシック" pitchFamily="-104" charset="-128"/>
              <a:cs typeface="Courier"/>
            </a:endParaRPr>
          </a:p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$`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Sphericity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Corrections`</a:t>
            </a:r>
          </a:p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   Effect      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GGe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    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p[GG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]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p[GG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]&lt;.05      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HFe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    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p[HF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]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p[HF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]&lt;.05</a:t>
            </a:r>
          </a:p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3      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Wort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</a:t>
            </a:r>
            <a:r>
              <a:rPr lang="en-US" sz="1400" dirty="0">
                <a:solidFill>
                  <a:schemeClr val="accent6"/>
                </a:solidFill>
                <a:latin typeface="Courier"/>
                <a:ea typeface="ＭＳ Ｐゴシック" pitchFamily="-104" charset="-128"/>
                <a:cs typeface="Courier"/>
              </a:rPr>
              <a:t>0.6860511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urier"/>
                <a:ea typeface="ＭＳ Ｐゴシック" pitchFamily="-104" charset="-128"/>
                <a:cs typeface="Courier"/>
              </a:rPr>
              <a:t>1.340736e-07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      * </a:t>
            </a:r>
            <a:r>
              <a:rPr lang="en-US" sz="1400" dirty="0">
                <a:solidFill>
                  <a:srgbClr val="008000"/>
                </a:solidFill>
                <a:latin typeface="Courier"/>
                <a:ea typeface="ＭＳ Ｐゴシック" pitchFamily="-104" charset="-128"/>
                <a:cs typeface="Courier"/>
              </a:rPr>
              <a:t>0.7587667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</a:t>
            </a:r>
            <a:r>
              <a:rPr lang="en-US" sz="1400" dirty="0">
                <a:solidFill>
                  <a:srgbClr val="800000"/>
                </a:solidFill>
                <a:latin typeface="Courier"/>
                <a:ea typeface="ＭＳ Ｐゴシック" pitchFamily="-104" charset="-128"/>
                <a:cs typeface="Courier"/>
              </a:rPr>
              <a:t>3.342362e-08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      *</a:t>
            </a:r>
          </a:p>
          <a:p>
            <a:pPr>
              <a:defRPr/>
            </a:pP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4 </a:t>
            </a:r>
            <a:r>
              <a:rPr lang="en-US" sz="1400" dirty="0" err="1">
                <a:latin typeface="Courier"/>
                <a:ea typeface="ＭＳ Ｐゴシック" pitchFamily="-104" charset="-128"/>
                <a:cs typeface="Courier"/>
              </a:rPr>
              <a:t>Alter:Wort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</a:t>
            </a:r>
            <a:r>
              <a:rPr lang="en-US" sz="1400" dirty="0">
                <a:solidFill>
                  <a:srgbClr val="F79646"/>
                </a:solidFill>
                <a:latin typeface="Courier"/>
                <a:ea typeface="ＭＳ Ｐゴシック" pitchFamily="-104" charset="-128"/>
                <a:cs typeface="Courier"/>
              </a:rPr>
              <a:t>0.6860511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urier"/>
                <a:ea typeface="ＭＳ Ｐゴシック" pitchFamily="-104" charset="-128"/>
                <a:cs typeface="Courier"/>
              </a:rPr>
              <a:t>4.370590e-03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      * </a:t>
            </a:r>
            <a:r>
              <a:rPr lang="en-US" sz="1400" dirty="0">
                <a:solidFill>
                  <a:srgbClr val="008000"/>
                </a:solidFill>
                <a:latin typeface="Courier"/>
                <a:ea typeface="ＭＳ Ｐゴシック" pitchFamily="-104" charset="-128"/>
                <a:cs typeface="Courier"/>
              </a:rPr>
              <a:t>0.7587667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</a:t>
            </a:r>
            <a:r>
              <a:rPr lang="en-US" sz="1400" dirty="0">
                <a:solidFill>
                  <a:srgbClr val="800000"/>
                </a:solidFill>
                <a:latin typeface="Courier"/>
                <a:ea typeface="ＭＳ Ｐゴシック" pitchFamily="-104" charset="-128"/>
                <a:cs typeface="Courier"/>
              </a:rPr>
              <a:t>3.120999e-03</a:t>
            </a:r>
            <a:r>
              <a:rPr lang="en-US" sz="1400" dirty="0">
                <a:latin typeface="Courier"/>
                <a:ea typeface="ＭＳ Ｐゴシック" pitchFamily="-104" charset="-128"/>
                <a:cs typeface="Courier"/>
              </a:rPr>
              <a:t>         *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FEFC78-1D63-3842-ABA1-8917F5F9DDCF}"/>
              </a:ext>
            </a:extLst>
          </p:cNvPr>
          <p:cNvSpPr txBox="1"/>
          <p:nvPr/>
        </p:nvSpPr>
        <p:spPr>
          <a:xfrm>
            <a:off x="76200" y="3352800"/>
            <a:ext cx="73152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2. Die neuen damit verbunden Wahrscheinlichkeiten sind </a:t>
            </a:r>
            <a:r>
              <a:rPr lang="de-DE" sz="2400" dirty="0" err="1">
                <a:solidFill>
                  <a:srgbClr val="0000FF"/>
                </a:solidFill>
                <a:latin typeface="+mj-lt"/>
                <a:ea typeface="ＭＳ Ｐゴシック" pitchFamily="-104" charset="-128"/>
                <a:cs typeface="Arial"/>
              </a:rPr>
              <a:t>p[GG</a:t>
            </a:r>
            <a:r>
              <a:rPr lang="de-DE" sz="2400" dirty="0">
                <a:solidFill>
                  <a:srgbClr val="0000FF"/>
                </a:solidFill>
                <a:latin typeface="+mj-lt"/>
                <a:ea typeface="ＭＳ Ｐゴシック" pitchFamily="-104" charset="-128"/>
                <a:cs typeface="Arial"/>
              </a:rPr>
              <a:t>] </a:t>
            </a: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(wenn mit </a:t>
            </a:r>
            <a:r>
              <a:rPr lang="de-DE" sz="2400" dirty="0" err="1">
                <a:latin typeface="+mj-lt"/>
                <a:ea typeface="ＭＳ Ｐゴシック" pitchFamily="-104" charset="-128"/>
                <a:cs typeface="Arial"/>
              </a:rPr>
              <a:t>GGe</a:t>
            </a: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 multipliziert wurde) sonst </a:t>
            </a:r>
            <a:r>
              <a:rPr lang="de-DE" sz="2400" dirty="0" err="1">
                <a:solidFill>
                  <a:srgbClr val="800000"/>
                </a:solidFill>
                <a:latin typeface="+mj-lt"/>
                <a:ea typeface="ＭＳ Ｐゴシック" pitchFamily="-104" charset="-128"/>
                <a:cs typeface="Arial"/>
              </a:rPr>
              <a:t>p[HF</a:t>
            </a:r>
            <a:r>
              <a:rPr lang="de-DE" sz="2400" dirty="0">
                <a:solidFill>
                  <a:srgbClr val="800000"/>
                </a:solidFill>
                <a:latin typeface="+mj-lt"/>
                <a:ea typeface="ＭＳ Ｐゴシック" pitchFamily="-104" charset="-128"/>
                <a:cs typeface="Arial"/>
              </a:rPr>
              <a:t>]</a:t>
            </a:r>
            <a:r>
              <a:rPr lang="de-DE" sz="2400" dirty="0">
                <a:latin typeface="+mj-lt"/>
                <a:ea typeface="ＭＳ Ｐゴシック" pitchFamily="-104" charset="-128"/>
                <a:cs typeface="Arial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2058D9-B060-1E40-A9A8-81E6562EEFD8}"/>
              </a:ext>
            </a:extLst>
          </p:cNvPr>
          <p:cNvSpPr txBox="1"/>
          <p:nvPr/>
        </p:nvSpPr>
        <p:spPr>
          <a:xfrm>
            <a:off x="228600" y="4183063"/>
            <a:ext cx="8001000" cy="7080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 sz="2000">
                <a:latin typeface="Calibri" panose="020F0502020204030204" pitchFamily="34" charset="0"/>
                <a:cs typeface="Arial" panose="020B0604020202020204" pitchFamily="34" charset="0"/>
              </a:rPr>
              <a:t>Das sind die Wahrscheinlichkeiten mit den korrigierten Freiheitsgraden</a:t>
            </a:r>
          </a:p>
          <a:p>
            <a:pPr eaLnBrk="1" hangingPunct="1"/>
            <a:r>
              <a:rPr lang="en-GB" altLang="de-DE" sz="2000">
                <a:latin typeface="Calibri" panose="020F0502020204030204" pitchFamily="34" charset="0"/>
                <a:cs typeface="Arial" panose="020B0604020202020204" pitchFamily="34" charset="0"/>
              </a:rPr>
              <a:t>z.B. 1 - pf(</a:t>
            </a:r>
            <a:r>
              <a:rPr lang="en-US" altLang="de-DE" sz="2000" b="1">
                <a:solidFill>
                  <a:srgbClr val="000000"/>
                </a:solidFill>
                <a:latin typeface="Courier" pitchFamily="2" charset="0"/>
              </a:rPr>
              <a:t>9.890888</a:t>
            </a:r>
            <a:r>
              <a:rPr lang="en-GB" altLang="de-DE" sz="2000" b="1">
                <a:solidFill>
                  <a:srgbClr val="000000"/>
                </a:solidFill>
                <a:cs typeface="Arial" panose="020B0604020202020204" pitchFamily="34" charset="0"/>
              </a:rPr>
              <a:t>2</a:t>
            </a:r>
            <a:r>
              <a:rPr lang="en-GB" altLang="de-DE" sz="2000">
                <a:cs typeface="Arial" panose="020B0604020202020204" pitchFamily="34" charset="0"/>
              </a:rPr>
              <a:t>, </a:t>
            </a:r>
            <a:r>
              <a:rPr lang="en-GB" altLang="de-DE" sz="2000">
                <a:solidFill>
                  <a:srgbClr val="FF0000"/>
                </a:solidFill>
                <a:cs typeface="Arial" panose="020B0604020202020204" pitchFamily="34" charset="0"/>
              </a:rPr>
              <a:t>2</a:t>
            </a:r>
            <a:r>
              <a:rPr lang="en-GB" altLang="de-DE" sz="2000">
                <a:cs typeface="Arial" panose="020B0604020202020204" pitchFamily="34" charset="0"/>
              </a:rPr>
              <a:t> * </a:t>
            </a:r>
            <a:r>
              <a:rPr lang="en-GB" altLang="de-DE" sz="2000">
                <a:solidFill>
                  <a:srgbClr val="F79646"/>
                </a:solidFill>
                <a:cs typeface="Arial" panose="020B0604020202020204" pitchFamily="34" charset="0"/>
              </a:rPr>
              <a:t>0.6860511</a:t>
            </a:r>
            <a:r>
              <a:rPr lang="en-GB" altLang="de-DE" sz="2000">
                <a:cs typeface="Arial" panose="020B0604020202020204" pitchFamily="34" charset="0"/>
              </a:rPr>
              <a:t>, </a:t>
            </a:r>
            <a:r>
              <a:rPr lang="en-GB" altLang="de-DE" sz="2000">
                <a:solidFill>
                  <a:srgbClr val="FF0000"/>
                </a:solidFill>
                <a:cs typeface="Arial" panose="020B0604020202020204" pitchFamily="34" charset="0"/>
              </a:rPr>
              <a:t>20</a:t>
            </a:r>
            <a:r>
              <a:rPr lang="en-GB" altLang="de-DE" sz="2000">
                <a:cs typeface="Arial" panose="020B0604020202020204" pitchFamily="34" charset="0"/>
              </a:rPr>
              <a:t> * </a:t>
            </a:r>
            <a:r>
              <a:rPr lang="en-GB" altLang="de-DE" sz="2000">
                <a:solidFill>
                  <a:srgbClr val="F79646"/>
                </a:solidFill>
                <a:cs typeface="Arial" panose="020B0604020202020204" pitchFamily="34" charset="0"/>
              </a:rPr>
              <a:t>0.6860511</a:t>
            </a:r>
            <a:r>
              <a:rPr lang="en-GB" altLang="de-DE" sz="2000">
                <a:cs typeface="Arial" panose="020B0604020202020204" pitchFamily="34" charset="0"/>
              </a:rPr>
              <a:t>)</a:t>
            </a:r>
            <a:endParaRPr lang="en-GB" altLang="de-DE" sz="20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7894" name="TextBox 8">
            <a:extLst>
              <a:ext uri="{FF2B5EF4-FFF2-40B4-BE49-F238E27FC236}">
                <a16:creationId xmlns:a16="http://schemas.microsoft.com/office/drawing/2014/main" id="{3A59DBE6-3FE3-E94C-89CD-4716A33DB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873625"/>
            <a:ext cx="2262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sz="1800">
                <a:solidFill>
                  <a:srgbClr val="0000FF"/>
                </a:solidFill>
                <a:latin typeface="Courier" pitchFamily="2" charset="0"/>
              </a:rPr>
              <a:t>[</a:t>
            </a:r>
            <a:r>
              <a:rPr lang="en-US" altLang="de-DE" sz="1800" b="1">
                <a:solidFill>
                  <a:srgbClr val="0000FF"/>
                </a:solidFill>
                <a:latin typeface="Courier" pitchFamily="2" charset="0"/>
              </a:rPr>
              <a:t>1] 0.004370589</a:t>
            </a:r>
            <a:endParaRPr lang="en-GB" altLang="de-DE" sz="1800" b="1">
              <a:solidFill>
                <a:srgbClr val="0000FF"/>
              </a:solidFill>
              <a:latin typeface="Courier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F4CE7B-832D-5E42-B005-5A62CB7BD875}"/>
              </a:ext>
            </a:extLst>
          </p:cNvPr>
          <p:cNvSpPr txBox="1"/>
          <p:nvPr/>
        </p:nvSpPr>
        <p:spPr>
          <a:xfrm>
            <a:off x="228600" y="5410200"/>
            <a:ext cx="81534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Alter (F[1,10] = 14.9, </a:t>
            </a:r>
            <a:r>
              <a:rPr lang="en-GB" sz="2400" dirty="0" err="1">
                <a:latin typeface="+mj-lt"/>
                <a:ea typeface="ＭＳ Ｐゴシック" pitchFamily="-104" charset="-128"/>
                <a:cs typeface="Arial"/>
              </a:rPr>
              <a:t>p</a:t>
            </a: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 &lt; 0.001), </a:t>
            </a:r>
            <a:r>
              <a:rPr lang="en-GB" sz="2400" dirty="0" err="1">
                <a:latin typeface="+mj-lt"/>
                <a:ea typeface="ＭＳ Ｐゴシック" pitchFamily="-104" charset="-128"/>
                <a:cs typeface="Arial"/>
              </a:rPr>
              <a:t>Wort</a:t>
            </a: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 (F[</a:t>
            </a:r>
            <a:r>
              <a:rPr lang="en-US" sz="2400" dirty="0">
                <a:latin typeface="+mj-lt"/>
                <a:ea typeface="ＭＳ Ｐゴシック" pitchFamily="-104" charset="-128"/>
                <a:cs typeface="Arial"/>
              </a:rPr>
              <a:t>1.4</a:t>
            </a: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 , </a:t>
            </a:r>
            <a:r>
              <a:rPr lang="en-US" sz="2400" dirty="0">
                <a:latin typeface="+mj-lt"/>
                <a:ea typeface="ＭＳ Ｐゴシック" pitchFamily="-104" charset="-128"/>
                <a:cs typeface="Arial"/>
              </a:rPr>
              <a:t>13.7</a:t>
            </a: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] = 78.5, </a:t>
            </a:r>
            <a:r>
              <a:rPr lang="en-GB" sz="2400" dirty="0">
                <a:solidFill>
                  <a:srgbClr val="0000FF"/>
                </a:solidFill>
                <a:latin typeface="+mj-lt"/>
                <a:ea typeface="ＭＳ Ｐゴシック" pitchFamily="-104" charset="-128"/>
                <a:cs typeface="Arial"/>
              </a:rPr>
              <a:t>p &lt; 0.001</a:t>
            </a: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)</a:t>
            </a:r>
            <a:r>
              <a:rPr lang="en-GB" sz="2400" dirty="0">
                <a:solidFill>
                  <a:srgbClr val="0000FF"/>
                </a:solidFill>
                <a:latin typeface="+mj-lt"/>
                <a:ea typeface="ＭＳ Ｐゴシック" pitchFamily="-104" charset="-128"/>
                <a:cs typeface="Arial"/>
              </a:rPr>
              <a:t> </a:t>
            </a:r>
            <a:r>
              <a:rPr lang="en-GB" sz="2400" dirty="0" err="1">
                <a:latin typeface="+mj-lt"/>
                <a:ea typeface="ＭＳ Ｐゴシック" pitchFamily="-104" charset="-128"/>
                <a:cs typeface="Arial"/>
              </a:rPr>
              <a:t>sowie</a:t>
            </a: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 die </a:t>
            </a:r>
            <a:r>
              <a:rPr lang="en-GB" sz="2400" dirty="0" err="1">
                <a:latin typeface="+mj-lt"/>
                <a:ea typeface="ＭＳ Ｐゴシック" pitchFamily="-104" charset="-128"/>
                <a:cs typeface="Arial"/>
              </a:rPr>
              <a:t>Interaktion</a:t>
            </a: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 </a:t>
            </a:r>
            <a:r>
              <a:rPr lang="en-GB" sz="2400" dirty="0" err="1">
                <a:latin typeface="+mj-lt"/>
                <a:ea typeface="ＭＳ Ｐゴシック" pitchFamily="-104" charset="-128"/>
                <a:cs typeface="Arial"/>
              </a:rPr>
              <a:t>Wort</a:t>
            </a: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  und Alter (F[1.4, 13.7] = 9.9, </a:t>
            </a:r>
            <a:r>
              <a:rPr lang="en-GB" sz="2400" dirty="0">
                <a:solidFill>
                  <a:srgbClr val="0000FF"/>
                </a:solidFill>
                <a:latin typeface="+mj-lt"/>
                <a:ea typeface="ＭＳ Ｐゴシック" pitchFamily="-104" charset="-128"/>
                <a:cs typeface="Arial"/>
              </a:rPr>
              <a:t>p &lt; 0.01</a:t>
            </a:r>
            <a:r>
              <a:rPr lang="en-GB" sz="2400" dirty="0">
                <a:solidFill>
                  <a:srgbClr val="000000"/>
                </a:solidFill>
                <a:latin typeface="+mj-lt"/>
                <a:ea typeface="ＭＳ Ｐゴシック" pitchFamily="-104" charset="-128"/>
                <a:cs typeface="Arial"/>
              </a:rPr>
              <a:t>)</a:t>
            </a:r>
            <a:r>
              <a:rPr lang="en-GB" sz="2400" dirty="0">
                <a:solidFill>
                  <a:srgbClr val="0000FF"/>
                </a:solidFill>
                <a:latin typeface="+mj-lt"/>
                <a:ea typeface="ＭＳ Ｐゴシック" pitchFamily="-104" charset="-128"/>
                <a:cs typeface="Arial"/>
              </a:rPr>
              <a:t> </a:t>
            </a:r>
            <a:r>
              <a:rPr lang="en-GB" sz="2400" dirty="0" err="1">
                <a:latin typeface="+mj-lt"/>
                <a:ea typeface="ＭＳ Ｐゴシック" pitchFamily="-104" charset="-128"/>
                <a:cs typeface="Arial"/>
              </a:rPr>
              <a:t>hatten</a:t>
            </a: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 </a:t>
            </a:r>
            <a:r>
              <a:rPr lang="en-GB" sz="2400" dirty="0" err="1">
                <a:latin typeface="+mj-lt"/>
                <a:ea typeface="ＭＳ Ｐゴシック" pitchFamily="-104" charset="-128"/>
                <a:cs typeface="Arial"/>
              </a:rPr>
              <a:t>einen</a:t>
            </a: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 </a:t>
            </a:r>
            <a:r>
              <a:rPr lang="en-GB" sz="2400" dirty="0" err="1">
                <a:latin typeface="+mj-lt"/>
                <a:ea typeface="ＭＳ Ｐゴシック" pitchFamily="-104" charset="-128"/>
                <a:cs typeface="Arial"/>
              </a:rPr>
              <a:t>signifikanten</a:t>
            </a: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 </a:t>
            </a:r>
            <a:r>
              <a:rPr lang="en-GB" sz="2400" dirty="0" err="1">
                <a:latin typeface="+mj-lt"/>
                <a:ea typeface="ＭＳ Ｐゴシック" pitchFamily="-104" charset="-128"/>
                <a:cs typeface="Arial"/>
              </a:rPr>
              <a:t>Einfluss</a:t>
            </a:r>
            <a:r>
              <a:rPr lang="en-GB" sz="2400" dirty="0">
                <a:latin typeface="+mj-lt"/>
                <a:ea typeface="ＭＳ Ｐゴシック" pitchFamily="-104" charset="-128"/>
                <a:cs typeface="Arial"/>
              </a:rPr>
              <a:t> auf F2.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AEF4CEF4-8CEA-794D-9E48-BE031A465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-3175"/>
            <a:ext cx="31242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>
                <a:solidFill>
                  <a:srgbClr val="000000"/>
                </a:solidFill>
                <a:latin typeface="+mn-lt"/>
                <a:ea typeface="Arial" pitchFamily="-104" charset="0"/>
                <a:cs typeface="Arial" pitchFamily="-104" charset="0"/>
              </a:rPr>
              <a:t>1. Zwei Faktoren</a:t>
            </a:r>
          </a:p>
        </p:txBody>
      </p:sp>
      <p:sp>
        <p:nvSpPr>
          <p:cNvPr id="16387" name="TextBox 11">
            <a:extLst>
              <a:ext uri="{FF2B5EF4-FFF2-40B4-BE49-F238E27FC236}">
                <a16:creationId xmlns:a16="http://schemas.microsoft.com/office/drawing/2014/main" id="{55B05329-EEFF-CF4A-BAFD-CEEB815A0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288" y="1858963"/>
            <a:ext cx="8556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with(dg, table(Vpn, interaction(Region, Gen)))</a:t>
            </a:r>
          </a:p>
        </p:txBody>
      </p:sp>
      <p:sp>
        <p:nvSpPr>
          <p:cNvPr id="16388" name="TextBox 15">
            <a:extLst>
              <a:ext uri="{FF2B5EF4-FFF2-40B4-BE49-F238E27FC236}">
                <a16:creationId xmlns:a16="http://schemas.microsoft.com/office/drawing/2014/main" id="{BC09220E-7687-D54C-ACAF-CC042507B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57200"/>
            <a:ext cx="7791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Inwiefern wird F2 vom Dialekt und Geschlecht beeinflusst?</a:t>
            </a:r>
          </a:p>
        </p:txBody>
      </p:sp>
      <p:sp>
        <p:nvSpPr>
          <p:cNvPr id="16389" name="TextBox 14">
            <a:extLst>
              <a:ext uri="{FF2B5EF4-FFF2-40B4-BE49-F238E27FC236}">
                <a16:creationId xmlns:a16="http://schemas.microsoft.com/office/drawing/2014/main" id="{7F6790EB-2525-9648-B745-227F26497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1028700"/>
            <a:ext cx="22479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head(dg)</a:t>
            </a:r>
          </a:p>
          <a:p>
            <a:pPr eaLnBrk="1" hangingPunct="1"/>
            <a:r>
              <a:rPr lang="en-GB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names(dg)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1B82D8A-0D67-0048-8E50-EA4369EBC414}"/>
              </a:ext>
            </a:extLst>
          </p:cNvPr>
          <p:cNvSpPr txBox="1"/>
          <p:nvPr/>
        </p:nvSpPr>
        <p:spPr>
          <a:xfrm>
            <a:off x="203200" y="3068638"/>
            <a:ext cx="12192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Gender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33976B-3AD4-A941-B4AB-A8093E083F3B}"/>
              </a:ext>
            </a:extLst>
          </p:cNvPr>
          <p:cNvSpPr txBox="1"/>
          <p:nvPr/>
        </p:nvSpPr>
        <p:spPr>
          <a:xfrm>
            <a:off x="203200" y="3830638"/>
            <a:ext cx="12192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Region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BC3409B-9AAB-5248-80B2-B90C71D638C6}"/>
              </a:ext>
            </a:extLst>
          </p:cNvPr>
          <p:cNvSpPr txBox="1"/>
          <p:nvPr/>
        </p:nvSpPr>
        <p:spPr>
          <a:xfrm>
            <a:off x="1727200" y="2611438"/>
            <a:ext cx="25908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between/within?</a:t>
            </a: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1E9BC482-D0C8-3646-BAE8-133825256E4C}"/>
              </a:ext>
            </a:extLst>
          </p:cNvPr>
          <p:cNvGrpSpPr>
            <a:grpSpLocks/>
          </p:cNvGrpSpPr>
          <p:nvPr/>
        </p:nvGrpSpPr>
        <p:grpSpPr bwMode="auto">
          <a:xfrm>
            <a:off x="1727200" y="3068638"/>
            <a:ext cx="1447800" cy="1223962"/>
            <a:chOff x="1828800" y="5029200"/>
            <a:chExt cx="1447800" cy="1223963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2DFD515-1EF5-5340-AA5D-BCAAD1C600EE}"/>
                </a:ext>
              </a:extLst>
            </p:cNvPr>
            <p:cNvSpPr txBox="1"/>
            <p:nvPr/>
          </p:nvSpPr>
          <p:spPr>
            <a:xfrm>
              <a:off x="1828800" y="5029200"/>
              <a:ext cx="1447800" cy="46196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latin typeface="+mn-lt"/>
                  <a:ea typeface="ＭＳ Ｐゴシック" pitchFamily="-83" charset="-128"/>
                  <a:cs typeface="Arial"/>
                </a:rPr>
                <a:t>between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AE6C78C-5D73-FA45-85B1-2823A4BC0A44}"/>
                </a:ext>
              </a:extLst>
            </p:cNvPr>
            <p:cNvSpPr txBox="1"/>
            <p:nvPr/>
          </p:nvSpPr>
          <p:spPr>
            <a:xfrm>
              <a:off x="1828800" y="5791201"/>
              <a:ext cx="1447800" cy="46196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>
                  <a:latin typeface="+mn-lt"/>
                  <a:ea typeface="ＭＳ Ｐゴシック" pitchFamily="-83" charset="-128"/>
                  <a:cs typeface="Arial"/>
                </a:rPr>
                <a:t>between</a:t>
              </a:r>
            </a:p>
          </p:txBody>
        </p:sp>
      </p:grpSp>
      <p:sp>
        <p:nvSpPr>
          <p:cNvPr id="16394" name="Rectangle 2">
            <a:extLst>
              <a:ext uri="{FF2B5EF4-FFF2-40B4-BE49-F238E27FC236}">
                <a16:creationId xmlns:a16="http://schemas.microsoft.com/office/drawing/2014/main" id="{9FD7CF17-F812-094C-8F33-C8986A100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1238" y="2533650"/>
            <a:ext cx="3870325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l-PL" altLang="de-DE" sz="1600">
                <a:latin typeface="Courier" pitchFamily="2" charset="0"/>
              </a:rPr>
              <a:t>Vpn   A.m B.m C.m A.w B.w C.w</a:t>
            </a:r>
          </a:p>
          <a:p>
            <a:pPr eaLnBrk="1" hangingPunct="1"/>
            <a:r>
              <a:rPr lang="pl-PL" altLang="de-DE" sz="1600">
                <a:latin typeface="Courier" pitchFamily="2" charset="0"/>
              </a:rPr>
              <a:t>  S1    1   0   0   0   0   0</a:t>
            </a:r>
          </a:p>
          <a:p>
            <a:pPr eaLnBrk="1" hangingPunct="1"/>
            <a:r>
              <a:rPr lang="pl-PL" altLang="de-DE" sz="1600">
                <a:latin typeface="Courier" pitchFamily="2" charset="0"/>
              </a:rPr>
              <a:t>  S10   1   0   0   0   0   0</a:t>
            </a:r>
          </a:p>
          <a:p>
            <a:pPr eaLnBrk="1" hangingPunct="1"/>
            <a:r>
              <a:rPr lang="pl-PL" altLang="de-DE" sz="1600">
                <a:latin typeface="Courier" pitchFamily="2" charset="0"/>
              </a:rPr>
              <a:t>  S11   0   1   0   0   0   0</a:t>
            </a:r>
          </a:p>
          <a:p>
            <a:pPr eaLnBrk="1" hangingPunct="1"/>
            <a:r>
              <a:rPr lang="pl-PL" altLang="de-DE" sz="1600">
                <a:latin typeface="Courier" pitchFamily="2" charset="0"/>
              </a:rPr>
              <a:t>  S12   0   1   0   0   0   0</a:t>
            </a:r>
          </a:p>
          <a:p>
            <a:pPr eaLnBrk="1" hangingPunct="1"/>
            <a:r>
              <a:rPr lang="pl-PL" altLang="de-DE" sz="1600">
                <a:latin typeface="Courier" pitchFamily="2" charset="0"/>
              </a:rPr>
              <a:t>  S13   0   1   0   0   0   0</a:t>
            </a:r>
          </a:p>
          <a:p>
            <a:pPr eaLnBrk="1" hangingPunct="1"/>
            <a:r>
              <a:rPr lang="pl-PL" altLang="de-DE" sz="1600">
                <a:latin typeface="Courier" pitchFamily="2" charset="0"/>
              </a:rPr>
              <a:t>  S14   0   1   0   0   0   0</a:t>
            </a:r>
          </a:p>
          <a:p>
            <a:pPr eaLnBrk="1" hangingPunct="1"/>
            <a:r>
              <a:rPr lang="pl-PL" altLang="de-DE" sz="1600">
                <a:latin typeface="Courier" pitchFamily="2" charset="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6">
            <a:extLst>
              <a:ext uri="{FF2B5EF4-FFF2-40B4-BE49-F238E27FC236}">
                <a16:creationId xmlns:a16="http://schemas.microsoft.com/office/drawing/2014/main" id="{DCAF7130-2779-8D4D-A598-AD9BAF60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1820863"/>
            <a:ext cx="521970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Hat Gender einen Einfluss auf F2?</a:t>
            </a:r>
          </a:p>
        </p:txBody>
      </p:sp>
      <p:sp>
        <p:nvSpPr>
          <p:cNvPr id="17411" name="TextBox 17">
            <a:extLst>
              <a:ext uri="{FF2B5EF4-FFF2-40B4-BE49-F238E27FC236}">
                <a16:creationId xmlns:a16="http://schemas.microsoft.com/office/drawing/2014/main" id="{F9469599-8406-B34A-A052-680FB987E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2744788"/>
            <a:ext cx="502920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Hat Region einen Einfluss auf F2?</a:t>
            </a:r>
          </a:p>
        </p:txBody>
      </p:sp>
      <p:sp>
        <p:nvSpPr>
          <p:cNvPr id="17412" name="TextBox 18">
            <a:extLst>
              <a:ext uri="{FF2B5EF4-FFF2-40B4-BE49-F238E27FC236}">
                <a16:creationId xmlns:a16="http://schemas.microsoft.com/office/drawing/2014/main" id="{1DE3C75D-E0A3-5B42-8C01-A6DF417FD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4092575"/>
            <a:ext cx="74104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Gibt es eine Interaktion zwischen Region und Gender? = Ist der Unterschied zwischen männlich und weiblich derselbe in allen 3 Regionen?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D65CCF-778B-E147-AF71-E063112DB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900" y="-3175"/>
            <a:ext cx="28575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>
                <a:solidFill>
                  <a:srgbClr val="000000"/>
                </a:solidFill>
                <a:latin typeface="+mn-lt"/>
                <a:ea typeface="Arial" pitchFamily="-104" charset="0"/>
                <a:cs typeface="Arial" pitchFamily="-104" charset="0"/>
              </a:rPr>
              <a:t>1. Zwei Faktoren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550428-2720-E84E-9068-535392510886}"/>
              </a:ext>
            </a:extLst>
          </p:cNvPr>
          <p:cNvSpPr txBox="1"/>
          <p:nvPr/>
        </p:nvSpPr>
        <p:spPr>
          <a:xfrm>
            <a:off x="495300" y="923925"/>
            <a:ext cx="5526088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latin typeface="+mn-lt"/>
                <a:ea typeface="ＭＳ Ｐゴシック" charset="0"/>
                <a:cs typeface="Arial"/>
              </a:rPr>
              <a:t>Bei</a:t>
            </a:r>
            <a:r>
              <a:rPr lang="en-US" sz="2400" dirty="0">
                <a:latin typeface="+mn-lt"/>
                <a:ea typeface="ＭＳ Ｐゴシック" charset="0"/>
                <a:cs typeface="Arial"/>
              </a:rPr>
              <a:t> 2 </a:t>
            </a:r>
            <a:r>
              <a:rPr lang="en-US" sz="2400" dirty="0" err="1">
                <a:latin typeface="+mn-lt"/>
                <a:ea typeface="ＭＳ Ｐゴシック" charset="0"/>
                <a:cs typeface="Arial"/>
              </a:rPr>
              <a:t>Faktoren</a:t>
            </a:r>
            <a:r>
              <a:rPr lang="en-US" sz="2400" dirty="0">
                <a:latin typeface="+mn-lt"/>
                <a:ea typeface="ＭＳ Ｐゴシック" charset="0"/>
                <a:cs typeface="Arial"/>
              </a:rPr>
              <a:t>, </a:t>
            </a:r>
            <a:r>
              <a:rPr lang="en-US" sz="2400" dirty="0" err="1">
                <a:latin typeface="+mn-lt"/>
                <a:ea typeface="ＭＳ Ｐゴシック" charset="0"/>
                <a:cs typeface="Arial"/>
              </a:rPr>
              <a:t>gibt</a:t>
            </a:r>
            <a:r>
              <a:rPr lang="en-US" sz="2400" dirty="0">
                <a:latin typeface="+mn-lt"/>
                <a:ea typeface="ＭＳ Ｐゴシック" charset="0"/>
                <a:cs typeface="Arial"/>
              </a:rPr>
              <a:t> </a:t>
            </a:r>
            <a:r>
              <a:rPr lang="en-US" sz="2400" dirty="0" err="1">
                <a:latin typeface="+mn-lt"/>
                <a:ea typeface="ＭＳ Ｐゴシック" charset="0"/>
                <a:cs typeface="Arial"/>
              </a:rPr>
              <a:t>es</a:t>
            </a:r>
            <a:r>
              <a:rPr lang="en-US" sz="2400" dirty="0">
                <a:latin typeface="+mn-lt"/>
                <a:ea typeface="ＭＳ Ｐゴシック" charset="0"/>
                <a:cs typeface="Arial"/>
              </a:rPr>
              <a:t> </a:t>
            </a:r>
            <a:r>
              <a:rPr lang="en-US" sz="2400" dirty="0" err="1">
                <a:latin typeface="+mn-lt"/>
                <a:ea typeface="ＭＳ Ｐゴシック" charset="0"/>
                <a:cs typeface="Arial"/>
              </a:rPr>
              <a:t>immer</a:t>
            </a:r>
            <a:r>
              <a:rPr lang="en-US" sz="2400" dirty="0">
                <a:latin typeface="+mn-lt"/>
                <a:ea typeface="ＭＳ Ｐゴシック" charset="0"/>
                <a:cs typeface="Arial"/>
              </a:rPr>
              <a:t> 3 </a:t>
            </a:r>
            <a:r>
              <a:rPr lang="en-US" sz="2400" dirty="0" err="1">
                <a:latin typeface="+mn-lt"/>
                <a:ea typeface="ＭＳ Ｐゴシック" charset="0"/>
                <a:cs typeface="Arial"/>
              </a:rPr>
              <a:t>Fragen</a:t>
            </a:r>
            <a:r>
              <a:rPr lang="en-US" sz="2400" dirty="0">
                <a:latin typeface="+mn-lt"/>
                <a:ea typeface="ＭＳ Ｐゴシック" charset="0"/>
                <a:cs typeface="Arial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AF75F1-7C87-A546-A02F-321D5AB1A8E1}"/>
              </a:ext>
            </a:extLst>
          </p:cNvPr>
          <p:cNvSpPr txBox="1"/>
          <p:nvPr/>
        </p:nvSpPr>
        <p:spPr>
          <a:xfrm>
            <a:off x="495300" y="1527175"/>
            <a:ext cx="2438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 err="1">
                <a:solidFill>
                  <a:srgbClr val="0000FF"/>
                </a:solidFill>
                <a:latin typeface="+mn-lt"/>
                <a:ea typeface="ＭＳ Ｐゴシック" pitchFamily="-104" charset="-128"/>
                <a:cs typeface="Arial"/>
              </a:rPr>
              <a:t>Frage</a:t>
            </a:r>
            <a:r>
              <a:rPr lang="en-GB" sz="2400" dirty="0">
                <a:solidFill>
                  <a:srgbClr val="0000FF"/>
                </a:solidFill>
                <a:latin typeface="+mn-lt"/>
                <a:ea typeface="ＭＳ Ｐゴシック" pitchFamily="-104" charset="-128"/>
                <a:cs typeface="Arial"/>
              </a:rPr>
              <a:t> </a:t>
            </a:r>
            <a:r>
              <a:rPr lang="en-GB" sz="2400" dirty="0" err="1">
                <a:solidFill>
                  <a:srgbClr val="0000FF"/>
                </a:solidFill>
                <a:latin typeface="+mn-lt"/>
                <a:ea typeface="ＭＳ Ｐゴシック" pitchFamily="-104" charset="-128"/>
                <a:cs typeface="Arial"/>
              </a:rPr>
              <a:t>zu</a:t>
            </a:r>
            <a:r>
              <a:rPr lang="en-GB" sz="2400" dirty="0">
                <a:solidFill>
                  <a:srgbClr val="0000FF"/>
                </a:solidFill>
                <a:latin typeface="+mn-lt"/>
                <a:ea typeface="ＭＳ Ｐゴシック" pitchFamily="-104" charset="-128"/>
                <a:cs typeface="Arial"/>
              </a:rPr>
              <a:t> </a:t>
            </a:r>
            <a:r>
              <a:rPr lang="en-GB" sz="2400" dirty="0" err="1">
                <a:solidFill>
                  <a:srgbClr val="0000FF"/>
                </a:solidFill>
                <a:latin typeface="+mn-lt"/>
                <a:ea typeface="ＭＳ Ｐゴシック" pitchFamily="-104" charset="-128"/>
                <a:cs typeface="Arial"/>
              </a:rPr>
              <a:t>Faktor</a:t>
            </a:r>
            <a:r>
              <a:rPr lang="en-GB" sz="2400" dirty="0">
                <a:solidFill>
                  <a:srgbClr val="0000FF"/>
                </a:solidFill>
                <a:latin typeface="+mn-lt"/>
                <a:ea typeface="ＭＳ Ｐゴシック" pitchFamily="-104" charset="-128"/>
                <a:cs typeface="Arial"/>
              </a:rPr>
              <a:t>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E7C77D-17CE-E647-89D7-3F57CA37C633}"/>
              </a:ext>
            </a:extLst>
          </p:cNvPr>
          <p:cNvSpPr txBox="1"/>
          <p:nvPr/>
        </p:nvSpPr>
        <p:spPr>
          <a:xfrm>
            <a:off x="495300" y="2282825"/>
            <a:ext cx="2438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 err="1">
                <a:solidFill>
                  <a:srgbClr val="0000FF"/>
                </a:solidFill>
                <a:latin typeface="+mn-lt"/>
                <a:ea typeface="ＭＳ Ｐゴシック" pitchFamily="-104" charset="-128"/>
                <a:cs typeface="Arial"/>
              </a:rPr>
              <a:t>Frage</a:t>
            </a:r>
            <a:r>
              <a:rPr lang="en-GB" sz="2400" dirty="0">
                <a:solidFill>
                  <a:srgbClr val="0000FF"/>
                </a:solidFill>
                <a:latin typeface="+mn-lt"/>
                <a:ea typeface="ＭＳ Ｐゴシック" pitchFamily="-104" charset="-128"/>
                <a:cs typeface="Arial"/>
              </a:rPr>
              <a:t> </a:t>
            </a:r>
            <a:r>
              <a:rPr lang="en-GB" sz="2400" dirty="0" err="1">
                <a:solidFill>
                  <a:srgbClr val="0000FF"/>
                </a:solidFill>
                <a:latin typeface="+mn-lt"/>
                <a:ea typeface="ＭＳ Ｐゴシック" pitchFamily="-104" charset="-128"/>
                <a:cs typeface="Arial"/>
              </a:rPr>
              <a:t>zu</a:t>
            </a:r>
            <a:r>
              <a:rPr lang="en-GB" sz="2400" dirty="0">
                <a:solidFill>
                  <a:srgbClr val="0000FF"/>
                </a:solidFill>
                <a:latin typeface="+mn-lt"/>
                <a:ea typeface="ＭＳ Ｐゴシック" pitchFamily="-104" charset="-128"/>
                <a:cs typeface="Arial"/>
              </a:rPr>
              <a:t> </a:t>
            </a:r>
            <a:r>
              <a:rPr lang="en-GB" sz="2400" dirty="0" err="1">
                <a:solidFill>
                  <a:srgbClr val="0000FF"/>
                </a:solidFill>
                <a:latin typeface="+mn-lt"/>
                <a:ea typeface="ＭＳ Ｐゴシック" pitchFamily="-104" charset="-128"/>
                <a:cs typeface="Arial"/>
              </a:rPr>
              <a:t>Faktor</a:t>
            </a:r>
            <a:r>
              <a:rPr lang="en-GB" sz="2400" dirty="0">
                <a:solidFill>
                  <a:srgbClr val="0000FF"/>
                </a:solidFill>
                <a:latin typeface="+mn-lt"/>
                <a:ea typeface="ＭＳ Ｐゴシック" pitchFamily="-104" charset="-128"/>
                <a:cs typeface="Arial"/>
              </a:rPr>
              <a:t>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B0995E-7570-FF4A-A9C1-549083666ADA}"/>
              </a:ext>
            </a:extLst>
          </p:cNvPr>
          <p:cNvSpPr txBox="1"/>
          <p:nvPr/>
        </p:nvSpPr>
        <p:spPr>
          <a:xfrm>
            <a:off x="495300" y="3508375"/>
            <a:ext cx="33718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 err="1">
                <a:solidFill>
                  <a:srgbClr val="0000FF"/>
                </a:solidFill>
                <a:latin typeface="+mn-lt"/>
                <a:ea typeface="ＭＳ Ｐゴシック" pitchFamily="-104" charset="-128"/>
                <a:cs typeface="Arial"/>
              </a:rPr>
              <a:t>Frage</a:t>
            </a:r>
            <a:r>
              <a:rPr lang="en-GB" sz="2400" dirty="0">
                <a:solidFill>
                  <a:srgbClr val="0000FF"/>
                </a:solidFill>
                <a:latin typeface="+mn-lt"/>
                <a:ea typeface="ＭＳ Ｐゴシック" pitchFamily="-104" charset="-128"/>
                <a:cs typeface="Arial"/>
              </a:rPr>
              <a:t> </a:t>
            </a:r>
            <a:r>
              <a:rPr lang="en-GB" sz="2400" dirty="0" err="1">
                <a:solidFill>
                  <a:srgbClr val="0000FF"/>
                </a:solidFill>
                <a:latin typeface="+mn-lt"/>
                <a:ea typeface="ＭＳ Ｐゴシック" pitchFamily="-104" charset="-128"/>
                <a:cs typeface="Arial"/>
              </a:rPr>
              <a:t>zur</a:t>
            </a:r>
            <a:r>
              <a:rPr lang="en-GB" sz="2400" dirty="0">
                <a:solidFill>
                  <a:srgbClr val="0000FF"/>
                </a:solidFill>
                <a:latin typeface="+mn-lt"/>
                <a:ea typeface="ＭＳ Ｐゴシック" pitchFamily="-104" charset="-128"/>
                <a:cs typeface="Arial"/>
              </a:rPr>
              <a:t> </a:t>
            </a:r>
            <a:r>
              <a:rPr lang="en-GB" sz="2400" dirty="0" err="1">
                <a:solidFill>
                  <a:srgbClr val="0000FF"/>
                </a:solidFill>
                <a:latin typeface="+mn-lt"/>
                <a:ea typeface="ＭＳ Ｐゴシック" pitchFamily="-104" charset="-128"/>
                <a:cs typeface="Arial"/>
              </a:rPr>
              <a:t>Interaktion</a:t>
            </a:r>
            <a:endParaRPr lang="en-GB" sz="2400" dirty="0">
              <a:solidFill>
                <a:srgbClr val="0000FF"/>
              </a:solidFill>
              <a:latin typeface="+mn-lt"/>
              <a:ea typeface="ＭＳ Ｐゴシック" pitchFamily="-104" charset="-128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3FDD71-D62E-834F-90AF-E5D360330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0"/>
            <a:ext cx="28194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>
                <a:solidFill>
                  <a:srgbClr val="000000"/>
                </a:solidFill>
                <a:latin typeface="+mn-lt"/>
                <a:ea typeface="Arial" pitchFamily="-104" charset="0"/>
                <a:cs typeface="Arial" pitchFamily="-104" charset="0"/>
              </a:rPr>
              <a:t>1 Zwei Faktoren</a:t>
            </a:r>
          </a:p>
        </p:txBody>
      </p:sp>
      <p:sp>
        <p:nvSpPr>
          <p:cNvPr id="18435" name="TextBox 6">
            <a:extLst>
              <a:ext uri="{FF2B5EF4-FFF2-40B4-BE49-F238E27FC236}">
                <a16:creationId xmlns:a16="http://schemas.microsoft.com/office/drawing/2014/main" id="{536B9BD2-5796-3344-BF88-FD3EC7D39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9938"/>
            <a:ext cx="8915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ggplot(dg) + aes(y = F2, x = Gen, colour = Region) + geom_boxplot()</a:t>
            </a:r>
            <a:endParaRPr lang="de-DE" altLang="de-DE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436" name="TextBox 16">
            <a:extLst>
              <a:ext uri="{FF2B5EF4-FFF2-40B4-BE49-F238E27FC236}">
                <a16:creationId xmlns:a16="http://schemas.microsoft.com/office/drawing/2014/main" id="{E826B22E-7A29-0040-8F46-69FA398A7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60375"/>
            <a:ext cx="449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Hat Region einen Einfluss auf F2?</a:t>
            </a:r>
          </a:p>
        </p:txBody>
      </p:sp>
      <p:sp>
        <p:nvSpPr>
          <p:cNvPr id="13" name="TextBox 17">
            <a:extLst>
              <a:ext uri="{FF2B5EF4-FFF2-40B4-BE49-F238E27FC236}">
                <a16:creationId xmlns:a16="http://schemas.microsoft.com/office/drawing/2014/main" id="{BB55BB89-7BEC-CD46-A36D-69FAFCF6F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60375"/>
            <a:ext cx="464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e-DE" sz="2400" dirty="0">
                <a:latin typeface="+mj-lt"/>
                <a:ea typeface="Arial" charset="0"/>
                <a:cs typeface="Arial" charset="0"/>
              </a:rPr>
              <a:t>Hat </a:t>
            </a:r>
            <a:r>
              <a:rPr lang="de-DE" sz="2400" dirty="0" err="1">
                <a:latin typeface="+mj-lt"/>
                <a:ea typeface="Arial" charset="0"/>
                <a:cs typeface="Arial" charset="0"/>
              </a:rPr>
              <a:t>Gender</a:t>
            </a:r>
            <a:r>
              <a:rPr lang="de-DE" sz="2400" dirty="0">
                <a:latin typeface="+mj-lt"/>
                <a:ea typeface="Arial" charset="0"/>
                <a:cs typeface="Arial" charset="0"/>
              </a:rPr>
              <a:t> einen Einfluss auf F2?</a:t>
            </a:r>
          </a:p>
        </p:txBody>
      </p:sp>
      <p:pic>
        <p:nvPicPr>
          <p:cNvPr id="18438" name="Picture 8" descr="fig1.jpeg">
            <a:extLst>
              <a:ext uri="{FF2B5EF4-FFF2-40B4-BE49-F238E27FC236}">
                <a16:creationId xmlns:a16="http://schemas.microsoft.com/office/drawing/2014/main" id="{EBE5DFB0-7927-DB49-BD43-954936D944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47800"/>
            <a:ext cx="5791200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829C71-5513-AC4B-924E-A9F46DC9D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0"/>
            <a:ext cx="76200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>
                <a:solidFill>
                  <a:srgbClr val="000000"/>
                </a:solidFill>
                <a:latin typeface="+mn-lt"/>
                <a:ea typeface="Arial" pitchFamily="-104" charset="0"/>
                <a:cs typeface="Arial" pitchFamily="-104" charset="0"/>
              </a:rPr>
              <a:t>2. Gibt es eine Interaktion zwischen Region und Gender?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627903-712A-B040-AB2F-A92D6DBF100A}"/>
              </a:ext>
            </a:extLst>
          </p:cNvPr>
          <p:cNvSpPr txBox="1"/>
          <p:nvPr/>
        </p:nvSpPr>
        <p:spPr>
          <a:xfrm>
            <a:off x="3175" y="685800"/>
            <a:ext cx="4492625" cy="12128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Bedeutung: ist der Unterschied zwischen männlich und weiblich ähnlich in den 3 Regionen?</a:t>
            </a:r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A7CCA7E6-9D0B-E745-ABC3-9D1355DC0515}"/>
              </a:ext>
            </a:extLst>
          </p:cNvPr>
          <p:cNvGrpSpPr>
            <a:grpSpLocks/>
          </p:cNvGrpSpPr>
          <p:nvPr/>
        </p:nvGrpSpPr>
        <p:grpSpPr bwMode="auto">
          <a:xfrm>
            <a:off x="3175" y="2438400"/>
            <a:ext cx="9175750" cy="4325025"/>
            <a:chOff x="3175" y="2438400"/>
            <a:chExt cx="9175750" cy="432570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B3B4D18-14CB-4D41-ACEB-747BFD25DB70}"/>
                </a:ext>
              </a:extLst>
            </p:cNvPr>
            <p:cNvSpPr txBox="1"/>
            <p:nvPr/>
          </p:nvSpPr>
          <p:spPr>
            <a:xfrm>
              <a:off x="34925" y="2438400"/>
              <a:ext cx="5181600" cy="83198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de-DE" altLang="de-DE">
                  <a:latin typeface="Calibri" panose="020F0502020204030204" pitchFamily="34" charset="0"/>
                  <a:cs typeface="Arial" panose="020B0604020202020204" pitchFamily="34" charset="0"/>
                </a:rPr>
                <a:t>Wenn ja, müsste der Abstand zwischen den m-w Medianen ähnlich sein</a:t>
              </a:r>
            </a:p>
          </p:txBody>
        </p:sp>
        <p:sp>
          <p:nvSpPr>
            <p:cNvPr id="19463" name="TextBox 14">
              <a:extLst>
                <a:ext uri="{FF2B5EF4-FFF2-40B4-BE49-F238E27FC236}">
                  <a16:creationId xmlns:a16="http://schemas.microsoft.com/office/drawing/2014/main" id="{117353E3-6DBE-6A42-BE5C-18EC797EDF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75" y="4781550"/>
              <a:ext cx="4953000" cy="1200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dg.m</a:t>
              </a:r>
              <a:r>
                <a:rPr lang="en-US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 = dg %&gt;%</a:t>
              </a:r>
            </a:p>
            <a:p>
              <a:pPr eaLnBrk="1" hangingPunct="1"/>
              <a:r>
                <a:rPr lang="en-US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  </a:t>
              </a:r>
              <a:r>
                <a:rPr lang="en-US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group_by</a:t>
              </a:r>
              <a:r>
                <a:rPr lang="en-US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(</a:t>
              </a:r>
              <a:r>
                <a:rPr lang="en-US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Gen,Region</a:t>
              </a:r>
              <a:r>
                <a:rPr lang="en-US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) %&gt;%</a:t>
              </a:r>
            </a:p>
            <a:p>
              <a:pPr eaLnBrk="1" hangingPunct="1"/>
              <a:r>
                <a:rPr lang="en-US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  </a:t>
              </a:r>
              <a:r>
                <a:rPr lang="en-US" altLang="de-DE" dirty="0" err="1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summarise</a:t>
              </a:r>
              <a:r>
                <a:rPr lang="en-US" altLang="de-DE" dirty="0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(F2 = median(F2))</a:t>
              </a:r>
              <a:endParaRPr lang="en-GB" altLang="de-DE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64" name="TextBox 4">
              <a:extLst>
                <a:ext uri="{FF2B5EF4-FFF2-40B4-BE49-F238E27FC236}">
                  <a16:creationId xmlns:a16="http://schemas.microsoft.com/office/drawing/2014/main" id="{F578A29C-9C55-7D48-BB8B-37F6FA8FC1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25" y="3778250"/>
              <a:ext cx="4692650" cy="1200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 dirty="0" err="1">
                  <a:latin typeface="Calibri" panose="020F0502020204030204" pitchFamily="34" charset="0"/>
                  <a:cs typeface="Arial" panose="020B0604020202020204" pitchFamily="34" charset="0"/>
                </a:rPr>
                <a:t>d.h</a:t>
              </a:r>
              <a:r>
                <a:rPr lang="en-US" altLang="de-DE" dirty="0">
                  <a:latin typeface="Calibri" panose="020F0502020204030204" pitchFamily="34" charset="0"/>
                  <a:cs typeface="Arial" panose="020B0604020202020204" pitchFamily="34" charset="0"/>
                </a:rPr>
                <a:t>. </a:t>
              </a:r>
              <a:r>
                <a:rPr lang="en-US" altLang="de-DE" dirty="0" err="1">
                  <a:latin typeface="Calibri" panose="020F0502020204030204" pitchFamily="34" charset="0"/>
                  <a:cs typeface="Arial" panose="020B0604020202020204" pitchFamily="34" charset="0"/>
                </a:rPr>
                <a:t>diese</a:t>
              </a:r>
              <a:r>
                <a:rPr lang="en-US" altLang="de-DE" dirty="0">
                  <a:latin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altLang="de-DE" dirty="0" err="1">
                  <a:latin typeface="Calibri" panose="020F0502020204030204" pitchFamily="34" charset="0"/>
                  <a:cs typeface="Arial" panose="020B0604020202020204" pitchFamily="34" charset="0"/>
                </a:rPr>
                <a:t>Linien</a:t>
              </a:r>
              <a:r>
                <a:rPr lang="en-US" altLang="de-DE" dirty="0">
                  <a:latin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altLang="de-DE" dirty="0" err="1">
                  <a:latin typeface="Calibri" panose="020F0502020204030204" pitchFamily="34" charset="0"/>
                  <a:cs typeface="Arial" panose="020B0604020202020204" pitchFamily="34" charset="0"/>
                </a:rPr>
                <a:t>müssten</a:t>
              </a:r>
              <a:r>
                <a:rPr lang="en-US" altLang="de-DE" dirty="0">
                  <a:latin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altLang="de-DE" dirty="0" err="1">
                  <a:latin typeface="Calibri" panose="020F0502020204030204" pitchFamily="34" charset="0"/>
                  <a:cs typeface="Arial" panose="020B0604020202020204" pitchFamily="34" charset="0"/>
                </a:rPr>
                <a:t>mehr</a:t>
              </a:r>
              <a:r>
                <a:rPr lang="en-US" altLang="de-DE" dirty="0">
                  <a:latin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altLang="de-DE" dirty="0" err="1">
                  <a:latin typeface="Calibri" panose="020F0502020204030204" pitchFamily="34" charset="0"/>
                  <a:cs typeface="Arial" panose="020B0604020202020204" pitchFamily="34" charset="0"/>
                </a:rPr>
                <a:t>oder</a:t>
              </a:r>
              <a:r>
                <a:rPr lang="en-US" altLang="de-DE" dirty="0">
                  <a:latin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altLang="de-DE" dirty="0" err="1">
                  <a:latin typeface="Calibri" panose="020F0502020204030204" pitchFamily="34" charset="0"/>
                  <a:cs typeface="Arial" panose="020B0604020202020204" pitchFamily="34" charset="0"/>
                </a:rPr>
                <a:t>weniger</a:t>
              </a:r>
              <a:r>
                <a:rPr lang="en-US" altLang="de-DE" dirty="0">
                  <a:latin typeface="Calibri" panose="020F0502020204030204" pitchFamily="34" charset="0"/>
                  <a:cs typeface="Arial" panose="020B0604020202020204" pitchFamily="34" charset="0"/>
                </a:rPr>
                <a:t> parallel </a:t>
              </a:r>
              <a:r>
                <a:rPr lang="en-US" altLang="de-DE" dirty="0" err="1">
                  <a:latin typeface="Calibri" panose="020F0502020204030204" pitchFamily="34" charset="0"/>
                  <a:cs typeface="Arial" panose="020B0604020202020204" pitchFamily="34" charset="0"/>
                </a:rPr>
                <a:t>zu</a:t>
              </a:r>
              <a:r>
                <a:rPr lang="en-US" altLang="de-DE" dirty="0">
                  <a:latin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altLang="de-DE" dirty="0" err="1">
                  <a:latin typeface="Calibri" panose="020F0502020204030204" pitchFamily="34" charset="0"/>
                  <a:cs typeface="Arial" panose="020B0604020202020204" pitchFamily="34" charset="0"/>
                </a:rPr>
                <a:t>einander</a:t>
              </a:r>
              <a:r>
                <a:rPr lang="en-US" altLang="de-DE" dirty="0">
                  <a:latin typeface="Calibri" panose="020F0502020204030204" pitchFamily="34" charset="0"/>
                  <a:cs typeface="Arial" panose="020B0604020202020204" pitchFamily="34" charset="0"/>
                </a:rPr>
                <a:t> sein:</a:t>
              </a:r>
            </a:p>
            <a:p>
              <a:pPr eaLnBrk="1" hangingPunct="1"/>
              <a:endParaRPr lang="en-US" altLang="de-DE" dirty="0"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7C0E3D8-033A-2940-9105-F2A60CBAAD9F}"/>
                </a:ext>
              </a:extLst>
            </p:cNvPr>
            <p:cNvSpPr txBox="1"/>
            <p:nvPr/>
          </p:nvSpPr>
          <p:spPr>
            <a:xfrm>
              <a:off x="34925" y="6333146"/>
              <a:ext cx="9144000" cy="4309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de-DE" sz="2200" dirty="0" err="1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ggplot</a:t>
              </a:r>
              <a:r>
                <a:rPr lang="en-US" altLang="de-DE" sz="2200" dirty="0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(</a:t>
              </a:r>
              <a:r>
                <a:rPr lang="en-US" altLang="de-DE" sz="2200" dirty="0" err="1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dg.m</a:t>
              </a:r>
              <a:r>
                <a:rPr lang="en-US" altLang="de-DE" sz="2200" dirty="0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) + </a:t>
              </a:r>
              <a:r>
                <a:rPr lang="en-US" altLang="de-DE" sz="2200" dirty="0" err="1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aes</a:t>
              </a:r>
              <a:r>
                <a:rPr lang="en-US" altLang="de-DE" sz="2200" dirty="0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(y = F2, x = Region, group=Gen, </a:t>
              </a:r>
              <a:r>
                <a:rPr lang="en-US" altLang="de-DE" sz="2200" dirty="0" err="1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colour</a:t>
              </a:r>
              <a:r>
                <a:rPr lang="en-US" altLang="de-DE" sz="2200" dirty="0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 = Gen) +  </a:t>
              </a:r>
              <a:r>
                <a:rPr lang="en-US" altLang="de-DE" sz="2200" dirty="0" err="1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geom_line</a:t>
              </a:r>
              <a:r>
                <a:rPr lang="en-US" altLang="de-DE" sz="2200" dirty="0">
                  <a:solidFill>
                    <a:srgbClr val="FF0000"/>
                  </a:solidFill>
                  <a:latin typeface="Calibri" panose="020F0502020204030204" pitchFamily="34" charset="0"/>
                  <a:cs typeface="Arial" panose="020B0604020202020204" pitchFamily="34" charset="0"/>
                </a:rPr>
                <a:t>()</a:t>
              </a:r>
              <a:endParaRPr lang="en-GB" altLang="de-DE" sz="22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9466" name="Picture 11" descr="fig2.jpeg">
              <a:extLst>
                <a:ext uri="{FF2B5EF4-FFF2-40B4-BE49-F238E27FC236}">
                  <a16:creationId xmlns:a16="http://schemas.microsoft.com/office/drawing/2014/main" id="{8DE9540B-EA81-F546-AAD6-E14DC7AD597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10200" y="3532188"/>
              <a:ext cx="3432175" cy="2800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9461" name="Picture 12" descr="fig1.jpeg">
            <a:extLst>
              <a:ext uri="{FF2B5EF4-FFF2-40B4-BE49-F238E27FC236}">
                <a16:creationId xmlns:a16="http://schemas.microsoft.com/office/drawing/2014/main" id="{A7986531-D43E-AC4A-A9D0-4B618B8049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100" y="636588"/>
            <a:ext cx="32162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9E6E8F-5372-3242-B936-C5C2F472B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58750"/>
            <a:ext cx="5334000" cy="460375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2. Zwei Faktoren und Interaktionen</a:t>
            </a:r>
          </a:p>
        </p:txBody>
      </p:sp>
      <p:sp>
        <p:nvSpPr>
          <p:cNvPr id="20483" name="TextBox 2">
            <a:extLst>
              <a:ext uri="{FF2B5EF4-FFF2-40B4-BE49-F238E27FC236}">
                <a16:creationId xmlns:a16="http://schemas.microsoft.com/office/drawing/2014/main" id="{1F4D4D95-697E-2D4A-B59B-436B987DD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619125"/>
            <a:ext cx="7086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ezANOVA(dg, .(F2), .(Vpn), between =.(Region, Gen))</a:t>
            </a:r>
            <a:endParaRPr lang="de-DE" altLang="de-DE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484" name="Rectangle 8">
            <a:extLst>
              <a:ext uri="{FF2B5EF4-FFF2-40B4-BE49-F238E27FC236}">
                <a16:creationId xmlns:a16="http://schemas.microsoft.com/office/drawing/2014/main" id="{FCBAC90B-5B6A-CE43-AFBE-3D6CDA00E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447800"/>
            <a:ext cx="8686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 sz="1800" b="1">
                <a:solidFill>
                  <a:srgbClr val="59595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Effect DFn DFd         F            p p&lt;.05       ges</a:t>
            </a:r>
          </a:p>
          <a:p>
            <a:pPr eaLnBrk="1" hangingPunct="1"/>
            <a:r>
              <a:rPr lang="en-US" altLang="de-DE" sz="1800" b="1">
                <a:solidFill>
                  <a:srgbClr val="59595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    Region   2  54 119.63719 1.439560e-20     * 0.8158721</a:t>
            </a:r>
          </a:p>
          <a:p>
            <a:pPr eaLnBrk="1" hangingPunct="1"/>
            <a:r>
              <a:rPr lang="en-US" altLang="de-DE" sz="1800" b="1">
                <a:solidFill>
                  <a:srgbClr val="59595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       Gen   1  54 106.14696 2.353977e-14     * 0.6628097</a:t>
            </a:r>
          </a:p>
          <a:p>
            <a:pPr eaLnBrk="1" hangingPunct="1"/>
            <a:r>
              <a:rPr lang="en-US" altLang="de-DE" sz="1800" b="1">
                <a:solidFill>
                  <a:srgbClr val="59595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 Region:Gen   2  54  12.08336 4.602985e-05     * 0.3091690</a:t>
            </a:r>
            <a:endParaRPr lang="de-DE" altLang="de-DE" sz="1800" b="1">
              <a:solidFill>
                <a:srgbClr val="595959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485" name="TextBox 9">
            <a:extLst>
              <a:ext uri="{FF2B5EF4-FFF2-40B4-BE49-F238E27FC236}">
                <a16:creationId xmlns:a16="http://schemas.microsoft.com/office/drawing/2014/main" id="{BD29DB8C-FE36-3D4E-908E-C3D044B42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76600"/>
            <a:ext cx="79248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F2 wurde signifikant von der Region (F[2,54] = 119.6, p &lt; 0.001) und von Geschlecht (F[1,54] = 106.1, p &lt; 0.001) beeinflusst und es gab eine signifikante Interaktion zwischen diesen Faktoren (F[2,54] = 12.1, p &lt; 0.001).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0FBF07-973C-BB4C-A77D-54EBE28AD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52400"/>
            <a:ext cx="24384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>
                <a:solidFill>
                  <a:srgbClr val="000000"/>
                </a:solidFill>
                <a:latin typeface="+mn-lt"/>
                <a:ea typeface="Arial" pitchFamily="-104" charset="0"/>
                <a:cs typeface="Arial" pitchFamily="-104" charset="0"/>
              </a:rPr>
              <a:t>3. post-hoc t-tests</a:t>
            </a:r>
          </a:p>
        </p:txBody>
      </p:sp>
      <p:sp>
        <p:nvSpPr>
          <p:cNvPr id="21507" name="TextBox 2">
            <a:extLst>
              <a:ext uri="{FF2B5EF4-FFF2-40B4-BE49-F238E27FC236}">
                <a16:creationId xmlns:a16="http://schemas.microsoft.com/office/drawing/2014/main" id="{EA0BCF8A-5E5E-B74E-B985-4FFEE9720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14363"/>
            <a:ext cx="8915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Wenn eine Interaktion vorliegt, sollte durch t-tests geprüft werden, ob sich </a:t>
            </a:r>
            <a:r>
              <a:rPr lang="en-AU" altLang="de-DE">
                <a:latin typeface="Calibri" panose="020F0502020204030204" pitchFamily="34" charset="0"/>
                <a:cs typeface="Arial" panose="020B0604020202020204" pitchFamily="34" charset="0"/>
              </a:rPr>
              <a:t>alle Paare von  Stufen-Kombinationen in der abhängigen Variable (hier F2) unterscheiden</a:t>
            </a:r>
            <a:r>
              <a:rPr lang="de-DE" altLang="de-DE"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574EB8-1E53-D74E-B514-D40E1FC3B8DC}"/>
              </a:ext>
            </a:extLst>
          </p:cNvPr>
          <p:cNvSpPr txBox="1"/>
          <p:nvPr/>
        </p:nvSpPr>
        <p:spPr>
          <a:xfrm>
            <a:off x="228600" y="2057400"/>
            <a:ext cx="7467600" cy="83026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Paare wie: A-männlich vs. B-männlich, A-männlich vs. A-weiblich usw…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56641E-E48C-6144-B34E-0296525B3C84}"/>
              </a:ext>
            </a:extLst>
          </p:cNvPr>
          <p:cNvSpPr txBox="1"/>
          <p:nvPr/>
        </p:nvSpPr>
        <p:spPr>
          <a:xfrm>
            <a:off x="381000" y="3124200"/>
            <a:ext cx="6400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n-lt"/>
                <a:ea typeface="ＭＳ Ｐゴシック" pitchFamily="4" charset="-128"/>
                <a:cs typeface="Arial"/>
              </a:rPr>
              <a:t>Die </a:t>
            </a:r>
            <a:r>
              <a:rPr lang="en-GB" sz="2400" dirty="0" err="1">
                <a:latin typeface="+mn-lt"/>
                <a:ea typeface="ＭＳ Ｐゴシック" pitchFamily="4" charset="-128"/>
                <a:cs typeface="Arial"/>
              </a:rPr>
              <a:t>Anzahl</a:t>
            </a:r>
            <a:r>
              <a:rPr lang="en-GB" sz="2400" dirty="0">
                <a:latin typeface="+mn-lt"/>
                <a:ea typeface="ＭＳ Ｐゴシック" pitchFamily="4" charset="-128"/>
                <a:cs typeface="Arial"/>
              </a:rPr>
              <a:t> </a:t>
            </a:r>
            <a:r>
              <a:rPr lang="en-GB" sz="2400" dirty="0" err="1">
                <a:latin typeface="+mn-lt"/>
                <a:ea typeface="ＭＳ Ｐゴシック" pitchFamily="4" charset="-128"/>
                <a:cs typeface="Arial"/>
              </a:rPr>
              <a:t>dieser</a:t>
            </a:r>
            <a:r>
              <a:rPr lang="en-GB" sz="2400" dirty="0">
                <a:latin typeface="+mn-lt"/>
                <a:ea typeface="ＭＳ Ｐゴシック" pitchFamily="4" charset="-128"/>
                <a:cs typeface="Arial"/>
              </a:rPr>
              <a:t> Tests: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189488-22A7-FD40-B7CE-5D7B76616708}"/>
              </a:ext>
            </a:extLst>
          </p:cNvPr>
          <p:cNvSpPr txBox="1"/>
          <p:nvPr/>
        </p:nvSpPr>
        <p:spPr>
          <a:xfrm>
            <a:off x="381000" y="3733800"/>
            <a:ext cx="8079432" cy="46196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 dirty="0">
                <a:latin typeface="Calibri" panose="020F0502020204030204" pitchFamily="34" charset="0"/>
                <a:cs typeface="Arial" panose="020B0604020202020204" pitchFamily="34" charset="0"/>
              </a:rPr>
              <a:t>Region: 3 </a:t>
            </a:r>
            <a:r>
              <a:rPr lang="en-GB" altLang="de-DE" dirty="0" err="1">
                <a:latin typeface="Calibri" panose="020F0502020204030204" pitchFamily="34" charset="0"/>
                <a:cs typeface="Arial" panose="020B0604020202020204" pitchFamily="34" charset="0"/>
              </a:rPr>
              <a:t>Stufen</a:t>
            </a:r>
            <a:r>
              <a:rPr lang="en-GB" altLang="de-DE" dirty="0">
                <a:latin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GB" altLang="de-DE" dirty="0" err="1">
                <a:latin typeface="Calibri" panose="020F0502020204030204" pitchFamily="34" charset="0"/>
                <a:cs typeface="Arial" panose="020B0604020202020204" pitchFamily="34" charset="0"/>
              </a:rPr>
              <a:t>Geschlecht</a:t>
            </a:r>
            <a:r>
              <a:rPr lang="en-GB" altLang="de-DE" dirty="0">
                <a:latin typeface="Calibri" panose="020F0502020204030204" pitchFamily="34" charset="0"/>
                <a:cs typeface="Arial" panose="020B0604020202020204" pitchFamily="34" charset="0"/>
              </a:rPr>
              <a:t>: 2 </a:t>
            </a:r>
            <a:r>
              <a:rPr lang="en-GB" altLang="de-DE" dirty="0" err="1">
                <a:latin typeface="Calibri" panose="020F0502020204030204" pitchFamily="34" charset="0"/>
                <a:cs typeface="Arial" panose="020B0604020202020204" pitchFamily="34" charset="0"/>
              </a:rPr>
              <a:t>Stufen</a:t>
            </a:r>
            <a:r>
              <a:rPr lang="en-GB" altLang="de-DE" dirty="0">
                <a:latin typeface="Calibri" panose="020F0502020204030204" pitchFamily="34" charset="0"/>
                <a:cs typeface="Arial" panose="020B0604020202020204" pitchFamily="34" charset="0"/>
              </a:rPr>
              <a:t> = 3 </a:t>
            </a:r>
            <a:r>
              <a:rPr lang="en-GB" altLang="de-DE" dirty="0">
                <a:cs typeface="Arial" panose="020B0604020202020204" pitchFamily="34" charset="0"/>
              </a:rPr>
              <a:t>×</a:t>
            </a:r>
            <a:r>
              <a:rPr lang="en-GB" altLang="de-DE" dirty="0">
                <a:latin typeface="Calibri" panose="020F0502020204030204" pitchFamily="34" charset="0"/>
                <a:cs typeface="Arial" panose="020B0604020202020204" pitchFamily="34" charset="0"/>
              </a:rPr>
              <a:t> 2 = 6  </a:t>
            </a:r>
            <a:r>
              <a:rPr lang="en-GB" altLang="de-DE" dirty="0" err="1">
                <a:latin typeface="Calibri" panose="020F0502020204030204" pitchFamily="34" charset="0"/>
                <a:cs typeface="Arial" panose="020B0604020202020204" pitchFamily="34" charset="0"/>
              </a:rPr>
              <a:t>Stufen</a:t>
            </a:r>
            <a:r>
              <a:rPr lang="en-GB" altLang="de-DE" dirty="0"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A3F0EC-F112-DC44-AB46-B057312FBD9D}"/>
              </a:ext>
            </a:extLst>
          </p:cNvPr>
          <p:cNvSpPr txBox="1"/>
          <p:nvPr/>
        </p:nvSpPr>
        <p:spPr>
          <a:xfrm>
            <a:off x="381000" y="4195763"/>
            <a:ext cx="73152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 err="1">
                <a:latin typeface="+mn-lt"/>
                <a:ea typeface="ＭＳ Ｐゴシック" pitchFamily="4" charset="-128"/>
                <a:cs typeface="Arial"/>
              </a:rPr>
              <a:t>Alle</a:t>
            </a:r>
            <a:r>
              <a:rPr lang="en-GB" sz="2400" dirty="0">
                <a:latin typeface="+mn-lt"/>
                <a:ea typeface="ＭＳ Ｐゴシック" pitchFamily="4" charset="-128"/>
                <a:cs typeface="Arial"/>
              </a:rPr>
              <a:t> </a:t>
            </a:r>
            <a:r>
              <a:rPr lang="en-GB" sz="2400" dirty="0" err="1">
                <a:latin typeface="+mn-lt"/>
                <a:ea typeface="ＭＳ Ｐゴシック" pitchFamily="4" charset="-128"/>
                <a:cs typeface="Arial"/>
              </a:rPr>
              <a:t>Paare</a:t>
            </a:r>
            <a:r>
              <a:rPr lang="en-GB" sz="2400" dirty="0">
                <a:latin typeface="+mn-lt"/>
                <a:ea typeface="ＭＳ Ｐゴシック" pitchFamily="4" charset="-128"/>
                <a:cs typeface="Arial"/>
              </a:rPr>
              <a:t> </a:t>
            </a:r>
            <a:r>
              <a:rPr lang="en-GB" sz="2400" dirty="0" err="1">
                <a:latin typeface="+mn-lt"/>
                <a:ea typeface="ＭＳ Ｐゴシック" pitchFamily="4" charset="-128"/>
                <a:cs typeface="Arial"/>
              </a:rPr>
              <a:t>davon</a:t>
            </a:r>
            <a:r>
              <a:rPr lang="en-GB" sz="2400" dirty="0">
                <a:latin typeface="+mn-lt"/>
                <a:ea typeface="ＭＳ Ｐゴシック" pitchFamily="4" charset="-128"/>
                <a:cs typeface="Arial"/>
              </a:rPr>
              <a:t>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ED3063-D312-EE46-848A-52223D2A9C9E}"/>
              </a:ext>
            </a:extLst>
          </p:cNvPr>
          <p:cNvSpPr txBox="1"/>
          <p:nvPr/>
        </p:nvSpPr>
        <p:spPr>
          <a:xfrm>
            <a:off x="381000" y="4876800"/>
            <a:ext cx="4724400" cy="46196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6!/(4! × 2!) = 15 Testpaare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4F56C56-88A1-BB46-A352-588319368945}"/>
              </a:ext>
            </a:extLst>
          </p:cNvPr>
          <p:cNvSpPr txBox="1"/>
          <p:nvPr/>
        </p:nvSpPr>
        <p:spPr>
          <a:xfrm>
            <a:off x="381000" y="5754688"/>
            <a:ext cx="52578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0000"/>
                </a:solidFill>
                <a:latin typeface="+mn-lt"/>
                <a:ea typeface="ＭＳ Ｐゴシック" pitchFamily="4" charset="-128"/>
                <a:cs typeface="Arial"/>
              </a:rPr>
              <a:t>factorial(6)/(factorial(4) * factorial (2))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3">
            <a:extLst>
              <a:ext uri="{FF2B5EF4-FFF2-40B4-BE49-F238E27FC236}">
                <a16:creationId xmlns:a16="http://schemas.microsoft.com/office/drawing/2014/main" id="{960B101D-8A6C-9943-94B7-0AEF0C8B2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1535113"/>
            <a:ext cx="6019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de-DE">
                <a:solidFill>
                  <a:srgbClr val="FF0000"/>
                </a:solidFill>
                <a:latin typeface="Calibri" panose="020F0502020204030204" pitchFamily="34" charset="0"/>
              </a:rPr>
              <a:t>                 phoc(dg, .(F2), .(Vpn), .(Region, Gen))</a:t>
            </a:r>
            <a:endParaRPr lang="en-GB" altLang="de-DE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CA4938-E9D4-2840-A98A-111285B08481}"/>
              </a:ext>
            </a:extLst>
          </p:cNvPr>
          <p:cNvSpPr txBox="1"/>
          <p:nvPr/>
        </p:nvSpPr>
        <p:spPr>
          <a:xfrm>
            <a:off x="1447800" y="795338"/>
            <a:ext cx="1905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n-lt"/>
                <a:ea typeface="ＭＳ Ｐゴシック" pitchFamily="-83" charset="-128"/>
                <a:cs typeface="Arial"/>
              </a:rPr>
              <a:t>Data-Frame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A17260-1F4D-894B-908F-C0DEA95D1A7E}"/>
              </a:ext>
            </a:extLst>
          </p:cNvPr>
          <p:cNvSpPr txBox="1"/>
          <p:nvPr/>
        </p:nvSpPr>
        <p:spPr>
          <a:xfrm>
            <a:off x="3200400" y="795338"/>
            <a:ext cx="2667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 err="1">
                <a:latin typeface="+mn-lt"/>
                <a:ea typeface="ＭＳ Ｐゴシック" pitchFamily="-83" charset="-128"/>
                <a:cs typeface="Arial"/>
              </a:rPr>
              <a:t>Versuchspersonen</a:t>
            </a:r>
            <a:endParaRPr lang="en-GB" sz="2400" dirty="0">
              <a:latin typeface="+mn-lt"/>
              <a:ea typeface="ＭＳ Ｐゴシック" pitchFamily="-83" charset="-128"/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32115D-C9BA-A049-B154-B978F740A962}"/>
              </a:ext>
            </a:extLst>
          </p:cNvPr>
          <p:cNvSpPr txBox="1"/>
          <p:nvPr/>
        </p:nvSpPr>
        <p:spPr>
          <a:xfrm>
            <a:off x="1752600" y="2276475"/>
            <a:ext cx="2590800" cy="4603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Abhängige Variable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EB8923-CC8A-A149-8523-981FAC655518}"/>
              </a:ext>
            </a:extLst>
          </p:cNvPr>
          <p:cNvSpPr txBox="1"/>
          <p:nvPr/>
        </p:nvSpPr>
        <p:spPr>
          <a:xfrm>
            <a:off x="5105400" y="2276475"/>
            <a:ext cx="2362200" cy="193833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Alle Faktoren, die post-hoc geprüft werden sollen (egal ob 'within' oder 'between')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464122A-8898-F049-8206-34622ECBA72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2786856" y="2128044"/>
            <a:ext cx="295275" cy="158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C10A083-79EB-6143-A92D-97E632501F98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2215356" y="1404144"/>
            <a:ext cx="296863" cy="3175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40CB522-E0BF-F644-86B7-14CDDDFDD58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5187950" y="2127250"/>
            <a:ext cx="295275" cy="3175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CFA586F-CB1A-C549-9EDD-43906BAD47DC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740150" y="1408113"/>
            <a:ext cx="295275" cy="3175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C70FCB51-A926-6D44-9CF9-DB521C133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52400"/>
            <a:ext cx="3352800" cy="4619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de-DE" sz="2400">
                <a:solidFill>
                  <a:srgbClr val="000000"/>
                </a:solidFill>
                <a:latin typeface="+mn-lt"/>
                <a:ea typeface="Arial" pitchFamily="-104" charset="0"/>
                <a:cs typeface="Arial" pitchFamily="-104" charset="0"/>
              </a:rPr>
              <a:t>3. post-hoc t-Tests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F7A2AA-3BFC-9E47-9599-6D9A59594C79}"/>
              </a:ext>
            </a:extLst>
          </p:cNvPr>
          <p:cNvSpPr txBox="1"/>
          <p:nvPr/>
        </p:nvSpPr>
        <p:spPr>
          <a:xfrm>
            <a:off x="0" y="4494213"/>
            <a:ext cx="4030663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latin typeface="+mn-lt"/>
                <a:ea typeface="ＭＳ Ｐゴシック" pitchFamily="4" charset="-128"/>
                <a:cs typeface="Arial"/>
              </a:rPr>
              <a:t>$res: die </a:t>
            </a:r>
            <a:r>
              <a:rPr lang="en-GB" sz="2400" dirty="0" err="1">
                <a:latin typeface="+mn-lt"/>
                <a:ea typeface="ＭＳ Ｐゴシック" pitchFamily="4" charset="-128"/>
                <a:cs typeface="Arial"/>
              </a:rPr>
              <a:t>Ergebnisse</a:t>
            </a:r>
            <a:r>
              <a:rPr lang="en-GB" sz="2400" dirty="0">
                <a:latin typeface="+mn-lt"/>
                <a:ea typeface="ＭＳ Ｐゴシック" pitchFamily="4" charset="-128"/>
                <a:cs typeface="Arial"/>
              </a:rPr>
              <a:t> </a:t>
            </a:r>
            <a:r>
              <a:rPr lang="en-GB" sz="2400" dirty="0" err="1">
                <a:latin typeface="+mn-lt"/>
                <a:ea typeface="ＭＳ Ｐゴシック" pitchFamily="4" charset="-128"/>
                <a:cs typeface="Arial"/>
              </a:rPr>
              <a:t>der</a:t>
            </a:r>
            <a:r>
              <a:rPr lang="en-GB" sz="2400" dirty="0">
                <a:latin typeface="+mn-lt"/>
                <a:ea typeface="ＭＳ Ｐゴシック" pitchFamily="4" charset="-128"/>
                <a:cs typeface="Arial"/>
              </a:rPr>
              <a:t> </a:t>
            </a:r>
            <a:r>
              <a:rPr lang="en-GB" sz="2400" dirty="0" err="1">
                <a:latin typeface="+mn-lt"/>
                <a:ea typeface="ＭＳ Ｐゴシック" pitchFamily="4" charset="-128"/>
                <a:cs typeface="Arial"/>
              </a:rPr>
              <a:t>t</a:t>
            </a:r>
            <a:r>
              <a:rPr lang="en-GB" sz="2400" dirty="0">
                <a:latin typeface="+mn-lt"/>
                <a:ea typeface="ＭＳ Ｐゴシック" pitchFamily="4" charset="-128"/>
                <a:cs typeface="Arial"/>
              </a:rPr>
              <a:t>-tests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F3858B1-32D4-B744-80A8-21288F32EB5A}"/>
              </a:ext>
            </a:extLst>
          </p:cNvPr>
          <p:cNvSpPr txBox="1"/>
          <p:nvPr/>
        </p:nvSpPr>
        <p:spPr>
          <a:xfrm>
            <a:off x="36513" y="4954588"/>
            <a:ext cx="2898775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latin typeface="+mn-lt"/>
                <a:ea typeface="ＭＳ Ｐゴシック" pitchFamily="4" charset="-128"/>
                <a:cs typeface="Arial"/>
              </a:rPr>
              <a:t>$name: die </a:t>
            </a:r>
            <a:r>
              <a:rPr lang="en-GB" sz="2400" dirty="0" err="1">
                <a:latin typeface="+mn-lt"/>
                <a:ea typeface="ＭＳ Ｐゴシック" pitchFamily="4" charset="-128"/>
                <a:cs typeface="Arial"/>
              </a:rPr>
              <a:t>Testpaare</a:t>
            </a:r>
            <a:endParaRPr lang="en-GB" sz="2400" dirty="0">
              <a:latin typeface="+mn-lt"/>
              <a:ea typeface="ＭＳ Ｐゴシック" pitchFamily="4" charset="-128"/>
              <a:cs typeface="Arial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1EB004D-DD4C-8041-8592-53BB2268974E}"/>
              </a:ext>
            </a:extLst>
          </p:cNvPr>
          <p:cNvSpPr txBox="1"/>
          <p:nvPr/>
        </p:nvSpPr>
        <p:spPr>
          <a:xfrm>
            <a:off x="0" y="5416550"/>
            <a:ext cx="9372600" cy="46196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latin typeface="Calibri" panose="020F0502020204030204" pitchFamily="34" charset="0"/>
                <a:cs typeface="Arial" panose="020B0604020202020204" pitchFamily="34" charset="0"/>
              </a:rPr>
              <a:t>$paired: ob ein gepaarter oder ungepaarter t-test durchgeführt wurde</a:t>
            </a:r>
          </a:p>
        </p:txBody>
      </p:sp>
      <p:sp>
        <p:nvSpPr>
          <p:cNvPr id="22543" name="Rectangle 16">
            <a:extLst>
              <a:ext uri="{FF2B5EF4-FFF2-40B4-BE49-F238E27FC236}">
                <a16:creationId xmlns:a16="http://schemas.microsoft.com/office/drawing/2014/main" id="{DB9FBAC7-4EED-6C48-9FFC-8A40363CC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3" y="5878513"/>
            <a:ext cx="5153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GB" altLang="de-DE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$bonf: Anzahl der durchgeführten Tests</a:t>
            </a:r>
            <a:endParaRPr lang="en-GB" altLang="de-DE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latin typeface="+mn-lt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2575</Words>
  <Application>Microsoft Macintosh PowerPoint</Application>
  <PresentationFormat>Bildschirmpräsentation (4:3)</PresentationFormat>
  <Paragraphs>365</Paragraphs>
  <Slides>24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30" baseType="lpstr">
      <vt:lpstr>Arial</vt:lpstr>
      <vt:lpstr>ＭＳ Ｐゴシック</vt:lpstr>
      <vt:lpstr>Calibri</vt:lpstr>
      <vt:lpstr>Courier</vt:lpstr>
      <vt:lpstr>Courier New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IPS</Company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Microsoft Office-Benutzer</cp:lastModifiedBy>
  <cp:revision>154</cp:revision>
  <dcterms:created xsi:type="dcterms:W3CDTF">2017-06-13T04:26:01Z</dcterms:created>
  <dcterms:modified xsi:type="dcterms:W3CDTF">2018-05-28T12:04:49Z</dcterms:modified>
</cp:coreProperties>
</file>