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270" r:id="rId4"/>
    <p:sldId id="271" r:id="rId5"/>
    <p:sldId id="272" r:id="rId6"/>
    <p:sldId id="273" r:id="rId7"/>
    <p:sldId id="274" r:id="rId8"/>
    <p:sldId id="299" r:id="rId9"/>
    <p:sldId id="292" r:id="rId10"/>
    <p:sldId id="287" r:id="rId11"/>
    <p:sldId id="278" r:id="rId12"/>
    <p:sldId id="279" r:id="rId13"/>
    <p:sldId id="294" r:id="rId14"/>
    <p:sldId id="296" r:id="rId15"/>
    <p:sldId id="302" r:id="rId16"/>
    <p:sldId id="303" r:id="rId17"/>
    <p:sldId id="305" r:id="rId18"/>
    <p:sldId id="306" r:id="rId19"/>
    <p:sldId id="307" r:id="rId20"/>
    <p:sldId id="308" r:id="rId21"/>
    <p:sldId id="309" r:id="rId2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1"/>
    <p:restoredTop sz="94693"/>
  </p:normalViewPr>
  <p:slideViewPr>
    <p:cSldViewPr>
      <p:cViewPr varScale="1">
        <p:scale>
          <a:sx n="161" d="100"/>
          <a:sy n="161" d="100"/>
        </p:scale>
        <p:origin x="2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363A7E-2B3C-4D4A-B3A3-91C7C8E94C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AA4D67-1AB5-7947-8E55-2C46648FFB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E7132-1445-7749-A82B-F856ACCF3B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0DE7C-DBDB-ED41-A227-5F89E9F17AB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806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C0E8EF-E0E4-A14C-8C5E-5FDF45A5D1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34CA38-A226-424D-B59A-D7A6292D4E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939CD0-845A-414D-94CF-81F96E702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45003-575D-CF45-A691-1417E08ED01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00502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1F9C3E-06B7-274D-86E1-0AD9B44332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E162C4-F928-2B4C-B086-F61EE1BA9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7871FB-4466-8641-9FE4-07E7228273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3E9C9-B533-1742-8953-FA175F8F0B7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5781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E0FBA2-1F77-EA4D-A688-B8408C5301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CE3206-297E-2D40-83E9-DD53A93976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EFC27C-F951-5D4F-A2BC-82C8A13988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57EF2-DE85-D341-B9A2-61029D40D38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10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FDB04F-D29D-6345-B0D8-A9DC02B39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C50E75-FBA3-1A44-B7EF-0558133CB1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90B6A1-A2AD-9141-84EF-A6B6FD8E3C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2AFF37-AE80-8E49-9F92-EDABA5DBC44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45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B9131D-CF78-824D-A558-45ADB02F25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43A15B-E8F7-B14B-BDB6-51A088E72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F66192-26DC-FA40-A4C0-EE0DA618E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AD559F-B7C0-A045-9E85-4606A808133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449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E7B16F-754B-D24A-97FE-79E96F2102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E20555C-8991-BD4F-855D-5A3AE1310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CAE01A-63AB-5B4C-A0CB-C373104E20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A0370-8620-3A47-813C-8168E5D0222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888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3B3FEB-0189-8543-BFD3-370AA7F244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4BCA4E-71CB-9C4C-8298-E4342AA0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7AA021-EBF0-004E-8C32-EADF97D0CF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A0277-622E-3145-8D89-8BE8F4F8C8A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896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F788A9-CAC7-A54D-99A3-D6512B2E4A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37722A-275F-0440-BCE3-58097B262C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9FEF0C-C1E1-034D-8821-4A10D2AED1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26BAF-1261-0C44-A254-4855988DA26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037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502A72-7B35-DE48-B8B5-990B7E53DC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0AB5A3-AF1E-9A42-8875-81AE99845A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ACE107-2C09-3345-9BB6-0E7782FBF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27D17-3C0A-1642-88F0-8D1E373DB4F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4486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B0258A-EB44-7348-8A42-31E1E0AB25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E29FD8-700F-1B46-A182-3FD1AB0F67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F84BEF-E6C1-6346-8787-57CF155E8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9AC43-8858-2949-87C2-A418A1333D7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119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C7C2BD-71B1-134D-9D28-35F4E5F62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0055E2-3C57-B244-9369-38B71B3A7D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Click to edit Master text styles</a:t>
            </a:r>
          </a:p>
          <a:p>
            <a:pPr lvl="1"/>
            <a:r>
              <a:rPr lang="de-DE" altLang="de-DE"/>
              <a:t>Second level</a:t>
            </a:r>
          </a:p>
          <a:p>
            <a:pPr lvl="2"/>
            <a:r>
              <a:rPr lang="de-DE" altLang="de-DE"/>
              <a:t>Third level</a:t>
            </a:r>
          </a:p>
          <a:p>
            <a:pPr lvl="3"/>
            <a:r>
              <a:rPr lang="de-DE" altLang="de-DE"/>
              <a:t>Fourth level</a:t>
            </a:r>
          </a:p>
          <a:p>
            <a:pPr lvl="4"/>
            <a:r>
              <a:rPr lang="de-DE" altLang="de-DE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C0F90C-7A25-284E-89BD-A2D99A7F72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91A3B29-3B3B-444F-B0ED-B65433ED18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FC4F6A4-B64A-7C45-8CB7-BE2785ACA0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D47654-FE92-BF45-BB05-6A1DCB1A1EA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cc.stat.ucla.edu/page_attachments/0000/0139/reg_1.pdf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id="{C9EB9CBE-AA1D-804C-9DBA-7F19052FB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8600"/>
            <a:ext cx="57912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 err="1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Kovarianz</a:t>
            </a: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, Korrelation, (lineare) Regression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76956E9F-C69A-2D41-9723-48BE1DE48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2600"/>
            <a:ext cx="571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Jonathan Harrington &amp; Ulrich Reubold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CDDE5DEE-6B22-4A45-9543-9D7B83AD7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114800"/>
            <a:ext cx="678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epg = read.table(file.path(pfadu, "epg.txt"))</a:t>
            </a:r>
            <a:endParaRPr lang="en-GB" altLang="de-DE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TextBox 4">
            <a:extLst>
              <a:ext uri="{FF2B5EF4-FFF2-40B4-BE49-F238E27FC236}">
                <a16:creationId xmlns:a16="http://schemas.microsoft.com/office/drawing/2014/main" id="{FC2A0812-4797-574A-868D-22E8228D7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429000"/>
            <a:ext cx="510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library(ggplot2)</a:t>
            </a:r>
          </a:p>
        </p:txBody>
      </p:sp>
      <p:sp>
        <p:nvSpPr>
          <p:cNvPr id="13318" name="Rectangle 2">
            <a:extLst>
              <a:ext uri="{FF2B5EF4-FFF2-40B4-BE49-F238E27FC236}">
                <a16:creationId xmlns:a16="http://schemas.microsoft.com/office/drawing/2014/main" id="{461618F8-40EC-A84E-8E99-569B819FF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797425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amp = read.table(file.path(pfadu, "dbdauer.txt"))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>
            <a:extLst>
              <a:ext uri="{FF2B5EF4-FFF2-40B4-BE49-F238E27FC236}">
                <a16:creationId xmlns:a16="http://schemas.microsoft.com/office/drawing/2014/main" id="{808CDAA2-B136-B840-BE3C-1DB7BD91B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41438"/>
            <a:ext cx="7705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8C3BCC20-E45F-8A4A-81EA-CB5132657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76250"/>
            <a:ext cx="1946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 = lm(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~ x)</a:t>
            </a: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EFDD3B14-94FF-6F4A-B3AC-C7F876EA7329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1412875"/>
            <a:ext cx="1538288" cy="893763"/>
            <a:chOff x="204" y="890"/>
            <a:chExt cx="969" cy="563"/>
          </a:xfrm>
        </p:grpSpPr>
        <p:sp>
          <p:nvSpPr>
            <p:cNvPr id="22554" name="Text Box 8">
              <a:extLst>
                <a:ext uri="{FF2B5EF4-FFF2-40B4-BE49-F238E27FC236}">
                  <a16:creationId xmlns:a16="http://schemas.microsoft.com/office/drawing/2014/main" id="{B918D116-C5F0-064C-8745-7B853C1ACF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1162"/>
              <a:ext cx="96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abline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(reg)</a:t>
              </a:r>
            </a:p>
          </p:txBody>
        </p:sp>
        <p:sp>
          <p:nvSpPr>
            <p:cNvPr id="22555" name="Text Box 9">
              <a:extLst>
                <a:ext uri="{FF2B5EF4-FFF2-40B4-BE49-F238E27FC236}">
                  <a16:creationId xmlns:a16="http://schemas.microsoft.com/office/drawing/2014/main" id="{30232355-53C1-F443-9D2A-3B75867E18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890"/>
              <a:ext cx="90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plot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~ x)</a:t>
              </a:r>
            </a:p>
          </p:txBody>
        </p:sp>
      </p:grpSp>
      <p:sp>
        <p:nvSpPr>
          <p:cNvPr id="22533" name="Text Box 10">
            <a:extLst>
              <a:ext uri="{FF2B5EF4-FFF2-40B4-BE49-F238E27FC236}">
                <a16:creationId xmlns:a16="http://schemas.microsoft.com/office/drawing/2014/main" id="{ADF0A2F0-853E-554F-9C87-111654EBD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549275"/>
            <a:ext cx="3117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~ wird modelliert durch</a:t>
            </a:r>
          </a:p>
        </p:txBody>
      </p:sp>
      <p:sp>
        <p:nvSpPr>
          <p:cNvPr id="26631" name="Text Box 13">
            <a:extLst>
              <a:ext uri="{FF2B5EF4-FFF2-40B4-BE49-F238E27FC236}">
                <a16:creationId xmlns:a16="http://schemas.microsoft.com/office/drawing/2014/main" id="{6F846731-96AC-9148-904F-7BCDAFAC3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-31750"/>
            <a:ext cx="2808287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Regression mit  </a:t>
            </a:r>
            <a:r>
              <a:rPr lang="en-GB" altLang="de-D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lm</a:t>
            </a:r>
            <a:r>
              <a:rPr lang="en-GB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</a:t>
            </a:r>
            <a:endParaRPr lang="de-DE" altLang="de-D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5" name="Text Box 14">
            <a:extLst>
              <a:ext uri="{FF2B5EF4-FFF2-40B4-BE49-F238E27FC236}">
                <a16:creationId xmlns:a16="http://schemas.microsoft.com/office/drawing/2014/main" id="{1CBF609C-49F9-9C4E-88E0-488867D83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81075"/>
            <a:ext cx="361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Regressionslinie </a:t>
            </a:r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ü</a:t>
            </a:r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berlagern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6" name="Text Box 15">
            <a:extLst>
              <a:ext uri="{FF2B5EF4-FFF2-40B4-BE49-F238E27FC236}">
                <a16:creationId xmlns:a16="http://schemas.microsoft.com/office/drawing/2014/main" id="{9F572164-FD8D-BD4C-B017-2C505BCDA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76475"/>
            <a:ext cx="3744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Regressionskoeffiziente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7" name="Text Box 20">
            <a:extLst>
              <a:ext uri="{FF2B5EF4-FFF2-40B4-BE49-F238E27FC236}">
                <a16:creationId xmlns:a16="http://schemas.microsoft.com/office/drawing/2014/main" id="{1DB59BA8-AAD2-474F-A037-A1A1C36B4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644900"/>
            <a:ext cx="3311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Eingeschätzte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Werte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Text Box 23">
            <a:extLst>
              <a:ext uri="{FF2B5EF4-FFF2-40B4-BE49-F238E27FC236}">
                <a16:creationId xmlns:a16="http://schemas.microsoft.com/office/drawing/2014/main" id="{9F711655-1954-234C-B603-C806F0068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48200"/>
            <a:ext cx="1958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Error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0" name="Text Box 24">
            <a:extLst>
              <a:ext uri="{FF2B5EF4-FFF2-40B4-BE49-F238E27FC236}">
                <a16:creationId xmlns:a16="http://schemas.microsoft.com/office/drawing/2014/main" id="{77003907-64CD-544D-853F-16666A578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084763"/>
            <a:ext cx="1881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residuals(</a:t>
            </a:r>
            <a:r>
              <a:rPr lang="en-GB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de-DE" altLang="de-D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31">
            <a:extLst>
              <a:ext uri="{FF2B5EF4-FFF2-40B4-BE49-F238E27FC236}">
                <a16:creationId xmlns:a16="http://schemas.microsoft.com/office/drawing/2014/main" id="{908AE046-AEE5-9E4D-8652-3A600256780C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076700"/>
            <a:ext cx="6321425" cy="534988"/>
            <a:chOff x="204" y="2568"/>
            <a:chExt cx="3982" cy="337"/>
          </a:xfrm>
        </p:grpSpPr>
        <p:sp>
          <p:nvSpPr>
            <p:cNvPr id="22552" name="Text Box 22">
              <a:extLst>
                <a:ext uri="{FF2B5EF4-FFF2-40B4-BE49-F238E27FC236}">
                  <a16:creationId xmlns:a16="http://schemas.microsoft.com/office/drawing/2014/main" id="{0814B5DC-A9A4-394C-B41E-820E33CA3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2614"/>
              <a:ext cx="15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yhut</a:t>
              </a:r>
              <a:r>
                <a:rPr lang="en-GB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= predict(</a:t>
              </a:r>
              <a:r>
                <a:rPr lang="en-GB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reg</a:t>
              </a:r>
              <a:r>
                <a:rPr lang="en-GB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553" name="Text Box 25">
              <a:extLst>
                <a:ext uri="{FF2B5EF4-FFF2-40B4-BE49-F238E27FC236}">
                  <a16:creationId xmlns:a16="http://schemas.microsoft.com/office/drawing/2014/main" id="{D85A3CF8-E053-2549-BFA3-E9FCD1F34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2568"/>
              <a:ext cx="121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yhut</a:t>
              </a:r>
              <a:r>
                <a:rPr lang="en-GB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= b*x + k</a:t>
              </a:r>
              <a:endPara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4842" name="Text Box 26">
            <a:extLst>
              <a:ext uri="{FF2B5EF4-FFF2-40B4-BE49-F238E27FC236}">
                <a16:creationId xmlns:a16="http://schemas.microsoft.com/office/drawing/2014/main" id="{C1B8313F-C2AE-BE4F-B1DC-023CB26F3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5157788"/>
            <a:ext cx="2047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 = y - </a:t>
            </a:r>
            <a:r>
              <a:rPr lang="en-GB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yhut</a:t>
            </a:r>
            <a:endParaRPr lang="de-DE" altLang="de-D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2" name="Text Box 27">
            <a:extLst>
              <a:ext uri="{FF2B5EF4-FFF2-40B4-BE49-F238E27FC236}">
                <a16:creationId xmlns:a16="http://schemas.microsoft.com/office/drawing/2014/main" id="{23368F0C-059F-4B42-8A78-A2F58BB42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589588"/>
            <a:ext cx="61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SSE</a:t>
            </a:r>
          </a:p>
        </p:txBody>
      </p:sp>
      <p:grpSp>
        <p:nvGrpSpPr>
          <p:cNvPr id="4" name="Group 32">
            <a:extLst>
              <a:ext uri="{FF2B5EF4-FFF2-40B4-BE49-F238E27FC236}">
                <a16:creationId xmlns:a16="http://schemas.microsoft.com/office/drawing/2014/main" id="{D83B05AF-F7BC-BA49-9BFB-162CF985AAFF}"/>
              </a:ext>
            </a:extLst>
          </p:cNvPr>
          <p:cNvGrpSpPr>
            <a:grpSpLocks/>
          </p:cNvGrpSpPr>
          <p:nvPr/>
        </p:nvGrpSpPr>
        <p:grpSpPr bwMode="auto">
          <a:xfrm>
            <a:off x="376238" y="6111875"/>
            <a:ext cx="6037262" cy="515938"/>
            <a:chOff x="237" y="3850"/>
            <a:chExt cx="3803" cy="325"/>
          </a:xfrm>
        </p:grpSpPr>
        <p:sp>
          <p:nvSpPr>
            <p:cNvPr id="22550" name="Text Box 28">
              <a:extLst>
                <a:ext uri="{FF2B5EF4-FFF2-40B4-BE49-F238E27FC236}">
                  <a16:creationId xmlns:a16="http://schemas.microsoft.com/office/drawing/2014/main" id="{6788ED3F-CD8D-6147-8755-D031B60D52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" y="3850"/>
              <a:ext cx="11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deviance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(reg)</a:t>
              </a:r>
            </a:p>
          </p:txBody>
        </p:sp>
        <p:sp>
          <p:nvSpPr>
            <p:cNvPr id="22551" name="Text Box 29">
              <a:extLst>
                <a:ext uri="{FF2B5EF4-FFF2-40B4-BE49-F238E27FC236}">
                  <a16:creationId xmlns:a16="http://schemas.microsoft.com/office/drawing/2014/main" id="{7FFFBBD0-E473-EB42-877C-39AFD06F2E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884"/>
              <a:ext cx="116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sum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(error^2)</a:t>
              </a: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52BA9BCC-1793-674F-B88A-8EE8963EACC2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2565400"/>
            <a:ext cx="5256213" cy="933450"/>
            <a:chOff x="323850" y="2564904"/>
            <a:chExt cx="5256213" cy="934165"/>
          </a:xfrm>
        </p:grpSpPr>
        <p:sp>
          <p:nvSpPr>
            <p:cNvPr id="22546" name="Text Box 7">
              <a:extLst>
                <a:ext uri="{FF2B5EF4-FFF2-40B4-BE49-F238E27FC236}">
                  <a16:creationId xmlns:a16="http://schemas.microsoft.com/office/drawing/2014/main" id="{8470D51C-E69F-4545-B704-DFCD0B3CD6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850" y="2781300"/>
              <a:ext cx="13065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coef(reg)</a:t>
              </a:r>
            </a:p>
          </p:txBody>
        </p:sp>
        <p:sp>
          <p:nvSpPr>
            <p:cNvPr id="22547" name="Text Box 19">
              <a:extLst>
                <a:ext uri="{FF2B5EF4-FFF2-40B4-BE49-F238E27FC236}">
                  <a16:creationId xmlns:a16="http://schemas.microsoft.com/office/drawing/2014/main" id="{DC24486F-0CCB-DB44-B6C0-0293890011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9613" y="2852738"/>
              <a:ext cx="36004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chemeClr val="bg2"/>
                  </a:solidFill>
                  <a:latin typeface="Courier" pitchFamily="2" charset="0"/>
                </a:rPr>
                <a:t>(Intercept)           x </a:t>
              </a:r>
            </a:p>
            <a:p>
              <a:pPr eaLnBrk="1" hangingPunct="1"/>
              <a:r>
                <a:rPr lang="de-DE" altLang="de-DE" sz="1800">
                  <a:solidFill>
                    <a:schemeClr val="bg2"/>
                  </a:solidFill>
                  <a:latin typeface="Courier" pitchFamily="2" charset="0"/>
                </a:rPr>
                <a:t>   610.6845    670.2670</a:t>
              </a:r>
              <a:r>
                <a:rPr lang="de-DE" altLang="de-DE" sz="1800">
                  <a:latin typeface="Courier" pitchFamily="2" charset="0"/>
                </a:rPr>
                <a:t> </a:t>
              </a:r>
            </a:p>
          </p:txBody>
        </p:sp>
        <p:sp>
          <p:nvSpPr>
            <p:cNvPr id="22548" name="TextBox 4">
              <a:extLst>
                <a:ext uri="{FF2B5EF4-FFF2-40B4-BE49-F238E27FC236}">
                  <a16:creationId xmlns:a16="http://schemas.microsoft.com/office/drawing/2014/main" id="{0FF2958A-8C8B-CA4B-A7CC-C32315F1DB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7744" y="2564904"/>
              <a:ext cx="136815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Intercept</a:t>
              </a:r>
            </a:p>
          </p:txBody>
        </p:sp>
        <p:sp>
          <p:nvSpPr>
            <p:cNvPr id="22549" name="TextBox 25">
              <a:extLst>
                <a:ext uri="{FF2B5EF4-FFF2-40B4-BE49-F238E27FC236}">
                  <a16:creationId xmlns:a16="http://schemas.microsoft.com/office/drawing/2014/main" id="{66E0E029-EC57-5240-AC5F-6A727DEB7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5936" y="2564904"/>
              <a:ext cx="136815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Steigung</a:t>
              </a:r>
            </a:p>
          </p:txBody>
        </p:sp>
      </p:grpSp>
      <p:pic>
        <p:nvPicPr>
          <p:cNvPr id="22545" name="Picture 5" descr="fig3.jpeg">
            <a:extLst>
              <a:ext uri="{FF2B5EF4-FFF2-40B4-BE49-F238E27FC236}">
                <a16:creationId xmlns:a16="http://schemas.microsoft.com/office/drawing/2014/main" id="{36480057-8F32-A545-A93F-252969B3F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2" y="935037"/>
            <a:ext cx="3608388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40" grpId="0"/>
      <p:bldP spid="348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>
            <a:extLst>
              <a:ext uri="{FF2B5EF4-FFF2-40B4-BE49-F238E27FC236}">
                <a16:creationId xmlns:a16="http://schemas.microsoft.com/office/drawing/2014/main" id="{CA701EAD-3BB7-2348-9273-73E154C44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28600"/>
            <a:ext cx="5649913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Regression: </a:t>
            </a:r>
            <a:r>
              <a:rPr lang="en-GB" altLang="de-D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</a:t>
            </a:r>
            <a:r>
              <a:rPr lang="en-GB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wichtige</a:t>
            </a:r>
            <a:r>
              <a:rPr lang="en-GB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</a:t>
            </a:r>
            <a:r>
              <a:rPr lang="de-DE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</a:t>
            </a:r>
            <a:r>
              <a:rPr lang="en-GB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de-DE" altLang="de-D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Text Box 6">
            <a:extLst>
              <a:ext uri="{FF2B5EF4-FFF2-40B4-BE49-F238E27FC236}">
                <a16:creationId xmlns:a16="http://schemas.microsoft.com/office/drawing/2014/main" id="{4B8D27CD-EDC1-FA48-A455-244CA11CC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5654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SSY = 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)^2)</a:t>
            </a:r>
          </a:p>
        </p:txBody>
      </p:sp>
      <p:sp>
        <p:nvSpPr>
          <p:cNvPr id="23556" name="Text Box 9">
            <a:extLst>
              <a:ext uri="{FF2B5EF4-FFF2-40B4-BE49-F238E27FC236}">
                <a16:creationId xmlns:a16="http://schemas.microsoft.com/office/drawing/2014/main" id="{657DDA41-5E27-CF4F-B834-4B843BC39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640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de-DE" altLang="de-DE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SSE</a:t>
            </a:r>
            <a:r>
              <a:rPr lang="de-DE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(oder RSS)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sum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squared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errors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10">
            <a:extLst>
              <a:ext uri="{FF2B5EF4-FFF2-40B4-BE49-F238E27FC236}">
                <a16:creationId xmlns:a16="http://schemas.microsoft.com/office/drawing/2014/main" id="{3797D7FE-9267-024D-B851-F96CA68EB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73238"/>
            <a:ext cx="7848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de-DE" altLang="de-DE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SSY</a:t>
            </a:r>
            <a:r>
              <a:rPr lang="de-DE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(oder SST):</a:t>
            </a:r>
            <a:r>
              <a:rPr lang="de-DE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sum-of-the-squared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deviations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der tatsächlichen Werte</a:t>
            </a:r>
          </a:p>
        </p:txBody>
      </p:sp>
      <p:sp>
        <p:nvSpPr>
          <p:cNvPr id="25612" name="Text Box 12">
            <a:extLst>
              <a:ext uri="{FF2B5EF4-FFF2-40B4-BE49-F238E27FC236}">
                <a16:creationId xmlns:a16="http://schemas.microsoft.com/office/drawing/2014/main" id="{F62E8AC2-A68F-DF43-83F5-04C8B1F29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716338"/>
            <a:ext cx="583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SSR = 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yhut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)^2)</a:t>
            </a:r>
          </a:p>
        </p:txBody>
      </p:sp>
      <p:sp>
        <p:nvSpPr>
          <p:cNvPr id="23564" name="Text Box 13">
            <a:extLst>
              <a:ext uri="{FF2B5EF4-FFF2-40B4-BE49-F238E27FC236}">
                <a16:creationId xmlns:a16="http://schemas.microsoft.com/office/drawing/2014/main" id="{E4B2702C-12A6-BE4F-ADF1-74A9B118C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4437063"/>
            <a:ext cx="218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b="1" i="1">
                <a:latin typeface="Calibri" panose="020F0502020204030204" pitchFamily="34" charset="0"/>
                <a:cs typeface="Calibri" panose="020F0502020204030204" pitchFamily="34" charset="0"/>
              </a:rPr>
              <a:t>SSY</a:t>
            </a:r>
            <a:r>
              <a:rPr lang="de-DE" altLang="de-DE" b="1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de-DE" altLang="de-DE" b="1" i="1">
                <a:latin typeface="Calibri" panose="020F0502020204030204" pitchFamily="34" charset="0"/>
                <a:cs typeface="Calibri" panose="020F0502020204030204" pitchFamily="34" charset="0"/>
              </a:rPr>
              <a:t>SSR</a:t>
            </a:r>
            <a:r>
              <a:rPr lang="de-DE" altLang="de-DE" b="1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de-DE" altLang="de-DE" b="1" i="1">
                <a:latin typeface="Calibri" panose="020F0502020204030204" pitchFamily="34" charset="0"/>
                <a:cs typeface="Calibri" panose="020F0502020204030204" pitchFamily="34" charset="0"/>
              </a:rPr>
              <a:t>SSE</a:t>
            </a:r>
          </a:p>
        </p:txBody>
      </p:sp>
      <p:sp>
        <p:nvSpPr>
          <p:cNvPr id="23560" name="Text Box 22">
            <a:extLst>
              <a:ext uri="{FF2B5EF4-FFF2-40B4-BE49-F238E27FC236}">
                <a16:creationId xmlns:a16="http://schemas.microsoft.com/office/drawing/2014/main" id="{6C8AC133-CA34-0342-B5FC-AF1B1D992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484313"/>
            <a:ext cx="424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26">
            <a:extLst>
              <a:ext uri="{FF2B5EF4-FFF2-40B4-BE49-F238E27FC236}">
                <a16:creationId xmlns:a16="http://schemas.microsoft.com/office/drawing/2014/main" id="{37CF8949-2B3C-4041-B14A-61B8CF9712E0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1196975"/>
            <a:ext cx="7227888" cy="528638"/>
            <a:chOff x="204" y="754"/>
            <a:chExt cx="4553" cy="333"/>
          </a:xfrm>
        </p:grpSpPr>
        <p:sp>
          <p:nvSpPr>
            <p:cNvPr id="23563" name="Text Box 8">
              <a:extLst>
                <a:ext uri="{FF2B5EF4-FFF2-40B4-BE49-F238E27FC236}">
                  <a16:creationId xmlns:a16="http://schemas.microsoft.com/office/drawing/2014/main" id="{FEC87A45-CD57-4B47-A980-25D9CC5843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799"/>
              <a:ext cx="2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SSE =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sum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(error^2)</a:t>
              </a:r>
            </a:p>
          </p:txBody>
        </p:sp>
        <p:sp>
          <p:nvSpPr>
            <p:cNvPr id="3" name="Text Box 23">
              <a:extLst>
                <a:ext uri="{FF2B5EF4-FFF2-40B4-BE49-F238E27FC236}">
                  <a16:creationId xmlns:a16="http://schemas.microsoft.com/office/drawing/2014/main" id="{4F59AB0E-F074-D849-B857-F9AA8E2B97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754"/>
              <a:ext cx="205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oder 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SSE </a:t>
              </a:r>
              <a:r>
                <a:rPr lang="en-GB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deviance(</a:t>
              </a:r>
              <a:r>
                <a:rPr lang="en-GB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reg</a:t>
              </a:r>
              <a:r>
                <a:rPr lang="en-GB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3562" name="Text Box 11">
            <a:extLst>
              <a:ext uri="{FF2B5EF4-FFF2-40B4-BE49-F238E27FC236}">
                <a16:creationId xmlns:a16="http://schemas.microsoft.com/office/drawing/2014/main" id="{025E4ECC-C410-5E46-A862-40EF2DC46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009900"/>
            <a:ext cx="8588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de-DE" altLang="de-DE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SSR</a:t>
            </a:r>
            <a:r>
              <a:rPr lang="de-DE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sum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squared-deviations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von </a:t>
            </a:r>
            <a:r>
              <a:rPr lang="en-US" altLang="de-DE" dirty="0" err="1">
                <a:solidFill>
                  <a:srgbClr val="000000"/>
                </a:solidFill>
              </a:rPr>
              <a:t>ŷ</a:t>
            </a:r>
            <a:r>
              <a:rPr lang="en-US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also von den </a:t>
            </a:r>
            <a:r>
              <a:rPr lang="en-US" altLang="de-D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eingeschätzten</a:t>
            </a:r>
            <a:r>
              <a:rPr lang="en-US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de-D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Werten</a:t>
            </a:r>
            <a:endParaRPr lang="de-DE" altLang="de-D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12" grpId="0"/>
      <p:bldP spid="235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2">
            <a:extLst>
              <a:ext uri="{FF2B5EF4-FFF2-40B4-BE49-F238E27FC236}">
                <a16:creationId xmlns:a16="http://schemas.microsoft.com/office/drawing/2014/main" id="{62FDE574-B6F7-2044-869E-F29D5D537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52400"/>
            <a:ext cx="2151063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R-squared (R</a:t>
            </a:r>
            <a:r>
              <a:rPr lang="en-GB" altLang="de-DE" baseline="30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de-DE" altLang="de-DE" baseline="30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79" name="Text Box 17">
            <a:extLst>
              <a:ext uri="{FF2B5EF4-FFF2-40B4-BE49-F238E27FC236}">
                <a16:creationId xmlns:a16="http://schemas.microsoft.com/office/drawing/2014/main" id="{15E0211A-AD09-4A49-A1E7-7B07C0AB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068638"/>
            <a:ext cx="83518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R-squared = SSR/SSY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beschreibt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auch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die Proportion der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Varianz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altLang="de-DE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die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durch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die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Regressionlinie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erkl</a:t>
            </a:r>
            <a:r>
              <a:rPr lang="de-DE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ä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rt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werden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kann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0" name="Text Box 19">
            <a:extLst>
              <a:ext uri="{FF2B5EF4-FFF2-40B4-BE49-F238E27FC236}">
                <a16:creationId xmlns:a16="http://schemas.microsoft.com/office/drawing/2014/main" id="{E898CAD7-6600-1642-95A0-8DD94263E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76700"/>
            <a:ext cx="8280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R-squared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variiert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zwischen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0 (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keine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'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Erkl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ä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rung') und 1 (die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Regressionslinie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erklärt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100% der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Varianz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altLang="de-DE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16">
            <a:extLst>
              <a:ext uri="{FF2B5EF4-FFF2-40B4-BE49-F238E27FC236}">
                <a16:creationId xmlns:a16="http://schemas.microsoft.com/office/drawing/2014/main" id="{4EE303C6-2056-2940-AA74-64B4D1F88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268413"/>
            <a:ext cx="836771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besser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die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Werte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durch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die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Regressionslinie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modelliert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werden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(also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geringer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der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Abstand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zwischen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y und </a:t>
            </a:r>
            <a:r>
              <a:rPr lang="en-US" altLang="de-DE" dirty="0" err="1"/>
              <a:t>ŷ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umso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kleiner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SSE,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sodass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im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besten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Fall SSE = 0 und SSY = SSR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oder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SSR/SSY = 1 (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bedeutet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: die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tatsächlichen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Werte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sitzen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auf der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Linie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2" name="Rectangle 10">
            <a:extLst>
              <a:ext uri="{FF2B5EF4-FFF2-40B4-BE49-F238E27FC236}">
                <a16:creationId xmlns:a16="http://schemas.microsoft.com/office/drawing/2014/main" id="{9B77E69D-75C1-A644-BF26-78B8BE8BB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762000"/>
            <a:ext cx="2181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b="1" i="1">
                <a:latin typeface="Calibri" panose="020F0502020204030204" pitchFamily="34" charset="0"/>
                <a:cs typeface="Calibri" panose="020F0502020204030204" pitchFamily="34" charset="0"/>
              </a:rPr>
              <a:t>SSY</a:t>
            </a:r>
            <a:r>
              <a:rPr lang="de-DE" altLang="de-DE" b="1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de-DE" altLang="de-DE" b="1" i="1">
                <a:latin typeface="Calibri" panose="020F0502020204030204" pitchFamily="34" charset="0"/>
                <a:cs typeface="Calibri" panose="020F0502020204030204" pitchFamily="34" charset="0"/>
              </a:rPr>
              <a:t>SSR</a:t>
            </a:r>
            <a:r>
              <a:rPr lang="de-DE" altLang="de-DE" b="1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de-DE" altLang="de-DE" b="1" i="1">
                <a:latin typeface="Calibri" panose="020F0502020204030204" pitchFamily="34" charset="0"/>
                <a:cs typeface="Calibri" panose="020F0502020204030204" pitchFamily="34" charset="0"/>
              </a:rPr>
              <a:t>SSE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>
            <a:extLst>
              <a:ext uri="{FF2B5EF4-FFF2-40B4-BE49-F238E27FC236}">
                <a16:creationId xmlns:a16="http://schemas.microsoft.com/office/drawing/2014/main" id="{C54E5A3E-28C0-DC44-AED6-728EDD608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260350"/>
            <a:ext cx="3687762" cy="51911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R-squared (fortgesetzt)</a:t>
            </a:r>
            <a:endParaRPr lang="de-DE" altLang="de-DE" sz="2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3" name="Text Box 6">
            <a:extLst>
              <a:ext uri="{FF2B5EF4-FFF2-40B4-BE49-F238E27FC236}">
                <a16:creationId xmlns:a16="http://schemas.microsoft.com/office/drawing/2014/main" id="{A6F24948-D617-8F4B-AB11-5327D788F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143000"/>
            <a:ext cx="2181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b="1" i="1">
                <a:latin typeface="Calibri" panose="020F0502020204030204" pitchFamily="34" charset="0"/>
                <a:cs typeface="Calibri" panose="020F0502020204030204" pitchFamily="34" charset="0"/>
              </a:rPr>
              <a:t>SSY</a:t>
            </a:r>
            <a:r>
              <a:rPr lang="de-DE" altLang="de-DE" b="1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de-DE" altLang="de-DE" b="1" i="1">
                <a:latin typeface="Calibri" panose="020F0502020204030204" pitchFamily="34" charset="0"/>
                <a:cs typeface="Calibri" panose="020F0502020204030204" pitchFamily="34" charset="0"/>
              </a:rPr>
              <a:t>SSR</a:t>
            </a:r>
            <a:r>
              <a:rPr lang="de-DE" altLang="de-DE" b="1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de-DE" altLang="de-DE" b="1" i="1">
                <a:latin typeface="Calibri" panose="020F0502020204030204" pitchFamily="34" charset="0"/>
                <a:cs typeface="Calibri" panose="020F0502020204030204" pitchFamily="34" charset="0"/>
              </a:rPr>
              <a:t>SSE</a:t>
            </a:r>
          </a:p>
        </p:txBody>
      </p:sp>
      <p:sp>
        <p:nvSpPr>
          <p:cNvPr id="25604" name="Text Box 8">
            <a:extLst>
              <a:ext uri="{FF2B5EF4-FFF2-40B4-BE49-F238E27FC236}">
                <a16:creationId xmlns:a16="http://schemas.microsoft.com/office/drawing/2014/main" id="{14B60511-977A-824A-AD93-D022E1737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700213"/>
            <a:ext cx="84978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Diese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Quantität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SSR/SSY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nennt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man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auch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R-squared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weil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denselben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Wert hat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wie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den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Korrelationskoeffizient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hoch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zwei</a:t>
            </a:r>
            <a:r>
              <a:rPr lang="en-GB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de-DE" altLang="de-D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137" name="Text Box 9">
            <a:extLst>
              <a:ext uri="{FF2B5EF4-FFF2-40B4-BE49-F238E27FC236}">
                <a16:creationId xmlns:a16="http://schemas.microsoft.com/office/drawing/2014/main" id="{0880562E-07EA-A848-8A25-4372999D1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429000"/>
            <a:ext cx="1184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SSR/SSY</a:t>
            </a:r>
            <a:endParaRPr lang="de-DE" altLang="de-D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138" name="Text Box 10">
            <a:extLst>
              <a:ext uri="{FF2B5EF4-FFF2-40B4-BE49-F238E27FC236}">
                <a16:creationId xmlns:a16="http://schemas.microsoft.com/office/drawing/2014/main" id="{94072690-1EDE-2B45-B932-5A96A89FC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825" y="3375025"/>
            <a:ext cx="1497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</a:t>
            </a:r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(x, y)^2</a:t>
            </a:r>
            <a:endParaRPr lang="de-DE" altLang="de-D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Text Box 11">
            <a:extLst>
              <a:ext uri="{FF2B5EF4-FFF2-40B4-BE49-F238E27FC236}">
                <a16:creationId xmlns:a16="http://schemas.microsoft.com/office/drawing/2014/main" id="{D901D9BE-9C98-314A-8CA9-1488C1D4A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3860800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[1] 0.7952134</a:t>
            </a:r>
          </a:p>
        </p:txBody>
      </p:sp>
      <p:sp>
        <p:nvSpPr>
          <p:cNvPr id="48141" name="Text Box 13">
            <a:extLst>
              <a:ext uri="{FF2B5EF4-FFF2-40B4-BE49-F238E27FC236}">
                <a16:creationId xmlns:a16="http://schemas.microsoft.com/office/drawing/2014/main" id="{F7BEA91E-FA88-9A45-932D-763568782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084763"/>
            <a:ext cx="7848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(und da </a:t>
            </a:r>
            <a:r>
              <a:rPr lang="en-GB" altLang="de-DE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zwischen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-1 und 1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variiert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, muss R-squared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zwischen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0 und 1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variieren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/>
      <p:bldP spid="48138" grpId="0"/>
      <p:bldP spid="481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>
            <a:extLst>
              <a:ext uri="{FF2B5EF4-FFF2-40B4-BE49-F238E27FC236}">
                <a16:creationId xmlns:a16="http://schemas.microsoft.com/office/drawing/2014/main" id="{F9D1441C-C410-6A43-B1D1-C39152167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23813"/>
            <a:ext cx="2209800" cy="461962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Signifikanz</a:t>
            </a:r>
            <a:r>
              <a:rPr lang="en-GB" alt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-Test</a:t>
            </a:r>
            <a:endParaRPr lang="de-DE" altLang="de-D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8" name="Text Box 7">
            <a:extLst>
              <a:ext uri="{FF2B5EF4-FFF2-40B4-BE49-F238E27FC236}">
                <a16:creationId xmlns:a16="http://schemas.microsoft.com/office/drawing/2014/main" id="{7E2BA2E2-4EF0-6F4F-89D0-3ADA85010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9275"/>
            <a:ext cx="7488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Was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die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Wahrscheinlichkeit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dass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ein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lineares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Verh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ä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ltnis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zwischen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x und y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besteht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9">
            <a:extLst>
              <a:ext uri="{FF2B5EF4-FFF2-40B4-BE49-F238E27FC236}">
                <a16:creationId xmlns:a16="http://schemas.microsoft.com/office/drawing/2014/main" id="{47B9DF23-4ACF-8A42-925A-3310D71B311D}"/>
              </a:ext>
            </a:extLst>
          </p:cNvPr>
          <p:cNvGrpSpPr>
            <a:grpSpLocks/>
          </p:cNvGrpSpPr>
          <p:nvPr/>
        </p:nvGrpSpPr>
        <p:grpSpPr bwMode="auto">
          <a:xfrm>
            <a:off x="971550" y="2924175"/>
            <a:ext cx="5848350" cy="1236663"/>
            <a:chOff x="567" y="2251"/>
            <a:chExt cx="3684" cy="779"/>
          </a:xfrm>
        </p:grpSpPr>
        <p:sp>
          <p:nvSpPr>
            <p:cNvPr id="26639" name="Text Box 8">
              <a:extLst>
                <a:ext uri="{FF2B5EF4-FFF2-40B4-BE49-F238E27FC236}">
                  <a16:creationId xmlns:a16="http://schemas.microsoft.com/office/drawing/2014/main" id="{B965984A-9A4A-C041-A5AD-33F6016820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2387"/>
              <a:ext cx="229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>
                  <a:latin typeface="Calibri" panose="020F0502020204030204" pitchFamily="34" charset="0"/>
                  <a:cs typeface="Calibri" panose="020F0502020204030204" pitchFamily="34" charset="0"/>
                </a:rPr>
                <a:t>rsb = Standard-error von </a:t>
              </a:r>
              <a:r>
                <a:rPr lang="en-GB" altLang="de-DE" i="1">
                  <a:latin typeface="Calibri" panose="020F0502020204030204" pitchFamily="34" charset="0"/>
                  <a:cs typeface="Calibri" panose="020F0502020204030204" pitchFamily="34" charset="0"/>
                </a:rPr>
                <a:t>r</a:t>
              </a:r>
              <a:r>
                <a:rPr lang="en-GB" altLang="de-DE">
                  <a:latin typeface="Calibri" panose="020F0502020204030204" pitchFamily="34" charset="0"/>
                  <a:cs typeface="Calibri" panose="020F0502020204030204" pitchFamily="34" charset="0"/>
                </a:rPr>
                <a:t> =   </a:t>
              </a:r>
              <a:endParaRPr lang="de-DE" altLang="de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aphicFrame>
          <p:nvGraphicFramePr>
            <p:cNvPr id="26626" name="Object 2">
              <a:extLst>
                <a:ext uri="{FF2B5EF4-FFF2-40B4-BE49-F238E27FC236}">
                  <a16:creationId xmlns:a16="http://schemas.microsoft.com/office/drawing/2014/main" id="{F34534E1-D4B9-1946-AF3C-F5F103924AC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85" y="2251"/>
            <a:ext cx="866" cy="7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45" name="Equation" r:id="rId3" imgW="11696700" imgH="10528300" progId="Equation.3">
                    <p:embed/>
                  </p:oleObj>
                </mc:Choice>
                <mc:Fallback>
                  <p:oleObj name="Equation" r:id="rId3" imgW="11696700" imgH="1052830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5" y="2251"/>
                          <a:ext cx="866" cy="7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4">
            <a:extLst>
              <a:ext uri="{FF2B5EF4-FFF2-40B4-BE49-F238E27FC236}">
                <a16:creationId xmlns:a16="http://schemas.microsoft.com/office/drawing/2014/main" id="{D87D0B20-C8BB-7646-860E-B533C5327E25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4292600"/>
            <a:ext cx="3319462" cy="1465263"/>
            <a:chOff x="827088" y="4292600"/>
            <a:chExt cx="3319462" cy="1465263"/>
          </a:xfrm>
        </p:grpSpPr>
        <p:grpSp>
          <p:nvGrpSpPr>
            <p:cNvPr id="26635" name="Group 20">
              <a:extLst>
                <a:ext uri="{FF2B5EF4-FFF2-40B4-BE49-F238E27FC236}">
                  <a16:creationId xmlns:a16="http://schemas.microsoft.com/office/drawing/2014/main" id="{16F5F1EB-5B97-934C-AC02-AAB47CC73E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7088" y="4292600"/>
              <a:ext cx="3319462" cy="1033463"/>
              <a:chOff x="521" y="2704"/>
              <a:chExt cx="2091" cy="651"/>
            </a:xfrm>
          </p:grpSpPr>
          <p:sp>
            <p:nvSpPr>
              <p:cNvPr id="26637" name="Text Box 13">
                <a:extLst>
                  <a:ext uri="{FF2B5EF4-FFF2-40B4-BE49-F238E27FC236}">
                    <a16:creationId xmlns:a16="http://schemas.microsoft.com/office/drawing/2014/main" id="{E572F376-50BB-1E4B-8EB4-F05321288D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1" y="2704"/>
                <a:ext cx="209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GB" altLang="de-DE" dirty="0" err="1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rsb</a:t>
                </a:r>
                <a:r>
                  <a:rPr lang="en-GB" altLang="de-DE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= sqrt( (1 - r^2)/(n-2))</a:t>
                </a:r>
                <a:endPara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638" name="Text Box 14">
                <a:extLst>
                  <a:ext uri="{FF2B5EF4-FFF2-40B4-BE49-F238E27FC236}">
                    <a16:creationId xmlns:a16="http://schemas.microsoft.com/office/drawing/2014/main" id="{2D8938A2-269D-9D47-9560-B5D90E3121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7" y="3067"/>
                <a:ext cx="10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GB" altLang="de-DE" dirty="0" err="1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tstat</a:t>
                </a:r>
                <a:r>
                  <a:rPr lang="en-GB" altLang="de-DE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= r/</a:t>
                </a:r>
                <a:r>
                  <a:rPr lang="en-GB" altLang="de-DE" dirty="0" err="1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rsb</a:t>
                </a:r>
                <a:endPara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6636" name="Text Box 16">
              <a:extLst>
                <a:ext uri="{FF2B5EF4-FFF2-40B4-BE49-F238E27FC236}">
                  <a16:creationId xmlns:a16="http://schemas.microsoft.com/office/drawing/2014/main" id="{26FE8A26-F3BB-9049-BFFD-2A6AD53A6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088" y="5300663"/>
              <a:ext cx="2809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bg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[1] 12.92187</a:t>
              </a:r>
            </a:p>
          </p:txBody>
        </p:sp>
      </p:grpSp>
      <p:grpSp>
        <p:nvGrpSpPr>
          <p:cNvPr id="5" name="Group 18">
            <a:extLst>
              <a:ext uri="{FF2B5EF4-FFF2-40B4-BE49-F238E27FC236}">
                <a16:creationId xmlns:a16="http://schemas.microsoft.com/office/drawing/2014/main" id="{9B2092C2-81E7-7F41-B559-B9A5F5C27BE1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1484313"/>
            <a:ext cx="7704137" cy="1398587"/>
            <a:chOff x="249" y="935"/>
            <a:chExt cx="4853" cy="881"/>
          </a:xfrm>
        </p:grpSpPr>
        <p:sp>
          <p:nvSpPr>
            <p:cNvPr id="26632" name="Text Box 9">
              <a:extLst>
                <a:ext uri="{FF2B5EF4-FFF2-40B4-BE49-F238E27FC236}">
                  <a16:creationId xmlns:a16="http://schemas.microsoft.com/office/drawing/2014/main" id="{74BE0CE4-3E3A-3A4B-9D8C-E702DF4A57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" y="1525"/>
              <a:ext cx="65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>
                  <a:latin typeface="Calibri" panose="020F0502020204030204" pitchFamily="34" charset="0"/>
                  <a:cs typeface="Calibri" panose="020F0502020204030204" pitchFamily="34" charset="0"/>
                </a:rPr>
                <a:t>tstat  = </a:t>
              </a:r>
              <a:endParaRPr lang="de-DE" altLang="de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33" name="Text Box 10">
              <a:extLst>
                <a:ext uri="{FF2B5EF4-FFF2-40B4-BE49-F238E27FC236}">
                  <a16:creationId xmlns:a16="http://schemas.microsoft.com/office/drawing/2014/main" id="{4155D83E-72E1-E44D-AB9C-B42F83D036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525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>
                  <a:latin typeface="Calibri" panose="020F0502020204030204" pitchFamily="34" charset="0"/>
                  <a:cs typeface="Calibri" panose="020F0502020204030204" pitchFamily="34" charset="0"/>
                </a:rPr>
                <a:t>r/rsb</a:t>
              </a:r>
              <a:endParaRPr lang="de-DE" altLang="de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34" name="Text Box 17">
              <a:extLst>
                <a:ext uri="{FF2B5EF4-FFF2-40B4-BE49-F238E27FC236}">
                  <a16:creationId xmlns:a16="http://schemas.microsoft.com/office/drawing/2014/main" id="{0D59C32B-D701-214D-8D82-F6A979D78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935"/>
              <a:ext cx="485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Dies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kann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mit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einem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t-test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mit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n-2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Freiheitsgraden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berechnet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werden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:</a:t>
              </a:r>
              <a:endParaRPr lang="de-DE" altLang="de-DE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>
            <a:extLst>
              <a:ext uri="{FF2B5EF4-FFF2-40B4-BE49-F238E27FC236}">
                <a16:creationId xmlns:a16="http://schemas.microsoft.com/office/drawing/2014/main" id="{7D097A1D-193C-704E-852D-1268A9C03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52400"/>
            <a:ext cx="24384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Signifikanz-Test</a:t>
            </a:r>
            <a:endParaRPr lang="de-DE" altLang="de-D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1" name="Text Box 5">
            <a:extLst>
              <a:ext uri="{FF2B5EF4-FFF2-40B4-BE49-F238E27FC236}">
                <a16:creationId xmlns:a16="http://schemas.microsoft.com/office/drawing/2014/main" id="{04A741A5-ABD1-1544-A16C-4629AACEA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766763"/>
            <a:ext cx="171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tstat = r/rsb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6">
            <a:extLst>
              <a:ext uri="{FF2B5EF4-FFF2-40B4-BE49-F238E27FC236}">
                <a16:creationId xmlns:a16="http://schemas.microsoft.com/office/drawing/2014/main" id="{D2CD5187-4936-6742-A31D-FC31AAEE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198563"/>
            <a:ext cx="280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[1] 12.92187</a:t>
            </a:r>
          </a:p>
        </p:txBody>
      </p:sp>
      <p:sp>
        <p:nvSpPr>
          <p:cNvPr id="27653" name="Text Box 9">
            <a:extLst>
              <a:ext uri="{FF2B5EF4-FFF2-40B4-BE49-F238E27FC236}">
                <a16:creationId xmlns:a16="http://schemas.microsoft.com/office/drawing/2014/main" id="{85742B43-3792-E441-8484-5ED2174C2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133600"/>
            <a:ext cx="30956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Ein t-test mit n-2 Freiheitsgraden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Text Box 7">
            <a:extLst>
              <a:ext uri="{FF2B5EF4-FFF2-40B4-BE49-F238E27FC236}">
                <a16:creationId xmlns:a16="http://schemas.microsoft.com/office/drawing/2014/main" id="{653E8D52-3453-B44E-9711-78AD37CBB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641350"/>
            <a:ext cx="1906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fstat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= tstat^2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Text Box 8">
            <a:extLst>
              <a:ext uri="{FF2B5EF4-FFF2-40B4-BE49-F238E27FC236}">
                <a16:creationId xmlns:a16="http://schemas.microsoft.com/office/drawing/2014/main" id="{DADC6AD0-DED8-9843-8909-9671423AA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1125538"/>
            <a:ext cx="338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[1] 166.9746</a:t>
            </a:r>
          </a:p>
        </p:txBody>
      </p:sp>
      <p:sp>
        <p:nvSpPr>
          <p:cNvPr id="27656" name="Text Box 10">
            <a:extLst>
              <a:ext uri="{FF2B5EF4-FFF2-40B4-BE49-F238E27FC236}">
                <a16:creationId xmlns:a16="http://schemas.microsoft.com/office/drawing/2014/main" id="{71F25AF7-949E-434F-883F-107E344A0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133600"/>
            <a:ext cx="35290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Ein F-test mit 1 und n-2 Freiheitsgraden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82E7BB2D-5B7B-C64C-8C54-1D3F5C69A658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3068638"/>
            <a:ext cx="8064500" cy="2630487"/>
            <a:chOff x="179190" y="3068960"/>
            <a:chExt cx="8064500" cy="2630092"/>
          </a:xfrm>
        </p:grpSpPr>
        <p:sp>
          <p:nvSpPr>
            <p:cNvPr id="27658" name="Text Box 12">
              <a:extLst>
                <a:ext uri="{FF2B5EF4-FFF2-40B4-BE49-F238E27FC236}">
                  <a16:creationId xmlns:a16="http://schemas.microsoft.com/office/drawing/2014/main" id="{1343BBA9-DF42-0749-B510-476B3B77E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992" y="3068960"/>
              <a:ext cx="36004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1 - pf(</a:t>
              </a:r>
              <a:r>
                <a:rPr lang="en-GB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fstat</a:t>
              </a:r>
              <a:r>
                <a:rPr lang="en-GB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1, n-2)</a:t>
              </a:r>
              <a:endPara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659" name="Text Box 11">
              <a:extLst>
                <a:ext uri="{FF2B5EF4-FFF2-40B4-BE49-F238E27FC236}">
                  <a16:creationId xmlns:a16="http://schemas.microsoft.com/office/drawing/2014/main" id="{7BDBF346-1CF7-A04F-B354-B325ADF44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528" y="3068960"/>
              <a:ext cx="38163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2 * (1 -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pt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tstat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n-2))</a:t>
              </a:r>
            </a:p>
          </p:txBody>
        </p:sp>
        <p:grpSp>
          <p:nvGrpSpPr>
            <p:cNvPr id="27660" name="Group 5">
              <a:extLst>
                <a:ext uri="{FF2B5EF4-FFF2-40B4-BE49-F238E27FC236}">
                  <a16:creationId xmlns:a16="http://schemas.microsoft.com/office/drawing/2014/main" id="{65BABEF5-A077-CF4F-8D12-3ABF81CA09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9190" y="3645024"/>
              <a:ext cx="8064500" cy="2054028"/>
              <a:chOff x="179190" y="3645024"/>
              <a:chExt cx="8064500" cy="2054028"/>
            </a:xfrm>
          </p:grpSpPr>
          <p:grpSp>
            <p:nvGrpSpPr>
              <p:cNvPr id="27661" name="Group 16">
                <a:extLst>
                  <a:ext uri="{FF2B5EF4-FFF2-40B4-BE49-F238E27FC236}">
                    <a16:creationId xmlns:a16="http://schemas.microsoft.com/office/drawing/2014/main" id="{89A99368-C06F-AC4A-97F8-F5B3519738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9190" y="4221089"/>
                <a:ext cx="8064500" cy="1477963"/>
                <a:chOff x="158" y="3022"/>
                <a:chExt cx="5080" cy="931"/>
              </a:xfrm>
            </p:grpSpPr>
            <p:sp>
              <p:nvSpPr>
                <p:cNvPr id="27663" name="Text Box 13">
                  <a:extLst>
                    <a:ext uri="{FF2B5EF4-FFF2-40B4-BE49-F238E27FC236}">
                      <a16:creationId xmlns:a16="http://schemas.microsoft.com/office/drawing/2014/main" id="{E7A38A83-609B-E94A-A808-889021A186C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66" y="3022"/>
                  <a:ext cx="163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de-DE" altLang="de-DE">
                      <a:solidFill>
                        <a:schemeClr val="bg2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[1] 2.220446e-16</a:t>
                  </a:r>
                </a:p>
              </p:txBody>
            </p:sp>
            <p:sp>
              <p:nvSpPr>
                <p:cNvPr id="27664" name="Text Box 14">
                  <a:extLst>
                    <a:ext uri="{FF2B5EF4-FFF2-40B4-BE49-F238E27FC236}">
                      <a16:creationId xmlns:a16="http://schemas.microsoft.com/office/drawing/2014/main" id="{EE0AFE4D-C31B-B343-BDF5-71AB860B178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25" y="3022"/>
                  <a:ext cx="1532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GB" altLang="de-DE">
                      <a:latin typeface="Calibri" panose="020F0502020204030204" pitchFamily="34" charset="0"/>
                      <a:cs typeface="Calibri" panose="020F0502020204030204" pitchFamily="34" charset="0"/>
                    </a:rPr>
                    <a:t>= 2.220446 x 10</a:t>
                  </a:r>
                  <a:r>
                    <a:rPr lang="en-GB" altLang="de-DE" baseline="30000">
                      <a:latin typeface="Calibri" panose="020F0502020204030204" pitchFamily="34" charset="0"/>
                      <a:cs typeface="Calibri" panose="020F0502020204030204" pitchFamily="34" charset="0"/>
                    </a:rPr>
                    <a:t>-16</a:t>
                  </a:r>
                  <a:endParaRPr lang="de-DE" altLang="de-DE" baseline="30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7665" name="Text Box 15">
                  <a:extLst>
                    <a:ext uri="{FF2B5EF4-FFF2-40B4-BE49-F238E27FC236}">
                      <a16:creationId xmlns:a16="http://schemas.microsoft.com/office/drawing/2014/main" id="{6C91F47D-AD74-A846-A4E0-B09BD825444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8" y="3430"/>
                  <a:ext cx="5080" cy="52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Die </a:t>
                  </a:r>
                  <a:r>
                    <a:rPr lang="en-GB" altLang="de-DE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Wahrscheinlichkeit</a:t>
                  </a: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, </a:t>
                  </a:r>
                  <a:r>
                    <a:rPr lang="en-GB" altLang="de-DE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dass</a:t>
                  </a: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die </a:t>
                  </a:r>
                  <a:r>
                    <a:rPr lang="en-GB" altLang="de-DE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Variablen</a:t>
                  </a: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en-GB" altLang="de-DE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nicht</a:t>
                  </a: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en-GB" altLang="de-DE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miteinander</a:t>
                  </a: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linear </a:t>
                  </a:r>
                  <a:r>
                    <a:rPr lang="en-GB" altLang="de-DE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assoziiert</a:t>
                  </a: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en-GB" altLang="de-DE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sind</a:t>
                  </a: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, </a:t>
                  </a:r>
                  <a:r>
                    <a:rPr lang="en-GB" altLang="de-DE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ist</a:t>
                  </a: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fast 0. (Hoch </a:t>
                  </a:r>
                  <a:r>
                    <a:rPr lang="en-GB" altLang="de-DE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signifikant</a:t>
                  </a:r>
                  <a:r>
                    <a:rPr lang="en-GB" altLang="de-DE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, p &lt; 0.001).</a:t>
                  </a:r>
                  <a:endParaRPr lang="de-DE" altLang="de-DE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27662" name="Text Box 18">
                <a:extLst>
                  <a:ext uri="{FF2B5EF4-FFF2-40B4-BE49-F238E27FC236}">
                    <a16:creationId xmlns:a16="http://schemas.microsoft.com/office/drawing/2014/main" id="{AA861E20-9BDD-9643-B95B-58A9734023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19672" y="3645024"/>
                <a:ext cx="5487987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bekommt man auch durch </a:t>
                </a:r>
                <a:r>
                  <a:rPr lang="de-DE" altLang="de-DE" dirty="0" err="1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cor.test</a:t>
                </a:r>
                <a:r>
                  <a:rPr lang="de-DE" altLang="de-DE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de-DE" altLang="de-DE" dirty="0" err="1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x,y</a:t>
                </a:r>
                <a:r>
                  <a:rPr lang="de-DE" altLang="de-DE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>
            <a:extLst>
              <a:ext uri="{FF2B5EF4-FFF2-40B4-BE49-F238E27FC236}">
                <a16:creationId xmlns:a16="http://schemas.microsoft.com/office/drawing/2014/main" id="{BEB951CA-4763-8843-AFC1-FCC98473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44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summary(</a:t>
            </a:r>
            <a:r>
              <a:rPr lang="en-GB" altLang="de-DE" dirty="0" err="1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  <a:r>
              <a:rPr lang="en-GB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de-DE" altLang="de-DE" dirty="0">
              <a:solidFill>
                <a:srgbClr val="3366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5" name="Text Box 5">
            <a:extLst>
              <a:ext uri="{FF2B5EF4-FFF2-40B4-BE49-F238E27FC236}">
                <a16:creationId xmlns:a16="http://schemas.microsoft.com/office/drawing/2014/main" id="{79A17FC2-931F-8F42-9F0C-1389B8CFC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" y="1412875"/>
            <a:ext cx="8208963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 b="1"/>
              <a:t>Call:</a:t>
            </a:r>
          </a:p>
          <a:p>
            <a:pPr eaLnBrk="1" hangingPunct="1"/>
            <a:r>
              <a:rPr lang="de-DE" altLang="de-DE" sz="1800"/>
              <a:t>lm(formula = y ~ x)</a:t>
            </a:r>
          </a:p>
          <a:p>
            <a:pPr eaLnBrk="1" hangingPunct="1"/>
            <a:r>
              <a:rPr lang="de-DE" altLang="de-DE" sz="1800" b="1"/>
              <a:t>Residuals:</a:t>
            </a:r>
          </a:p>
          <a:p>
            <a:pPr eaLnBrk="1" hangingPunct="1"/>
            <a:r>
              <a:rPr lang="de-DE" altLang="de-DE" sz="1800"/>
              <a:t>    Min      1Q  Median      3Q     Max </a:t>
            </a:r>
          </a:p>
          <a:p>
            <a:pPr eaLnBrk="1" hangingPunct="1"/>
            <a:r>
              <a:rPr lang="de-DE" altLang="de-DE" sz="1800"/>
              <a:t>-713.17 -195.81  -99.32  215.81  602.68 </a:t>
            </a:r>
          </a:p>
          <a:p>
            <a:pPr eaLnBrk="1" hangingPunct="1"/>
            <a:r>
              <a:rPr lang="de-DE" altLang="de-DE" sz="1800" b="1"/>
              <a:t>Coefficients:</a:t>
            </a:r>
          </a:p>
          <a:p>
            <a:pPr eaLnBrk="1" hangingPunct="1"/>
            <a:r>
              <a:rPr lang="de-DE" altLang="de-DE" sz="1800"/>
              <a:t>           		 Estimate Std. Error 	t value 		Pr(&gt;|t|)    </a:t>
            </a:r>
          </a:p>
          <a:p>
            <a:pPr eaLnBrk="1" hangingPunct="1"/>
            <a:r>
              <a:rPr lang="de-DE" altLang="de-DE" sz="1800"/>
              <a:t>(Intercept)  	 610.68      94.65   	6.452 		8.03e-08 ***</a:t>
            </a:r>
          </a:p>
          <a:p>
            <a:pPr eaLnBrk="1" hangingPunct="1"/>
            <a:r>
              <a:rPr lang="de-DE" altLang="de-DE" sz="1800"/>
              <a:t>x             	 670.27      51.87  	12.922  		</a:t>
            </a:r>
            <a:r>
              <a:rPr lang="de-DE" altLang="de-DE" sz="1800">
                <a:solidFill>
                  <a:srgbClr val="FF6600"/>
                </a:solidFill>
              </a:rPr>
              <a:t>&lt; 2e-16 ***</a:t>
            </a:r>
          </a:p>
          <a:p>
            <a:pPr eaLnBrk="1" hangingPunct="1"/>
            <a:endParaRPr lang="de-DE" altLang="de-DE" sz="1800"/>
          </a:p>
          <a:p>
            <a:pPr eaLnBrk="1" hangingPunct="1"/>
            <a:r>
              <a:rPr lang="de-DE" altLang="de-DE" sz="1800"/>
              <a:t>Residual standard error: </a:t>
            </a:r>
            <a:r>
              <a:rPr lang="de-DE" altLang="de-DE" sz="1800" b="1"/>
              <a:t>300</a:t>
            </a:r>
            <a:r>
              <a:rPr lang="de-DE" altLang="de-DE" sz="1800"/>
              <a:t> on 43 degrees of freedom</a:t>
            </a:r>
          </a:p>
          <a:p>
            <a:pPr eaLnBrk="1" hangingPunct="1"/>
            <a:r>
              <a:rPr lang="de-DE" altLang="de-DE" sz="1800" b="1">
                <a:solidFill>
                  <a:srgbClr val="FF0000"/>
                </a:solidFill>
              </a:rPr>
              <a:t>Multiple R-Squared: 0.7952</a:t>
            </a:r>
            <a:r>
              <a:rPr lang="de-DE" altLang="de-DE" sz="1800"/>
              <a:t>,     Adjusted R-squared: 0.7905 </a:t>
            </a:r>
          </a:p>
          <a:p>
            <a:pPr eaLnBrk="1" hangingPunct="1"/>
            <a:r>
              <a:rPr lang="de-DE" altLang="de-DE" sz="1800"/>
              <a:t>F-statistic:   </a:t>
            </a:r>
            <a:r>
              <a:rPr lang="de-DE" altLang="de-DE" sz="1800" b="1">
                <a:solidFill>
                  <a:srgbClr val="008000"/>
                </a:solidFill>
              </a:rPr>
              <a:t>167</a:t>
            </a:r>
            <a:r>
              <a:rPr lang="de-DE" altLang="de-DE" sz="1800"/>
              <a:t> on </a:t>
            </a:r>
            <a:r>
              <a:rPr lang="de-DE" altLang="de-DE" sz="1800">
                <a:solidFill>
                  <a:srgbClr val="3366FF"/>
                </a:solidFill>
              </a:rPr>
              <a:t>1 and 43 </a:t>
            </a:r>
            <a:r>
              <a:rPr lang="de-DE" altLang="de-DE" sz="1800"/>
              <a:t>DF,  </a:t>
            </a:r>
            <a:r>
              <a:rPr lang="de-DE" altLang="de-DE" sz="1800" b="1">
                <a:solidFill>
                  <a:srgbClr val="FF6600"/>
                </a:solidFill>
              </a:rPr>
              <a:t>p-value: &lt; 2.2e-16</a:t>
            </a:r>
            <a:r>
              <a:rPr lang="de-DE" altLang="de-DE" sz="1800">
                <a:solidFill>
                  <a:srgbClr val="FF6600"/>
                </a:solidFill>
              </a:rPr>
              <a:t> </a:t>
            </a:r>
          </a:p>
        </p:txBody>
      </p:sp>
      <p:sp>
        <p:nvSpPr>
          <p:cNvPr id="57369" name="Text Box 25">
            <a:extLst>
              <a:ext uri="{FF2B5EF4-FFF2-40B4-BE49-F238E27FC236}">
                <a16:creationId xmlns:a16="http://schemas.microsoft.com/office/drawing/2014/main" id="{2DE1D077-B99F-EC43-BE2E-4C6D32408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549275"/>
            <a:ext cx="82835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en-US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gibt</a:t>
            </a:r>
            <a:r>
              <a:rPr lang="en-US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eine</a:t>
            </a:r>
            <a:r>
              <a:rPr lang="en-US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signifikante</a:t>
            </a:r>
            <a:r>
              <a:rPr lang="en-US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lineare</a:t>
            </a:r>
            <a:r>
              <a:rPr lang="en-US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Beziehung</a:t>
            </a:r>
            <a:r>
              <a:rPr lang="en-US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zwischen</a:t>
            </a:r>
            <a:r>
              <a:rPr lang="en-US" altLang="de-DE" dirty="0">
                <a:latin typeface="Calibri" panose="020F0502020204030204" pitchFamily="34" charset="0"/>
                <a:cs typeface="Calibri" panose="020F0502020204030204" pitchFamily="34" charset="0"/>
              </a:rPr>
              <a:t> COG und F2 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altLang="de-DE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0.80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, F[</a:t>
            </a:r>
            <a:r>
              <a:rPr lang="en-GB" altLang="de-DE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1, 43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] = </a:t>
            </a:r>
            <a:r>
              <a:rPr lang="en-GB" altLang="de-DE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167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de-DE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&lt; 0.001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">
            <a:extLst>
              <a:ext uri="{FF2B5EF4-FFF2-40B4-BE49-F238E27FC236}">
                <a16:creationId xmlns:a16="http://schemas.microsoft.com/office/drawing/2014/main" id="{3EEFCE39-1E2C-E246-9309-4CE7D751C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4800"/>
            <a:ext cx="35052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Gültigkeit der Regression</a:t>
            </a:r>
            <a:r>
              <a:rPr lang="de-DE" altLang="de-DE" baseline="300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1</a:t>
            </a:r>
          </a:p>
        </p:txBody>
      </p:sp>
      <p:sp>
        <p:nvSpPr>
          <p:cNvPr id="29699" name="TextBox 2">
            <a:extLst>
              <a:ext uri="{FF2B5EF4-FFF2-40B4-BE49-F238E27FC236}">
                <a16:creationId xmlns:a16="http://schemas.microsoft.com/office/drawing/2014/main" id="{5F2B2452-8832-F34B-9E23-4C8E740A6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828800"/>
            <a:ext cx="5562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(a) von einer Normalverteilung nicht signifikant  abweichen.</a:t>
            </a:r>
          </a:p>
        </p:txBody>
      </p:sp>
      <p:sp>
        <p:nvSpPr>
          <p:cNvPr id="29700" name="TextBox 3">
            <a:extLst>
              <a:ext uri="{FF2B5EF4-FFF2-40B4-BE49-F238E27FC236}">
                <a16:creationId xmlns:a16="http://schemas.microsoft.com/office/drawing/2014/main" id="{98B757E2-757C-8C4B-BEA9-129B41443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733800"/>
            <a:ext cx="487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(c) keine Autokorrelation aufweisen.</a:t>
            </a:r>
          </a:p>
        </p:txBody>
      </p:sp>
      <p:sp>
        <p:nvSpPr>
          <p:cNvPr id="29701" name="TextBox 5">
            <a:extLst>
              <a:ext uri="{FF2B5EF4-FFF2-40B4-BE49-F238E27FC236}">
                <a16:creationId xmlns:a16="http://schemas.microsoft.com/office/drawing/2014/main" id="{D924AC71-A210-0E47-98B8-298834F88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971800"/>
            <a:ext cx="548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(b) </a:t>
            </a:r>
            <a:r>
              <a:rPr lang="de-DE" altLang="de-DE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eine konstante Varianz aufweisen</a:t>
            </a:r>
            <a:r>
              <a:rPr lang="de-DE" altLang="de-DE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TextBox 7">
            <a:extLst>
              <a:ext uri="{FF2B5EF4-FFF2-40B4-BE49-F238E27FC236}">
                <a16:creationId xmlns:a16="http://schemas.microsoft.com/office/drawing/2014/main" id="{E1727EF8-8B93-1745-A646-5337A5F89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533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Residuals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sollen:</a:t>
            </a:r>
          </a:p>
        </p:txBody>
      </p:sp>
      <p:sp>
        <p:nvSpPr>
          <p:cNvPr id="29703" name="TextBox 7">
            <a:extLst>
              <a:ext uri="{FF2B5EF4-FFF2-40B4-BE49-F238E27FC236}">
                <a16:creationId xmlns:a16="http://schemas.microsoft.com/office/drawing/2014/main" id="{9E92BDE4-5797-494E-B11C-108A7F37E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181600"/>
            <a:ext cx="8305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1. siehe auch</a:t>
            </a:r>
          </a:p>
          <a:p>
            <a:pPr eaLnBrk="1" hangingPunct="1"/>
            <a:r>
              <a:rPr lang="en-US" altLang="de-DE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http://scc.stat.ucla.edu/page_attachments/0000/0139/reg_1.pdf</a:t>
            </a:r>
            <a:r>
              <a:rPr lang="en-US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GB" alt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3">
            <a:extLst>
              <a:ext uri="{FF2B5EF4-FFF2-40B4-BE49-F238E27FC236}">
                <a16:creationId xmlns:a16="http://schemas.microsoft.com/office/drawing/2014/main" id="{DD503352-3D22-6F49-8969-FC314EA54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196975"/>
            <a:ext cx="3065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shapiro.test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(reg))</a:t>
            </a:r>
          </a:p>
        </p:txBody>
      </p:sp>
      <p:sp>
        <p:nvSpPr>
          <p:cNvPr id="30723" name="TextBox 4">
            <a:extLst>
              <a:ext uri="{FF2B5EF4-FFF2-40B4-BE49-F238E27FC236}">
                <a16:creationId xmlns:a16="http://schemas.microsoft.com/office/drawing/2014/main" id="{D95E5559-284E-F247-9F3A-F929F046D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989138"/>
            <a:ext cx="44958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chemeClr val="bg2"/>
                </a:solidFill>
              </a:rPr>
              <a:t>Shapiro-Wilk normality test</a:t>
            </a:r>
          </a:p>
          <a:p>
            <a:pPr eaLnBrk="1" hangingPunct="1"/>
            <a:endParaRPr lang="en-US" altLang="de-DE">
              <a:solidFill>
                <a:schemeClr val="bg2"/>
              </a:solidFill>
            </a:endParaRPr>
          </a:p>
          <a:p>
            <a:pPr eaLnBrk="1" hangingPunct="1"/>
            <a:r>
              <a:rPr lang="en-US" altLang="de-DE">
                <a:solidFill>
                  <a:schemeClr val="bg2"/>
                </a:solidFill>
              </a:rPr>
              <a:t>data:  resid(regp) </a:t>
            </a:r>
          </a:p>
          <a:p>
            <a:pPr eaLnBrk="1" hangingPunct="1"/>
            <a:r>
              <a:rPr lang="en-US" altLang="de-DE">
                <a:solidFill>
                  <a:schemeClr val="bg2"/>
                </a:solidFill>
              </a:rPr>
              <a:t>W = 0.9704, p-value = 0.2987</a:t>
            </a:r>
            <a:endParaRPr lang="de-DE" altLang="de-DE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C2F94AF6-1555-C84B-AA4B-EB2050274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33375"/>
            <a:ext cx="5292725" cy="460375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</a:rPr>
              <a:t>(a) Sind die Residuals normalverteilt?</a:t>
            </a:r>
            <a:endParaRPr lang="de-DE" altLang="de-DE" baseline="30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5">
            <a:extLst>
              <a:ext uri="{FF2B5EF4-FFF2-40B4-BE49-F238E27FC236}">
                <a16:creationId xmlns:a16="http://schemas.microsoft.com/office/drawing/2014/main" id="{BFD1D855-5CF8-3E4A-8386-F744E4B93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"/>
            <a:ext cx="69342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chemeClr val="dk1"/>
                </a:solidFill>
                <a:latin typeface="Calibri"/>
                <a:ea typeface="+mn-ea"/>
                <a:cs typeface="Calibri"/>
              </a:rPr>
              <a:t>(b) Haben die Residuals eine konstante Varianz?</a:t>
            </a:r>
          </a:p>
        </p:txBody>
      </p:sp>
      <p:sp>
        <p:nvSpPr>
          <p:cNvPr id="31747" name="TextBox 6">
            <a:extLst>
              <a:ext uri="{FF2B5EF4-FFF2-40B4-BE49-F238E27FC236}">
                <a16:creationId xmlns:a16="http://schemas.microsoft.com/office/drawing/2014/main" id="{6322C4AE-73E4-3048-ACDF-C793BA65C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9600"/>
            <a:ext cx="8382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Insbesondere sollten die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Residuals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nicht wesentlich größer am Anfang/Ende sein, sondern auf eine randomisierte Weise um die 0 Linie verteilt sein. Das ist hier nicht der Fall.</a:t>
            </a:r>
          </a:p>
          <a:p>
            <a:pPr eaLnBrk="1" hangingPunct="1"/>
            <a:endParaRPr lang="de-DE" altLang="de-DE" dirty="0"/>
          </a:p>
        </p:txBody>
      </p:sp>
      <p:sp>
        <p:nvSpPr>
          <p:cNvPr id="31748" name="TextBox 5">
            <a:extLst>
              <a:ext uri="{FF2B5EF4-FFF2-40B4-BE49-F238E27FC236}">
                <a16:creationId xmlns:a16="http://schemas.microsoft.com/office/drawing/2014/main" id="{3CFD6AC7-C129-E241-80C9-67A9330F3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65338"/>
            <a:ext cx="2074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plot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(reg))</a:t>
            </a:r>
          </a:p>
        </p:txBody>
      </p:sp>
      <p:sp>
        <p:nvSpPr>
          <p:cNvPr id="31749" name="TextBox 6">
            <a:extLst>
              <a:ext uri="{FF2B5EF4-FFF2-40B4-BE49-F238E27FC236}">
                <a16:creationId xmlns:a16="http://schemas.microsoft.com/office/drawing/2014/main" id="{3F881568-5CDD-5646-A1D3-4ADF8033B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36838"/>
            <a:ext cx="2376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abline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(h=0, 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lty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=2)</a:t>
            </a:r>
          </a:p>
        </p:txBody>
      </p:sp>
      <p:pic>
        <p:nvPicPr>
          <p:cNvPr id="31750" name="Picture 7">
            <a:extLst>
              <a:ext uri="{FF2B5EF4-FFF2-40B4-BE49-F238E27FC236}">
                <a16:creationId xmlns:a16="http://schemas.microsoft.com/office/drawing/2014/main" id="{CCD93336-5D26-2141-9721-15F94C50B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792288"/>
            <a:ext cx="5040313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9D012497-466B-2F45-B035-5FAE83D15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04813"/>
            <a:ext cx="79216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Eine Messung der Stärke der Beziehung zwischen 2 numerischen Variablen.</a:t>
            </a:r>
          </a:p>
        </p:txBody>
      </p:sp>
      <p:sp>
        <p:nvSpPr>
          <p:cNvPr id="14339" name="Text Box 4">
            <a:extLst>
              <a:ext uri="{FF2B5EF4-FFF2-40B4-BE49-F238E27FC236}">
                <a16:creationId xmlns:a16="http://schemas.microsoft.com/office/drawing/2014/main" id="{13BF762B-4F6A-1D4E-BA02-C43CEC682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0"/>
            <a:ext cx="56388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 err="1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Kovarianz</a:t>
            </a: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, Korrelation, (lineare) Regression</a:t>
            </a: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88F0806C-3A9F-D545-B55A-CC60921E2038}"/>
              </a:ext>
            </a:extLst>
          </p:cNvPr>
          <p:cNvGrpSpPr>
            <a:grpSpLocks/>
          </p:cNvGrpSpPr>
          <p:nvPr/>
        </p:nvGrpSpPr>
        <p:grpSpPr bwMode="auto">
          <a:xfrm>
            <a:off x="0" y="1196975"/>
            <a:ext cx="9304338" cy="1757363"/>
            <a:chOff x="0" y="1196975"/>
            <a:chExt cx="9304338" cy="1757363"/>
          </a:xfrm>
        </p:grpSpPr>
        <p:sp>
          <p:nvSpPr>
            <p:cNvPr id="14407" name="Text Box 5">
              <a:extLst>
                <a:ext uri="{FF2B5EF4-FFF2-40B4-BE49-F238E27FC236}">
                  <a16:creationId xmlns:a16="http://schemas.microsoft.com/office/drawing/2014/main" id="{A12987BD-C3C4-C645-B497-5A5E4A4DB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950" y="1989138"/>
              <a:ext cx="676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>
                  <a:latin typeface="Calibri" panose="020F0502020204030204" pitchFamily="34" charset="0"/>
                  <a:cs typeface="Calibri" panose="020F0502020204030204" pitchFamily="34" charset="0"/>
                </a:rPr>
                <a:t>F1, F2:	F1 und F2-Werte zum Vokaloffset</a:t>
              </a:r>
            </a:p>
          </p:txBody>
        </p:sp>
        <p:sp>
          <p:nvSpPr>
            <p:cNvPr id="14408" name="Text Box 9">
              <a:extLst>
                <a:ext uri="{FF2B5EF4-FFF2-40B4-BE49-F238E27FC236}">
                  <a16:creationId xmlns:a16="http://schemas.microsoft.com/office/drawing/2014/main" id="{BBBBA335-00F8-3E48-9DE2-3518CA9612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557338"/>
              <a:ext cx="71247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Vk</a:t>
              </a:r>
              <a:r>
                <a:rPr lang="de-DE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-Reihenfolgen von einem deutschen Muttersprachler.</a:t>
              </a:r>
            </a:p>
          </p:txBody>
        </p:sp>
        <p:sp>
          <p:nvSpPr>
            <p:cNvPr id="14409" name="Text Box 10">
              <a:extLst>
                <a:ext uri="{FF2B5EF4-FFF2-40B4-BE49-F238E27FC236}">
                  <a16:creationId xmlns:a16="http://schemas.microsoft.com/office/drawing/2014/main" id="{A19E7088-88F2-3347-9C72-C86FAF65B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388" y="1196975"/>
              <a:ext cx="311785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head(epg)</a:t>
              </a:r>
            </a:p>
          </p:txBody>
        </p:sp>
        <p:sp>
          <p:nvSpPr>
            <p:cNvPr id="14410" name="Text Box 11">
              <a:extLst>
                <a:ext uri="{FF2B5EF4-FFF2-40B4-BE49-F238E27FC236}">
                  <a16:creationId xmlns:a16="http://schemas.microsoft.com/office/drawing/2014/main" id="{D6413550-0E37-F74A-9A66-13228FA70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2950" y="1557338"/>
              <a:ext cx="22113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V = /a </a:t>
              </a:r>
              <a:r>
                <a:rPr lang="de-DE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ɛ</a:t>
              </a:r>
              <a:r>
                <a:rPr lang="de-DE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ɪ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 i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  <a:sym typeface="SILDoulosIPA" charset="0"/>
                </a:rPr>
                <a:t>ɔ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ʊ</a:t>
              </a:r>
              <a:r>
                <a:rPr lang="de-DE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/</a:t>
              </a:r>
            </a:p>
          </p:txBody>
        </p:sp>
        <p:sp>
          <p:nvSpPr>
            <p:cNvPr id="14411" name="Text Box 13">
              <a:extLst>
                <a:ext uri="{FF2B5EF4-FFF2-40B4-BE49-F238E27FC236}">
                  <a16:creationId xmlns:a16="http://schemas.microsoft.com/office/drawing/2014/main" id="{E2ED8447-6717-5848-B54E-AACD1C748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388" y="2492375"/>
              <a:ext cx="78216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Calibri" panose="020F0502020204030204" pitchFamily="34" charset="0"/>
                </a:rPr>
                <a:t>EPG-Parameter COG (Centre of Gravity) zum selben Zeitpunkt</a:t>
              </a:r>
            </a:p>
          </p:txBody>
        </p:sp>
      </p:grpSp>
      <p:grpSp>
        <p:nvGrpSpPr>
          <p:cNvPr id="3" name="Group 3">
            <a:extLst>
              <a:ext uri="{FF2B5EF4-FFF2-40B4-BE49-F238E27FC236}">
                <a16:creationId xmlns:a16="http://schemas.microsoft.com/office/drawing/2014/main" id="{AAE8CC0E-A890-FD41-9541-3D9E9DBFD5A4}"/>
              </a:ext>
            </a:extLst>
          </p:cNvPr>
          <p:cNvGrpSpPr>
            <a:grpSpLocks/>
          </p:cNvGrpSpPr>
          <p:nvPr/>
        </p:nvGrpSpPr>
        <p:grpSpPr bwMode="auto">
          <a:xfrm>
            <a:off x="750714" y="3035648"/>
            <a:ext cx="7172325" cy="3830638"/>
            <a:chOff x="250825" y="2997200"/>
            <a:chExt cx="7172325" cy="3830638"/>
          </a:xfrm>
        </p:grpSpPr>
        <p:pic>
          <p:nvPicPr>
            <p:cNvPr id="14342" name="Picture 78" descr="fig7.16.pdf">
              <a:extLst>
                <a:ext uri="{FF2B5EF4-FFF2-40B4-BE49-F238E27FC236}">
                  <a16:creationId xmlns:a16="http://schemas.microsoft.com/office/drawing/2014/main" id="{E8F132D5-DB08-7B47-BC66-9C477DDE1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288" y="2997200"/>
              <a:ext cx="7027862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3" name="TextBox 1">
              <a:extLst>
                <a:ext uri="{FF2B5EF4-FFF2-40B4-BE49-F238E27FC236}">
                  <a16:creationId xmlns:a16="http://schemas.microsoft.com/office/drawing/2014/main" id="{AE9B1358-C18D-854E-B854-172E5DFE11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825" y="5229225"/>
              <a:ext cx="38893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latin typeface="Calibri" panose="020F0502020204030204" pitchFamily="34" charset="0"/>
                  <a:cs typeface="Calibri" panose="020F0502020204030204" pitchFamily="34" charset="0"/>
                </a:rPr>
                <a:t>EPG-Parameter SUM1278</a:t>
              </a:r>
            </a:p>
          </p:txBody>
        </p:sp>
        <p:sp>
          <p:nvSpPr>
            <p:cNvPr id="14344" name="AutoShape 15">
              <a:extLst>
                <a:ext uri="{FF2B5EF4-FFF2-40B4-BE49-F238E27FC236}">
                  <a16:creationId xmlns:a16="http://schemas.microsoft.com/office/drawing/2014/main" id="{BC32B2C8-4664-124D-96D6-08C82EE3FB0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064000" y="4905375"/>
              <a:ext cx="1858963" cy="1922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45" name="Rectangle 16">
              <a:extLst>
                <a:ext uri="{FF2B5EF4-FFF2-40B4-BE49-F238E27FC236}">
                  <a16:creationId xmlns:a16="http://schemas.microsoft.com/office/drawing/2014/main" id="{48DBCBC6-371A-A849-87EE-4A5699FCC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253038"/>
              <a:ext cx="212725" cy="2079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46" name="Rectangle 17">
              <a:extLst>
                <a:ext uri="{FF2B5EF4-FFF2-40B4-BE49-F238E27FC236}">
                  <a16:creationId xmlns:a16="http://schemas.microsoft.com/office/drawing/2014/main" id="{735EDFA1-B9A9-3747-AA00-45377601D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253038"/>
              <a:ext cx="212725" cy="20796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47" name="Rectangle 18">
              <a:extLst>
                <a:ext uri="{FF2B5EF4-FFF2-40B4-BE49-F238E27FC236}">
                  <a16:creationId xmlns:a16="http://schemas.microsoft.com/office/drawing/2014/main" id="{31B8C445-011C-E94B-A7DF-D43D817FB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461000"/>
              <a:ext cx="212725" cy="20161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48" name="Rectangle 19">
              <a:extLst>
                <a:ext uri="{FF2B5EF4-FFF2-40B4-BE49-F238E27FC236}">
                  <a16:creationId xmlns:a16="http://schemas.microsoft.com/office/drawing/2014/main" id="{0ACD2BA9-9089-BF45-852C-1EDF93A31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461000"/>
              <a:ext cx="212725" cy="20161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49" name="Rectangle 20">
              <a:extLst>
                <a:ext uri="{FF2B5EF4-FFF2-40B4-BE49-F238E27FC236}">
                  <a16:creationId xmlns:a16="http://schemas.microsoft.com/office/drawing/2014/main" id="{15FF8A01-3A1F-E14F-8F05-E3BBA2EB0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662613"/>
              <a:ext cx="212725" cy="2016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0" name="Rectangle 21">
              <a:extLst>
                <a:ext uri="{FF2B5EF4-FFF2-40B4-BE49-F238E27FC236}">
                  <a16:creationId xmlns:a16="http://schemas.microsoft.com/office/drawing/2014/main" id="{3126492E-2EE8-D44E-A0B1-E683B7857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662613"/>
              <a:ext cx="212725" cy="20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1" name="Rectangle 22">
              <a:extLst>
                <a:ext uri="{FF2B5EF4-FFF2-40B4-BE49-F238E27FC236}">
                  <a16:creationId xmlns:a16="http://schemas.microsoft.com/office/drawing/2014/main" id="{CCE8CCD9-0B20-BE4B-AC53-0CA0AC302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864225"/>
              <a:ext cx="212725" cy="2079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2" name="Rectangle 23">
              <a:extLst>
                <a:ext uri="{FF2B5EF4-FFF2-40B4-BE49-F238E27FC236}">
                  <a16:creationId xmlns:a16="http://schemas.microsoft.com/office/drawing/2014/main" id="{B9251A65-B6CF-3440-AA8E-8D7AACB86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864225"/>
              <a:ext cx="212725" cy="20796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3" name="Rectangle 24">
              <a:extLst>
                <a:ext uri="{FF2B5EF4-FFF2-40B4-BE49-F238E27FC236}">
                  <a16:creationId xmlns:a16="http://schemas.microsoft.com/office/drawing/2014/main" id="{7520BCD3-E182-5946-861A-EF631E895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6072188"/>
              <a:ext cx="212725" cy="2016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4" name="Rectangle 25">
              <a:extLst>
                <a:ext uri="{FF2B5EF4-FFF2-40B4-BE49-F238E27FC236}">
                  <a16:creationId xmlns:a16="http://schemas.microsoft.com/office/drawing/2014/main" id="{760DD79D-CD72-264C-A2FC-B85BE6B0D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6072188"/>
              <a:ext cx="212725" cy="20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5" name="Rectangle 26">
              <a:extLst>
                <a:ext uri="{FF2B5EF4-FFF2-40B4-BE49-F238E27FC236}">
                  <a16:creationId xmlns:a16="http://schemas.microsoft.com/office/drawing/2014/main" id="{4C867CD5-D6EE-8844-BC6D-5517B84CE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6273800"/>
              <a:ext cx="212725" cy="2079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6" name="Rectangle 27">
              <a:extLst>
                <a:ext uri="{FF2B5EF4-FFF2-40B4-BE49-F238E27FC236}">
                  <a16:creationId xmlns:a16="http://schemas.microsoft.com/office/drawing/2014/main" id="{7EA0E1CA-E4C2-F64D-980E-B73888732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6273800"/>
              <a:ext cx="212725" cy="20796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7" name="Rectangle 28">
              <a:extLst>
                <a:ext uri="{FF2B5EF4-FFF2-40B4-BE49-F238E27FC236}">
                  <a16:creationId xmlns:a16="http://schemas.microsoft.com/office/drawing/2014/main" id="{C1E82C90-F779-AF4E-A9F5-55F661813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6481763"/>
              <a:ext cx="212725" cy="2016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8" name="Rectangle 29">
              <a:extLst>
                <a:ext uri="{FF2B5EF4-FFF2-40B4-BE49-F238E27FC236}">
                  <a16:creationId xmlns:a16="http://schemas.microsoft.com/office/drawing/2014/main" id="{683D8E48-4A59-2545-8175-399B49708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6481763"/>
              <a:ext cx="212725" cy="20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59" name="Rectangle 30">
              <a:extLst>
                <a:ext uri="{FF2B5EF4-FFF2-40B4-BE49-F238E27FC236}">
                  <a16:creationId xmlns:a16="http://schemas.microsoft.com/office/drawing/2014/main" id="{D26E26DF-5E52-6E4B-B447-C6D3413BE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925" y="5051425"/>
              <a:ext cx="211138" cy="20161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0" name="Rectangle 31">
              <a:extLst>
                <a:ext uri="{FF2B5EF4-FFF2-40B4-BE49-F238E27FC236}">
                  <a16:creationId xmlns:a16="http://schemas.microsoft.com/office/drawing/2014/main" id="{A139804D-CD2A-264F-9EAD-606627A54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925" y="5051425"/>
              <a:ext cx="211138" cy="20161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1" name="Rectangle 32">
              <a:extLst>
                <a:ext uri="{FF2B5EF4-FFF2-40B4-BE49-F238E27FC236}">
                  <a16:creationId xmlns:a16="http://schemas.microsoft.com/office/drawing/2014/main" id="{19AE0635-DFBD-9848-BFAC-313C3A62E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925" y="5253038"/>
              <a:ext cx="211138" cy="2079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2" name="Rectangle 33">
              <a:extLst>
                <a:ext uri="{FF2B5EF4-FFF2-40B4-BE49-F238E27FC236}">
                  <a16:creationId xmlns:a16="http://schemas.microsoft.com/office/drawing/2014/main" id="{B6C1B10F-9E0F-0543-A101-C265E0E12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925" y="5253038"/>
              <a:ext cx="211138" cy="20796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3" name="Rectangle 34">
              <a:extLst>
                <a:ext uri="{FF2B5EF4-FFF2-40B4-BE49-F238E27FC236}">
                  <a16:creationId xmlns:a16="http://schemas.microsoft.com/office/drawing/2014/main" id="{651EE689-C55A-E044-BCC2-7039B72DB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925" y="5461000"/>
              <a:ext cx="211138" cy="20161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4" name="Rectangle 35">
              <a:extLst>
                <a:ext uri="{FF2B5EF4-FFF2-40B4-BE49-F238E27FC236}">
                  <a16:creationId xmlns:a16="http://schemas.microsoft.com/office/drawing/2014/main" id="{4BC7046B-2CDD-6641-889E-4F7FC82FD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925" y="5461000"/>
              <a:ext cx="211138" cy="20161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5" name="Rectangle 36">
              <a:extLst>
                <a:ext uri="{FF2B5EF4-FFF2-40B4-BE49-F238E27FC236}">
                  <a16:creationId xmlns:a16="http://schemas.microsoft.com/office/drawing/2014/main" id="{A115BB00-9D5F-AF46-8250-6DA5AE723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5413" y="5051425"/>
              <a:ext cx="217487" cy="2016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6" name="Rectangle 37">
              <a:extLst>
                <a:ext uri="{FF2B5EF4-FFF2-40B4-BE49-F238E27FC236}">
                  <a16:creationId xmlns:a16="http://schemas.microsoft.com/office/drawing/2014/main" id="{6DB43A02-3D85-9944-86D9-CE6DC0CEB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5413" y="5051425"/>
              <a:ext cx="217487" cy="20161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7" name="Rectangle 38">
              <a:extLst>
                <a:ext uri="{FF2B5EF4-FFF2-40B4-BE49-F238E27FC236}">
                  <a16:creationId xmlns:a16="http://schemas.microsoft.com/office/drawing/2014/main" id="{A3EC57F5-AC9D-C345-BB22-D3E3E5FA6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5413" y="5253038"/>
              <a:ext cx="217487" cy="2079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8" name="Rectangle 39">
              <a:extLst>
                <a:ext uri="{FF2B5EF4-FFF2-40B4-BE49-F238E27FC236}">
                  <a16:creationId xmlns:a16="http://schemas.microsoft.com/office/drawing/2014/main" id="{07E0707A-058E-1245-959F-92DD1B7FA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5413" y="5253038"/>
              <a:ext cx="217487" cy="20796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69" name="Rectangle 40">
              <a:extLst>
                <a:ext uri="{FF2B5EF4-FFF2-40B4-BE49-F238E27FC236}">
                  <a16:creationId xmlns:a16="http://schemas.microsoft.com/office/drawing/2014/main" id="{603689E6-1B08-C949-9B75-F82F27116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900" y="5051425"/>
              <a:ext cx="211138" cy="20161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0" name="Rectangle 41">
              <a:extLst>
                <a:ext uri="{FF2B5EF4-FFF2-40B4-BE49-F238E27FC236}">
                  <a16:creationId xmlns:a16="http://schemas.microsoft.com/office/drawing/2014/main" id="{71CFBE36-E275-6746-B2E8-D26923EDA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900" y="5051425"/>
              <a:ext cx="211138" cy="20161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1" name="Rectangle 42">
              <a:extLst>
                <a:ext uri="{FF2B5EF4-FFF2-40B4-BE49-F238E27FC236}">
                  <a16:creationId xmlns:a16="http://schemas.microsoft.com/office/drawing/2014/main" id="{4F89BD25-1452-C747-BD65-E2C3561FE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900" y="5253038"/>
              <a:ext cx="211138" cy="2079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2" name="Rectangle 43">
              <a:extLst>
                <a:ext uri="{FF2B5EF4-FFF2-40B4-BE49-F238E27FC236}">
                  <a16:creationId xmlns:a16="http://schemas.microsoft.com/office/drawing/2014/main" id="{0AA37F53-5B44-014D-A7DA-25653A4F8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900" y="5253038"/>
              <a:ext cx="211138" cy="20796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3" name="Rectangle 44">
              <a:extLst>
                <a:ext uri="{FF2B5EF4-FFF2-40B4-BE49-F238E27FC236}">
                  <a16:creationId xmlns:a16="http://schemas.microsoft.com/office/drawing/2014/main" id="{AC826037-10F5-8449-BDF4-4FD6E56CF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900" y="5461000"/>
              <a:ext cx="211138" cy="20161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4" name="Rectangle 45">
              <a:extLst>
                <a:ext uri="{FF2B5EF4-FFF2-40B4-BE49-F238E27FC236}">
                  <a16:creationId xmlns:a16="http://schemas.microsoft.com/office/drawing/2014/main" id="{7659EEF5-8A61-7845-B648-EFA7D526E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900" y="5461000"/>
              <a:ext cx="211138" cy="20161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5" name="Rectangle 46">
              <a:extLst>
                <a:ext uri="{FF2B5EF4-FFF2-40B4-BE49-F238E27FC236}">
                  <a16:creationId xmlns:a16="http://schemas.microsoft.com/office/drawing/2014/main" id="{B97DA2E2-7E59-0643-9A07-CD418D4FA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900" y="6481763"/>
              <a:ext cx="211138" cy="2016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6" name="Rectangle 47">
              <a:extLst>
                <a:ext uri="{FF2B5EF4-FFF2-40B4-BE49-F238E27FC236}">
                  <a16:creationId xmlns:a16="http://schemas.microsoft.com/office/drawing/2014/main" id="{94182CAA-90C3-154F-B4A5-EEFD5483B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900" y="6481763"/>
              <a:ext cx="211138" cy="20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7" name="Rectangle 48">
              <a:extLst>
                <a:ext uri="{FF2B5EF4-FFF2-40B4-BE49-F238E27FC236}">
                  <a16:creationId xmlns:a16="http://schemas.microsoft.com/office/drawing/2014/main" id="{67D81063-E29D-BB46-98EF-4EE93A4C3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5253038"/>
              <a:ext cx="212725" cy="2079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8" name="Rectangle 49">
              <a:extLst>
                <a:ext uri="{FF2B5EF4-FFF2-40B4-BE49-F238E27FC236}">
                  <a16:creationId xmlns:a16="http://schemas.microsoft.com/office/drawing/2014/main" id="{6D8E2920-FB7C-EA48-94CB-F7F660A9D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5253038"/>
              <a:ext cx="212725" cy="20796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79" name="Rectangle 50">
              <a:extLst>
                <a:ext uri="{FF2B5EF4-FFF2-40B4-BE49-F238E27FC236}">
                  <a16:creationId xmlns:a16="http://schemas.microsoft.com/office/drawing/2014/main" id="{92A26994-4EF4-DC48-B6F8-EDB443850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5461000"/>
              <a:ext cx="212725" cy="20161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0" name="Rectangle 51">
              <a:extLst>
                <a:ext uri="{FF2B5EF4-FFF2-40B4-BE49-F238E27FC236}">
                  <a16:creationId xmlns:a16="http://schemas.microsoft.com/office/drawing/2014/main" id="{CCC1190B-834B-1B46-9753-39C274F59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5461000"/>
              <a:ext cx="212725" cy="20161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1" name="Rectangle 52">
              <a:extLst>
                <a:ext uri="{FF2B5EF4-FFF2-40B4-BE49-F238E27FC236}">
                  <a16:creationId xmlns:a16="http://schemas.microsoft.com/office/drawing/2014/main" id="{3B1D1D5C-8738-2642-95A1-B6929B16F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5662613"/>
              <a:ext cx="212725" cy="2016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2" name="Rectangle 53">
              <a:extLst>
                <a:ext uri="{FF2B5EF4-FFF2-40B4-BE49-F238E27FC236}">
                  <a16:creationId xmlns:a16="http://schemas.microsoft.com/office/drawing/2014/main" id="{D0319030-AB6B-1944-9295-C09B1FE97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5662613"/>
              <a:ext cx="212725" cy="20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3" name="Rectangle 54">
              <a:extLst>
                <a:ext uri="{FF2B5EF4-FFF2-40B4-BE49-F238E27FC236}">
                  <a16:creationId xmlns:a16="http://schemas.microsoft.com/office/drawing/2014/main" id="{7578B296-F7F2-604C-963D-A1DA63B28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6072188"/>
              <a:ext cx="212725" cy="2016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4" name="Rectangle 55">
              <a:extLst>
                <a:ext uri="{FF2B5EF4-FFF2-40B4-BE49-F238E27FC236}">
                  <a16:creationId xmlns:a16="http://schemas.microsoft.com/office/drawing/2014/main" id="{BFAB57B5-9C02-1148-AA7E-59C96D86B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6072188"/>
              <a:ext cx="212725" cy="20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5" name="Rectangle 56">
              <a:extLst>
                <a:ext uri="{FF2B5EF4-FFF2-40B4-BE49-F238E27FC236}">
                  <a16:creationId xmlns:a16="http://schemas.microsoft.com/office/drawing/2014/main" id="{E04714AB-E68C-7447-B69E-A371CB0C6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6273800"/>
              <a:ext cx="212725" cy="2079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6" name="Rectangle 57">
              <a:extLst>
                <a:ext uri="{FF2B5EF4-FFF2-40B4-BE49-F238E27FC236}">
                  <a16:creationId xmlns:a16="http://schemas.microsoft.com/office/drawing/2014/main" id="{BB8C21C7-DFD2-3741-ACFF-B65294BD7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6273800"/>
              <a:ext cx="212725" cy="207963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7" name="Rectangle 58">
              <a:extLst>
                <a:ext uri="{FF2B5EF4-FFF2-40B4-BE49-F238E27FC236}">
                  <a16:creationId xmlns:a16="http://schemas.microsoft.com/office/drawing/2014/main" id="{A02BB91C-CFD4-0241-AC62-E1F7DD217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6481763"/>
              <a:ext cx="212725" cy="2016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8" name="Rectangle 59">
              <a:extLst>
                <a:ext uri="{FF2B5EF4-FFF2-40B4-BE49-F238E27FC236}">
                  <a16:creationId xmlns:a16="http://schemas.microsoft.com/office/drawing/2014/main" id="{DEE958CC-82A1-424E-9A51-8ABAE1B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38" y="6481763"/>
              <a:ext cx="212725" cy="20161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de-DE"/>
            </a:p>
          </p:txBody>
        </p:sp>
        <p:sp>
          <p:nvSpPr>
            <p:cNvPr id="14389" name="Line 60">
              <a:extLst>
                <a:ext uri="{FF2B5EF4-FFF2-40B4-BE49-F238E27FC236}">
                  <a16:creationId xmlns:a16="http://schemas.microsoft.com/office/drawing/2014/main" id="{C070394F-4623-0D44-933C-BF6D00CB1F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40200" y="5253038"/>
              <a:ext cx="1588" cy="143033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0" name="Line 61">
              <a:extLst>
                <a:ext uri="{FF2B5EF4-FFF2-40B4-BE49-F238E27FC236}">
                  <a16:creationId xmlns:a16="http://schemas.microsoft.com/office/drawing/2014/main" id="{D4B5AB87-5877-5541-903B-C90F2228D6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2925" y="5051425"/>
              <a:ext cx="0" cy="16319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1" name="Line 62">
              <a:extLst>
                <a:ext uri="{FF2B5EF4-FFF2-40B4-BE49-F238E27FC236}">
                  <a16:creationId xmlns:a16="http://schemas.microsoft.com/office/drawing/2014/main" id="{7857B731-5D83-7541-A789-686E715EF6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4063" y="5051425"/>
              <a:ext cx="1587" cy="16319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2" name="Line 63">
              <a:extLst>
                <a:ext uri="{FF2B5EF4-FFF2-40B4-BE49-F238E27FC236}">
                  <a16:creationId xmlns:a16="http://schemas.microsoft.com/office/drawing/2014/main" id="{D43A5D69-3DA2-B74A-A52A-D3A2EEB1CE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1550" y="5051425"/>
              <a:ext cx="0" cy="16319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3" name="Line 64">
              <a:extLst>
                <a:ext uri="{FF2B5EF4-FFF2-40B4-BE49-F238E27FC236}">
                  <a16:creationId xmlns:a16="http://schemas.microsoft.com/office/drawing/2014/main" id="{BA9E7814-700F-C641-955A-6FC9FFE91E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4275" y="5051425"/>
              <a:ext cx="0" cy="16319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4" name="Line 65">
              <a:extLst>
                <a:ext uri="{FF2B5EF4-FFF2-40B4-BE49-F238E27FC236}">
                  <a16:creationId xmlns:a16="http://schemas.microsoft.com/office/drawing/2014/main" id="{0466D4EC-18BC-6C4C-963E-8428DB9EE5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05413" y="5051425"/>
              <a:ext cx="1587" cy="16319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5" name="Line 66">
              <a:extLst>
                <a:ext uri="{FF2B5EF4-FFF2-40B4-BE49-F238E27FC236}">
                  <a16:creationId xmlns:a16="http://schemas.microsoft.com/office/drawing/2014/main" id="{CE4EFC14-FB49-134B-881F-4FB2662D07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22900" y="5051425"/>
              <a:ext cx="0" cy="16319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6" name="Line 67">
              <a:extLst>
                <a:ext uri="{FF2B5EF4-FFF2-40B4-BE49-F238E27FC236}">
                  <a16:creationId xmlns:a16="http://schemas.microsoft.com/office/drawing/2014/main" id="{71635548-0985-5246-AE1E-FF68E4B4E4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34038" y="5051425"/>
              <a:ext cx="1587" cy="16319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7" name="Line 68">
              <a:extLst>
                <a:ext uri="{FF2B5EF4-FFF2-40B4-BE49-F238E27FC236}">
                  <a16:creationId xmlns:a16="http://schemas.microsoft.com/office/drawing/2014/main" id="{39D64533-7A9D-BD47-A9F2-17E1557A74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6763" y="5253038"/>
              <a:ext cx="0" cy="143033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8" name="Line 69">
              <a:extLst>
                <a:ext uri="{FF2B5EF4-FFF2-40B4-BE49-F238E27FC236}">
                  <a16:creationId xmlns:a16="http://schemas.microsoft.com/office/drawing/2014/main" id="{07EF672B-4467-FA4C-9F7C-347177D9CD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200" y="6683375"/>
              <a:ext cx="1706563" cy="15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99" name="Line 70">
              <a:extLst>
                <a:ext uri="{FF2B5EF4-FFF2-40B4-BE49-F238E27FC236}">
                  <a16:creationId xmlns:a16="http://schemas.microsoft.com/office/drawing/2014/main" id="{2B35475D-3444-7D4A-B348-55F9699354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200" y="6481763"/>
              <a:ext cx="170656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0" name="Line 71">
              <a:extLst>
                <a:ext uri="{FF2B5EF4-FFF2-40B4-BE49-F238E27FC236}">
                  <a16:creationId xmlns:a16="http://schemas.microsoft.com/office/drawing/2014/main" id="{E56A78B6-D731-904A-92A7-BDB489C68F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200" y="6273800"/>
              <a:ext cx="1706563" cy="15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1" name="Line 72">
              <a:extLst>
                <a:ext uri="{FF2B5EF4-FFF2-40B4-BE49-F238E27FC236}">
                  <a16:creationId xmlns:a16="http://schemas.microsoft.com/office/drawing/2014/main" id="{3564B231-263A-0647-9D1D-B5ED2C7294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200" y="6072188"/>
              <a:ext cx="1706563" cy="158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2" name="Line 73">
              <a:extLst>
                <a:ext uri="{FF2B5EF4-FFF2-40B4-BE49-F238E27FC236}">
                  <a16:creationId xmlns:a16="http://schemas.microsoft.com/office/drawing/2014/main" id="{7A713C6B-BE29-734B-A17F-170F1D59F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200" y="5864225"/>
              <a:ext cx="1706563" cy="15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3" name="Line 74">
              <a:extLst>
                <a:ext uri="{FF2B5EF4-FFF2-40B4-BE49-F238E27FC236}">
                  <a16:creationId xmlns:a16="http://schemas.microsoft.com/office/drawing/2014/main" id="{A32D3D13-594C-A545-9C9D-13CB3F1700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200" y="5662613"/>
              <a:ext cx="170656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4" name="Line 75">
              <a:extLst>
                <a:ext uri="{FF2B5EF4-FFF2-40B4-BE49-F238E27FC236}">
                  <a16:creationId xmlns:a16="http://schemas.microsoft.com/office/drawing/2014/main" id="{1C1A6FF2-5147-A647-B950-BAC2F12B2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5748" y="5463908"/>
              <a:ext cx="170656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5" name="Line 76">
              <a:extLst>
                <a:ext uri="{FF2B5EF4-FFF2-40B4-BE49-F238E27FC236}">
                  <a16:creationId xmlns:a16="http://schemas.microsoft.com/office/drawing/2014/main" id="{BC4F3DBC-0797-7044-AA9B-97514DB8B1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200" y="5253038"/>
              <a:ext cx="1706563" cy="158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6" name="Line 77">
              <a:extLst>
                <a:ext uri="{FF2B5EF4-FFF2-40B4-BE49-F238E27FC236}">
                  <a16:creationId xmlns:a16="http://schemas.microsoft.com/office/drawing/2014/main" id="{3A674E0C-523B-164C-879A-6C663B1EF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2925" y="5051425"/>
              <a:ext cx="128111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>
            <a:extLst>
              <a:ext uri="{FF2B5EF4-FFF2-40B4-BE49-F238E27FC236}">
                <a16:creationId xmlns:a16="http://schemas.microsoft.com/office/drawing/2014/main" id="{D53B3113-5802-3441-96B4-C470C40F5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52400"/>
            <a:ext cx="36576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(c) Keine Autokorrelation</a:t>
            </a:r>
          </a:p>
        </p:txBody>
      </p:sp>
      <p:pic>
        <p:nvPicPr>
          <p:cNvPr id="32771" name="Picture 6">
            <a:extLst>
              <a:ext uri="{FF2B5EF4-FFF2-40B4-BE49-F238E27FC236}">
                <a16:creationId xmlns:a16="http://schemas.microsoft.com/office/drawing/2014/main" id="{AA87ABDC-9789-5743-B077-1D1C65671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2565400"/>
            <a:ext cx="4424363" cy="30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 Box 9">
            <a:extLst>
              <a:ext uri="{FF2B5EF4-FFF2-40B4-BE49-F238E27FC236}">
                <a16:creationId xmlns:a16="http://schemas.microsoft.com/office/drawing/2014/main" id="{CFA52FD4-BF0F-8F44-BE7F-D8896F250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133600"/>
            <a:ext cx="7273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Ein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gutes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von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autokorrelierten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Daten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ein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stimmhaftes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Sprachsignal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3" name="TextBox 7">
            <a:extLst>
              <a:ext uri="{FF2B5EF4-FFF2-40B4-BE49-F238E27FC236}">
                <a16:creationId xmlns:a16="http://schemas.microsoft.com/office/drawing/2014/main" id="{8C1A7716-2003-3641-9DA6-6860F094E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7924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Autokorrelation ist wenn die Werte eines Signals mit sich selbst korreliert sind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>
            <a:extLst>
              <a:ext uri="{FF2B5EF4-FFF2-40B4-BE49-F238E27FC236}">
                <a16:creationId xmlns:a16="http://schemas.microsoft.com/office/drawing/2014/main" id="{080CBD61-893E-7042-B591-CDE239C70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19200"/>
            <a:ext cx="251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acf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(reg))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5" name="Text Box 5">
            <a:extLst>
              <a:ext uri="{FF2B5EF4-FFF2-40B4-BE49-F238E27FC236}">
                <a16:creationId xmlns:a16="http://schemas.microsoft.com/office/drawing/2014/main" id="{CD556BD3-F5D8-D749-982F-04543A888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057400"/>
            <a:ext cx="388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95% Konfidenzintervall um 0</a:t>
            </a:r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3796" name="Text Box 12">
            <a:extLst>
              <a:ext uri="{FF2B5EF4-FFF2-40B4-BE49-F238E27FC236}">
                <a16:creationId xmlns:a16="http://schemas.microsoft.com/office/drawing/2014/main" id="{3DFEB786-B5A8-C44B-A523-4CA3F916E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03725"/>
            <a:ext cx="79930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Wenn die meisten ACF-Werte innerhalb der blauen Linien liegen, gibt es keine Autokorrelation</a:t>
            </a:r>
            <a:r>
              <a:rPr lang="de-DE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33797" name="Text Box 10">
            <a:extLst>
              <a:ext uri="{FF2B5EF4-FFF2-40B4-BE49-F238E27FC236}">
                <a16:creationId xmlns:a16="http://schemas.microsoft.com/office/drawing/2014/main" id="{A896CA94-7618-0A4E-935F-ABBC05CA1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334000"/>
            <a:ext cx="8893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Insbesondere die Werte bei lag 1 und 2 beobachten: diese sollten innerhalb des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Vertauensintervalls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liegen (nicht der Fall).  </a:t>
            </a:r>
          </a:p>
        </p:txBody>
      </p:sp>
      <p:sp>
        <p:nvSpPr>
          <p:cNvPr id="38919" name="TextBox 7">
            <a:extLst>
              <a:ext uri="{FF2B5EF4-FFF2-40B4-BE49-F238E27FC236}">
                <a16:creationId xmlns:a16="http://schemas.microsoft.com/office/drawing/2014/main" id="{D8557E5B-221C-874F-955A-25240DA03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52400"/>
            <a:ext cx="34290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chemeClr val="dk1"/>
                </a:solidFill>
                <a:latin typeface="Calibri"/>
                <a:ea typeface="+mn-ea"/>
                <a:cs typeface="Calibri"/>
              </a:rPr>
              <a:t>(c) Keine Autokorrelation</a:t>
            </a:r>
          </a:p>
        </p:txBody>
      </p:sp>
      <p:pic>
        <p:nvPicPr>
          <p:cNvPr id="33799" name="Picture 7">
            <a:extLst>
              <a:ext uri="{FF2B5EF4-FFF2-40B4-BE49-F238E27FC236}">
                <a16:creationId xmlns:a16="http://schemas.microsoft.com/office/drawing/2014/main" id="{7C82101A-428D-2743-9546-0093BA88E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>
            <a:extLst>
              <a:ext uri="{FF2B5EF4-FFF2-40B4-BE49-F238E27FC236}">
                <a16:creationId xmlns:a16="http://schemas.microsoft.com/office/drawing/2014/main" id="{4F0732DC-D2B5-0049-BCFB-246BAE27E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139700"/>
            <a:ext cx="1693863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1. </a:t>
            </a:r>
            <a:r>
              <a:rPr lang="de-DE" dirty="0" err="1">
                <a:solidFill>
                  <a:schemeClr val="dk1"/>
                </a:solidFill>
                <a:latin typeface="Calibri"/>
                <a:ea typeface="+mn-ea"/>
                <a:cs typeface="Calibri"/>
              </a:rPr>
              <a:t>Kovarianz</a:t>
            </a:r>
            <a:endParaRPr lang="de-DE" dirty="0">
              <a:solidFill>
                <a:schemeClr val="dk1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15363" name="Text Box 6">
            <a:extLst>
              <a:ext uri="{FF2B5EF4-FFF2-40B4-BE49-F238E27FC236}">
                <a16:creationId xmlns:a16="http://schemas.microsoft.com/office/drawing/2014/main" id="{002A450A-CE4E-784B-8840-9C2A658A5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425" y="2543175"/>
            <a:ext cx="2249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hoch und positiv</a:t>
            </a:r>
          </a:p>
        </p:txBody>
      </p:sp>
      <p:sp>
        <p:nvSpPr>
          <p:cNvPr id="15364" name="Text Box 7">
            <a:extLst>
              <a:ext uri="{FF2B5EF4-FFF2-40B4-BE49-F238E27FC236}">
                <a16:creationId xmlns:a16="http://schemas.microsoft.com/office/drawing/2014/main" id="{C81DEFAD-46FD-3745-876C-6F8D5B5B8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8738" y="2543175"/>
            <a:ext cx="1260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nah an 0</a:t>
            </a:r>
          </a:p>
        </p:txBody>
      </p:sp>
      <p:sp>
        <p:nvSpPr>
          <p:cNvPr id="15365" name="Text Box 8">
            <a:extLst>
              <a:ext uri="{FF2B5EF4-FFF2-40B4-BE49-F238E27FC236}">
                <a16:creationId xmlns:a16="http://schemas.microsoft.com/office/drawing/2014/main" id="{CF38FFB9-5E1A-2B42-86F3-2D9E82A24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100" y="2543175"/>
            <a:ext cx="2466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mittel und negativ</a:t>
            </a:r>
          </a:p>
        </p:txBody>
      </p:sp>
      <p:sp>
        <p:nvSpPr>
          <p:cNvPr id="15366" name="Text Box 9">
            <a:extLst>
              <a:ext uri="{FF2B5EF4-FFF2-40B4-BE49-F238E27FC236}">
                <a16:creationId xmlns:a16="http://schemas.microsoft.com/office/drawing/2014/main" id="{132ACB38-FFAA-7C40-A676-12222DFD4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Je mehr die Kovarianz von 0 (Null) abweicht, umso deutlicher die lineare Beziehung zwischen den Variablen</a:t>
            </a:r>
          </a:p>
        </p:txBody>
      </p:sp>
      <p:sp>
        <p:nvSpPr>
          <p:cNvPr id="15367" name="Text Box 10">
            <a:extLst>
              <a:ext uri="{FF2B5EF4-FFF2-40B4-BE49-F238E27FC236}">
                <a16:creationId xmlns:a16="http://schemas.microsoft.com/office/drawing/2014/main" id="{01AF7A61-BAE1-AD48-A9D8-E88CFBD5B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9988" y="2852738"/>
            <a:ext cx="1354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509.6908</a:t>
            </a:r>
          </a:p>
        </p:txBody>
      </p:sp>
      <p:sp>
        <p:nvSpPr>
          <p:cNvPr id="15368" name="Text Box 11">
            <a:extLst>
              <a:ext uri="{FF2B5EF4-FFF2-40B4-BE49-F238E27FC236}">
                <a16:creationId xmlns:a16="http://schemas.microsoft.com/office/drawing/2014/main" id="{E597EB1C-562F-4440-A22B-85B9174EB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75" y="2924175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-24.26598</a:t>
            </a:r>
          </a:p>
        </p:txBody>
      </p:sp>
      <p:sp>
        <p:nvSpPr>
          <p:cNvPr id="15369" name="Text Box 12">
            <a:extLst>
              <a:ext uri="{FF2B5EF4-FFF2-40B4-BE49-F238E27FC236}">
                <a16:creationId xmlns:a16="http://schemas.microsoft.com/office/drawing/2014/main" id="{5F0EA624-66C6-D14B-8A77-0B918A5F5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238" y="2924175"/>
            <a:ext cx="2663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-289.516</a:t>
            </a:r>
          </a:p>
        </p:txBody>
      </p:sp>
      <p:sp>
        <p:nvSpPr>
          <p:cNvPr id="15370" name="TextBox 1">
            <a:extLst>
              <a:ext uri="{FF2B5EF4-FFF2-40B4-BE49-F238E27FC236}">
                <a16:creationId xmlns:a16="http://schemas.microsoft.com/office/drawing/2014/main" id="{DA2A8B28-0BCC-CC42-927C-22C333238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238" y="1844675"/>
            <a:ext cx="2447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latin typeface="Calibri" panose="020F0502020204030204" pitchFamily="34" charset="0"/>
                <a:cs typeface="Calibri" panose="020F0502020204030204" pitchFamily="34" charset="0"/>
              </a:rPr>
              <a:t>Kovarianz-Werte</a:t>
            </a:r>
          </a:p>
        </p:txBody>
      </p:sp>
      <p:pic>
        <p:nvPicPr>
          <p:cNvPr id="15371" name="Picture 2" descr="fig1.jpeg">
            <a:extLst>
              <a:ext uri="{FF2B5EF4-FFF2-40B4-BE49-F238E27FC236}">
                <a16:creationId xmlns:a16="http://schemas.microsoft.com/office/drawing/2014/main" id="{7F91E30B-E109-434F-8C0B-2459B4F43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7563"/>
            <a:ext cx="9144000" cy="300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372B430D-9714-2E4B-B703-D7367F1AB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60350"/>
            <a:ext cx="356235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Berechnung der Kovarianz</a:t>
            </a:r>
          </a:p>
        </p:txBody>
      </p:sp>
      <p:sp>
        <p:nvSpPr>
          <p:cNvPr id="16387" name="Text Box 17">
            <a:extLst>
              <a:ext uri="{FF2B5EF4-FFF2-40B4-BE49-F238E27FC236}">
                <a16:creationId xmlns:a16="http://schemas.microsoft.com/office/drawing/2014/main" id="{6E2F87B0-442B-1642-B6DC-FF517A393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063" y="2078038"/>
            <a:ext cx="1517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Mittelwert</a:t>
            </a:r>
          </a:p>
        </p:txBody>
      </p:sp>
      <p:sp>
        <p:nvSpPr>
          <p:cNvPr id="16388" name="Text Box 19">
            <a:extLst>
              <a:ext uri="{FF2B5EF4-FFF2-40B4-BE49-F238E27FC236}">
                <a16:creationId xmlns:a16="http://schemas.microsoft.com/office/drawing/2014/main" id="{DE632E67-46D0-A948-9715-B5300F0A0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284538"/>
            <a:ext cx="4052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Abweichungen vom Mittelwert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B4C5DE2A-B336-E842-97DD-BA71FAF34B4C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2708275"/>
            <a:ext cx="6429375" cy="477838"/>
            <a:chOff x="520" y="1580"/>
            <a:chExt cx="4050" cy="301"/>
          </a:xfrm>
        </p:grpSpPr>
        <p:sp>
          <p:nvSpPr>
            <p:cNvPr id="16399" name="Text Box 15">
              <a:extLst>
                <a:ext uri="{FF2B5EF4-FFF2-40B4-BE49-F238E27FC236}">
                  <a16:creationId xmlns:a16="http://schemas.microsoft.com/office/drawing/2014/main" id="{464FF65E-566B-9247-83BF-1191EF7FC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" y="1590"/>
              <a:ext cx="118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mx =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mean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(x)</a:t>
              </a:r>
            </a:p>
          </p:txBody>
        </p:sp>
        <p:sp>
          <p:nvSpPr>
            <p:cNvPr id="16400" name="Text Box 20">
              <a:extLst>
                <a:ext uri="{FF2B5EF4-FFF2-40B4-BE49-F238E27FC236}">
                  <a16:creationId xmlns:a16="http://schemas.microsoft.com/office/drawing/2014/main" id="{55220E7E-E3EA-7C46-808E-4CD582639D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1580"/>
              <a:ext cx="119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mean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</a:p>
          </p:txBody>
        </p:sp>
      </p:grpSp>
      <p:grpSp>
        <p:nvGrpSpPr>
          <p:cNvPr id="3" name="Group 29">
            <a:extLst>
              <a:ext uri="{FF2B5EF4-FFF2-40B4-BE49-F238E27FC236}">
                <a16:creationId xmlns:a16="http://schemas.microsoft.com/office/drawing/2014/main" id="{F6487EE4-5AFE-4044-890B-5A8E907EDCD7}"/>
              </a:ext>
            </a:extLst>
          </p:cNvPr>
          <p:cNvGrpSpPr>
            <a:grpSpLocks/>
          </p:cNvGrpSpPr>
          <p:nvPr/>
        </p:nvGrpSpPr>
        <p:grpSpPr bwMode="auto">
          <a:xfrm>
            <a:off x="817563" y="3643313"/>
            <a:ext cx="6650037" cy="461962"/>
            <a:chOff x="521" y="2626"/>
            <a:chExt cx="4189" cy="291"/>
          </a:xfrm>
        </p:grpSpPr>
        <p:sp>
          <p:nvSpPr>
            <p:cNvPr id="4" name="Text Box 16">
              <a:extLst>
                <a:ext uri="{FF2B5EF4-FFF2-40B4-BE49-F238E27FC236}">
                  <a16:creationId xmlns:a16="http://schemas.microsoft.com/office/drawing/2014/main" id="{14AD2CA3-9B4E-E345-82B5-32369EE5F1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2626"/>
              <a:ext cx="136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dx = x -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mean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(x)</a:t>
              </a:r>
            </a:p>
          </p:txBody>
        </p:sp>
        <p:sp>
          <p:nvSpPr>
            <p:cNvPr id="16398" name="Text Box 21">
              <a:extLst>
                <a:ext uri="{FF2B5EF4-FFF2-40B4-BE49-F238E27FC236}">
                  <a16:creationId xmlns:a16="http://schemas.microsoft.com/office/drawing/2014/main" id="{E063D742-8B8A-7E49-B918-06746DD602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2626"/>
              <a:ext cx="137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-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mean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</a:p>
          </p:txBody>
        </p:sp>
      </p:grpSp>
      <p:sp>
        <p:nvSpPr>
          <p:cNvPr id="16397" name="Text Box 22">
            <a:extLst>
              <a:ext uri="{FF2B5EF4-FFF2-40B4-BE49-F238E27FC236}">
                <a16:creationId xmlns:a16="http://schemas.microsoft.com/office/drawing/2014/main" id="{DD3F3985-0D73-D34A-B546-8D5E833A0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4652963"/>
            <a:ext cx="3359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covxy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(dx*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)/(n-1)</a:t>
            </a:r>
          </a:p>
        </p:txBody>
      </p:sp>
      <p:sp>
        <p:nvSpPr>
          <p:cNvPr id="16392" name="Text Box 25">
            <a:extLst>
              <a:ext uri="{FF2B5EF4-FFF2-40B4-BE49-F238E27FC236}">
                <a16:creationId xmlns:a16="http://schemas.microsoft.com/office/drawing/2014/main" id="{0DEBD26E-9EBF-234F-A9CD-CE644FF04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221163"/>
            <a:ext cx="8493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Kovarianz = Produkt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Summe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der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Abweichungen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dividiert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durch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n-1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3" name="Text Box 26">
            <a:extLst>
              <a:ext uri="{FF2B5EF4-FFF2-40B4-BE49-F238E27FC236}">
                <a16:creationId xmlns:a16="http://schemas.microsoft.com/office/drawing/2014/main" id="{13532C5F-D524-3846-949E-A2C860D68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711200"/>
            <a:ext cx="663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Produkt-Summe der Abweichungen vom Mittelwert</a:t>
            </a:r>
          </a:p>
        </p:txBody>
      </p:sp>
      <p:sp>
        <p:nvSpPr>
          <p:cNvPr id="16394" name="Rectangle 16">
            <a:extLst>
              <a:ext uri="{FF2B5EF4-FFF2-40B4-BE49-F238E27FC236}">
                <a16:creationId xmlns:a16="http://schemas.microsoft.com/office/drawing/2014/main" id="{72D06D05-0F22-3E40-8267-709A7DADF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219200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= epg$F2</a:t>
            </a:r>
          </a:p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= 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epg$COG</a:t>
            </a:r>
            <a:endParaRPr lang="en-US" altLang="de-D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length(y)</a:t>
            </a:r>
            <a:endParaRPr lang="en-GB" altLang="de-D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5" name="TextBox 4">
            <a:extLst>
              <a:ext uri="{FF2B5EF4-FFF2-40B4-BE49-F238E27FC236}">
                <a16:creationId xmlns:a16="http://schemas.microsoft.com/office/drawing/2014/main" id="{2E7179E3-81DE-2A47-A93E-18E4527D4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084763"/>
            <a:ext cx="2089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Funktion</a:t>
            </a:r>
            <a:r>
              <a:rPr lang="en-US" altLang="de-DE" dirty="0">
                <a:latin typeface="Calibri" panose="020F0502020204030204" pitchFamily="34" charset="0"/>
                <a:cs typeface="Calibri" panose="020F0502020204030204" pitchFamily="34" charset="0"/>
              </a:rPr>
              <a:t> in R</a:t>
            </a:r>
          </a:p>
        </p:txBody>
      </p:sp>
      <p:sp>
        <p:nvSpPr>
          <p:cNvPr id="16396" name="TextBox 5">
            <a:extLst>
              <a:ext uri="{FF2B5EF4-FFF2-40B4-BE49-F238E27FC236}">
                <a16:creationId xmlns:a16="http://schemas.microsoft.com/office/drawing/2014/main" id="{01459AA6-EE5A-D749-B084-D483C207D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445125"/>
            <a:ext cx="1439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(x, 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/>
      <p:bldP spid="163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>
            <a:extLst>
              <a:ext uri="{FF2B5EF4-FFF2-40B4-BE49-F238E27FC236}">
                <a16:creationId xmlns:a16="http://schemas.microsoft.com/office/drawing/2014/main" id="{60473197-9852-E44F-BC33-8B3DF24E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28600"/>
            <a:ext cx="42672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Einige Merkmale der </a:t>
            </a:r>
            <a:r>
              <a:rPr lang="de-DE" dirty="0" err="1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Kovarianz</a:t>
            </a:r>
            <a:endParaRPr lang="de-DE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17411" name="Text Box 5">
            <a:extLst>
              <a:ext uri="{FF2B5EF4-FFF2-40B4-BE49-F238E27FC236}">
                <a16:creationId xmlns:a16="http://schemas.microsoft.com/office/drawing/2014/main" id="{00AE82EB-6B7C-7D42-9F6B-FAD08D3C0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68413"/>
            <a:ext cx="12176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cov(x, y) </a:t>
            </a:r>
          </a:p>
        </p:txBody>
      </p:sp>
      <p:sp>
        <p:nvSpPr>
          <p:cNvPr id="17412" name="Text Box 6">
            <a:extLst>
              <a:ext uri="{FF2B5EF4-FFF2-40B4-BE49-F238E27FC236}">
                <a16:creationId xmlns:a16="http://schemas.microsoft.com/office/drawing/2014/main" id="{500F538A-EBCF-C849-9A91-EEE88F332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08275"/>
            <a:ext cx="1185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var(x+y)</a:t>
            </a: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E41E392A-584C-A34B-9074-396249B2E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2708275"/>
            <a:ext cx="3467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(x)+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+ 2 * 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x,y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7414" name="Text Box 10">
            <a:extLst>
              <a:ext uri="{FF2B5EF4-FFF2-40B4-BE49-F238E27FC236}">
                <a16:creationId xmlns:a16="http://schemas.microsoft.com/office/drawing/2014/main" id="{8E4E98CB-0F76-EC4C-B5BC-740CB5320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916113"/>
            <a:ext cx="114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x,x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15370525-6C69-DF4D-A79A-B50A9B420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88" y="1268413"/>
            <a:ext cx="1195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cov(y, x)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9" name="Rectangle 17">
            <a:extLst>
              <a:ext uri="{FF2B5EF4-FFF2-40B4-BE49-F238E27FC236}">
                <a16:creationId xmlns:a16="http://schemas.microsoft.com/office/drawing/2014/main" id="{F559C767-D518-6D40-8701-E120690A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1916113"/>
            <a:ext cx="24885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(x)  ( = 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(x)^2 )</a:t>
            </a:r>
          </a:p>
        </p:txBody>
      </p:sp>
      <p:sp>
        <p:nvSpPr>
          <p:cNvPr id="17417" name="Text Box 18">
            <a:extLst>
              <a:ext uri="{FF2B5EF4-FFF2-40B4-BE49-F238E27FC236}">
                <a16:creationId xmlns:a16="http://schemas.microsoft.com/office/drawing/2014/main" id="{140CEDE8-2C9A-A046-BE7B-67E1C9D09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219200"/>
            <a:ext cx="101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gleicht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B856769B-8403-714D-81B8-589074AE3540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3789363"/>
            <a:ext cx="8172450" cy="1609725"/>
            <a:chOff x="204" y="2387"/>
            <a:chExt cx="5148" cy="1014"/>
          </a:xfrm>
        </p:grpSpPr>
        <p:sp>
          <p:nvSpPr>
            <p:cNvPr id="17421" name="Text Box 8">
              <a:extLst>
                <a:ext uri="{FF2B5EF4-FFF2-40B4-BE49-F238E27FC236}">
                  <a16:creationId xmlns:a16="http://schemas.microsoft.com/office/drawing/2014/main" id="{F60EB384-83BA-BA4F-A9D3-3D451333BF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" y="2387"/>
              <a:ext cx="5057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Calibri" panose="020F0502020204030204" pitchFamily="34" charset="0"/>
                </a:rPr>
                <a:t>daher: wenn es keine lineare Beziehung zwischen x und y gibt ist cov(x,y) 0 (Null) sodass</a:t>
              </a:r>
            </a:p>
          </p:txBody>
        </p:sp>
        <p:sp>
          <p:nvSpPr>
            <p:cNvPr id="17422" name="Text Box 9">
              <a:extLst>
                <a:ext uri="{FF2B5EF4-FFF2-40B4-BE49-F238E27FC236}">
                  <a16:creationId xmlns:a16="http://schemas.microsoft.com/office/drawing/2014/main" id="{3CC3E3B4-F9C9-9549-9875-988333850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3067"/>
              <a:ext cx="11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var(x) + var(y)</a:t>
              </a:r>
            </a:p>
          </p:txBody>
        </p:sp>
        <p:sp>
          <p:nvSpPr>
            <p:cNvPr id="17423" name="Text Box 14">
              <a:extLst>
                <a:ext uri="{FF2B5EF4-FFF2-40B4-BE49-F238E27FC236}">
                  <a16:creationId xmlns:a16="http://schemas.microsoft.com/office/drawing/2014/main" id="{48B37E95-E03A-3A44-9EA7-901066A883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3113"/>
              <a:ext cx="9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var(x+y)</a:t>
              </a:r>
            </a:p>
          </p:txBody>
        </p:sp>
        <p:sp>
          <p:nvSpPr>
            <p:cNvPr id="17424" name="Text Box 21">
              <a:extLst>
                <a:ext uri="{FF2B5EF4-FFF2-40B4-BE49-F238E27FC236}">
                  <a16:creationId xmlns:a16="http://schemas.microsoft.com/office/drawing/2014/main" id="{98B22547-6037-C04D-916A-C9AF60F8A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3072"/>
              <a:ext cx="6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>
                  <a:latin typeface="Calibri" panose="020F0502020204030204" pitchFamily="34" charset="0"/>
                  <a:cs typeface="Calibri" panose="020F0502020204030204" pitchFamily="34" charset="0"/>
                </a:rPr>
                <a:t>gleicht</a:t>
              </a:r>
              <a:endParaRPr lang="de-DE" altLang="de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7419" name="Text Box 18">
            <a:extLst>
              <a:ext uri="{FF2B5EF4-FFF2-40B4-BE49-F238E27FC236}">
                <a16:creationId xmlns:a16="http://schemas.microsoft.com/office/drawing/2014/main" id="{5E62BC1C-4025-894A-A02E-493FB7A0C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828800"/>
            <a:ext cx="101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gleicht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0" name="Text Box 18">
            <a:extLst>
              <a:ext uri="{FF2B5EF4-FFF2-40B4-BE49-F238E27FC236}">
                <a16:creationId xmlns:a16="http://schemas.microsoft.com/office/drawing/2014/main" id="{5FAD5F61-58FF-0A4C-870A-18741905B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743200"/>
            <a:ext cx="101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gleicht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8" grpId="0"/>
      <p:bldP spid="184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A03173CE-869D-7849-886F-F80C24574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76200"/>
            <a:ext cx="3998913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2. </a:t>
            </a:r>
            <a:r>
              <a:rPr lang="de-DE" dirty="0" err="1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Kovarianz</a:t>
            </a: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 und Korrelation</a:t>
            </a:r>
          </a:p>
        </p:txBody>
      </p:sp>
      <p:sp>
        <p:nvSpPr>
          <p:cNvPr id="18435" name="Text Box 5">
            <a:extLst>
              <a:ext uri="{FF2B5EF4-FFF2-40B4-BE49-F238E27FC236}">
                <a16:creationId xmlns:a16="http://schemas.microsoft.com/office/drawing/2014/main" id="{14977BF5-0554-C244-975D-DD5EFBD7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713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Die Korrelation (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Pearson's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-moment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de-DE" altLang="de-DE" i="1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,  ist dasselbe wie die Kovarianz, aber sie normalisiert für die</a:t>
            </a:r>
            <a:r>
              <a:rPr lang="de-DE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Größe von x und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Text Box 6">
            <a:extLst>
              <a:ext uri="{FF2B5EF4-FFF2-40B4-BE49-F238E27FC236}">
                <a16:creationId xmlns:a16="http://schemas.microsoft.com/office/drawing/2014/main" id="{CA3D66E1-D2E8-7D4E-82B3-9DD68680E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213100"/>
            <a:ext cx="172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x,y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B25D58E1-F0B4-4141-B6D9-03534B40CCC5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292600"/>
            <a:ext cx="2233613" cy="1609725"/>
            <a:chOff x="203" y="2976"/>
            <a:chExt cx="1407" cy="1014"/>
          </a:xfrm>
        </p:grpSpPr>
        <p:sp>
          <p:nvSpPr>
            <p:cNvPr id="18450" name="Text Box 7">
              <a:extLst>
                <a:ext uri="{FF2B5EF4-FFF2-40B4-BE49-F238E27FC236}">
                  <a16:creationId xmlns:a16="http://schemas.microsoft.com/office/drawing/2014/main" id="{4254C3F8-B850-F941-A5F8-DEBD8A4C6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" y="2976"/>
              <a:ext cx="136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xgross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= x*1000</a:t>
              </a:r>
            </a:p>
          </p:txBody>
        </p:sp>
        <p:sp>
          <p:nvSpPr>
            <p:cNvPr id="18451" name="Text Box 8">
              <a:extLst>
                <a:ext uri="{FF2B5EF4-FFF2-40B4-BE49-F238E27FC236}">
                  <a16:creationId xmlns:a16="http://schemas.microsoft.com/office/drawing/2014/main" id="{F67F284E-27AD-9E42-8FAE-0D953285D0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" y="3339"/>
              <a:ext cx="14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cov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xgross,y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</a:p>
          </p:txBody>
        </p:sp>
        <p:sp>
          <p:nvSpPr>
            <p:cNvPr id="18452" name="Text Box 9">
              <a:extLst>
                <a:ext uri="{FF2B5EF4-FFF2-40B4-BE49-F238E27FC236}">
                  <a16:creationId xmlns:a16="http://schemas.microsoft.com/office/drawing/2014/main" id="{E7D9A066-5C58-354F-9BA8-F05D001D7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702"/>
              <a:ext cx="13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bg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[1] 509690.8</a:t>
              </a:r>
            </a:p>
          </p:txBody>
        </p:sp>
      </p:grpSp>
      <p:sp>
        <p:nvSpPr>
          <p:cNvPr id="18438" name="Text Box 16">
            <a:extLst>
              <a:ext uri="{FF2B5EF4-FFF2-40B4-BE49-F238E27FC236}">
                <a16:creationId xmlns:a16="http://schemas.microsoft.com/office/drawing/2014/main" id="{C19CAE91-B6CD-A64D-B5AC-34A0788DE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16338"/>
            <a:ext cx="309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[1] 509.6908</a:t>
            </a:r>
          </a:p>
        </p:txBody>
      </p:sp>
      <p:grpSp>
        <p:nvGrpSpPr>
          <p:cNvPr id="3" name="Group 24">
            <a:extLst>
              <a:ext uri="{FF2B5EF4-FFF2-40B4-BE49-F238E27FC236}">
                <a16:creationId xmlns:a16="http://schemas.microsoft.com/office/drawing/2014/main" id="{638EC4D1-DC33-1B4D-A3D1-DACCDC2C340F}"/>
              </a:ext>
            </a:extLst>
          </p:cNvPr>
          <p:cNvGrpSpPr>
            <a:grpSpLocks/>
          </p:cNvGrpSpPr>
          <p:nvPr/>
        </p:nvGrpSpPr>
        <p:grpSpPr bwMode="auto">
          <a:xfrm>
            <a:off x="4645025" y="3213100"/>
            <a:ext cx="3455988" cy="1536700"/>
            <a:chOff x="2925" y="2296"/>
            <a:chExt cx="2177" cy="968"/>
          </a:xfrm>
        </p:grpSpPr>
        <p:sp>
          <p:nvSpPr>
            <p:cNvPr id="18447" name="Text Box 12">
              <a:extLst>
                <a:ext uri="{FF2B5EF4-FFF2-40B4-BE49-F238E27FC236}">
                  <a16:creationId xmlns:a16="http://schemas.microsoft.com/office/drawing/2014/main" id="{98E24E81-D184-B849-8C0E-602492F86B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5" y="2296"/>
              <a:ext cx="211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cov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x,y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)/(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sd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(x) *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sd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))</a:t>
              </a:r>
            </a:p>
          </p:txBody>
        </p:sp>
        <p:sp>
          <p:nvSpPr>
            <p:cNvPr id="18448" name="Text Box 13">
              <a:extLst>
                <a:ext uri="{FF2B5EF4-FFF2-40B4-BE49-F238E27FC236}">
                  <a16:creationId xmlns:a16="http://schemas.microsoft.com/office/drawing/2014/main" id="{EEF94FA5-A3CD-2A48-86B5-9B2FDFBD14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5" y="2659"/>
              <a:ext cx="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cor(x,y)</a:t>
              </a:r>
            </a:p>
          </p:txBody>
        </p:sp>
        <p:sp>
          <p:nvSpPr>
            <p:cNvPr id="18449" name="Text Box 17">
              <a:extLst>
                <a:ext uri="{FF2B5EF4-FFF2-40B4-BE49-F238E27FC236}">
                  <a16:creationId xmlns:a16="http://schemas.microsoft.com/office/drawing/2014/main" id="{F065972B-9961-9146-8B18-E900D17A66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5" y="2976"/>
              <a:ext cx="21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bg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[1] 0.8917474</a:t>
              </a:r>
            </a:p>
          </p:txBody>
        </p:sp>
      </p:grpSp>
      <p:grpSp>
        <p:nvGrpSpPr>
          <p:cNvPr id="4" name="Group 25">
            <a:extLst>
              <a:ext uri="{FF2B5EF4-FFF2-40B4-BE49-F238E27FC236}">
                <a16:creationId xmlns:a16="http://schemas.microsoft.com/office/drawing/2014/main" id="{0C834070-B1AA-3E4D-BF34-AFECB65813B8}"/>
              </a:ext>
            </a:extLst>
          </p:cNvPr>
          <p:cNvGrpSpPr>
            <a:grpSpLocks/>
          </p:cNvGrpSpPr>
          <p:nvPr/>
        </p:nvGrpSpPr>
        <p:grpSpPr bwMode="auto">
          <a:xfrm>
            <a:off x="4718050" y="4868863"/>
            <a:ext cx="3455988" cy="962025"/>
            <a:chOff x="2971" y="3339"/>
            <a:chExt cx="2177" cy="606"/>
          </a:xfrm>
        </p:grpSpPr>
        <p:sp>
          <p:nvSpPr>
            <p:cNvPr id="18445" name="Text Box 14">
              <a:extLst>
                <a:ext uri="{FF2B5EF4-FFF2-40B4-BE49-F238E27FC236}">
                  <a16:creationId xmlns:a16="http://schemas.microsoft.com/office/drawing/2014/main" id="{194FFF96-9111-204A-9509-08D62065DD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3339"/>
              <a:ext cx="111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cor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xgross,y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</a:p>
          </p:txBody>
        </p:sp>
        <p:sp>
          <p:nvSpPr>
            <p:cNvPr id="18446" name="Text Box 18">
              <a:extLst>
                <a:ext uri="{FF2B5EF4-FFF2-40B4-BE49-F238E27FC236}">
                  <a16:creationId xmlns:a16="http://schemas.microsoft.com/office/drawing/2014/main" id="{B52692C3-7483-5549-9136-232CF146B3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3657"/>
              <a:ext cx="21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bg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[1] 0.8917474</a:t>
              </a:r>
            </a:p>
          </p:txBody>
        </p:sp>
      </p:grpSp>
      <p:sp>
        <p:nvSpPr>
          <p:cNvPr id="18441" name="Text Box 19">
            <a:extLst>
              <a:ext uri="{FF2B5EF4-FFF2-40B4-BE49-F238E27FC236}">
                <a16:creationId xmlns:a16="http://schemas.microsoft.com/office/drawing/2014/main" id="{6833F3F7-838C-AA4D-A3EC-8D996DFE0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1557338"/>
            <a:ext cx="6553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i="1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ist die Kovarianz von x,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, dividiert durch deren Standardabweichungen</a:t>
            </a:r>
          </a:p>
        </p:txBody>
      </p:sp>
      <p:sp>
        <p:nvSpPr>
          <p:cNvPr id="18442" name="Text Box 20">
            <a:extLst>
              <a:ext uri="{FF2B5EF4-FFF2-40B4-BE49-F238E27FC236}">
                <a16:creationId xmlns:a16="http://schemas.microsoft.com/office/drawing/2014/main" id="{B9A6466E-28F9-784D-AD68-E83513713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2492375"/>
            <a:ext cx="4392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i="1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variiert zwischen 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-1 und +1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3" name="Oval 21">
            <a:extLst>
              <a:ext uri="{FF2B5EF4-FFF2-40B4-BE49-F238E27FC236}">
                <a16:creationId xmlns:a16="http://schemas.microsoft.com/office/drawing/2014/main" id="{FBD480B6-17EE-BD4A-A429-25100B8D7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7748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4" name="Oval 22">
            <a:extLst>
              <a:ext uri="{FF2B5EF4-FFF2-40B4-BE49-F238E27FC236}">
                <a16:creationId xmlns:a16="http://schemas.microsoft.com/office/drawing/2014/main" id="{98265577-E18F-3C40-965F-B2D807E1A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5654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>
            <a:extLst>
              <a:ext uri="{FF2B5EF4-FFF2-40B4-BE49-F238E27FC236}">
                <a16:creationId xmlns:a16="http://schemas.microsoft.com/office/drawing/2014/main" id="{0E004608-57DE-D644-934B-A8A254CF1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0"/>
            <a:ext cx="2105025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3. Regression</a:t>
            </a:r>
          </a:p>
        </p:txBody>
      </p:sp>
      <p:sp>
        <p:nvSpPr>
          <p:cNvPr id="19459" name="Text Box 17">
            <a:extLst>
              <a:ext uri="{FF2B5EF4-FFF2-40B4-BE49-F238E27FC236}">
                <a16:creationId xmlns:a16="http://schemas.microsoft.com/office/drawing/2014/main" id="{95AFC047-F8EB-4840-8AFD-84FF76BDF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80549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-auf-x Regression: </a:t>
            </a:r>
            <a:r>
              <a:rPr lang="de-DE" altLang="de-DE" i="1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(abhängige Variable) soll durch </a:t>
            </a:r>
            <a:r>
              <a:rPr lang="de-DE" altLang="de-DE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(unabhängige Variable) modelliert werden, also </a:t>
            </a:r>
            <a:r>
              <a:rPr lang="de-DE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durch die Werte von </a:t>
            </a:r>
            <a:r>
              <a:rPr lang="de-DE" altLang="de-DE" b="1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de-DE" altLang="de-DE" b="1" dirty="0">
                <a:latin typeface="Calibri" panose="020F0502020204030204" pitchFamily="34" charset="0"/>
                <a:cs typeface="Calibri" panose="020F0502020204030204" pitchFamily="34" charset="0"/>
              </a:rPr>
              <a:t> eingeschätzt werden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8DD1423C-0C85-5F49-BE8D-15B51270132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524000"/>
            <a:ext cx="8515350" cy="5065713"/>
            <a:chOff x="304800" y="1524000"/>
            <a:chExt cx="8515350" cy="5065713"/>
          </a:xfrm>
        </p:grpSpPr>
        <p:grpSp>
          <p:nvGrpSpPr>
            <p:cNvPr id="19461" name="Group 34">
              <a:extLst>
                <a:ext uri="{FF2B5EF4-FFF2-40B4-BE49-F238E27FC236}">
                  <a16:creationId xmlns:a16="http://schemas.microsoft.com/office/drawing/2014/main" id="{C7CD43D0-97D6-CE4A-AFE8-623351E1A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800" y="1524000"/>
              <a:ext cx="8515350" cy="5065713"/>
              <a:chOff x="113" y="989"/>
              <a:chExt cx="5364" cy="3191"/>
            </a:xfrm>
          </p:grpSpPr>
          <p:sp>
            <p:nvSpPr>
              <p:cNvPr id="19463" name="Text Box 5">
                <a:extLst>
                  <a:ext uri="{FF2B5EF4-FFF2-40B4-BE49-F238E27FC236}">
                    <a16:creationId xmlns:a16="http://schemas.microsoft.com/office/drawing/2014/main" id="{8423E7AF-F367-4143-B5E3-876952F71C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" y="989"/>
                <a:ext cx="5364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dirty="0">
                    <a:latin typeface="Calibri" panose="020F0502020204030204" pitchFamily="34" charset="0"/>
                    <a:cs typeface="Calibri" panose="020F0502020204030204" pitchFamily="34" charset="0"/>
                  </a:rPr>
                  <a:t>Regressionslinie: Eine gerade Linie durch die Verteilung, sodass der Abstand der Stichproben zu der Linie </a:t>
                </a:r>
                <a:r>
                  <a:rPr lang="de-DE" altLang="de-DE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minimiert </a:t>
                </a:r>
                <a:r>
                  <a:rPr lang="de-DE" altLang="de-DE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wird. </a:t>
                </a:r>
              </a:p>
            </p:txBody>
          </p:sp>
          <p:sp>
            <p:nvSpPr>
              <p:cNvPr id="19464" name="Text Box 33">
                <a:extLst>
                  <a:ext uri="{FF2B5EF4-FFF2-40B4-BE49-F238E27FC236}">
                    <a16:creationId xmlns:a16="http://schemas.microsoft.com/office/drawing/2014/main" id="{BF20C6A7-8E92-3542-BDF1-F51C46FD8B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" y="3657"/>
                <a:ext cx="4898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Diese Regressionslinie durchschneidet (mx, </a:t>
                </a:r>
                <a:r>
                  <a:rPr lang="de-DE" altLang="de-DE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my</a:t>
                </a:r>
                <a:r>
                  <a:rPr lang="de-DE" altLang="de-DE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den Mittelwert (X) der Verteilung</a:t>
                </a:r>
              </a:p>
            </p:txBody>
          </p:sp>
        </p:grpSp>
        <p:pic>
          <p:nvPicPr>
            <p:cNvPr id="19462" name="Picture 8" descr="fig2.pdf">
              <a:extLst>
                <a:ext uri="{FF2B5EF4-FFF2-40B4-BE49-F238E27FC236}">
                  <a16:creationId xmlns:a16="http://schemas.microsoft.com/office/drawing/2014/main" id="{FABD6B52-C462-594B-987C-9F017DE34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813" r="13495" b="14568"/>
            <a:stretch>
              <a:fillRect/>
            </a:stretch>
          </p:blipFill>
          <p:spPr bwMode="auto">
            <a:xfrm>
              <a:off x="2133600" y="2286000"/>
              <a:ext cx="3963988" cy="345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Text Box 6">
            <a:extLst>
              <a:ext uri="{FF2B5EF4-FFF2-40B4-BE49-F238E27FC236}">
                <a16:creationId xmlns:a16="http://schemas.microsoft.com/office/drawing/2014/main" id="{11FE5C0B-BF89-6646-849B-86074F171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798763"/>
            <a:ext cx="424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de-DE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b*mx</a:t>
            </a:r>
          </a:p>
        </p:txBody>
      </p:sp>
      <p:sp>
        <p:nvSpPr>
          <p:cNvPr id="20484" name="Text Box 8">
            <a:extLst>
              <a:ext uri="{FF2B5EF4-FFF2-40B4-BE49-F238E27FC236}">
                <a16:creationId xmlns:a16="http://schemas.microsoft.com/office/drawing/2014/main" id="{3C1473D6-22CA-0F45-896F-378B8B740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58900"/>
            <a:ext cx="2801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b="1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GB" altLang="de-DE">
                <a:latin typeface="Calibri" panose="020F0502020204030204" pitchFamily="34" charset="0"/>
                <a:cs typeface="Calibri" panose="020F0502020204030204" pitchFamily="34" charset="0"/>
              </a:rPr>
              <a:t> ist die Die Steigung</a:t>
            </a:r>
            <a:endParaRPr lang="de-DE" alt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5" name="Text Box 10">
            <a:extLst>
              <a:ext uri="{FF2B5EF4-FFF2-40B4-BE49-F238E27FC236}">
                <a16:creationId xmlns:a16="http://schemas.microsoft.com/office/drawing/2014/main" id="{98214F8C-E6F3-3146-A96C-1CF1A288D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29000"/>
            <a:ext cx="883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dirty="0" err="1">
                <a:solidFill>
                  <a:srgbClr val="3366FF"/>
                </a:solidFill>
              </a:rPr>
              <a:t>ŷ</a:t>
            </a:r>
            <a:r>
              <a:rPr lang="en-US" altLang="de-DE" dirty="0">
                <a:solidFill>
                  <a:srgbClr val="3366FF"/>
                </a:solidFill>
              </a:rPr>
              <a:t> 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sind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die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eingesch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ä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tzten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Werte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, die auf der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Regressionslinie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liegen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6" name="Text Box 12">
            <a:extLst>
              <a:ext uri="{FF2B5EF4-FFF2-40B4-BE49-F238E27FC236}">
                <a16:creationId xmlns:a16="http://schemas.microsoft.com/office/drawing/2014/main" id="{41BB3204-FB5C-2F43-89B7-9B5389C99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38400"/>
            <a:ext cx="555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 das Intercept (y-</a:t>
            </a:r>
            <a:r>
              <a:rPr lang="en-GB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Achsenabschnitt</a:t>
            </a:r>
            <a:r>
              <a:rPr lang="en-GB" altLang="de-DE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7" name="Text Box 14">
            <a:extLst>
              <a:ext uri="{FF2B5EF4-FFF2-40B4-BE49-F238E27FC236}">
                <a16:creationId xmlns:a16="http://schemas.microsoft.com/office/drawing/2014/main" id="{40F59145-5715-A940-AC28-F9DBF2E8B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789363"/>
            <a:ext cx="973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yhut</a:t>
            </a:r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</a:t>
            </a:r>
            <a:endParaRPr lang="de-DE" altLang="de-D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8" name="Text Box 17">
            <a:extLst>
              <a:ext uri="{FF2B5EF4-FFF2-40B4-BE49-F238E27FC236}">
                <a16:creationId xmlns:a16="http://schemas.microsoft.com/office/drawing/2014/main" id="{B810F4F2-A46F-C741-8FC4-8921EB924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2747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Die Regressionslinie:</a:t>
            </a:r>
          </a:p>
        </p:txBody>
      </p:sp>
      <p:grpSp>
        <p:nvGrpSpPr>
          <p:cNvPr id="20489" name="Group 18">
            <a:extLst>
              <a:ext uri="{FF2B5EF4-FFF2-40B4-BE49-F238E27FC236}">
                <a16:creationId xmlns:a16="http://schemas.microsoft.com/office/drawing/2014/main" id="{6FBC1221-6601-164B-8189-3F8289C85F40}"/>
              </a:ext>
            </a:extLst>
          </p:cNvPr>
          <p:cNvGrpSpPr>
            <a:grpSpLocks/>
          </p:cNvGrpSpPr>
          <p:nvPr/>
        </p:nvGrpSpPr>
        <p:grpSpPr bwMode="auto">
          <a:xfrm>
            <a:off x="5149850" y="541338"/>
            <a:ext cx="1625600" cy="631825"/>
            <a:chOff x="3334" y="2069"/>
            <a:chExt cx="1024" cy="398"/>
          </a:xfrm>
        </p:grpSpPr>
        <p:graphicFrame>
          <p:nvGraphicFramePr>
            <p:cNvPr id="20482" name="Object 2">
              <a:extLst>
                <a:ext uri="{FF2B5EF4-FFF2-40B4-BE49-F238E27FC236}">
                  <a16:creationId xmlns:a16="http://schemas.microsoft.com/office/drawing/2014/main" id="{4D74645B-FE2D-A841-A83D-FD94053221D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34" y="2152"/>
            <a:ext cx="1024" cy="3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1" name="Equation" r:id="rId3" imgW="15214600" imgH="4686300" progId="Equation.3">
                    <p:embed/>
                  </p:oleObj>
                </mc:Choice>
                <mc:Fallback>
                  <p:oleObj name="Equation" r:id="rId3" imgW="15214600" imgH="468630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2152"/>
                          <a:ext cx="1024" cy="3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4" name="Text Box 20">
              <a:extLst>
                <a:ext uri="{FF2B5EF4-FFF2-40B4-BE49-F238E27FC236}">
                  <a16:creationId xmlns:a16="http://schemas.microsoft.com/office/drawing/2014/main" id="{FC9B1A4B-1FF6-B94B-B8E7-6514C309BF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2069"/>
              <a:ext cx="2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 dirty="0"/>
                <a:t>^</a:t>
              </a:r>
              <a:endParaRPr lang="de-DE" altLang="de-DE" dirty="0"/>
            </a:p>
          </p:txBody>
        </p:sp>
      </p:grpSp>
      <p:grpSp>
        <p:nvGrpSpPr>
          <p:cNvPr id="20490" name="Group 26">
            <a:extLst>
              <a:ext uri="{FF2B5EF4-FFF2-40B4-BE49-F238E27FC236}">
                <a16:creationId xmlns:a16="http://schemas.microsoft.com/office/drawing/2014/main" id="{149879C9-1350-5C40-AF5A-F7318FBF0CE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90700"/>
            <a:ext cx="7038975" cy="461963"/>
            <a:chOff x="340" y="1162"/>
            <a:chExt cx="4434" cy="291"/>
          </a:xfrm>
        </p:grpSpPr>
        <p:sp>
          <p:nvSpPr>
            <p:cNvPr id="20501" name="Text Box 4">
              <a:extLst>
                <a:ext uri="{FF2B5EF4-FFF2-40B4-BE49-F238E27FC236}">
                  <a16:creationId xmlns:a16="http://schemas.microsoft.com/office/drawing/2014/main" id="{5F0BB929-85AD-7347-AC7D-2798F8E736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1162"/>
              <a:ext cx="167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 =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*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sd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)/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sd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(x)</a:t>
              </a:r>
            </a:p>
          </p:txBody>
        </p:sp>
        <p:sp>
          <p:nvSpPr>
            <p:cNvPr id="20502" name="Text Box 5">
              <a:extLst>
                <a:ext uri="{FF2B5EF4-FFF2-40B4-BE49-F238E27FC236}">
                  <a16:creationId xmlns:a16="http://schemas.microsoft.com/office/drawing/2014/main" id="{1D2D8215-9C75-C045-A2BB-F046942C88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3" y="1162"/>
              <a:ext cx="153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 = 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cov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x,y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)/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var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(x)</a:t>
              </a:r>
            </a:p>
          </p:txBody>
        </p:sp>
        <p:sp>
          <p:nvSpPr>
            <p:cNvPr id="20503" name="Text Box 21">
              <a:extLst>
                <a:ext uri="{FF2B5EF4-FFF2-40B4-BE49-F238E27FC236}">
                  <a16:creationId xmlns:a16="http://schemas.microsoft.com/office/drawing/2014/main" id="{FD22BA44-9421-F743-9D4C-5F6047546F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6" y="1162"/>
              <a:ext cx="5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Calibri" panose="020F0502020204030204" pitchFamily="34" charset="0"/>
                </a:rPr>
                <a:t>oder</a:t>
              </a:r>
            </a:p>
          </p:txBody>
        </p:sp>
      </p:grpSp>
      <p:grpSp>
        <p:nvGrpSpPr>
          <p:cNvPr id="4" name="Group 28">
            <a:extLst>
              <a:ext uri="{FF2B5EF4-FFF2-40B4-BE49-F238E27FC236}">
                <a16:creationId xmlns:a16="http://schemas.microsoft.com/office/drawing/2014/main" id="{5CA6668A-7645-4540-B3AF-3625194EFFA2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4365625"/>
            <a:ext cx="3619500" cy="1903413"/>
            <a:chOff x="385" y="2704"/>
            <a:chExt cx="2280" cy="1199"/>
          </a:xfrm>
        </p:grpSpPr>
        <p:sp>
          <p:nvSpPr>
            <p:cNvPr id="20497" name="Text Box 7">
              <a:extLst>
                <a:ext uri="{FF2B5EF4-FFF2-40B4-BE49-F238E27FC236}">
                  <a16:creationId xmlns:a16="http://schemas.microsoft.com/office/drawing/2014/main" id="{600EC189-D226-E544-86E4-892C9A60EA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612"/>
              <a:ext cx="9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abline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b)</a:t>
              </a:r>
            </a:p>
          </p:txBody>
        </p:sp>
        <p:sp>
          <p:nvSpPr>
            <p:cNvPr id="20498" name="Text Box 23">
              <a:extLst>
                <a:ext uri="{FF2B5EF4-FFF2-40B4-BE49-F238E27FC236}">
                  <a16:creationId xmlns:a16="http://schemas.microsoft.com/office/drawing/2014/main" id="{3EC08B22-0612-4641-B49D-50ACBA7B2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2704"/>
              <a:ext cx="12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>
                  <a:latin typeface="Calibri" panose="020F0502020204030204" pitchFamily="34" charset="0"/>
                  <a:cs typeface="Calibri" panose="020F0502020204030204" pitchFamily="34" charset="0"/>
                </a:rPr>
                <a:t>Abbildung</a:t>
              </a:r>
            </a:p>
          </p:txBody>
        </p:sp>
        <p:sp>
          <p:nvSpPr>
            <p:cNvPr id="20499" name="Text Box 24">
              <a:extLst>
                <a:ext uri="{FF2B5EF4-FFF2-40B4-BE49-F238E27FC236}">
                  <a16:creationId xmlns:a16="http://schemas.microsoft.com/office/drawing/2014/main" id="{BAA34085-E006-C848-B869-185BF536AB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2976"/>
              <a:ext cx="90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plot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de-DE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</a:t>
              </a:r>
              <a:r>
                <a:rPr lang="de-DE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~ x)</a:t>
              </a:r>
            </a:p>
          </p:txBody>
        </p:sp>
        <p:sp>
          <p:nvSpPr>
            <p:cNvPr id="20500" name="Text Box 25">
              <a:extLst>
                <a:ext uri="{FF2B5EF4-FFF2-40B4-BE49-F238E27FC236}">
                  <a16:creationId xmlns:a16="http://schemas.microsoft.com/office/drawing/2014/main" id="{E58B113E-FB78-4C48-AF2F-E276A0B609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294"/>
              <a:ext cx="228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Calibri" panose="020F0502020204030204" pitchFamily="34" charset="0"/>
                </a:rPr>
                <a:t>Regressionslinie überlagern</a:t>
              </a:r>
            </a:p>
          </p:txBody>
        </p:sp>
      </p:grpSp>
      <p:sp>
        <p:nvSpPr>
          <p:cNvPr id="53275" name="Text Box 27">
            <a:extLst>
              <a:ext uri="{FF2B5EF4-FFF2-40B4-BE49-F238E27FC236}">
                <a16:creationId xmlns:a16="http://schemas.microsoft.com/office/drawing/2014/main" id="{70B96C51-29EC-314E-841B-B88B4F5D7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789363"/>
            <a:ext cx="280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b*x + k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065EBF65-38AA-604E-AD43-B7DA93D5D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0"/>
            <a:ext cx="2105025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ea typeface="+mn-ea"/>
                <a:cs typeface="Calibri"/>
              </a:rPr>
              <a:t>3. Regression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7504CD3-B794-CF40-B808-2175804A09D6}"/>
              </a:ext>
            </a:extLst>
          </p:cNvPr>
          <p:cNvGrpSpPr>
            <a:grpSpLocks/>
          </p:cNvGrpSpPr>
          <p:nvPr/>
        </p:nvGrpSpPr>
        <p:grpSpPr bwMode="auto">
          <a:xfrm>
            <a:off x="4356100" y="4292600"/>
            <a:ext cx="4392613" cy="1038225"/>
            <a:chOff x="4355976" y="4293096"/>
            <a:chExt cx="4392488" cy="1037729"/>
          </a:xfrm>
        </p:grpSpPr>
        <p:sp>
          <p:nvSpPr>
            <p:cNvPr id="20495" name="TextBox 1">
              <a:extLst>
                <a:ext uri="{FF2B5EF4-FFF2-40B4-BE49-F238E27FC236}">
                  <a16:creationId xmlns:a16="http://schemas.microsoft.com/office/drawing/2014/main" id="{FF704484-E6A4-7041-9CF9-EF2289388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5976" y="4293096"/>
              <a:ext cx="439248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latin typeface="Calibri" panose="020F0502020204030204" pitchFamily="34" charset="0"/>
                  <a:cs typeface="Calibri" panose="020F0502020204030204" pitchFamily="34" charset="0"/>
                </a:rPr>
                <a:t>Eingeschätze Werte überlagern</a:t>
              </a:r>
            </a:p>
          </p:txBody>
        </p:sp>
        <p:sp>
          <p:nvSpPr>
            <p:cNvPr id="20496" name="TextBox 2">
              <a:extLst>
                <a:ext uri="{FF2B5EF4-FFF2-40B4-BE49-F238E27FC236}">
                  <a16:creationId xmlns:a16="http://schemas.microsoft.com/office/drawing/2014/main" id="{47C7DADB-E2C1-234C-B639-6123BC7A83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7984" y="4869160"/>
              <a:ext cx="41044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points(x, </a:t>
              </a:r>
              <a:r>
                <a:rPr lang="en-US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yhut</a:t>
              </a:r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col = 2)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/>
      <p:bldP spid="532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5">
            <a:extLst>
              <a:ext uri="{FF2B5EF4-FFF2-40B4-BE49-F238E27FC236}">
                <a16:creationId xmlns:a16="http://schemas.microsoft.com/office/drawing/2014/main" id="{54CA1660-A477-264C-8C5E-693D89A77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150"/>
            <a:ext cx="5400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Der </a:t>
            </a:r>
            <a:r>
              <a:rPr lang="de-DE" alt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error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(auch </a:t>
            </a:r>
            <a:r>
              <a:rPr lang="de-DE" alt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residuals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) ist der Unterschied zwischen den tatsächlichen und </a:t>
            </a:r>
            <a: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eingeschätzten</a:t>
            </a: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 Werten. </a:t>
            </a:r>
          </a:p>
        </p:txBody>
      </p:sp>
      <p:sp>
        <p:nvSpPr>
          <p:cNvPr id="24579" name="Text Box 19">
            <a:extLst>
              <a:ext uri="{FF2B5EF4-FFF2-40B4-BE49-F238E27FC236}">
                <a16:creationId xmlns:a16="http://schemas.microsoft.com/office/drawing/2014/main" id="{B0103432-484B-B845-8386-C9B63F3D3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115888"/>
            <a:ext cx="2376488" cy="461962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AU" dirty="0">
                <a:solidFill>
                  <a:srgbClr val="000000"/>
                </a:solidFill>
                <a:latin typeface="Calibri" charset="0"/>
                <a:cs typeface="Calibri" charset="0"/>
              </a:rPr>
              <a:t>Error und </a:t>
            </a:r>
            <a:r>
              <a:rPr lang="de-DE" dirty="0">
                <a:solidFill>
                  <a:srgbClr val="000000"/>
                </a:solidFill>
                <a:latin typeface="Calibri" charset="0"/>
                <a:cs typeface="Calibri" charset="0"/>
              </a:rPr>
              <a:t>SSE</a:t>
            </a:r>
          </a:p>
        </p:txBody>
      </p:sp>
      <p:grpSp>
        <p:nvGrpSpPr>
          <p:cNvPr id="21508" name="Group 29">
            <a:extLst>
              <a:ext uri="{FF2B5EF4-FFF2-40B4-BE49-F238E27FC236}">
                <a16:creationId xmlns:a16="http://schemas.microsoft.com/office/drawing/2014/main" id="{C5A50C74-D27F-914B-B93C-72F5E611EAA5}"/>
              </a:ext>
            </a:extLst>
          </p:cNvPr>
          <p:cNvGrpSpPr>
            <a:grpSpLocks/>
          </p:cNvGrpSpPr>
          <p:nvPr/>
        </p:nvGrpSpPr>
        <p:grpSpPr bwMode="auto">
          <a:xfrm>
            <a:off x="-180975" y="1773238"/>
            <a:ext cx="5715000" cy="4648200"/>
            <a:chOff x="1292" y="935"/>
            <a:chExt cx="2390" cy="2384"/>
          </a:xfrm>
        </p:grpSpPr>
        <p:pic>
          <p:nvPicPr>
            <p:cNvPr id="21515" name="Picture 18">
              <a:extLst>
                <a:ext uri="{FF2B5EF4-FFF2-40B4-BE49-F238E27FC236}">
                  <a16:creationId xmlns:a16="http://schemas.microsoft.com/office/drawing/2014/main" id="{2E264628-D71B-764D-8710-90B7F3A557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2" y="935"/>
              <a:ext cx="2390" cy="2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6" name="Text Box 20">
              <a:extLst>
                <a:ext uri="{FF2B5EF4-FFF2-40B4-BE49-F238E27FC236}">
                  <a16:creationId xmlns:a16="http://schemas.microsoft.com/office/drawing/2014/main" id="{4973DF83-67E0-0A48-A9CC-4321CD25E4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" y="206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/>
                <a:t>y</a:t>
              </a:r>
            </a:p>
          </p:txBody>
        </p:sp>
        <p:sp>
          <p:nvSpPr>
            <p:cNvPr id="21517" name="Text Box 22">
              <a:extLst>
                <a:ext uri="{FF2B5EF4-FFF2-40B4-BE49-F238E27FC236}">
                  <a16:creationId xmlns:a16="http://schemas.microsoft.com/office/drawing/2014/main" id="{7F6B9C62-3C29-1241-845A-29E395A0FA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4" y="1355"/>
              <a:ext cx="142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solidFill>
                    <a:srgbClr val="FF0000"/>
                  </a:solidFill>
                </a:rPr>
                <a:t>ŷ</a:t>
              </a:r>
              <a:endParaRPr lang="de-DE" altLang="de-DE">
                <a:solidFill>
                  <a:srgbClr val="FF0000"/>
                </a:solidFill>
              </a:endParaRPr>
            </a:p>
          </p:txBody>
        </p:sp>
      </p:grpSp>
      <p:sp>
        <p:nvSpPr>
          <p:cNvPr id="21509" name="Text Box 27">
            <a:extLst>
              <a:ext uri="{FF2B5EF4-FFF2-40B4-BE49-F238E27FC236}">
                <a16:creationId xmlns:a16="http://schemas.microsoft.com/office/drawing/2014/main" id="{87726DB2-578D-5F4E-8620-5E7CB0CAE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989138"/>
            <a:ext cx="2117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 =  y - yhut</a:t>
            </a:r>
            <a:endParaRPr lang="de-DE" altLang="de-DE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1">
            <a:extLst>
              <a:ext uri="{FF2B5EF4-FFF2-40B4-BE49-F238E27FC236}">
                <a16:creationId xmlns:a16="http://schemas.microsoft.com/office/drawing/2014/main" id="{FEA1EA65-51ED-6241-9F6E-49FC3491A4AD}"/>
              </a:ext>
            </a:extLst>
          </p:cNvPr>
          <p:cNvGrpSpPr>
            <a:grpSpLocks/>
          </p:cNvGrpSpPr>
          <p:nvPr/>
        </p:nvGrpSpPr>
        <p:grpSpPr bwMode="auto">
          <a:xfrm>
            <a:off x="5202238" y="765175"/>
            <a:ext cx="3941762" cy="3802063"/>
            <a:chOff x="5202238" y="765175"/>
            <a:chExt cx="3941762" cy="3802063"/>
          </a:xfrm>
        </p:grpSpPr>
        <p:sp>
          <p:nvSpPr>
            <p:cNvPr id="21512" name="TextBox 1">
              <a:extLst>
                <a:ext uri="{FF2B5EF4-FFF2-40B4-BE49-F238E27FC236}">
                  <a16:creationId xmlns:a16="http://schemas.microsoft.com/office/drawing/2014/main" id="{F8E45C14-D3A9-A043-B9EA-FE2AB3B370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0063" y="765175"/>
              <a:ext cx="273685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b="1" dirty="0">
                  <a:latin typeface="Calibri" panose="020F0502020204030204" pitchFamily="34" charset="0"/>
                  <a:cs typeface="Calibri" panose="020F0502020204030204" pitchFamily="34" charset="0"/>
                </a:rPr>
                <a:t>SSE</a:t>
              </a:r>
              <a:r>
                <a:rPr lang="en-US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: sum of the squares of the error </a:t>
              </a:r>
            </a:p>
          </p:txBody>
        </p:sp>
        <p:sp>
          <p:nvSpPr>
            <p:cNvPr id="21513" name="Text Box 11">
              <a:extLst>
                <a:ext uri="{FF2B5EF4-FFF2-40B4-BE49-F238E27FC236}">
                  <a16:creationId xmlns:a16="http://schemas.microsoft.com/office/drawing/2014/main" id="{1FB7F342-EDC9-0749-98AC-9C41D7845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1500" y="1844675"/>
              <a:ext cx="2566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SSE = sum(error^2)</a:t>
              </a:r>
              <a:endPara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14" name="Rectangle 2">
              <a:extLst>
                <a:ext uri="{FF2B5EF4-FFF2-40B4-BE49-F238E27FC236}">
                  <a16:creationId xmlns:a16="http://schemas.microsoft.com/office/drawing/2014/main" id="{12893EF1-53E1-BC41-9C3B-7E6BC87ED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8" y="2997200"/>
              <a:ext cx="3941762" cy="1570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In der Regression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wird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die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Linie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auf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eine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solche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Weise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berechnet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dass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SSE (RSS</a:t>
              </a:r>
              <a:r>
                <a:rPr lang="en-GB" altLang="de-DE" baseline="3000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) </a:t>
              </a:r>
              <a:r>
                <a:rPr lang="en-GB" altLang="de-DE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minimiert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de-DE" dirty="0" err="1">
                  <a:latin typeface="Calibri" panose="020F0502020204030204" pitchFamily="34" charset="0"/>
                  <a:cs typeface="Calibri" panose="020F0502020204030204" pitchFamily="34" charset="0"/>
                </a:rPr>
                <a:t>wird</a:t>
              </a:r>
              <a:r>
                <a:rPr lang="en-GB" altLang="de-DE" dirty="0"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lang="de-DE" altLang="de-DE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511" name="Text Box 13">
            <a:extLst>
              <a:ext uri="{FF2B5EF4-FFF2-40B4-BE49-F238E27FC236}">
                <a16:creationId xmlns:a16="http://schemas.microsoft.com/office/drawing/2014/main" id="{19D1D089-7C43-9548-A93C-98CA39C9D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6381750"/>
            <a:ext cx="6510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/>
              <a:t>1. wird auch manchmal RSS residual sum of squares genannt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wrap="none">
        <a:prstTxWarp prst="textNoShape">
          <a:avLst/>
        </a:prstTxWarp>
        <a:spAutoFit/>
      </a:bodyPr>
      <a:lstStyle>
        <a:defPPr>
          <a:defRPr dirty="0" smtClean="0">
            <a:latin typeface="Calibri"/>
            <a:cs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1459</Words>
  <Application>Microsoft Macintosh PowerPoint</Application>
  <PresentationFormat>Bildschirmpräsentation (4:3)</PresentationFormat>
  <Paragraphs>200</Paragraphs>
  <Slides>21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ＭＳ Ｐゴシック</vt:lpstr>
      <vt:lpstr>Arial</vt:lpstr>
      <vt:lpstr>Calibri</vt:lpstr>
      <vt:lpstr>Courier</vt:lpstr>
      <vt:lpstr>SILDoulosIPA</vt:lpstr>
      <vt:lpstr>Default Design</vt:lpstr>
      <vt:lpstr>Equation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ipsk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Microsoft Office-Benutzer</cp:lastModifiedBy>
  <cp:revision>119</cp:revision>
  <cp:lastPrinted>2018-06-04T15:19:37Z</cp:lastPrinted>
  <dcterms:created xsi:type="dcterms:W3CDTF">2014-06-03T08:04:30Z</dcterms:created>
  <dcterms:modified xsi:type="dcterms:W3CDTF">2018-06-04T15:20:51Z</dcterms:modified>
</cp:coreProperties>
</file>