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0" r:id="rId8"/>
    <p:sldId id="268" r:id="rId9"/>
    <p:sldId id="261" r:id="rId10"/>
    <p:sldId id="278" r:id="rId11"/>
    <p:sldId id="267" r:id="rId12"/>
    <p:sldId id="281" r:id="rId13"/>
    <p:sldId id="282" r:id="rId14"/>
    <p:sldId id="277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8"/>
  </p:normalViewPr>
  <p:slideViewPr>
    <p:cSldViewPr>
      <p:cViewPr varScale="1">
        <p:scale>
          <a:sx n="119" d="100"/>
          <a:sy n="119" d="100"/>
        </p:scale>
        <p:origin x="13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EA1C6-6BD6-F147-92BC-4E31D2C97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117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29EA-A3F4-A44F-989B-76F652929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864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00F54-1BCF-4440-8C69-065FF4966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78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B8A11-35BE-734D-8164-8AC32FA93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30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448EA-2FAE-F847-83B7-286057C1C9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69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9EB93-DFF0-044D-A43B-1DC1D89DF4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C1C70-A4D7-AB4E-8832-25755732C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308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3DA9D-AF73-C849-8EC3-F3F26DDFE4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3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A491B-1550-3D48-BB86-C0A4BCE86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28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830FA-699E-7247-BAD8-440A22E430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71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6CD57-0480-154C-91D2-A9FA73A36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562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9DB68A9A-F845-EF49-8A27-CB30873D71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-128"/>
          <a:cs typeface="ヒラギノ角ゴ ProN W3" charset="-128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onetik.uni-muenchen.de/~jmh/lehre/sem/ss23/intonation/prosodie.ht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3" Type="http://schemas.microsoft.com/office/2007/relationships/media" Target="../media/media15.WAV"/><Relationship Id="rId7" Type="http://schemas.microsoft.com/office/2007/relationships/media" Target="../media/media17.WAV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5" Type="http://schemas.microsoft.com/office/2007/relationships/media" Target="../media/media16.WAV"/><Relationship Id="rId10" Type="http://schemas.openxmlformats.org/officeDocument/2006/relationships/image" Target="../media/image2.pn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9.WAV"/><Relationship Id="rId7" Type="http://schemas.openxmlformats.org/officeDocument/2006/relationships/image" Target="../media/image4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9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wav"/><Relationship Id="rId3" Type="http://schemas.microsoft.com/office/2007/relationships/media" Target="../media/media21.wav"/><Relationship Id="rId7" Type="http://schemas.microsoft.com/office/2007/relationships/media" Target="../media/media23.wav"/><Relationship Id="rId12" Type="http://schemas.openxmlformats.org/officeDocument/2006/relationships/image" Target="../media/image1.pn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audio" Target="../media/media22.wav"/><Relationship Id="rId11" Type="http://schemas.openxmlformats.org/officeDocument/2006/relationships/slideLayout" Target="../slideLayouts/slideLayout7.xml"/><Relationship Id="rId5" Type="http://schemas.microsoft.com/office/2007/relationships/media" Target="../media/media22.wav"/><Relationship Id="rId10" Type="http://schemas.openxmlformats.org/officeDocument/2006/relationships/audio" Target="../media/media24.wav"/><Relationship Id="rId4" Type="http://schemas.openxmlformats.org/officeDocument/2006/relationships/audio" Target="../media/media21.wav"/><Relationship Id="rId9" Type="http://schemas.microsoft.com/office/2007/relationships/media" Target="../media/media24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microsoft.com/office/2007/relationships/media" Target="../media/media9.wav"/><Relationship Id="rId3" Type="http://schemas.microsoft.com/office/2007/relationships/media" Target="../media/media4.WAV"/><Relationship Id="rId7" Type="http://schemas.microsoft.com/office/2007/relationships/media" Target="../media/media6.WAV"/><Relationship Id="rId12" Type="http://schemas.openxmlformats.org/officeDocument/2006/relationships/audio" Target="../media/media8.wav"/><Relationship Id="rId17" Type="http://schemas.openxmlformats.org/officeDocument/2006/relationships/image" Target="../media/image1.png"/><Relationship Id="rId2" Type="http://schemas.openxmlformats.org/officeDocument/2006/relationships/audio" Target="../media/media3.WAV"/><Relationship Id="rId16" Type="http://schemas.openxmlformats.org/officeDocument/2006/relationships/image" Target="../media/image2.png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microsoft.com/office/2007/relationships/media" Target="../media/media8.wav"/><Relationship Id="rId5" Type="http://schemas.microsoft.com/office/2007/relationships/media" Target="../media/media5.WA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7.WAV"/><Relationship Id="rId4" Type="http://schemas.openxmlformats.org/officeDocument/2006/relationships/audio" Target="../media/media4.WAV"/><Relationship Id="rId9" Type="http://schemas.microsoft.com/office/2007/relationships/media" Target="../media/media7.WAV"/><Relationship Id="rId14" Type="http://schemas.openxmlformats.org/officeDocument/2006/relationships/audio" Target="../media/media9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1676400" y="914400"/>
            <a:ext cx="5029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2100"/>
              </a:spcBef>
            </a:pPr>
            <a:r>
              <a:rPr lang="en-US">
                <a:solidFill>
                  <a:schemeClr val="tx1"/>
                </a:solidFill>
                <a:latin typeface="Calibri" charset="0"/>
                <a:ea typeface="ヒラギノ角ゴ ProN W3" charset="0"/>
                <a:cs typeface="Arial" charset="0"/>
              </a:rPr>
              <a:t>Prosodie und Intonation: ein Überblick</a:t>
            </a:r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1600200" y="2895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>
                <a:solidFill>
                  <a:schemeClr val="tx1"/>
                </a:solidFill>
                <a:latin typeface="Calibri" charset="0"/>
                <a:cs typeface="Arial" charset="0"/>
              </a:rPr>
              <a:t>Jonathan Harrington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0" y="5174159"/>
            <a:ext cx="95279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 dirty="0" err="1">
                <a:latin typeface="Calibri" charset="0"/>
                <a:cs typeface="Calibri" charset="0"/>
              </a:rPr>
              <a:t>Prosodie-Webseite</a:t>
            </a:r>
            <a:r>
              <a:rPr lang="en-GB" dirty="0">
                <a:latin typeface="Calibri" charset="0"/>
                <a:cs typeface="Calibri" charset="0"/>
              </a:rPr>
              <a:t>: </a:t>
            </a:r>
          </a:p>
          <a:p>
            <a:pPr eaLnBrk="1" hangingPunct="1"/>
            <a:r>
              <a:rPr lang="en-GB" sz="1800" dirty="0">
                <a:latin typeface="Calibri" charset="0"/>
                <a:cs typeface="Calibri" charset="0"/>
                <a:hlinkClick r:id="rId2"/>
              </a:rPr>
              <a:t>https://www.phonetik.uni-muenchen.de/~jmh/lehre/sem/ss23/intonation/prosodie.htm</a:t>
            </a:r>
            <a:r>
              <a:rPr lang="en-GB" sz="1800" dirty="0">
                <a:latin typeface="Calibri" charset="0"/>
                <a:cs typeface="Calibri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305175" y="3187700"/>
            <a:ext cx="440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Hundert Cent sind ein Euro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47675" y="1511300"/>
            <a:ext cx="7835900" cy="2484854"/>
            <a:chOff x="469900" y="1790700"/>
            <a:chExt cx="7835900" cy="2484854"/>
          </a:xfrm>
        </p:grpSpPr>
        <p:sp>
          <p:nvSpPr>
            <p:cNvPr id="22540" name="TextBox 8"/>
            <p:cNvSpPr txBox="1">
              <a:spLocks noChangeArrowheads="1"/>
            </p:cNvSpPr>
            <p:nvPr/>
          </p:nvSpPr>
          <p:spPr bwMode="auto">
            <a:xfrm>
              <a:off x="673099" y="3937000"/>
              <a:ext cx="67294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sz="1600" dirty="0"/>
                <a:t>Beispiel adaptiert aus Fuchs (1984), </a:t>
              </a:r>
              <a:r>
                <a:rPr lang="de-DE" sz="1600" i="1" dirty="0"/>
                <a:t>Intonation, Accent and Rhythm</a:t>
              </a:r>
            </a:p>
          </p:txBody>
        </p:sp>
        <p:grpSp>
          <p:nvGrpSpPr>
            <p:cNvPr id="22541" name="Group 22"/>
            <p:cNvGrpSpPr>
              <a:grpSpLocks/>
            </p:cNvGrpSpPr>
            <p:nvPr/>
          </p:nvGrpSpPr>
          <p:grpSpPr bwMode="auto">
            <a:xfrm>
              <a:off x="469900" y="1790700"/>
              <a:ext cx="7835900" cy="2163758"/>
              <a:chOff x="469900" y="1790700"/>
              <a:chExt cx="7835900" cy="2163758"/>
            </a:xfrm>
          </p:grpSpPr>
          <p:sp>
            <p:nvSpPr>
              <p:cNvPr id="22542" name="TextBox 1"/>
              <p:cNvSpPr txBox="1">
                <a:spLocks noChangeArrowheads="1"/>
              </p:cNvSpPr>
              <p:nvPr/>
            </p:nvSpPr>
            <p:spPr bwMode="auto">
              <a:xfrm>
                <a:off x="2374900" y="2374900"/>
                <a:ext cx="3403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Was meinst </a:t>
                </a:r>
                <a:r>
                  <a:rPr lang="de-DE" b="1">
                    <a:latin typeface="Calibri" charset="0"/>
                    <a:cs typeface="Calibri" charset="0"/>
                  </a:rPr>
                  <a:t>du</a:t>
                </a:r>
                <a:r>
                  <a:rPr lang="de-DE">
                    <a:latin typeface="Calibri" charset="0"/>
                    <a:cs typeface="Calibri" charset="0"/>
                  </a:rPr>
                  <a:t> denn?</a:t>
                </a:r>
              </a:p>
            </p:txBody>
          </p:sp>
          <p:sp>
            <p:nvSpPr>
              <p:cNvPr id="22543" name="TextBox 3"/>
              <p:cNvSpPr txBox="1">
                <a:spLocks noChangeArrowheads="1"/>
              </p:cNvSpPr>
              <p:nvPr/>
            </p:nvSpPr>
            <p:spPr bwMode="auto">
              <a:xfrm>
                <a:off x="469900" y="1790700"/>
                <a:ext cx="78359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 dirty="0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Kind: Was ist mehr? Hundert Cent oder ein Euro?</a:t>
                </a:r>
              </a:p>
            </p:txBody>
          </p:sp>
          <p:sp>
            <p:nvSpPr>
              <p:cNvPr id="22544" name="TextBox 4"/>
              <p:cNvSpPr txBox="1">
                <a:spLocks noChangeArrowheads="1"/>
              </p:cNvSpPr>
              <p:nvPr/>
            </p:nvSpPr>
            <p:spPr bwMode="auto">
              <a:xfrm>
                <a:off x="546100" y="2362314"/>
                <a:ext cx="15113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Mutter:</a:t>
                </a:r>
              </a:p>
            </p:txBody>
          </p:sp>
          <p:sp>
            <p:nvSpPr>
              <p:cNvPr id="22545" name="TextBox 5"/>
              <p:cNvSpPr txBox="1">
                <a:spLocks noChangeArrowheads="1"/>
              </p:cNvSpPr>
              <p:nvPr/>
            </p:nvSpPr>
            <p:spPr bwMode="auto">
              <a:xfrm>
                <a:off x="482600" y="3480047"/>
                <a:ext cx="12192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Mutter:</a:t>
                </a:r>
              </a:p>
            </p:txBody>
          </p:sp>
          <p:sp>
            <p:nvSpPr>
              <p:cNvPr id="22546" name="TextBox 6"/>
              <p:cNvSpPr txBox="1">
                <a:spLocks noChangeArrowheads="1"/>
              </p:cNvSpPr>
              <p:nvPr/>
            </p:nvSpPr>
            <p:spPr bwMode="auto">
              <a:xfrm>
                <a:off x="2425700" y="3492742"/>
                <a:ext cx="8255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Nee.</a:t>
                </a:r>
              </a:p>
            </p:txBody>
          </p:sp>
          <p:sp>
            <p:nvSpPr>
              <p:cNvPr id="22547" name="TextBox 9"/>
              <p:cNvSpPr txBox="1">
                <a:spLocks noChangeArrowheads="1"/>
              </p:cNvSpPr>
              <p:nvPr/>
            </p:nvSpPr>
            <p:spPr bwMode="auto">
              <a:xfrm>
                <a:off x="533400" y="2946584"/>
                <a:ext cx="1803400" cy="457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Kind: </a:t>
                </a:r>
              </a:p>
            </p:txBody>
          </p:sp>
          <p:sp>
            <p:nvSpPr>
              <p:cNvPr id="22548" name="TextBox 10"/>
              <p:cNvSpPr txBox="1">
                <a:spLocks noChangeArrowheads="1"/>
              </p:cNvSpPr>
              <p:nvPr/>
            </p:nvSpPr>
            <p:spPr bwMode="auto">
              <a:xfrm>
                <a:off x="2438400" y="2984682"/>
                <a:ext cx="3657600" cy="461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de-DE" dirty="0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Hundert Cent</a:t>
                </a:r>
              </a:p>
            </p:txBody>
          </p:sp>
        </p:grpSp>
      </p:grpSp>
      <p:sp>
        <p:nvSpPr>
          <p:cNvPr id="22532" name="TextBox 14"/>
          <p:cNvSpPr txBox="1">
            <a:spLocks noChangeArrowheads="1"/>
          </p:cNvSpPr>
          <p:nvPr/>
        </p:nvSpPr>
        <p:spPr bwMode="auto">
          <a:xfrm>
            <a:off x="688975" y="60960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Akzentuierung: alte/neue Information in einem Dialog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7200" y="4038600"/>
            <a:ext cx="8534400" cy="1376363"/>
            <a:chOff x="457200" y="4038600"/>
            <a:chExt cx="8534400" cy="1376066"/>
          </a:xfrm>
        </p:grpSpPr>
        <p:sp>
          <p:nvSpPr>
            <p:cNvPr id="22535" name="Rectangle 15"/>
            <p:cNvSpPr>
              <a:spLocks noChangeArrowheads="1"/>
            </p:cNvSpPr>
            <p:nvPr/>
          </p:nvSpPr>
          <p:spPr bwMode="auto">
            <a:xfrm>
              <a:off x="457200" y="4405187"/>
              <a:ext cx="3920047" cy="46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charset="0"/>
                  <a:cs typeface="Calibri" charset="0"/>
                </a:rPr>
                <a:t>Hundert Pfennig sind ein Euro</a:t>
              </a:r>
              <a:endParaRPr lang="de-DE" b="1" dirty="0">
                <a:latin typeface="Calibri" charset="0"/>
                <a:cs typeface="Calibri" charset="0"/>
              </a:endParaRPr>
            </a:p>
          </p:txBody>
        </p:sp>
        <p:sp>
          <p:nvSpPr>
            <p:cNvPr id="22536" name="Rectangle 16"/>
            <p:cNvSpPr>
              <a:spLocks noChangeArrowheads="1"/>
            </p:cNvSpPr>
            <p:nvPr/>
          </p:nvSpPr>
          <p:spPr bwMode="auto">
            <a:xfrm>
              <a:off x="4876800" y="4367100"/>
              <a:ext cx="3780394" cy="46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charset="0"/>
                  <a:cs typeface="Calibri" charset="0"/>
                </a:rPr>
                <a:t>Hundert Cent    </a:t>
              </a:r>
              <a:r>
                <a:rPr lang="de-DE" b="1" dirty="0">
                  <a:latin typeface="Calibri" charset="0"/>
                  <a:cs typeface="Calibri" charset="0"/>
                </a:rPr>
                <a:t>sind</a:t>
              </a:r>
              <a:r>
                <a:rPr lang="de-DE" dirty="0">
                  <a:latin typeface="Calibri" charset="0"/>
                  <a:cs typeface="Calibri" charset="0"/>
                </a:rPr>
                <a:t> ein Euro</a:t>
              </a:r>
            </a:p>
          </p:txBody>
        </p:sp>
        <p:sp>
          <p:nvSpPr>
            <p:cNvPr id="22537" name="TextBox 17"/>
            <p:cNvSpPr txBox="1">
              <a:spLocks noChangeArrowheads="1"/>
            </p:cNvSpPr>
            <p:nvPr/>
          </p:nvSpPr>
          <p:spPr bwMode="auto">
            <a:xfrm>
              <a:off x="3660775" y="4114774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2538" name="TextBox 18"/>
            <p:cNvSpPr txBox="1">
              <a:spLocks noChangeArrowheads="1"/>
            </p:cNvSpPr>
            <p:nvPr/>
          </p:nvSpPr>
          <p:spPr bwMode="auto">
            <a:xfrm>
              <a:off x="7051675" y="4038600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2539" name="TextBox 24"/>
            <p:cNvSpPr txBox="1">
              <a:spLocks noChangeArrowheads="1"/>
            </p:cNvSpPr>
            <p:nvPr/>
          </p:nvSpPr>
          <p:spPr bwMode="auto">
            <a:xfrm>
              <a:off x="5105400" y="4953001"/>
              <a:ext cx="388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('Euro' ist alte Information)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981200" y="76200"/>
            <a:ext cx="4495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Akzentuierung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: </a:t>
            </a: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Funktion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 (</a:t>
            </a:r>
            <a:r>
              <a:rPr lang="en-GB" dirty="0" err="1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wozu</a:t>
            </a:r>
            <a:r>
              <a:rPr lang="en-GB" dirty="0">
                <a:solidFill>
                  <a:schemeClr val="tx1"/>
                </a:solidFill>
                <a:latin typeface="Calibri"/>
                <a:cs typeface="Calibri"/>
                <a:sym typeface="Arial" pitchFamily="8" charset="0"/>
              </a:rPr>
              <a:t>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457200" y="1219200"/>
            <a:ext cx="685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Wenn ein Wort akzentuiert wird, dann gibt es (meistens) eine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starke Grundfrequenz-Änderung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in</a:t>
            </a:r>
            <a:r>
              <a: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der Nähe der Silbe mit primärer Betonung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76200"/>
            <a:ext cx="6400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Merkmale der Akzentuierung (wie?)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457200" y="6096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Akzentuierte Wörter sind oft länger und deutlicher. </a:t>
            </a:r>
          </a:p>
        </p:txBody>
      </p:sp>
      <p:sp>
        <p:nvSpPr>
          <p:cNvPr id="23557" name="Oval 21"/>
          <p:cNvSpPr>
            <a:spLocks noChangeArrowheads="1"/>
          </p:cNvSpPr>
          <p:nvPr/>
        </p:nvSpPr>
        <p:spPr bwMode="auto">
          <a:xfrm>
            <a:off x="152400" y="14478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3558" name="Oval 22"/>
          <p:cNvSpPr>
            <a:spLocks noChangeArrowheads="1"/>
          </p:cNvSpPr>
          <p:nvPr/>
        </p:nvSpPr>
        <p:spPr bwMode="auto">
          <a:xfrm>
            <a:off x="152400" y="7620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0" y="2438400"/>
            <a:ext cx="9144000" cy="2595563"/>
            <a:chOff x="0" y="2438400"/>
            <a:chExt cx="9144000" cy="2595563"/>
          </a:xfrm>
        </p:grpSpPr>
        <p:grpSp>
          <p:nvGrpSpPr>
            <p:cNvPr id="23567" name="Group 14"/>
            <p:cNvGrpSpPr>
              <a:grpSpLocks/>
            </p:cNvGrpSpPr>
            <p:nvPr/>
          </p:nvGrpSpPr>
          <p:grpSpPr bwMode="auto">
            <a:xfrm>
              <a:off x="5029200" y="3200400"/>
              <a:ext cx="1295400" cy="1295399"/>
              <a:chOff x="0" y="0"/>
              <a:chExt cx="1029" cy="1121"/>
            </a:xfrm>
          </p:grpSpPr>
          <p:sp>
            <p:nvSpPr>
              <p:cNvPr id="13327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13328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  <p:sp>
          <p:nvSpPr>
            <p:cNvPr id="23568" name="Rectangle 6"/>
            <p:cNvSpPr>
              <a:spLocks/>
            </p:cNvSpPr>
            <p:nvPr/>
          </p:nvSpPr>
          <p:spPr bwMode="auto">
            <a:xfrm>
              <a:off x="1143000" y="2819400"/>
              <a:ext cx="24653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A           U         U    A</a:t>
              </a:r>
            </a:p>
          </p:txBody>
        </p:sp>
        <p:sp>
          <p:nvSpPr>
            <p:cNvPr id="23569" name="Rectangle 7"/>
            <p:cNvSpPr>
              <a:spLocks/>
            </p:cNvSpPr>
            <p:nvPr/>
          </p:nvSpPr>
          <p:spPr bwMode="auto">
            <a:xfrm>
              <a:off x="5562600" y="2819400"/>
              <a:ext cx="24812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A           U         U    U</a:t>
              </a:r>
            </a:p>
          </p:txBody>
        </p:sp>
        <p:sp>
          <p:nvSpPr>
            <p:cNvPr id="23570" name="Rectangle 3"/>
            <p:cNvSpPr>
              <a:spLocks/>
            </p:cNvSpPr>
            <p:nvPr/>
          </p:nvSpPr>
          <p:spPr bwMode="auto">
            <a:xfrm>
              <a:off x="609600" y="2438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 made the m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rmalade</a:t>
              </a:r>
              <a:endPara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23571" name="Rectangle 3"/>
            <p:cNvSpPr>
              <a:spLocks/>
            </p:cNvSpPr>
            <p:nvPr/>
          </p:nvSpPr>
          <p:spPr bwMode="auto">
            <a:xfrm>
              <a:off x="5029200" y="2438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solidFill>
                    <a:schemeClr val="tx1"/>
                  </a:solidFill>
                  <a:latin typeface="Calibri" charset="0"/>
                  <a:cs typeface="Arial" charset="0"/>
                </a:rPr>
                <a:t> made the marmalade</a:t>
              </a:r>
              <a:endParaRPr lang="de-DE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23572" name="TextBox 25"/>
            <p:cNvSpPr txBox="1">
              <a:spLocks noChangeArrowheads="1"/>
            </p:cNvSpPr>
            <p:nvPr/>
          </p:nvSpPr>
          <p:spPr bwMode="auto">
            <a:xfrm>
              <a:off x="914400" y="45720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</a:rPr>
                <a:t>Dauer</a:t>
              </a:r>
            </a:p>
          </p:txBody>
        </p:sp>
        <p:cxnSp>
          <p:nvCxnSpPr>
            <p:cNvPr id="23573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-228599" y="3657600"/>
              <a:ext cx="1219200" cy="31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4" name="TextBox 28"/>
            <p:cNvSpPr txBox="1">
              <a:spLocks noChangeArrowheads="1"/>
            </p:cNvSpPr>
            <p:nvPr/>
          </p:nvSpPr>
          <p:spPr bwMode="auto">
            <a:xfrm>
              <a:off x="0" y="32766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/>
                <a:t>f0</a:t>
              </a:r>
            </a:p>
          </p:txBody>
        </p:sp>
        <p:cxnSp>
          <p:nvCxnSpPr>
            <p:cNvPr id="23575" name="Straight Arrow Connector 30"/>
            <p:cNvCxnSpPr>
              <a:cxnSpLocks noChangeShapeType="1"/>
            </p:cNvCxnSpPr>
            <p:nvPr/>
          </p:nvCxnSpPr>
          <p:spPr bwMode="auto">
            <a:xfrm>
              <a:off x="457200" y="4495800"/>
              <a:ext cx="175260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3576" name="Group 14"/>
            <p:cNvGrpSpPr>
              <a:grpSpLocks/>
            </p:cNvGrpSpPr>
            <p:nvPr/>
          </p:nvGrpSpPr>
          <p:grpSpPr bwMode="auto">
            <a:xfrm>
              <a:off x="609600" y="3124200"/>
              <a:ext cx="1295400" cy="1295399"/>
              <a:chOff x="0" y="0"/>
              <a:chExt cx="1029" cy="1121"/>
            </a:xfrm>
          </p:grpSpPr>
          <p:sp>
            <p:nvSpPr>
              <p:cNvPr id="25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  <p:grpSp>
          <p:nvGrpSpPr>
            <p:cNvPr id="23577" name="Group 14"/>
            <p:cNvGrpSpPr>
              <a:grpSpLocks/>
            </p:cNvGrpSpPr>
            <p:nvPr/>
          </p:nvGrpSpPr>
          <p:grpSpPr bwMode="auto">
            <a:xfrm>
              <a:off x="2819400" y="3124200"/>
              <a:ext cx="1295400" cy="1295399"/>
              <a:chOff x="0" y="0"/>
              <a:chExt cx="1029" cy="1121"/>
            </a:xfrm>
          </p:grpSpPr>
          <p:sp>
            <p:nvSpPr>
              <p:cNvPr id="28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</a:endParaRPr>
              </a:p>
            </p:txBody>
          </p:sp>
        </p:grp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81000" y="4953000"/>
            <a:ext cx="8354075" cy="1625600"/>
            <a:chOff x="381000" y="4953000"/>
            <a:chExt cx="8354075" cy="1625600"/>
          </a:xfrm>
        </p:grpSpPr>
        <p:sp>
          <p:nvSpPr>
            <p:cNvPr id="23561" name="Rectangle 15"/>
            <p:cNvSpPr>
              <a:spLocks noChangeArrowheads="1"/>
            </p:cNvSpPr>
            <p:nvPr/>
          </p:nvSpPr>
          <p:spPr bwMode="auto">
            <a:xfrm>
              <a:off x="381000" y="5319587"/>
              <a:ext cx="39200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charset="0"/>
                  <a:cs typeface="Calibri" charset="0"/>
                </a:rPr>
                <a:t>Hundert Pfennig sind ein Euro</a:t>
              </a:r>
              <a:endParaRPr lang="de-DE" b="1" dirty="0">
                <a:latin typeface="Calibri" charset="0"/>
                <a:cs typeface="Calibri" charset="0"/>
              </a:endParaRPr>
            </a:p>
          </p:txBody>
        </p:sp>
        <p:sp>
          <p:nvSpPr>
            <p:cNvPr id="23562" name="Rectangle 16"/>
            <p:cNvSpPr>
              <a:spLocks noChangeArrowheads="1"/>
            </p:cNvSpPr>
            <p:nvPr/>
          </p:nvSpPr>
          <p:spPr bwMode="auto">
            <a:xfrm>
              <a:off x="4800600" y="5281500"/>
              <a:ext cx="39344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>
                  <a:latin typeface="Calibri" charset="0"/>
                  <a:cs typeface="Calibri" charset="0"/>
                </a:rPr>
                <a:t>Hundert Pfennig </a:t>
              </a:r>
              <a:r>
                <a:rPr lang="de-DE" b="1" dirty="0">
                  <a:latin typeface="Calibri" charset="0"/>
                  <a:cs typeface="Calibri" charset="0"/>
                </a:rPr>
                <a:t>sind</a:t>
              </a:r>
              <a:r>
                <a:rPr lang="de-DE" dirty="0">
                  <a:latin typeface="Calibri" charset="0"/>
                  <a:cs typeface="Calibri" charset="0"/>
                </a:rPr>
                <a:t> ein Euro</a:t>
              </a:r>
            </a:p>
          </p:txBody>
        </p:sp>
        <p:sp>
          <p:nvSpPr>
            <p:cNvPr id="23563" name="TextBox 17"/>
            <p:cNvSpPr txBox="1">
              <a:spLocks noChangeArrowheads="1"/>
            </p:cNvSpPr>
            <p:nvPr/>
          </p:nvSpPr>
          <p:spPr bwMode="auto">
            <a:xfrm>
              <a:off x="3584575" y="5029174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23564" name="TextBox 18"/>
            <p:cNvSpPr txBox="1">
              <a:spLocks noChangeArrowheads="1"/>
            </p:cNvSpPr>
            <p:nvPr/>
          </p:nvSpPr>
          <p:spPr bwMode="auto">
            <a:xfrm>
              <a:off x="6975475" y="4953000"/>
              <a:ext cx="571500" cy="4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</a:t>
              </a: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508375" y="5854700"/>
              <a:ext cx="952500" cy="723900"/>
            </a:xfrm>
            <a:custGeom>
              <a:avLst/>
              <a:gdLst>
                <a:gd name="connsiteX0" fmla="*/ 0 w 952500"/>
                <a:gd name="connsiteY0" fmla="*/ 355600 h 723900"/>
                <a:gd name="connsiteX1" fmla="*/ 38100 w 952500"/>
                <a:gd name="connsiteY1" fmla="*/ 266700 h 723900"/>
                <a:gd name="connsiteX2" fmla="*/ 63500 w 952500"/>
                <a:gd name="connsiteY2" fmla="*/ 228600 h 723900"/>
                <a:gd name="connsiteX3" fmla="*/ 76200 w 952500"/>
                <a:gd name="connsiteY3" fmla="*/ 190500 h 723900"/>
                <a:gd name="connsiteX4" fmla="*/ 127000 w 952500"/>
                <a:gd name="connsiteY4" fmla="*/ 114300 h 723900"/>
                <a:gd name="connsiteX5" fmla="*/ 152400 w 952500"/>
                <a:gd name="connsiteY5" fmla="*/ 76200 h 723900"/>
                <a:gd name="connsiteX6" fmla="*/ 266700 w 952500"/>
                <a:gd name="connsiteY6" fmla="*/ 12700 h 723900"/>
                <a:gd name="connsiteX7" fmla="*/ 304800 w 952500"/>
                <a:gd name="connsiteY7" fmla="*/ 0 h 723900"/>
                <a:gd name="connsiteX8" fmla="*/ 469900 w 952500"/>
                <a:gd name="connsiteY8" fmla="*/ 12700 h 723900"/>
                <a:gd name="connsiteX9" fmla="*/ 546100 w 952500"/>
                <a:gd name="connsiteY9" fmla="*/ 76200 h 723900"/>
                <a:gd name="connsiteX10" fmla="*/ 584200 w 952500"/>
                <a:gd name="connsiteY10" fmla="*/ 101600 h 723900"/>
                <a:gd name="connsiteX11" fmla="*/ 635000 w 952500"/>
                <a:gd name="connsiteY11" fmla="*/ 177800 h 723900"/>
                <a:gd name="connsiteX12" fmla="*/ 647700 w 952500"/>
                <a:gd name="connsiteY12" fmla="*/ 215900 h 723900"/>
                <a:gd name="connsiteX13" fmla="*/ 660400 w 952500"/>
                <a:gd name="connsiteY13" fmla="*/ 266700 h 723900"/>
                <a:gd name="connsiteX14" fmla="*/ 685800 w 952500"/>
                <a:gd name="connsiteY14" fmla="*/ 317500 h 723900"/>
                <a:gd name="connsiteX15" fmla="*/ 698500 w 952500"/>
                <a:gd name="connsiteY15" fmla="*/ 355600 h 723900"/>
                <a:gd name="connsiteX16" fmla="*/ 711200 w 952500"/>
                <a:gd name="connsiteY16" fmla="*/ 406400 h 723900"/>
                <a:gd name="connsiteX17" fmla="*/ 838200 w 952500"/>
                <a:gd name="connsiteY17" fmla="*/ 558800 h 723900"/>
                <a:gd name="connsiteX18" fmla="*/ 914400 w 952500"/>
                <a:gd name="connsiteY18" fmla="*/ 673100 h 723900"/>
                <a:gd name="connsiteX19" fmla="*/ 952500 w 952500"/>
                <a:gd name="connsiteY19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0" h="723900">
                  <a:moveTo>
                    <a:pt x="0" y="355600"/>
                  </a:moveTo>
                  <a:cubicBezTo>
                    <a:pt x="14248" y="312856"/>
                    <a:pt x="12991" y="310642"/>
                    <a:pt x="38100" y="266700"/>
                  </a:cubicBezTo>
                  <a:cubicBezTo>
                    <a:pt x="45673" y="253448"/>
                    <a:pt x="56674" y="242252"/>
                    <a:pt x="63500" y="228600"/>
                  </a:cubicBezTo>
                  <a:cubicBezTo>
                    <a:pt x="69487" y="216626"/>
                    <a:pt x="69699" y="202202"/>
                    <a:pt x="76200" y="190500"/>
                  </a:cubicBezTo>
                  <a:cubicBezTo>
                    <a:pt x="91025" y="163815"/>
                    <a:pt x="110067" y="139700"/>
                    <a:pt x="127000" y="114300"/>
                  </a:cubicBezTo>
                  <a:cubicBezTo>
                    <a:pt x="135467" y="101600"/>
                    <a:pt x="141607" y="86993"/>
                    <a:pt x="152400" y="76200"/>
                  </a:cubicBezTo>
                  <a:cubicBezTo>
                    <a:pt x="209432" y="19168"/>
                    <a:pt x="173461" y="43780"/>
                    <a:pt x="266700" y="12700"/>
                  </a:cubicBezTo>
                  <a:lnTo>
                    <a:pt x="304800" y="0"/>
                  </a:lnTo>
                  <a:cubicBezTo>
                    <a:pt x="359833" y="4233"/>
                    <a:pt x="415649" y="2528"/>
                    <a:pt x="469900" y="12700"/>
                  </a:cubicBezTo>
                  <a:cubicBezTo>
                    <a:pt x="494312" y="17277"/>
                    <a:pt x="530899" y="63532"/>
                    <a:pt x="546100" y="76200"/>
                  </a:cubicBezTo>
                  <a:cubicBezTo>
                    <a:pt x="557826" y="85971"/>
                    <a:pt x="571500" y="93133"/>
                    <a:pt x="584200" y="101600"/>
                  </a:cubicBezTo>
                  <a:cubicBezTo>
                    <a:pt x="601133" y="127000"/>
                    <a:pt x="625347" y="148840"/>
                    <a:pt x="635000" y="177800"/>
                  </a:cubicBezTo>
                  <a:cubicBezTo>
                    <a:pt x="639233" y="190500"/>
                    <a:pt x="644022" y="203028"/>
                    <a:pt x="647700" y="215900"/>
                  </a:cubicBezTo>
                  <a:cubicBezTo>
                    <a:pt x="652495" y="232683"/>
                    <a:pt x="654271" y="250357"/>
                    <a:pt x="660400" y="266700"/>
                  </a:cubicBezTo>
                  <a:cubicBezTo>
                    <a:pt x="667047" y="284427"/>
                    <a:pt x="678342" y="300099"/>
                    <a:pt x="685800" y="317500"/>
                  </a:cubicBezTo>
                  <a:cubicBezTo>
                    <a:pt x="691073" y="329805"/>
                    <a:pt x="694822" y="342728"/>
                    <a:pt x="698500" y="355600"/>
                  </a:cubicBezTo>
                  <a:cubicBezTo>
                    <a:pt x="703295" y="372383"/>
                    <a:pt x="703394" y="390788"/>
                    <a:pt x="711200" y="406400"/>
                  </a:cubicBezTo>
                  <a:cubicBezTo>
                    <a:pt x="794302" y="572604"/>
                    <a:pt x="725851" y="390276"/>
                    <a:pt x="838200" y="558800"/>
                  </a:cubicBezTo>
                  <a:lnTo>
                    <a:pt x="914400" y="673100"/>
                  </a:lnTo>
                  <a:cubicBezTo>
                    <a:pt x="943121" y="716181"/>
                    <a:pt x="929007" y="700407"/>
                    <a:pt x="952500" y="72390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6899275" y="5803900"/>
              <a:ext cx="952500" cy="723900"/>
            </a:xfrm>
            <a:custGeom>
              <a:avLst/>
              <a:gdLst>
                <a:gd name="connsiteX0" fmla="*/ 0 w 952500"/>
                <a:gd name="connsiteY0" fmla="*/ 355600 h 723900"/>
                <a:gd name="connsiteX1" fmla="*/ 38100 w 952500"/>
                <a:gd name="connsiteY1" fmla="*/ 266700 h 723900"/>
                <a:gd name="connsiteX2" fmla="*/ 63500 w 952500"/>
                <a:gd name="connsiteY2" fmla="*/ 228600 h 723900"/>
                <a:gd name="connsiteX3" fmla="*/ 76200 w 952500"/>
                <a:gd name="connsiteY3" fmla="*/ 190500 h 723900"/>
                <a:gd name="connsiteX4" fmla="*/ 127000 w 952500"/>
                <a:gd name="connsiteY4" fmla="*/ 114300 h 723900"/>
                <a:gd name="connsiteX5" fmla="*/ 152400 w 952500"/>
                <a:gd name="connsiteY5" fmla="*/ 76200 h 723900"/>
                <a:gd name="connsiteX6" fmla="*/ 266700 w 952500"/>
                <a:gd name="connsiteY6" fmla="*/ 12700 h 723900"/>
                <a:gd name="connsiteX7" fmla="*/ 304800 w 952500"/>
                <a:gd name="connsiteY7" fmla="*/ 0 h 723900"/>
                <a:gd name="connsiteX8" fmla="*/ 469900 w 952500"/>
                <a:gd name="connsiteY8" fmla="*/ 12700 h 723900"/>
                <a:gd name="connsiteX9" fmla="*/ 546100 w 952500"/>
                <a:gd name="connsiteY9" fmla="*/ 76200 h 723900"/>
                <a:gd name="connsiteX10" fmla="*/ 584200 w 952500"/>
                <a:gd name="connsiteY10" fmla="*/ 101600 h 723900"/>
                <a:gd name="connsiteX11" fmla="*/ 635000 w 952500"/>
                <a:gd name="connsiteY11" fmla="*/ 177800 h 723900"/>
                <a:gd name="connsiteX12" fmla="*/ 647700 w 952500"/>
                <a:gd name="connsiteY12" fmla="*/ 215900 h 723900"/>
                <a:gd name="connsiteX13" fmla="*/ 660400 w 952500"/>
                <a:gd name="connsiteY13" fmla="*/ 266700 h 723900"/>
                <a:gd name="connsiteX14" fmla="*/ 685800 w 952500"/>
                <a:gd name="connsiteY14" fmla="*/ 317500 h 723900"/>
                <a:gd name="connsiteX15" fmla="*/ 698500 w 952500"/>
                <a:gd name="connsiteY15" fmla="*/ 355600 h 723900"/>
                <a:gd name="connsiteX16" fmla="*/ 711200 w 952500"/>
                <a:gd name="connsiteY16" fmla="*/ 406400 h 723900"/>
                <a:gd name="connsiteX17" fmla="*/ 838200 w 952500"/>
                <a:gd name="connsiteY17" fmla="*/ 558800 h 723900"/>
                <a:gd name="connsiteX18" fmla="*/ 914400 w 952500"/>
                <a:gd name="connsiteY18" fmla="*/ 673100 h 723900"/>
                <a:gd name="connsiteX19" fmla="*/ 952500 w 952500"/>
                <a:gd name="connsiteY19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2500" h="723900">
                  <a:moveTo>
                    <a:pt x="0" y="355600"/>
                  </a:moveTo>
                  <a:cubicBezTo>
                    <a:pt x="14248" y="312856"/>
                    <a:pt x="12991" y="310642"/>
                    <a:pt x="38100" y="266700"/>
                  </a:cubicBezTo>
                  <a:cubicBezTo>
                    <a:pt x="45673" y="253448"/>
                    <a:pt x="56674" y="242252"/>
                    <a:pt x="63500" y="228600"/>
                  </a:cubicBezTo>
                  <a:cubicBezTo>
                    <a:pt x="69487" y="216626"/>
                    <a:pt x="69699" y="202202"/>
                    <a:pt x="76200" y="190500"/>
                  </a:cubicBezTo>
                  <a:cubicBezTo>
                    <a:pt x="91025" y="163815"/>
                    <a:pt x="110067" y="139700"/>
                    <a:pt x="127000" y="114300"/>
                  </a:cubicBezTo>
                  <a:cubicBezTo>
                    <a:pt x="135467" y="101600"/>
                    <a:pt x="141607" y="86993"/>
                    <a:pt x="152400" y="76200"/>
                  </a:cubicBezTo>
                  <a:cubicBezTo>
                    <a:pt x="209432" y="19168"/>
                    <a:pt x="173461" y="43780"/>
                    <a:pt x="266700" y="12700"/>
                  </a:cubicBezTo>
                  <a:lnTo>
                    <a:pt x="304800" y="0"/>
                  </a:lnTo>
                  <a:cubicBezTo>
                    <a:pt x="359833" y="4233"/>
                    <a:pt x="415649" y="2528"/>
                    <a:pt x="469900" y="12700"/>
                  </a:cubicBezTo>
                  <a:cubicBezTo>
                    <a:pt x="494312" y="17277"/>
                    <a:pt x="530899" y="63532"/>
                    <a:pt x="546100" y="76200"/>
                  </a:cubicBezTo>
                  <a:cubicBezTo>
                    <a:pt x="557826" y="85971"/>
                    <a:pt x="571500" y="93133"/>
                    <a:pt x="584200" y="101600"/>
                  </a:cubicBezTo>
                  <a:cubicBezTo>
                    <a:pt x="601133" y="127000"/>
                    <a:pt x="625347" y="148840"/>
                    <a:pt x="635000" y="177800"/>
                  </a:cubicBezTo>
                  <a:cubicBezTo>
                    <a:pt x="639233" y="190500"/>
                    <a:pt x="644022" y="203028"/>
                    <a:pt x="647700" y="215900"/>
                  </a:cubicBezTo>
                  <a:cubicBezTo>
                    <a:pt x="652495" y="232683"/>
                    <a:pt x="654271" y="250357"/>
                    <a:pt x="660400" y="266700"/>
                  </a:cubicBezTo>
                  <a:cubicBezTo>
                    <a:pt x="667047" y="284427"/>
                    <a:pt x="678342" y="300099"/>
                    <a:pt x="685800" y="317500"/>
                  </a:cubicBezTo>
                  <a:cubicBezTo>
                    <a:pt x="691073" y="329805"/>
                    <a:pt x="694822" y="342728"/>
                    <a:pt x="698500" y="355600"/>
                  </a:cubicBezTo>
                  <a:cubicBezTo>
                    <a:pt x="703295" y="372383"/>
                    <a:pt x="703394" y="390788"/>
                    <a:pt x="711200" y="406400"/>
                  </a:cubicBezTo>
                  <a:cubicBezTo>
                    <a:pt x="794302" y="572604"/>
                    <a:pt x="725851" y="390276"/>
                    <a:pt x="838200" y="558800"/>
                  </a:cubicBezTo>
                  <a:lnTo>
                    <a:pt x="914400" y="673100"/>
                  </a:lnTo>
                  <a:cubicBezTo>
                    <a:pt x="943121" y="716181"/>
                    <a:pt x="929007" y="700407"/>
                    <a:pt x="952500" y="72390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ym typeface="Arial" pitchFamily="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3429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Prosodische Phrasierung</a:t>
            </a:r>
          </a:p>
        </p:txBody>
      </p:sp>
      <p:sp>
        <p:nvSpPr>
          <p:cNvPr id="24579" name="Rectangle 6"/>
          <p:cNvSpPr>
            <a:spLocks/>
          </p:cNvSpPr>
          <p:nvPr/>
        </p:nvSpPr>
        <p:spPr bwMode="auto">
          <a:xfrm>
            <a:off x="152400" y="990600"/>
            <a:ext cx="6273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Aufteilung einer Äußerung in unterschiedliche  Sprechmelodiegruppen 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152400" y="533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Was?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152400" y="1828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609600" y="22860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um Wörter salienter zu machen.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609600" y="28194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manchmal (aber nicht immer) um syntaktische/semantische Einheiten zu vermitteln.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304800" y="6172200"/>
            <a:ext cx="807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Beispiele aus Ladefoged (2005), </a:t>
            </a:r>
            <a:r>
              <a:rPr lang="de-DE" sz="1800" i="1">
                <a:latin typeface="Calibri" charset="0"/>
                <a:cs typeface="Calibri" charset="0"/>
              </a:rPr>
              <a:t>A Course in Phonetics</a:t>
            </a:r>
            <a:r>
              <a:rPr lang="de-DE" sz="1800">
                <a:latin typeface="Calibri" charset="0"/>
                <a:cs typeface="Calibri" charset="0"/>
              </a:rPr>
              <a:t>. Kapitel 2, Pitch and loudness </a:t>
            </a:r>
          </a:p>
        </p:txBody>
      </p:sp>
      <p:sp>
        <p:nvSpPr>
          <p:cNvPr id="24585" name="TextBox 12"/>
          <p:cNvSpPr txBox="1">
            <a:spLocks noChangeArrowheads="1"/>
          </p:cNvSpPr>
          <p:nvPr/>
        </p:nvSpPr>
        <p:spPr bwMode="auto">
          <a:xfrm>
            <a:off x="609600" y="41910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When danger threatens your children call the police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4586" name="Oval 16"/>
          <p:cNvSpPr>
            <a:spLocks noChangeArrowheads="1"/>
          </p:cNvSpPr>
          <p:nvPr/>
        </p:nvSpPr>
        <p:spPr bwMode="auto">
          <a:xfrm>
            <a:off x="304800" y="24384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4587" name="Oval 17"/>
          <p:cNvSpPr>
            <a:spLocks noChangeArrowheads="1"/>
          </p:cNvSpPr>
          <p:nvPr/>
        </p:nvSpPr>
        <p:spPr bwMode="auto">
          <a:xfrm>
            <a:off x="304800" y="2971800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pic>
        <p:nvPicPr>
          <p:cNvPr id="3" name="recording2_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77025" y="4605338"/>
            <a:ext cx="609600" cy="609600"/>
          </a:xfrm>
          <a:prstGeom prst="rect">
            <a:avLst/>
          </a:prstGeom>
        </p:spPr>
      </p:pic>
      <p:pic>
        <p:nvPicPr>
          <p:cNvPr id="4" name="recording2_9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800" y="4605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0"/>
            <a:ext cx="3429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Prosodische Phrasierung</a:t>
            </a: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533400" y="533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3366FF"/>
                </a:solidFill>
                <a:latin typeface="Calibri" charset="0"/>
                <a:cs typeface="Calibri" charset="0"/>
              </a:rPr>
              <a:t>Wie?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990600" y="1143000"/>
            <a:ext cx="563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Silben werden am Ende der prosodischen Phrase ausgedehnt (phrasenfinale Längung)</a:t>
            </a: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2057400" y="2209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Phraseninitial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5334000" y="22098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Phrasenfinal</a:t>
            </a: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381000" y="2819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threatens</a:t>
            </a: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533400" y="3352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children</a:t>
            </a:r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2133600" y="2819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400 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5610" name="TextBox 14"/>
          <p:cNvSpPr txBox="1">
            <a:spLocks noChangeArrowheads="1"/>
          </p:cNvSpPr>
          <p:nvPr/>
        </p:nvSpPr>
        <p:spPr bwMode="auto">
          <a:xfrm>
            <a:off x="5334000" y="28194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735 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5611" name="TextBox 15"/>
          <p:cNvSpPr txBox="1">
            <a:spLocks noChangeArrowheads="1"/>
          </p:cNvSpPr>
          <p:nvPr/>
        </p:nvSpPr>
        <p:spPr bwMode="auto">
          <a:xfrm>
            <a:off x="5410200" y="32766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645 ms</a:t>
            </a:r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5612" name="TextBox 16"/>
          <p:cNvSpPr txBox="1">
            <a:spLocks noChangeArrowheads="1"/>
          </p:cNvSpPr>
          <p:nvPr/>
        </p:nvSpPr>
        <p:spPr bwMode="auto">
          <a:xfrm>
            <a:off x="2209800" y="3352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472 ms</a:t>
            </a:r>
            <a:endParaRPr lang="en-GB">
              <a:latin typeface="Calibri" charset="0"/>
              <a:cs typeface="Calibri" charset="0"/>
            </a:endParaRPr>
          </a:p>
        </p:txBody>
      </p:sp>
      <p:pic>
        <p:nvPicPr>
          <p:cNvPr id="19" name="D63FC26B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E11F2A6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971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684BF12C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012330B1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0"/>
            <a:ext cx="167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04800" y="609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3366FF"/>
                </a:solidFill>
                <a:latin typeface="Calibri" charset="0"/>
                <a:cs typeface="Calibri" charset="0"/>
              </a:rPr>
              <a:t>Was?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304800" y="9906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Tonhöhenänderungen in einer Äußerung</a:t>
            </a:r>
          </a:p>
        </p:txBody>
      </p:sp>
      <p:pic>
        <p:nvPicPr>
          <p:cNvPr id="26629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292350"/>
            <a:ext cx="4375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42513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 bwMode="auto">
          <a:xfrm>
            <a:off x="1003300" y="1911350"/>
            <a:ext cx="28321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latin typeface="Calibri"/>
                <a:cs typeface="Calibri"/>
                <a:sym typeface="Arial" pitchFamily="8" charset="0"/>
              </a:rPr>
              <a:t>Mehl mahlen wollen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892800" y="1873250"/>
            <a:ext cx="30607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Arial" pitchFamily="8" charset="0"/>
              </a:rPr>
              <a:t>Mehl mahlen wollen</a:t>
            </a:r>
          </a:p>
        </p:txBody>
      </p:sp>
      <p:pic>
        <p:nvPicPr>
          <p:cNvPr id="11" name="5BE16AEE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F16B7C5F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28600" y="457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0"/>
            <a:ext cx="167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52400" y="9906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Intonation ist </a:t>
            </a:r>
            <a:r>
              <a:rPr lang="de-DE" b="1" dirty="0">
                <a:latin typeface="Calibri" charset="0"/>
                <a:cs typeface="Calibri" charset="0"/>
              </a:rPr>
              <a:t>post-lexikal</a:t>
            </a:r>
            <a:r>
              <a:rPr lang="de-DE" dirty="0">
                <a:latin typeface="Calibri" charset="0"/>
                <a:cs typeface="Calibri" charset="0"/>
              </a:rPr>
              <a:t>: sie erweitert die Bedeutungen </a:t>
            </a:r>
            <a:r>
              <a:rPr lang="de-DE" b="1" dirty="0">
                <a:latin typeface="Calibri" charset="0"/>
                <a:cs typeface="Calibri" charset="0"/>
              </a:rPr>
              <a:t>einer Äußerung </a:t>
            </a:r>
            <a:r>
              <a:rPr lang="de-DE" dirty="0">
                <a:latin typeface="Calibri" charset="0"/>
                <a:cs typeface="Calibri" charset="0"/>
              </a:rPr>
              <a:t>in einem Dialog 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52400" y="1828800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(Dagegen ist Ton </a:t>
            </a:r>
            <a:r>
              <a:rPr lang="de-DE" b="1" dirty="0">
                <a:latin typeface="Calibri" charset="0"/>
                <a:cs typeface="Calibri" charset="0"/>
              </a:rPr>
              <a:t>lexikal</a:t>
            </a:r>
            <a:r>
              <a:rPr lang="de-DE" dirty="0">
                <a:latin typeface="Calibri" charset="0"/>
                <a:cs typeface="Calibri" charset="0"/>
              </a:rPr>
              <a:t> und erweitert die </a:t>
            </a:r>
            <a:r>
              <a:rPr lang="de-DE" dirty="0" err="1">
                <a:latin typeface="Calibri" charset="0"/>
                <a:cs typeface="Calibri" charset="0"/>
              </a:rPr>
              <a:t>Bedetungen</a:t>
            </a:r>
            <a:r>
              <a:rPr lang="de-DE" dirty="0">
                <a:latin typeface="Calibri" charset="0"/>
                <a:cs typeface="Calibri" charset="0"/>
              </a:rPr>
              <a:t> </a:t>
            </a:r>
            <a:r>
              <a:rPr lang="de-DE" b="1" dirty="0">
                <a:latin typeface="Calibri" charset="0"/>
                <a:cs typeface="Calibri" charset="0"/>
              </a:rPr>
              <a:t>im Wortschatz</a:t>
            </a:r>
            <a:r>
              <a:rPr lang="de-DE" dirty="0">
                <a:latin typeface="Calibri" charset="0"/>
                <a:cs typeface="Calibri" charset="0"/>
              </a:rPr>
              <a:t>)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400" y="3352800"/>
            <a:ext cx="6324600" cy="3268663"/>
            <a:chOff x="152400" y="3352800"/>
            <a:chExt cx="6324600" cy="3268663"/>
          </a:xfrm>
        </p:grpSpPr>
        <p:sp>
          <p:nvSpPr>
            <p:cNvPr id="27671" name="TextBox 7"/>
            <p:cNvSpPr txBox="1">
              <a:spLocks noChangeArrowheads="1"/>
            </p:cNvSpPr>
            <p:nvPr/>
          </p:nvSpPr>
          <p:spPr bwMode="auto">
            <a:xfrm>
              <a:off x="152400" y="33528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1. Eine Aussage (z.B. Antwort auf wie heißt Du?)</a:t>
              </a:r>
            </a:p>
          </p:txBody>
        </p:sp>
        <p:sp>
          <p:nvSpPr>
            <p:cNvPr id="27672" name="TextBox 8"/>
            <p:cNvSpPr txBox="1">
              <a:spLocks noChangeArrowheads="1"/>
            </p:cNvSpPr>
            <p:nvPr/>
          </p:nvSpPr>
          <p:spPr bwMode="auto">
            <a:xfrm>
              <a:off x="152400" y="39624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2. Eine Frage (z.B. hast Du Amelia gesagt?)</a:t>
              </a:r>
            </a:p>
          </p:txBody>
        </p:sp>
        <p:sp>
          <p:nvSpPr>
            <p:cNvPr id="27673" name="TextBox 9"/>
            <p:cNvSpPr txBox="1">
              <a:spLocks noChangeArrowheads="1"/>
            </p:cNvSpPr>
            <p:nvPr/>
          </p:nvSpPr>
          <p:spPr bwMode="auto">
            <a:xfrm>
              <a:off x="152400" y="45720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3. Amelia – jetzt bist Du dran</a:t>
              </a:r>
            </a:p>
          </p:txBody>
        </p:sp>
        <p:sp>
          <p:nvSpPr>
            <p:cNvPr id="27674" name="TextBox 10"/>
            <p:cNvSpPr txBox="1">
              <a:spLocks noChangeArrowheads="1"/>
            </p:cNvSpPr>
            <p:nvPr/>
          </p:nvSpPr>
          <p:spPr bwMode="auto">
            <a:xfrm>
              <a:off x="152400" y="5257800"/>
              <a:ext cx="556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4. Überraschung (war es wirklich Amelia?)</a:t>
              </a:r>
            </a:p>
          </p:txBody>
        </p:sp>
        <p:sp>
          <p:nvSpPr>
            <p:cNvPr id="27675" name="TextBox 11"/>
            <p:cNvSpPr txBox="1">
              <a:spLocks noChangeArrowheads="1"/>
            </p:cNvSpPr>
            <p:nvPr/>
          </p:nvSpPr>
          <p:spPr bwMode="auto">
            <a:xfrm>
              <a:off x="152400" y="5791200"/>
              <a:ext cx="5638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5. Mahnend (Amelia: mach jetzt endlich Deine Hausaufgaben fertig).</a:t>
              </a:r>
            </a:p>
          </p:txBody>
        </p:sp>
      </p:grp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838200" y="2667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A.</a:t>
            </a:r>
          </a:p>
        </p:txBody>
      </p:sp>
      <p:sp>
        <p:nvSpPr>
          <p:cNvPr id="27656" name="TextBox 14"/>
          <p:cNvSpPr txBox="1">
            <a:spLocks noChangeArrowheads="1"/>
          </p:cNvSpPr>
          <p:nvPr/>
        </p:nvSpPr>
        <p:spPr bwMode="auto">
          <a:xfrm>
            <a:off x="2362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B.</a:t>
            </a:r>
          </a:p>
        </p:txBody>
      </p:sp>
      <p:sp>
        <p:nvSpPr>
          <p:cNvPr id="27657" name="TextBox 15"/>
          <p:cNvSpPr txBox="1">
            <a:spLocks noChangeArrowheads="1"/>
          </p:cNvSpPr>
          <p:nvPr/>
        </p:nvSpPr>
        <p:spPr bwMode="auto">
          <a:xfrm>
            <a:off x="3886200" y="2667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C.</a:t>
            </a:r>
          </a:p>
        </p:txBody>
      </p:sp>
      <p:sp>
        <p:nvSpPr>
          <p:cNvPr id="27658" name="TextBox 16"/>
          <p:cNvSpPr txBox="1">
            <a:spLocks noChangeArrowheads="1"/>
          </p:cNvSpPr>
          <p:nvPr/>
        </p:nvSpPr>
        <p:spPr bwMode="auto">
          <a:xfrm>
            <a:off x="5410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D.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6934200" y="2667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E.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553200" y="3429000"/>
            <a:ext cx="685800" cy="2976563"/>
            <a:chOff x="6553200" y="3429000"/>
            <a:chExt cx="685800" cy="2976563"/>
          </a:xfrm>
        </p:grpSpPr>
        <p:sp>
          <p:nvSpPr>
            <p:cNvPr id="27666" name="TextBox 23"/>
            <p:cNvSpPr txBox="1">
              <a:spLocks noChangeArrowheads="1"/>
            </p:cNvSpPr>
            <p:nvPr/>
          </p:nvSpPr>
          <p:spPr bwMode="auto">
            <a:xfrm>
              <a:off x="6553200" y="5943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E.</a:t>
              </a:r>
            </a:p>
          </p:txBody>
        </p:sp>
        <p:sp>
          <p:nvSpPr>
            <p:cNvPr id="27667" name="TextBox 24"/>
            <p:cNvSpPr txBox="1">
              <a:spLocks noChangeArrowheads="1"/>
            </p:cNvSpPr>
            <p:nvPr/>
          </p:nvSpPr>
          <p:spPr bwMode="auto">
            <a:xfrm>
              <a:off x="6553200" y="44958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D.</a:t>
              </a:r>
            </a:p>
          </p:txBody>
        </p:sp>
        <p:sp>
          <p:nvSpPr>
            <p:cNvPr id="27668" name="TextBox 25"/>
            <p:cNvSpPr txBox="1">
              <a:spLocks noChangeArrowheads="1"/>
            </p:cNvSpPr>
            <p:nvPr/>
          </p:nvSpPr>
          <p:spPr bwMode="auto">
            <a:xfrm>
              <a:off x="6553200" y="3429000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C.</a:t>
              </a:r>
            </a:p>
          </p:txBody>
        </p:sp>
        <p:sp>
          <p:nvSpPr>
            <p:cNvPr id="27669" name="TextBox 26"/>
            <p:cNvSpPr txBox="1">
              <a:spLocks noChangeArrowheads="1"/>
            </p:cNvSpPr>
            <p:nvPr/>
          </p:nvSpPr>
          <p:spPr bwMode="auto">
            <a:xfrm>
              <a:off x="6553200" y="5181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B.</a:t>
              </a:r>
            </a:p>
          </p:txBody>
        </p:sp>
        <p:sp>
          <p:nvSpPr>
            <p:cNvPr id="27670" name="TextBox 28"/>
            <p:cNvSpPr txBox="1">
              <a:spLocks noChangeArrowheads="1"/>
            </p:cNvSpPr>
            <p:nvPr/>
          </p:nvSpPr>
          <p:spPr bwMode="auto">
            <a:xfrm>
              <a:off x="6553200" y="396240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A.</a:t>
              </a:r>
            </a:p>
          </p:txBody>
        </p:sp>
      </p:grpSp>
      <p:pic>
        <p:nvPicPr>
          <p:cNvPr id="4" name="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" y="3038554"/>
            <a:ext cx="421432" cy="421432"/>
          </a:xfrm>
          <a:prstGeom prst="rect">
            <a:avLst/>
          </a:prstGeom>
        </p:spPr>
      </p:pic>
      <p:pic>
        <p:nvPicPr>
          <p:cNvPr id="6" name="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29164" y="3007149"/>
            <a:ext cx="464895" cy="464895"/>
          </a:xfrm>
          <a:prstGeom prst="rect">
            <a:avLst/>
          </a:prstGeom>
        </p:spPr>
      </p:pic>
      <p:pic>
        <p:nvPicPr>
          <p:cNvPr id="7" name="C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86200" y="3023189"/>
            <a:ext cx="428241" cy="428241"/>
          </a:xfrm>
          <a:prstGeom prst="rect">
            <a:avLst/>
          </a:prstGeom>
        </p:spPr>
      </p:pic>
      <p:pic>
        <p:nvPicPr>
          <p:cNvPr id="8" name="D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10199" y="3038554"/>
            <a:ext cx="433909" cy="433909"/>
          </a:xfrm>
          <a:prstGeom prst="rect">
            <a:avLst/>
          </a:prstGeom>
        </p:spPr>
      </p:pic>
      <p:pic>
        <p:nvPicPr>
          <p:cNvPr id="9" name="E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921651" y="3056570"/>
            <a:ext cx="473605" cy="473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0"/>
            <a:ext cx="2362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Intonation: wie?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0" y="381000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Intonation wird hauptsächlich durch </a:t>
            </a:r>
            <a:r>
              <a:rPr lang="de-DE" b="1">
                <a:latin typeface="Calibri" charset="0"/>
                <a:cs typeface="Calibri" charset="0"/>
              </a:rPr>
              <a:t>Grundfrequenzänderungen in akzentuierten Wörtern übertragen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0" y="12192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Besonders wichtig sind f0-Änderungen im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Nachlauf </a:t>
            </a:r>
            <a:r>
              <a:rPr lang="de-DE" dirty="0">
                <a:latin typeface="Calibri" charset="0"/>
                <a:cs typeface="Calibri" charset="0"/>
              </a:rPr>
              <a:t>= zwischen dem letzten akzentuierten Wort (=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Nuklear-Akzent</a:t>
            </a:r>
            <a:r>
              <a:rPr lang="de-DE" dirty="0">
                <a:latin typeface="Calibri" charset="0"/>
                <a:cs typeface="Calibri" charset="0"/>
              </a:rPr>
              <a:t>) einer prosodischen Phrase und Phrasenende</a:t>
            </a:r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1752600" y="25146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Melanie ist eine M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alerin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114800" y="2590800"/>
            <a:ext cx="762000" cy="1111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803400" y="2814638"/>
            <a:ext cx="36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4038600" y="285273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4187825" y="3279775"/>
            <a:ext cx="642938" cy="654050"/>
          </a:xfrm>
          <a:custGeom>
            <a:avLst/>
            <a:gdLst>
              <a:gd name="connsiteX0" fmla="*/ 0 w 889000"/>
              <a:gd name="connsiteY0" fmla="*/ 76200 h 714587"/>
              <a:gd name="connsiteX1" fmla="*/ 38100 w 889000"/>
              <a:gd name="connsiteY1" fmla="*/ 63500 h 714587"/>
              <a:gd name="connsiteX2" fmla="*/ 76200 w 889000"/>
              <a:gd name="connsiteY2" fmla="*/ 38100 h 714587"/>
              <a:gd name="connsiteX3" fmla="*/ 152400 w 889000"/>
              <a:gd name="connsiteY3" fmla="*/ 12700 h 714587"/>
              <a:gd name="connsiteX4" fmla="*/ 190500 w 889000"/>
              <a:gd name="connsiteY4" fmla="*/ 0 h 714587"/>
              <a:gd name="connsiteX5" fmla="*/ 317500 w 889000"/>
              <a:gd name="connsiteY5" fmla="*/ 12700 h 714587"/>
              <a:gd name="connsiteX6" fmla="*/ 355600 w 889000"/>
              <a:gd name="connsiteY6" fmla="*/ 25400 h 714587"/>
              <a:gd name="connsiteX7" fmla="*/ 419100 w 889000"/>
              <a:gd name="connsiteY7" fmla="*/ 101600 h 714587"/>
              <a:gd name="connsiteX8" fmla="*/ 457200 w 889000"/>
              <a:gd name="connsiteY8" fmla="*/ 114300 h 714587"/>
              <a:gd name="connsiteX9" fmla="*/ 533400 w 889000"/>
              <a:gd name="connsiteY9" fmla="*/ 228600 h 714587"/>
              <a:gd name="connsiteX10" fmla="*/ 558800 w 889000"/>
              <a:gd name="connsiteY10" fmla="*/ 266700 h 714587"/>
              <a:gd name="connsiteX11" fmla="*/ 596900 w 889000"/>
              <a:gd name="connsiteY11" fmla="*/ 355600 h 714587"/>
              <a:gd name="connsiteX12" fmla="*/ 622300 w 889000"/>
              <a:gd name="connsiteY12" fmla="*/ 393700 h 714587"/>
              <a:gd name="connsiteX13" fmla="*/ 635000 w 889000"/>
              <a:gd name="connsiteY13" fmla="*/ 431800 h 714587"/>
              <a:gd name="connsiteX14" fmla="*/ 723900 w 889000"/>
              <a:gd name="connsiteY14" fmla="*/ 533400 h 714587"/>
              <a:gd name="connsiteX15" fmla="*/ 838200 w 889000"/>
              <a:gd name="connsiteY15" fmla="*/ 660400 h 714587"/>
              <a:gd name="connsiteX16" fmla="*/ 889000 w 889000"/>
              <a:gd name="connsiteY16" fmla="*/ 711200 h 71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000" h="714587">
                <a:moveTo>
                  <a:pt x="0" y="76200"/>
                </a:moveTo>
                <a:cubicBezTo>
                  <a:pt x="12700" y="71967"/>
                  <a:pt x="26126" y="69487"/>
                  <a:pt x="38100" y="63500"/>
                </a:cubicBezTo>
                <a:cubicBezTo>
                  <a:pt x="51752" y="56674"/>
                  <a:pt x="62252" y="44299"/>
                  <a:pt x="76200" y="38100"/>
                </a:cubicBezTo>
                <a:cubicBezTo>
                  <a:pt x="100666" y="27226"/>
                  <a:pt x="127000" y="21167"/>
                  <a:pt x="152400" y="12700"/>
                </a:cubicBezTo>
                <a:lnTo>
                  <a:pt x="190500" y="0"/>
                </a:lnTo>
                <a:cubicBezTo>
                  <a:pt x="232833" y="4233"/>
                  <a:pt x="275450" y="6231"/>
                  <a:pt x="317500" y="12700"/>
                </a:cubicBezTo>
                <a:cubicBezTo>
                  <a:pt x="330731" y="14736"/>
                  <a:pt x="344461" y="17974"/>
                  <a:pt x="355600" y="25400"/>
                </a:cubicBezTo>
                <a:cubicBezTo>
                  <a:pt x="500719" y="122146"/>
                  <a:pt x="301961" y="7888"/>
                  <a:pt x="419100" y="101600"/>
                </a:cubicBezTo>
                <a:cubicBezTo>
                  <a:pt x="429553" y="109963"/>
                  <a:pt x="444500" y="110067"/>
                  <a:pt x="457200" y="114300"/>
                </a:cubicBezTo>
                <a:lnTo>
                  <a:pt x="533400" y="228600"/>
                </a:lnTo>
                <a:cubicBezTo>
                  <a:pt x="541867" y="241300"/>
                  <a:pt x="553973" y="252220"/>
                  <a:pt x="558800" y="266700"/>
                </a:cubicBezTo>
                <a:cubicBezTo>
                  <a:pt x="573048" y="309444"/>
                  <a:pt x="571791" y="311658"/>
                  <a:pt x="596900" y="355600"/>
                </a:cubicBezTo>
                <a:cubicBezTo>
                  <a:pt x="604473" y="368852"/>
                  <a:pt x="615474" y="380048"/>
                  <a:pt x="622300" y="393700"/>
                </a:cubicBezTo>
                <a:cubicBezTo>
                  <a:pt x="628287" y="405674"/>
                  <a:pt x="628499" y="420098"/>
                  <a:pt x="635000" y="431800"/>
                </a:cubicBezTo>
                <a:cubicBezTo>
                  <a:pt x="678578" y="510241"/>
                  <a:pt x="668244" y="496296"/>
                  <a:pt x="723900" y="533400"/>
                </a:cubicBezTo>
                <a:cubicBezTo>
                  <a:pt x="781624" y="619986"/>
                  <a:pt x="713584" y="523322"/>
                  <a:pt x="838200" y="660400"/>
                </a:cubicBezTo>
                <a:cubicBezTo>
                  <a:pt x="887461" y="714587"/>
                  <a:pt x="853409" y="711200"/>
                  <a:pt x="889000" y="7112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 flipV="1">
            <a:off x="4160838" y="4129088"/>
            <a:ext cx="641350" cy="654050"/>
          </a:xfrm>
          <a:custGeom>
            <a:avLst/>
            <a:gdLst>
              <a:gd name="connsiteX0" fmla="*/ 0 w 889000"/>
              <a:gd name="connsiteY0" fmla="*/ 76200 h 714587"/>
              <a:gd name="connsiteX1" fmla="*/ 38100 w 889000"/>
              <a:gd name="connsiteY1" fmla="*/ 63500 h 714587"/>
              <a:gd name="connsiteX2" fmla="*/ 76200 w 889000"/>
              <a:gd name="connsiteY2" fmla="*/ 38100 h 714587"/>
              <a:gd name="connsiteX3" fmla="*/ 152400 w 889000"/>
              <a:gd name="connsiteY3" fmla="*/ 12700 h 714587"/>
              <a:gd name="connsiteX4" fmla="*/ 190500 w 889000"/>
              <a:gd name="connsiteY4" fmla="*/ 0 h 714587"/>
              <a:gd name="connsiteX5" fmla="*/ 317500 w 889000"/>
              <a:gd name="connsiteY5" fmla="*/ 12700 h 714587"/>
              <a:gd name="connsiteX6" fmla="*/ 355600 w 889000"/>
              <a:gd name="connsiteY6" fmla="*/ 25400 h 714587"/>
              <a:gd name="connsiteX7" fmla="*/ 419100 w 889000"/>
              <a:gd name="connsiteY7" fmla="*/ 101600 h 714587"/>
              <a:gd name="connsiteX8" fmla="*/ 457200 w 889000"/>
              <a:gd name="connsiteY8" fmla="*/ 114300 h 714587"/>
              <a:gd name="connsiteX9" fmla="*/ 533400 w 889000"/>
              <a:gd name="connsiteY9" fmla="*/ 228600 h 714587"/>
              <a:gd name="connsiteX10" fmla="*/ 558800 w 889000"/>
              <a:gd name="connsiteY10" fmla="*/ 266700 h 714587"/>
              <a:gd name="connsiteX11" fmla="*/ 596900 w 889000"/>
              <a:gd name="connsiteY11" fmla="*/ 355600 h 714587"/>
              <a:gd name="connsiteX12" fmla="*/ 622300 w 889000"/>
              <a:gd name="connsiteY12" fmla="*/ 393700 h 714587"/>
              <a:gd name="connsiteX13" fmla="*/ 635000 w 889000"/>
              <a:gd name="connsiteY13" fmla="*/ 431800 h 714587"/>
              <a:gd name="connsiteX14" fmla="*/ 723900 w 889000"/>
              <a:gd name="connsiteY14" fmla="*/ 533400 h 714587"/>
              <a:gd name="connsiteX15" fmla="*/ 838200 w 889000"/>
              <a:gd name="connsiteY15" fmla="*/ 660400 h 714587"/>
              <a:gd name="connsiteX16" fmla="*/ 889000 w 889000"/>
              <a:gd name="connsiteY16" fmla="*/ 711200 h 71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9000" h="714587">
                <a:moveTo>
                  <a:pt x="0" y="76200"/>
                </a:moveTo>
                <a:cubicBezTo>
                  <a:pt x="12700" y="71967"/>
                  <a:pt x="26126" y="69487"/>
                  <a:pt x="38100" y="63500"/>
                </a:cubicBezTo>
                <a:cubicBezTo>
                  <a:pt x="51752" y="56674"/>
                  <a:pt x="62252" y="44299"/>
                  <a:pt x="76200" y="38100"/>
                </a:cubicBezTo>
                <a:cubicBezTo>
                  <a:pt x="100666" y="27226"/>
                  <a:pt x="127000" y="21167"/>
                  <a:pt x="152400" y="12700"/>
                </a:cubicBezTo>
                <a:lnTo>
                  <a:pt x="190500" y="0"/>
                </a:lnTo>
                <a:cubicBezTo>
                  <a:pt x="232833" y="4233"/>
                  <a:pt x="275450" y="6231"/>
                  <a:pt x="317500" y="12700"/>
                </a:cubicBezTo>
                <a:cubicBezTo>
                  <a:pt x="330731" y="14736"/>
                  <a:pt x="344461" y="17974"/>
                  <a:pt x="355600" y="25400"/>
                </a:cubicBezTo>
                <a:cubicBezTo>
                  <a:pt x="500719" y="122146"/>
                  <a:pt x="301961" y="7888"/>
                  <a:pt x="419100" y="101600"/>
                </a:cubicBezTo>
                <a:cubicBezTo>
                  <a:pt x="429553" y="109963"/>
                  <a:pt x="444500" y="110067"/>
                  <a:pt x="457200" y="114300"/>
                </a:cubicBezTo>
                <a:lnTo>
                  <a:pt x="533400" y="228600"/>
                </a:lnTo>
                <a:cubicBezTo>
                  <a:pt x="541867" y="241300"/>
                  <a:pt x="553973" y="252220"/>
                  <a:pt x="558800" y="266700"/>
                </a:cubicBezTo>
                <a:cubicBezTo>
                  <a:pt x="573048" y="309444"/>
                  <a:pt x="571791" y="311658"/>
                  <a:pt x="596900" y="355600"/>
                </a:cubicBezTo>
                <a:cubicBezTo>
                  <a:pt x="604473" y="368852"/>
                  <a:pt x="615474" y="380048"/>
                  <a:pt x="622300" y="393700"/>
                </a:cubicBezTo>
                <a:cubicBezTo>
                  <a:pt x="628287" y="405674"/>
                  <a:pt x="628499" y="420098"/>
                  <a:pt x="635000" y="431800"/>
                </a:cubicBezTo>
                <a:cubicBezTo>
                  <a:pt x="678578" y="510241"/>
                  <a:pt x="668244" y="496296"/>
                  <a:pt x="723900" y="533400"/>
                </a:cubicBezTo>
                <a:cubicBezTo>
                  <a:pt x="781624" y="619986"/>
                  <a:pt x="713584" y="523322"/>
                  <a:pt x="838200" y="660400"/>
                </a:cubicBezTo>
                <a:cubicBezTo>
                  <a:pt x="887461" y="714587"/>
                  <a:pt x="853409" y="711200"/>
                  <a:pt x="889000" y="7112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114800" y="5083175"/>
            <a:ext cx="623888" cy="700088"/>
          </a:xfrm>
          <a:custGeom>
            <a:avLst/>
            <a:gdLst>
              <a:gd name="connsiteX0" fmla="*/ 0 w 863600"/>
              <a:gd name="connsiteY0" fmla="*/ 38100 h 765093"/>
              <a:gd name="connsiteX1" fmla="*/ 76200 w 863600"/>
              <a:gd name="connsiteY1" fmla="*/ 12700 h 765093"/>
              <a:gd name="connsiteX2" fmla="*/ 114300 w 863600"/>
              <a:gd name="connsiteY2" fmla="*/ 0 h 765093"/>
              <a:gd name="connsiteX3" fmla="*/ 165100 w 863600"/>
              <a:gd name="connsiteY3" fmla="*/ 12700 h 765093"/>
              <a:gd name="connsiteX4" fmla="*/ 241300 w 863600"/>
              <a:gd name="connsiteY4" fmla="*/ 63500 h 765093"/>
              <a:gd name="connsiteX5" fmla="*/ 266700 w 863600"/>
              <a:gd name="connsiteY5" fmla="*/ 101600 h 765093"/>
              <a:gd name="connsiteX6" fmla="*/ 292100 w 863600"/>
              <a:gd name="connsiteY6" fmla="*/ 177800 h 765093"/>
              <a:gd name="connsiteX7" fmla="*/ 317500 w 863600"/>
              <a:gd name="connsiteY7" fmla="*/ 266700 h 765093"/>
              <a:gd name="connsiteX8" fmla="*/ 330200 w 863600"/>
              <a:gd name="connsiteY8" fmla="*/ 330200 h 765093"/>
              <a:gd name="connsiteX9" fmla="*/ 342900 w 863600"/>
              <a:gd name="connsiteY9" fmla="*/ 381000 h 765093"/>
              <a:gd name="connsiteX10" fmla="*/ 368300 w 863600"/>
              <a:gd name="connsiteY10" fmla="*/ 457200 h 765093"/>
              <a:gd name="connsiteX11" fmla="*/ 393700 w 863600"/>
              <a:gd name="connsiteY11" fmla="*/ 558800 h 765093"/>
              <a:gd name="connsiteX12" fmla="*/ 406400 w 863600"/>
              <a:gd name="connsiteY12" fmla="*/ 609600 h 765093"/>
              <a:gd name="connsiteX13" fmla="*/ 444500 w 863600"/>
              <a:gd name="connsiteY13" fmla="*/ 685800 h 765093"/>
              <a:gd name="connsiteX14" fmla="*/ 533400 w 863600"/>
              <a:gd name="connsiteY14" fmla="*/ 723900 h 765093"/>
              <a:gd name="connsiteX15" fmla="*/ 609600 w 863600"/>
              <a:gd name="connsiteY15" fmla="*/ 762000 h 765093"/>
              <a:gd name="connsiteX16" fmla="*/ 660400 w 863600"/>
              <a:gd name="connsiteY16" fmla="*/ 736600 h 765093"/>
              <a:gd name="connsiteX17" fmla="*/ 698500 w 863600"/>
              <a:gd name="connsiteY17" fmla="*/ 685800 h 765093"/>
              <a:gd name="connsiteX18" fmla="*/ 711200 w 863600"/>
              <a:gd name="connsiteY18" fmla="*/ 647700 h 765093"/>
              <a:gd name="connsiteX19" fmla="*/ 736600 w 863600"/>
              <a:gd name="connsiteY19" fmla="*/ 596900 h 765093"/>
              <a:gd name="connsiteX20" fmla="*/ 749300 w 863600"/>
              <a:gd name="connsiteY20" fmla="*/ 558800 h 765093"/>
              <a:gd name="connsiteX21" fmla="*/ 787400 w 863600"/>
              <a:gd name="connsiteY21" fmla="*/ 520700 h 765093"/>
              <a:gd name="connsiteX22" fmla="*/ 800100 w 863600"/>
              <a:gd name="connsiteY22" fmla="*/ 482600 h 765093"/>
              <a:gd name="connsiteX23" fmla="*/ 825500 w 863600"/>
              <a:gd name="connsiteY23" fmla="*/ 431800 h 765093"/>
              <a:gd name="connsiteX24" fmla="*/ 863600 w 863600"/>
              <a:gd name="connsiteY24" fmla="*/ 355600 h 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3600" h="765093">
                <a:moveTo>
                  <a:pt x="0" y="38100"/>
                </a:moveTo>
                <a:lnTo>
                  <a:pt x="76200" y="12700"/>
                </a:lnTo>
                <a:lnTo>
                  <a:pt x="114300" y="0"/>
                </a:lnTo>
                <a:cubicBezTo>
                  <a:pt x="131233" y="4233"/>
                  <a:pt x="149488" y="4894"/>
                  <a:pt x="165100" y="12700"/>
                </a:cubicBezTo>
                <a:cubicBezTo>
                  <a:pt x="192404" y="26352"/>
                  <a:pt x="241300" y="63500"/>
                  <a:pt x="241300" y="63500"/>
                </a:cubicBezTo>
                <a:cubicBezTo>
                  <a:pt x="249767" y="76200"/>
                  <a:pt x="260501" y="87652"/>
                  <a:pt x="266700" y="101600"/>
                </a:cubicBezTo>
                <a:cubicBezTo>
                  <a:pt x="277574" y="126066"/>
                  <a:pt x="283633" y="152400"/>
                  <a:pt x="292100" y="177800"/>
                </a:cubicBezTo>
                <a:cubicBezTo>
                  <a:pt x="306243" y="220228"/>
                  <a:pt x="306869" y="218860"/>
                  <a:pt x="317500" y="266700"/>
                </a:cubicBezTo>
                <a:cubicBezTo>
                  <a:pt x="322183" y="287772"/>
                  <a:pt x="325517" y="309128"/>
                  <a:pt x="330200" y="330200"/>
                </a:cubicBezTo>
                <a:cubicBezTo>
                  <a:pt x="333986" y="347239"/>
                  <a:pt x="337884" y="364282"/>
                  <a:pt x="342900" y="381000"/>
                </a:cubicBezTo>
                <a:cubicBezTo>
                  <a:pt x="350593" y="406645"/>
                  <a:pt x="361806" y="431225"/>
                  <a:pt x="368300" y="457200"/>
                </a:cubicBezTo>
                <a:lnTo>
                  <a:pt x="393700" y="558800"/>
                </a:lnTo>
                <a:cubicBezTo>
                  <a:pt x="397933" y="575733"/>
                  <a:pt x="400880" y="593041"/>
                  <a:pt x="406400" y="609600"/>
                </a:cubicBezTo>
                <a:cubicBezTo>
                  <a:pt x="416729" y="640588"/>
                  <a:pt x="419881" y="661181"/>
                  <a:pt x="444500" y="685800"/>
                </a:cubicBezTo>
                <a:cubicBezTo>
                  <a:pt x="473735" y="715035"/>
                  <a:pt x="494537" y="714184"/>
                  <a:pt x="533400" y="723900"/>
                </a:cubicBezTo>
                <a:cubicBezTo>
                  <a:pt x="547374" y="733216"/>
                  <a:pt x="587949" y="765093"/>
                  <a:pt x="609600" y="762000"/>
                </a:cubicBezTo>
                <a:cubicBezTo>
                  <a:pt x="628342" y="759323"/>
                  <a:pt x="643467" y="745067"/>
                  <a:pt x="660400" y="736600"/>
                </a:cubicBezTo>
                <a:cubicBezTo>
                  <a:pt x="673100" y="719667"/>
                  <a:pt x="687998" y="704178"/>
                  <a:pt x="698500" y="685800"/>
                </a:cubicBezTo>
                <a:cubicBezTo>
                  <a:pt x="705142" y="674177"/>
                  <a:pt x="705927" y="660005"/>
                  <a:pt x="711200" y="647700"/>
                </a:cubicBezTo>
                <a:cubicBezTo>
                  <a:pt x="718658" y="630299"/>
                  <a:pt x="729142" y="614301"/>
                  <a:pt x="736600" y="596900"/>
                </a:cubicBezTo>
                <a:cubicBezTo>
                  <a:pt x="741873" y="584595"/>
                  <a:pt x="741874" y="569939"/>
                  <a:pt x="749300" y="558800"/>
                </a:cubicBezTo>
                <a:cubicBezTo>
                  <a:pt x="759263" y="543856"/>
                  <a:pt x="774700" y="533400"/>
                  <a:pt x="787400" y="520700"/>
                </a:cubicBezTo>
                <a:cubicBezTo>
                  <a:pt x="791633" y="508000"/>
                  <a:pt x="794827" y="494905"/>
                  <a:pt x="800100" y="482600"/>
                </a:cubicBezTo>
                <a:cubicBezTo>
                  <a:pt x="807558" y="465199"/>
                  <a:pt x="818469" y="449378"/>
                  <a:pt x="825500" y="431800"/>
                </a:cubicBezTo>
                <a:cubicBezTo>
                  <a:pt x="857586" y="351584"/>
                  <a:pt x="823280" y="355600"/>
                  <a:pt x="863600" y="35560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114800" y="6199188"/>
            <a:ext cx="669925" cy="139700"/>
          </a:xfrm>
          <a:custGeom>
            <a:avLst/>
            <a:gdLst>
              <a:gd name="connsiteX0" fmla="*/ 0 w 927100"/>
              <a:gd name="connsiteY0" fmla="*/ 0 h 152400"/>
              <a:gd name="connsiteX1" fmla="*/ 228600 w 927100"/>
              <a:gd name="connsiteY1" fmla="*/ 50800 h 152400"/>
              <a:gd name="connsiteX2" fmla="*/ 457200 w 927100"/>
              <a:gd name="connsiteY2" fmla="*/ 63500 h 152400"/>
              <a:gd name="connsiteX3" fmla="*/ 711200 w 927100"/>
              <a:gd name="connsiteY3" fmla="*/ 88900 h 152400"/>
              <a:gd name="connsiteX4" fmla="*/ 800100 w 927100"/>
              <a:gd name="connsiteY4" fmla="*/ 127000 h 152400"/>
              <a:gd name="connsiteX5" fmla="*/ 876300 w 927100"/>
              <a:gd name="connsiteY5" fmla="*/ 152400 h 152400"/>
              <a:gd name="connsiteX6" fmla="*/ 927100 w 927100"/>
              <a:gd name="connsiteY6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7100" h="152400">
                <a:moveTo>
                  <a:pt x="0" y="0"/>
                </a:moveTo>
                <a:cubicBezTo>
                  <a:pt x="98498" y="32833"/>
                  <a:pt x="100879" y="38028"/>
                  <a:pt x="228600" y="50800"/>
                </a:cubicBezTo>
                <a:cubicBezTo>
                  <a:pt x="304539" y="58394"/>
                  <a:pt x="381052" y="58423"/>
                  <a:pt x="457200" y="63500"/>
                </a:cubicBezTo>
                <a:cubicBezTo>
                  <a:pt x="590352" y="72377"/>
                  <a:pt x="594677" y="74335"/>
                  <a:pt x="711200" y="88900"/>
                </a:cubicBezTo>
                <a:cubicBezTo>
                  <a:pt x="833842" y="129781"/>
                  <a:pt x="643166" y="64226"/>
                  <a:pt x="800100" y="127000"/>
                </a:cubicBezTo>
                <a:cubicBezTo>
                  <a:pt x="824959" y="136944"/>
                  <a:pt x="849526" y="152400"/>
                  <a:pt x="876300" y="152400"/>
                </a:cubicBezTo>
                <a:lnTo>
                  <a:pt x="927100" y="15240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  <a:sym typeface="Arial" pitchFamily="8" charset="0"/>
            </a:endParaRPr>
          </a:p>
        </p:txBody>
      </p:sp>
      <p:sp>
        <p:nvSpPr>
          <p:cNvPr id="28685" name="TextBox 17"/>
          <p:cNvSpPr txBox="1">
            <a:spLocks noChangeArrowheads="1"/>
          </p:cNvSpPr>
          <p:nvPr/>
        </p:nvSpPr>
        <p:spPr bwMode="auto">
          <a:xfrm>
            <a:off x="5078413" y="3221038"/>
            <a:ext cx="1550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fallend</a:t>
            </a:r>
          </a:p>
        </p:txBody>
      </p:sp>
      <p:sp>
        <p:nvSpPr>
          <p:cNvPr id="28686" name="TextBox 18"/>
          <p:cNvSpPr txBox="1">
            <a:spLocks noChangeArrowheads="1"/>
          </p:cNvSpPr>
          <p:nvPr/>
        </p:nvSpPr>
        <p:spPr bwMode="auto">
          <a:xfrm>
            <a:off x="5095875" y="4210050"/>
            <a:ext cx="1533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steigend</a:t>
            </a:r>
          </a:p>
        </p:txBody>
      </p:sp>
      <p:sp>
        <p:nvSpPr>
          <p:cNvPr id="28687" name="TextBox 19"/>
          <p:cNvSpPr txBox="1">
            <a:spLocks noChangeArrowheads="1"/>
          </p:cNvSpPr>
          <p:nvPr/>
        </p:nvSpPr>
        <p:spPr bwMode="auto">
          <a:xfrm>
            <a:off x="5078413" y="5129213"/>
            <a:ext cx="1779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fallend-steigend</a:t>
            </a:r>
          </a:p>
        </p:txBody>
      </p:sp>
      <p:sp>
        <p:nvSpPr>
          <p:cNvPr id="28688" name="TextBox 20"/>
          <p:cNvSpPr txBox="1">
            <a:spLocks noChangeArrowheads="1"/>
          </p:cNvSpPr>
          <p:nvPr/>
        </p:nvSpPr>
        <p:spPr bwMode="auto">
          <a:xfrm>
            <a:off x="5141913" y="6129338"/>
            <a:ext cx="862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eben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3429000" y="228600"/>
            <a:ext cx="1219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850"/>
              </a:spcBef>
            </a:pPr>
            <a:r>
              <a:rPr lang="de-DE">
                <a:solidFill>
                  <a:srgbClr val="000000"/>
                </a:solidFill>
                <a:latin typeface="Calibri" charset="0"/>
                <a:ea typeface="ヒラギノ角ゴ ProN W3" charset="0"/>
                <a:cs typeface="Arial" charset="0"/>
              </a:rPr>
              <a:t>Prosodie</a:t>
            </a: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381000" y="28194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Solche Lauteinheiten werden oft durch Variationen in der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Dauer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Grundfrequenz,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und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Amplitude übertragen.</a:t>
            </a:r>
            <a:endParaRPr lang="de-DE" dirty="0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14340" name="Rectangle 5"/>
          <p:cNvSpPr>
            <a:spLocks/>
          </p:cNvSpPr>
          <p:nvPr/>
        </p:nvSpPr>
        <p:spPr bwMode="auto">
          <a:xfrm>
            <a:off x="457200" y="990600"/>
            <a:ext cx="753268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Lauteinheiten oberhalb von Konsonanten und Vokalen, und/oder die mehrere Konsonanten und Vokale gleichzeitig beeinflussen. z.B. Betonung, Silben, Rhythmus, Intonation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/>
          </p:cNvSpPr>
          <p:nvPr/>
        </p:nvSpPr>
        <p:spPr bwMode="auto">
          <a:xfrm>
            <a:off x="684213" y="476250"/>
            <a:ext cx="7137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850"/>
              </a:spcBef>
            </a:pPr>
            <a:r>
              <a:rPr lang="de-DE" sz="3200">
                <a:solidFill>
                  <a:srgbClr val="333399"/>
                </a:solidFill>
                <a:latin typeface="Calibri" charset="0"/>
                <a:cs typeface="Arial" charset="0"/>
              </a:rPr>
              <a:t>Prosodie, linguistisch, paralinguistisch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609600" y="13716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Die Prosodie vermittelt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paralinguistische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Information – </a:t>
            </a:r>
            <a:r>
              <a:rPr lang="de-DE" dirty="0" err="1">
                <a:solidFill>
                  <a:schemeClr val="tx1"/>
                </a:solidFill>
                <a:latin typeface="Calibri" charset="0"/>
                <a:cs typeface="Arial" charset="0"/>
              </a:rPr>
              <a:t>z.B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zum emotionalen Zustand des Sprechers (froh, verärgert, nervös, usw.)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609600" y="3276600"/>
            <a:ext cx="410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Und 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Linguistische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Informationen</a:t>
            </a: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685800" y="3810000"/>
            <a:ext cx="5715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/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z.B. Aussage/Frage. Unterschiede in der Prominenz usw. </a:t>
            </a:r>
          </a:p>
        </p:txBody>
      </p:sp>
      <p:sp>
        <p:nvSpPr>
          <p:cNvPr id="15366" name="Rectangle 9"/>
          <p:cNvSpPr>
            <a:spLocks/>
          </p:cNvSpPr>
          <p:nvPr/>
        </p:nvSpPr>
        <p:spPr bwMode="auto">
          <a:xfrm>
            <a:off x="539750" y="6092825"/>
            <a:ext cx="807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Sound-Dateien aus Ladefoged, P, (2001), </a:t>
            </a:r>
            <a:r>
              <a:rPr lang="en-US" sz="1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Vowels &amp; Consonants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. Blackwell.</a:t>
            </a:r>
          </a:p>
        </p:txBody>
      </p:sp>
      <p:pic>
        <p:nvPicPr>
          <p:cNvPr id="2" name="recording2.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879" y="2539300"/>
            <a:ext cx="609600" cy="609600"/>
          </a:xfrm>
          <a:prstGeom prst="rect">
            <a:avLst/>
          </a:prstGeom>
        </p:spPr>
      </p:pic>
      <p:pic>
        <p:nvPicPr>
          <p:cNvPr id="3" name="recording2.13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0112" y="253972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364" grpId="0"/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2124075" y="260350"/>
            <a:ext cx="3743325" cy="495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de-DE" sz="2800">
                <a:solidFill>
                  <a:srgbClr val="000000"/>
                </a:solidFill>
                <a:latin typeface="Calibri" charset="0"/>
                <a:ea typeface="ヒラギノ角ゴ ProN W3" charset="0"/>
                <a:cs typeface="Arial" charset="0"/>
              </a:rPr>
              <a:t>Wort und Satzprosodie</a:t>
            </a: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066800" y="1066800"/>
            <a:ext cx="20383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Arial" charset="0"/>
              </a:rPr>
              <a:t>Wortprosodie</a:t>
            </a: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5257800" y="1066800"/>
            <a:ext cx="18113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Arial" charset="0"/>
              </a:rPr>
              <a:t>Satzprosodie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4876800" y="1752600"/>
            <a:ext cx="403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Der Beitrag von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Phrasierung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Akzentuierung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und,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Intonation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zur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Satzbedeutung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 </a:t>
            </a:r>
          </a:p>
        </p:txBody>
      </p:sp>
      <p:sp>
        <p:nvSpPr>
          <p:cNvPr id="16390" name="Rectangle 10"/>
          <p:cNvSpPr>
            <a:spLocks/>
          </p:cNvSpPr>
          <p:nvPr/>
        </p:nvSpPr>
        <p:spPr bwMode="auto">
          <a:xfrm>
            <a:off x="304800" y="1676400"/>
            <a:ext cx="32512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Der Beitrag von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Quantität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Ton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, und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Betonung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 zur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Wortbedeutung</a:t>
            </a:r>
          </a:p>
        </p:txBody>
      </p:sp>
      <p:sp>
        <p:nvSpPr>
          <p:cNvPr id="16391" name="Rectangle 12"/>
          <p:cNvSpPr>
            <a:spLocks/>
          </p:cNvSpPr>
          <p:nvPr/>
        </p:nvSpPr>
        <p:spPr bwMode="auto">
          <a:xfrm>
            <a:off x="228600" y="3581400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Der Aufbau von Konsonanten und Vokalen in </a:t>
            </a:r>
            <a:r>
              <a:rPr lang="de-DE" b="1" dirty="0">
                <a:solidFill>
                  <a:schemeClr val="tx1"/>
                </a:solidFill>
                <a:latin typeface="Calibri" charset="0"/>
                <a:cs typeface="Arial" charset="0"/>
              </a:rPr>
              <a:t>Silben</a:t>
            </a:r>
            <a:r>
              <a:rPr lang="de-DE" dirty="0">
                <a:solidFill>
                  <a:schemeClr val="tx1"/>
                </a:solidFill>
                <a:latin typeface="Calibri" charset="0"/>
                <a:cs typeface="Arial" charset="0"/>
              </a:rPr>
              <a:t>.</a:t>
            </a:r>
          </a:p>
        </p:txBody>
      </p:sp>
      <p:sp>
        <p:nvSpPr>
          <p:cNvPr id="16392" name="Rectangle 13"/>
          <p:cNvSpPr>
            <a:spLocks/>
          </p:cNvSpPr>
          <p:nvPr/>
        </p:nvSpPr>
        <p:spPr bwMode="auto">
          <a:xfrm>
            <a:off x="3200400" y="5486400"/>
            <a:ext cx="2492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b="1" dirty="0">
                <a:solidFill>
                  <a:schemeClr val="tx1"/>
                </a:solidFill>
                <a:latin typeface="Calibri" charset="0"/>
                <a:cs typeface="Arial" charset="0"/>
              </a:rPr>
              <a:t>Sprachrhythmus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2971800" y="0"/>
            <a:ext cx="2401888" cy="495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sz="2800">
                <a:solidFill>
                  <a:schemeClr val="tx1"/>
                </a:solidFill>
                <a:latin typeface="Calibri" charset="0"/>
                <a:ea typeface="ヒラギノ角ゴ ProN W3" charset="0"/>
                <a:cs typeface="Arial" charset="0"/>
              </a:rPr>
              <a:t>Wortprosodie</a:t>
            </a: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76200" y="2514600"/>
            <a:ext cx="51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Ton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0" y="1066800"/>
            <a:ext cx="1371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Quantität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0" y="5029200"/>
            <a:ext cx="1258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 Bold" charset="0"/>
                <a:sym typeface="Arial Bold" charset="0"/>
              </a:rPr>
              <a:t>Betonung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0" y="5410200"/>
            <a:ext cx="4816475" cy="827088"/>
            <a:chOff x="0" y="5410200"/>
            <a:chExt cx="4816532" cy="826532"/>
          </a:xfrm>
        </p:grpSpPr>
        <p:sp>
          <p:nvSpPr>
            <p:cNvPr id="17442" name="Rectangle 10"/>
            <p:cNvSpPr>
              <a:spLocks/>
            </p:cNvSpPr>
            <p:nvPr/>
          </p:nvSpPr>
          <p:spPr bwMode="auto">
            <a:xfrm>
              <a:off x="0" y="5410200"/>
              <a:ext cx="48165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Unterschiede in der Silbendeutlichkeit</a:t>
              </a:r>
            </a:p>
          </p:txBody>
        </p:sp>
        <p:sp>
          <p:nvSpPr>
            <p:cNvPr id="17443" name="Rectangle 11"/>
            <p:cNvSpPr>
              <a:spLocks/>
            </p:cNvSpPr>
            <p:nvPr/>
          </p:nvSpPr>
          <p:spPr bwMode="auto">
            <a:xfrm>
              <a:off x="0" y="5867400"/>
              <a:ext cx="3657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z.B. </a:t>
              </a:r>
              <a:r>
                <a:rPr lang="en-US" u="sng">
                  <a:solidFill>
                    <a:schemeClr val="tx1"/>
                  </a:solidFill>
                  <a:latin typeface="Calibri" charset="0"/>
                  <a:cs typeface="Arial" charset="0"/>
                </a:rPr>
                <a:t>üb</a:t>
              </a: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ersetzen; über</a:t>
              </a:r>
              <a:r>
                <a:rPr lang="en-US" u="sng">
                  <a:solidFill>
                    <a:schemeClr val="tx1"/>
                  </a:solidFill>
                  <a:latin typeface="Calibri" charset="0"/>
                  <a:cs typeface="Arial" charset="0"/>
                </a:rPr>
                <a:t>setz</a:t>
              </a: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en</a:t>
              </a:r>
            </a:p>
          </p:txBody>
        </p:sp>
      </p:grpSp>
      <p:sp>
        <p:nvSpPr>
          <p:cNvPr id="17415" name="Rectangle 42"/>
          <p:cNvSpPr>
            <a:spLocks/>
          </p:cNvSpPr>
          <p:nvPr/>
        </p:nvSpPr>
        <p:spPr bwMode="auto">
          <a:xfrm>
            <a:off x="539750" y="6521450"/>
            <a:ext cx="807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cs typeface="Arial" charset="0"/>
              </a:rPr>
              <a:t>Sound-Dateien aus Ladefoged, P, (2001), </a:t>
            </a:r>
            <a:r>
              <a:rPr lang="en-US" sz="1600">
                <a:solidFill>
                  <a:schemeClr val="tx1"/>
                </a:solidFill>
                <a:latin typeface="Arial Italic" charset="0"/>
                <a:cs typeface="Arial Italic" charset="0"/>
                <a:sym typeface="Arial Italic" charset="0"/>
              </a:rPr>
              <a:t>Vowels &amp; Consonants</a:t>
            </a:r>
            <a:r>
              <a:rPr lang="en-US" sz="1600">
                <a:solidFill>
                  <a:schemeClr val="tx1"/>
                </a:solidFill>
                <a:cs typeface="Arial" charset="0"/>
              </a:rPr>
              <a:t>. Blackwell.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0" y="1447800"/>
            <a:ext cx="5743575" cy="969963"/>
            <a:chOff x="0" y="1447800"/>
            <a:chExt cx="5743575" cy="969963"/>
          </a:xfrm>
        </p:grpSpPr>
        <p:sp>
          <p:nvSpPr>
            <p:cNvPr id="17439" name="Rectangle 16"/>
            <p:cNvSpPr>
              <a:spLocks/>
            </p:cNvSpPr>
            <p:nvPr/>
          </p:nvSpPr>
          <p:spPr bwMode="auto">
            <a:xfrm>
              <a:off x="0" y="1981200"/>
              <a:ext cx="27987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Dänisch: 'laden' /lɛsə/</a:t>
              </a:r>
            </a:p>
          </p:txBody>
        </p:sp>
        <p:sp>
          <p:nvSpPr>
            <p:cNvPr id="17440" name="Rectangle 17"/>
            <p:cNvSpPr>
              <a:spLocks/>
            </p:cNvSpPr>
            <p:nvPr/>
          </p:nvSpPr>
          <p:spPr bwMode="auto">
            <a:xfrm>
              <a:off x="3673475" y="1973263"/>
              <a:ext cx="2070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'lesen', /lɛ:sə/</a:t>
              </a:r>
            </a:p>
          </p:txBody>
        </p:sp>
        <p:sp>
          <p:nvSpPr>
            <p:cNvPr id="17441" name="TextBox 52"/>
            <p:cNvSpPr txBox="1">
              <a:spLocks noChangeArrowheads="1"/>
            </p:cNvSpPr>
            <p:nvPr/>
          </p:nvSpPr>
          <p:spPr bwMode="auto">
            <a:xfrm>
              <a:off x="0" y="1447800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  <a:cs typeface="Calibri" charset="0"/>
                </a:rPr>
                <a:t>Längenunterschiede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-1" y="2819400"/>
            <a:ext cx="8532441" cy="1985963"/>
            <a:chOff x="-1" y="2819400"/>
            <a:chExt cx="8532441" cy="1985963"/>
          </a:xfrm>
        </p:grpSpPr>
        <p:sp>
          <p:nvSpPr>
            <p:cNvPr id="17425" name="Rectangle 22"/>
            <p:cNvSpPr>
              <a:spLocks/>
            </p:cNvSpPr>
            <p:nvPr/>
          </p:nvSpPr>
          <p:spPr bwMode="auto">
            <a:xfrm>
              <a:off x="900113" y="4365625"/>
              <a:ext cx="12382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Ein Name</a:t>
              </a:r>
            </a:p>
          </p:txBody>
        </p:sp>
        <p:sp>
          <p:nvSpPr>
            <p:cNvPr id="17426" name="Rectangle 23"/>
            <p:cNvSpPr>
              <a:spLocks/>
            </p:cNvSpPr>
            <p:nvPr/>
          </p:nvSpPr>
          <p:spPr bwMode="auto">
            <a:xfrm>
              <a:off x="2700338" y="4365625"/>
              <a:ext cx="974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Gesicht</a:t>
              </a:r>
            </a:p>
          </p:txBody>
        </p:sp>
        <p:sp>
          <p:nvSpPr>
            <p:cNvPr id="17427" name="Rectangle 24"/>
            <p:cNvSpPr>
              <a:spLocks/>
            </p:cNvSpPr>
            <p:nvPr/>
          </p:nvSpPr>
          <p:spPr bwMode="auto">
            <a:xfrm>
              <a:off x="4140200" y="4365625"/>
              <a:ext cx="755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Tante</a:t>
              </a:r>
            </a:p>
          </p:txBody>
        </p:sp>
        <p:sp>
          <p:nvSpPr>
            <p:cNvPr id="17428" name="Rectangle 25"/>
            <p:cNvSpPr>
              <a:spLocks/>
            </p:cNvSpPr>
            <p:nvPr/>
          </p:nvSpPr>
          <p:spPr bwMode="auto">
            <a:xfrm>
              <a:off x="5795963" y="4365625"/>
              <a:ext cx="542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dick</a:t>
              </a:r>
            </a:p>
          </p:txBody>
        </p:sp>
        <p:sp>
          <p:nvSpPr>
            <p:cNvPr id="17429" name="Rectangle 26"/>
            <p:cNvSpPr>
              <a:spLocks/>
            </p:cNvSpPr>
            <p:nvPr/>
          </p:nvSpPr>
          <p:spPr bwMode="auto">
            <a:xfrm>
              <a:off x="7387356" y="4360863"/>
              <a:ext cx="74771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Feld</a:t>
              </a:r>
            </a:p>
          </p:txBody>
        </p:sp>
        <p:sp>
          <p:nvSpPr>
            <p:cNvPr id="17430" name="Rectangle 27"/>
            <p:cNvSpPr>
              <a:spLocks/>
            </p:cNvSpPr>
            <p:nvPr/>
          </p:nvSpPr>
          <p:spPr bwMode="auto">
            <a:xfrm>
              <a:off x="1917700" y="3263900"/>
              <a:ext cx="900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fallend</a:t>
              </a:r>
            </a:p>
          </p:txBody>
        </p:sp>
        <p:sp>
          <p:nvSpPr>
            <p:cNvPr id="17431" name="Rectangle 28"/>
            <p:cNvSpPr>
              <a:spLocks/>
            </p:cNvSpPr>
            <p:nvPr/>
          </p:nvSpPr>
          <p:spPr bwMode="auto">
            <a:xfrm>
              <a:off x="4356100" y="3659188"/>
              <a:ext cx="554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hoch</a:t>
              </a:r>
            </a:p>
          </p:txBody>
        </p:sp>
        <p:sp>
          <p:nvSpPr>
            <p:cNvPr id="17432" name="Rectangle 29"/>
            <p:cNvSpPr>
              <a:spLocks/>
            </p:cNvSpPr>
            <p:nvPr/>
          </p:nvSpPr>
          <p:spPr bwMode="auto">
            <a:xfrm>
              <a:off x="7480300" y="3263900"/>
              <a:ext cx="927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eben</a:t>
              </a:r>
            </a:p>
          </p:txBody>
        </p:sp>
        <p:sp>
          <p:nvSpPr>
            <p:cNvPr id="17433" name="Rectangle 30"/>
            <p:cNvSpPr>
              <a:spLocks/>
            </p:cNvSpPr>
            <p:nvPr/>
          </p:nvSpPr>
          <p:spPr bwMode="auto">
            <a:xfrm>
              <a:off x="1063625" y="3659188"/>
              <a:ext cx="7667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niedrig</a:t>
              </a:r>
            </a:p>
          </p:txBody>
        </p:sp>
        <p:sp>
          <p:nvSpPr>
            <p:cNvPr id="17434" name="Rectangle 31"/>
            <p:cNvSpPr>
              <a:spLocks/>
            </p:cNvSpPr>
            <p:nvPr/>
          </p:nvSpPr>
          <p:spPr bwMode="auto">
            <a:xfrm>
              <a:off x="2968625" y="3659188"/>
              <a:ext cx="5540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hoch</a:t>
              </a:r>
            </a:p>
          </p:txBody>
        </p:sp>
        <p:sp>
          <p:nvSpPr>
            <p:cNvPr id="17435" name="Rectangle 32"/>
            <p:cNvSpPr>
              <a:spLocks/>
            </p:cNvSpPr>
            <p:nvPr/>
          </p:nvSpPr>
          <p:spPr bwMode="auto">
            <a:xfrm>
              <a:off x="5651500" y="3659188"/>
              <a:ext cx="7667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Calibri" charset="0"/>
                  <a:cs typeface="Arial" charset="0"/>
                </a:rPr>
                <a:t>niedrig</a:t>
              </a:r>
            </a:p>
          </p:txBody>
        </p:sp>
        <p:sp>
          <p:nvSpPr>
            <p:cNvPr id="17436" name="Rectangle 33"/>
            <p:cNvSpPr>
              <a:spLocks/>
            </p:cNvSpPr>
            <p:nvPr/>
          </p:nvSpPr>
          <p:spPr bwMode="auto">
            <a:xfrm>
              <a:off x="4737100" y="3263900"/>
              <a:ext cx="24511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>
                <a:spcBef>
                  <a:spcPts val="1400"/>
                </a:spcBef>
              </a:pPr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steigend</a:t>
              </a:r>
            </a:p>
          </p:txBody>
        </p:sp>
        <p:sp>
          <p:nvSpPr>
            <p:cNvPr id="17437" name="Rectangle 34"/>
            <p:cNvSpPr>
              <a:spLocks/>
            </p:cNvSpPr>
            <p:nvPr/>
          </p:nvSpPr>
          <p:spPr bwMode="auto">
            <a:xfrm>
              <a:off x="300038" y="3990975"/>
              <a:ext cx="5381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>
                  <a:solidFill>
                    <a:schemeClr val="tx1"/>
                  </a:solidFill>
                  <a:latin typeface="Calibri" charset="0"/>
                  <a:cs typeface="Arial" charset="0"/>
                </a:rPr>
                <a:t>[na]</a:t>
              </a:r>
            </a:p>
          </p:txBody>
        </p:sp>
        <p:sp>
          <p:nvSpPr>
            <p:cNvPr id="17438" name="TextBox 53"/>
            <p:cNvSpPr txBox="1">
              <a:spLocks noChangeArrowheads="1"/>
            </p:cNvSpPr>
            <p:nvPr/>
          </p:nvSpPr>
          <p:spPr bwMode="auto">
            <a:xfrm>
              <a:off x="-1" y="2819400"/>
              <a:ext cx="85324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GB" dirty="0" err="1">
                  <a:latin typeface="Calibri" charset="0"/>
                  <a:cs typeface="Calibri" charset="0"/>
                </a:rPr>
                <a:t>Unterschiede</a:t>
              </a:r>
              <a:r>
                <a:rPr lang="en-GB" dirty="0">
                  <a:latin typeface="Calibri" charset="0"/>
                  <a:cs typeface="Calibri" charset="0"/>
                </a:rPr>
                <a:t> in der </a:t>
              </a:r>
              <a:r>
                <a:rPr lang="en-GB" dirty="0" err="1">
                  <a:latin typeface="Calibri" charset="0"/>
                  <a:cs typeface="Calibri" charset="0"/>
                </a:rPr>
                <a:t>Tonhöhe</a:t>
              </a:r>
              <a:r>
                <a:rPr lang="en-GB" dirty="0">
                  <a:latin typeface="Calibri" charset="0"/>
                  <a:cs typeface="Calibri" charset="0"/>
                </a:rPr>
                <a:t> (</a:t>
              </a:r>
              <a:r>
                <a:rPr lang="en-GB" dirty="0" err="1">
                  <a:latin typeface="Calibri" charset="0"/>
                  <a:cs typeface="Calibri" charset="0"/>
                </a:rPr>
                <a:t>Thailändlisch</a:t>
              </a:r>
              <a:r>
                <a:rPr lang="en-GB" dirty="0">
                  <a:latin typeface="Calibri" charset="0"/>
                  <a:cs typeface="Calibri" charset="0"/>
                </a:rPr>
                <a:t>, </a:t>
              </a:r>
              <a:r>
                <a:rPr lang="en-GB" dirty="0" err="1">
                  <a:latin typeface="Calibri" charset="0"/>
                  <a:cs typeface="Calibri" charset="0"/>
                </a:rPr>
                <a:t>nach</a:t>
              </a:r>
              <a:r>
                <a:rPr lang="en-GB" dirty="0">
                  <a:latin typeface="Calibri" charset="0"/>
                  <a:cs typeface="Calibri" charset="0"/>
                </a:rPr>
                <a:t> </a:t>
              </a:r>
              <a:r>
                <a:rPr lang="en-GB" dirty="0" err="1">
                  <a:latin typeface="Calibri" charset="0"/>
                  <a:cs typeface="Calibri" charset="0"/>
                </a:rPr>
                <a:t>Ladefoged</a:t>
              </a:r>
              <a:r>
                <a:rPr lang="en-GB" dirty="0">
                  <a:latin typeface="Calibri" charset="0"/>
                  <a:cs typeface="Calibri" charset="0"/>
                </a:rPr>
                <a:t>, 2001)</a:t>
              </a:r>
            </a:p>
          </p:txBody>
        </p:sp>
      </p:grpSp>
      <p:pic>
        <p:nvPicPr>
          <p:cNvPr id="38" name="8163D08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DF748F4C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4AB2AE3C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12002B65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01FE9D6A.WAV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77072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7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817813" y="1950802"/>
            <a:ext cx="489421" cy="489421"/>
          </a:xfrm>
          <a:prstGeom prst="rect">
            <a:avLst/>
          </a:prstGeom>
        </p:spPr>
      </p:pic>
      <p:pic>
        <p:nvPicPr>
          <p:cNvPr id="6" name="d11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575539" y="1948978"/>
            <a:ext cx="549275" cy="549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2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7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9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3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/>
          </p:cNvSpPr>
          <p:nvPr/>
        </p:nvSpPr>
        <p:spPr bwMode="auto">
          <a:xfrm>
            <a:off x="228600" y="457200"/>
            <a:ext cx="830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beeinflusst die relative Deutlichkeit der Silben eines Wortes.</a:t>
            </a:r>
            <a:endParaRPr lang="de-DE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0"/>
            <a:ext cx="2819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Wortbetonung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400" y="914400"/>
            <a:ext cx="8839200" cy="2900363"/>
            <a:chOff x="152400" y="914400"/>
            <a:chExt cx="8839200" cy="2900363"/>
          </a:xfrm>
        </p:grpSpPr>
        <p:grpSp>
          <p:nvGrpSpPr>
            <p:cNvPr id="18443" name="Group 22"/>
            <p:cNvGrpSpPr>
              <a:grpSpLocks/>
            </p:cNvGrpSpPr>
            <p:nvPr/>
          </p:nvGrpSpPr>
          <p:grpSpPr bwMode="auto">
            <a:xfrm>
              <a:off x="152400" y="3352800"/>
              <a:ext cx="7696200" cy="461963"/>
              <a:chOff x="336" y="3552"/>
              <a:chExt cx="4848" cy="291"/>
            </a:xfrm>
          </p:grpSpPr>
          <p:sp>
            <p:nvSpPr>
              <p:cNvPr id="18447" name="Text Box 16"/>
              <p:cNvSpPr txBox="1">
                <a:spLocks noChangeArrowheads="1"/>
              </p:cNvSpPr>
              <p:nvPr/>
            </p:nvSpPr>
            <p:spPr bwMode="auto">
              <a:xfrm>
                <a:off x="336" y="3552"/>
                <a:ext cx="8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ge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ben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48" name="Text Box 17"/>
              <p:cNvSpPr txBox="1">
                <a:spLocks noChangeArrowheads="1"/>
              </p:cNvSpPr>
              <p:nvPr/>
            </p:nvSpPr>
            <p:spPr bwMode="auto">
              <a:xfrm>
                <a:off x="1440" y="3552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ver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nei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nen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49" name="Text Box 18"/>
              <p:cNvSpPr txBox="1">
                <a:spLocks noChangeArrowheads="1"/>
              </p:cNvSpPr>
              <p:nvPr/>
            </p:nvSpPr>
            <p:spPr bwMode="auto">
              <a:xfrm>
                <a:off x="2592" y="3552"/>
                <a:ext cx="74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schö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ner</a:t>
                </a:r>
                <a:endParaRPr lang="en-AU">
                  <a:solidFill>
                    <a:srgbClr val="0000FF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8450" name="Text Box 19"/>
              <p:cNvSpPr txBox="1">
                <a:spLocks noChangeArrowheads="1"/>
              </p:cNvSpPr>
              <p:nvPr/>
            </p:nvSpPr>
            <p:spPr bwMode="auto">
              <a:xfrm>
                <a:off x="3792" y="3552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eaLnBrk="0" hangingPunct="0"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Ge</a:t>
                </a:r>
                <a:r>
                  <a:rPr lang="en-US">
                    <a:solidFill>
                      <a:srgbClr val="0000FF"/>
                    </a:solidFill>
                    <a:latin typeface="Calibri" charset="0"/>
                    <a:cs typeface="Calibri" charset="0"/>
                  </a:rPr>
                  <a:t>gen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stand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18444" name="Text Box 15"/>
            <p:cNvSpPr txBox="1">
              <a:spLocks noChangeArrowheads="1"/>
            </p:cNvSpPr>
            <p:nvPr/>
          </p:nvSpPr>
          <p:spPr bwMode="auto">
            <a:xfrm>
              <a:off x="152400" y="1752600"/>
              <a:ext cx="8686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Schwache Silbe</a:t>
              </a:r>
              <a:r>
                <a:rPr lang="en-US">
                  <a:latin typeface="Calibri" charset="0"/>
                  <a:cs typeface="Calibri" charset="0"/>
                </a:rPr>
                <a:t>: der Vokal ist meistens /</a:t>
              </a:r>
              <a:r>
                <a:rPr lang="en-US">
                  <a:latin typeface="Calibri" charset="0"/>
                  <a:cs typeface="Arial" charset="0"/>
                </a:rPr>
                <a:t>ə/ (Schwa)</a:t>
              </a:r>
              <a:r>
                <a:rPr lang="en-US">
                  <a:latin typeface="Calibri" charset="0"/>
                  <a:cs typeface="Calibri" charset="0"/>
                </a:rPr>
                <a:t>, oder kann in einem schnelleren Tempo zum Schwa reduziert werden.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18445" name="Text Box 20"/>
            <p:cNvSpPr txBox="1">
              <a:spLocks noChangeArrowheads="1"/>
            </p:cNvSpPr>
            <p:nvPr/>
          </p:nvSpPr>
          <p:spPr bwMode="auto">
            <a:xfrm>
              <a:off x="152400" y="2667000"/>
              <a:ext cx="883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  <a:latin typeface="Calibri" charset="0"/>
                  <a:cs typeface="Calibri" charset="0"/>
                </a:rPr>
                <a:t>Starke Silbe</a:t>
              </a:r>
              <a:r>
                <a:rPr lang="en-US">
                  <a:latin typeface="Calibri" charset="0"/>
                  <a:cs typeface="Calibri" charset="0"/>
                </a:rPr>
                <a:t>: der Vokal kann sehr selten/nie als /</a:t>
              </a:r>
              <a:r>
                <a:rPr lang="en-US">
                  <a:latin typeface="Calibri" charset="0"/>
                  <a:cs typeface="Arial" charset="0"/>
                </a:rPr>
                <a:t>ə</a:t>
              </a:r>
              <a:r>
                <a:rPr lang="en-US">
                  <a:latin typeface="Calibri" charset="0"/>
                  <a:cs typeface="Calibri" charset="0"/>
                </a:rPr>
                <a:t>/ erzeugt werden.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18446" name="TextBox 21"/>
            <p:cNvSpPr txBox="1">
              <a:spLocks noChangeArrowheads="1"/>
            </p:cNvSpPr>
            <p:nvPr/>
          </p:nvSpPr>
          <p:spPr bwMode="auto">
            <a:xfrm>
              <a:off x="152400" y="9144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Im Deutschen und anderen germanischen Sprache gibt es meistens zwei Sorten von Silben: </a:t>
              </a:r>
              <a:r>
                <a:rPr lang="de-DE" b="1" dirty="0">
                  <a:latin typeface="Calibri" charset="0"/>
                  <a:cs typeface="Calibri" charset="0"/>
                </a:rPr>
                <a:t>stark</a:t>
              </a:r>
              <a:r>
                <a:rPr lang="de-DE" dirty="0">
                  <a:latin typeface="Calibri" charset="0"/>
                  <a:cs typeface="Calibri" charset="0"/>
                </a:rPr>
                <a:t> und </a:t>
              </a:r>
              <a:r>
                <a:rPr lang="de-DE" b="1" dirty="0">
                  <a:latin typeface="Calibri" charset="0"/>
                  <a:cs typeface="Calibri" charset="0"/>
                </a:rPr>
                <a:t>schwach</a:t>
              </a:r>
              <a:r>
                <a:rPr lang="de-DE" dirty="0">
                  <a:latin typeface="Calibri" charset="0"/>
                  <a:cs typeface="Calibri" charset="0"/>
                </a:rPr>
                <a:t>.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3962400"/>
            <a:ext cx="8534400" cy="2735263"/>
            <a:chOff x="152400" y="3962400"/>
            <a:chExt cx="8534400" cy="2735263"/>
          </a:xfrm>
        </p:grpSpPr>
        <p:sp>
          <p:nvSpPr>
            <p:cNvPr id="18438" name="TextBox 22"/>
            <p:cNvSpPr txBox="1">
              <a:spLocks noChangeArrowheads="1"/>
            </p:cNvSpPr>
            <p:nvPr/>
          </p:nvSpPr>
          <p:spPr bwMode="auto">
            <a:xfrm>
              <a:off x="152400" y="3962400"/>
              <a:ext cx="8305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Wenn ein Wort mehr als eine starke Silbe hat, dann ist eine davon am deutlichsten: diese nennt man </a:t>
              </a:r>
              <a:r>
                <a:rPr lang="de-DE" u="sng" dirty="0">
                  <a:latin typeface="Calibri" charset="0"/>
                  <a:cs typeface="Calibri" charset="0"/>
                </a:rPr>
                <a:t>die Silbe mit primärer (lexikalischen) Betonung</a:t>
              </a:r>
            </a:p>
          </p:txBody>
        </p:sp>
        <p:sp>
          <p:nvSpPr>
            <p:cNvPr id="18439" name="Rectangle 23"/>
            <p:cNvSpPr>
              <a:spLocks noChangeArrowheads="1"/>
            </p:cNvSpPr>
            <p:nvPr/>
          </p:nvSpPr>
          <p:spPr bwMode="auto">
            <a:xfrm>
              <a:off x="152400" y="5257800"/>
              <a:ext cx="16859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u="sng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Ge</a:t>
              </a:r>
              <a:r>
                <a:rPr lang="en-US" dirty="0" err="1">
                  <a:solidFill>
                    <a:srgbClr val="0000FF"/>
                  </a:solidFill>
                  <a:latin typeface="Calibri" charset="0"/>
                  <a:cs typeface="Calibri" charset="0"/>
                </a:rPr>
                <a:t>gen</a:t>
              </a:r>
              <a:r>
                <a:rPr lang="en-US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stand</a:t>
              </a:r>
              <a:endParaRPr lang="en-AU" dirty="0">
                <a:solidFill>
                  <a:srgbClr val="FF0000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18440" name="TextBox 24"/>
            <p:cNvSpPr txBox="1">
              <a:spLocks noChangeArrowheads="1"/>
            </p:cNvSpPr>
            <p:nvPr/>
          </p:nvSpPr>
          <p:spPr bwMode="auto">
            <a:xfrm>
              <a:off x="3124200" y="5257800"/>
              <a:ext cx="1981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A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ber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glau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be</a:t>
              </a:r>
            </a:p>
          </p:txBody>
        </p:sp>
        <p:sp>
          <p:nvSpPr>
            <p:cNvPr id="18441" name="TextBox 25"/>
            <p:cNvSpPr txBox="1">
              <a:spLocks noChangeArrowheads="1"/>
            </p:cNvSpPr>
            <p:nvPr/>
          </p:nvSpPr>
          <p:spPr bwMode="auto">
            <a:xfrm>
              <a:off x="5943600" y="52578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Phan</a:t>
              </a:r>
              <a:r>
                <a:rPr lang="de-DE" dirty="0">
                  <a:solidFill>
                    <a:srgbClr val="3366FF"/>
                  </a:solidFill>
                  <a:latin typeface="Calibri" charset="0"/>
                  <a:cs typeface="Calibri" charset="0"/>
                </a:rPr>
                <a:t>ta</a:t>
              </a:r>
              <a:r>
                <a:rPr lang="de-DE" u="sng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sie</a:t>
              </a:r>
            </a:p>
          </p:txBody>
        </p:sp>
        <p:sp>
          <p:nvSpPr>
            <p:cNvPr id="18442" name="TextBox 26"/>
            <p:cNvSpPr txBox="1">
              <a:spLocks noChangeArrowheads="1"/>
            </p:cNvSpPr>
            <p:nvPr/>
          </p:nvSpPr>
          <p:spPr bwMode="auto">
            <a:xfrm>
              <a:off x="152400" y="5867400"/>
              <a:ext cx="8534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Meistens in die Wortbetonung im Wort </a:t>
              </a:r>
              <a:r>
                <a:rPr lang="de-DE" b="1">
                  <a:latin typeface="Calibri" charset="0"/>
                  <a:cs typeface="Calibri" charset="0"/>
                </a:rPr>
                <a:t>fest</a:t>
              </a:r>
              <a:r>
                <a:rPr lang="de-DE">
                  <a:latin typeface="Calibri" charset="0"/>
                  <a:cs typeface="Calibri" charset="0"/>
                </a:rPr>
                <a:t>: d.h. </a:t>
              </a:r>
              <a:r>
                <a:rPr lang="de-DE" i="1">
                  <a:latin typeface="Calibri" charset="0"/>
                  <a:cs typeface="Calibri" charset="0"/>
                </a:rPr>
                <a:t>Aberglaube</a:t>
              </a:r>
              <a:r>
                <a:rPr lang="de-DE">
                  <a:latin typeface="Calibri" charset="0"/>
                  <a:cs typeface="Calibri" charset="0"/>
                </a:rPr>
                <a:t> hat die primäre lexikalische Betonung immer auf der ersten Silbe, usw.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52400"/>
            <a:ext cx="3733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Betonung und Reduzierung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152400" y="11430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Schwache Silben sind für sogenannte Reduzierungen am anfälligsten und weisen daher die größte phonetische Variation auf.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ge</a:t>
            </a: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ben</a:t>
            </a:r>
            <a:r>
              <a:rPr lang="en-US">
                <a:latin typeface="Calibri" charset="0"/>
                <a:cs typeface="Calibri" charset="0"/>
              </a:rPr>
              <a:t>: [ge:bm], [ge:ʔm], [ge:m] 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14400" y="28194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  <a:latin typeface="Calibri" charset="0"/>
                <a:cs typeface="Calibri" charset="0"/>
              </a:rPr>
              <a:t>Ge</a:t>
            </a: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gen</a:t>
            </a:r>
            <a:r>
              <a:rPr lang="en-US">
                <a:solidFill>
                  <a:srgbClr val="FF0000"/>
                </a:solidFill>
                <a:latin typeface="Calibri" charset="0"/>
                <a:cs typeface="Calibri" charset="0"/>
              </a:rPr>
              <a:t>stand</a:t>
            </a:r>
            <a:r>
              <a:rPr lang="en-US">
                <a:latin typeface="Calibri" charset="0"/>
                <a:cs typeface="Calibri" charset="0"/>
              </a:rPr>
              <a:t>: [ge:g</a:t>
            </a:r>
            <a:r>
              <a:rPr lang="en-GB">
                <a:latin typeface="Calibri" charset="0"/>
                <a:cs typeface="Calibri" charset="0"/>
                <a:sym typeface="SILDoulosIPA" charset="0"/>
              </a:rPr>
              <a:t>ŋʃ</a:t>
            </a:r>
            <a:r>
              <a:rPr lang="en-US">
                <a:latin typeface="Calibri" charset="0"/>
                <a:cs typeface="Calibri" charset="0"/>
              </a:rPr>
              <a:t>tant], [ge:</a:t>
            </a:r>
            <a:r>
              <a:rPr lang="en-GB">
                <a:latin typeface="Calibri" charset="0"/>
                <a:cs typeface="Calibri" charset="0"/>
                <a:sym typeface="SILDoulosIPA" charset="0"/>
              </a:rPr>
              <a:t>ŋʃ</a:t>
            </a:r>
            <a:r>
              <a:rPr lang="en-US">
                <a:latin typeface="Calibri" charset="0"/>
                <a:cs typeface="Calibri" charset="0"/>
              </a:rPr>
              <a:t>tan]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228600" y="37338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Silben mit primärer lexikalischen Betonung sind robuster gegen Reduzierungen (insbesondere wenn sie gleichzeitig satzakzentuiert sind).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2400"/>
            <a:ext cx="228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Sprachrhythmus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381000" y="9144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entsteht dadurch, dass eine Regelmäßigkeit in der Verteilung der Silbenbetonungen wahrgenommen wird. 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381000" y="205740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Im Deutschen kommt diese wahrgenommene Regelmäßigkeit dadurch zustande, dass (i) </a:t>
            </a:r>
            <a:r>
              <a:rPr lang="de-DE" u="sng" dirty="0">
                <a:solidFill>
                  <a:srgbClr val="FF0000"/>
                </a:solidFill>
                <a:latin typeface="Calibri" charset="0"/>
                <a:cs typeface="Calibri" charset="0"/>
              </a:rPr>
              <a:t>primär betonte Silben </a:t>
            </a:r>
            <a:r>
              <a:rPr lang="de-DE" dirty="0">
                <a:latin typeface="Calibri" charset="0"/>
                <a:cs typeface="Calibri" charset="0"/>
              </a:rPr>
              <a:t>selten direkt aufeinander folgen und (ii) ziemlich häufig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starke</a:t>
            </a:r>
            <a:r>
              <a:rPr lang="de-DE" dirty="0">
                <a:latin typeface="Calibri" charset="0"/>
                <a:cs typeface="Calibri" charset="0"/>
              </a:rPr>
              <a:t> durch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schwache</a:t>
            </a:r>
            <a:r>
              <a:rPr lang="de-DE" dirty="0">
                <a:latin typeface="Calibri" charset="0"/>
                <a:cs typeface="Calibri" charset="0"/>
              </a:rPr>
              <a:t> Silben voneinander getrennt werden.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685800" y="3962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Heu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te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ist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schö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nes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Früh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lings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wett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er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685800" y="47244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Im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Semin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ar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stu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dier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ten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wir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Proso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die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in der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Pho</a:t>
            </a:r>
            <a:r>
              <a:rPr lang="de-DE" u="sng">
                <a:solidFill>
                  <a:srgbClr val="FF0000"/>
                </a:solidFill>
                <a:latin typeface="Calibri" charset="0"/>
                <a:cs typeface="Calibri" charset="0"/>
              </a:rPr>
              <a:t>ne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tik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/>
          </p:cNvSpPr>
          <p:nvPr/>
        </p:nvSpPr>
        <p:spPr bwMode="auto">
          <a:xfrm>
            <a:off x="3419475" y="115888"/>
            <a:ext cx="2019300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40639" bIns="0">
            <a:spAutoFit/>
          </a:bodyPr>
          <a:lstStyle/>
          <a:p>
            <a:pPr marL="39688">
              <a:defRPr/>
            </a:pPr>
            <a:r>
              <a:rPr lang="en-US" dirty="0" err="1">
                <a:solidFill>
                  <a:srgbClr val="000000"/>
                </a:solidFill>
                <a:latin typeface="Calibri" pitchFamily="8" charset="0"/>
                <a:ea typeface="Arial" pitchFamily="8" charset="0"/>
                <a:cs typeface="Arial" pitchFamily="8" charset="0"/>
                <a:sym typeface="Arial" pitchFamily="8" charset="0"/>
              </a:rPr>
              <a:t>Akzentuierung</a:t>
            </a:r>
            <a:endParaRPr lang="en-US" dirty="0">
              <a:solidFill>
                <a:srgbClr val="000000"/>
              </a:solidFill>
              <a:latin typeface="Calibri" pitchFamily="8" charset="0"/>
              <a:ea typeface="Arial" pitchFamily="8" charset="0"/>
              <a:cs typeface="Arial" pitchFamily="8" charset="0"/>
              <a:sym typeface="Arial" pitchFamily="8" charset="0"/>
            </a:endParaRPr>
          </a:p>
        </p:txBody>
      </p:sp>
      <p:sp>
        <p:nvSpPr>
          <p:cNvPr id="21507" name="Rectangle 4"/>
          <p:cNvSpPr>
            <a:spLocks/>
          </p:cNvSpPr>
          <p:nvPr/>
        </p:nvSpPr>
        <p:spPr bwMode="auto">
          <a:xfrm>
            <a:off x="250825" y="908050"/>
            <a:ext cx="23764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rgbClr val="0000FF"/>
                </a:solidFill>
                <a:latin typeface="Calibri" charset="0"/>
                <a:cs typeface="Arial" charset="0"/>
              </a:rPr>
              <a:t>Definition (was?)</a:t>
            </a:r>
          </a:p>
        </p:txBody>
      </p:sp>
      <p:sp>
        <p:nvSpPr>
          <p:cNvPr id="21508" name="TextBox 18"/>
          <p:cNvSpPr txBox="1">
            <a:spLocks noChangeArrowheads="1"/>
          </p:cNvSpPr>
          <p:nvPr/>
        </p:nvSpPr>
        <p:spPr bwMode="auto">
          <a:xfrm>
            <a:off x="887413" y="1773238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ist </a:t>
            </a:r>
            <a:r>
              <a:rPr lang="de-DE" b="1">
                <a:latin typeface="Calibri" charset="0"/>
                <a:cs typeface="Calibri" charset="0"/>
              </a:rPr>
              <a:t>beweglich</a:t>
            </a:r>
            <a:r>
              <a:rPr lang="de-DE">
                <a:latin typeface="Calibri" charset="0"/>
                <a:cs typeface="Calibri" charset="0"/>
              </a:rPr>
              <a:t> (im Gegensatz zu Wortbetonung)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900113" y="1341438"/>
            <a:ext cx="806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bestimmt die relative Deutlichkeit der Wörter einer Äußerung.</a:t>
            </a:r>
            <a:endParaRPr lang="en-US">
              <a:latin typeface="Calibri" charset="0"/>
              <a:cs typeface="Calibri" charset="0"/>
            </a:endParaRPr>
          </a:p>
        </p:txBody>
      </p:sp>
      <p:sp>
        <p:nvSpPr>
          <p:cNvPr id="21510" name="Rectangle 1"/>
          <p:cNvSpPr>
            <a:spLocks/>
          </p:cNvSpPr>
          <p:nvPr/>
        </p:nvSpPr>
        <p:spPr bwMode="auto">
          <a:xfrm>
            <a:off x="250825" y="32131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de-DE" dirty="0">
                <a:latin typeface="Calibri" charset="0"/>
                <a:cs typeface="Arial" charset="0"/>
              </a:rPr>
              <a:t>Sie beleuchtet vor allem, welche Informationen in einem Dialog neu/wichtig, alt/neu sind.</a:t>
            </a:r>
          </a:p>
        </p:txBody>
      </p:sp>
      <p:sp>
        <p:nvSpPr>
          <p:cNvPr id="21511" name="Rectangle 2"/>
          <p:cNvSpPr>
            <a:spLocks/>
          </p:cNvSpPr>
          <p:nvPr/>
        </p:nvSpPr>
        <p:spPr bwMode="auto">
          <a:xfrm>
            <a:off x="750888" y="4314825"/>
            <a:ext cx="300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What did Marianna do?</a:t>
            </a:r>
          </a:p>
        </p:txBody>
      </p:sp>
      <p:sp>
        <p:nvSpPr>
          <p:cNvPr id="21512" name="Rectangle 3"/>
          <p:cNvSpPr>
            <a:spLocks/>
          </p:cNvSpPr>
          <p:nvPr/>
        </p:nvSpPr>
        <p:spPr bwMode="auto">
          <a:xfrm>
            <a:off x="293688" y="4848225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Marianna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made the </a:t>
            </a:r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marmalade</a:t>
            </a:r>
            <a:endParaRPr lang="de-DE" b="1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21513" name="Rectangle 4"/>
          <p:cNvSpPr>
            <a:spLocks/>
          </p:cNvSpPr>
          <p:nvPr/>
        </p:nvSpPr>
        <p:spPr bwMode="auto">
          <a:xfrm>
            <a:off x="4787900" y="4314825"/>
            <a:ext cx="354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Who made the marmalade?</a:t>
            </a:r>
          </a:p>
        </p:txBody>
      </p:sp>
      <p:sp>
        <p:nvSpPr>
          <p:cNvPr id="21514" name="Rectangle 6"/>
          <p:cNvSpPr>
            <a:spLocks/>
          </p:cNvSpPr>
          <p:nvPr/>
        </p:nvSpPr>
        <p:spPr bwMode="auto">
          <a:xfrm>
            <a:off x="827088" y="5229225"/>
            <a:ext cx="2465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           U         U    A</a:t>
            </a:r>
          </a:p>
        </p:txBody>
      </p:sp>
      <p:sp>
        <p:nvSpPr>
          <p:cNvPr id="21515" name="Rectangle 7"/>
          <p:cNvSpPr>
            <a:spLocks/>
          </p:cNvSpPr>
          <p:nvPr/>
        </p:nvSpPr>
        <p:spPr bwMode="auto">
          <a:xfrm>
            <a:off x="5246688" y="5229225"/>
            <a:ext cx="248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A           U         U    U</a:t>
            </a:r>
          </a:p>
        </p:txBody>
      </p:sp>
      <p:sp>
        <p:nvSpPr>
          <p:cNvPr id="21516" name="Rectangle 8"/>
          <p:cNvSpPr>
            <a:spLocks/>
          </p:cNvSpPr>
          <p:nvPr/>
        </p:nvSpPr>
        <p:spPr bwMode="auto">
          <a:xfrm>
            <a:off x="1055688" y="5991225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" charset="0"/>
              </a:rPr>
              <a:t>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= akzentuiertes Wort, U = unakzentuiertes Wort</a:t>
            </a:r>
          </a:p>
        </p:txBody>
      </p:sp>
      <p:sp>
        <p:nvSpPr>
          <p:cNvPr id="21517" name="Rectangle 3"/>
          <p:cNvSpPr>
            <a:spLocks/>
          </p:cNvSpPr>
          <p:nvPr/>
        </p:nvSpPr>
        <p:spPr bwMode="auto">
          <a:xfrm>
            <a:off x="4713288" y="4848225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de-DE" b="1">
                <a:solidFill>
                  <a:schemeClr val="tx1"/>
                </a:solidFill>
                <a:latin typeface="Calibri" charset="0"/>
                <a:cs typeface="Arial Bold" charset="0"/>
                <a:sym typeface="Arial Bold" charset="0"/>
              </a:rPr>
              <a:t>Marianna</a:t>
            </a:r>
            <a:r>
              <a:rPr lang="de-DE">
                <a:solidFill>
                  <a:schemeClr val="tx1"/>
                </a:solidFill>
                <a:latin typeface="Calibri" charset="0"/>
                <a:cs typeface="Arial" charset="0"/>
              </a:rPr>
              <a:t> made the marmalade</a:t>
            </a:r>
            <a:endParaRPr lang="de-DE">
              <a:solidFill>
                <a:schemeClr val="tx1"/>
              </a:solidFill>
              <a:latin typeface="Calibri" charset="0"/>
              <a:cs typeface="Arial Bold" charset="0"/>
              <a:sym typeface="Arial Bold" charset="0"/>
            </a:endParaRPr>
          </a:p>
        </p:txBody>
      </p:sp>
      <p:sp>
        <p:nvSpPr>
          <p:cNvPr id="21518" name="TextBox 2"/>
          <p:cNvSpPr txBox="1">
            <a:spLocks noChangeArrowheads="1"/>
          </p:cNvSpPr>
          <p:nvPr/>
        </p:nvSpPr>
        <p:spPr bwMode="auto">
          <a:xfrm>
            <a:off x="306388" y="2708275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Wozu?</a:t>
            </a:r>
          </a:p>
        </p:txBody>
      </p:sp>
      <p:sp>
        <p:nvSpPr>
          <p:cNvPr id="21519" name="Oval 22"/>
          <p:cNvSpPr>
            <a:spLocks noChangeArrowheads="1"/>
          </p:cNvSpPr>
          <p:nvPr/>
        </p:nvSpPr>
        <p:spPr bwMode="auto">
          <a:xfrm>
            <a:off x="611188" y="1412875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sp>
        <p:nvSpPr>
          <p:cNvPr id="21520" name="Oval 22"/>
          <p:cNvSpPr>
            <a:spLocks noChangeArrowheads="1"/>
          </p:cNvSpPr>
          <p:nvPr/>
        </p:nvSpPr>
        <p:spPr bwMode="auto">
          <a:xfrm>
            <a:off x="611188" y="1989138"/>
            <a:ext cx="228600" cy="228600"/>
          </a:xfrm>
          <a:prstGeom prst="ellipse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endParaRPr lang="en-GB">
              <a:solidFill>
                <a:schemeClr val="tx1"/>
              </a:solidFill>
              <a:latin typeface="Calibri" charset="0"/>
              <a:cs typeface="Arial" charset="0"/>
            </a:endParaRPr>
          </a:p>
        </p:txBody>
      </p:sp>
      <p:pic>
        <p:nvPicPr>
          <p:cNvPr id="19" name="197DD3A7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3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2C57D0EA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30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9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noFill/>
          <a:miter lim="800000"/>
          <a:headEnd/>
          <a:tailEnd/>
        </a:ln>
      </a:spPr>
      <a:bodyPr lIns="0" tIns="0" rIns="40639" bIns="0">
        <a:prstTxWarp prst="textNoShape">
          <a:avLst/>
        </a:prstTxWarp>
      </a:bodyPr>
      <a:lstStyle>
        <a:defPPr marL="39688">
          <a:defRPr dirty="0" smtClean="0">
            <a:solidFill>
              <a:schemeClr val="tx1"/>
            </a:solidFill>
            <a:latin typeface="Calibri"/>
            <a:ea typeface="Arial" charset="0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alibri"/>
            <a:cs typeface="Calibri"/>
          </a:defRPr>
        </a:defPPr>
      </a:lstStyle>
    </a:tx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Pages>0</Pages>
  <Words>986</Words>
  <Characters>0</Characters>
  <Application>Microsoft Macintosh PowerPoint</Application>
  <PresentationFormat>On-screen Show (4:3)</PresentationFormat>
  <Lines>0</Lines>
  <Paragraphs>162</Paragraphs>
  <Slides>16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Italic</vt:lpstr>
      <vt:lpstr>Calibri</vt:lpstr>
      <vt:lpstr>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jmh</dc:creator>
  <cp:lastModifiedBy>Microsoft Office User</cp:lastModifiedBy>
  <cp:revision>68</cp:revision>
  <dcterms:created xsi:type="dcterms:W3CDTF">2017-09-01T04:36:49Z</dcterms:created>
  <dcterms:modified xsi:type="dcterms:W3CDTF">2023-04-19T09:45:36Z</dcterms:modified>
</cp:coreProperties>
</file>