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66" r:id="rId2"/>
    <p:sldId id="385" r:id="rId3"/>
    <p:sldId id="375" r:id="rId4"/>
    <p:sldId id="267" r:id="rId5"/>
    <p:sldId id="300" r:id="rId6"/>
    <p:sldId id="277" r:id="rId7"/>
    <p:sldId id="352" r:id="rId8"/>
    <p:sldId id="374" r:id="rId9"/>
    <p:sldId id="354" r:id="rId10"/>
    <p:sldId id="355" r:id="rId11"/>
    <p:sldId id="356" r:id="rId12"/>
    <p:sldId id="359" r:id="rId13"/>
    <p:sldId id="357" r:id="rId14"/>
    <p:sldId id="376" r:id="rId15"/>
    <p:sldId id="353" r:id="rId16"/>
    <p:sldId id="350" r:id="rId17"/>
    <p:sldId id="373" r:id="rId18"/>
    <p:sldId id="383" r:id="rId19"/>
    <p:sldId id="368" r:id="rId20"/>
    <p:sldId id="382" r:id="rId21"/>
    <p:sldId id="380" r:id="rId22"/>
    <p:sldId id="386" r:id="rId23"/>
    <p:sldId id="369" r:id="rId24"/>
    <p:sldId id="372" r:id="rId25"/>
    <p:sldId id="338" r:id="rId26"/>
    <p:sldId id="339" r:id="rId2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0" charset="0"/>
        <a:ea typeface="ＭＳ Ｐゴシック" pitchFamily="-100" charset="-128"/>
        <a:cs typeface="ＭＳ Ｐゴシック" pitchFamily="-100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0" charset="0"/>
        <a:ea typeface="ＭＳ Ｐゴシック" pitchFamily="-100" charset="-128"/>
        <a:cs typeface="ＭＳ Ｐゴシック" pitchFamily="-100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0" charset="0"/>
        <a:ea typeface="ＭＳ Ｐゴシック" pitchFamily="-100" charset="-128"/>
        <a:cs typeface="ＭＳ Ｐゴシック" pitchFamily="-100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0" charset="0"/>
        <a:ea typeface="ＭＳ Ｐゴシック" pitchFamily="-100" charset="-128"/>
        <a:cs typeface="ＭＳ Ｐゴシック" pitchFamily="-100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0" charset="0"/>
        <a:ea typeface="ＭＳ Ｐゴシック" pitchFamily="-100" charset="-128"/>
        <a:cs typeface="ＭＳ Ｐゴシック" pitchFamily="-100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0" charset="0"/>
        <a:ea typeface="ＭＳ Ｐゴシック" pitchFamily="-100" charset="-128"/>
        <a:cs typeface="ＭＳ Ｐゴシック" pitchFamily="-100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0" charset="0"/>
        <a:ea typeface="ＭＳ Ｐゴシック" pitchFamily="-100" charset="-128"/>
        <a:cs typeface="ＭＳ Ｐゴシック" pitchFamily="-100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0" charset="0"/>
        <a:ea typeface="ＭＳ Ｐゴシック" pitchFamily="-100" charset="-128"/>
        <a:cs typeface="ＭＳ Ｐゴシック" pitchFamily="-100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0" charset="0"/>
        <a:ea typeface="ＭＳ Ｐゴシック" pitchFamily="-100" charset="-128"/>
        <a:cs typeface="ＭＳ Ｐゴシック" pitchFamily="-100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50"/>
    <p:restoredTop sz="94766"/>
  </p:normalViewPr>
  <p:slideViewPr>
    <p:cSldViewPr snapToObjects="1">
      <p:cViewPr varScale="1">
        <p:scale>
          <a:sx n="115" d="100"/>
          <a:sy n="115" d="100"/>
        </p:scale>
        <p:origin x="192" y="2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04E9E926-8936-3741-9A69-4E43CCA8B960}" type="datetime1">
              <a:rPr lang="en-US"/>
              <a:pPr>
                <a:defRPr/>
              </a:pPr>
              <a:t>7/13/23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de-D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  <a:endParaRPr lang="de-D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E229BC80-9101-A740-A414-8CD25CFCC2F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19791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BD5DC-93EF-C647-80EF-BF044A19FBD6}" type="datetime1">
              <a:rPr lang="en-US"/>
              <a:pPr>
                <a:defRPr/>
              </a:pPr>
              <a:t>7/13/23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49135-9D0B-D744-AD56-185C4AB6835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E4A90-14FA-5E4B-A35C-4126B3D1136F}" type="datetime1">
              <a:rPr lang="en-US"/>
              <a:pPr>
                <a:defRPr/>
              </a:pPr>
              <a:t>7/13/23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2712D-EA53-1843-8719-F091881F0B1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CA25C-2FD2-354D-B0B4-B3CCDCFB5D81}" type="datetime1">
              <a:rPr lang="en-US"/>
              <a:pPr>
                <a:defRPr/>
              </a:pPr>
              <a:t>7/13/23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83F68-B1A7-D14B-815E-585966B8F0D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C7A88-6B3B-D340-BAA2-0C703E7417B4}" type="datetime1">
              <a:rPr lang="en-US"/>
              <a:pPr>
                <a:defRPr/>
              </a:pPr>
              <a:t>7/13/23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46DE0-2098-774A-930F-6DF2100143D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086FC-7F1A-D845-B718-EF9CF7684141}" type="datetime1">
              <a:rPr lang="en-US"/>
              <a:pPr>
                <a:defRPr/>
              </a:pPr>
              <a:t>7/13/23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4811F-C95D-AC45-935F-E0DD67B515C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35309-1F1B-5347-BC7C-02574746C6EF}" type="datetime1">
              <a:rPr lang="en-US"/>
              <a:pPr>
                <a:defRPr/>
              </a:pPr>
              <a:t>7/13/23</a:t>
            </a:fld>
            <a:endParaRPr lang="de-D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9D8CC-D22E-ED4D-B5E1-8C6889A054D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0A152-56B6-914F-93D7-2E581FA5FE23}" type="datetime1">
              <a:rPr lang="en-US"/>
              <a:pPr>
                <a:defRPr/>
              </a:pPr>
              <a:t>7/13/23</a:t>
            </a:fld>
            <a:endParaRPr lang="de-D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EBF40-837D-C34A-8DFE-7B36B4A8BE1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D1CD4-E02C-254C-A365-A5713173C481}" type="datetime1">
              <a:rPr lang="en-US"/>
              <a:pPr>
                <a:defRPr/>
              </a:pPr>
              <a:t>7/13/23</a:t>
            </a:fld>
            <a:endParaRPr lang="de-D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35FE6-8E18-4B48-A79B-2784E15955C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B5249-08DD-C248-A9D3-81DA91C094A2}" type="datetime1">
              <a:rPr lang="en-US"/>
              <a:pPr>
                <a:defRPr/>
              </a:pPr>
              <a:t>7/13/23</a:t>
            </a:fld>
            <a:endParaRPr lang="de-DE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E45DD-CC2E-3B46-A372-6CCAF2A3815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E5813-352C-AE4A-ABB5-B9EDC3E28898}" type="datetime1">
              <a:rPr lang="en-US"/>
              <a:pPr>
                <a:defRPr/>
              </a:pPr>
              <a:t>7/13/23</a:t>
            </a:fld>
            <a:endParaRPr lang="de-D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A56D5-7874-C343-AB81-A44BB6A939C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89675-FC99-8F44-BEA7-BF438BAD2B8B}" type="datetime1">
              <a:rPr lang="en-US"/>
              <a:pPr>
                <a:defRPr/>
              </a:pPr>
              <a:t>7/13/23</a:t>
            </a:fld>
            <a:endParaRPr lang="de-D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76DC0-00F3-784B-BB40-7042E490B5D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11CFF7AB-69C7-314B-9F90-02EC71797DF3}" type="datetime1">
              <a:rPr lang="en-US"/>
              <a:pPr>
                <a:defRPr/>
              </a:pPr>
              <a:t>7/13/23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938237DD-0A82-8C49-811A-B5C57AD6DD8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-100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-100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00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00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00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media" Target="../media/media5.WAV"/><Relationship Id="rId7" Type="http://schemas.openxmlformats.org/officeDocument/2006/relationships/image" Target="../media/image2.pn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5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8.WAV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audio" Target="../media/media9.WAV"/><Relationship Id="rId5" Type="http://schemas.microsoft.com/office/2007/relationships/media" Target="../media/media9.WAV"/><Relationship Id="rId4" Type="http://schemas.openxmlformats.org/officeDocument/2006/relationships/audio" Target="../media/media8.WAV"/><Relationship Id="rId9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media13.wav"/><Relationship Id="rId13" Type="http://schemas.openxmlformats.org/officeDocument/2006/relationships/image" Target="../media/image10.png"/><Relationship Id="rId3" Type="http://schemas.microsoft.com/office/2007/relationships/media" Target="../media/media11.wav"/><Relationship Id="rId7" Type="http://schemas.microsoft.com/office/2007/relationships/media" Target="../media/media13.wav"/><Relationship Id="rId12" Type="http://schemas.openxmlformats.org/officeDocument/2006/relationships/image" Target="../media/image9.png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audio" Target="../media/media12.wav"/><Relationship Id="rId11" Type="http://schemas.openxmlformats.org/officeDocument/2006/relationships/slideLayout" Target="../slideLayouts/slideLayout7.xml"/><Relationship Id="rId5" Type="http://schemas.microsoft.com/office/2007/relationships/media" Target="../media/media12.wav"/><Relationship Id="rId10" Type="http://schemas.openxmlformats.org/officeDocument/2006/relationships/audio" Target="../media/media14.wav"/><Relationship Id="rId4" Type="http://schemas.openxmlformats.org/officeDocument/2006/relationships/audio" Target="../media/media11.wav"/><Relationship Id="rId9" Type="http://schemas.microsoft.com/office/2007/relationships/media" Target="../media/media14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5.WAV"/><Relationship Id="rId1" Type="http://schemas.microsoft.com/office/2007/relationships/media" Target="../media/media15.WAV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6.WAV"/><Relationship Id="rId1" Type="http://schemas.microsoft.com/office/2007/relationships/media" Target="../media/media16.WAV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7.wav"/><Relationship Id="rId1" Type="http://schemas.microsoft.com/office/2007/relationships/media" Target="../media/media17.wav"/><Relationship Id="rId5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8.WAV"/><Relationship Id="rId1" Type="http://schemas.microsoft.com/office/2007/relationships/media" Target="../media/media18.WAV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9.wav"/><Relationship Id="rId1" Type="http://schemas.microsoft.com/office/2007/relationships/media" Target="../media/media19.wav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0.wav"/><Relationship Id="rId1" Type="http://schemas.microsoft.com/office/2007/relationships/media" Target="../media/media20.wav"/><Relationship Id="rId5" Type="http://schemas.openxmlformats.org/officeDocument/2006/relationships/image" Target="../media/image9.png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1.WAV"/><Relationship Id="rId1" Type="http://schemas.microsoft.com/office/2007/relationships/media" Target="../media/media21.WAV"/><Relationship Id="rId5" Type="http://schemas.openxmlformats.org/officeDocument/2006/relationships/image" Target="../media/image2.png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2.WAV"/><Relationship Id="rId1" Type="http://schemas.microsoft.com/office/2007/relationships/media" Target="../media/media22.WAV"/><Relationship Id="rId5" Type="http://schemas.openxmlformats.org/officeDocument/2006/relationships/image" Target="../media/image2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2362200" y="80963"/>
            <a:ext cx="3962400" cy="4619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/>
              <a:t>Intonation im Französischen</a:t>
            </a:r>
          </a:p>
        </p:txBody>
      </p:sp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2771800" y="710710"/>
            <a:ext cx="28194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Jonathan Harrington</a:t>
            </a: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381000" y="1402277"/>
            <a:ext cx="838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de-DE" dirty="0">
                <a:latin typeface="Calibri" pitchFamily="-100" charset="0"/>
              </a:rPr>
              <a:t>Sound-Beispiele aus Jun &amp; </a:t>
            </a:r>
            <a:r>
              <a:rPr lang="de-DE" dirty="0" err="1">
                <a:latin typeface="Calibri" pitchFamily="-100" charset="0"/>
              </a:rPr>
              <a:t>Fougeron</a:t>
            </a:r>
            <a:r>
              <a:rPr lang="de-DE" dirty="0">
                <a:latin typeface="Calibri" pitchFamily="-100" charset="0"/>
              </a:rPr>
              <a:t> (2002), Welby (2003, 2007), und </a:t>
            </a:r>
            <a:r>
              <a:rPr lang="en-US" dirty="0" err="1">
                <a:latin typeface="Calibri" pitchFamily="-100" charset="0"/>
              </a:rPr>
              <a:t>Delais-Roussarie</a:t>
            </a:r>
            <a:r>
              <a:rPr lang="en-US" dirty="0">
                <a:latin typeface="Calibri" pitchFamily="-100" charset="0"/>
              </a:rPr>
              <a:t> (2015) = F-TOBI</a:t>
            </a:r>
            <a:endParaRPr lang="de-DE" dirty="0">
              <a:latin typeface="Calibri" pitchFamily="-100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21457" y="2352823"/>
            <a:ext cx="9144000" cy="453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700" dirty="0"/>
          </a:p>
          <a:p>
            <a:r>
              <a:rPr lang="en-US" sz="1700" dirty="0" err="1"/>
              <a:t>Delais-Roussarie</a:t>
            </a:r>
            <a:r>
              <a:rPr lang="en-US" sz="1700" dirty="0"/>
              <a:t> et al. (2015) Intonational Phonology of French: Developing a </a:t>
            </a:r>
            <a:r>
              <a:rPr lang="en-US" sz="1700" dirty="0" err="1"/>
              <a:t>ToBI</a:t>
            </a:r>
            <a:r>
              <a:rPr lang="en-US" sz="1700" dirty="0"/>
              <a:t> system for French In S. </a:t>
            </a:r>
            <a:r>
              <a:rPr lang="en-US" sz="1700" dirty="0" err="1"/>
              <a:t>Frota</a:t>
            </a:r>
            <a:r>
              <a:rPr lang="en-US" sz="1700" dirty="0"/>
              <a:t> &amp; P. Prieto (Eds.), Intonation in Romance. OUP: Oxford. </a:t>
            </a:r>
            <a:r>
              <a:rPr lang="en-US" sz="1700" b="1" dirty="0"/>
              <a:t>ftobi15.pdf</a:t>
            </a:r>
            <a:r>
              <a:rPr lang="en-US" sz="1700" dirty="0"/>
              <a:t>	</a:t>
            </a:r>
          </a:p>
          <a:p>
            <a:r>
              <a:rPr lang="en-US" sz="1700" dirty="0"/>
              <a:t>Jun, Sun-Ah and Cécile </a:t>
            </a:r>
            <a:r>
              <a:rPr lang="en-US" sz="1700" dirty="0" err="1"/>
              <a:t>Fougeron</a:t>
            </a:r>
            <a:r>
              <a:rPr lang="en-US" sz="1700" dirty="0"/>
              <a:t>. (2002). Realizations of accentual phrase in French. </a:t>
            </a:r>
            <a:r>
              <a:rPr lang="en-US" sz="1700" i="1" dirty="0" err="1"/>
              <a:t>Probus</a:t>
            </a:r>
            <a:r>
              <a:rPr lang="en-US" sz="1700" dirty="0"/>
              <a:t> 14, 147–172. </a:t>
            </a:r>
            <a:r>
              <a:rPr lang="en-US" sz="1700" b="1" dirty="0"/>
              <a:t>jun02.probus.pdf</a:t>
            </a:r>
          </a:p>
          <a:p>
            <a:r>
              <a:rPr lang="en-US" sz="1700" dirty="0" err="1"/>
              <a:t>Fery</a:t>
            </a:r>
            <a:r>
              <a:rPr lang="en-US" sz="1700" dirty="0"/>
              <a:t>, C. (2001). Focus and phrasing in French. In C </a:t>
            </a:r>
            <a:r>
              <a:rPr lang="en-US" sz="1700" dirty="0" err="1"/>
              <a:t>Féry</a:t>
            </a:r>
            <a:r>
              <a:rPr lang="en-US" sz="1700" dirty="0"/>
              <a:t> and W. </a:t>
            </a:r>
            <a:r>
              <a:rPr lang="en-US" sz="1700" dirty="0" err="1"/>
              <a:t>Sternefeld</a:t>
            </a:r>
            <a:r>
              <a:rPr lang="en-US" sz="1700" dirty="0"/>
              <a:t> (eds). Akademie Verlag: Berlin (p.153-181). </a:t>
            </a:r>
            <a:r>
              <a:rPr lang="en-US" sz="1700" b="1" dirty="0"/>
              <a:t>fery2001.pdf</a:t>
            </a:r>
          </a:p>
          <a:p>
            <a:r>
              <a:rPr lang="en-US" sz="1700" dirty="0"/>
              <a:t>Jun, Sun-Ah &amp; </a:t>
            </a:r>
            <a:r>
              <a:rPr lang="en-US" sz="1700" dirty="0" err="1"/>
              <a:t>Cécile</a:t>
            </a:r>
            <a:r>
              <a:rPr lang="en-US" sz="1700" dirty="0"/>
              <a:t> </a:t>
            </a:r>
            <a:r>
              <a:rPr lang="en-US" sz="1700" dirty="0" err="1"/>
              <a:t>Fougeron</a:t>
            </a:r>
            <a:r>
              <a:rPr lang="en-US" sz="1700" dirty="0"/>
              <a:t> (2000) A phonological model of French intonation.  In  Intonation: Analysis, Modeling and Technology, ed. by </a:t>
            </a:r>
            <a:r>
              <a:rPr lang="en-US" sz="1700" dirty="0" err="1"/>
              <a:t>Antonis</a:t>
            </a:r>
            <a:r>
              <a:rPr lang="en-US" sz="1700" dirty="0"/>
              <a:t> </a:t>
            </a:r>
            <a:r>
              <a:rPr lang="en-US" sz="1700" dirty="0" err="1"/>
              <a:t>Botinis</a:t>
            </a:r>
            <a:r>
              <a:rPr lang="en-US" sz="1700" dirty="0"/>
              <a:t> .  </a:t>
            </a:r>
            <a:r>
              <a:rPr lang="en-US" sz="1700" dirty="0" err="1"/>
              <a:t>Kluwer</a:t>
            </a:r>
            <a:r>
              <a:rPr lang="en-US" sz="1700" dirty="0"/>
              <a:t> Academic Publishers. pp.209-242. </a:t>
            </a:r>
            <a:r>
              <a:rPr lang="en-US" sz="1700" b="1" dirty="0"/>
              <a:t>jun00.pdf</a:t>
            </a:r>
          </a:p>
          <a:p>
            <a:r>
              <a:rPr lang="en-US" sz="1700" dirty="0"/>
              <a:t>Post, B. (2000). Tonal and Phrasal Structures in French Intonation. </a:t>
            </a:r>
            <a:r>
              <a:rPr lang="en-US" sz="1700" dirty="0" err="1"/>
              <a:t>Thesus</a:t>
            </a:r>
            <a:r>
              <a:rPr lang="en-US" sz="1700" dirty="0"/>
              <a:t>: The Hague. </a:t>
            </a:r>
            <a:r>
              <a:rPr lang="en-US" sz="1700" b="1" dirty="0"/>
              <a:t>post2000.pdf</a:t>
            </a:r>
          </a:p>
          <a:p>
            <a:r>
              <a:rPr lang="en-US" sz="1700" dirty="0" err="1"/>
              <a:t>Welby</a:t>
            </a:r>
            <a:r>
              <a:rPr lang="en-US" sz="1700" dirty="0"/>
              <a:t> (2003) The slaying of Lady </a:t>
            </a:r>
            <a:r>
              <a:rPr lang="en-US" sz="1700" dirty="0" err="1"/>
              <a:t>Mondegreen</a:t>
            </a:r>
            <a:r>
              <a:rPr lang="en-US" sz="1700" dirty="0"/>
              <a:t>, being a study of French tonal association and alignment and their role in speech segmentation. PhD </a:t>
            </a:r>
            <a:r>
              <a:rPr lang="en-US" sz="1700" dirty="0" err="1"/>
              <a:t>Diss</a:t>
            </a:r>
            <a:r>
              <a:rPr lang="en-US" sz="1700" dirty="0"/>
              <a:t>, Ohio State University. </a:t>
            </a:r>
            <a:r>
              <a:rPr lang="en-US" sz="1700" b="1" dirty="0"/>
              <a:t>welby2003.pdf</a:t>
            </a:r>
          </a:p>
          <a:p>
            <a:r>
              <a:rPr lang="en-US" sz="1700" dirty="0" err="1"/>
              <a:t>Welby</a:t>
            </a:r>
            <a:r>
              <a:rPr lang="en-US" sz="1700" dirty="0"/>
              <a:t>, P. (2007) The role of early fundamental frequency rises and elbows in French word segmentation. </a:t>
            </a:r>
            <a:r>
              <a:rPr lang="en-US" sz="1700" i="1" dirty="0"/>
              <a:t>Speech Communication </a:t>
            </a:r>
            <a:r>
              <a:rPr lang="en-US" sz="1700" dirty="0"/>
              <a:t>49, 28–48. </a:t>
            </a:r>
            <a:r>
              <a:rPr lang="en-US" sz="1700" b="1" dirty="0"/>
              <a:t>welby07.specom.pdf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0575" y="1998663"/>
            <a:ext cx="7743825" cy="296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Box 6"/>
          <p:cNvSpPr txBox="1">
            <a:spLocks noChangeArrowheads="1"/>
          </p:cNvSpPr>
          <p:nvPr/>
        </p:nvSpPr>
        <p:spPr bwMode="auto">
          <a:xfrm>
            <a:off x="790575" y="1541463"/>
            <a:ext cx="13192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2400">
                <a:latin typeface="Calibri" pitchFamily="-100" charset="0"/>
              </a:rPr>
              <a:t>le garçon</a:t>
            </a:r>
          </a:p>
        </p:txBody>
      </p:sp>
      <p:sp>
        <p:nvSpPr>
          <p:cNvPr id="30724" name="TextBox 7"/>
          <p:cNvSpPr txBox="1">
            <a:spLocks noChangeArrowheads="1"/>
          </p:cNvSpPr>
          <p:nvPr/>
        </p:nvSpPr>
        <p:spPr bwMode="auto">
          <a:xfrm>
            <a:off x="2695575" y="1555751"/>
            <a:ext cx="32004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2400">
                <a:latin typeface="Calibri" pitchFamily="-100" charset="0"/>
              </a:rPr>
              <a:t>remarquablement bon</a:t>
            </a:r>
          </a:p>
        </p:txBody>
      </p:sp>
      <p:sp>
        <p:nvSpPr>
          <p:cNvPr id="30725" name="TextBox 8"/>
          <p:cNvSpPr txBox="1">
            <a:spLocks noChangeArrowheads="1"/>
          </p:cNvSpPr>
          <p:nvPr/>
        </p:nvSpPr>
        <p:spPr bwMode="auto">
          <a:xfrm>
            <a:off x="6048375" y="1541463"/>
            <a:ext cx="2486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2400">
                <a:latin typeface="Calibri" pitchFamily="-100" charset="0"/>
              </a:rPr>
              <a:t>ment à sa mère</a:t>
            </a:r>
          </a:p>
        </p:txBody>
      </p:sp>
      <p:pic>
        <p:nvPicPr>
          <p:cNvPr id="10" name="fig4c-LLHstar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09575" y="1785938"/>
            <a:ext cx="2127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>
          <a:xfrm rot="5400000">
            <a:off x="2215356" y="5217319"/>
            <a:ext cx="508000" cy="158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5642769" y="5249069"/>
            <a:ext cx="508000" cy="158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729" name="TextBox 12"/>
          <p:cNvSpPr txBox="1">
            <a:spLocks noChangeArrowheads="1"/>
          </p:cNvSpPr>
          <p:nvPr/>
        </p:nvSpPr>
        <p:spPr bwMode="auto">
          <a:xfrm>
            <a:off x="3838575" y="5041901"/>
            <a:ext cx="5222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2400">
                <a:latin typeface="Calibri" pitchFamily="-100" charset="0"/>
              </a:rPr>
              <a:t>AP</a:t>
            </a:r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5644356" y="1742282"/>
            <a:ext cx="508000" cy="1588"/>
          </a:xfrm>
          <a:prstGeom prst="line">
            <a:avLst/>
          </a:prstGeom>
          <a:ln w="254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2355056" y="1742282"/>
            <a:ext cx="508000" cy="1588"/>
          </a:xfrm>
          <a:prstGeom prst="line">
            <a:avLst/>
          </a:prstGeom>
          <a:ln w="254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752975" y="3217863"/>
            <a:ext cx="31451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L</a:t>
            </a:r>
            <a:endParaRPr lang="de-DE" sz="2400" baseline="-2500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34037" y="2225676"/>
            <a:ext cx="666155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H*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924175" y="3140076"/>
            <a:ext cx="31451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L</a:t>
            </a:r>
            <a:endParaRPr lang="de-DE" sz="2400" baseline="-2500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0735" name="TextBox 18"/>
          <p:cNvSpPr txBox="1">
            <a:spLocks noChangeArrowheads="1"/>
          </p:cNvSpPr>
          <p:nvPr/>
        </p:nvSpPr>
        <p:spPr bwMode="auto">
          <a:xfrm>
            <a:off x="5805487" y="5376863"/>
            <a:ext cx="2514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1600">
                <a:latin typeface="Calibri" pitchFamily="-100" charset="0"/>
              </a:rPr>
              <a:t>(aus Jun &amp; Fougeron, 2002)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960562" y="0"/>
            <a:ext cx="4619625" cy="4603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rgbClr val="000000"/>
                </a:solidFill>
                <a:ea typeface="ＭＳ Ｐゴシック" pitchFamily="-100" charset="-128"/>
                <a:cs typeface="ＭＳ Ｐゴシック" pitchFamily="-100" charset="-128"/>
              </a:rPr>
              <a:t>Variabilität in  der Akzentphrase</a:t>
            </a:r>
          </a:p>
        </p:txBody>
      </p:sp>
      <p:sp>
        <p:nvSpPr>
          <p:cNvPr id="30737" name="TextBox 18"/>
          <p:cNvSpPr txBox="1">
            <a:spLocks noChangeArrowheads="1"/>
          </p:cNvSpPr>
          <p:nvPr/>
        </p:nvSpPr>
        <p:spPr bwMode="auto">
          <a:xfrm>
            <a:off x="3348038" y="989013"/>
            <a:ext cx="18446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2400" dirty="0"/>
              <a:t>L</a:t>
            </a:r>
            <a:r>
              <a:rPr lang="en-GB" sz="2400" baseline="-25000" dirty="0"/>
              <a:t> </a:t>
            </a:r>
            <a:r>
              <a:rPr lang="en-GB" sz="2400" dirty="0"/>
              <a:t> H</a:t>
            </a:r>
            <a:r>
              <a:rPr lang="en-GB" sz="2400" baseline="-25000" dirty="0"/>
              <a:t>1</a:t>
            </a:r>
            <a:r>
              <a:rPr lang="en-GB" sz="2400" dirty="0"/>
              <a:t> L</a:t>
            </a:r>
            <a:r>
              <a:rPr lang="en-GB" sz="2400" baseline="-25000" dirty="0"/>
              <a:t> </a:t>
            </a:r>
            <a:r>
              <a:rPr lang="en-GB" sz="2400" dirty="0"/>
              <a:t>H*</a:t>
            </a:r>
          </a:p>
        </p:txBody>
      </p:sp>
      <p:cxnSp>
        <p:nvCxnSpPr>
          <p:cNvPr id="21" name="Straight Connector 20"/>
          <p:cNvCxnSpPr/>
          <p:nvPr/>
        </p:nvCxnSpPr>
        <p:spPr>
          <a:xfrm rot="5400000" flipH="1" flipV="1">
            <a:off x="3701256" y="1035845"/>
            <a:ext cx="460375" cy="3667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 bwMode="auto">
          <a:xfrm>
            <a:off x="1806574" y="6180892"/>
            <a:ext cx="51085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1600" dirty="0">
                <a:latin typeface="Calibri" pitchFamily="-100" charset="0"/>
              </a:rPr>
              <a:t>Der ausgezeichnete Junge erzählt seiner Mutter Lügen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3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7825" y="1558130"/>
            <a:ext cx="8261350" cy="358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limonade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3670300" y="5841205"/>
            <a:ext cx="2127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 rot="5400000">
            <a:off x="3247231" y="5907086"/>
            <a:ext cx="508000" cy="158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5601494" y="5907086"/>
            <a:ext cx="508000" cy="158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5603081" y="5399086"/>
            <a:ext cx="508000" cy="1588"/>
          </a:xfrm>
          <a:prstGeom prst="line">
            <a:avLst/>
          </a:prstGeom>
          <a:ln w="254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3248819" y="5399086"/>
            <a:ext cx="508000" cy="1587"/>
          </a:xfrm>
          <a:prstGeom prst="line">
            <a:avLst/>
          </a:prstGeom>
          <a:ln w="254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752" name="TextBox 9"/>
          <p:cNvSpPr txBox="1">
            <a:spLocks noChangeArrowheads="1"/>
          </p:cNvSpPr>
          <p:nvPr/>
        </p:nvSpPr>
        <p:spPr bwMode="auto">
          <a:xfrm>
            <a:off x="3883025" y="5145880"/>
            <a:ext cx="1828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2400">
                <a:latin typeface="Calibri" pitchFamily="-100" charset="0"/>
              </a:rPr>
              <a:t>la limonade</a:t>
            </a:r>
          </a:p>
        </p:txBody>
      </p:sp>
      <p:sp>
        <p:nvSpPr>
          <p:cNvPr id="31753" name="TextBox 10"/>
          <p:cNvSpPr txBox="1">
            <a:spLocks noChangeArrowheads="1"/>
          </p:cNvSpPr>
          <p:nvPr/>
        </p:nvSpPr>
        <p:spPr bwMode="auto">
          <a:xfrm>
            <a:off x="4416425" y="5699918"/>
            <a:ext cx="533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2400">
                <a:latin typeface="Calibri" pitchFamily="-100" charset="0"/>
              </a:rPr>
              <a:t>AP</a:t>
            </a:r>
          </a:p>
        </p:txBody>
      </p:sp>
      <p:sp>
        <p:nvSpPr>
          <p:cNvPr id="31754" name="TextBox 11"/>
          <p:cNvSpPr txBox="1">
            <a:spLocks noChangeArrowheads="1"/>
          </p:cNvSpPr>
          <p:nvPr/>
        </p:nvSpPr>
        <p:spPr bwMode="auto">
          <a:xfrm>
            <a:off x="6886575" y="5368130"/>
            <a:ext cx="1752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1600">
                <a:latin typeface="Calibri" pitchFamily="-100" charset="0"/>
              </a:rPr>
              <a:t>aus Welby (2003)</a:t>
            </a:r>
          </a:p>
        </p:txBody>
      </p:sp>
      <p:sp>
        <p:nvSpPr>
          <p:cNvPr id="31755" name="TextBox 12"/>
          <p:cNvSpPr txBox="1">
            <a:spLocks noChangeArrowheads="1"/>
          </p:cNvSpPr>
          <p:nvPr/>
        </p:nvSpPr>
        <p:spPr bwMode="auto">
          <a:xfrm>
            <a:off x="165100" y="1086643"/>
            <a:ext cx="8474075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libri" pitchFamily="-100" charset="0"/>
              </a:rPr>
              <a:t>La grenadine, la </a:t>
            </a:r>
            <a:r>
              <a:rPr lang="en-US" sz="2400" dirty="0" err="1">
                <a:latin typeface="Calibri" pitchFamily="-100" charset="0"/>
              </a:rPr>
              <a:t>limonade</a:t>
            </a:r>
            <a:r>
              <a:rPr lang="en-US" sz="2400" dirty="0">
                <a:latin typeface="Calibri" pitchFamily="-100" charset="0"/>
              </a:rPr>
              <a:t> et </a:t>
            </a:r>
            <a:r>
              <a:rPr lang="en-US" sz="2400" dirty="0" err="1">
                <a:latin typeface="Calibri" pitchFamily="-100" charset="0"/>
              </a:rPr>
              <a:t>l’orangina</a:t>
            </a:r>
            <a:r>
              <a:rPr lang="en-US" sz="2400" dirty="0">
                <a:latin typeface="Calibri" pitchFamily="-100" charset="0"/>
              </a:rPr>
              <a:t> </a:t>
            </a:r>
            <a:r>
              <a:rPr lang="en-US" sz="2400" dirty="0" err="1">
                <a:latin typeface="Calibri" pitchFamily="-100" charset="0"/>
              </a:rPr>
              <a:t>ont</a:t>
            </a:r>
            <a:r>
              <a:rPr lang="en-US" sz="2400" dirty="0">
                <a:latin typeface="Calibri" pitchFamily="-100" charset="0"/>
              </a:rPr>
              <a:t>  </a:t>
            </a:r>
            <a:r>
              <a:rPr lang="en-US" sz="2400" dirty="0" err="1">
                <a:latin typeface="Calibri" pitchFamily="-100" charset="0"/>
              </a:rPr>
              <a:t>été</a:t>
            </a:r>
            <a:r>
              <a:rPr lang="en-US" sz="2400" dirty="0">
                <a:latin typeface="Calibri" pitchFamily="-100" charset="0"/>
              </a:rPr>
              <a:t> </a:t>
            </a:r>
            <a:r>
              <a:rPr lang="en-US" sz="2400" dirty="0" err="1">
                <a:latin typeface="Calibri" pitchFamily="-100" charset="0"/>
              </a:rPr>
              <a:t>versés</a:t>
            </a:r>
            <a:r>
              <a:rPr lang="en-US" sz="2400" dirty="0">
                <a:latin typeface="Calibri" pitchFamily="-100" charset="0"/>
              </a:rPr>
              <a:t> par Anna.</a:t>
            </a:r>
            <a:endParaRPr lang="de-DE" sz="2400" dirty="0">
              <a:latin typeface="Calibri" pitchFamily="-100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48075" y="4155280"/>
            <a:ext cx="31451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L</a:t>
            </a:r>
            <a:endParaRPr lang="de-DE" sz="2400" baseline="-2500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79925" y="1945480"/>
            <a:ext cx="447558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Hi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89587" y="1867693"/>
            <a:ext cx="530225" cy="4603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H*</a:t>
            </a:r>
          </a:p>
        </p:txBody>
      </p:sp>
      <p:sp>
        <p:nvSpPr>
          <p:cNvPr id="31760" name="TextBox 18"/>
          <p:cNvSpPr txBox="1">
            <a:spLocks noChangeArrowheads="1"/>
          </p:cNvSpPr>
          <p:nvPr/>
        </p:nvSpPr>
        <p:spPr bwMode="auto">
          <a:xfrm>
            <a:off x="3333497" y="607218"/>
            <a:ext cx="3200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2400" dirty="0"/>
              <a:t>L</a:t>
            </a:r>
            <a:r>
              <a:rPr lang="en-GB" sz="2400" baseline="-25000" dirty="0"/>
              <a:t>1</a:t>
            </a:r>
            <a:r>
              <a:rPr lang="en-GB" sz="2400" dirty="0"/>
              <a:t>H</a:t>
            </a:r>
            <a:r>
              <a:rPr lang="en-GB" sz="2400" baseline="-25000" dirty="0"/>
              <a:t>1</a:t>
            </a:r>
            <a:r>
              <a:rPr lang="en-GB" sz="2400" dirty="0"/>
              <a:t> L</a:t>
            </a:r>
            <a:r>
              <a:rPr lang="en-GB" sz="2400" baseline="-25000" dirty="0"/>
              <a:t>2</a:t>
            </a:r>
            <a:r>
              <a:rPr lang="en-GB" sz="2400" dirty="0"/>
              <a:t> H*</a:t>
            </a:r>
          </a:p>
        </p:txBody>
      </p:sp>
      <p:pic>
        <p:nvPicPr>
          <p:cNvPr id="20" name="Welby-figure-3.18.wav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2495297" y="856456"/>
            <a:ext cx="2127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Straight Connector 17"/>
          <p:cNvCxnSpPr/>
          <p:nvPr/>
        </p:nvCxnSpPr>
        <p:spPr>
          <a:xfrm rot="5400000" flipH="1" flipV="1">
            <a:off x="4048666" y="673099"/>
            <a:ext cx="460375" cy="3667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123031" y="5367337"/>
            <a:ext cx="508000" cy="1587"/>
          </a:xfrm>
          <a:prstGeom prst="line">
            <a:avLst/>
          </a:prstGeom>
          <a:ln w="254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75456" y="4156868"/>
            <a:ext cx="31451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L</a:t>
            </a:r>
            <a:endParaRPr lang="de-DE" sz="2400" baseline="-2500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68425" y="2178049"/>
            <a:ext cx="447558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Hi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075656" y="3266280"/>
            <a:ext cx="31451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L</a:t>
            </a:r>
            <a:endParaRPr lang="de-DE" sz="2400" baseline="-2500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17812" y="2178049"/>
            <a:ext cx="530225" cy="4603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H*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960562" y="0"/>
            <a:ext cx="4619625" cy="4603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rgbClr val="000000"/>
                </a:solidFill>
                <a:ea typeface="ＭＳ Ｐゴシック" pitchFamily="-100" charset="-128"/>
                <a:cs typeface="ＭＳ Ｐゴシック" pitchFamily="-100" charset="-128"/>
              </a:rPr>
              <a:t>Variabilität in  der Akzentphrase</a:t>
            </a:r>
          </a:p>
        </p:txBody>
      </p:sp>
      <p:sp>
        <p:nvSpPr>
          <p:cNvPr id="27" name="TextBox 26"/>
          <p:cNvSpPr txBox="1"/>
          <p:nvPr/>
        </p:nvSpPr>
        <p:spPr bwMode="auto">
          <a:xfrm>
            <a:off x="892968" y="6519446"/>
            <a:ext cx="69357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1600" dirty="0">
                <a:latin typeface="Calibri" pitchFamily="-100" charset="0"/>
              </a:rPr>
              <a:t>Die Grenadine, Limo und Orangensaft wurden von Anna eingeschenkt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76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/>
          <a:srcRect b="43553"/>
          <a:stretch>
            <a:fillRect/>
          </a:stretch>
        </p:blipFill>
        <p:spPr bwMode="auto">
          <a:xfrm>
            <a:off x="685800" y="1981200"/>
            <a:ext cx="68961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 rot="5400000">
            <a:off x="1588" y="4419600"/>
            <a:ext cx="1827215" cy="15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965995" y="3517109"/>
            <a:ext cx="3543302" cy="142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2515670" y="3581405"/>
            <a:ext cx="3657604" cy="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4573192" y="4266802"/>
            <a:ext cx="1218405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6478190" y="4419204"/>
            <a:ext cx="1828011" cy="15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66800" y="2814637"/>
            <a:ext cx="31451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L</a:t>
            </a:r>
            <a:endParaRPr lang="de-DE" sz="2400" baseline="-2500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1962438" y="2209800"/>
            <a:ext cx="532859" cy="4603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H*</a:t>
            </a:r>
          </a:p>
        </p:txBody>
      </p:sp>
      <p:sp>
        <p:nvSpPr>
          <p:cNvPr id="16" name="TextBox 15"/>
          <p:cNvSpPr txBox="1"/>
          <p:nvPr/>
        </p:nvSpPr>
        <p:spPr>
          <a:xfrm flipH="1">
            <a:off x="3086370" y="2286000"/>
            <a:ext cx="532859" cy="4603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H*</a:t>
            </a:r>
          </a:p>
        </p:txBody>
      </p:sp>
      <p:sp>
        <p:nvSpPr>
          <p:cNvPr id="17" name="TextBox 16"/>
          <p:cNvSpPr txBox="1"/>
          <p:nvPr/>
        </p:nvSpPr>
        <p:spPr bwMode="auto">
          <a:xfrm>
            <a:off x="1196192" y="4262735"/>
            <a:ext cx="12991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Marie</a:t>
            </a:r>
          </a:p>
        </p:txBody>
      </p:sp>
      <p:sp>
        <p:nvSpPr>
          <p:cNvPr id="18" name="TextBox 17"/>
          <p:cNvSpPr txBox="1"/>
          <p:nvPr/>
        </p:nvSpPr>
        <p:spPr bwMode="auto">
          <a:xfrm>
            <a:off x="3048523" y="4262735"/>
            <a:ext cx="11414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err="1">
                <a:latin typeface="Calibri" pitchFamily="-100" charset="0"/>
              </a:rPr>
              <a:t>mange</a:t>
            </a:r>
            <a:endParaRPr lang="de-DE" sz="2400" dirty="0">
              <a:latin typeface="Calibri" pitchFamily="-100" charset="0"/>
            </a:endParaRPr>
          </a:p>
        </p:txBody>
      </p:sp>
      <p:sp>
        <p:nvSpPr>
          <p:cNvPr id="19" name="TextBox 18"/>
          <p:cNvSpPr txBox="1"/>
          <p:nvPr/>
        </p:nvSpPr>
        <p:spPr bwMode="auto">
          <a:xfrm>
            <a:off x="4267200" y="4262735"/>
            <a:ext cx="8376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err="1">
                <a:latin typeface="Calibri" pitchFamily="-100" charset="0"/>
              </a:rPr>
              <a:t>une</a:t>
            </a:r>
            <a:endParaRPr lang="de-DE" sz="2400" dirty="0">
              <a:latin typeface="Calibri" pitchFamily="-100" charset="0"/>
            </a:endParaRPr>
          </a:p>
        </p:txBody>
      </p:sp>
      <p:sp>
        <p:nvSpPr>
          <p:cNvPr id="20" name="TextBox 19"/>
          <p:cNvSpPr txBox="1"/>
          <p:nvPr/>
        </p:nvSpPr>
        <p:spPr bwMode="auto">
          <a:xfrm>
            <a:off x="5486400" y="4262735"/>
            <a:ext cx="11414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err="1">
                <a:latin typeface="Calibri" pitchFamily="-100" charset="0"/>
              </a:rPr>
              <a:t>banane</a:t>
            </a:r>
            <a:endParaRPr lang="de-DE" sz="2400" dirty="0">
              <a:latin typeface="Calibri" pitchFamily="-100" charset="0"/>
            </a:endParaRPr>
          </a:p>
        </p:txBody>
      </p:sp>
      <p:sp>
        <p:nvSpPr>
          <p:cNvPr id="30" name="TextBox 29"/>
          <p:cNvSpPr txBox="1"/>
          <p:nvPr/>
        </p:nvSpPr>
        <p:spPr bwMode="auto">
          <a:xfrm>
            <a:off x="1484312" y="4953002"/>
            <a:ext cx="725488" cy="45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AP</a:t>
            </a:r>
          </a:p>
        </p:txBody>
      </p:sp>
      <p:sp>
        <p:nvSpPr>
          <p:cNvPr id="31" name="TextBox 30"/>
          <p:cNvSpPr txBox="1"/>
          <p:nvPr/>
        </p:nvSpPr>
        <p:spPr bwMode="auto">
          <a:xfrm>
            <a:off x="3256485" y="4953002"/>
            <a:ext cx="725488" cy="45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AP</a:t>
            </a:r>
          </a:p>
        </p:txBody>
      </p:sp>
      <p:sp>
        <p:nvSpPr>
          <p:cNvPr id="32" name="TextBox 31"/>
          <p:cNvSpPr txBox="1"/>
          <p:nvPr/>
        </p:nvSpPr>
        <p:spPr bwMode="auto">
          <a:xfrm>
            <a:off x="5486400" y="4953002"/>
            <a:ext cx="725488" cy="45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AP</a:t>
            </a:r>
          </a:p>
        </p:txBody>
      </p:sp>
      <p:sp>
        <p:nvSpPr>
          <p:cNvPr id="34" name="TextBox 33"/>
          <p:cNvSpPr txBox="1"/>
          <p:nvPr/>
        </p:nvSpPr>
        <p:spPr bwMode="auto">
          <a:xfrm>
            <a:off x="522287" y="6100465"/>
            <a:ext cx="25262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F-TOBI Fig. 3.9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960562" y="0"/>
            <a:ext cx="4619625" cy="4603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rgbClr val="000000"/>
                </a:solidFill>
                <a:ea typeface="ＭＳ Ｐゴシック" pitchFamily="-100" charset="-128"/>
                <a:cs typeface="ＭＳ Ｐゴシック" pitchFamily="-100" charset="-128"/>
              </a:rPr>
              <a:t>Variabilität in  der Akzentphrase</a:t>
            </a:r>
          </a:p>
        </p:txBody>
      </p:sp>
      <p:sp>
        <p:nvSpPr>
          <p:cNvPr id="36" name="TextBox 35"/>
          <p:cNvSpPr txBox="1"/>
          <p:nvPr/>
        </p:nvSpPr>
        <p:spPr bwMode="auto">
          <a:xfrm>
            <a:off x="1960562" y="800398"/>
            <a:ext cx="43053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Diese AP besteht nur aus </a:t>
            </a:r>
            <a:r>
              <a:rPr lang="de-DE" sz="2400" i="1" dirty="0" err="1">
                <a:latin typeface="Calibri" pitchFamily="-100" charset="0"/>
              </a:rPr>
              <a:t>mange</a:t>
            </a:r>
            <a:endParaRPr lang="de-DE" sz="2400" i="1" dirty="0">
              <a:latin typeface="Calibri" pitchFamily="-100" charset="0"/>
            </a:endParaRPr>
          </a:p>
        </p:txBody>
      </p:sp>
      <p:sp>
        <p:nvSpPr>
          <p:cNvPr id="25" name="TextBox 24"/>
          <p:cNvSpPr txBox="1"/>
          <p:nvPr/>
        </p:nvSpPr>
        <p:spPr bwMode="auto">
          <a:xfrm>
            <a:off x="4246562" y="5931188"/>
            <a:ext cx="46672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1600" dirty="0">
                <a:latin typeface="Calibri" pitchFamily="-100" charset="0"/>
              </a:rPr>
              <a:t>Marie isst eine Banane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rot="5400000">
            <a:off x="2896917" y="1621631"/>
            <a:ext cx="719137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Fig_3_9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9792" y="800398"/>
            <a:ext cx="414339" cy="4143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98525" y="2500312"/>
            <a:ext cx="6894513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Rectangle 4"/>
          <p:cNvSpPr>
            <a:spLocks noChangeArrowheads="1"/>
          </p:cNvSpPr>
          <p:nvPr/>
        </p:nvSpPr>
        <p:spPr bwMode="auto">
          <a:xfrm>
            <a:off x="898525" y="2038350"/>
            <a:ext cx="68945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-100" charset="0"/>
              </a:rPr>
              <a:t>Le mélanome, la mélanine et le collagène étaient étudiés à la fac</a:t>
            </a:r>
            <a:endParaRPr lang="de-DE">
              <a:latin typeface="Calibri" pitchFamily="-10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7800" y="4710112"/>
            <a:ext cx="31451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L</a:t>
            </a:r>
            <a:endParaRPr lang="de-DE" sz="2400" baseline="-2500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62200" y="2408237"/>
            <a:ext cx="447558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Hi</a:t>
            </a:r>
            <a:endParaRPr lang="de-DE" sz="2400" baseline="-2500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21163" y="4248150"/>
            <a:ext cx="31451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L</a:t>
            </a:r>
            <a:endParaRPr lang="de-DE" sz="2400" baseline="-2500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51450" y="2638425"/>
            <a:ext cx="447558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Hi</a:t>
            </a:r>
            <a:endParaRPr lang="de-DE" sz="2400" baseline="-2500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2776" name="TextBox 12"/>
          <p:cNvSpPr txBox="1">
            <a:spLocks noChangeArrowheads="1"/>
          </p:cNvSpPr>
          <p:nvPr/>
        </p:nvSpPr>
        <p:spPr bwMode="auto">
          <a:xfrm>
            <a:off x="1600200" y="5241925"/>
            <a:ext cx="26209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2400">
                <a:solidFill>
                  <a:srgbClr val="FF0000"/>
                </a:solidFill>
                <a:latin typeface="Calibri" pitchFamily="-100" charset="0"/>
              </a:rPr>
              <a:t>m  ɛ  l   a    n   o    m</a:t>
            </a:r>
          </a:p>
        </p:txBody>
      </p:sp>
      <p:sp>
        <p:nvSpPr>
          <p:cNvPr id="32777" name="TextBox 14"/>
          <p:cNvSpPr txBox="1">
            <a:spLocks noChangeArrowheads="1"/>
          </p:cNvSpPr>
          <p:nvPr/>
        </p:nvSpPr>
        <p:spPr bwMode="auto">
          <a:xfrm>
            <a:off x="4527550" y="5241925"/>
            <a:ext cx="251301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2400">
                <a:solidFill>
                  <a:srgbClr val="FF0000"/>
                </a:solidFill>
                <a:latin typeface="Calibri" pitchFamily="-100" charset="0"/>
              </a:rPr>
              <a:t>m  ɛ  l   a    n   i    n</a:t>
            </a:r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965994" y="5955506"/>
            <a:ext cx="508000" cy="158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3861594" y="5955506"/>
            <a:ext cx="508000" cy="158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780" name="TextBox 17"/>
          <p:cNvSpPr txBox="1">
            <a:spLocks noChangeArrowheads="1"/>
          </p:cNvSpPr>
          <p:nvPr/>
        </p:nvSpPr>
        <p:spPr bwMode="auto">
          <a:xfrm>
            <a:off x="2362200" y="5749925"/>
            <a:ext cx="5222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2400">
                <a:latin typeface="Calibri" pitchFamily="-100" charset="0"/>
              </a:rPr>
              <a:t>AP</a:t>
            </a:r>
          </a:p>
        </p:txBody>
      </p:sp>
      <p:cxnSp>
        <p:nvCxnSpPr>
          <p:cNvPr id="19" name="Straight Connector 18"/>
          <p:cNvCxnSpPr/>
          <p:nvPr/>
        </p:nvCxnSpPr>
        <p:spPr>
          <a:xfrm rot="5400000">
            <a:off x="6604794" y="5853906"/>
            <a:ext cx="508000" cy="158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782" name="TextBox 19"/>
          <p:cNvSpPr txBox="1">
            <a:spLocks noChangeArrowheads="1"/>
          </p:cNvSpPr>
          <p:nvPr/>
        </p:nvSpPr>
        <p:spPr bwMode="auto">
          <a:xfrm>
            <a:off x="5226050" y="5749925"/>
            <a:ext cx="5207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2400">
                <a:latin typeface="Calibri" pitchFamily="-100" charset="0"/>
              </a:rPr>
              <a:t>AP</a:t>
            </a:r>
          </a:p>
        </p:txBody>
      </p:sp>
      <p:sp>
        <p:nvSpPr>
          <p:cNvPr id="32783" name="TextBox 20"/>
          <p:cNvSpPr txBox="1">
            <a:spLocks noChangeArrowheads="1"/>
          </p:cNvSpPr>
          <p:nvPr/>
        </p:nvSpPr>
        <p:spPr bwMode="auto">
          <a:xfrm>
            <a:off x="7467600" y="5467350"/>
            <a:ext cx="1676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1600">
                <a:latin typeface="Calibri" pitchFamily="-100" charset="0"/>
              </a:rPr>
              <a:t>aus Welby (2003)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32650" y="4248150"/>
            <a:ext cx="31451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L</a:t>
            </a:r>
            <a:endParaRPr lang="de-DE" sz="2400" baseline="-2500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2786" name="TextBox 23"/>
          <p:cNvSpPr txBox="1">
            <a:spLocks noChangeArrowheads="1"/>
          </p:cNvSpPr>
          <p:nvPr/>
        </p:nvSpPr>
        <p:spPr bwMode="auto">
          <a:xfrm>
            <a:off x="3084513" y="528637"/>
            <a:ext cx="40782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2400" dirty="0"/>
              <a:t>L</a:t>
            </a: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</a:t>
            </a:r>
            <a:r>
              <a:rPr lang="en-GB" sz="2400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  <a:r>
              <a:rPr lang="en-GB" sz="2400" strike="sngStrike" dirty="0">
                <a:solidFill>
                  <a:srgbClr val="FF0000"/>
                </a:solidFill>
              </a:rPr>
              <a:t>LH*</a:t>
            </a:r>
          </a:p>
        </p:txBody>
      </p:sp>
      <p:pic>
        <p:nvPicPr>
          <p:cNvPr id="25" name="Welby-figure-3.19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381000" y="2195512"/>
            <a:ext cx="2127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melanine.wav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847696" y="5792258"/>
            <a:ext cx="293687" cy="293687"/>
          </a:xfrm>
          <a:prstGeom prst="rect">
            <a:avLst/>
          </a:prstGeom>
        </p:spPr>
      </p:pic>
      <p:pic>
        <p:nvPicPr>
          <p:cNvPr id="21" name="melanome.wav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891912" y="5815013"/>
            <a:ext cx="293687" cy="293687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 bwMode="auto">
          <a:xfrm>
            <a:off x="717550" y="838022"/>
            <a:ext cx="76200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Seltener werden LH* in schnell gesprochener Sprache getilgt – wodurch ausnahmsweise die wahrgenommene Hauptbetonung auf dem ersten LH fällt.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960562" y="0"/>
            <a:ext cx="4619625" cy="4603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rgbClr val="000000"/>
                </a:solidFill>
                <a:ea typeface="ＭＳ Ｐゴシック" pitchFamily="-100" charset="-128"/>
                <a:cs typeface="ＭＳ Ｐゴシック" pitchFamily="-100" charset="-128"/>
              </a:rPr>
              <a:t>Variabilität in  der Akzentphrase</a:t>
            </a:r>
          </a:p>
        </p:txBody>
      </p:sp>
      <p:sp>
        <p:nvSpPr>
          <p:cNvPr id="23" name="TextBox 22"/>
          <p:cNvSpPr txBox="1"/>
          <p:nvPr/>
        </p:nvSpPr>
        <p:spPr bwMode="auto">
          <a:xfrm>
            <a:off x="593725" y="6379578"/>
            <a:ext cx="85502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1600" dirty="0">
                <a:latin typeface="Calibri" pitchFamily="-100" charset="0"/>
              </a:rPr>
              <a:t>Das </a:t>
            </a:r>
            <a:r>
              <a:rPr lang="de-DE" sz="1600" dirty="0" err="1">
                <a:latin typeface="Calibri" pitchFamily="-100" charset="0"/>
              </a:rPr>
              <a:t>Melanom,das</a:t>
            </a:r>
            <a:r>
              <a:rPr lang="de-DE" sz="1600" dirty="0">
                <a:latin typeface="Calibri" pitchFamily="-100" charset="0"/>
              </a:rPr>
              <a:t> Melanin wurden von den Studenten an der Fakultät studiert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7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4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6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88B8ACA3-67D6-57B8-019A-1B8A7DC79FCA}"/>
              </a:ext>
            </a:extLst>
          </p:cNvPr>
          <p:cNvSpPr txBox="1"/>
          <p:nvPr/>
        </p:nvSpPr>
        <p:spPr bwMode="auto">
          <a:xfrm>
            <a:off x="1553745" y="2023139"/>
            <a:ext cx="62552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Die Kinder folgten dem Großvater des Mädchens</a:t>
            </a:r>
          </a:p>
        </p:txBody>
      </p:sp>
      <p:pic>
        <p:nvPicPr>
          <p:cNvPr id="19" name="Fig_3_4d">
            <a:hlinkClick r:id="" action="ppaction://media"/>
            <a:extLst>
              <a:ext uri="{FF2B5EF4-FFF2-40B4-BE49-F238E27FC236}">
                <a16:creationId xmlns:a16="http://schemas.microsoft.com/office/drawing/2014/main" id="{68F241BB-404C-4731-A3E8-60281D325C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556057" y="5922388"/>
            <a:ext cx="325632" cy="325632"/>
          </a:xfrm>
          <a:prstGeom prst="rect">
            <a:avLst/>
          </a:prstGeom>
        </p:spPr>
      </p:pic>
      <p:pic>
        <p:nvPicPr>
          <p:cNvPr id="29" name="Fig_3_4f">
            <a:hlinkClick r:id="" action="ppaction://media"/>
            <a:extLst>
              <a:ext uri="{FF2B5EF4-FFF2-40B4-BE49-F238E27FC236}">
                <a16:creationId xmlns:a16="http://schemas.microsoft.com/office/drawing/2014/main" id="{0571A16D-A6CC-C926-0289-5842DCCC17A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102395" y="6085204"/>
            <a:ext cx="478408" cy="478408"/>
          </a:xfrm>
          <a:prstGeom prst="rect">
            <a:avLst/>
          </a:prstGeom>
        </p:spPr>
      </p:pic>
      <p:pic>
        <p:nvPicPr>
          <p:cNvPr id="30" name="Fig_3_4e">
            <a:hlinkClick r:id="" action="ppaction://media"/>
            <a:extLst>
              <a:ext uri="{FF2B5EF4-FFF2-40B4-BE49-F238E27FC236}">
                <a16:creationId xmlns:a16="http://schemas.microsoft.com/office/drawing/2014/main" id="{BADBCB45-A392-B136-302F-BC813E5D51E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456760" y="6050905"/>
            <a:ext cx="437953" cy="43795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E972749-DC6A-92B5-E868-0BE733BCD03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53745" y="2524094"/>
            <a:ext cx="5621734" cy="354754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65AD3FBA-B6F7-B254-D1BD-EADF567F461B}"/>
              </a:ext>
            </a:extLst>
          </p:cNvPr>
          <p:cNvSpPr txBox="1"/>
          <p:nvPr/>
        </p:nvSpPr>
        <p:spPr bwMode="auto">
          <a:xfrm>
            <a:off x="1744034" y="4190898"/>
            <a:ext cx="5621734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        L       Hi       L*      Hi       L*  L       Hi      L*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4E760B9-4DA5-C935-3A72-54769E8BF5E3}"/>
              </a:ext>
            </a:extLst>
          </p:cNvPr>
          <p:cNvSpPr txBox="1"/>
          <p:nvPr/>
        </p:nvSpPr>
        <p:spPr bwMode="auto">
          <a:xfrm>
            <a:off x="1566005" y="5131267"/>
            <a:ext cx="6134068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      </a:t>
            </a:r>
            <a:r>
              <a:rPr lang="de-DE" sz="2400" dirty="0" err="1">
                <a:latin typeface="Calibri" pitchFamily="-100" charset="0"/>
              </a:rPr>
              <a:t>les</a:t>
            </a:r>
            <a:r>
              <a:rPr lang="de-DE" sz="2400" dirty="0">
                <a:latin typeface="Calibri" pitchFamily="-100" charset="0"/>
              </a:rPr>
              <a:t>   |</a:t>
            </a:r>
            <a:r>
              <a:rPr lang="de-DE" sz="2400" dirty="0" err="1">
                <a:latin typeface="Calibri" pitchFamily="-100" charset="0"/>
              </a:rPr>
              <a:t>enfants</a:t>
            </a:r>
            <a:r>
              <a:rPr lang="de-DE" sz="2400" dirty="0">
                <a:latin typeface="Calibri" pitchFamily="-100" charset="0"/>
              </a:rPr>
              <a:t>    |</a:t>
            </a:r>
            <a:r>
              <a:rPr lang="de-DE" sz="2400" dirty="0" err="1">
                <a:latin typeface="Calibri" pitchFamily="-100" charset="0"/>
              </a:rPr>
              <a:t>suivirent</a:t>
            </a:r>
            <a:r>
              <a:rPr lang="de-DE" sz="2400" dirty="0">
                <a:latin typeface="Calibri" pitchFamily="-100" charset="0"/>
              </a:rPr>
              <a:t>   |le| </a:t>
            </a:r>
            <a:r>
              <a:rPr lang="de-DE" sz="2400" dirty="0" err="1">
                <a:latin typeface="Calibri" pitchFamily="-100" charset="0"/>
              </a:rPr>
              <a:t>grand-père</a:t>
            </a:r>
            <a:endParaRPr lang="de-DE" sz="2400" dirty="0">
              <a:latin typeface="Calibri" pitchFamily="-100" charset="0"/>
            </a:endParaRPr>
          </a:p>
        </p:txBody>
      </p:sp>
      <p:pic>
        <p:nvPicPr>
          <p:cNvPr id="43" name="Fig_3_4h">
            <a:hlinkClick r:id="" action="ppaction://media"/>
            <a:extLst>
              <a:ext uri="{FF2B5EF4-FFF2-40B4-BE49-F238E27FC236}">
                <a16:creationId xmlns:a16="http://schemas.microsoft.com/office/drawing/2014/main" id="{8015D34B-DE2A-1981-9A4A-F7EBCB15BA12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803529" y="6135882"/>
            <a:ext cx="445549" cy="445549"/>
          </a:xfrm>
          <a:prstGeom prst="rect">
            <a:avLst/>
          </a:prstGeom>
        </p:spPr>
      </p:pic>
      <p:pic>
        <p:nvPicPr>
          <p:cNvPr id="44" name="gpere">
            <a:hlinkClick r:id="" action="ppaction://media"/>
            <a:extLst>
              <a:ext uri="{FF2B5EF4-FFF2-40B4-BE49-F238E27FC236}">
                <a16:creationId xmlns:a16="http://schemas.microsoft.com/office/drawing/2014/main" id="{D27FF0E6-AFA3-8114-ED84-5BC2755E3738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28496" y="2015208"/>
            <a:ext cx="812800" cy="812800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8884C5FE-A072-6490-A84E-1E4230757671}"/>
              </a:ext>
            </a:extLst>
          </p:cNvPr>
          <p:cNvSpPr txBox="1"/>
          <p:nvPr/>
        </p:nvSpPr>
        <p:spPr bwMode="auto">
          <a:xfrm>
            <a:off x="1619672" y="5589240"/>
            <a:ext cx="6388087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      |           AP         |       AP      |       AP            |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C1D575F-50B1-8636-4550-5ACA56C13EF5}"/>
              </a:ext>
            </a:extLst>
          </p:cNvPr>
          <p:cNvSpPr txBox="1"/>
          <p:nvPr/>
        </p:nvSpPr>
        <p:spPr>
          <a:xfrm>
            <a:off x="3562949" y="463034"/>
            <a:ext cx="1603326" cy="4603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rgbClr val="000000"/>
                </a:solidFill>
                <a:ea typeface="ＭＳ Ｐゴシック" pitchFamily="-100" charset="-128"/>
                <a:cs typeface="ＭＳ Ｐゴシック" pitchFamily="-100" charset="-128"/>
              </a:rPr>
              <a:t>L* statt H*</a:t>
            </a:r>
          </a:p>
        </p:txBody>
      </p:sp>
    </p:spTree>
    <p:extLst>
      <p:ext uri="{BB962C8B-B14F-4D97-AF65-F5344CB8AC3E}">
        <p14:creationId xmlns:p14="http://schemas.microsoft.com/office/powerpoint/2010/main" val="245401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2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5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63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36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571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0"/>
            <a:ext cx="28194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Intonationsphrasen</a:t>
            </a:r>
          </a:p>
        </p:txBody>
      </p:sp>
      <p:sp>
        <p:nvSpPr>
          <p:cNvPr id="3" name="TextBox 2"/>
          <p:cNvSpPr txBox="1"/>
          <p:nvPr/>
        </p:nvSpPr>
        <p:spPr bwMode="auto">
          <a:xfrm>
            <a:off x="381000" y="498901"/>
            <a:ext cx="8001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Im Französischen gibt es eine </a:t>
            </a:r>
            <a:r>
              <a:rPr lang="de-DE" sz="2400" b="1" dirty="0">
                <a:latin typeface="Calibri" pitchFamily="-100" charset="0"/>
              </a:rPr>
              <a:t>Intonationsphrase</a:t>
            </a:r>
            <a:r>
              <a:rPr lang="de-DE" sz="2400" dirty="0">
                <a:latin typeface="Calibri" pitchFamily="-100" charset="0"/>
              </a:rPr>
              <a:t> mit einem stärkeren prosodischen Bruch als für die Akzentphrase.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381000" y="4592596"/>
            <a:ext cx="6781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err="1">
                <a:latin typeface="Calibri" pitchFamily="-100" charset="0"/>
              </a:rPr>
              <a:t>Füe</a:t>
            </a:r>
            <a:r>
              <a:rPr lang="de-DE" sz="2400" dirty="0">
                <a:latin typeface="Calibri" pitchFamily="-100" charset="0"/>
              </a:rPr>
              <a:t> jede Intonationsphrase gibt es die Wahl zwischen zwei Grenztönen: L%, H%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381000" y="1745396"/>
            <a:ext cx="7162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Eine Intonationsphrase besteht aus mindestens einer Akzentphrase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381000" y="3355032"/>
            <a:ext cx="838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solidFill>
                  <a:srgbClr val="FF0000"/>
                </a:solidFill>
                <a:latin typeface="Calibri" pitchFamily="-100" charset="0"/>
              </a:rPr>
              <a:t>[</a:t>
            </a:r>
            <a:r>
              <a:rPr lang="de-DE" sz="2400" dirty="0">
                <a:solidFill>
                  <a:srgbClr val="0000FF"/>
                </a:solidFill>
                <a:latin typeface="Calibri" pitchFamily="-100" charset="0"/>
              </a:rPr>
              <a:t>(</a:t>
            </a:r>
            <a:r>
              <a:rPr lang="de-DE" sz="2400" dirty="0">
                <a:latin typeface="Calibri" pitchFamily="-100" charset="0"/>
              </a:rPr>
              <a:t>Les </a:t>
            </a:r>
            <a:r>
              <a:rPr lang="de-DE" sz="2400" dirty="0" err="1">
                <a:latin typeface="Calibri" pitchFamily="-100" charset="0"/>
              </a:rPr>
              <a:t>longs</a:t>
            </a:r>
            <a:r>
              <a:rPr lang="de-DE" sz="2400" dirty="0">
                <a:latin typeface="Calibri" pitchFamily="-100" charset="0"/>
              </a:rPr>
              <a:t> </a:t>
            </a:r>
            <a:r>
              <a:rPr lang="de-DE" sz="2400" dirty="0" err="1">
                <a:latin typeface="Calibri" pitchFamily="-100" charset="0"/>
              </a:rPr>
              <a:t>navets</a:t>
            </a:r>
            <a:r>
              <a:rPr lang="de-DE" sz="2400" dirty="0" err="1">
                <a:solidFill>
                  <a:srgbClr val="0000FF"/>
                </a:solidFill>
                <a:latin typeface="Calibri" pitchFamily="-100" charset="0"/>
              </a:rPr>
              <a:t>)AP</a:t>
            </a:r>
            <a:r>
              <a:rPr lang="de-DE" sz="2400" dirty="0">
                <a:latin typeface="Calibri" pitchFamily="-100" charset="0"/>
              </a:rPr>
              <a:t> </a:t>
            </a:r>
            <a:r>
              <a:rPr lang="de-DE" sz="2400" dirty="0">
                <a:solidFill>
                  <a:srgbClr val="0000FF"/>
                </a:solidFill>
                <a:latin typeface="Calibri" pitchFamily="-100" charset="0"/>
              </a:rPr>
              <a:t>(</a:t>
            </a:r>
            <a:r>
              <a:rPr lang="de-DE" sz="2400" dirty="0" err="1">
                <a:latin typeface="Calibri" pitchFamily="-100" charset="0"/>
              </a:rPr>
              <a:t>vont</a:t>
            </a:r>
            <a:r>
              <a:rPr lang="de-DE" sz="2400" dirty="0">
                <a:latin typeface="Calibri" pitchFamily="-100" charset="0"/>
              </a:rPr>
              <a:t> </a:t>
            </a:r>
            <a:r>
              <a:rPr lang="de-DE" sz="2400" dirty="0" err="1">
                <a:latin typeface="Calibri" pitchFamily="-100" charset="0"/>
              </a:rPr>
              <a:t>laminer</a:t>
            </a:r>
            <a:r>
              <a:rPr lang="de-DE" sz="2400" dirty="0" err="1">
                <a:solidFill>
                  <a:srgbClr val="0000FF"/>
                </a:solidFill>
                <a:latin typeface="Calibri" pitchFamily="-100" charset="0"/>
              </a:rPr>
              <a:t>)AP</a:t>
            </a:r>
            <a:r>
              <a:rPr lang="de-DE" sz="2400" dirty="0">
                <a:solidFill>
                  <a:srgbClr val="0000FF"/>
                </a:solidFill>
                <a:latin typeface="Calibri" pitchFamily="-100" charset="0"/>
              </a:rPr>
              <a:t> (</a:t>
            </a:r>
            <a:r>
              <a:rPr lang="de-DE" sz="2400" dirty="0" err="1">
                <a:latin typeface="Calibri" pitchFamily="-100" charset="0"/>
              </a:rPr>
              <a:t>Marie-Renée</a:t>
            </a:r>
            <a:r>
              <a:rPr lang="de-DE" sz="2400" dirty="0" err="1">
                <a:solidFill>
                  <a:srgbClr val="0000FF"/>
                </a:solidFill>
                <a:latin typeface="Calibri" pitchFamily="-100" charset="0"/>
              </a:rPr>
              <a:t>)AP</a:t>
            </a:r>
            <a:r>
              <a:rPr lang="de-DE" sz="2400" dirty="0" err="1">
                <a:solidFill>
                  <a:srgbClr val="FF0000"/>
                </a:solidFill>
                <a:latin typeface="Calibri" pitchFamily="-100" charset="0"/>
              </a:rPr>
              <a:t>]IP</a:t>
            </a:r>
            <a:endParaRPr lang="de-DE" sz="2400" dirty="0">
              <a:solidFill>
                <a:srgbClr val="FF0000"/>
              </a:solidFill>
              <a:latin typeface="Calibri" pitchFamily="-100" charset="0"/>
            </a:endParaRPr>
          </a:p>
        </p:txBody>
      </p:sp>
      <p:pic>
        <p:nvPicPr>
          <p:cNvPr id="9" name="Picture 5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58762" y="3572222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12198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7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71763" y="0"/>
            <a:ext cx="3043237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L% Intonationsphrasen</a:t>
            </a:r>
          </a:p>
        </p:txBody>
      </p:sp>
      <p:pic>
        <p:nvPicPr>
          <p:cNvPr id="6" name="Picture 1" descr="fig3a.tif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136775"/>
            <a:ext cx="9144000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 rot="5400000" flipH="1" flipV="1">
            <a:off x="-277019" y="4468019"/>
            <a:ext cx="1774825" cy="1588"/>
          </a:xfrm>
          <a:prstGeom prst="line">
            <a:avLst/>
          </a:prstGeom>
          <a:ln w="25400" cap="flat" cmpd="sng" algn="ctr">
            <a:solidFill>
              <a:schemeClr val="accent2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 flipH="1" flipV="1">
            <a:off x="2085181" y="4468019"/>
            <a:ext cx="1774825" cy="1588"/>
          </a:xfrm>
          <a:prstGeom prst="line">
            <a:avLst/>
          </a:prstGeom>
          <a:ln w="25400" cap="flat" cmpd="sng" algn="ctr">
            <a:solidFill>
              <a:schemeClr val="accent2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 flipH="1" flipV="1">
            <a:off x="4217194" y="4468019"/>
            <a:ext cx="1774825" cy="1587"/>
          </a:xfrm>
          <a:prstGeom prst="line">
            <a:avLst/>
          </a:prstGeom>
          <a:ln w="25400" cap="flat" cmpd="sng" algn="ctr">
            <a:solidFill>
              <a:schemeClr val="accent2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 flipH="1" flipV="1">
            <a:off x="5666581" y="4468019"/>
            <a:ext cx="1774825" cy="1588"/>
          </a:xfrm>
          <a:prstGeom prst="line">
            <a:avLst/>
          </a:prstGeom>
          <a:ln w="25400" cap="flat" cmpd="sng" algn="ctr">
            <a:solidFill>
              <a:schemeClr val="accent2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 flipH="1" flipV="1">
            <a:off x="6580981" y="4468019"/>
            <a:ext cx="1774825" cy="1588"/>
          </a:xfrm>
          <a:prstGeom prst="line">
            <a:avLst/>
          </a:prstGeom>
          <a:ln w="25400" cap="flat" cmpd="sng" algn="ctr">
            <a:solidFill>
              <a:schemeClr val="accent2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 flipH="1" flipV="1">
            <a:off x="7952581" y="4468019"/>
            <a:ext cx="1774825" cy="1588"/>
          </a:xfrm>
          <a:prstGeom prst="line">
            <a:avLst/>
          </a:prstGeom>
          <a:ln w="25400" cap="flat" cmpd="sng" algn="ctr">
            <a:solidFill>
              <a:schemeClr val="accent2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201613" y="4799013"/>
            <a:ext cx="4079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2400">
                <a:latin typeface="Calibri" pitchFamily="-100" charset="0"/>
              </a:rPr>
              <a:t>le</a:t>
            </a:r>
          </a:p>
        </p:txBody>
      </p:sp>
      <p:sp>
        <p:nvSpPr>
          <p:cNvPr id="14" name="TextBox 9"/>
          <p:cNvSpPr txBox="1">
            <a:spLocks noChangeArrowheads="1"/>
          </p:cNvSpPr>
          <p:nvPr/>
        </p:nvSpPr>
        <p:spPr bwMode="auto">
          <a:xfrm>
            <a:off x="1066800" y="4799013"/>
            <a:ext cx="12493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2400">
                <a:latin typeface="Calibri" pitchFamily="-100" charset="0"/>
              </a:rPr>
              <a:t>col</a:t>
            </a:r>
            <a:r>
              <a:rPr lang="en-US" sz="2400">
                <a:latin typeface="Calibri" pitchFamily="-100" charset="0"/>
              </a:rPr>
              <a:t>é</a:t>
            </a:r>
            <a:r>
              <a:rPr lang="de-DE" sz="2400">
                <a:latin typeface="Calibri" pitchFamily="-100" charset="0"/>
              </a:rPr>
              <a:t>reux</a:t>
            </a:r>
          </a:p>
        </p:txBody>
      </p:sp>
      <p:sp>
        <p:nvSpPr>
          <p:cNvPr id="15" name="TextBox 10"/>
          <p:cNvSpPr txBox="1">
            <a:spLocks noChangeArrowheads="1"/>
          </p:cNvSpPr>
          <p:nvPr/>
        </p:nvSpPr>
        <p:spPr bwMode="auto">
          <a:xfrm>
            <a:off x="3505200" y="4799013"/>
            <a:ext cx="10255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2400">
                <a:latin typeface="Calibri" pitchFamily="-100" charset="0"/>
              </a:rPr>
              <a:t>garçon</a:t>
            </a:r>
          </a:p>
        </p:txBody>
      </p:sp>
      <p:sp>
        <p:nvSpPr>
          <p:cNvPr id="16" name="TextBox 11"/>
          <p:cNvSpPr txBox="1">
            <a:spLocks noChangeArrowheads="1"/>
          </p:cNvSpPr>
          <p:nvPr/>
        </p:nvSpPr>
        <p:spPr bwMode="auto">
          <a:xfrm>
            <a:off x="5257800" y="4799013"/>
            <a:ext cx="12207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2400">
                <a:latin typeface="Calibri" pitchFamily="-100" charset="0"/>
              </a:rPr>
              <a:t>ment à</a:t>
            </a:r>
          </a:p>
        </p:txBody>
      </p:sp>
      <p:sp>
        <p:nvSpPr>
          <p:cNvPr id="17" name="TextBox 12"/>
          <p:cNvSpPr txBox="1">
            <a:spLocks noChangeArrowheads="1"/>
          </p:cNvSpPr>
          <p:nvPr/>
        </p:nvSpPr>
        <p:spPr bwMode="auto">
          <a:xfrm>
            <a:off x="6705600" y="4799013"/>
            <a:ext cx="6096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2400">
                <a:latin typeface="Calibri" pitchFamily="-100" charset="0"/>
              </a:rPr>
              <a:t>sa</a:t>
            </a:r>
          </a:p>
        </p:txBody>
      </p:sp>
      <p:sp>
        <p:nvSpPr>
          <p:cNvPr id="18" name="TextBox 13"/>
          <p:cNvSpPr txBox="1">
            <a:spLocks noChangeArrowheads="1"/>
          </p:cNvSpPr>
          <p:nvPr/>
        </p:nvSpPr>
        <p:spPr bwMode="auto">
          <a:xfrm>
            <a:off x="7620000" y="4799013"/>
            <a:ext cx="1066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2400">
                <a:latin typeface="Calibri" pitchFamily="-100" charset="0"/>
              </a:rPr>
              <a:t>mère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96863" y="2890838"/>
            <a:ext cx="31451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L</a:t>
            </a:r>
            <a:endParaRPr lang="de-DE" sz="2400" baseline="-2500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76400" y="2136775"/>
            <a:ext cx="538163" cy="4619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Hi</a:t>
            </a:r>
            <a:endParaRPr lang="de-DE" sz="2400" baseline="-2500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48038" y="2813050"/>
            <a:ext cx="31451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L</a:t>
            </a:r>
            <a:endParaRPr lang="de-DE" sz="2400" baseline="-2500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67238" y="2136775"/>
            <a:ext cx="538162" cy="4619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H*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257800" y="3275013"/>
            <a:ext cx="31451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L</a:t>
            </a:r>
            <a:endParaRPr lang="de-DE" sz="2400" baseline="-2500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15000" y="2289175"/>
            <a:ext cx="538163" cy="4619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Hi</a:t>
            </a:r>
            <a:endParaRPr lang="de-DE" sz="2400" baseline="-2500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524875" y="3505200"/>
            <a:ext cx="533400" cy="4619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L%</a:t>
            </a:r>
          </a:p>
        </p:txBody>
      </p:sp>
      <p:sp>
        <p:nvSpPr>
          <p:cNvPr id="26" name="TextBox 22"/>
          <p:cNvSpPr txBox="1">
            <a:spLocks noChangeArrowheads="1"/>
          </p:cNvSpPr>
          <p:nvPr/>
        </p:nvSpPr>
        <p:spPr bwMode="auto">
          <a:xfrm>
            <a:off x="1973263" y="5637213"/>
            <a:ext cx="685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2400">
                <a:latin typeface="Calibri" pitchFamily="-100" charset="0"/>
              </a:rPr>
              <a:t>AP</a:t>
            </a:r>
          </a:p>
        </p:txBody>
      </p:sp>
      <p:sp>
        <p:nvSpPr>
          <p:cNvPr id="27" name="TextBox 23"/>
          <p:cNvSpPr txBox="1">
            <a:spLocks noChangeArrowheads="1"/>
          </p:cNvSpPr>
          <p:nvPr/>
        </p:nvSpPr>
        <p:spPr bwMode="auto">
          <a:xfrm>
            <a:off x="6362700" y="5559425"/>
            <a:ext cx="685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2400">
                <a:latin typeface="Calibri" pitchFamily="-100" charset="0"/>
              </a:rPr>
              <a:t>AP</a:t>
            </a:r>
          </a:p>
        </p:txBody>
      </p:sp>
      <p:cxnSp>
        <p:nvCxnSpPr>
          <p:cNvPr id="28" name="Straight Connector 27"/>
          <p:cNvCxnSpPr/>
          <p:nvPr/>
        </p:nvCxnSpPr>
        <p:spPr>
          <a:xfrm rot="5400000">
            <a:off x="4872831" y="5788819"/>
            <a:ext cx="460375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8608219" y="5788819"/>
            <a:ext cx="460375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6"/>
          <p:cNvSpPr txBox="1">
            <a:spLocks noChangeArrowheads="1"/>
          </p:cNvSpPr>
          <p:nvPr/>
        </p:nvSpPr>
        <p:spPr bwMode="auto">
          <a:xfrm>
            <a:off x="4110038" y="6329363"/>
            <a:ext cx="4206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2400">
                <a:latin typeface="Calibri" pitchFamily="-100" charset="0"/>
              </a:rPr>
              <a:t>IP</a:t>
            </a:r>
          </a:p>
        </p:txBody>
      </p:sp>
      <p:cxnSp>
        <p:nvCxnSpPr>
          <p:cNvPr id="31" name="Straight Connector 30"/>
          <p:cNvCxnSpPr/>
          <p:nvPr/>
        </p:nvCxnSpPr>
        <p:spPr>
          <a:xfrm rot="5400000">
            <a:off x="-227012" y="6559550"/>
            <a:ext cx="46196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8606631" y="6476207"/>
            <a:ext cx="460375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-227806" y="5866607"/>
            <a:ext cx="460375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fig3-LHiLHstar1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96863" y="1798638"/>
            <a:ext cx="2127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Box 34"/>
          <p:cNvSpPr txBox="1">
            <a:spLocks noChangeArrowheads="1"/>
          </p:cNvSpPr>
          <p:nvPr/>
        </p:nvSpPr>
        <p:spPr bwMode="auto">
          <a:xfrm>
            <a:off x="3348038" y="1798638"/>
            <a:ext cx="27416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</a:rPr>
              <a:t>(aus Jun &amp; Fougeron, 2002)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6253163" y="2751138"/>
            <a:ext cx="2271712" cy="12160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 bwMode="auto">
          <a:xfrm>
            <a:off x="1017950" y="1460084"/>
            <a:ext cx="70183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1600" dirty="0">
                <a:latin typeface="Calibri" pitchFamily="-100" charset="0"/>
              </a:rPr>
              <a:t>Der cholerische Junge erzählt seiner Mutter Lügen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F915AD-77E8-FFB8-33AC-BD6EAF525824}"/>
              </a:ext>
            </a:extLst>
          </p:cNvPr>
          <p:cNvSpPr txBox="1"/>
          <p:nvPr/>
        </p:nvSpPr>
        <p:spPr>
          <a:xfrm>
            <a:off x="7954927" y="4259262"/>
            <a:ext cx="538163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L*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3239EE-035C-E557-C83C-A31316CD8B44}"/>
              </a:ext>
            </a:extLst>
          </p:cNvPr>
          <p:cNvSpPr txBox="1"/>
          <p:nvPr/>
        </p:nvSpPr>
        <p:spPr bwMode="auto">
          <a:xfrm>
            <a:off x="454118" y="460571"/>
            <a:ext cx="67673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H L* L%: oft für Aussagen mit breitem Fokus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76E5C1-556D-5479-BCA1-05EAB58DF0E0}"/>
              </a:ext>
            </a:extLst>
          </p:cNvPr>
          <p:cNvSpPr txBox="1"/>
          <p:nvPr/>
        </p:nvSpPr>
        <p:spPr bwMode="auto">
          <a:xfrm>
            <a:off x="6545164" y="675254"/>
            <a:ext cx="259883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Es ist umstritten,</a:t>
            </a:r>
          </a:p>
          <a:p>
            <a:r>
              <a:rPr lang="de-DE" sz="2400" dirty="0">
                <a:latin typeface="Calibri" pitchFamily="-100" charset="0"/>
              </a:rPr>
              <a:t>ob dieser L* überhaupt</a:t>
            </a:r>
          </a:p>
          <a:p>
            <a:r>
              <a:rPr lang="de-DE" sz="2400" dirty="0">
                <a:latin typeface="Calibri" pitchFamily="-100" charset="0"/>
              </a:rPr>
              <a:t>notwendig ist</a:t>
            </a:r>
          </a:p>
        </p:txBody>
      </p:sp>
    </p:spTree>
    <p:extLst>
      <p:ext uri="{BB962C8B-B14F-4D97-AF65-F5344CB8AC3E}">
        <p14:creationId xmlns:p14="http://schemas.microsoft.com/office/powerpoint/2010/main" val="425394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82151" y="1479752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 bwMode="auto">
          <a:xfrm>
            <a:off x="2195736" y="1197858"/>
            <a:ext cx="78898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1600" dirty="0" err="1">
                <a:latin typeface="Calibri" pitchFamily="-100" charset="0"/>
              </a:rPr>
              <a:t>Marie-Renée</a:t>
            </a:r>
            <a:r>
              <a:rPr lang="de-DE" sz="1600" dirty="0">
                <a:latin typeface="Calibri" pitchFamily="-100" charset="0"/>
              </a:rPr>
              <a:t> wird die langen weiße Rüben zerschneiden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71763" y="0"/>
            <a:ext cx="3043237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L% Intonationsphrasen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2198" y="2058006"/>
            <a:ext cx="9144000" cy="46457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9F09CB2-3DBC-00CF-378B-A84E6E7C4962}"/>
              </a:ext>
            </a:extLst>
          </p:cNvPr>
          <p:cNvSpPr txBox="1"/>
          <p:nvPr/>
        </p:nvSpPr>
        <p:spPr bwMode="auto">
          <a:xfrm>
            <a:off x="1188348" y="670197"/>
            <a:ext cx="67673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H L* L%: oft für Aussagen mit breitem Fokus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70476F-09B9-5A2D-CE0A-CF9E9E56E4B6}"/>
              </a:ext>
            </a:extLst>
          </p:cNvPr>
          <p:cNvSpPr txBox="1"/>
          <p:nvPr/>
        </p:nvSpPr>
        <p:spPr bwMode="auto">
          <a:xfrm>
            <a:off x="7164288" y="3356992"/>
            <a:ext cx="447558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Hi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5D17A7-E17D-5179-40AC-60CC73365CED}"/>
              </a:ext>
            </a:extLst>
          </p:cNvPr>
          <p:cNvSpPr txBox="1"/>
          <p:nvPr/>
        </p:nvSpPr>
        <p:spPr bwMode="auto">
          <a:xfrm>
            <a:off x="7728801" y="3919211"/>
            <a:ext cx="468398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L*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44406E-029A-00C7-03A9-95EE95D914A1}"/>
              </a:ext>
            </a:extLst>
          </p:cNvPr>
          <p:cNvSpPr txBox="1"/>
          <p:nvPr/>
        </p:nvSpPr>
        <p:spPr bwMode="auto">
          <a:xfrm>
            <a:off x="8197199" y="4817230"/>
            <a:ext cx="534121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L%</a:t>
            </a:r>
          </a:p>
        </p:txBody>
      </p:sp>
    </p:spTree>
    <p:extLst>
      <p:ext uri="{BB962C8B-B14F-4D97-AF65-F5344CB8AC3E}">
        <p14:creationId xmlns:p14="http://schemas.microsoft.com/office/powerpoint/2010/main" val="51895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DAE744-15EB-BF72-7418-75981CBC9FCA}"/>
              </a:ext>
            </a:extLst>
          </p:cNvPr>
          <p:cNvSpPr txBox="1"/>
          <p:nvPr/>
        </p:nvSpPr>
        <p:spPr>
          <a:xfrm>
            <a:off x="2123728" y="188640"/>
            <a:ext cx="5140597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H% Intonationsphrasen in Aussagen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1DED22-AC80-02A2-AA06-CFD54972CC33}"/>
              </a:ext>
            </a:extLst>
          </p:cNvPr>
          <p:cNvSpPr txBox="1"/>
          <p:nvPr/>
        </p:nvSpPr>
        <p:spPr bwMode="auto">
          <a:xfrm>
            <a:off x="323303" y="6255579"/>
            <a:ext cx="4038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FTOBI: 3.13</a:t>
            </a:r>
          </a:p>
        </p:txBody>
      </p:sp>
      <p:pic>
        <p:nvPicPr>
          <p:cNvPr id="5" name="Fig_3.13.wav">
            <a:hlinkClick r:id="" action="ppaction://media"/>
            <a:extLst>
              <a:ext uri="{FF2B5EF4-FFF2-40B4-BE49-F238E27FC236}">
                <a16:creationId xmlns:a16="http://schemas.microsoft.com/office/drawing/2014/main" id="{EE869827-9194-4DC7-2970-D362FCF0172B}"/>
              </a:ext>
            </a:extLst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0356" y="1752600"/>
            <a:ext cx="293687" cy="2936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A6EDB23-D2A5-D2DA-F164-2E78DE97EF51}"/>
              </a:ext>
            </a:extLst>
          </p:cNvPr>
          <p:cNvSpPr txBox="1"/>
          <p:nvPr/>
        </p:nvSpPr>
        <p:spPr bwMode="auto">
          <a:xfrm>
            <a:off x="1000198" y="650305"/>
            <a:ext cx="71288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Vor allem wenn die Information selbstverständlich ist.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FEB79E-7649-9410-1FD8-B092DF940FE1}"/>
              </a:ext>
            </a:extLst>
          </p:cNvPr>
          <p:cNvSpPr txBox="1"/>
          <p:nvPr/>
        </p:nvSpPr>
        <p:spPr bwMode="auto">
          <a:xfrm>
            <a:off x="2588034" y="1115933"/>
            <a:ext cx="33878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Von Julien (ist doch klar)</a:t>
            </a:r>
            <a:endParaRPr lang="de-DE" sz="1600" dirty="0">
              <a:latin typeface="Calibri" pitchFamily="-100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AD39794-CCD0-9ADF-44E8-8D01EF2B1B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826" y="1768495"/>
            <a:ext cx="7772400" cy="376551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8D88D69-B2FA-F06E-F768-193E881C87CE}"/>
              </a:ext>
            </a:extLst>
          </p:cNvPr>
          <p:cNvSpPr txBox="1"/>
          <p:nvPr/>
        </p:nvSpPr>
        <p:spPr bwMode="auto">
          <a:xfrm>
            <a:off x="1208227" y="4608729"/>
            <a:ext cx="7128792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Ben            |     |    de     |                    Julien                         |            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2143CC3-36B9-72A0-9D32-A53B7DE102D7}"/>
              </a:ext>
            </a:extLst>
          </p:cNvPr>
          <p:cNvSpPr txBox="1"/>
          <p:nvPr/>
        </p:nvSpPr>
        <p:spPr bwMode="auto">
          <a:xfrm>
            <a:off x="1129630" y="3587969"/>
            <a:ext cx="7450596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 L           L*   L%     L                                                  H*          H%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E973684-08FA-3880-5A7C-5CF16E142031}"/>
              </a:ext>
            </a:extLst>
          </p:cNvPr>
          <p:cNvSpPr txBox="1"/>
          <p:nvPr/>
        </p:nvSpPr>
        <p:spPr bwMode="auto">
          <a:xfrm>
            <a:off x="807826" y="5121055"/>
            <a:ext cx="7652606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 |          AP       |     |                     AP                                             |</a:t>
            </a:r>
          </a:p>
        </p:txBody>
      </p:sp>
    </p:spTree>
    <p:extLst>
      <p:ext uri="{BB962C8B-B14F-4D97-AF65-F5344CB8AC3E}">
        <p14:creationId xmlns:p14="http://schemas.microsoft.com/office/powerpoint/2010/main" val="377094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103016"/>
            <a:ext cx="5572645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L* H% Intonationsphrasen (Fragen)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b="9136"/>
          <a:stretch/>
        </p:blipFill>
        <p:spPr>
          <a:xfrm>
            <a:off x="266700" y="2019300"/>
            <a:ext cx="8610600" cy="25618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 bwMode="auto">
          <a:xfrm>
            <a:off x="440531" y="6240965"/>
            <a:ext cx="2895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Fig. 3.2 F-TOBI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1888331" y="1557635"/>
            <a:ext cx="53673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Und um </a:t>
            </a:r>
            <a:r>
              <a:rPr lang="de-DE" sz="2400" dirty="0" err="1">
                <a:latin typeface="Calibri" pitchFamily="-100" charset="0"/>
              </a:rPr>
              <a:t>wieviel</a:t>
            </a:r>
            <a:r>
              <a:rPr lang="de-DE" sz="2400" dirty="0">
                <a:latin typeface="Calibri" pitchFamily="-100" charset="0"/>
              </a:rPr>
              <a:t> Uhr kommst Du wieder?</a:t>
            </a:r>
          </a:p>
        </p:txBody>
      </p:sp>
      <p:pic>
        <p:nvPicPr>
          <p:cNvPr id="12" name="Fig_3_2b" descr="Fig_3_2b">
            <a:hlinkClick r:id="" action="ppaction://media"/>
            <a:extLst>
              <a:ext uri="{FF2B5EF4-FFF2-40B4-BE49-F238E27FC236}">
                <a16:creationId xmlns:a16="http://schemas.microsoft.com/office/drawing/2014/main" id="{8D4017D3-09A6-7848-B578-25CE5CDE86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9807" y="1333398"/>
            <a:ext cx="461665" cy="46166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24D0F21-B2CC-BF1A-9C19-E670A7B9C239}"/>
              </a:ext>
            </a:extLst>
          </p:cNvPr>
          <p:cNvCxnSpPr/>
          <p:nvPr/>
        </p:nvCxnSpPr>
        <p:spPr>
          <a:xfrm>
            <a:off x="4139952" y="4581128"/>
            <a:ext cx="0" cy="7200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E848224-D159-938B-B277-B20413BC6B36}"/>
              </a:ext>
            </a:extLst>
          </p:cNvPr>
          <p:cNvCxnSpPr/>
          <p:nvPr/>
        </p:nvCxnSpPr>
        <p:spPr>
          <a:xfrm>
            <a:off x="8748464" y="4581128"/>
            <a:ext cx="0" cy="7200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55B308C-74DE-A411-7044-CCD9DBE4F04E}"/>
              </a:ext>
            </a:extLst>
          </p:cNvPr>
          <p:cNvCxnSpPr/>
          <p:nvPr/>
        </p:nvCxnSpPr>
        <p:spPr>
          <a:xfrm>
            <a:off x="1115616" y="4581128"/>
            <a:ext cx="0" cy="7200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50BDC63-1413-CA01-D12C-68FCBB9FE421}"/>
              </a:ext>
            </a:extLst>
          </p:cNvPr>
          <p:cNvSpPr txBox="1"/>
          <p:nvPr/>
        </p:nvSpPr>
        <p:spPr bwMode="auto">
          <a:xfrm>
            <a:off x="2195736" y="4869160"/>
            <a:ext cx="5212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AP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AFE6FF4-5D27-89B3-3A04-64AD0E63202E}"/>
              </a:ext>
            </a:extLst>
          </p:cNvPr>
          <p:cNvSpPr txBox="1"/>
          <p:nvPr/>
        </p:nvSpPr>
        <p:spPr bwMode="auto">
          <a:xfrm>
            <a:off x="6063953" y="4870191"/>
            <a:ext cx="5212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AP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25BE64-38D3-4656-E1E9-CAEE4AB9D235}"/>
              </a:ext>
            </a:extLst>
          </p:cNvPr>
          <p:cNvSpPr txBox="1"/>
          <p:nvPr/>
        </p:nvSpPr>
        <p:spPr bwMode="auto">
          <a:xfrm>
            <a:off x="1128684" y="3543543"/>
            <a:ext cx="8267852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      </a:t>
            </a:r>
            <a:r>
              <a:rPr lang="de-DE" sz="2400" dirty="0" err="1">
                <a:latin typeface="Calibri" pitchFamily="-100" charset="0"/>
              </a:rPr>
              <a:t>aL</a:t>
            </a:r>
            <a:r>
              <a:rPr lang="de-DE" sz="2400" dirty="0">
                <a:latin typeface="Calibri" pitchFamily="-100" charset="0"/>
              </a:rPr>
              <a:t>          Hi           H*                 Hi                                      L* H%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211998-BA69-7B43-51F6-C1D4E3ABD42B}"/>
              </a:ext>
            </a:extLst>
          </p:cNvPr>
          <p:cNvSpPr/>
          <p:nvPr/>
        </p:nvSpPr>
        <p:spPr>
          <a:xfrm>
            <a:off x="5940152" y="4005208"/>
            <a:ext cx="2808312" cy="57592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err="1">
                <a:solidFill>
                  <a:schemeClr val="tx1"/>
                </a:solidFill>
              </a:rPr>
              <a:t>rentrer</a:t>
            </a:r>
            <a:endParaRPr lang="de-DE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00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9DDB50-5E3C-738E-9683-2B8EA6558C11}"/>
              </a:ext>
            </a:extLst>
          </p:cNvPr>
          <p:cNvSpPr txBox="1"/>
          <p:nvPr/>
        </p:nvSpPr>
        <p:spPr bwMode="auto">
          <a:xfrm>
            <a:off x="1907704" y="2636912"/>
            <a:ext cx="556581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- Akzentphrasen</a:t>
            </a:r>
          </a:p>
          <a:p>
            <a:r>
              <a:rPr lang="de-DE" sz="2400" dirty="0">
                <a:latin typeface="Calibri" pitchFamily="-100" charset="0"/>
              </a:rPr>
              <a:t>- Intonationsphrasen</a:t>
            </a:r>
          </a:p>
          <a:p>
            <a:r>
              <a:rPr lang="de-DE" sz="2400" dirty="0">
                <a:latin typeface="Calibri" pitchFamily="-100" charset="0"/>
              </a:rPr>
              <a:t>- Wortprominenz und prosodische Grenzen</a:t>
            </a:r>
          </a:p>
        </p:txBody>
      </p:sp>
    </p:spTree>
    <p:extLst>
      <p:ext uri="{BB962C8B-B14F-4D97-AF65-F5344CB8AC3E}">
        <p14:creationId xmlns:p14="http://schemas.microsoft.com/office/powerpoint/2010/main" val="36859307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498F02-DD1D-3A8F-D1F7-5DA3498779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2132856"/>
            <a:ext cx="7772400" cy="35480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7375E2-086D-1F73-9F51-9621761CE4EF}"/>
              </a:ext>
            </a:extLst>
          </p:cNvPr>
          <p:cNvSpPr txBox="1"/>
          <p:nvPr/>
        </p:nvSpPr>
        <p:spPr bwMode="auto">
          <a:xfrm>
            <a:off x="937828" y="4005064"/>
            <a:ext cx="7268344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 L         H*             L      H*            L                     H*  H%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D69B4E-6B90-5E2C-7312-5B9E9D5D24B1}"/>
              </a:ext>
            </a:extLst>
          </p:cNvPr>
          <p:cNvSpPr txBox="1"/>
          <p:nvPr/>
        </p:nvSpPr>
        <p:spPr bwMode="auto">
          <a:xfrm>
            <a:off x="1259632" y="4725144"/>
            <a:ext cx="7488832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Jean          s(</a:t>
            </a:r>
            <a:r>
              <a:rPr lang="de-DE" sz="2400" dirty="0" err="1">
                <a:latin typeface="Calibri" pitchFamily="-100" charset="0"/>
              </a:rPr>
              <a:t>e</a:t>
            </a:r>
            <a:r>
              <a:rPr lang="de-DE" sz="2400" dirty="0">
                <a:latin typeface="Calibri" pitchFamily="-100" charset="0"/>
              </a:rPr>
              <a:t>) </a:t>
            </a:r>
            <a:r>
              <a:rPr lang="de-DE" sz="2400" dirty="0" err="1">
                <a:latin typeface="Calibri" pitchFamily="-100" charset="0"/>
              </a:rPr>
              <a:t>présente</a:t>
            </a:r>
            <a:r>
              <a:rPr lang="de-DE" sz="2400" dirty="0">
                <a:latin typeface="Calibri" pitchFamily="-100" charset="0"/>
              </a:rPr>
              <a:t>       à    la           </a:t>
            </a:r>
            <a:r>
              <a:rPr lang="de-DE" sz="2400" dirty="0" err="1">
                <a:latin typeface="Calibri" pitchFamily="-100" charset="0"/>
              </a:rPr>
              <a:t>mairie</a:t>
            </a:r>
            <a:endParaRPr lang="de-DE" sz="2400" dirty="0">
              <a:latin typeface="Calibri" pitchFamily="-100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618D84-4B0A-498A-C61C-636A36AC2F47}"/>
              </a:ext>
            </a:extLst>
          </p:cNvPr>
          <p:cNvSpPr txBox="1"/>
          <p:nvPr/>
        </p:nvSpPr>
        <p:spPr bwMode="auto">
          <a:xfrm>
            <a:off x="1259632" y="5146878"/>
            <a:ext cx="6786305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AP          |                 AP         |                   AP              |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D19B2E-18A1-95C1-0117-C9AB13623B97}"/>
              </a:ext>
            </a:extLst>
          </p:cNvPr>
          <p:cNvSpPr txBox="1"/>
          <p:nvPr/>
        </p:nvSpPr>
        <p:spPr bwMode="auto">
          <a:xfrm>
            <a:off x="146050" y="6248400"/>
            <a:ext cx="27495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F-TOBI Fig. 3.22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A9E61E-0720-3E43-758A-01E4EA697AC9}"/>
              </a:ext>
            </a:extLst>
          </p:cNvPr>
          <p:cNvSpPr txBox="1"/>
          <p:nvPr/>
        </p:nvSpPr>
        <p:spPr bwMode="auto">
          <a:xfrm>
            <a:off x="2051720" y="1671191"/>
            <a:ext cx="57561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Jean will als Bürgermeister kandidieren?</a:t>
            </a:r>
          </a:p>
        </p:txBody>
      </p:sp>
      <p:pic>
        <p:nvPicPr>
          <p:cNvPr id="12" name="Fig_3.22.wav">
            <a:hlinkClick r:id="" action="ppaction://media"/>
            <a:extLst>
              <a:ext uri="{FF2B5EF4-FFF2-40B4-BE49-F238E27FC236}">
                <a16:creationId xmlns:a16="http://schemas.microsoft.com/office/drawing/2014/main" id="{ED6F573A-F4E2-75EF-0145-CE851B76EFE4}"/>
              </a:ext>
            </a:extLst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89260" y="1709961"/>
            <a:ext cx="293687" cy="29368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7C1CFE4-C7EF-BAF3-E52C-20546F009CF9}"/>
              </a:ext>
            </a:extLst>
          </p:cNvPr>
          <p:cNvSpPr txBox="1"/>
          <p:nvPr/>
        </p:nvSpPr>
        <p:spPr>
          <a:xfrm>
            <a:off x="2051720" y="103016"/>
            <a:ext cx="5572645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H* H% Intonationsphrasen (Fragen)</a:t>
            </a:r>
          </a:p>
        </p:txBody>
      </p:sp>
    </p:spTree>
    <p:extLst>
      <p:ext uri="{BB962C8B-B14F-4D97-AF65-F5344CB8AC3E}">
        <p14:creationId xmlns:p14="http://schemas.microsoft.com/office/powerpoint/2010/main" val="567030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252161-3ADE-4B99-433B-B7F80EE2F140}"/>
              </a:ext>
            </a:extLst>
          </p:cNvPr>
          <p:cNvSpPr txBox="1"/>
          <p:nvPr/>
        </p:nvSpPr>
        <p:spPr>
          <a:xfrm>
            <a:off x="3059832" y="0"/>
            <a:ext cx="2121024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Fragen mit L%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961B0D-840D-4B66-4593-73D235764B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480" y="1790228"/>
            <a:ext cx="7772400" cy="36872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55FA7DB-93A3-9704-BFE3-E05F1AB10D1D}"/>
              </a:ext>
            </a:extLst>
          </p:cNvPr>
          <p:cNvSpPr txBox="1"/>
          <p:nvPr/>
        </p:nvSpPr>
        <p:spPr bwMode="auto">
          <a:xfrm>
            <a:off x="729500" y="3585592"/>
            <a:ext cx="7848872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 L                 H*              L                       L               H*                L%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D256B0-F61B-4A6E-8245-03DF517B019A}"/>
              </a:ext>
            </a:extLst>
          </p:cNvPr>
          <p:cNvSpPr txBox="1"/>
          <p:nvPr/>
        </p:nvSpPr>
        <p:spPr bwMode="auto">
          <a:xfrm>
            <a:off x="697842" y="4551511"/>
            <a:ext cx="7848872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        </a:t>
            </a:r>
            <a:r>
              <a:rPr lang="de-DE" sz="2400" dirty="0" err="1">
                <a:latin typeface="Calibri" pitchFamily="-100" charset="0"/>
              </a:rPr>
              <a:t>Pourquoi</a:t>
            </a:r>
            <a:r>
              <a:rPr lang="de-DE" sz="2400" dirty="0">
                <a:latin typeface="Calibri" pitchFamily="-100" charset="0"/>
              </a:rPr>
              <a:t>         </a:t>
            </a:r>
            <a:r>
              <a:rPr lang="de-DE" sz="2400" dirty="0" err="1">
                <a:latin typeface="Calibri" pitchFamily="-100" charset="0"/>
              </a:rPr>
              <a:t>vous</a:t>
            </a:r>
            <a:r>
              <a:rPr lang="de-DE" sz="2400" dirty="0">
                <a:latin typeface="Calibri" pitchFamily="-100" charset="0"/>
              </a:rPr>
              <a:t>   ne       </a:t>
            </a:r>
            <a:r>
              <a:rPr lang="de-DE" sz="2400" dirty="0" err="1">
                <a:latin typeface="Calibri" pitchFamily="-100" charset="0"/>
              </a:rPr>
              <a:t>venez</a:t>
            </a:r>
            <a:r>
              <a:rPr lang="de-DE" sz="2400" dirty="0">
                <a:latin typeface="Calibri" pitchFamily="-100" charset="0"/>
              </a:rPr>
              <a:t>                 </a:t>
            </a:r>
            <a:r>
              <a:rPr lang="de-DE" sz="2400" dirty="0" err="1">
                <a:latin typeface="Calibri" pitchFamily="-100" charset="0"/>
              </a:rPr>
              <a:t>pas</a:t>
            </a:r>
            <a:r>
              <a:rPr lang="de-DE" sz="2400" dirty="0">
                <a:latin typeface="Calibri" pitchFamily="-100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FA8696-D4AD-781E-405C-4B78FC34C07D}"/>
              </a:ext>
            </a:extLst>
          </p:cNvPr>
          <p:cNvSpPr txBox="1"/>
          <p:nvPr/>
        </p:nvSpPr>
        <p:spPr bwMode="auto">
          <a:xfrm>
            <a:off x="549480" y="5013176"/>
            <a:ext cx="8045040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|          AP                 |                                     AP                               |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578CC9-9C8C-C4A7-6C54-090DA72CFB7F}"/>
              </a:ext>
            </a:extLst>
          </p:cNvPr>
          <p:cNvSpPr txBox="1"/>
          <p:nvPr/>
        </p:nvSpPr>
        <p:spPr bwMode="auto">
          <a:xfrm>
            <a:off x="548217" y="6344919"/>
            <a:ext cx="61953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F-TOBI 3.28 (Southern </a:t>
            </a:r>
            <a:r>
              <a:rPr lang="de-DE" sz="2400" dirty="0" err="1">
                <a:latin typeface="Calibri" pitchFamily="-100" charset="0"/>
              </a:rPr>
              <a:t>speaker</a:t>
            </a:r>
            <a:r>
              <a:rPr lang="de-DE" sz="2400" dirty="0">
                <a:latin typeface="Calibri" pitchFamily="-100" charset="0"/>
              </a:rPr>
              <a:t> </a:t>
            </a:r>
            <a:r>
              <a:rPr lang="de-DE" sz="2400" dirty="0" err="1">
                <a:latin typeface="Calibri" pitchFamily="-100" charset="0"/>
              </a:rPr>
              <a:t>from</a:t>
            </a:r>
            <a:r>
              <a:rPr lang="de-DE" sz="2400" dirty="0">
                <a:latin typeface="Calibri" pitchFamily="-100" charset="0"/>
              </a:rPr>
              <a:t> Marseille).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86AF3E-45B6-1956-408D-7A1260436559}"/>
              </a:ext>
            </a:extLst>
          </p:cNvPr>
          <p:cNvSpPr txBox="1"/>
          <p:nvPr/>
        </p:nvSpPr>
        <p:spPr bwMode="auto">
          <a:xfrm>
            <a:off x="2051720" y="1014798"/>
            <a:ext cx="48245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b="1" dirty="0">
                <a:latin typeface="Calibri" pitchFamily="-100" charset="0"/>
              </a:rPr>
              <a:t>Warum</a:t>
            </a:r>
            <a:r>
              <a:rPr lang="de-DE" sz="2400" dirty="0">
                <a:latin typeface="Calibri" pitchFamily="-100" charset="0"/>
              </a:rPr>
              <a:t> wollen Sie  nicht kommen?</a:t>
            </a:r>
          </a:p>
        </p:txBody>
      </p:sp>
      <p:pic>
        <p:nvPicPr>
          <p:cNvPr id="10" name="Fig_3.28">
            <a:hlinkClick r:id="" action="ppaction://media"/>
            <a:extLst>
              <a:ext uri="{FF2B5EF4-FFF2-40B4-BE49-F238E27FC236}">
                <a16:creationId xmlns:a16="http://schemas.microsoft.com/office/drawing/2014/main" id="{3A5D9566-3538-E061-4A1F-0DDA2278C4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8217" y="10024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222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5DA0F0-D2BD-9A07-2FCE-5D0644AE9B8D}"/>
              </a:ext>
            </a:extLst>
          </p:cNvPr>
          <p:cNvSpPr txBox="1"/>
          <p:nvPr/>
        </p:nvSpPr>
        <p:spPr>
          <a:xfrm>
            <a:off x="3053769" y="221043"/>
            <a:ext cx="1913363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Enger Fokus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60C753-E154-E80D-4394-C7AD1B9E78CD}"/>
              </a:ext>
            </a:extLst>
          </p:cNvPr>
          <p:cNvSpPr txBox="1"/>
          <p:nvPr/>
        </p:nvSpPr>
        <p:spPr bwMode="auto">
          <a:xfrm>
            <a:off x="313032" y="654428"/>
            <a:ext cx="26691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solidFill>
                  <a:srgbClr val="0432FF"/>
                </a:solidFill>
                <a:latin typeface="Calibri" pitchFamily="-100" charset="0"/>
              </a:rPr>
              <a:t>Deutsch, Englisch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9D638C-6B2A-3790-2C7D-33B432BF3F58}"/>
              </a:ext>
            </a:extLst>
          </p:cNvPr>
          <p:cNvSpPr txBox="1"/>
          <p:nvPr/>
        </p:nvSpPr>
        <p:spPr bwMode="auto">
          <a:xfrm>
            <a:off x="313032" y="1066174"/>
            <a:ext cx="67072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Eng fokussierte Wörter können an jeder Position in der prosodischen Phrase vorkommen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0489E9-9285-AEE9-71E8-047A72BD8652}"/>
              </a:ext>
            </a:extLst>
          </p:cNvPr>
          <p:cNvSpPr txBox="1"/>
          <p:nvPr/>
        </p:nvSpPr>
        <p:spPr bwMode="auto">
          <a:xfrm>
            <a:off x="1893969" y="1837161"/>
            <a:ext cx="44271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[MARTINE will Orangen haben]IP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073E0C-302C-56E3-ECF1-A9B1D9FBD563}"/>
              </a:ext>
            </a:extLst>
          </p:cNvPr>
          <p:cNvSpPr txBox="1"/>
          <p:nvPr/>
        </p:nvSpPr>
        <p:spPr bwMode="auto">
          <a:xfrm>
            <a:off x="331075" y="2983905"/>
            <a:ext cx="26691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solidFill>
                  <a:srgbClr val="0432FF"/>
                </a:solidFill>
                <a:latin typeface="Calibri" pitchFamily="-100" charset="0"/>
              </a:rPr>
              <a:t>Französisch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D29FD5-5B8D-27B3-4AFB-2AD80D1C0C79}"/>
              </a:ext>
            </a:extLst>
          </p:cNvPr>
          <p:cNvSpPr txBox="1"/>
          <p:nvPr/>
        </p:nvSpPr>
        <p:spPr bwMode="auto">
          <a:xfrm>
            <a:off x="313032" y="3358487"/>
            <a:ext cx="8001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Eine prosodische Phrasengrenzen muss fast immer nach dem fokussierten Wort vorkommen.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C8FEFB4-C48B-AF49-D0E8-2708EB7A6BD3}"/>
              </a:ext>
            </a:extLst>
          </p:cNvPr>
          <p:cNvSpPr txBox="1"/>
          <p:nvPr/>
        </p:nvSpPr>
        <p:spPr bwMode="auto">
          <a:xfrm>
            <a:off x="1893969" y="2232383"/>
            <a:ext cx="43316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[Martine will ORANGEN haben]IP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3FDD18E-9387-9EE0-E0DA-762CFAF01C4B}"/>
              </a:ext>
            </a:extLst>
          </p:cNvPr>
          <p:cNvSpPr txBox="1"/>
          <p:nvPr/>
        </p:nvSpPr>
        <p:spPr bwMode="auto">
          <a:xfrm>
            <a:off x="1647588" y="4960830"/>
            <a:ext cx="49199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[MARTINE]IP [</a:t>
            </a:r>
            <a:r>
              <a:rPr lang="de-DE" sz="2400" dirty="0" err="1">
                <a:latin typeface="Calibri" pitchFamily="-100" charset="0"/>
              </a:rPr>
              <a:t>elle</a:t>
            </a:r>
            <a:r>
              <a:rPr lang="de-DE" sz="2400" dirty="0">
                <a:latin typeface="Calibri" pitchFamily="-100" charset="0"/>
              </a:rPr>
              <a:t> veut des oranges]IP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9DAB35F-C93E-6D23-BD81-0E5C11092007}"/>
              </a:ext>
            </a:extLst>
          </p:cNvPr>
          <p:cNvSpPr txBox="1"/>
          <p:nvPr/>
        </p:nvSpPr>
        <p:spPr bwMode="auto">
          <a:xfrm>
            <a:off x="1100611" y="5972739"/>
            <a:ext cx="60138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[Ce </a:t>
            </a:r>
            <a:r>
              <a:rPr lang="de-DE" sz="2400" dirty="0" err="1">
                <a:latin typeface="Calibri" pitchFamily="-100" charset="0"/>
              </a:rPr>
              <a:t>sont</a:t>
            </a:r>
            <a:r>
              <a:rPr lang="de-DE" sz="2400" dirty="0">
                <a:latin typeface="Calibri" pitchFamily="-100" charset="0"/>
              </a:rPr>
              <a:t> des ORANGES]IP [</a:t>
            </a:r>
            <a:r>
              <a:rPr lang="de-DE" sz="2400" dirty="0" err="1">
                <a:latin typeface="Calibri" pitchFamily="-100" charset="0"/>
              </a:rPr>
              <a:t>que</a:t>
            </a:r>
            <a:r>
              <a:rPr lang="de-DE" sz="2400" dirty="0">
                <a:latin typeface="Calibri" pitchFamily="-100" charset="0"/>
              </a:rPr>
              <a:t> Martine veut]IP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6054AAA-D09E-29DD-7D7E-C8862A14538C}"/>
              </a:ext>
            </a:extLst>
          </p:cNvPr>
          <p:cNvSpPr txBox="1"/>
          <p:nvPr/>
        </p:nvSpPr>
        <p:spPr bwMode="auto">
          <a:xfrm>
            <a:off x="2517551" y="4443309"/>
            <a:ext cx="24495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Fokus auf Martine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A44A6EC-F14D-A622-D3AF-AA2922EC9247}"/>
              </a:ext>
            </a:extLst>
          </p:cNvPr>
          <p:cNvSpPr txBox="1"/>
          <p:nvPr/>
        </p:nvSpPr>
        <p:spPr bwMode="auto">
          <a:xfrm>
            <a:off x="1718613" y="5659158"/>
            <a:ext cx="40474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Fokus auf 'oranges' mit </a:t>
            </a:r>
            <a:r>
              <a:rPr lang="de-DE" sz="2400" dirty="0" err="1">
                <a:latin typeface="Calibri" pitchFamily="-100" charset="0"/>
              </a:rPr>
              <a:t>clefting</a:t>
            </a:r>
            <a:endParaRPr lang="de-DE" sz="2400" dirty="0">
              <a:latin typeface="Calibri" pitchFamily="-1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8360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94842" y="116632"/>
            <a:ext cx="3954315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Enger Fokus im Französischen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FBD8B0-4E1E-659A-2CB0-C95D89D5381A}"/>
              </a:ext>
            </a:extLst>
          </p:cNvPr>
          <p:cNvSpPr txBox="1"/>
          <p:nvPr/>
        </p:nvSpPr>
        <p:spPr bwMode="auto">
          <a:xfrm>
            <a:off x="467544" y="614119"/>
            <a:ext cx="7543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Zusätzlich werden fokussierte Wörter laut mit </a:t>
            </a:r>
            <a:r>
              <a:rPr lang="de-DE" sz="2400" dirty="0" err="1">
                <a:latin typeface="Calibri" pitchFamily="-100" charset="0"/>
              </a:rPr>
              <a:t>Delais-Roussarie</a:t>
            </a:r>
            <a:r>
              <a:rPr lang="de-DE" sz="2400" dirty="0">
                <a:latin typeface="Calibri" pitchFamily="-100" charset="0"/>
              </a:rPr>
              <a:t> et al. (2015)  oft mit einer fallend-steigend Kontur also L Hi L* produziert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FBA662-681A-7B85-2C41-22C37A5660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504" y="2803345"/>
            <a:ext cx="7772400" cy="358015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78667EC-6B20-9E7C-AC9C-727C2D4D6CE5}"/>
              </a:ext>
            </a:extLst>
          </p:cNvPr>
          <p:cNvSpPr txBox="1"/>
          <p:nvPr/>
        </p:nvSpPr>
        <p:spPr bwMode="auto">
          <a:xfrm>
            <a:off x="685800" y="4737438"/>
            <a:ext cx="7772400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 L H* L%   L                                 Hi         L*            L             L* L%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58F099-7898-00AA-1DA2-E4C134E4FA5B}"/>
              </a:ext>
            </a:extLst>
          </p:cNvPr>
          <p:cNvSpPr txBox="1"/>
          <p:nvPr/>
        </p:nvSpPr>
        <p:spPr bwMode="auto">
          <a:xfrm>
            <a:off x="685800" y="5169486"/>
            <a:ext cx="7772400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       non       </a:t>
            </a:r>
            <a:r>
              <a:rPr lang="de-DE" sz="2400" dirty="0" err="1">
                <a:latin typeface="Calibri" pitchFamily="-100" charset="0"/>
              </a:rPr>
              <a:t>ce</a:t>
            </a:r>
            <a:r>
              <a:rPr lang="de-DE" sz="2400" dirty="0">
                <a:latin typeface="Calibri" pitchFamily="-100" charset="0"/>
              </a:rPr>
              <a:t>    </a:t>
            </a:r>
            <a:r>
              <a:rPr lang="de-DE" sz="2400" dirty="0" err="1">
                <a:latin typeface="Calibri" pitchFamily="-100" charset="0"/>
              </a:rPr>
              <a:t>sont</a:t>
            </a:r>
            <a:r>
              <a:rPr lang="de-DE" sz="2400" dirty="0">
                <a:latin typeface="Calibri" pitchFamily="-100" charset="0"/>
              </a:rPr>
              <a:t>    des     oranges            </a:t>
            </a:r>
            <a:r>
              <a:rPr lang="de-DE" sz="2400" dirty="0" err="1">
                <a:latin typeface="Calibri" pitchFamily="-100" charset="0"/>
              </a:rPr>
              <a:t>que</a:t>
            </a:r>
            <a:r>
              <a:rPr lang="de-DE" sz="2400" dirty="0">
                <a:latin typeface="Calibri" pitchFamily="-100" charset="0"/>
              </a:rPr>
              <a:t>  je     </a:t>
            </a:r>
            <a:r>
              <a:rPr lang="de-DE" sz="2400" dirty="0" err="1">
                <a:latin typeface="Calibri" pitchFamily="-100" charset="0"/>
              </a:rPr>
              <a:t>veux</a:t>
            </a:r>
            <a:endParaRPr lang="de-DE" sz="2400" dirty="0">
              <a:latin typeface="Calibri" pitchFamily="-100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F58A967-C0A4-7E34-CF20-B6CF877A1866}"/>
              </a:ext>
            </a:extLst>
          </p:cNvPr>
          <p:cNvCxnSpPr/>
          <p:nvPr/>
        </p:nvCxnSpPr>
        <p:spPr>
          <a:xfrm>
            <a:off x="1722616" y="5244886"/>
            <a:ext cx="0" cy="12961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946B972-1D22-7956-7567-69BCE40A184E}"/>
              </a:ext>
            </a:extLst>
          </p:cNvPr>
          <p:cNvCxnSpPr>
            <a:cxnSpLocks/>
          </p:cNvCxnSpPr>
          <p:nvPr/>
        </p:nvCxnSpPr>
        <p:spPr>
          <a:xfrm>
            <a:off x="6043096" y="4737438"/>
            <a:ext cx="0" cy="17578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F2DF936-011B-8465-4D19-46FB3DEC671B}"/>
              </a:ext>
            </a:extLst>
          </p:cNvPr>
          <p:cNvCxnSpPr/>
          <p:nvPr/>
        </p:nvCxnSpPr>
        <p:spPr>
          <a:xfrm>
            <a:off x="7843296" y="5278646"/>
            <a:ext cx="0" cy="12961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81E7701-F312-4E60-BC1D-420D22A9034B}"/>
              </a:ext>
            </a:extLst>
          </p:cNvPr>
          <p:cNvCxnSpPr/>
          <p:nvPr/>
        </p:nvCxnSpPr>
        <p:spPr>
          <a:xfrm>
            <a:off x="2802736" y="4737438"/>
            <a:ext cx="0" cy="12961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639489F-2C96-F086-17AF-39DD3811106D}"/>
              </a:ext>
            </a:extLst>
          </p:cNvPr>
          <p:cNvCxnSpPr/>
          <p:nvPr/>
        </p:nvCxnSpPr>
        <p:spPr>
          <a:xfrm>
            <a:off x="3306792" y="4737438"/>
            <a:ext cx="0" cy="12961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B08CE5C-4D18-0C30-4195-AB5524103F85}"/>
              </a:ext>
            </a:extLst>
          </p:cNvPr>
          <p:cNvCxnSpPr/>
          <p:nvPr/>
        </p:nvCxnSpPr>
        <p:spPr>
          <a:xfrm>
            <a:off x="4098880" y="4737438"/>
            <a:ext cx="0" cy="12961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1185570-3F2A-8CA0-3BE5-B7DD2111B088}"/>
              </a:ext>
            </a:extLst>
          </p:cNvPr>
          <p:cNvCxnSpPr/>
          <p:nvPr/>
        </p:nvCxnSpPr>
        <p:spPr>
          <a:xfrm>
            <a:off x="6691168" y="4737438"/>
            <a:ext cx="0" cy="12961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7C7713A-4766-B5C1-9278-B3E6B5CF7EB9}"/>
              </a:ext>
            </a:extLst>
          </p:cNvPr>
          <p:cNvCxnSpPr/>
          <p:nvPr/>
        </p:nvCxnSpPr>
        <p:spPr>
          <a:xfrm>
            <a:off x="7195224" y="4737438"/>
            <a:ext cx="0" cy="12961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92A48EC-44E7-EA9C-DA04-44F8C7CD37E3}"/>
              </a:ext>
            </a:extLst>
          </p:cNvPr>
          <p:cNvCxnSpPr/>
          <p:nvPr/>
        </p:nvCxnSpPr>
        <p:spPr>
          <a:xfrm>
            <a:off x="1002536" y="5199103"/>
            <a:ext cx="0" cy="12961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540ECEEF-22E3-9771-7303-8DB8210AD3F0}"/>
              </a:ext>
            </a:extLst>
          </p:cNvPr>
          <p:cNvSpPr txBox="1"/>
          <p:nvPr/>
        </p:nvSpPr>
        <p:spPr bwMode="auto">
          <a:xfrm>
            <a:off x="1101928" y="6042190"/>
            <a:ext cx="7029395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AP  |                      AP                                  |           AP          |</a:t>
            </a:r>
          </a:p>
        </p:txBody>
      </p:sp>
      <p:pic>
        <p:nvPicPr>
          <p:cNvPr id="22" name="Fig_3.10" descr="Fig_3.10">
            <a:hlinkClick r:id="" action="ppaction://media"/>
            <a:extLst>
              <a:ext uri="{FF2B5EF4-FFF2-40B4-BE49-F238E27FC236}">
                <a16:creationId xmlns:a16="http://schemas.microsoft.com/office/drawing/2014/main" id="{F7EB9BA5-61CA-F8FA-0819-5E8F60F373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5800" y="1870189"/>
            <a:ext cx="812800" cy="8128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009C288-433D-DCB5-4787-788E6F78B4F4}"/>
              </a:ext>
            </a:extLst>
          </p:cNvPr>
          <p:cNvSpPr txBox="1"/>
          <p:nvPr/>
        </p:nvSpPr>
        <p:spPr bwMode="auto">
          <a:xfrm>
            <a:off x="1722616" y="1814924"/>
            <a:ext cx="61206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Nein, ich will ORANGEN</a:t>
            </a:r>
          </a:p>
          <a:p>
            <a:r>
              <a:rPr lang="de-DE" sz="2400" dirty="0">
                <a:latin typeface="Calibri" pitchFamily="-100" charset="0"/>
              </a:rPr>
              <a:t>(Nein es  sind Orangen, die ich will).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9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0"/>
            <a:ext cx="51054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Prominente und fokussierte Wörter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228600" y="2590800"/>
            <a:ext cx="6477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Diese Frage wurde von Katrin Kübler in einer Magisterarbeit (2009, DAF/IPS) untersucht.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228600" y="3969603"/>
            <a:ext cx="7162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Versuchspersonen: L1-Franzosen, die gerade angefangen hatten,  Deutsch zu lernen.</a:t>
            </a: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228600" y="857250"/>
            <a:ext cx="8077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Vielleicht fällt es französischen Muttersprachlern schwer, ein Wort zu fokussieren, ohne unmittelbar danach eine IP- oder AP-Grenze einzusetzen.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Box 2"/>
          <p:cNvSpPr txBox="1">
            <a:spLocks noChangeArrowheads="1"/>
          </p:cNvSpPr>
          <p:nvPr/>
        </p:nvSpPr>
        <p:spPr bwMode="auto">
          <a:xfrm>
            <a:off x="381000" y="914400"/>
            <a:ext cx="7620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Target:              [MARIA kauft ihre Mangos bei Manfred]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28800" y="0"/>
            <a:ext cx="51054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Prominente und fokussierte Wörter</a:t>
            </a:r>
          </a:p>
        </p:txBody>
      </p:sp>
      <p:pic>
        <p:nvPicPr>
          <p:cNvPr id="39940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2209800"/>
            <a:ext cx="8345488" cy="232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 rot="5400000">
            <a:off x="288131" y="4782344"/>
            <a:ext cx="492125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1886742" y="4782346"/>
            <a:ext cx="492125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943" name="TextBox 7"/>
          <p:cNvSpPr txBox="1">
            <a:spLocks noChangeArrowheads="1"/>
          </p:cNvSpPr>
          <p:nvPr/>
        </p:nvSpPr>
        <p:spPr bwMode="auto">
          <a:xfrm>
            <a:off x="838200" y="4646613"/>
            <a:ext cx="9207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2400">
                <a:latin typeface="Calibri" pitchFamily="-100" charset="0"/>
              </a:rPr>
              <a:t>Maria</a:t>
            </a:r>
          </a:p>
        </p:txBody>
      </p:sp>
      <p:sp>
        <p:nvSpPr>
          <p:cNvPr id="39944" name="TextBox 8"/>
          <p:cNvSpPr txBox="1">
            <a:spLocks noChangeArrowheads="1"/>
          </p:cNvSpPr>
          <p:nvPr/>
        </p:nvSpPr>
        <p:spPr bwMode="auto">
          <a:xfrm>
            <a:off x="381000" y="1376363"/>
            <a:ext cx="7467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Produziert als: [Maria] [ kauft ihre Mangos] [ bei Manfred]</a:t>
            </a:r>
          </a:p>
        </p:txBody>
      </p:sp>
      <p:sp>
        <p:nvSpPr>
          <p:cNvPr id="12" name="TextBox 11"/>
          <p:cNvSpPr txBox="1"/>
          <p:nvPr/>
        </p:nvSpPr>
        <p:spPr bwMode="auto">
          <a:xfrm>
            <a:off x="1828800" y="5106988"/>
            <a:ext cx="1676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err="1">
                <a:latin typeface="Calibri" pitchFamily="-100" charset="0"/>
              </a:rPr>
              <a:t>IP-Grenze</a:t>
            </a:r>
            <a:endParaRPr lang="de-DE" sz="2400" dirty="0">
              <a:latin typeface="Calibri" pitchFamily="-100" charset="0"/>
            </a:endParaRPr>
          </a:p>
        </p:txBody>
      </p:sp>
      <p:pic>
        <p:nvPicPr>
          <p:cNvPr id="14" name="437C3815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2103437"/>
            <a:ext cx="2127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2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TextBox 4"/>
          <p:cNvSpPr txBox="1">
            <a:spLocks noChangeArrowheads="1"/>
          </p:cNvSpPr>
          <p:nvPr/>
        </p:nvSpPr>
        <p:spPr bwMode="auto">
          <a:xfrm>
            <a:off x="381000" y="461665"/>
            <a:ext cx="6553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Target: [Maria kauft ihre MANGOS bei Manfred]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28800" y="0"/>
            <a:ext cx="51054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Prominente und fokussierte Wörter</a:t>
            </a:r>
          </a:p>
        </p:txBody>
      </p:sp>
      <p:pic>
        <p:nvPicPr>
          <p:cNvPr id="40962" name="Pictur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057400"/>
            <a:ext cx="8475663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 rot="5400000">
            <a:off x="4000501" y="4914900"/>
            <a:ext cx="685800" cy="31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6363494" y="4914106"/>
            <a:ext cx="685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968" name="TextBox 8"/>
          <p:cNvSpPr txBox="1">
            <a:spLocks noChangeArrowheads="1"/>
          </p:cNvSpPr>
          <p:nvPr/>
        </p:nvSpPr>
        <p:spPr bwMode="auto">
          <a:xfrm>
            <a:off x="4800600" y="48006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2400">
                <a:latin typeface="Calibri" pitchFamily="-100" charset="0"/>
              </a:rPr>
              <a:t>Mangos</a:t>
            </a:r>
          </a:p>
        </p:txBody>
      </p:sp>
      <p:sp>
        <p:nvSpPr>
          <p:cNvPr id="12" name="TextBox 11"/>
          <p:cNvSpPr txBox="1"/>
          <p:nvPr/>
        </p:nvSpPr>
        <p:spPr bwMode="auto">
          <a:xfrm>
            <a:off x="228600" y="923330"/>
            <a:ext cx="77565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Produziert als: [</a:t>
            </a:r>
            <a:r>
              <a:rPr lang="de-DE" sz="2400" dirty="0" err="1">
                <a:latin typeface="Calibri" pitchFamily="-100" charset="0"/>
              </a:rPr>
              <a:t>Maria][kauft</a:t>
            </a:r>
            <a:r>
              <a:rPr lang="de-DE" sz="2400" dirty="0">
                <a:latin typeface="Calibri" pitchFamily="-100" charset="0"/>
              </a:rPr>
              <a:t> ihre </a:t>
            </a:r>
            <a:r>
              <a:rPr lang="de-DE" sz="2400" dirty="0" err="1">
                <a:latin typeface="Calibri" pitchFamily="-100" charset="0"/>
              </a:rPr>
              <a:t>Mangos][bei</a:t>
            </a:r>
            <a:r>
              <a:rPr lang="de-DE" sz="2400" dirty="0">
                <a:latin typeface="Calibri" pitchFamily="-100" charset="0"/>
              </a:rPr>
              <a:t> Manfred]</a:t>
            </a:r>
          </a:p>
        </p:txBody>
      </p:sp>
      <p:sp>
        <p:nvSpPr>
          <p:cNvPr id="13" name="TextBox 12"/>
          <p:cNvSpPr txBox="1"/>
          <p:nvPr/>
        </p:nvSpPr>
        <p:spPr bwMode="auto">
          <a:xfrm>
            <a:off x="6096000" y="5106988"/>
            <a:ext cx="1676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 err="1">
                <a:latin typeface="Calibri" pitchFamily="-100" charset="0"/>
              </a:rPr>
              <a:t>IP-Grenze</a:t>
            </a:r>
            <a:endParaRPr lang="de-DE" sz="2400" dirty="0">
              <a:latin typeface="Calibri" pitchFamily="-100" charset="0"/>
            </a:endParaRPr>
          </a:p>
        </p:txBody>
      </p:sp>
      <p:pic>
        <p:nvPicPr>
          <p:cNvPr id="15" name="31AF9C96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25600"/>
            <a:ext cx="2127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106A776-599A-9E71-ED50-A0E5D5A3ED6D}"/>
              </a:ext>
            </a:extLst>
          </p:cNvPr>
          <p:cNvSpPr txBox="1"/>
          <p:nvPr/>
        </p:nvSpPr>
        <p:spPr bwMode="auto">
          <a:xfrm>
            <a:off x="539552" y="1700808"/>
            <a:ext cx="774086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eine Romanische Sprache.  ca. 220 mi. Sprecher</a:t>
            </a:r>
          </a:p>
          <a:p>
            <a:r>
              <a:rPr lang="de-DE" sz="2400" dirty="0">
                <a:latin typeface="Calibri" pitchFamily="-100" charset="0"/>
              </a:rPr>
              <a:t>Die nationale Sprache in ca. 25 Ländern</a:t>
            </a:r>
          </a:p>
          <a:p>
            <a:endParaRPr lang="de-DE" sz="2400" dirty="0">
              <a:latin typeface="Calibri" pitchFamily="-100" charset="0"/>
            </a:endParaRPr>
          </a:p>
          <a:p>
            <a:r>
              <a:rPr lang="de-DE" sz="2400" dirty="0">
                <a:latin typeface="Calibri" pitchFamily="-100" charset="0"/>
              </a:rPr>
              <a:t>in Europa: die offizielle Sprache von Frankreich und Monaco und zusätzlich gesprochen in: Belgien, Italien (Aosta), die französische Schweiz, Luxemburg,  Vatikanstadt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E20202-6226-7A15-99DA-A9F0DAEBACD8}"/>
              </a:ext>
            </a:extLst>
          </p:cNvPr>
          <p:cNvSpPr txBox="1"/>
          <p:nvPr/>
        </p:nvSpPr>
        <p:spPr bwMode="auto">
          <a:xfrm>
            <a:off x="539552" y="4509120"/>
            <a:ext cx="705678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In Frankreich: Mehrere Dialekte aber ein großer Einfluss von der Standardsprache.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ED8D882-A91F-A5E3-D5C2-2AB721C76190}"/>
              </a:ext>
            </a:extLst>
          </p:cNvPr>
          <p:cNvSpPr txBox="1">
            <a:spLocks/>
          </p:cNvSpPr>
          <p:nvPr/>
        </p:nvSpPr>
        <p:spPr>
          <a:xfrm>
            <a:off x="834532" y="188640"/>
            <a:ext cx="79343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Französisch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65735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33843" y="2787473"/>
            <a:ext cx="305348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de-DE" sz="3200" dirty="0">
                <a:solidFill>
                  <a:srgbClr val="0432FF"/>
                </a:solidFill>
                <a:latin typeface="+mn-lt"/>
              </a:rPr>
              <a:t>Rhythmus</a:t>
            </a:r>
          </a:p>
        </p:txBody>
      </p:sp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0" y="1560880"/>
            <a:ext cx="27879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de-DE" sz="3200" dirty="0">
                <a:solidFill>
                  <a:srgbClr val="0432FF"/>
                </a:solidFill>
                <a:latin typeface="+mn-lt"/>
              </a:rPr>
              <a:t>Betonung</a:t>
            </a:r>
          </a:p>
        </p:txBody>
      </p:sp>
      <p:sp>
        <p:nvSpPr>
          <p:cNvPr id="15365" name="TextBox 6"/>
          <p:cNvSpPr txBox="1">
            <a:spLocks noChangeArrowheads="1"/>
          </p:cNvSpPr>
          <p:nvPr/>
        </p:nvSpPr>
        <p:spPr bwMode="auto">
          <a:xfrm>
            <a:off x="66841" y="4692406"/>
            <a:ext cx="494820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de-DE" sz="3200" dirty="0">
                <a:solidFill>
                  <a:srgbClr val="0432FF"/>
                </a:solidFill>
                <a:latin typeface="+mn-lt"/>
              </a:rPr>
              <a:t>Prosodische Einheiten</a:t>
            </a:r>
          </a:p>
        </p:txBody>
      </p:sp>
      <p:sp>
        <p:nvSpPr>
          <p:cNvPr id="15367" name="TextBox 3"/>
          <p:cNvSpPr txBox="1">
            <a:spLocks noChangeArrowheads="1"/>
          </p:cNvSpPr>
          <p:nvPr/>
        </p:nvSpPr>
        <p:spPr bwMode="auto">
          <a:xfrm>
            <a:off x="33843" y="3237527"/>
            <a:ext cx="7391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2800" dirty="0" err="1">
                <a:latin typeface="+mn-lt"/>
              </a:rPr>
              <a:t>Silbenzählend</a:t>
            </a:r>
            <a:r>
              <a:rPr lang="de-DE" sz="2800" dirty="0">
                <a:latin typeface="+mn-lt"/>
              </a:rPr>
              <a:t>: eine geringere Variation in der Vokal- und daher Silbendauer im Vgl. zu Deutsch</a:t>
            </a:r>
          </a:p>
        </p:txBody>
      </p:sp>
      <p:sp>
        <p:nvSpPr>
          <p:cNvPr id="15368" name="TextBox 5"/>
          <p:cNvSpPr txBox="1">
            <a:spLocks noChangeArrowheads="1"/>
          </p:cNvSpPr>
          <p:nvPr/>
        </p:nvSpPr>
        <p:spPr bwMode="auto">
          <a:xfrm>
            <a:off x="11436" y="2029202"/>
            <a:ext cx="739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de-DE" sz="2800" dirty="0">
                <a:latin typeface="+mn-lt"/>
              </a:rPr>
              <a:t>keine lexikalische sondern Phrasenbetonung</a:t>
            </a:r>
          </a:p>
        </p:txBody>
      </p:sp>
      <p:sp>
        <p:nvSpPr>
          <p:cNvPr id="15369" name="TextBox 7"/>
          <p:cNvSpPr txBox="1">
            <a:spLocks noChangeArrowheads="1"/>
          </p:cNvSpPr>
          <p:nvPr/>
        </p:nvSpPr>
        <p:spPr bwMode="auto">
          <a:xfrm>
            <a:off x="88688" y="5236196"/>
            <a:ext cx="957706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de-DE" sz="2800" dirty="0">
                <a:latin typeface="+mn-lt"/>
              </a:rPr>
              <a:t>Silben, Wörter, Akzentphrasen, Intonationsphrasen.</a:t>
            </a:r>
          </a:p>
          <a:p>
            <a:r>
              <a:rPr lang="de-DE" sz="2800" dirty="0">
                <a:latin typeface="+mn-lt"/>
              </a:rPr>
              <a:t>Auch </a:t>
            </a:r>
            <a:r>
              <a:rPr lang="de-DE" sz="2800" dirty="0" err="1">
                <a:latin typeface="+mn-lt"/>
              </a:rPr>
              <a:t>Intermediärphrasen</a:t>
            </a:r>
            <a:r>
              <a:rPr lang="de-DE" sz="2800" dirty="0">
                <a:latin typeface="+mn-lt"/>
              </a:rPr>
              <a:t>  nach </a:t>
            </a:r>
            <a:r>
              <a:rPr lang="de-DE" sz="2800" dirty="0" err="1">
                <a:latin typeface="+mn-lt"/>
              </a:rPr>
              <a:t>Delais-Roussarie</a:t>
            </a:r>
            <a:r>
              <a:rPr lang="de-DE" sz="2800" dirty="0">
                <a:latin typeface="+mn-lt"/>
              </a:rPr>
              <a:t> et al., 2015, </a:t>
            </a:r>
            <a:r>
              <a:rPr lang="de-DE" sz="2800" b="1" dirty="0">
                <a:latin typeface="+mn-lt"/>
              </a:rPr>
              <a:t>ftobi15.pdf </a:t>
            </a:r>
            <a:r>
              <a:rPr lang="de-DE" sz="2800" dirty="0">
                <a:latin typeface="+mn-lt"/>
              </a:rPr>
              <a:t> siehe aber Post (2001),  </a:t>
            </a:r>
            <a:r>
              <a:rPr lang="de-DE" sz="2800" b="1" dirty="0">
                <a:latin typeface="+mn-lt"/>
              </a:rPr>
              <a:t>post2001.pdf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454EEA6-3FB9-75CA-6C72-1FDA8D0E16AB}"/>
              </a:ext>
            </a:extLst>
          </p:cNvPr>
          <p:cNvSpPr txBox="1">
            <a:spLocks/>
          </p:cNvSpPr>
          <p:nvPr/>
        </p:nvSpPr>
        <p:spPr>
          <a:xfrm>
            <a:off x="834532" y="61821"/>
            <a:ext cx="79343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Französisch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: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allgemeine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prosodische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Eigenschaften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678366" y="2586321"/>
            <a:ext cx="439769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de-DE" sz="2800" dirty="0">
                <a:latin typeface="Calibri" pitchFamily="-100" charset="0"/>
              </a:rPr>
              <a:t>Eine Akzentphrase (AP) </a:t>
            </a:r>
          </a:p>
        </p:txBody>
      </p:sp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1447800" y="3289980"/>
            <a:ext cx="6400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2800" dirty="0">
                <a:latin typeface="Calibri" pitchFamily="-100" charset="0"/>
              </a:rPr>
              <a:t>besteht aus meistens maximal zwei steigenden Melodien</a:t>
            </a:r>
          </a:p>
        </p:txBody>
      </p:sp>
      <p:sp>
        <p:nvSpPr>
          <p:cNvPr id="19461" name="TextBox 6"/>
          <p:cNvSpPr txBox="1">
            <a:spLocks noChangeArrowheads="1"/>
          </p:cNvSpPr>
          <p:nvPr/>
        </p:nvSpPr>
        <p:spPr bwMode="auto">
          <a:xfrm>
            <a:off x="1447799" y="4293096"/>
            <a:ext cx="780472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de-DE" sz="2800" dirty="0">
                <a:latin typeface="Calibri" pitchFamily="-100" charset="0"/>
              </a:rPr>
              <a:t>enthält meistens knapp mehr als 2 Wörter (durchschnittlich 1,2 Inhaltswörter) und ca. 4 Silben. </a:t>
            </a:r>
          </a:p>
        </p:txBody>
      </p:sp>
      <p:sp>
        <p:nvSpPr>
          <p:cNvPr id="19462" name="TextBox 7"/>
          <p:cNvSpPr txBox="1">
            <a:spLocks noChangeArrowheads="1"/>
          </p:cNvSpPr>
          <p:nvPr/>
        </p:nvSpPr>
        <p:spPr bwMode="auto">
          <a:xfrm>
            <a:off x="616846" y="5647977"/>
            <a:ext cx="7924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2800" dirty="0">
                <a:latin typeface="Calibri" pitchFamily="-100" charset="0"/>
              </a:rPr>
              <a:t>Entscheidend für die Wahrnehmung einer AP ist eine längere und etwas prominentere finale Silbe</a:t>
            </a:r>
          </a:p>
        </p:txBody>
      </p:sp>
      <p:sp>
        <p:nvSpPr>
          <p:cNvPr id="19463" name="TextBox 8"/>
          <p:cNvSpPr txBox="1">
            <a:spLocks noChangeArrowheads="1"/>
          </p:cNvSpPr>
          <p:nvPr/>
        </p:nvSpPr>
        <p:spPr bwMode="auto">
          <a:xfrm>
            <a:off x="616846" y="1401574"/>
            <a:ext cx="834764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de-DE" sz="2800" dirty="0">
                <a:latin typeface="Calibri" pitchFamily="-100" charset="0"/>
              </a:rPr>
              <a:t>Französische Äußerungen werden laut mehrerer Studien in den letzten 30-40 Jahren in </a:t>
            </a:r>
            <a:r>
              <a:rPr lang="de-DE" sz="2800" b="1" dirty="0">
                <a:latin typeface="Calibri" pitchFamily="-100" charset="0"/>
              </a:rPr>
              <a:t>Akzentphrasen </a:t>
            </a:r>
            <a:r>
              <a:rPr lang="de-DE" sz="2800" dirty="0">
                <a:latin typeface="Calibri" pitchFamily="-100" charset="0"/>
              </a:rPr>
              <a:t>aufgeteilt. </a:t>
            </a:r>
          </a:p>
        </p:txBody>
      </p:sp>
      <p:sp>
        <p:nvSpPr>
          <p:cNvPr id="11" name="Oval 10"/>
          <p:cNvSpPr/>
          <p:nvPr/>
        </p:nvSpPr>
        <p:spPr>
          <a:xfrm>
            <a:off x="1066800" y="3454315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de-DE" sz="2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66800" y="4453972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de-DE" sz="2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185BCA5-1C24-0674-3A4C-C086E931D7A2}"/>
              </a:ext>
            </a:extLst>
          </p:cNvPr>
          <p:cNvSpPr txBox="1">
            <a:spLocks/>
          </p:cNvSpPr>
          <p:nvPr/>
        </p:nvSpPr>
        <p:spPr>
          <a:xfrm>
            <a:off x="1547664" y="-3774"/>
            <a:ext cx="517762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Die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Akzentphrase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 descr="figy1.tif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654175"/>
            <a:ext cx="9144000" cy="354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Box 3"/>
          <p:cNvSpPr txBox="1">
            <a:spLocks noChangeArrowheads="1"/>
          </p:cNvSpPr>
          <p:nvPr/>
        </p:nvSpPr>
        <p:spPr bwMode="auto">
          <a:xfrm>
            <a:off x="1671638" y="822325"/>
            <a:ext cx="6172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latin typeface="Calibri" pitchFamily="-100" charset="0"/>
              </a:rPr>
              <a:t>Le </a:t>
            </a:r>
            <a:r>
              <a:rPr lang="en-US" sz="2800" dirty="0" err="1">
                <a:latin typeface="Calibri" pitchFamily="-100" charset="0"/>
              </a:rPr>
              <a:t>méli-mélo</a:t>
            </a:r>
            <a:r>
              <a:rPr lang="en-US" sz="2800" dirty="0">
                <a:latin typeface="Calibri" pitchFamily="-100" charset="0"/>
              </a:rPr>
              <a:t> </a:t>
            </a:r>
            <a:r>
              <a:rPr lang="en-US" sz="2800" dirty="0" err="1">
                <a:latin typeface="Calibri" pitchFamily="-100" charset="0"/>
              </a:rPr>
              <a:t>va</a:t>
            </a:r>
            <a:r>
              <a:rPr lang="en-US" sz="2800" dirty="0">
                <a:latin typeface="Calibri" pitchFamily="-100" charset="0"/>
              </a:rPr>
              <a:t> </a:t>
            </a:r>
            <a:r>
              <a:rPr lang="en-US" sz="2800" dirty="0" err="1">
                <a:latin typeface="Calibri" pitchFamily="-100" charset="0"/>
              </a:rPr>
              <a:t>déconcentrer</a:t>
            </a:r>
            <a:r>
              <a:rPr lang="en-US" sz="2800" dirty="0">
                <a:latin typeface="Calibri" pitchFamily="-100" charset="0"/>
              </a:rPr>
              <a:t> Mélanie</a:t>
            </a:r>
            <a:r>
              <a:rPr lang="en-US" sz="2800" baseline="30000" dirty="0">
                <a:latin typeface="Calibri" pitchFamily="-100" charset="0"/>
              </a:rPr>
              <a:t>1</a:t>
            </a:r>
            <a:endParaRPr lang="de-DE" sz="2800" baseline="30000" dirty="0">
              <a:latin typeface="Calibri" pitchFamily="-100" charset="0"/>
            </a:endParaRPr>
          </a:p>
        </p:txBody>
      </p:sp>
      <p:sp>
        <p:nvSpPr>
          <p:cNvPr id="21508" name="TextBox 4"/>
          <p:cNvSpPr txBox="1">
            <a:spLocks noChangeArrowheads="1"/>
          </p:cNvSpPr>
          <p:nvPr/>
        </p:nvSpPr>
        <p:spPr bwMode="auto">
          <a:xfrm>
            <a:off x="2058988" y="1284288"/>
            <a:ext cx="59646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(Der Durcheinander wird Melanie ablenken).</a:t>
            </a:r>
          </a:p>
        </p:txBody>
      </p:sp>
      <p:cxnSp>
        <p:nvCxnSpPr>
          <p:cNvPr id="12" name="Straight Connector 11"/>
          <p:cNvCxnSpPr/>
          <p:nvPr/>
        </p:nvCxnSpPr>
        <p:spPr>
          <a:xfrm rot="5400000" flipH="1" flipV="1">
            <a:off x="-444500" y="4994277"/>
            <a:ext cx="2414588" cy="1587"/>
          </a:xfrm>
          <a:prstGeom prst="line">
            <a:avLst/>
          </a:prstGeom>
          <a:ln w="25400" cap="flat" cmpd="sng" algn="ctr">
            <a:solidFill>
              <a:schemeClr val="accent2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 flipH="1" flipV="1">
            <a:off x="2471312" y="4974065"/>
            <a:ext cx="2374164" cy="1587"/>
          </a:xfrm>
          <a:prstGeom prst="line">
            <a:avLst/>
          </a:prstGeom>
          <a:ln w="25400" cap="flat" cmpd="sng" algn="ctr">
            <a:solidFill>
              <a:schemeClr val="accent2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 flipH="1" flipV="1">
            <a:off x="871112" y="4974065"/>
            <a:ext cx="2374164" cy="1587"/>
          </a:xfrm>
          <a:prstGeom prst="line">
            <a:avLst/>
          </a:prstGeom>
          <a:ln w="25400" cap="flat" cmpd="sng" algn="ctr">
            <a:solidFill>
              <a:schemeClr val="accent2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512" name="TextBox 14"/>
          <p:cNvSpPr txBox="1">
            <a:spLocks noChangeArrowheads="1"/>
          </p:cNvSpPr>
          <p:nvPr/>
        </p:nvSpPr>
        <p:spPr bwMode="auto">
          <a:xfrm>
            <a:off x="1012625" y="5670256"/>
            <a:ext cx="838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dirty="0" err="1">
                <a:latin typeface="Calibri" pitchFamily="-100" charset="0"/>
              </a:rPr>
              <a:t>méli</a:t>
            </a:r>
            <a:endParaRPr lang="de-DE" sz="2400" dirty="0">
              <a:latin typeface="Calibri" pitchFamily="-100" charset="0"/>
            </a:endParaRPr>
          </a:p>
        </p:txBody>
      </p:sp>
      <p:sp>
        <p:nvSpPr>
          <p:cNvPr id="21513" name="Rectangle 15"/>
          <p:cNvSpPr>
            <a:spLocks noChangeArrowheads="1"/>
          </p:cNvSpPr>
          <p:nvPr/>
        </p:nvSpPr>
        <p:spPr bwMode="auto">
          <a:xfrm>
            <a:off x="2491443" y="5670256"/>
            <a:ext cx="8162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 err="1">
                <a:latin typeface="Calibri" pitchFamily="-100" charset="0"/>
              </a:rPr>
              <a:t>mélo</a:t>
            </a:r>
            <a:endParaRPr lang="de-DE" sz="2400" dirty="0">
              <a:latin typeface="Calibri" pitchFamily="-100" charset="0"/>
            </a:endParaRPr>
          </a:p>
        </p:txBody>
      </p:sp>
      <p:sp>
        <p:nvSpPr>
          <p:cNvPr id="21514" name="TextBox 16"/>
          <p:cNvSpPr txBox="1">
            <a:spLocks noChangeArrowheads="1"/>
          </p:cNvSpPr>
          <p:nvPr/>
        </p:nvSpPr>
        <p:spPr bwMode="auto">
          <a:xfrm>
            <a:off x="108818" y="5635945"/>
            <a:ext cx="609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libri" pitchFamily="-100" charset="0"/>
              </a:rPr>
              <a:t>Le</a:t>
            </a:r>
            <a:endParaRPr lang="de-DE" sz="2400" dirty="0">
              <a:latin typeface="Calibri" pitchFamily="-100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82558" y="0"/>
            <a:ext cx="2569403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Die Akzentphrase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165170" y="6161940"/>
            <a:ext cx="35052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521" name="TextBox 25"/>
          <p:cNvSpPr txBox="1">
            <a:spLocks noChangeArrowheads="1"/>
          </p:cNvSpPr>
          <p:nvPr/>
        </p:nvSpPr>
        <p:spPr bwMode="auto">
          <a:xfrm>
            <a:off x="1123260" y="6312753"/>
            <a:ext cx="18938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Akzentphrase</a:t>
            </a:r>
          </a:p>
        </p:txBody>
      </p:sp>
      <p:pic>
        <p:nvPicPr>
          <p:cNvPr id="22" name="Welby-figure-3.6b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355725" y="965200"/>
            <a:ext cx="2127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 bwMode="auto">
          <a:xfrm>
            <a:off x="165170" y="2286000"/>
            <a:ext cx="1506468" cy="4572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steigend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rot="5400000" flipH="1" flipV="1">
            <a:off x="556419" y="3178969"/>
            <a:ext cx="1219200" cy="8048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 flipH="1" flipV="1">
            <a:off x="2707084" y="3164285"/>
            <a:ext cx="990600" cy="60563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 bwMode="auto">
          <a:xfrm>
            <a:off x="2057399" y="2286000"/>
            <a:ext cx="1506468" cy="4572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steigend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3004308" y="4800600"/>
            <a:ext cx="653291" cy="15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 bwMode="auto">
          <a:xfrm>
            <a:off x="2501123" y="4920516"/>
            <a:ext cx="1567692" cy="830997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/o/: lang, prominent</a:t>
            </a:r>
          </a:p>
        </p:txBody>
      </p:sp>
      <p:sp>
        <p:nvSpPr>
          <p:cNvPr id="37" name="TextBox 36"/>
          <p:cNvSpPr txBox="1"/>
          <p:nvPr/>
        </p:nvSpPr>
        <p:spPr bwMode="auto">
          <a:xfrm>
            <a:off x="6342035" y="6435864"/>
            <a:ext cx="30693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1600" dirty="0">
                <a:latin typeface="Calibri" pitchFamily="-100" charset="0"/>
              </a:rPr>
              <a:t>1. Aus Welby (2003)</a:t>
            </a:r>
          </a:p>
        </p:txBody>
      </p:sp>
      <p:sp>
        <p:nvSpPr>
          <p:cNvPr id="38" name="TextBox 37"/>
          <p:cNvSpPr txBox="1"/>
          <p:nvPr/>
        </p:nvSpPr>
        <p:spPr bwMode="auto">
          <a:xfrm>
            <a:off x="3886200" y="2286000"/>
            <a:ext cx="3505200" cy="830997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Hoher und oft steiler Abstieg am Ende der AP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 rot="16200000" flipH="1">
            <a:off x="3267922" y="3602851"/>
            <a:ext cx="1601786" cy="7968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9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195182" y="461665"/>
            <a:ext cx="811061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Im A-M System</a:t>
            </a:r>
            <a:r>
              <a:rPr lang="de-DE" sz="2400" baseline="30000" dirty="0">
                <a:latin typeface="Calibri" pitchFamily="-100" charset="0"/>
              </a:rPr>
              <a:t>1</a:t>
            </a:r>
            <a:r>
              <a:rPr lang="de-DE" sz="2400" dirty="0">
                <a:latin typeface="Calibri" pitchFamily="-100" charset="0"/>
              </a:rPr>
              <a:t> werden die steigenden Konturen aus L und H Tönen zusammengesetzt (also ein Zwei-Ton System)</a:t>
            </a:r>
          </a:p>
        </p:txBody>
      </p:sp>
      <p:sp>
        <p:nvSpPr>
          <p:cNvPr id="3" name="TextBox 2"/>
          <p:cNvSpPr txBox="1"/>
          <p:nvPr/>
        </p:nvSpPr>
        <p:spPr bwMode="auto">
          <a:xfrm>
            <a:off x="309482" y="1479769"/>
            <a:ext cx="92155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Der letzte Ton der AP soll </a:t>
            </a:r>
            <a:r>
              <a:rPr lang="de-DE" sz="2400" b="1" dirty="0">
                <a:latin typeface="Calibri" pitchFamily="-100" charset="0"/>
              </a:rPr>
              <a:t>ein Tonakzent </a:t>
            </a:r>
            <a:r>
              <a:rPr lang="de-DE" sz="2400" dirty="0">
                <a:latin typeface="Calibri" pitchFamily="-100" charset="0"/>
              </a:rPr>
              <a:t>sein, und mit * etikettiert.  </a:t>
            </a:r>
          </a:p>
        </p:txBody>
      </p:sp>
      <p:sp>
        <p:nvSpPr>
          <p:cNvPr id="4" name="Freeform 3"/>
          <p:cNvSpPr/>
          <p:nvPr/>
        </p:nvSpPr>
        <p:spPr>
          <a:xfrm>
            <a:off x="2157095" y="2772431"/>
            <a:ext cx="3109964" cy="990600"/>
          </a:xfrm>
          <a:custGeom>
            <a:avLst/>
            <a:gdLst>
              <a:gd name="connsiteX0" fmla="*/ 23864 w 3109964"/>
              <a:gd name="connsiteY0" fmla="*/ 927100 h 990600"/>
              <a:gd name="connsiteX1" fmla="*/ 112764 w 3109964"/>
              <a:gd name="connsiteY1" fmla="*/ 965200 h 990600"/>
              <a:gd name="connsiteX2" fmla="*/ 188964 w 3109964"/>
              <a:gd name="connsiteY2" fmla="*/ 990600 h 990600"/>
              <a:gd name="connsiteX3" fmla="*/ 392164 w 3109964"/>
              <a:gd name="connsiteY3" fmla="*/ 977900 h 990600"/>
              <a:gd name="connsiteX4" fmla="*/ 430264 w 3109964"/>
              <a:gd name="connsiteY4" fmla="*/ 952500 h 990600"/>
              <a:gd name="connsiteX5" fmla="*/ 468364 w 3109964"/>
              <a:gd name="connsiteY5" fmla="*/ 939800 h 990600"/>
              <a:gd name="connsiteX6" fmla="*/ 544564 w 3109964"/>
              <a:gd name="connsiteY6" fmla="*/ 876300 h 990600"/>
              <a:gd name="connsiteX7" fmla="*/ 620764 w 3109964"/>
              <a:gd name="connsiteY7" fmla="*/ 812800 h 990600"/>
              <a:gd name="connsiteX8" fmla="*/ 646164 w 3109964"/>
              <a:gd name="connsiteY8" fmla="*/ 774700 h 990600"/>
              <a:gd name="connsiteX9" fmla="*/ 684264 w 3109964"/>
              <a:gd name="connsiteY9" fmla="*/ 762000 h 990600"/>
              <a:gd name="connsiteX10" fmla="*/ 722364 w 3109964"/>
              <a:gd name="connsiteY10" fmla="*/ 723900 h 990600"/>
              <a:gd name="connsiteX11" fmla="*/ 760464 w 3109964"/>
              <a:gd name="connsiteY11" fmla="*/ 647700 h 990600"/>
              <a:gd name="connsiteX12" fmla="*/ 836664 w 3109964"/>
              <a:gd name="connsiteY12" fmla="*/ 571500 h 990600"/>
              <a:gd name="connsiteX13" fmla="*/ 900164 w 3109964"/>
              <a:gd name="connsiteY13" fmla="*/ 495300 h 990600"/>
              <a:gd name="connsiteX14" fmla="*/ 938264 w 3109964"/>
              <a:gd name="connsiteY14" fmla="*/ 444500 h 990600"/>
              <a:gd name="connsiteX15" fmla="*/ 950964 w 3109964"/>
              <a:gd name="connsiteY15" fmla="*/ 406400 h 990600"/>
              <a:gd name="connsiteX16" fmla="*/ 1090664 w 3109964"/>
              <a:gd name="connsiteY16" fmla="*/ 254000 h 990600"/>
              <a:gd name="connsiteX17" fmla="*/ 1166864 w 3109964"/>
              <a:gd name="connsiteY17" fmla="*/ 165100 h 990600"/>
              <a:gd name="connsiteX18" fmla="*/ 1204964 w 3109964"/>
              <a:gd name="connsiteY18" fmla="*/ 139700 h 990600"/>
              <a:gd name="connsiteX19" fmla="*/ 1293864 w 3109964"/>
              <a:gd name="connsiteY19" fmla="*/ 152400 h 990600"/>
              <a:gd name="connsiteX20" fmla="*/ 1331964 w 3109964"/>
              <a:gd name="connsiteY20" fmla="*/ 177800 h 990600"/>
              <a:gd name="connsiteX21" fmla="*/ 1420864 w 3109964"/>
              <a:gd name="connsiteY21" fmla="*/ 215900 h 990600"/>
              <a:gd name="connsiteX22" fmla="*/ 1497064 w 3109964"/>
              <a:gd name="connsiteY22" fmla="*/ 279400 h 990600"/>
              <a:gd name="connsiteX23" fmla="*/ 1535164 w 3109964"/>
              <a:gd name="connsiteY23" fmla="*/ 292100 h 990600"/>
              <a:gd name="connsiteX24" fmla="*/ 1560564 w 3109964"/>
              <a:gd name="connsiteY24" fmla="*/ 342900 h 990600"/>
              <a:gd name="connsiteX25" fmla="*/ 1573264 w 3109964"/>
              <a:gd name="connsiteY25" fmla="*/ 393700 h 990600"/>
              <a:gd name="connsiteX26" fmla="*/ 1611364 w 3109964"/>
              <a:gd name="connsiteY26" fmla="*/ 431800 h 990600"/>
              <a:gd name="connsiteX27" fmla="*/ 1636764 w 3109964"/>
              <a:gd name="connsiteY27" fmla="*/ 520700 h 990600"/>
              <a:gd name="connsiteX28" fmla="*/ 1649464 w 3109964"/>
              <a:gd name="connsiteY28" fmla="*/ 571500 h 990600"/>
              <a:gd name="connsiteX29" fmla="*/ 1674864 w 3109964"/>
              <a:gd name="connsiteY29" fmla="*/ 647700 h 990600"/>
              <a:gd name="connsiteX30" fmla="*/ 1712964 w 3109964"/>
              <a:gd name="connsiteY30" fmla="*/ 685800 h 990600"/>
              <a:gd name="connsiteX31" fmla="*/ 1725664 w 3109964"/>
              <a:gd name="connsiteY31" fmla="*/ 736600 h 990600"/>
              <a:gd name="connsiteX32" fmla="*/ 1827264 w 3109964"/>
              <a:gd name="connsiteY32" fmla="*/ 825500 h 990600"/>
              <a:gd name="connsiteX33" fmla="*/ 1878064 w 3109964"/>
              <a:gd name="connsiteY33" fmla="*/ 838200 h 990600"/>
              <a:gd name="connsiteX34" fmla="*/ 1941564 w 3109964"/>
              <a:gd name="connsiteY34" fmla="*/ 825500 h 990600"/>
              <a:gd name="connsiteX35" fmla="*/ 2017764 w 3109964"/>
              <a:gd name="connsiteY35" fmla="*/ 812800 h 990600"/>
              <a:gd name="connsiteX36" fmla="*/ 2093964 w 3109964"/>
              <a:gd name="connsiteY36" fmla="*/ 762000 h 990600"/>
              <a:gd name="connsiteX37" fmla="*/ 2144764 w 3109964"/>
              <a:gd name="connsiteY37" fmla="*/ 736600 h 990600"/>
              <a:gd name="connsiteX38" fmla="*/ 2182864 w 3109964"/>
              <a:gd name="connsiteY38" fmla="*/ 723900 h 990600"/>
              <a:gd name="connsiteX39" fmla="*/ 2297164 w 3109964"/>
              <a:gd name="connsiteY39" fmla="*/ 647700 h 990600"/>
              <a:gd name="connsiteX40" fmla="*/ 2335264 w 3109964"/>
              <a:gd name="connsiteY40" fmla="*/ 609600 h 990600"/>
              <a:gd name="connsiteX41" fmla="*/ 2436864 w 3109964"/>
              <a:gd name="connsiteY41" fmla="*/ 520700 h 990600"/>
              <a:gd name="connsiteX42" fmla="*/ 2474964 w 3109964"/>
              <a:gd name="connsiteY42" fmla="*/ 444500 h 990600"/>
              <a:gd name="connsiteX43" fmla="*/ 2525764 w 3109964"/>
              <a:gd name="connsiteY43" fmla="*/ 393700 h 990600"/>
              <a:gd name="connsiteX44" fmla="*/ 2576564 w 3109964"/>
              <a:gd name="connsiteY44" fmla="*/ 292100 h 990600"/>
              <a:gd name="connsiteX45" fmla="*/ 2652764 w 3109964"/>
              <a:gd name="connsiteY45" fmla="*/ 215900 h 990600"/>
              <a:gd name="connsiteX46" fmla="*/ 2678164 w 3109964"/>
              <a:gd name="connsiteY46" fmla="*/ 177800 h 990600"/>
              <a:gd name="connsiteX47" fmla="*/ 2754364 w 3109964"/>
              <a:gd name="connsiteY47" fmla="*/ 127000 h 990600"/>
              <a:gd name="connsiteX48" fmla="*/ 2779764 w 3109964"/>
              <a:gd name="connsiteY48" fmla="*/ 76200 h 990600"/>
              <a:gd name="connsiteX49" fmla="*/ 2817864 w 3109964"/>
              <a:gd name="connsiteY49" fmla="*/ 38100 h 990600"/>
              <a:gd name="connsiteX50" fmla="*/ 2855964 w 3109964"/>
              <a:gd name="connsiteY50" fmla="*/ 25400 h 990600"/>
              <a:gd name="connsiteX51" fmla="*/ 2919464 w 3109964"/>
              <a:gd name="connsiteY51" fmla="*/ 0 h 990600"/>
              <a:gd name="connsiteX52" fmla="*/ 3109964 w 3109964"/>
              <a:gd name="connsiteY52" fmla="*/ 12700 h 99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3109964" h="990600">
                <a:moveTo>
                  <a:pt x="23864" y="927100"/>
                </a:moveTo>
                <a:cubicBezTo>
                  <a:pt x="158245" y="960695"/>
                  <a:pt x="0" y="915083"/>
                  <a:pt x="112764" y="965200"/>
                </a:cubicBezTo>
                <a:cubicBezTo>
                  <a:pt x="137230" y="976074"/>
                  <a:pt x="188964" y="990600"/>
                  <a:pt x="188964" y="990600"/>
                </a:cubicBezTo>
                <a:cubicBezTo>
                  <a:pt x="256697" y="986367"/>
                  <a:pt x="325129" y="988484"/>
                  <a:pt x="392164" y="977900"/>
                </a:cubicBezTo>
                <a:cubicBezTo>
                  <a:pt x="407241" y="975519"/>
                  <a:pt x="416612" y="959326"/>
                  <a:pt x="430264" y="952500"/>
                </a:cubicBezTo>
                <a:cubicBezTo>
                  <a:pt x="442238" y="946513"/>
                  <a:pt x="455664" y="944033"/>
                  <a:pt x="468364" y="939800"/>
                </a:cubicBezTo>
                <a:cubicBezTo>
                  <a:pt x="579674" y="828490"/>
                  <a:pt x="438476" y="964707"/>
                  <a:pt x="544564" y="876300"/>
                </a:cubicBezTo>
                <a:cubicBezTo>
                  <a:pt x="642350" y="794812"/>
                  <a:pt x="526169" y="875863"/>
                  <a:pt x="620764" y="812800"/>
                </a:cubicBezTo>
                <a:cubicBezTo>
                  <a:pt x="629231" y="800100"/>
                  <a:pt x="634245" y="784235"/>
                  <a:pt x="646164" y="774700"/>
                </a:cubicBezTo>
                <a:cubicBezTo>
                  <a:pt x="656617" y="766337"/>
                  <a:pt x="673125" y="769426"/>
                  <a:pt x="684264" y="762000"/>
                </a:cubicBezTo>
                <a:cubicBezTo>
                  <a:pt x="699208" y="752037"/>
                  <a:pt x="709664" y="736600"/>
                  <a:pt x="722364" y="723900"/>
                </a:cubicBezTo>
                <a:cubicBezTo>
                  <a:pt x="734133" y="688594"/>
                  <a:pt x="734203" y="677243"/>
                  <a:pt x="760464" y="647700"/>
                </a:cubicBezTo>
                <a:cubicBezTo>
                  <a:pt x="784329" y="620852"/>
                  <a:pt x="816739" y="601388"/>
                  <a:pt x="836664" y="571500"/>
                </a:cubicBezTo>
                <a:cubicBezTo>
                  <a:pt x="892802" y="487293"/>
                  <a:pt x="826825" y="580863"/>
                  <a:pt x="900164" y="495300"/>
                </a:cubicBezTo>
                <a:cubicBezTo>
                  <a:pt x="913939" y="479229"/>
                  <a:pt x="925564" y="461433"/>
                  <a:pt x="938264" y="444500"/>
                </a:cubicBezTo>
                <a:cubicBezTo>
                  <a:pt x="942497" y="431800"/>
                  <a:pt x="944322" y="418023"/>
                  <a:pt x="950964" y="406400"/>
                </a:cubicBezTo>
                <a:cubicBezTo>
                  <a:pt x="992177" y="334278"/>
                  <a:pt x="1032078" y="332115"/>
                  <a:pt x="1090664" y="254000"/>
                </a:cubicBezTo>
                <a:cubicBezTo>
                  <a:pt x="1118694" y="216627"/>
                  <a:pt x="1131486" y="194582"/>
                  <a:pt x="1166864" y="165100"/>
                </a:cubicBezTo>
                <a:cubicBezTo>
                  <a:pt x="1178590" y="155329"/>
                  <a:pt x="1192264" y="148167"/>
                  <a:pt x="1204964" y="139700"/>
                </a:cubicBezTo>
                <a:cubicBezTo>
                  <a:pt x="1234597" y="143933"/>
                  <a:pt x="1265192" y="143798"/>
                  <a:pt x="1293864" y="152400"/>
                </a:cubicBezTo>
                <a:cubicBezTo>
                  <a:pt x="1308484" y="156786"/>
                  <a:pt x="1318712" y="170227"/>
                  <a:pt x="1331964" y="177800"/>
                </a:cubicBezTo>
                <a:cubicBezTo>
                  <a:pt x="1375906" y="202909"/>
                  <a:pt x="1378120" y="201652"/>
                  <a:pt x="1420864" y="215900"/>
                </a:cubicBezTo>
                <a:cubicBezTo>
                  <a:pt x="1448951" y="243987"/>
                  <a:pt x="1461701" y="261719"/>
                  <a:pt x="1497064" y="279400"/>
                </a:cubicBezTo>
                <a:cubicBezTo>
                  <a:pt x="1509038" y="285387"/>
                  <a:pt x="1522464" y="287867"/>
                  <a:pt x="1535164" y="292100"/>
                </a:cubicBezTo>
                <a:cubicBezTo>
                  <a:pt x="1543631" y="309033"/>
                  <a:pt x="1553917" y="325173"/>
                  <a:pt x="1560564" y="342900"/>
                </a:cubicBezTo>
                <a:cubicBezTo>
                  <a:pt x="1566693" y="359243"/>
                  <a:pt x="1564604" y="378545"/>
                  <a:pt x="1573264" y="393700"/>
                </a:cubicBezTo>
                <a:cubicBezTo>
                  <a:pt x="1582175" y="409294"/>
                  <a:pt x="1598664" y="419100"/>
                  <a:pt x="1611364" y="431800"/>
                </a:cubicBezTo>
                <a:cubicBezTo>
                  <a:pt x="1651066" y="590609"/>
                  <a:pt x="1600325" y="393163"/>
                  <a:pt x="1636764" y="520700"/>
                </a:cubicBezTo>
                <a:cubicBezTo>
                  <a:pt x="1641559" y="537483"/>
                  <a:pt x="1644448" y="554782"/>
                  <a:pt x="1649464" y="571500"/>
                </a:cubicBezTo>
                <a:cubicBezTo>
                  <a:pt x="1657157" y="597145"/>
                  <a:pt x="1655932" y="628768"/>
                  <a:pt x="1674864" y="647700"/>
                </a:cubicBezTo>
                <a:lnTo>
                  <a:pt x="1712964" y="685800"/>
                </a:lnTo>
                <a:cubicBezTo>
                  <a:pt x="1717197" y="702733"/>
                  <a:pt x="1718788" y="720557"/>
                  <a:pt x="1725664" y="736600"/>
                </a:cubicBezTo>
                <a:cubicBezTo>
                  <a:pt x="1742174" y="775123"/>
                  <a:pt x="1790011" y="816187"/>
                  <a:pt x="1827264" y="825500"/>
                </a:cubicBezTo>
                <a:lnTo>
                  <a:pt x="1878064" y="838200"/>
                </a:lnTo>
                <a:lnTo>
                  <a:pt x="1941564" y="825500"/>
                </a:lnTo>
                <a:cubicBezTo>
                  <a:pt x="1966899" y="820894"/>
                  <a:pt x="1993994" y="822704"/>
                  <a:pt x="2017764" y="812800"/>
                </a:cubicBezTo>
                <a:cubicBezTo>
                  <a:pt x="2045943" y="801059"/>
                  <a:pt x="2066660" y="775652"/>
                  <a:pt x="2093964" y="762000"/>
                </a:cubicBezTo>
                <a:cubicBezTo>
                  <a:pt x="2110897" y="753533"/>
                  <a:pt x="2127363" y="744058"/>
                  <a:pt x="2144764" y="736600"/>
                </a:cubicBezTo>
                <a:cubicBezTo>
                  <a:pt x="2157069" y="731327"/>
                  <a:pt x="2170890" y="729887"/>
                  <a:pt x="2182864" y="723900"/>
                </a:cubicBezTo>
                <a:cubicBezTo>
                  <a:pt x="2216971" y="706847"/>
                  <a:pt x="2267385" y="673225"/>
                  <a:pt x="2297164" y="647700"/>
                </a:cubicBezTo>
                <a:cubicBezTo>
                  <a:pt x="2310801" y="636011"/>
                  <a:pt x="2321627" y="621289"/>
                  <a:pt x="2335264" y="609600"/>
                </a:cubicBezTo>
                <a:cubicBezTo>
                  <a:pt x="2398137" y="555709"/>
                  <a:pt x="2379112" y="588077"/>
                  <a:pt x="2436864" y="520700"/>
                </a:cubicBezTo>
                <a:cubicBezTo>
                  <a:pt x="2559826" y="377244"/>
                  <a:pt x="2378383" y="579714"/>
                  <a:pt x="2474964" y="444500"/>
                </a:cubicBezTo>
                <a:cubicBezTo>
                  <a:pt x="2488883" y="425013"/>
                  <a:pt x="2508831" y="410633"/>
                  <a:pt x="2525764" y="393700"/>
                </a:cubicBezTo>
                <a:cubicBezTo>
                  <a:pt x="2541335" y="354772"/>
                  <a:pt x="2548894" y="323228"/>
                  <a:pt x="2576564" y="292100"/>
                </a:cubicBezTo>
                <a:cubicBezTo>
                  <a:pt x="2600429" y="265252"/>
                  <a:pt x="2632839" y="245788"/>
                  <a:pt x="2652764" y="215900"/>
                </a:cubicBezTo>
                <a:cubicBezTo>
                  <a:pt x="2661231" y="203200"/>
                  <a:pt x="2666677" y="187851"/>
                  <a:pt x="2678164" y="177800"/>
                </a:cubicBezTo>
                <a:cubicBezTo>
                  <a:pt x="2701138" y="157698"/>
                  <a:pt x="2754364" y="127000"/>
                  <a:pt x="2754364" y="127000"/>
                </a:cubicBezTo>
                <a:cubicBezTo>
                  <a:pt x="2762831" y="110067"/>
                  <a:pt x="2768760" y="91606"/>
                  <a:pt x="2779764" y="76200"/>
                </a:cubicBezTo>
                <a:cubicBezTo>
                  <a:pt x="2790203" y="61585"/>
                  <a:pt x="2802920" y="48063"/>
                  <a:pt x="2817864" y="38100"/>
                </a:cubicBezTo>
                <a:cubicBezTo>
                  <a:pt x="2829003" y="30674"/>
                  <a:pt x="2843429" y="30100"/>
                  <a:pt x="2855964" y="25400"/>
                </a:cubicBezTo>
                <a:cubicBezTo>
                  <a:pt x="2877310" y="17395"/>
                  <a:pt x="2898297" y="8467"/>
                  <a:pt x="2919464" y="0"/>
                </a:cubicBezTo>
                <a:cubicBezTo>
                  <a:pt x="3093006" y="13349"/>
                  <a:pt x="3029368" y="12700"/>
                  <a:pt x="3109964" y="1270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Box 4"/>
          <p:cNvSpPr txBox="1"/>
          <p:nvPr/>
        </p:nvSpPr>
        <p:spPr bwMode="auto">
          <a:xfrm>
            <a:off x="402778" y="4394367"/>
            <a:ext cx="83820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Wichtig zu bemerken: H* ist der letzte Ton einer AP  mit finaler langer Silbe. H* </a:t>
            </a:r>
            <a:r>
              <a:rPr lang="de-DE" sz="2400" b="1" dirty="0">
                <a:latin typeface="Calibri" pitchFamily="-100" charset="0"/>
              </a:rPr>
              <a:t>markiert zugleich das Ende der AP,  </a:t>
            </a:r>
            <a:r>
              <a:rPr lang="de-DE" sz="2400" dirty="0">
                <a:solidFill>
                  <a:srgbClr val="FF0000"/>
                </a:solidFill>
                <a:latin typeface="Calibri" pitchFamily="-100" charset="0"/>
              </a:rPr>
              <a:t>oft weil der Abstieg zum L der nächsten AP sehr groß/steil ist</a:t>
            </a:r>
            <a:r>
              <a:rPr lang="de-DE" sz="2400" dirty="0">
                <a:latin typeface="Calibri" pitchFamily="-100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2157095" y="3195133"/>
            <a:ext cx="3145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L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3300095" y="2541598"/>
            <a:ext cx="4475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Hi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3828920" y="3532198"/>
            <a:ext cx="3145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L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4953001" y="2310765"/>
            <a:ext cx="5297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H*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0" y="0"/>
            <a:ext cx="2569403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Die Akzentphrase</a:t>
            </a:r>
          </a:p>
        </p:txBody>
      </p:sp>
      <p:sp>
        <p:nvSpPr>
          <p:cNvPr id="12" name="TextBox 11"/>
          <p:cNvSpPr txBox="1"/>
          <p:nvPr/>
        </p:nvSpPr>
        <p:spPr bwMode="auto">
          <a:xfrm>
            <a:off x="402778" y="6316652"/>
            <a:ext cx="874122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1600" dirty="0">
                <a:latin typeface="Calibri" pitchFamily="-100" charset="0"/>
              </a:rPr>
              <a:t>1. z.B. Welby (2007) </a:t>
            </a:r>
            <a:r>
              <a:rPr lang="en-US" sz="1600" b="1" dirty="0">
                <a:latin typeface="Calibri" pitchFamily="-100" charset="0"/>
              </a:rPr>
              <a:t>welby07.specom.pdf</a:t>
            </a:r>
            <a:r>
              <a:rPr lang="de-DE" sz="1600" dirty="0">
                <a:latin typeface="Calibri" pitchFamily="-100" charset="0"/>
              </a:rPr>
              <a:t>; F-TOBI: </a:t>
            </a:r>
            <a:r>
              <a:rPr lang="en-US" sz="1600" dirty="0" err="1">
                <a:latin typeface="Calibri" pitchFamily="-100" charset="0"/>
              </a:rPr>
              <a:t>Delais-Roussarie</a:t>
            </a:r>
            <a:r>
              <a:rPr lang="en-US" sz="1600" dirty="0">
                <a:latin typeface="Calibri" pitchFamily="-100" charset="0"/>
              </a:rPr>
              <a:t> et al  (2015) </a:t>
            </a:r>
            <a:r>
              <a:rPr lang="en-US" sz="1600" b="1" dirty="0">
                <a:latin typeface="Calibri" pitchFamily="-100" charset="0"/>
              </a:rPr>
              <a:t>ftobi15.pdf</a:t>
            </a:r>
            <a:endParaRPr lang="de-DE" sz="1600" dirty="0">
              <a:latin typeface="Calibri" pitchFamily="-100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5349028" y="2811343"/>
            <a:ext cx="1151467" cy="1121359"/>
          </a:xfrm>
          <a:custGeom>
            <a:avLst/>
            <a:gdLst>
              <a:gd name="connsiteX0" fmla="*/ 0 w 1151467"/>
              <a:gd name="connsiteY0" fmla="*/ 10290 h 1121359"/>
              <a:gd name="connsiteX1" fmla="*/ 135467 w 1151467"/>
              <a:gd name="connsiteY1" fmla="*/ 44157 h 1121359"/>
              <a:gd name="connsiteX2" fmla="*/ 152400 w 1151467"/>
              <a:gd name="connsiteY2" fmla="*/ 94957 h 1121359"/>
              <a:gd name="connsiteX3" fmla="*/ 203200 w 1151467"/>
              <a:gd name="connsiteY3" fmla="*/ 128823 h 1121359"/>
              <a:gd name="connsiteX4" fmla="*/ 237067 w 1151467"/>
              <a:gd name="connsiteY4" fmla="*/ 179623 h 1121359"/>
              <a:gd name="connsiteX5" fmla="*/ 287867 w 1151467"/>
              <a:gd name="connsiteY5" fmla="*/ 213490 h 1121359"/>
              <a:gd name="connsiteX6" fmla="*/ 355600 w 1151467"/>
              <a:gd name="connsiteY6" fmla="*/ 298157 h 1121359"/>
              <a:gd name="connsiteX7" fmla="*/ 440267 w 1151467"/>
              <a:gd name="connsiteY7" fmla="*/ 433623 h 1121359"/>
              <a:gd name="connsiteX8" fmla="*/ 474134 w 1151467"/>
              <a:gd name="connsiteY8" fmla="*/ 535223 h 1121359"/>
              <a:gd name="connsiteX9" fmla="*/ 508000 w 1151467"/>
              <a:gd name="connsiteY9" fmla="*/ 586023 h 1121359"/>
              <a:gd name="connsiteX10" fmla="*/ 558800 w 1151467"/>
              <a:gd name="connsiteY10" fmla="*/ 687623 h 1121359"/>
              <a:gd name="connsiteX11" fmla="*/ 575734 w 1151467"/>
              <a:gd name="connsiteY11" fmla="*/ 772290 h 1121359"/>
              <a:gd name="connsiteX12" fmla="*/ 643467 w 1151467"/>
              <a:gd name="connsiteY12" fmla="*/ 873890 h 1121359"/>
              <a:gd name="connsiteX13" fmla="*/ 728134 w 1151467"/>
              <a:gd name="connsiteY13" fmla="*/ 1009357 h 1121359"/>
              <a:gd name="connsiteX14" fmla="*/ 745067 w 1151467"/>
              <a:gd name="connsiteY14" fmla="*/ 1060157 h 1121359"/>
              <a:gd name="connsiteX15" fmla="*/ 795867 w 1151467"/>
              <a:gd name="connsiteY15" fmla="*/ 1077090 h 1121359"/>
              <a:gd name="connsiteX16" fmla="*/ 846667 w 1151467"/>
              <a:gd name="connsiteY16" fmla="*/ 1110957 h 1121359"/>
              <a:gd name="connsiteX17" fmla="*/ 1117600 w 1151467"/>
              <a:gd name="connsiteY17" fmla="*/ 1060157 h 1121359"/>
              <a:gd name="connsiteX18" fmla="*/ 1151467 w 1151467"/>
              <a:gd name="connsiteY18" fmla="*/ 1026290 h 1121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51467" h="1121359">
                <a:moveTo>
                  <a:pt x="0" y="10290"/>
                </a:moveTo>
                <a:cubicBezTo>
                  <a:pt x="45156" y="21579"/>
                  <a:pt x="120748" y="0"/>
                  <a:pt x="135467" y="44157"/>
                </a:cubicBezTo>
                <a:cubicBezTo>
                  <a:pt x="141111" y="61090"/>
                  <a:pt x="141250" y="81019"/>
                  <a:pt x="152400" y="94957"/>
                </a:cubicBezTo>
                <a:cubicBezTo>
                  <a:pt x="165113" y="110849"/>
                  <a:pt x="186267" y="117534"/>
                  <a:pt x="203200" y="128823"/>
                </a:cubicBezTo>
                <a:cubicBezTo>
                  <a:pt x="214489" y="145756"/>
                  <a:pt x="222676" y="165232"/>
                  <a:pt x="237067" y="179623"/>
                </a:cubicBezTo>
                <a:cubicBezTo>
                  <a:pt x="251458" y="194014"/>
                  <a:pt x="275154" y="197598"/>
                  <a:pt x="287867" y="213490"/>
                </a:cubicBezTo>
                <a:cubicBezTo>
                  <a:pt x="381343" y="330336"/>
                  <a:pt x="210014" y="201099"/>
                  <a:pt x="355600" y="298157"/>
                </a:cubicBezTo>
                <a:cubicBezTo>
                  <a:pt x="395903" y="419064"/>
                  <a:pt x="359764" y="379955"/>
                  <a:pt x="440267" y="433623"/>
                </a:cubicBezTo>
                <a:cubicBezTo>
                  <a:pt x="451556" y="467490"/>
                  <a:pt x="454332" y="505520"/>
                  <a:pt x="474134" y="535223"/>
                </a:cubicBezTo>
                <a:cubicBezTo>
                  <a:pt x="485423" y="552156"/>
                  <a:pt x="498899" y="567820"/>
                  <a:pt x="508000" y="586023"/>
                </a:cubicBezTo>
                <a:cubicBezTo>
                  <a:pt x="578107" y="726237"/>
                  <a:pt x="461745" y="542038"/>
                  <a:pt x="558800" y="687623"/>
                </a:cubicBezTo>
                <a:cubicBezTo>
                  <a:pt x="564445" y="715845"/>
                  <a:pt x="563824" y="746088"/>
                  <a:pt x="575734" y="772290"/>
                </a:cubicBezTo>
                <a:cubicBezTo>
                  <a:pt x="592577" y="809344"/>
                  <a:pt x="643467" y="873890"/>
                  <a:pt x="643467" y="873890"/>
                </a:cubicBezTo>
                <a:cubicBezTo>
                  <a:pt x="683770" y="994797"/>
                  <a:pt x="647631" y="955688"/>
                  <a:pt x="728134" y="1009357"/>
                </a:cubicBezTo>
                <a:cubicBezTo>
                  <a:pt x="733778" y="1026290"/>
                  <a:pt x="732446" y="1047536"/>
                  <a:pt x="745067" y="1060157"/>
                </a:cubicBezTo>
                <a:cubicBezTo>
                  <a:pt x="757688" y="1072778"/>
                  <a:pt x="779902" y="1069108"/>
                  <a:pt x="795867" y="1077090"/>
                </a:cubicBezTo>
                <a:cubicBezTo>
                  <a:pt x="814070" y="1086191"/>
                  <a:pt x="829734" y="1099668"/>
                  <a:pt x="846667" y="1110957"/>
                </a:cubicBezTo>
                <a:cubicBezTo>
                  <a:pt x="976142" y="1100167"/>
                  <a:pt x="1025797" y="1121359"/>
                  <a:pt x="1117600" y="1060157"/>
                </a:cubicBezTo>
                <a:cubicBezTo>
                  <a:pt x="1130884" y="1051301"/>
                  <a:pt x="1140178" y="1037579"/>
                  <a:pt x="1151467" y="102629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Box 13"/>
          <p:cNvSpPr txBox="1"/>
          <p:nvPr/>
        </p:nvSpPr>
        <p:spPr bwMode="auto">
          <a:xfrm>
            <a:off x="6186437" y="3932702"/>
            <a:ext cx="3145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solidFill>
                  <a:srgbClr val="FF0000"/>
                </a:solidFill>
                <a:latin typeface="Calibri" pitchFamily="-100" charset="0"/>
              </a:rPr>
              <a:t>L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157095" y="2310765"/>
            <a:ext cx="3325618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 bwMode="auto">
          <a:xfrm>
            <a:off x="3300095" y="1850688"/>
            <a:ext cx="7809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AP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38508" y="466132"/>
            <a:ext cx="50405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3379588" y="4467"/>
            <a:ext cx="2479676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Die Akzentphrase</a:t>
            </a:r>
          </a:p>
        </p:txBody>
      </p:sp>
      <p:sp>
        <p:nvSpPr>
          <p:cNvPr id="21" name="TextBox 20"/>
          <p:cNvSpPr txBox="1"/>
          <p:nvPr/>
        </p:nvSpPr>
        <p:spPr bwMode="auto">
          <a:xfrm>
            <a:off x="971600" y="542535"/>
            <a:ext cx="78898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1600" dirty="0">
                <a:latin typeface="Calibri" pitchFamily="-100" charset="0"/>
              </a:rPr>
              <a:t>Marie-Renée wird die langen weißen Rüben zerschneiden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196752"/>
            <a:ext cx="9144000" cy="52879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7A0F0A7-A5FD-849C-A9B8-18A1F913947F}"/>
              </a:ext>
            </a:extLst>
          </p:cNvPr>
          <p:cNvSpPr txBox="1"/>
          <p:nvPr/>
        </p:nvSpPr>
        <p:spPr bwMode="auto">
          <a:xfrm>
            <a:off x="3275856" y="1988840"/>
            <a:ext cx="648072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H*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033C0E-CE49-943A-8334-4B4956E16F14}"/>
              </a:ext>
            </a:extLst>
          </p:cNvPr>
          <p:cNvSpPr txBox="1"/>
          <p:nvPr/>
        </p:nvSpPr>
        <p:spPr bwMode="auto">
          <a:xfrm>
            <a:off x="2731516" y="3840744"/>
            <a:ext cx="472332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4E7E59-02A1-E1B4-2700-65196CF927C9}"/>
              </a:ext>
            </a:extLst>
          </p:cNvPr>
          <p:cNvSpPr txBox="1"/>
          <p:nvPr/>
        </p:nvSpPr>
        <p:spPr bwMode="auto">
          <a:xfrm>
            <a:off x="1907704" y="2450505"/>
            <a:ext cx="648072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Hi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DE9159-219E-7D8E-3058-D3F2B18A0A2C}"/>
              </a:ext>
            </a:extLst>
          </p:cNvPr>
          <p:cNvSpPr txBox="1"/>
          <p:nvPr/>
        </p:nvSpPr>
        <p:spPr bwMode="auto">
          <a:xfrm>
            <a:off x="1547664" y="4146385"/>
            <a:ext cx="472332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1"/>
            <a:ext cx="24384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Die Akzentphrase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381000" y="762000"/>
            <a:ext cx="6781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Die Intonation der Akzentphrase ist sehr variabel insbesondere in den ersten drei Tönen. </a:t>
            </a: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381000" y="1818679"/>
            <a:ext cx="7543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Diese Variation </a:t>
            </a:r>
            <a:r>
              <a:rPr lang="de-DE" sz="2400" b="1" dirty="0">
                <a:latin typeface="Calibri" pitchFamily="-100" charset="0"/>
              </a:rPr>
              <a:t>ist nicht pragmatisch/semantisch bedingt</a:t>
            </a:r>
            <a:r>
              <a:rPr lang="de-DE" sz="2400" dirty="0">
                <a:latin typeface="Calibri" pitchFamily="-100" charset="0"/>
              </a:rPr>
              <a:t>, sondern hängt eher von rhythmischen Faktoren wie Silbenzahl, Sprechgeschwindigkeit usw. ab</a:t>
            </a:r>
          </a:p>
        </p:txBody>
      </p:sp>
      <p:sp>
        <p:nvSpPr>
          <p:cNvPr id="12" name="TextBox 11"/>
          <p:cNvSpPr txBox="1"/>
          <p:nvPr/>
        </p:nvSpPr>
        <p:spPr bwMode="auto">
          <a:xfrm>
            <a:off x="423496" y="3271926"/>
            <a:ext cx="2286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(L)(Hi)(L) H*</a:t>
            </a:r>
          </a:p>
        </p:txBody>
      </p:sp>
      <p:sp>
        <p:nvSpPr>
          <p:cNvPr id="13" name="TextBox 12"/>
          <p:cNvSpPr txBox="1"/>
          <p:nvPr/>
        </p:nvSpPr>
        <p:spPr bwMode="auto">
          <a:xfrm>
            <a:off x="3876035" y="3259782"/>
            <a:ext cx="18389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() = fakultativ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381000" y="3962400"/>
            <a:ext cx="7162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Etwas seltener können auch L H* wegfallen: </a:t>
            </a:r>
            <a:r>
              <a:rPr lang="de-DE" sz="2400" dirty="0" err="1">
                <a:latin typeface="Calibri" pitchFamily="-100" charset="0"/>
              </a:rPr>
              <a:t>LHi</a:t>
            </a:r>
            <a:endParaRPr lang="de-DE" sz="2400" dirty="0">
              <a:latin typeface="Calibri" pitchFamily="-100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1AD5A4-039C-9263-E661-683171EAF755}"/>
              </a:ext>
            </a:extLst>
          </p:cNvPr>
          <p:cNvSpPr txBox="1"/>
          <p:nvPr/>
        </p:nvSpPr>
        <p:spPr bwMode="auto">
          <a:xfrm>
            <a:off x="391097" y="4652874"/>
            <a:ext cx="7162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latin typeface="Calibri" pitchFamily="-100" charset="0"/>
              </a:rPr>
              <a:t>Manchmal: L* statt H*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miter lim="800000"/>
          <a:headEnd/>
          <a:tailEnd/>
        </a:ln>
      </a:spPr>
      <a:bodyPr>
        <a:prstTxWarp prst="textNoShape">
          <a:avLst/>
        </a:prstTxWarp>
        <a:spAutoFit/>
      </a:bodyPr>
      <a:lstStyle>
        <a:defPPr>
          <a:defRPr sz="2400" dirty="0">
            <a:latin typeface="Calibri" pitchFamily="-100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3812</TotalTime>
  <Words>1497</Words>
  <Application>Microsoft Macintosh PowerPoint</Application>
  <PresentationFormat>On-screen Show (4:3)</PresentationFormat>
  <Paragraphs>222</Paragraphs>
  <Slides>26</Slides>
  <Notes>0</Notes>
  <HiddenSlides>0</HiddenSlides>
  <MMClips>24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Jonathan Harrington</dc:creator>
  <cp:lastModifiedBy>Microsoft Office User</cp:lastModifiedBy>
  <cp:revision>209</cp:revision>
  <dcterms:created xsi:type="dcterms:W3CDTF">2016-01-19T07:43:23Z</dcterms:created>
  <dcterms:modified xsi:type="dcterms:W3CDTF">2023-07-13T04:36:27Z</dcterms:modified>
</cp:coreProperties>
</file>