
<file path=[Content_Types].xml><?xml version="1.0" encoding="utf-8"?>
<Types xmlns="http://schemas.openxmlformats.org/package/2006/content-types">
  <Default Extension="xml" ContentType="application/xml"/>
  <Default Extension="WAV" ContentType="audio/wav"/>
  <Default Extension="bin" ContentType="application/vnd.openxmlformats-officedocument.presentationml.printerSettings"/>
  <Default Extension="png" ContentType="image/png"/>
  <Default Extension="jpe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7" r:id="rId2"/>
    <p:sldId id="371" r:id="rId3"/>
    <p:sldId id="374" r:id="rId4"/>
    <p:sldId id="373" r:id="rId5"/>
    <p:sldId id="375" r:id="rId6"/>
  </p:sldIdLst>
  <p:sldSz cx="9144000" cy="6858000" type="screen4x3"/>
  <p:notesSz cx="6858000" cy="91440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900"/>
    <a:srgbClr val="000099"/>
    <a:srgbClr val="FF00FF"/>
    <a:srgbClr val="FF0000"/>
    <a:srgbClr val="FFFF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50" d="100"/>
          <a:sy n="150" d="100"/>
        </p:scale>
        <p:origin x="-456" y="4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handoutMaster" Target="handoutMasters/handout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B02A8E7-B0BA-FF40-99F8-F401B3F3D878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24425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34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21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Click to edit Master text styles</a:t>
            </a:r>
          </a:p>
          <a:p>
            <a:pPr lvl="1"/>
            <a:r>
              <a:rPr lang="de-DE" noProof="0"/>
              <a:t>Second level</a:t>
            </a:r>
          </a:p>
          <a:p>
            <a:pPr lvl="2"/>
            <a:r>
              <a:rPr lang="de-DE" noProof="0"/>
              <a:t>Third level</a:t>
            </a:r>
          </a:p>
          <a:p>
            <a:pPr lvl="3"/>
            <a:r>
              <a:rPr lang="de-DE" noProof="0"/>
              <a:t>Fourth level</a:t>
            </a:r>
          </a:p>
          <a:p>
            <a:pPr lvl="4"/>
            <a:r>
              <a:rPr lang="de-DE" noProof="0"/>
              <a:t>Fifth level</a:t>
            </a:r>
          </a:p>
        </p:txBody>
      </p:sp>
      <p:sp>
        <p:nvSpPr>
          <p:cNvPr id="921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21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BD2E01A-295A-D846-A119-CBE8D049B09F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78453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504E0AB-EB85-BB41-913B-2E442C016EFF}" type="slidenum">
              <a:rPr lang="de-DE" sz="1200"/>
              <a:pPr eaLnBrk="1" hangingPunct="1"/>
              <a:t>1</a:t>
            </a:fld>
            <a:endParaRPr lang="de-DE" sz="1200"/>
          </a:p>
        </p:txBody>
      </p:sp>
      <p:sp>
        <p:nvSpPr>
          <p:cNvPr id="163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 smtClean="0"/>
              <a:t>Click to edit Master subtitle style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83B262-4789-5A4D-9B3E-DFEB991E480A}" type="slidenum">
              <a:rPr lang="en-AU"/>
              <a:pPr/>
              <a:t>‹Nr.›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1840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EDF10C-6DEE-B840-B363-5DA81DA31D71}" type="slidenum">
              <a:rPr lang="en-AU"/>
              <a:pPr/>
              <a:t>‹Nr.›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4263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70CCB4-41E0-CF4D-92F9-347C7C43B762}" type="slidenum">
              <a:rPr lang="en-AU"/>
              <a:pPr/>
              <a:t>‹Nr.›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00287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D16B11-34F8-3C4D-B5D1-F7933CEE4555}" type="slidenum">
              <a:rPr lang="en-AU"/>
              <a:pPr/>
              <a:t>‹Nr.›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34231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702BD5-9315-EC40-A8F8-349DCBEC7DDF}" type="slidenum">
              <a:rPr lang="en-AU"/>
              <a:pPr/>
              <a:t>‹Nr.›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40431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7B71CE-FC89-0043-A78A-5FC96FB360B4}" type="slidenum">
              <a:rPr lang="en-AU"/>
              <a:pPr/>
              <a:t>‹Nr.›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14058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E263B8-D78F-3441-8D98-175DF0B86C6F}" type="slidenum">
              <a:rPr lang="en-AU"/>
              <a:pPr/>
              <a:t>‹Nr.›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3957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150F7E-142B-B240-A557-B2DE43043434}" type="slidenum">
              <a:rPr lang="en-AU"/>
              <a:pPr/>
              <a:t>‹Nr.›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18268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A7A17B-EF46-3B4B-BC3D-835A056697EF}" type="slidenum">
              <a:rPr lang="en-AU"/>
              <a:pPr/>
              <a:t>‹Nr.›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5834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51217A-6D3F-9646-ABFE-4AB3CCF2BABC}" type="slidenum">
              <a:rPr lang="en-AU"/>
              <a:pPr/>
              <a:t>‹Nr.›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31357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6B35D1-A74A-3442-B857-6665D6DA873D}" type="slidenum">
              <a:rPr lang="en-AU"/>
              <a:pPr/>
              <a:t>‹Nr.›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15904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950A669-2781-C34C-9314-2786F7AB4B74}" type="slidenum">
              <a:rPr lang="en-AU"/>
              <a:pPr/>
              <a:t>‹Nr.›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.png"/><Relationship Id="rId12" Type="http://schemas.openxmlformats.org/officeDocument/2006/relationships/image" Target="../media/image3.png"/><Relationship Id="rId13" Type="http://schemas.openxmlformats.org/officeDocument/2006/relationships/image" Target="../media/image4.png"/><Relationship Id="rId14" Type="http://schemas.openxmlformats.org/officeDocument/2006/relationships/image" Target="../media/image5.png"/><Relationship Id="rId1" Type="http://schemas.microsoft.com/office/2007/relationships/media" Target="../media/media1.WAV"/><Relationship Id="rId2" Type="http://schemas.openxmlformats.org/officeDocument/2006/relationships/audio" Target="../media/media1.WAV"/><Relationship Id="rId3" Type="http://schemas.microsoft.com/office/2007/relationships/media" Target="../media/media2.WAV"/><Relationship Id="rId4" Type="http://schemas.openxmlformats.org/officeDocument/2006/relationships/audio" Target="../media/media2.WAV"/><Relationship Id="rId5" Type="http://schemas.microsoft.com/office/2007/relationships/media" Target="../media/media3.WAV"/><Relationship Id="rId6" Type="http://schemas.openxmlformats.org/officeDocument/2006/relationships/audio" Target="../media/media3.WAV"/><Relationship Id="rId7" Type="http://schemas.microsoft.com/office/2007/relationships/media" Target="../media/media4.WAV"/><Relationship Id="rId8" Type="http://schemas.openxmlformats.org/officeDocument/2006/relationships/audio" Target="../media/media4.WAV"/><Relationship Id="rId9" Type="http://schemas.openxmlformats.org/officeDocument/2006/relationships/slideLayout" Target="../slideLayouts/slideLayout7.xml"/><Relationship Id="rId10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3"/>
          <p:cNvSpPr txBox="1">
            <a:spLocks noChangeArrowheads="1"/>
          </p:cNvSpPr>
          <p:nvPr/>
        </p:nvSpPr>
        <p:spPr bwMode="auto">
          <a:xfrm>
            <a:off x="2590800" y="457200"/>
            <a:ext cx="3352800" cy="4619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 charset="0"/>
                <a:ea typeface="Calibri" charset="0"/>
                <a:cs typeface="Calibri" charset="0"/>
              </a:rPr>
              <a:t>Übung: </a:t>
            </a:r>
            <a:r>
              <a:rPr lang="de-DE" dirty="0" err="1">
                <a:latin typeface="Calibri" charset="0"/>
                <a:ea typeface="Calibri" charset="0"/>
                <a:cs typeface="Calibri" charset="0"/>
              </a:rPr>
              <a:t>bitonale</a:t>
            </a:r>
            <a:r>
              <a:rPr lang="de-DE" dirty="0">
                <a:latin typeface="Calibri" charset="0"/>
                <a:ea typeface="Calibri" charset="0"/>
                <a:cs typeface="Calibri" charset="0"/>
              </a:rPr>
              <a:t> Akzente</a:t>
            </a:r>
          </a:p>
        </p:txBody>
      </p:sp>
      <p:sp>
        <p:nvSpPr>
          <p:cNvPr id="15363" name="TextBox 4"/>
          <p:cNvSpPr txBox="1">
            <a:spLocks noChangeArrowheads="1"/>
          </p:cNvSpPr>
          <p:nvPr/>
        </p:nvSpPr>
        <p:spPr bwMode="auto">
          <a:xfrm>
            <a:off x="2590800" y="2286000"/>
            <a:ext cx="3124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Jonathan Harrington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0"/>
            <a:ext cx="5791200" cy="4619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Tonakzent-Inventar: monotonal und </a:t>
            </a:r>
            <a:r>
              <a:rPr lang="de-DE" dirty="0" err="1">
                <a:latin typeface="Calibri"/>
                <a:cs typeface="Calibri"/>
              </a:rPr>
              <a:t>bitonal</a:t>
            </a:r>
            <a:r>
              <a:rPr lang="de-DE" dirty="0">
                <a:latin typeface="Calibri"/>
                <a:cs typeface="Calibri"/>
              </a:rPr>
              <a:t> </a:t>
            </a:r>
          </a:p>
        </p:txBody>
      </p:sp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381000" y="381000"/>
            <a:ext cx="1905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Monotonal</a:t>
            </a:r>
          </a:p>
        </p:txBody>
      </p:sp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5562600" y="381000"/>
            <a:ext cx="1295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Bitonal</a:t>
            </a:r>
          </a:p>
        </p:txBody>
      </p:sp>
      <p:sp>
        <p:nvSpPr>
          <p:cNvPr id="17413" name="TextBox 4"/>
          <p:cNvSpPr txBox="1">
            <a:spLocks noChangeArrowheads="1"/>
          </p:cNvSpPr>
          <p:nvPr/>
        </p:nvSpPr>
        <p:spPr bwMode="auto">
          <a:xfrm>
            <a:off x="381000" y="762000"/>
            <a:ext cx="1371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L*, H*</a:t>
            </a:r>
          </a:p>
        </p:txBody>
      </p:sp>
      <p:sp>
        <p:nvSpPr>
          <p:cNvPr id="17414" name="TextBox 5"/>
          <p:cNvSpPr txBox="1">
            <a:spLocks noChangeArrowheads="1"/>
          </p:cNvSpPr>
          <p:nvPr/>
        </p:nvSpPr>
        <p:spPr bwMode="auto">
          <a:xfrm>
            <a:off x="3962400" y="762000"/>
            <a:ext cx="2209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Trailing tone</a:t>
            </a:r>
            <a:r>
              <a:rPr lang="de-DE">
                <a:latin typeface="Calibri" charset="0"/>
                <a:cs typeface="Calibri" charset="0"/>
              </a:rPr>
              <a:t>:</a:t>
            </a:r>
          </a:p>
        </p:txBody>
      </p:sp>
      <p:sp>
        <p:nvSpPr>
          <p:cNvPr id="17415" name="TextBox 6"/>
          <p:cNvSpPr txBox="1">
            <a:spLocks noChangeArrowheads="1"/>
          </p:cNvSpPr>
          <p:nvPr/>
        </p:nvSpPr>
        <p:spPr bwMode="auto">
          <a:xfrm>
            <a:off x="6400800" y="762000"/>
            <a:ext cx="1752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L*+H, H*+L</a:t>
            </a:r>
          </a:p>
        </p:txBody>
      </p:sp>
      <p:sp>
        <p:nvSpPr>
          <p:cNvPr id="17416" name="TextBox 7"/>
          <p:cNvSpPr txBox="1">
            <a:spLocks noChangeArrowheads="1"/>
          </p:cNvSpPr>
          <p:nvPr/>
        </p:nvSpPr>
        <p:spPr bwMode="auto">
          <a:xfrm>
            <a:off x="3962400" y="1143000"/>
            <a:ext cx="2209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Leading tone</a:t>
            </a:r>
            <a:r>
              <a:rPr lang="de-DE">
                <a:latin typeface="Calibri" charset="0"/>
                <a:cs typeface="Calibri" charset="0"/>
              </a:rPr>
              <a:t>:</a:t>
            </a:r>
          </a:p>
        </p:txBody>
      </p:sp>
      <p:sp>
        <p:nvSpPr>
          <p:cNvPr id="17417" name="TextBox 8"/>
          <p:cNvSpPr txBox="1">
            <a:spLocks noChangeArrowheads="1"/>
          </p:cNvSpPr>
          <p:nvPr/>
        </p:nvSpPr>
        <p:spPr bwMode="auto">
          <a:xfrm>
            <a:off x="6400800" y="1143000"/>
            <a:ext cx="1752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L+H*, H+L*</a:t>
            </a: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04800" y="3733800"/>
            <a:ext cx="8077200" cy="1943100"/>
            <a:chOff x="304800" y="3733800"/>
            <a:chExt cx="8077200" cy="1943100"/>
          </a:xfrm>
        </p:grpSpPr>
        <p:sp>
          <p:nvSpPr>
            <p:cNvPr id="17425" name="TextBox 10"/>
            <p:cNvSpPr txBox="1">
              <a:spLocks noChangeArrowheads="1"/>
            </p:cNvSpPr>
            <p:nvPr/>
          </p:nvSpPr>
          <p:spPr bwMode="auto">
            <a:xfrm>
              <a:off x="304800" y="3733800"/>
              <a:ext cx="21336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Ramona L-L%</a:t>
              </a:r>
            </a:p>
          </p:txBody>
        </p:sp>
        <p:sp>
          <p:nvSpPr>
            <p:cNvPr id="17426" name="TextBox 11"/>
            <p:cNvSpPr txBox="1">
              <a:spLocks noChangeArrowheads="1"/>
            </p:cNvSpPr>
            <p:nvPr/>
          </p:nvSpPr>
          <p:spPr bwMode="auto">
            <a:xfrm>
              <a:off x="6477000" y="3746500"/>
              <a:ext cx="19050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Ramona L-L%</a:t>
              </a:r>
            </a:p>
          </p:txBody>
        </p:sp>
        <p:sp>
          <p:nvSpPr>
            <p:cNvPr id="17427" name="Freeform 22"/>
            <p:cNvSpPr>
              <a:spLocks noChangeArrowheads="1"/>
            </p:cNvSpPr>
            <p:nvPr/>
          </p:nvSpPr>
          <p:spPr bwMode="auto">
            <a:xfrm>
              <a:off x="457200" y="4813300"/>
              <a:ext cx="825500" cy="635000"/>
            </a:xfrm>
            <a:custGeom>
              <a:avLst/>
              <a:gdLst>
                <a:gd name="T0" fmla="*/ 0 w 825500"/>
                <a:gd name="T1" fmla="*/ 355600 h 635000"/>
                <a:gd name="T2" fmla="*/ 50800 w 825500"/>
                <a:gd name="T3" fmla="*/ 342900 h 635000"/>
                <a:gd name="T4" fmla="*/ 101600 w 825500"/>
                <a:gd name="T5" fmla="*/ 317500 h 635000"/>
                <a:gd name="T6" fmla="*/ 165100 w 825500"/>
                <a:gd name="T7" fmla="*/ 304800 h 635000"/>
                <a:gd name="T8" fmla="*/ 279400 w 825500"/>
                <a:gd name="T9" fmla="*/ 241300 h 635000"/>
                <a:gd name="T10" fmla="*/ 317500 w 825500"/>
                <a:gd name="T11" fmla="*/ 203200 h 635000"/>
                <a:gd name="T12" fmla="*/ 355600 w 825500"/>
                <a:gd name="T13" fmla="*/ 177800 h 635000"/>
                <a:gd name="T14" fmla="*/ 419100 w 825500"/>
                <a:gd name="T15" fmla="*/ 114300 h 635000"/>
                <a:gd name="T16" fmla="*/ 457200 w 825500"/>
                <a:gd name="T17" fmla="*/ 38100 h 635000"/>
                <a:gd name="T18" fmla="*/ 546100 w 825500"/>
                <a:gd name="T19" fmla="*/ 0 h 635000"/>
                <a:gd name="T20" fmla="*/ 647700 w 825500"/>
                <a:gd name="T21" fmla="*/ 38100 h 635000"/>
                <a:gd name="T22" fmla="*/ 673100 w 825500"/>
                <a:gd name="T23" fmla="*/ 114300 h 635000"/>
                <a:gd name="T24" fmla="*/ 698500 w 825500"/>
                <a:gd name="T25" fmla="*/ 203200 h 635000"/>
                <a:gd name="T26" fmla="*/ 711200 w 825500"/>
                <a:gd name="T27" fmla="*/ 241300 h 635000"/>
                <a:gd name="T28" fmla="*/ 723900 w 825500"/>
                <a:gd name="T29" fmla="*/ 292100 h 635000"/>
                <a:gd name="T30" fmla="*/ 749300 w 825500"/>
                <a:gd name="T31" fmla="*/ 368300 h 635000"/>
                <a:gd name="T32" fmla="*/ 762000 w 825500"/>
                <a:gd name="T33" fmla="*/ 406400 h 635000"/>
                <a:gd name="T34" fmla="*/ 787400 w 825500"/>
                <a:gd name="T35" fmla="*/ 520700 h 635000"/>
                <a:gd name="T36" fmla="*/ 812800 w 825500"/>
                <a:gd name="T37" fmla="*/ 596900 h 635000"/>
                <a:gd name="T38" fmla="*/ 825500 w 825500"/>
                <a:gd name="T39" fmla="*/ 635000 h 63500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25500"/>
                <a:gd name="T61" fmla="*/ 0 h 635000"/>
                <a:gd name="T62" fmla="*/ 825500 w 825500"/>
                <a:gd name="T63" fmla="*/ 635000 h 63500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25500" h="635000">
                  <a:moveTo>
                    <a:pt x="0" y="355600"/>
                  </a:moveTo>
                  <a:cubicBezTo>
                    <a:pt x="16933" y="351367"/>
                    <a:pt x="34457" y="349029"/>
                    <a:pt x="50800" y="342900"/>
                  </a:cubicBezTo>
                  <a:cubicBezTo>
                    <a:pt x="68527" y="336253"/>
                    <a:pt x="83639" y="323487"/>
                    <a:pt x="101600" y="317500"/>
                  </a:cubicBezTo>
                  <a:cubicBezTo>
                    <a:pt x="122078" y="310674"/>
                    <a:pt x="143933" y="309033"/>
                    <a:pt x="165100" y="304800"/>
                  </a:cubicBezTo>
                  <a:cubicBezTo>
                    <a:pt x="252439" y="246574"/>
                    <a:pt x="212340" y="263653"/>
                    <a:pt x="279400" y="241300"/>
                  </a:cubicBezTo>
                  <a:cubicBezTo>
                    <a:pt x="292100" y="228600"/>
                    <a:pt x="303702" y="214698"/>
                    <a:pt x="317500" y="203200"/>
                  </a:cubicBezTo>
                  <a:cubicBezTo>
                    <a:pt x="329226" y="193429"/>
                    <a:pt x="344807" y="188593"/>
                    <a:pt x="355600" y="177800"/>
                  </a:cubicBezTo>
                  <a:cubicBezTo>
                    <a:pt x="440267" y="93133"/>
                    <a:pt x="317500" y="182033"/>
                    <a:pt x="419100" y="114300"/>
                  </a:cubicBezTo>
                  <a:cubicBezTo>
                    <a:pt x="427768" y="88295"/>
                    <a:pt x="434474" y="57038"/>
                    <a:pt x="457200" y="38100"/>
                  </a:cubicBezTo>
                  <a:cubicBezTo>
                    <a:pt x="478125" y="20663"/>
                    <a:pt x="519631" y="8823"/>
                    <a:pt x="546100" y="0"/>
                  </a:cubicBezTo>
                  <a:cubicBezTo>
                    <a:pt x="571713" y="5123"/>
                    <a:pt x="629013" y="8201"/>
                    <a:pt x="647700" y="38100"/>
                  </a:cubicBezTo>
                  <a:cubicBezTo>
                    <a:pt x="661890" y="60804"/>
                    <a:pt x="664633" y="88900"/>
                    <a:pt x="673100" y="114300"/>
                  </a:cubicBezTo>
                  <a:cubicBezTo>
                    <a:pt x="703550" y="205651"/>
                    <a:pt x="666606" y="91572"/>
                    <a:pt x="698500" y="203200"/>
                  </a:cubicBezTo>
                  <a:cubicBezTo>
                    <a:pt x="702178" y="216072"/>
                    <a:pt x="707522" y="228428"/>
                    <a:pt x="711200" y="241300"/>
                  </a:cubicBezTo>
                  <a:cubicBezTo>
                    <a:pt x="715995" y="258083"/>
                    <a:pt x="718884" y="275382"/>
                    <a:pt x="723900" y="292100"/>
                  </a:cubicBezTo>
                  <a:cubicBezTo>
                    <a:pt x="731593" y="317745"/>
                    <a:pt x="740833" y="342900"/>
                    <a:pt x="749300" y="368300"/>
                  </a:cubicBezTo>
                  <a:cubicBezTo>
                    <a:pt x="753533" y="381000"/>
                    <a:pt x="759375" y="393273"/>
                    <a:pt x="762000" y="406400"/>
                  </a:cubicBezTo>
                  <a:cubicBezTo>
                    <a:pt x="769251" y="442654"/>
                    <a:pt x="776639" y="484829"/>
                    <a:pt x="787400" y="520700"/>
                  </a:cubicBezTo>
                  <a:cubicBezTo>
                    <a:pt x="795093" y="546345"/>
                    <a:pt x="804333" y="571500"/>
                    <a:pt x="812800" y="596900"/>
                  </a:cubicBezTo>
                  <a:lnTo>
                    <a:pt x="825500" y="63500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>
                <a:latin typeface="Calibri" charset="0"/>
                <a:cs typeface="Calibri" charset="0"/>
              </a:endParaRPr>
            </a:p>
          </p:txBody>
        </p:sp>
        <p:sp>
          <p:nvSpPr>
            <p:cNvPr id="17428" name="Freeform 24"/>
            <p:cNvSpPr>
              <a:spLocks noChangeArrowheads="1"/>
            </p:cNvSpPr>
            <p:nvPr/>
          </p:nvSpPr>
          <p:spPr bwMode="auto">
            <a:xfrm>
              <a:off x="2438400" y="4813300"/>
              <a:ext cx="879475" cy="863600"/>
            </a:xfrm>
            <a:custGeom>
              <a:avLst/>
              <a:gdLst>
                <a:gd name="T0" fmla="*/ 0 w 879822"/>
                <a:gd name="T1" fmla="*/ 863600 h 863600"/>
                <a:gd name="T2" fmla="*/ 126850 w 879822"/>
                <a:gd name="T3" fmla="*/ 850900 h 863600"/>
                <a:gd name="T4" fmla="*/ 215645 w 879822"/>
                <a:gd name="T5" fmla="*/ 749300 h 863600"/>
                <a:gd name="T6" fmla="*/ 241015 w 879822"/>
                <a:gd name="T7" fmla="*/ 711200 h 863600"/>
                <a:gd name="T8" fmla="*/ 266385 w 879822"/>
                <a:gd name="T9" fmla="*/ 673100 h 863600"/>
                <a:gd name="T10" fmla="*/ 304440 w 879822"/>
                <a:gd name="T11" fmla="*/ 635000 h 863600"/>
                <a:gd name="T12" fmla="*/ 329810 w 879822"/>
                <a:gd name="T13" fmla="*/ 558800 h 863600"/>
                <a:gd name="T14" fmla="*/ 342495 w 879822"/>
                <a:gd name="T15" fmla="*/ 520700 h 863600"/>
                <a:gd name="T16" fmla="*/ 405920 w 879822"/>
                <a:gd name="T17" fmla="*/ 406400 h 863600"/>
                <a:gd name="T18" fmla="*/ 431290 w 879822"/>
                <a:gd name="T19" fmla="*/ 304800 h 863600"/>
                <a:gd name="T20" fmla="*/ 456660 w 879822"/>
                <a:gd name="T21" fmla="*/ 177800 h 863600"/>
                <a:gd name="T22" fmla="*/ 482030 w 879822"/>
                <a:gd name="T23" fmla="*/ 139700 h 863600"/>
                <a:gd name="T24" fmla="*/ 507400 w 879822"/>
                <a:gd name="T25" fmla="*/ 63500 h 863600"/>
                <a:gd name="T26" fmla="*/ 520085 w 879822"/>
                <a:gd name="T27" fmla="*/ 25400 h 863600"/>
                <a:gd name="T28" fmla="*/ 596195 w 879822"/>
                <a:gd name="T29" fmla="*/ 0 h 863600"/>
                <a:gd name="T30" fmla="*/ 697675 w 879822"/>
                <a:gd name="T31" fmla="*/ 38100 h 863600"/>
                <a:gd name="T32" fmla="*/ 723044 w 879822"/>
                <a:gd name="T33" fmla="*/ 177800 h 863600"/>
                <a:gd name="T34" fmla="*/ 761099 w 879822"/>
                <a:gd name="T35" fmla="*/ 393700 h 863600"/>
                <a:gd name="T36" fmla="*/ 773784 w 879822"/>
                <a:gd name="T37" fmla="*/ 457200 h 863600"/>
                <a:gd name="T38" fmla="*/ 786469 w 879822"/>
                <a:gd name="T39" fmla="*/ 520700 h 863600"/>
                <a:gd name="T40" fmla="*/ 837209 w 879822"/>
                <a:gd name="T41" fmla="*/ 635000 h 863600"/>
                <a:gd name="T42" fmla="*/ 875264 w 879822"/>
                <a:gd name="T43" fmla="*/ 673100 h 86360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79822"/>
                <a:gd name="T67" fmla="*/ 0 h 863600"/>
                <a:gd name="T68" fmla="*/ 879822 w 879822"/>
                <a:gd name="T69" fmla="*/ 863600 h 86360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79822" h="863600">
                  <a:moveTo>
                    <a:pt x="0" y="863600"/>
                  </a:moveTo>
                  <a:cubicBezTo>
                    <a:pt x="42333" y="859367"/>
                    <a:pt x="85545" y="860467"/>
                    <a:pt x="127000" y="850900"/>
                  </a:cubicBezTo>
                  <a:cubicBezTo>
                    <a:pt x="168692" y="841279"/>
                    <a:pt x="200249" y="772776"/>
                    <a:pt x="215900" y="749300"/>
                  </a:cubicBezTo>
                  <a:lnTo>
                    <a:pt x="241300" y="711200"/>
                  </a:lnTo>
                  <a:cubicBezTo>
                    <a:pt x="249767" y="698500"/>
                    <a:pt x="255907" y="683893"/>
                    <a:pt x="266700" y="673100"/>
                  </a:cubicBezTo>
                  <a:lnTo>
                    <a:pt x="304800" y="635000"/>
                  </a:lnTo>
                  <a:lnTo>
                    <a:pt x="330200" y="558800"/>
                  </a:lnTo>
                  <a:cubicBezTo>
                    <a:pt x="334433" y="546100"/>
                    <a:pt x="335474" y="531839"/>
                    <a:pt x="342900" y="520700"/>
                  </a:cubicBezTo>
                  <a:cubicBezTo>
                    <a:pt x="385442" y="456888"/>
                    <a:pt x="390925" y="463143"/>
                    <a:pt x="406400" y="406400"/>
                  </a:cubicBezTo>
                  <a:cubicBezTo>
                    <a:pt x="415585" y="372721"/>
                    <a:pt x="424486" y="338934"/>
                    <a:pt x="431800" y="304800"/>
                  </a:cubicBezTo>
                  <a:cubicBezTo>
                    <a:pt x="436302" y="283790"/>
                    <a:pt x="445756" y="204502"/>
                    <a:pt x="457200" y="177800"/>
                  </a:cubicBezTo>
                  <a:cubicBezTo>
                    <a:pt x="463213" y="163771"/>
                    <a:pt x="476401" y="153648"/>
                    <a:pt x="482600" y="139700"/>
                  </a:cubicBezTo>
                  <a:cubicBezTo>
                    <a:pt x="493474" y="115234"/>
                    <a:pt x="499533" y="88900"/>
                    <a:pt x="508000" y="63500"/>
                  </a:cubicBezTo>
                  <a:cubicBezTo>
                    <a:pt x="512233" y="50800"/>
                    <a:pt x="508000" y="29633"/>
                    <a:pt x="520700" y="25400"/>
                  </a:cubicBezTo>
                  <a:lnTo>
                    <a:pt x="596900" y="0"/>
                  </a:lnTo>
                  <a:cubicBezTo>
                    <a:pt x="619955" y="4611"/>
                    <a:pt x="681622" y="8563"/>
                    <a:pt x="698500" y="38100"/>
                  </a:cubicBezTo>
                  <a:cubicBezTo>
                    <a:pt x="702672" y="45400"/>
                    <a:pt x="723850" y="177472"/>
                    <a:pt x="723900" y="177800"/>
                  </a:cubicBezTo>
                  <a:cubicBezTo>
                    <a:pt x="748974" y="340780"/>
                    <a:pt x="721689" y="192145"/>
                    <a:pt x="762000" y="393700"/>
                  </a:cubicBezTo>
                  <a:lnTo>
                    <a:pt x="774700" y="457200"/>
                  </a:lnTo>
                  <a:cubicBezTo>
                    <a:pt x="778933" y="478367"/>
                    <a:pt x="780574" y="500222"/>
                    <a:pt x="787400" y="520700"/>
                  </a:cubicBezTo>
                  <a:cubicBezTo>
                    <a:pt x="799975" y="558426"/>
                    <a:pt x="808011" y="604811"/>
                    <a:pt x="838200" y="635000"/>
                  </a:cubicBezTo>
                  <a:cubicBezTo>
                    <a:pt x="879822" y="676622"/>
                    <a:pt x="876300" y="641289"/>
                    <a:pt x="876300" y="67310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>
                <a:latin typeface="Calibri" charset="0"/>
                <a:cs typeface="Calibri" charset="0"/>
              </a:endParaRPr>
            </a:p>
          </p:txBody>
        </p:sp>
        <p:sp>
          <p:nvSpPr>
            <p:cNvPr id="17429" name="TextBox 14"/>
            <p:cNvSpPr txBox="1">
              <a:spLocks noChangeArrowheads="1"/>
            </p:cNvSpPr>
            <p:nvPr/>
          </p:nvSpPr>
          <p:spPr bwMode="auto">
            <a:xfrm>
              <a:off x="2362200" y="3746500"/>
              <a:ext cx="21336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Ramona L-L%</a:t>
              </a:r>
            </a:p>
          </p:txBody>
        </p:sp>
        <p:sp>
          <p:nvSpPr>
            <p:cNvPr id="17430" name="TextBox 15"/>
            <p:cNvSpPr txBox="1">
              <a:spLocks noChangeArrowheads="1"/>
            </p:cNvSpPr>
            <p:nvPr/>
          </p:nvSpPr>
          <p:spPr bwMode="auto">
            <a:xfrm>
              <a:off x="762000" y="4356100"/>
              <a:ext cx="6096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H*</a:t>
              </a:r>
            </a:p>
          </p:txBody>
        </p:sp>
        <p:sp>
          <p:nvSpPr>
            <p:cNvPr id="17431" name="TextBox 16"/>
            <p:cNvSpPr txBox="1">
              <a:spLocks noChangeArrowheads="1"/>
            </p:cNvSpPr>
            <p:nvPr/>
          </p:nvSpPr>
          <p:spPr bwMode="auto">
            <a:xfrm>
              <a:off x="2590800" y="4356100"/>
              <a:ext cx="9906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L+H*</a:t>
              </a:r>
            </a:p>
          </p:txBody>
        </p:sp>
        <p:cxnSp>
          <p:nvCxnSpPr>
            <p:cNvPr id="17432" name="Straight Connector 29"/>
            <p:cNvCxnSpPr>
              <a:cxnSpLocks noChangeShapeType="1"/>
            </p:cNvCxnSpPr>
            <p:nvPr/>
          </p:nvCxnSpPr>
          <p:spPr bwMode="auto">
            <a:xfrm rot="5400000">
              <a:off x="838201" y="4279900"/>
              <a:ext cx="304800" cy="3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433" name="Straight Connector 30"/>
            <p:cNvCxnSpPr>
              <a:cxnSpLocks noChangeShapeType="1"/>
            </p:cNvCxnSpPr>
            <p:nvPr/>
          </p:nvCxnSpPr>
          <p:spPr bwMode="auto">
            <a:xfrm rot="5400000">
              <a:off x="2896394" y="4355306"/>
              <a:ext cx="304800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434" name="Straight Arrow Connector 32"/>
            <p:cNvCxnSpPr>
              <a:cxnSpLocks noChangeShapeType="1"/>
            </p:cNvCxnSpPr>
            <p:nvPr/>
          </p:nvCxnSpPr>
          <p:spPr bwMode="auto">
            <a:xfrm rot="5400000">
              <a:off x="2247900" y="5080000"/>
              <a:ext cx="762000" cy="2286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435" name="Freeform 33"/>
            <p:cNvSpPr>
              <a:spLocks noChangeArrowheads="1"/>
            </p:cNvSpPr>
            <p:nvPr/>
          </p:nvSpPr>
          <p:spPr bwMode="auto">
            <a:xfrm>
              <a:off x="4953000" y="4889500"/>
              <a:ext cx="533400" cy="711200"/>
            </a:xfrm>
            <a:custGeom>
              <a:avLst/>
              <a:gdLst>
                <a:gd name="T0" fmla="*/ 0 w 879822"/>
                <a:gd name="T1" fmla="*/ 397218 h 863600"/>
                <a:gd name="T2" fmla="*/ 17157 w 879822"/>
                <a:gd name="T3" fmla="*/ 391377 h 863600"/>
                <a:gd name="T4" fmla="*/ 29167 w 879822"/>
                <a:gd name="T5" fmla="*/ 344645 h 863600"/>
                <a:gd name="T6" fmla="*/ 32598 w 879822"/>
                <a:gd name="T7" fmla="*/ 327121 h 863600"/>
                <a:gd name="T8" fmla="*/ 36029 w 879822"/>
                <a:gd name="T9" fmla="*/ 309597 h 863600"/>
                <a:gd name="T10" fmla="*/ 41177 w 879822"/>
                <a:gd name="T11" fmla="*/ 292072 h 863600"/>
                <a:gd name="T12" fmla="*/ 44608 w 879822"/>
                <a:gd name="T13" fmla="*/ 257024 h 863600"/>
                <a:gd name="T14" fmla="*/ 46324 w 879822"/>
                <a:gd name="T15" fmla="*/ 239499 h 863600"/>
                <a:gd name="T16" fmla="*/ 54902 w 879822"/>
                <a:gd name="T17" fmla="*/ 186926 h 863600"/>
                <a:gd name="T18" fmla="*/ 58333 w 879822"/>
                <a:gd name="T19" fmla="*/ 140195 h 863600"/>
                <a:gd name="T20" fmla="*/ 61764 w 879822"/>
                <a:gd name="T21" fmla="*/ 81780 h 863600"/>
                <a:gd name="T22" fmla="*/ 65196 w 879822"/>
                <a:gd name="T23" fmla="*/ 64256 h 863600"/>
                <a:gd name="T24" fmla="*/ 68627 w 879822"/>
                <a:gd name="T25" fmla="*/ 29207 h 863600"/>
                <a:gd name="T26" fmla="*/ 70343 w 879822"/>
                <a:gd name="T27" fmla="*/ 11683 h 863600"/>
                <a:gd name="T28" fmla="*/ 80637 w 879822"/>
                <a:gd name="T29" fmla="*/ 0 h 863600"/>
                <a:gd name="T30" fmla="*/ 94362 w 879822"/>
                <a:gd name="T31" fmla="*/ 17524 h 863600"/>
                <a:gd name="T32" fmla="*/ 97794 w 879822"/>
                <a:gd name="T33" fmla="*/ 81780 h 863600"/>
                <a:gd name="T34" fmla="*/ 102941 w 879822"/>
                <a:gd name="T35" fmla="*/ 181085 h 863600"/>
                <a:gd name="T36" fmla="*/ 104657 w 879822"/>
                <a:gd name="T37" fmla="*/ 210292 h 863600"/>
                <a:gd name="T38" fmla="*/ 106372 w 879822"/>
                <a:gd name="T39" fmla="*/ 239499 h 863600"/>
                <a:gd name="T40" fmla="*/ 113235 w 879822"/>
                <a:gd name="T41" fmla="*/ 292072 h 863600"/>
                <a:gd name="T42" fmla="*/ 118382 w 879822"/>
                <a:gd name="T43" fmla="*/ 309597 h 86360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79822"/>
                <a:gd name="T67" fmla="*/ 0 h 863600"/>
                <a:gd name="T68" fmla="*/ 879822 w 879822"/>
                <a:gd name="T69" fmla="*/ 863600 h 86360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79822" h="863600">
                  <a:moveTo>
                    <a:pt x="0" y="863600"/>
                  </a:moveTo>
                  <a:cubicBezTo>
                    <a:pt x="42333" y="859367"/>
                    <a:pt x="85545" y="860467"/>
                    <a:pt x="127000" y="850900"/>
                  </a:cubicBezTo>
                  <a:cubicBezTo>
                    <a:pt x="168692" y="841279"/>
                    <a:pt x="200249" y="772776"/>
                    <a:pt x="215900" y="749300"/>
                  </a:cubicBezTo>
                  <a:lnTo>
                    <a:pt x="241300" y="711200"/>
                  </a:lnTo>
                  <a:cubicBezTo>
                    <a:pt x="249767" y="698500"/>
                    <a:pt x="255907" y="683893"/>
                    <a:pt x="266700" y="673100"/>
                  </a:cubicBezTo>
                  <a:lnTo>
                    <a:pt x="304800" y="635000"/>
                  </a:lnTo>
                  <a:lnTo>
                    <a:pt x="330200" y="558800"/>
                  </a:lnTo>
                  <a:cubicBezTo>
                    <a:pt x="334433" y="546100"/>
                    <a:pt x="335474" y="531839"/>
                    <a:pt x="342900" y="520700"/>
                  </a:cubicBezTo>
                  <a:cubicBezTo>
                    <a:pt x="385442" y="456888"/>
                    <a:pt x="390925" y="463143"/>
                    <a:pt x="406400" y="406400"/>
                  </a:cubicBezTo>
                  <a:cubicBezTo>
                    <a:pt x="415585" y="372721"/>
                    <a:pt x="424486" y="338934"/>
                    <a:pt x="431800" y="304800"/>
                  </a:cubicBezTo>
                  <a:cubicBezTo>
                    <a:pt x="436302" y="283790"/>
                    <a:pt x="445756" y="204502"/>
                    <a:pt x="457200" y="177800"/>
                  </a:cubicBezTo>
                  <a:cubicBezTo>
                    <a:pt x="463213" y="163771"/>
                    <a:pt x="476401" y="153648"/>
                    <a:pt x="482600" y="139700"/>
                  </a:cubicBezTo>
                  <a:cubicBezTo>
                    <a:pt x="493474" y="115234"/>
                    <a:pt x="499533" y="88900"/>
                    <a:pt x="508000" y="63500"/>
                  </a:cubicBezTo>
                  <a:cubicBezTo>
                    <a:pt x="512233" y="50800"/>
                    <a:pt x="508000" y="29633"/>
                    <a:pt x="520700" y="25400"/>
                  </a:cubicBezTo>
                  <a:lnTo>
                    <a:pt x="596900" y="0"/>
                  </a:lnTo>
                  <a:cubicBezTo>
                    <a:pt x="619955" y="4611"/>
                    <a:pt x="681622" y="8563"/>
                    <a:pt x="698500" y="38100"/>
                  </a:cubicBezTo>
                  <a:cubicBezTo>
                    <a:pt x="702672" y="45400"/>
                    <a:pt x="723850" y="177472"/>
                    <a:pt x="723900" y="177800"/>
                  </a:cubicBezTo>
                  <a:cubicBezTo>
                    <a:pt x="748974" y="340780"/>
                    <a:pt x="721689" y="192145"/>
                    <a:pt x="762000" y="393700"/>
                  </a:cubicBezTo>
                  <a:lnTo>
                    <a:pt x="774700" y="457200"/>
                  </a:lnTo>
                  <a:cubicBezTo>
                    <a:pt x="778933" y="478367"/>
                    <a:pt x="780574" y="500222"/>
                    <a:pt x="787400" y="520700"/>
                  </a:cubicBezTo>
                  <a:cubicBezTo>
                    <a:pt x="799975" y="558426"/>
                    <a:pt x="808011" y="604811"/>
                    <a:pt x="838200" y="635000"/>
                  </a:cubicBezTo>
                  <a:cubicBezTo>
                    <a:pt x="879822" y="676622"/>
                    <a:pt x="876300" y="641289"/>
                    <a:pt x="876300" y="67310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>
                <a:latin typeface="Calibri" charset="0"/>
                <a:cs typeface="Calibri" charset="0"/>
              </a:endParaRPr>
            </a:p>
          </p:txBody>
        </p:sp>
        <p:sp>
          <p:nvSpPr>
            <p:cNvPr id="17436" name="TextBox 21"/>
            <p:cNvSpPr txBox="1">
              <a:spLocks noChangeArrowheads="1"/>
            </p:cNvSpPr>
            <p:nvPr/>
          </p:nvSpPr>
          <p:spPr bwMode="auto">
            <a:xfrm>
              <a:off x="4343400" y="3746500"/>
              <a:ext cx="21336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Ramona L-L%</a:t>
              </a:r>
            </a:p>
          </p:txBody>
        </p:sp>
        <p:sp>
          <p:nvSpPr>
            <p:cNvPr id="17437" name="TextBox 22"/>
            <p:cNvSpPr txBox="1">
              <a:spLocks noChangeArrowheads="1"/>
            </p:cNvSpPr>
            <p:nvPr/>
          </p:nvSpPr>
          <p:spPr bwMode="auto">
            <a:xfrm>
              <a:off x="4876800" y="4356100"/>
              <a:ext cx="9906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L*+H</a:t>
              </a:r>
            </a:p>
          </p:txBody>
        </p:sp>
        <p:cxnSp>
          <p:nvCxnSpPr>
            <p:cNvPr id="17438" name="Straight Connector 36"/>
            <p:cNvCxnSpPr>
              <a:cxnSpLocks noChangeShapeType="1"/>
            </p:cNvCxnSpPr>
            <p:nvPr/>
          </p:nvCxnSpPr>
          <p:spPr bwMode="auto">
            <a:xfrm rot="5400000">
              <a:off x="4877594" y="4279106"/>
              <a:ext cx="304800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439" name="Straight Arrow Connector 37"/>
            <p:cNvCxnSpPr>
              <a:cxnSpLocks noChangeShapeType="1"/>
            </p:cNvCxnSpPr>
            <p:nvPr/>
          </p:nvCxnSpPr>
          <p:spPr bwMode="auto">
            <a:xfrm rot="5400000">
              <a:off x="4610894" y="5079206"/>
              <a:ext cx="762000" cy="777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440" name="Freeform 39"/>
            <p:cNvSpPr>
              <a:spLocks noChangeArrowheads="1"/>
            </p:cNvSpPr>
            <p:nvPr/>
          </p:nvSpPr>
          <p:spPr bwMode="auto">
            <a:xfrm>
              <a:off x="4795838" y="5473700"/>
              <a:ext cx="163512" cy="130175"/>
            </a:xfrm>
            <a:custGeom>
              <a:avLst/>
              <a:gdLst>
                <a:gd name="T0" fmla="*/ 5327 w 164138"/>
                <a:gd name="T1" fmla="*/ 0 h 129677"/>
                <a:gd name="T2" fmla="*/ 30437 w 164138"/>
                <a:gd name="T3" fmla="*/ 25694 h 129677"/>
                <a:gd name="T4" fmla="*/ 42992 w 164138"/>
                <a:gd name="T5" fmla="*/ 44964 h 129677"/>
                <a:gd name="T6" fmla="*/ 80658 w 164138"/>
                <a:gd name="T7" fmla="*/ 77082 h 129677"/>
                <a:gd name="T8" fmla="*/ 99491 w 164138"/>
                <a:gd name="T9" fmla="*/ 115622 h 129677"/>
                <a:gd name="T10" fmla="*/ 162267 w 164138"/>
                <a:gd name="T11" fmla="*/ 128469 h 1296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4138"/>
                <a:gd name="T19" fmla="*/ 0 h 129677"/>
                <a:gd name="T20" fmla="*/ 164138 w 164138"/>
                <a:gd name="T21" fmla="*/ 129677 h 1296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4138" h="129677">
                  <a:moveTo>
                    <a:pt x="5388" y="0"/>
                  </a:moveTo>
                  <a:cubicBezTo>
                    <a:pt x="19243" y="41564"/>
                    <a:pt x="0" y="770"/>
                    <a:pt x="30788" y="25400"/>
                  </a:cubicBezTo>
                  <a:cubicBezTo>
                    <a:pt x="36747" y="30168"/>
                    <a:pt x="38602" y="38587"/>
                    <a:pt x="43488" y="44450"/>
                  </a:cubicBezTo>
                  <a:cubicBezTo>
                    <a:pt x="58767" y="62785"/>
                    <a:pt x="62857" y="63713"/>
                    <a:pt x="81588" y="76200"/>
                  </a:cubicBezTo>
                  <a:cubicBezTo>
                    <a:pt x="85048" y="86580"/>
                    <a:pt x="90272" y="107821"/>
                    <a:pt x="100638" y="114300"/>
                  </a:cubicBezTo>
                  <a:cubicBezTo>
                    <a:pt x="125242" y="129677"/>
                    <a:pt x="138967" y="127000"/>
                    <a:pt x="164138" y="12700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>
                <a:latin typeface="Calibri" charset="0"/>
                <a:cs typeface="Calibri" charset="0"/>
              </a:endParaRPr>
            </a:p>
          </p:txBody>
        </p:sp>
        <p:cxnSp>
          <p:nvCxnSpPr>
            <p:cNvPr id="17441" name="Straight Arrow Connector 43"/>
            <p:cNvCxnSpPr>
              <a:cxnSpLocks noChangeShapeType="1"/>
              <a:endCxn id="17435" idx="14"/>
            </p:cNvCxnSpPr>
            <p:nvPr/>
          </p:nvCxnSpPr>
          <p:spPr bwMode="auto">
            <a:xfrm rot="10800000" flipV="1">
              <a:off x="5314950" y="4737100"/>
              <a:ext cx="171450" cy="1524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442" name="Freeform 44"/>
            <p:cNvSpPr>
              <a:spLocks noChangeArrowheads="1"/>
            </p:cNvSpPr>
            <p:nvPr/>
          </p:nvSpPr>
          <p:spPr bwMode="auto">
            <a:xfrm>
              <a:off x="6477000" y="4965700"/>
              <a:ext cx="965200" cy="609600"/>
            </a:xfrm>
            <a:custGeom>
              <a:avLst/>
              <a:gdLst>
                <a:gd name="T0" fmla="*/ 0 w 965200"/>
                <a:gd name="T1" fmla="*/ 6064 h 743682"/>
                <a:gd name="T2" fmla="*/ 152400 w 965200"/>
                <a:gd name="T3" fmla="*/ 330 h 743682"/>
                <a:gd name="T4" fmla="*/ 273050 w 965200"/>
                <a:gd name="T5" fmla="*/ 6064 h 743682"/>
                <a:gd name="T6" fmla="*/ 425450 w 965200"/>
                <a:gd name="T7" fmla="*/ 8932 h 743682"/>
                <a:gd name="T8" fmla="*/ 444500 w 965200"/>
                <a:gd name="T9" fmla="*/ 11798 h 743682"/>
                <a:gd name="T10" fmla="*/ 482600 w 965200"/>
                <a:gd name="T11" fmla="*/ 23265 h 743682"/>
                <a:gd name="T12" fmla="*/ 501650 w 965200"/>
                <a:gd name="T13" fmla="*/ 31866 h 743682"/>
                <a:gd name="T14" fmla="*/ 514350 w 965200"/>
                <a:gd name="T15" fmla="*/ 43333 h 743682"/>
                <a:gd name="T16" fmla="*/ 527050 w 965200"/>
                <a:gd name="T17" fmla="*/ 51934 h 743682"/>
                <a:gd name="T18" fmla="*/ 533400 w 965200"/>
                <a:gd name="T19" fmla="*/ 63402 h 743682"/>
                <a:gd name="T20" fmla="*/ 552450 w 965200"/>
                <a:gd name="T21" fmla="*/ 83470 h 743682"/>
                <a:gd name="T22" fmla="*/ 571500 w 965200"/>
                <a:gd name="T23" fmla="*/ 137939 h 743682"/>
                <a:gd name="T24" fmla="*/ 577850 w 965200"/>
                <a:gd name="T25" fmla="*/ 155140 h 743682"/>
                <a:gd name="T26" fmla="*/ 584200 w 965200"/>
                <a:gd name="T27" fmla="*/ 180942 h 743682"/>
                <a:gd name="T28" fmla="*/ 590550 w 965200"/>
                <a:gd name="T29" fmla="*/ 226812 h 743682"/>
                <a:gd name="T30" fmla="*/ 603250 w 965200"/>
                <a:gd name="T31" fmla="*/ 244012 h 743682"/>
                <a:gd name="T32" fmla="*/ 609600 w 965200"/>
                <a:gd name="T33" fmla="*/ 255479 h 743682"/>
                <a:gd name="T34" fmla="*/ 622300 w 965200"/>
                <a:gd name="T35" fmla="*/ 266947 h 743682"/>
                <a:gd name="T36" fmla="*/ 635000 w 965200"/>
                <a:gd name="T37" fmla="*/ 292749 h 743682"/>
                <a:gd name="T38" fmla="*/ 647700 w 965200"/>
                <a:gd name="T39" fmla="*/ 309949 h 743682"/>
                <a:gd name="T40" fmla="*/ 666750 w 965200"/>
                <a:gd name="T41" fmla="*/ 318551 h 743682"/>
                <a:gd name="T42" fmla="*/ 679450 w 965200"/>
                <a:gd name="T43" fmla="*/ 330018 h 743682"/>
                <a:gd name="T44" fmla="*/ 723900 w 965200"/>
                <a:gd name="T45" fmla="*/ 335751 h 743682"/>
                <a:gd name="T46" fmla="*/ 889000 w 965200"/>
                <a:gd name="T47" fmla="*/ 332885 h 743682"/>
                <a:gd name="T48" fmla="*/ 939800 w 965200"/>
                <a:gd name="T49" fmla="*/ 327152 h 743682"/>
                <a:gd name="T50" fmla="*/ 965200 w 965200"/>
                <a:gd name="T51" fmla="*/ 324284 h 74368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65200"/>
                <a:gd name="T79" fmla="*/ 0 h 743682"/>
                <a:gd name="T80" fmla="*/ 965200 w 965200"/>
                <a:gd name="T81" fmla="*/ 743682 h 74368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65200" h="743682">
                  <a:moveTo>
                    <a:pt x="0" y="13432"/>
                  </a:moveTo>
                  <a:cubicBezTo>
                    <a:pt x="31503" y="10282"/>
                    <a:pt x="128254" y="0"/>
                    <a:pt x="152400" y="732"/>
                  </a:cubicBezTo>
                  <a:cubicBezTo>
                    <a:pt x="192820" y="1957"/>
                    <a:pt x="232709" y="10618"/>
                    <a:pt x="273050" y="13432"/>
                  </a:cubicBezTo>
                  <a:cubicBezTo>
                    <a:pt x="323771" y="16971"/>
                    <a:pt x="374650" y="17665"/>
                    <a:pt x="425450" y="19782"/>
                  </a:cubicBezTo>
                  <a:cubicBezTo>
                    <a:pt x="431800" y="21899"/>
                    <a:pt x="438931" y="22419"/>
                    <a:pt x="444500" y="26132"/>
                  </a:cubicBezTo>
                  <a:cubicBezTo>
                    <a:pt x="492066" y="57843"/>
                    <a:pt x="437304" y="36433"/>
                    <a:pt x="482600" y="51532"/>
                  </a:cubicBezTo>
                  <a:cubicBezTo>
                    <a:pt x="488950" y="57882"/>
                    <a:pt x="496430" y="63274"/>
                    <a:pt x="501650" y="70582"/>
                  </a:cubicBezTo>
                  <a:cubicBezTo>
                    <a:pt x="507152" y="78285"/>
                    <a:pt x="509654" y="87763"/>
                    <a:pt x="514350" y="95982"/>
                  </a:cubicBezTo>
                  <a:cubicBezTo>
                    <a:pt x="518136" y="102608"/>
                    <a:pt x="522817" y="108682"/>
                    <a:pt x="527050" y="115032"/>
                  </a:cubicBezTo>
                  <a:cubicBezTo>
                    <a:pt x="529167" y="123499"/>
                    <a:pt x="530336" y="132260"/>
                    <a:pt x="533400" y="140432"/>
                  </a:cubicBezTo>
                  <a:cubicBezTo>
                    <a:pt x="541127" y="161037"/>
                    <a:pt x="548740" y="164476"/>
                    <a:pt x="552450" y="184882"/>
                  </a:cubicBezTo>
                  <a:cubicBezTo>
                    <a:pt x="559733" y="224940"/>
                    <a:pt x="565067" y="265328"/>
                    <a:pt x="571500" y="305532"/>
                  </a:cubicBezTo>
                  <a:cubicBezTo>
                    <a:pt x="573534" y="318245"/>
                    <a:pt x="576428" y="330836"/>
                    <a:pt x="577850" y="343632"/>
                  </a:cubicBezTo>
                  <a:cubicBezTo>
                    <a:pt x="579967" y="362682"/>
                    <a:pt x="582672" y="381676"/>
                    <a:pt x="584200" y="400782"/>
                  </a:cubicBezTo>
                  <a:cubicBezTo>
                    <a:pt x="586906" y="434607"/>
                    <a:pt x="585965" y="468760"/>
                    <a:pt x="590550" y="502382"/>
                  </a:cubicBezTo>
                  <a:cubicBezTo>
                    <a:pt x="592359" y="515646"/>
                    <a:pt x="599403" y="527660"/>
                    <a:pt x="603250" y="540482"/>
                  </a:cubicBezTo>
                  <a:cubicBezTo>
                    <a:pt x="605758" y="548841"/>
                    <a:pt x="606536" y="557710"/>
                    <a:pt x="609600" y="565882"/>
                  </a:cubicBezTo>
                  <a:cubicBezTo>
                    <a:pt x="612924" y="574745"/>
                    <a:pt x="618976" y="582419"/>
                    <a:pt x="622300" y="591282"/>
                  </a:cubicBezTo>
                  <a:cubicBezTo>
                    <a:pt x="628002" y="606488"/>
                    <a:pt x="630977" y="633680"/>
                    <a:pt x="635000" y="648432"/>
                  </a:cubicBezTo>
                  <a:cubicBezTo>
                    <a:pt x="638522" y="661347"/>
                    <a:pt x="638234" y="677066"/>
                    <a:pt x="647700" y="686532"/>
                  </a:cubicBezTo>
                  <a:cubicBezTo>
                    <a:pt x="654050" y="692882"/>
                    <a:pt x="661530" y="698274"/>
                    <a:pt x="666750" y="705582"/>
                  </a:cubicBezTo>
                  <a:cubicBezTo>
                    <a:pt x="672252" y="713285"/>
                    <a:pt x="672757" y="724289"/>
                    <a:pt x="679450" y="730982"/>
                  </a:cubicBezTo>
                  <a:cubicBezTo>
                    <a:pt x="682487" y="734019"/>
                    <a:pt x="723680" y="743627"/>
                    <a:pt x="723900" y="743682"/>
                  </a:cubicBezTo>
                  <a:cubicBezTo>
                    <a:pt x="778933" y="741565"/>
                    <a:pt x="834040" y="740878"/>
                    <a:pt x="889000" y="737332"/>
                  </a:cubicBezTo>
                  <a:cubicBezTo>
                    <a:pt x="914013" y="735718"/>
                    <a:pt x="918759" y="730644"/>
                    <a:pt x="939800" y="724632"/>
                  </a:cubicBezTo>
                  <a:cubicBezTo>
                    <a:pt x="948191" y="722234"/>
                    <a:pt x="965200" y="718282"/>
                    <a:pt x="965200" y="71828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>
                <a:latin typeface="Calibri" charset="0"/>
                <a:cs typeface="Calibri" charset="0"/>
              </a:endParaRPr>
            </a:p>
          </p:txBody>
        </p:sp>
        <p:sp>
          <p:nvSpPr>
            <p:cNvPr id="17443" name="TextBox 28"/>
            <p:cNvSpPr txBox="1">
              <a:spLocks noChangeArrowheads="1"/>
            </p:cNvSpPr>
            <p:nvPr/>
          </p:nvSpPr>
          <p:spPr bwMode="auto">
            <a:xfrm>
              <a:off x="6705600" y="4356100"/>
              <a:ext cx="9906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H+L*</a:t>
              </a:r>
            </a:p>
          </p:txBody>
        </p:sp>
        <p:cxnSp>
          <p:nvCxnSpPr>
            <p:cNvPr id="17444" name="Straight Connector 46"/>
            <p:cNvCxnSpPr>
              <a:cxnSpLocks noChangeShapeType="1"/>
            </p:cNvCxnSpPr>
            <p:nvPr/>
          </p:nvCxnSpPr>
          <p:spPr bwMode="auto">
            <a:xfrm rot="5400000">
              <a:off x="7011194" y="4279106"/>
              <a:ext cx="304800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445" name="Straight Arrow Connector 48"/>
            <p:cNvCxnSpPr>
              <a:cxnSpLocks noChangeShapeType="1"/>
              <a:endCxn id="17442" idx="22"/>
            </p:cNvCxnSpPr>
            <p:nvPr/>
          </p:nvCxnSpPr>
          <p:spPr bwMode="auto">
            <a:xfrm rot="16200000" flipH="1">
              <a:off x="6763544" y="5137944"/>
              <a:ext cx="838200" cy="365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446" name="Straight Arrow Connector 50"/>
            <p:cNvCxnSpPr>
              <a:cxnSpLocks noChangeShapeType="1"/>
              <a:endCxn id="17442" idx="2"/>
            </p:cNvCxnSpPr>
            <p:nvPr/>
          </p:nvCxnSpPr>
          <p:spPr bwMode="auto">
            <a:xfrm rot="5400000">
              <a:off x="6693693" y="4793457"/>
              <a:ext cx="239713" cy="1270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7419" name="TextBox 32"/>
          <p:cNvSpPr txBox="1">
            <a:spLocks noChangeArrowheads="1"/>
          </p:cNvSpPr>
          <p:nvPr/>
        </p:nvSpPr>
        <p:spPr bwMode="auto">
          <a:xfrm>
            <a:off x="457200" y="1600200"/>
            <a:ext cx="563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Assoziation und Beziehung zur f0</a:t>
            </a:r>
          </a:p>
        </p:txBody>
      </p:sp>
      <p:grpSp>
        <p:nvGrpSpPr>
          <p:cNvPr id="4" name="Group 33"/>
          <p:cNvGrpSpPr>
            <a:grpSpLocks/>
          </p:cNvGrpSpPr>
          <p:nvPr/>
        </p:nvGrpSpPr>
        <p:grpSpPr bwMode="auto">
          <a:xfrm>
            <a:off x="533400" y="1981200"/>
            <a:ext cx="7772400" cy="1592263"/>
            <a:chOff x="533400" y="1981200"/>
            <a:chExt cx="7772400" cy="1592997"/>
          </a:xfrm>
        </p:grpSpPr>
        <p:sp>
          <p:nvSpPr>
            <p:cNvPr id="17421" name="TextBox 34"/>
            <p:cNvSpPr txBox="1">
              <a:spLocks noChangeArrowheads="1"/>
            </p:cNvSpPr>
            <p:nvPr/>
          </p:nvSpPr>
          <p:spPr bwMode="auto">
            <a:xfrm>
              <a:off x="990600" y="1981200"/>
              <a:ext cx="716280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Der gesternte Ton (starred tone) wird </a:t>
              </a:r>
              <a:r>
                <a:rPr lang="de-DE" b="1">
                  <a:latin typeface="Calibri" charset="0"/>
                  <a:cs typeface="Calibri" charset="0"/>
                </a:rPr>
                <a:t>mit der primär betonten Silbe des akzentuierten Wortes assoziiert</a:t>
              </a:r>
              <a:r>
                <a:rPr lang="de-DE">
                  <a:latin typeface="Calibri" charset="0"/>
                  <a:cs typeface="Calibri" charset="0"/>
                </a:rPr>
                <a:t>. </a:t>
              </a:r>
            </a:p>
          </p:txBody>
        </p:sp>
        <p:sp>
          <p:nvSpPr>
            <p:cNvPr id="17422" name="TextBox 35"/>
            <p:cNvSpPr txBox="1">
              <a:spLocks noChangeArrowheads="1"/>
            </p:cNvSpPr>
            <p:nvPr/>
          </p:nvSpPr>
          <p:spPr bwMode="auto">
            <a:xfrm>
              <a:off x="914400" y="2743200"/>
              <a:ext cx="739140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Trailing/Leading Töne beeinflussen die f0-Kontur nach (trailing) oder vor (leading) dem gesternten Ton.</a:t>
              </a:r>
            </a:p>
          </p:txBody>
        </p:sp>
        <p:sp>
          <p:nvSpPr>
            <p:cNvPr id="37" name="Oval 36"/>
            <p:cNvSpPr/>
            <p:nvPr/>
          </p:nvSpPr>
          <p:spPr>
            <a:xfrm>
              <a:off x="533400" y="2133670"/>
              <a:ext cx="152400" cy="152470"/>
            </a:xfrm>
            <a:prstGeom prst="ellipse">
              <a:avLst/>
            </a:prstGeom>
            <a:solidFill>
              <a:srgbClr val="CCFFCC"/>
            </a:solidFill>
            <a:ln w="12700">
              <a:solidFill>
                <a:schemeClr val="tx1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38" name="Oval 37"/>
            <p:cNvSpPr/>
            <p:nvPr/>
          </p:nvSpPr>
          <p:spPr>
            <a:xfrm>
              <a:off x="533400" y="2819786"/>
              <a:ext cx="152400" cy="152470"/>
            </a:xfrm>
            <a:prstGeom prst="ellipse">
              <a:avLst/>
            </a:prstGeom>
            <a:solidFill>
              <a:srgbClr val="CCFFCC"/>
            </a:solidFill>
            <a:ln w="12700">
              <a:solidFill>
                <a:schemeClr val="tx1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41"/>
          <p:cNvGrpSpPr>
            <a:grpSpLocks/>
          </p:cNvGrpSpPr>
          <p:nvPr/>
        </p:nvGrpSpPr>
        <p:grpSpPr bwMode="auto">
          <a:xfrm>
            <a:off x="0" y="685800"/>
            <a:ext cx="9144000" cy="1570038"/>
            <a:chOff x="0" y="685800"/>
            <a:chExt cx="9144000" cy="1569660"/>
          </a:xfrm>
        </p:grpSpPr>
        <p:sp>
          <p:nvSpPr>
            <p:cNvPr id="16415" name="TextBox 2"/>
            <p:cNvSpPr txBox="1">
              <a:spLocks noChangeArrowheads="1"/>
            </p:cNvSpPr>
            <p:nvPr/>
          </p:nvSpPr>
          <p:spPr bwMode="auto">
            <a:xfrm>
              <a:off x="0" y="685800"/>
              <a:ext cx="6781800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Bedeutungsunterschiede wegen unterschiedlicher f0-Vokal-Synchronisierungen werden im AM-System durch </a:t>
              </a:r>
              <a:r>
                <a:rPr lang="de-DE" b="1">
                  <a:latin typeface="Calibri" charset="0"/>
                  <a:cs typeface="Calibri" charset="0"/>
                </a:rPr>
                <a:t>bitonale Akzente </a:t>
              </a:r>
              <a:r>
                <a:rPr lang="de-DE">
                  <a:latin typeface="Calibri" charset="0"/>
                  <a:cs typeface="Calibri" charset="0"/>
                </a:rPr>
                <a:t>kodiert (also die Kontur wird wieder durch bitonale Akzente erfunden).</a:t>
              </a:r>
            </a:p>
          </p:txBody>
        </p:sp>
        <p:sp>
          <p:nvSpPr>
            <p:cNvPr id="9" name="Freeform 8"/>
            <p:cNvSpPr/>
            <p:nvPr/>
          </p:nvSpPr>
          <p:spPr>
            <a:xfrm>
              <a:off x="6553200" y="1371435"/>
              <a:ext cx="1066800" cy="576124"/>
            </a:xfrm>
            <a:custGeom>
              <a:avLst/>
              <a:gdLst>
                <a:gd name="connsiteX0" fmla="*/ 0 w 1066800"/>
                <a:gd name="connsiteY0" fmla="*/ 575733 h 575733"/>
                <a:gd name="connsiteX1" fmla="*/ 220133 w 1066800"/>
                <a:gd name="connsiteY1" fmla="*/ 567266 h 575733"/>
                <a:gd name="connsiteX2" fmla="*/ 279400 w 1066800"/>
                <a:gd name="connsiteY2" fmla="*/ 558800 h 575733"/>
                <a:gd name="connsiteX3" fmla="*/ 330200 w 1066800"/>
                <a:gd name="connsiteY3" fmla="*/ 541866 h 575733"/>
                <a:gd name="connsiteX4" fmla="*/ 406400 w 1066800"/>
                <a:gd name="connsiteY4" fmla="*/ 474133 h 575733"/>
                <a:gd name="connsiteX5" fmla="*/ 431800 w 1066800"/>
                <a:gd name="connsiteY5" fmla="*/ 440266 h 575733"/>
                <a:gd name="connsiteX6" fmla="*/ 457200 w 1066800"/>
                <a:gd name="connsiteY6" fmla="*/ 414866 h 575733"/>
                <a:gd name="connsiteX7" fmla="*/ 491067 w 1066800"/>
                <a:gd name="connsiteY7" fmla="*/ 381000 h 575733"/>
                <a:gd name="connsiteX8" fmla="*/ 516467 w 1066800"/>
                <a:gd name="connsiteY8" fmla="*/ 321733 h 575733"/>
                <a:gd name="connsiteX9" fmla="*/ 533400 w 1066800"/>
                <a:gd name="connsiteY9" fmla="*/ 296333 h 575733"/>
                <a:gd name="connsiteX10" fmla="*/ 541867 w 1066800"/>
                <a:gd name="connsiteY10" fmla="*/ 270933 h 575733"/>
                <a:gd name="connsiteX11" fmla="*/ 558800 w 1066800"/>
                <a:gd name="connsiteY11" fmla="*/ 245533 h 575733"/>
                <a:gd name="connsiteX12" fmla="*/ 567267 w 1066800"/>
                <a:gd name="connsiteY12" fmla="*/ 220133 h 575733"/>
                <a:gd name="connsiteX13" fmla="*/ 592667 w 1066800"/>
                <a:gd name="connsiteY13" fmla="*/ 194733 h 575733"/>
                <a:gd name="connsiteX14" fmla="*/ 660400 w 1066800"/>
                <a:gd name="connsiteY14" fmla="*/ 110066 h 575733"/>
                <a:gd name="connsiteX15" fmla="*/ 685800 w 1066800"/>
                <a:gd name="connsiteY15" fmla="*/ 84666 h 575733"/>
                <a:gd name="connsiteX16" fmla="*/ 736600 w 1066800"/>
                <a:gd name="connsiteY16" fmla="*/ 50800 h 575733"/>
                <a:gd name="connsiteX17" fmla="*/ 753533 w 1066800"/>
                <a:gd name="connsiteY17" fmla="*/ 33866 h 575733"/>
                <a:gd name="connsiteX18" fmla="*/ 804333 w 1066800"/>
                <a:gd name="connsiteY18" fmla="*/ 16933 h 575733"/>
                <a:gd name="connsiteX19" fmla="*/ 829733 w 1066800"/>
                <a:gd name="connsiteY19" fmla="*/ 8466 h 575733"/>
                <a:gd name="connsiteX20" fmla="*/ 855133 w 1066800"/>
                <a:gd name="connsiteY20" fmla="*/ 0 h 575733"/>
                <a:gd name="connsiteX21" fmla="*/ 1024467 w 1066800"/>
                <a:gd name="connsiteY21" fmla="*/ 8466 h 575733"/>
                <a:gd name="connsiteX22" fmla="*/ 1066800 w 1066800"/>
                <a:gd name="connsiteY22" fmla="*/ 16933 h 575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66800" h="575733">
                  <a:moveTo>
                    <a:pt x="0" y="575733"/>
                  </a:moveTo>
                  <a:cubicBezTo>
                    <a:pt x="73378" y="572911"/>
                    <a:pt x="146836" y="571708"/>
                    <a:pt x="220133" y="567266"/>
                  </a:cubicBezTo>
                  <a:cubicBezTo>
                    <a:pt x="240053" y="566059"/>
                    <a:pt x="259955" y="563287"/>
                    <a:pt x="279400" y="558800"/>
                  </a:cubicBezTo>
                  <a:cubicBezTo>
                    <a:pt x="296792" y="554786"/>
                    <a:pt x="330200" y="541866"/>
                    <a:pt x="330200" y="541866"/>
                  </a:cubicBezTo>
                  <a:cubicBezTo>
                    <a:pt x="388195" y="483871"/>
                    <a:pt x="361074" y="504349"/>
                    <a:pt x="406400" y="474133"/>
                  </a:cubicBezTo>
                  <a:cubicBezTo>
                    <a:pt x="414867" y="462844"/>
                    <a:pt x="422617" y="450980"/>
                    <a:pt x="431800" y="440266"/>
                  </a:cubicBezTo>
                  <a:cubicBezTo>
                    <a:pt x="439592" y="431175"/>
                    <a:pt x="450558" y="424829"/>
                    <a:pt x="457200" y="414866"/>
                  </a:cubicBezTo>
                  <a:cubicBezTo>
                    <a:pt x="483003" y="376162"/>
                    <a:pt x="442687" y="397125"/>
                    <a:pt x="491067" y="381000"/>
                  </a:cubicBezTo>
                  <a:cubicBezTo>
                    <a:pt x="500566" y="352501"/>
                    <a:pt x="499725" y="351031"/>
                    <a:pt x="516467" y="321733"/>
                  </a:cubicBezTo>
                  <a:cubicBezTo>
                    <a:pt x="521516" y="312898"/>
                    <a:pt x="528849" y="305434"/>
                    <a:pt x="533400" y="296333"/>
                  </a:cubicBezTo>
                  <a:cubicBezTo>
                    <a:pt x="537391" y="288351"/>
                    <a:pt x="537876" y="278915"/>
                    <a:pt x="541867" y="270933"/>
                  </a:cubicBezTo>
                  <a:cubicBezTo>
                    <a:pt x="546418" y="261832"/>
                    <a:pt x="554249" y="254634"/>
                    <a:pt x="558800" y="245533"/>
                  </a:cubicBezTo>
                  <a:cubicBezTo>
                    <a:pt x="562791" y="237551"/>
                    <a:pt x="562316" y="227559"/>
                    <a:pt x="567267" y="220133"/>
                  </a:cubicBezTo>
                  <a:cubicBezTo>
                    <a:pt x="573909" y="210170"/>
                    <a:pt x="585316" y="204184"/>
                    <a:pt x="592667" y="194733"/>
                  </a:cubicBezTo>
                  <a:cubicBezTo>
                    <a:pt x="667431" y="98607"/>
                    <a:pt x="587006" y="183460"/>
                    <a:pt x="660400" y="110066"/>
                  </a:cubicBezTo>
                  <a:cubicBezTo>
                    <a:pt x="668867" y="101599"/>
                    <a:pt x="675837" y="91308"/>
                    <a:pt x="685800" y="84666"/>
                  </a:cubicBezTo>
                  <a:cubicBezTo>
                    <a:pt x="702733" y="73377"/>
                    <a:pt x="722210" y="65191"/>
                    <a:pt x="736600" y="50800"/>
                  </a:cubicBezTo>
                  <a:cubicBezTo>
                    <a:pt x="742244" y="45155"/>
                    <a:pt x="746393" y="37436"/>
                    <a:pt x="753533" y="33866"/>
                  </a:cubicBezTo>
                  <a:cubicBezTo>
                    <a:pt x="769498" y="25883"/>
                    <a:pt x="787400" y="22577"/>
                    <a:pt x="804333" y="16933"/>
                  </a:cubicBezTo>
                  <a:lnTo>
                    <a:pt x="829733" y="8466"/>
                  </a:lnTo>
                  <a:lnTo>
                    <a:pt x="855133" y="0"/>
                  </a:lnTo>
                  <a:cubicBezTo>
                    <a:pt x="911578" y="2822"/>
                    <a:pt x="968132" y="3959"/>
                    <a:pt x="1024467" y="8466"/>
                  </a:cubicBezTo>
                  <a:cubicBezTo>
                    <a:pt x="1038812" y="9614"/>
                    <a:pt x="1066800" y="16933"/>
                    <a:pt x="1066800" y="16933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0" name="Freeform 9"/>
            <p:cNvSpPr/>
            <p:nvPr/>
          </p:nvSpPr>
          <p:spPr>
            <a:xfrm flipH="1">
              <a:off x="8077200" y="1371435"/>
              <a:ext cx="1066800" cy="576124"/>
            </a:xfrm>
            <a:custGeom>
              <a:avLst/>
              <a:gdLst>
                <a:gd name="connsiteX0" fmla="*/ 0 w 1066800"/>
                <a:gd name="connsiteY0" fmla="*/ 575733 h 575733"/>
                <a:gd name="connsiteX1" fmla="*/ 220133 w 1066800"/>
                <a:gd name="connsiteY1" fmla="*/ 567266 h 575733"/>
                <a:gd name="connsiteX2" fmla="*/ 279400 w 1066800"/>
                <a:gd name="connsiteY2" fmla="*/ 558800 h 575733"/>
                <a:gd name="connsiteX3" fmla="*/ 330200 w 1066800"/>
                <a:gd name="connsiteY3" fmla="*/ 541866 h 575733"/>
                <a:gd name="connsiteX4" fmla="*/ 406400 w 1066800"/>
                <a:gd name="connsiteY4" fmla="*/ 474133 h 575733"/>
                <a:gd name="connsiteX5" fmla="*/ 431800 w 1066800"/>
                <a:gd name="connsiteY5" fmla="*/ 440266 h 575733"/>
                <a:gd name="connsiteX6" fmla="*/ 457200 w 1066800"/>
                <a:gd name="connsiteY6" fmla="*/ 414866 h 575733"/>
                <a:gd name="connsiteX7" fmla="*/ 491067 w 1066800"/>
                <a:gd name="connsiteY7" fmla="*/ 381000 h 575733"/>
                <a:gd name="connsiteX8" fmla="*/ 516467 w 1066800"/>
                <a:gd name="connsiteY8" fmla="*/ 321733 h 575733"/>
                <a:gd name="connsiteX9" fmla="*/ 533400 w 1066800"/>
                <a:gd name="connsiteY9" fmla="*/ 296333 h 575733"/>
                <a:gd name="connsiteX10" fmla="*/ 541867 w 1066800"/>
                <a:gd name="connsiteY10" fmla="*/ 270933 h 575733"/>
                <a:gd name="connsiteX11" fmla="*/ 558800 w 1066800"/>
                <a:gd name="connsiteY11" fmla="*/ 245533 h 575733"/>
                <a:gd name="connsiteX12" fmla="*/ 567267 w 1066800"/>
                <a:gd name="connsiteY12" fmla="*/ 220133 h 575733"/>
                <a:gd name="connsiteX13" fmla="*/ 592667 w 1066800"/>
                <a:gd name="connsiteY13" fmla="*/ 194733 h 575733"/>
                <a:gd name="connsiteX14" fmla="*/ 660400 w 1066800"/>
                <a:gd name="connsiteY14" fmla="*/ 110066 h 575733"/>
                <a:gd name="connsiteX15" fmla="*/ 685800 w 1066800"/>
                <a:gd name="connsiteY15" fmla="*/ 84666 h 575733"/>
                <a:gd name="connsiteX16" fmla="*/ 736600 w 1066800"/>
                <a:gd name="connsiteY16" fmla="*/ 50800 h 575733"/>
                <a:gd name="connsiteX17" fmla="*/ 753533 w 1066800"/>
                <a:gd name="connsiteY17" fmla="*/ 33866 h 575733"/>
                <a:gd name="connsiteX18" fmla="*/ 804333 w 1066800"/>
                <a:gd name="connsiteY18" fmla="*/ 16933 h 575733"/>
                <a:gd name="connsiteX19" fmla="*/ 829733 w 1066800"/>
                <a:gd name="connsiteY19" fmla="*/ 8466 h 575733"/>
                <a:gd name="connsiteX20" fmla="*/ 855133 w 1066800"/>
                <a:gd name="connsiteY20" fmla="*/ 0 h 575733"/>
                <a:gd name="connsiteX21" fmla="*/ 1024467 w 1066800"/>
                <a:gd name="connsiteY21" fmla="*/ 8466 h 575733"/>
                <a:gd name="connsiteX22" fmla="*/ 1066800 w 1066800"/>
                <a:gd name="connsiteY22" fmla="*/ 16933 h 575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66800" h="575733">
                  <a:moveTo>
                    <a:pt x="0" y="575733"/>
                  </a:moveTo>
                  <a:cubicBezTo>
                    <a:pt x="73378" y="572911"/>
                    <a:pt x="146836" y="571708"/>
                    <a:pt x="220133" y="567266"/>
                  </a:cubicBezTo>
                  <a:cubicBezTo>
                    <a:pt x="240053" y="566059"/>
                    <a:pt x="259955" y="563287"/>
                    <a:pt x="279400" y="558800"/>
                  </a:cubicBezTo>
                  <a:cubicBezTo>
                    <a:pt x="296792" y="554786"/>
                    <a:pt x="330200" y="541866"/>
                    <a:pt x="330200" y="541866"/>
                  </a:cubicBezTo>
                  <a:cubicBezTo>
                    <a:pt x="388195" y="483871"/>
                    <a:pt x="361074" y="504349"/>
                    <a:pt x="406400" y="474133"/>
                  </a:cubicBezTo>
                  <a:cubicBezTo>
                    <a:pt x="414867" y="462844"/>
                    <a:pt x="422617" y="450980"/>
                    <a:pt x="431800" y="440266"/>
                  </a:cubicBezTo>
                  <a:cubicBezTo>
                    <a:pt x="439592" y="431175"/>
                    <a:pt x="450558" y="424829"/>
                    <a:pt x="457200" y="414866"/>
                  </a:cubicBezTo>
                  <a:cubicBezTo>
                    <a:pt x="483003" y="376162"/>
                    <a:pt x="442687" y="397125"/>
                    <a:pt x="491067" y="381000"/>
                  </a:cubicBezTo>
                  <a:cubicBezTo>
                    <a:pt x="500566" y="352501"/>
                    <a:pt x="499725" y="351031"/>
                    <a:pt x="516467" y="321733"/>
                  </a:cubicBezTo>
                  <a:cubicBezTo>
                    <a:pt x="521516" y="312898"/>
                    <a:pt x="528849" y="305434"/>
                    <a:pt x="533400" y="296333"/>
                  </a:cubicBezTo>
                  <a:cubicBezTo>
                    <a:pt x="537391" y="288351"/>
                    <a:pt x="537876" y="278915"/>
                    <a:pt x="541867" y="270933"/>
                  </a:cubicBezTo>
                  <a:cubicBezTo>
                    <a:pt x="546418" y="261832"/>
                    <a:pt x="554249" y="254634"/>
                    <a:pt x="558800" y="245533"/>
                  </a:cubicBezTo>
                  <a:cubicBezTo>
                    <a:pt x="562791" y="237551"/>
                    <a:pt x="562316" y="227559"/>
                    <a:pt x="567267" y="220133"/>
                  </a:cubicBezTo>
                  <a:cubicBezTo>
                    <a:pt x="573909" y="210170"/>
                    <a:pt x="585316" y="204184"/>
                    <a:pt x="592667" y="194733"/>
                  </a:cubicBezTo>
                  <a:cubicBezTo>
                    <a:pt x="667431" y="98607"/>
                    <a:pt x="587006" y="183460"/>
                    <a:pt x="660400" y="110066"/>
                  </a:cubicBezTo>
                  <a:cubicBezTo>
                    <a:pt x="668867" y="101599"/>
                    <a:pt x="675837" y="91308"/>
                    <a:pt x="685800" y="84666"/>
                  </a:cubicBezTo>
                  <a:cubicBezTo>
                    <a:pt x="702733" y="73377"/>
                    <a:pt x="722210" y="65191"/>
                    <a:pt x="736600" y="50800"/>
                  </a:cubicBezTo>
                  <a:cubicBezTo>
                    <a:pt x="742244" y="45155"/>
                    <a:pt x="746393" y="37436"/>
                    <a:pt x="753533" y="33866"/>
                  </a:cubicBezTo>
                  <a:cubicBezTo>
                    <a:pt x="769498" y="25883"/>
                    <a:pt x="787400" y="22577"/>
                    <a:pt x="804333" y="16933"/>
                  </a:cubicBezTo>
                  <a:lnTo>
                    <a:pt x="829733" y="8466"/>
                  </a:lnTo>
                  <a:lnTo>
                    <a:pt x="855133" y="0"/>
                  </a:lnTo>
                  <a:cubicBezTo>
                    <a:pt x="911578" y="2822"/>
                    <a:pt x="968132" y="3959"/>
                    <a:pt x="1024467" y="8466"/>
                  </a:cubicBezTo>
                  <a:cubicBezTo>
                    <a:pt x="1038812" y="9614"/>
                    <a:pt x="1066800" y="16933"/>
                    <a:pt x="1066800" y="16933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6418" name="TextBox 10"/>
            <p:cNvSpPr txBox="1">
              <a:spLocks noChangeArrowheads="1"/>
            </p:cNvSpPr>
            <p:nvPr/>
          </p:nvSpPr>
          <p:spPr bwMode="auto">
            <a:xfrm>
              <a:off x="6781800" y="990600"/>
              <a:ext cx="6858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L+H</a:t>
              </a:r>
            </a:p>
          </p:txBody>
        </p:sp>
        <p:sp>
          <p:nvSpPr>
            <p:cNvPr id="16419" name="Rectangle 11"/>
            <p:cNvSpPr>
              <a:spLocks noChangeArrowheads="1"/>
            </p:cNvSpPr>
            <p:nvPr/>
          </p:nvSpPr>
          <p:spPr bwMode="auto">
            <a:xfrm>
              <a:off x="7924800" y="990600"/>
              <a:ext cx="65915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de-DE">
                  <a:latin typeface="Calibri" charset="0"/>
                  <a:cs typeface="Calibri" charset="0"/>
                </a:rPr>
                <a:t>H+L</a:t>
              </a:r>
              <a:endParaRPr lang="de-DE"/>
            </a:p>
          </p:txBody>
        </p:sp>
      </p:grp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2971800" y="0"/>
            <a:ext cx="2301875" cy="4619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dirty="0" err="1">
                <a:latin typeface="Calibri"/>
                <a:cs typeface="Calibri"/>
              </a:rPr>
              <a:t>Bitonale</a:t>
            </a:r>
            <a:r>
              <a:rPr lang="en-GB" dirty="0">
                <a:latin typeface="Calibri"/>
                <a:cs typeface="Calibri"/>
              </a:rPr>
              <a:t> </a:t>
            </a:r>
            <a:r>
              <a:rPr lang="en-GB" dirty="0" err="1">
                <a:latin typeface="Calibri"/>
                <a:cs typeface="Calibri"/>
              </a:rPr>
              <a:t>Akzente</a:t>
            </a:r>
            <a:endParaRPr lang="en-GB" dirty="0">
              <a:latin typeface="Calibri"/>
              <a:cs typeface="Calibri"/>
            </a:endParaRPr>
          </a:p>
        </p:txBody>
      </p:sp>
      <p:grpSp>
        <p:nvGrpSpPr>
          <p:cNvPr id="3" name="Group 43"/>
          <p:cNvGrpSpPr>
            <a:grpSpLocks/>
          </p:cNvGrpSpPr>
          <p:nvPr/>
        </p:nvGrpSpPr>
        <p:grpSpPr bwMode="auto">
          <a:xfrm>
            <a:off x="0" y="2362200"/>
            <a:ext cx="9144000" cy="3509963"/>
            <a:chOff x="0" y="2362200"/>
            <a:chExt cx="9144000" cy="3509666"/>
          </a:xfrm>
        </p:grpSpPr>
        <p:grpSp>
          <p:nvGrpSpPr>
            <p:cNvPr id="16390" name="Group 42"/>
            <p:cNvGrpSpPr>
              <a:grpSpLocks/>
            </p:cNvGrpSpPr>
            <p:nvPr/>
          </p:nvGrpSpPr>
          <p:grpSpPr bwMode="auto">
            <a:xfrm>
              <a:off x="0" y="2362200"/>
              <a:ext cx="8763000" cy="3509666"/>
              <a:chOff x="0" y="2362200"/>
              <a:chExt cx="8763000" cy="3509666"/>
            </a:xfrm>
          </p:grpSpPr>
          <p:sp>
            <p:nvSpPr>
              <p:cNvPr id="16392" name="TextBox 5"/>
              <p:cNvSpPr txBox="1">
                <a:spLocks noChangeArrowheads="1"/>
              </p:cNvSpPr>
              <p:nvPr/>
            </p:nvSpPr>
            <p:spPr bwMode="auto">
              <a:xfrm>
                <a:off x="0" y="2362200"/>
                <a:ext cx="8763000" cy="12003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de-DE">
                    <a:latin typeface="Calibri" charset="0"/>
                    <a:cs typeface="Calibri" charset="0"/>
                  </a:rPr>
                  <a:t>Zusätzlich ist immer ein Ton gesternt: phonetisch verursacht der gesternte Ton einen Tal (L*) oder Gipfel (H*) in der Nähe des primär betonten Vokales (V) des akzentuierten Wortes. </a:t>
                </a:r>
              </a:p>
            </p:txBody>
          </p:sp>
          <p:sp>
            <p:nvSpPr>
              <p:cNvPr id="14" name="Freeform 13"/>
              <p:cNvSpPr/>
              <p:nvPr/>
            </p:nvSpPr>
            <p:spPr>
              <a:xfrm>
                <a:off x="990600" y="4724200"/>
                <a:ext cx="1066800" cy="576214"/>
              </a:xfrm>
              <a:custGeom>
                <a:avLst/>
                <a:gdLst>
                  <a:gd name="connsiteX0" fmla="*/ 0 w 1066800"/>
                  <a:gd name="connsiteY0" fmla="*/ 575733 h 575733"/>
                  <a:gd name="connsiteX1" fmla="*/ 220133 w 1066800"/>
                  <a:gd name="connsiteY1" fmla="*/ 567266 h 575733"/>
                  <a:gd name="connsiteX2" fmla="*/ 279400 w 1066800"/>
                  <a:gd name="connsiteY2" fmla="*/ 558800 h 575733"/>
                  <a:gd name="connsiteX3" fmla="*/ 330200 w 1066800"/>
                  <a:gd name="connsiteY3" fmla="*/ 541866 h 575733"/>
                  <a:gd name="connsiteX4" fmla="*/ 406400 w 1066800"/>
                  <a:gd name="connsiteY4" fmla="*/ 474133 h 575733"/>
                  <a:gd name="connsiteX5" fmla="*/ 431800 w 1066800"/>
                  <a:gd name="connsiteY5" fmla="*/ 440266 h 575733"/>
                  <a:gd name="connsiteX6" fmla="*/ 457200 w 1066800"/>
                  <a:gd name="connsiteY6" fmla="*/ 414866 h 575733"/>
                  <a:gd name="connsiteX7" fmla="*/ 491067 w 1066800"/>
                  <a:gd name="connsiteY7" fmla="*/ 381000 h 575733"/>
                  <a:gd name="connsiteX8" fmla="*/ 516467 w 1066800"/>
                  <a:gd name="connsiteY8" fmla="*/ 321733 h 575733"/>
                  <a:gd name="connsiteX9" fmla="*/ 533400 w 1066800"/>
                  <a:gd name="connsiteY9" fmla="*/ 296333 h 575733"/>
                  <a:gd name="connsiteX10" fmla="*/ 541867 w 1066800"/>
                  <a:gd name="connsiteY10" fmla="*/ 270933 h 575733"/>
                  <a:gd name="connsiteX11" fmla="*/ 558800 w 1066800"/>
                  <a:gd name="connsiteY11" fmla="*/ 245533 h 575733"/>
                  <a:gd name="connsiteX12" fmla="*/ 567267 w 1066800"/>
                  <a:gd name="connsiteY12" fmla="*/ 220133 h 575733"/>
                  <a:gd name="connsiteX13" fmla="*/ 592667 w 1066800"/>
                  <a:gd name="connsiteY13" fmla="*/ 194733 h 575733"/>
                  <a:gd name="connsiteX14" fmla="*/ 660400 w 1066800"/>
                  <a:gd name="connsiteY14" fmla="*/ 110066 h 575733"/>
                  <a:gd name="connsiteX15" fmla="*/ 685800 w 1066800"/>
                  <a:gd name="connsiteY15" fmla="*/ 84666 h 575733"/>
                  <a:gd name="connsiteX16" fmla="*/ 736600 w 1066800"/>
                  <a:gd name="connsiteY16" fmla="*/ 50800 h 575733"/>
                  <a:gd name="connsiteX17" fmla="*/ 753533 w 1066800"/>
                  <a:gd name="connsiteY17" fmla="*/ 33866 h 575733"/>
                  <a:gd name="connsiteX18" fmla="*/ 804333 w 1066800"/>
                  <a:gd name="connsiteY18" fmla="*/ 16933 h 575733"/>
                  <a:gd name="connsiteX19" fmla="*/ 829733 w 1066800"/>
                  <a:gd name="connsiteY19" fmla="*/ 8466 h 575733"/>
                  <a:gd name="connsiteX20" fmla="*/ 855133 w 1066800"/>
                  <a:gd name="connsiteY20" fmla="*/ 0 h 575733"/>
                  <a:gd name="connsiteX21" fmla="*/ 1024467 w 1066800"/>
                  <a:gd name="connsiteY21" fmla="*/ 8466 h 575733"/>
                  <a:gd name="connsiteX22" fmla="*/ 1066800 w 1066800"/>
                  <a:gd name="connsiteY22" fmla="*/ 16933 h 575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066800" h="575733">
                    <a:moveTo>
                      <a:pt x="0" y="575733"/>
                    </a:moveTo>
                    <a:cubicBezTo>
                      <a:pt x="73378" y="572911"/>
                      <a:pt x="146836" y="571708"/>
                      <a:pt x="220133" y="567266"/>
                    </a:cubicBezTo>
                    <a:cubicBezTo>
                      <a:pt x="240053" y="566059"/>
                      <a:pt x="259955" y="563287"/>
                      <a:pt x="279400" y="558800"/>
                    </a:cubicBezTo>
                    <a:cubicBezTo>
                      <a:pt x="296792" y="554786"/>
                      <a:pt x="330200" y="541866"/>
                      <a:pt x="330200" y="541866"/>
                    </a:cubicBezTo>
                    <a:cubicBezTo>
                      <a:pt x="388195" y="483871"/>
                      <a:pt x="361074" y="504349"/>
                      <a:pt x="406400" y="474133"/>
                    </a:cubicBezTo>
                    <a:cubicBezTo>
                      <a:pt x="414867" y="462844"/>
                      <a:pt x="422617" y="450980"/>
                      <a:pt x="431800" y="440266"/>
                    </a:cubicBezTo>
                    <a:cubicBezTo>
                      <a:pt x="439592" y="431175"/>
                      <a:pt x="450558" y="424829"/>
                      <a:pt x="457200" y="414866"/>
                    </a:cubicBezTo>
                    <a:cubicBezTo>
                      <a:pt x="483003" y="376162"/>
                      <a:pt x="442687" y="397125"/>
                      <a:pt x="491067" y="381000"/>
                    </a:cubicBezTo>
                    <a:cubicBezTo>
                      <a:pt x="500566" y="352501"/>
                      <a:pt x="499725" y="351031"/>
                      <a:pt x="516467" y="321733"/>
                    </a:cubicBezTo>
                    <a:cubicBezTo>
                      <a:pt x="521516" y="312898"/>
                      <a:pt x="528849" y="305434"/>
                      <a:pt x="533400" y="296333"/>
                    </a:cubicBezTo>
                    <a:cubicBezTo>
                      <a:pt x="537391" y="288351"/>
                      <a:pt x="537876" y="278915"/>
                      <a:pt x="541867" y="270933"/>
                    </a:cubicBezTo>
                    <a:cubicBezTo>
                      <a:pt x="546418" y="261832"/>
                      <a:pt x="554249" y="254634"/>
                      <a:pt x="558800" y="245533"/>
                    </a:cubicBezTo>
                    <a:cubicBezTo>
                      <a:pt x="562791" y="237551"/>
                      <a:pt x="562316" y="227559"/>
                      <a:pt x="567267" y="220133"/>
                    </a:cubicBezTo>
                    <a:cubicBezTo>
                      <a:pt x="573909" y="210170"/>
                      <a:pt x="585316" y="204184"/>
                      <a:pt x="592667" y="194733"/>
                    </a:cubicBezTo>
                    <a:cubicBezTo>
                      <a:pt x="667431" y="98607"/>
                      <a:pt x="587006" y="183460"/>
                      <a:pt x="660400" y="110066"/>
                    </a:cubicBezTo>
                    <a:cubicBezTo>
                      <a:pt x="668867" y="101599"/>
                      <a:pt x="675837" y="91308"/>
                      <a:pt x="685800" y="84666"/>
                    </a:cubicBezTo>
                    <a:cubicBezTo>
                      <a:pt x="702733" y="73377"/>
                      <a:pt x="722210" y="65191"/>
                      <a:pt x="736600" y="50800"/>
                    </a:cubicBezTo>
                    <a:cubicBezTo>
                      <a:pt x="742244" y="45155"/>
                      <a:pt x="746393" y="37436"/>
                      <a:pt x="753533" y="33866"/>
                    </a:cubicBezTo>
                    <a:cubicBezTo>
                      <a:pt x="769498" y="25883"/>
                      <a:pt x="787400" y="22577"/>
                      <a:pt x="804333" y="16933"/>
                    </a:cubicBezTo>
                    <a:lnTo>
                      <a:pt x="829733" y="8466"/>
                    </a:lnTo>
                    <a:lnTo>
                      <a:pt x="855133" y="0"/>
                    </a:lnTo>
                    <a:cubicBezTo>
                      <a:pt x="911578" y="2822"/>
                      <a:pt x="968132" y="3959"/>
                      <a:pt x="1024467" y="8466"/>
                    </a:cubicBezTo>
                    <a:cubicBezTo>
                      <a:pt x="1038812" y="9614"/>
                      <a:pt x="1066800" y="16933"/>
                      <a:pt x="1066800" y="16933"/>
                    </a:cubicBezTo>
                  </a:path>
                </a:pathLst>
              </a:custGeom>
              <a:ln>
                <a:solidFill>
                  <a:schemeClr val="bg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 rot="5400000">
                <a:off x="419942" y="4837696"/>
                <a:ext cx="1142903" cy="1588"/>
              </a:xfrm>
              <a:prstGeom prst="line">
                <a:avLst/>
              </a:prstGeom>
              <a:ln w="12700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5400000">
                <a:off x="800942" y="4837696"/>
                <a:ext cx="1142903" cy="1588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ysDash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396" name="TextBox 17"/>
              <p:cNvSpPr txBox="1">
                <a:spLocks noChangeArrowheads="1"/>
              </p:cNvSpPr>
              <p:nvPr/>
            </p:nvSpPr>
            <p:spPr bwMode="auto">
              <a:xfrm>
                <a:off x="990600" y="4267200"/>
                <a:ext cx="5334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de-DE">
                    <a:latin typeface="Calibri" charset="0"/>
                    <a:cs typeface="Calibri" charset="0"/>
                  </a:rPr>
                  <a:t>V</a:t>
                </a:r>
              </a:p>
            </p:txBody>
          </p:sp>
          <p:sp>
            <p:nvSpPr>
              <p:cNvPr id="16397" name="TextBox 18"/>
              <p:cNvSpPr txBox="1">
                <a:spLocks noChangeArrowheads="1"/>
              </p:cNvSpPr>
              <p:nvPr/>
            </p:nvSpPr>
            <p:spPr bwMode="auto">
              <a:xfrm>
                <a:off x="990600" y="3657600"/>
                <a:ext cx="9906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de-DE">
                    <a:latin typeface="Calibri" charset="0"/>
                    <a:cs typeface="Calibri" charset="0"/>
                  </a:rPr>
                  <a:t>L*+H</a:t>
                </a:r>
              </a:p>
            </p:txBody>
          </p:sp>
          <p:sp>
            <p:nvSpPr>
              <p:cNvPr id="22" name="Freeform 21"/>
              <p:cNvSpPr/>
              <p:nvPr/>
            </p:nvSpPr>
            <p:spPr>
              <a:xfrm>
                <a:off x="2514600" y="4724200"/>
                <a:ext cx="1066800" cy="576214"/>
              </a:xfrm>
              <a:custGeom>
                <a:avLst/>
                <a:gdLst>
                  <a:gd name="connsiteX0" fmla="*/ 0 w 1066800"/>
                  <a:gd name="connsiteY0" fmla="*/ 575733 h 575733"/>
                  <a:gd name="connsiteX1" fmla="*/ 220133 w 1066800"/>
                  <a:gd name="connsiteY1" fmla="*/ 567266 h 575733"/>
                  <a:gd name="connsiteX2" fmla="*/ 279400 w 1066800"/>
                  <a:gd name="connsiteY2" fmla="*/ 558800 h 575733"/>
                  <a:gd name="connsiteX3" fmla="*/ 330200 w 1066800"/>
                  <a:gd name="connsiteY3" fmla="*/ 541866 h 575733"/>
                  <a:gd name="connsiteX4" fmla="*/ 406400 w 1066800"/>
                  <a:gd name="connsiteY4" fmla="*/ 474133 h 575733"/>
                  <a:gd name="connsiteX5" fmla="*/ 431800 w 1066800"/>
                  <a:gd name="connsiteY5" fmla="*/ 440266 h 575733"/>
                  <a:gd name="connsiteX6" fmla="*/ 457200 w 1066800"/>
                  <a:gd name="connsiteY6" fmla="*/ 414866 h 575733"/>
                  <a:gd name="connsiteX7" fmla="*/ 491067 w 1066800"/>
                  <a:gd name="connsiteY7" fmla="*/ 381000 h 575733"/>
                  <a:gd name="connsiteX8" fmla="*/ 516467 w 1066800"/>
                  <a:gd name="connsiteY8" fmla="*/ 321733 h 575733"/>
                  <a:gd name="connsiteX9" fmla="*/ 533400 w 1066800"/>
                  <a:gd name="connsiteY9" fmla="*/ 296333 h 575733"/>
                  <a:gd name="connsiteX10" fmla="*/ 541867 w 1066800"/>
                  <a:gd name="connsiteY10" fmla="*/ 270933 h 575733"/>
                  <a:gd name="connsiteX11" fmla="*/ 558800 w 1066800"/>
                  <a:gd name="connsiteY11" fmla="*/ 245533 h 575733"/>
                  <a:gd name="connsiteX12" fmla="*/ 567267 w 1066800"/>
                  <a:gd name="connsiteY12" fmla="*/ 220133 h 575733"/>
                  <a:gd name="connsiteX13" fmla="*/ 592667 w 1066800"/>
                  <a:gd name="connsiteY13" fmla="*/ 194733 h 575733"/>
                  <a:gd name="connsiteX14" fmla="*/ 660400 w 1066800"/>
                  <a:gd name="connsiteY14" fmla="*/ 110066 h 575733"/>
                  <a:gd name="connsiteX15" fmla="*/ 685800 w 1066800"/>
                  <a:gd name="connsiteY15" fmla="*/ 84666 h 575733"/>
                  <a:gd name="connsiteX16" fmla="*/ 736600 w 1066800"/>
                  <a:gd name="connsiteY16" fmla="*/ 50800 h 575733"/>
                  <a:gd name="connsiteX17" fmla="*/ 753533 w 1066800"/>
                  <a:gd name="connsiteY17" fmla="*/ 33866 h 575733"/>
                  <a:gd name="connsiteX18" fmla="*/ 804333 w 1066800"/>
                  <a:gd name="connsiteY18" fmla="*/ 16933 h 575733"/>
                  <a:gd name="connsiteX19" fmla="*/ 829733 w 1066800"/>
                  <a:gd name="connsiteY19" fmla="*/ 8466 h 575733"/>
                  <a:gd name="connsiteX20" fmla="*/ 855133 w 1066800"/>
                  <a:gd name="connsiteY20" fmla="*/ 0 h 575733"/>
                  <a:gd name="connsiteX21" fmla="*/ 1024467 w 1066800"/>
                  <a:gd name="connsiteY21" fmla="*/ 8466 h 575733"/>
                  <a:gd name="connsiteX22" fmla="*/ 1066800 w 1066800"/>
                  <a:gd name="connsiteY22" fmla="*/ 16933 h 575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066800" h="575733">
                    <a:moveTo>
                      <a:pt x="0" y="575733"/>
                    </a:moveTo>
                    <a:cubicBezTo>
                      <a:pt x="73378" y="572911"/>
                      <a:pt x="146836" y="571708"/>
                      <a:pt x="220133" y="567266"/>
                    </a:cubicBezTo>
                    <a:cubicBezTo>
                      <a:pt x="240053" y="566059"/>
                      <a:pt x="259955" y="563287"/>
                      <a:pt x="279400" y="558800"/>
                    </a:cubicBezTo>
                    <a:cubicBezTo>
                      <a:pt x="296792" y="554786"/>
                      <a:pt x="330200" y="541866"/>
                      <a:pt x="330200" y="541866"/>
                    </a:cubicBezTo>
                    <a:cubicBezTo>
                      <a:pt x="388195" y="483871"/>
                      <a:pt x="361074" y="504349"/>
                      <a:pt x="406400" y="474133"/>
                    </a:cubicBezTo>
                    <a:cubicBezTo>
                      <a:pt x="414867" y="462844"/>
                      <a:pt x="422617" y="450980"/>
                      <a:pt x="431800" y="440266"/>
                    </a:cubicBezTo>
                    <a:cubicBezTo>
                      <a:pt x="439592" y="431175"/>
                      <a:pt x="450558" y="424829"/>
                      <a:pt x="457200" y="414866"/>
                    </a:cubicBezTo>
                    <a:cubicBezTo>
                      <a:pt x="483003" y="376162"/>
                      <a:pt x="442687" y="397125"/>
                      <a:pt x="491067" y="381000"/>
                    </a:cubicBezTo>
                    <a:cubicBezTo>
                      <a:pt x="500566" y="352501"/>
                      <a:pt x="499725" y="351031"/>
                      <a:pt x="516467" y="321733"/>
                    </a:cubicBezTo>
                    <a:cubicBezTo>
                      <a:pt x="521516" y="312898"/>
                      <a:pt x="528849" y="305434"/>
                      <a:pt x="533400" y="296333"/>
                    </a:cubicBezTo>
                    <a:cubicBezTo>
                      <a:pt x="537391" y="288351"/>
                      <a:pt x="537876" y="278915"/>
                      <a:pt x="541867" y="270933"/>
                    </a:cubicBezTo>
                    <a:cubicBezTo>
                      <a:pt x="546418" y="261832"/>
                      <a:pt x="554249" y="254634"/>
                      <a:pt x="558800" y="245533"/>
                    </a:cubicBezTo>
                    <a:cubicBezTo>
                      <a:pt x="562791" y="237551"/>
                      <a:pt x="562316" y="227559"/>
                      <a:pt x="567267" y="220133"/>
                    </a:cubicBezTo>
                    <a:cubicBezTo>
                      <a:pt x="573909" y="210170"/>
                      <a:pt x="585316" y="204184"/>
                      <a:pt x="592667" y="194733"/>
                    </a:cubicBezTo>
                    <a:cubicBezTo>
                      <a:pt x="667431" y="98607"/>
                      <a:pt x="587006" y="183460"/>
                      <a:pt x="660400" y="110066"/>
                    </a:cubicBezTo>
                    <a:cubicBezTo>
                      <a:pt x="668867" y="101599"/>
                      <a:pt x="675837" y="91308"/>
                      <a:pt x="685800" y="84666"/>
                    </a:cubicBezTo>
                    <a:cubicBezTo>
                      <a:pt x="702733" y="73377"/>
                      <a:pt x="722210" y="65191"/>
                      <a:pt x="736600" y="50800"/>
                    </a:cubicBezTo>
                    <a:cubicBezTo>
                      <a:pt x="742244" y="45155"/>
                      <a:pt x="746393" y="37436"/>
                      <a:pt x="753533" y="33866"/>
                    </a:cubicBezTo>
                    <a:cubicBezTo>
                      <a:pt x="769498" y="25883"/>
                      <a:pt x="787400" y="22577"/>
                      <a:pt x="804333" y="16933"/>
                    </a:cubicBezTo>
                    <a:lnTo>
                      <a:pt x="829733" y="8466"/>
                    </a:lnTo>
                    <a:lnTo>
                      <a:pt x="855133" y="0"/>
                    </a:lnTo>
                    <a:cubicBezTo>
                      <a:pt x="911578" y="2822"/>
                      <a:pt x="968132" y="3959"/>
                      <a:pt x="1024467" y="8466"/>
                    </a:cubicBezTo>
                    <a:cubicBezTo>
                      <a:pt x="1038812" y="9614"/>
                      <a:pt x="1066800" y="16933"/>
                      <a:pt x="1066800" y="16933"/>
                    </a:cubicBezTo>
                  </a:path>
                </a:pathLst>
              </a:custGeom>
              <a:ln>
                <a:solidFill>
                  <a:schemeClr val="bg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cxnSp>
            <p:nvCxnSpPr>
              <p:cNvPr id="23" name="Straight Connector 22"/>
              <p:cNvCxnSpPr/>
              <p:nvPr/>
            </p:nvCxnSpPr>
            <p:spPr>
              <a:xfrm rot="5400000">
                <a:off x="2553542" y="4761503"/>
                <a:ext cx="1142903" cy="1588"/>
              </a:xfrm>
              <a:prstGeom prst="line">
                <a:avLst/>
              </a:prstGeom>
              <a:ln w="12700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5400000">
                <a:off x="2934542" y="4761503"/>
                <a:ext cx="1142903" cy="1588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ysDash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401" name="TextBox 24"/>
              <p:cNvSpPr txBox="1">
                <a:spLocks noChangeArrowheads="1"/>
              </p:cNvSpPr>
              <p:nvPr/>
            </p:nvSpPr>
            <p:spPr bwMode="auto">
              <a:xfrm>
                <a:off x="3124200" y="4191000"/>
                <a:ext cx="5334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de-DE">
                    <a:latin typeface="Calibri" charset="0"/>
                    <a:cs typeface="Calibri" charset="0"/>
                  </a:rPr>
                  <a:t>V</a:t>
                </a:r>
              </a:p>
            </p:txBody>
          </p:sp>
          <p:sp>
            <p:nvSpPr>
              <p:cNvPr id="16402" name="TextBox 25"/>
              <p:cNvSpPr txBox="1">
                <a:spLocks noChangeArrowheads="1"/>
              </p:cNvSpPr>
              <p:nvPr/>
            </p:nvSpPr>
            <p:spPr bwMode="auto">
              <a:xfrm>
                <a:off x="2819400" y="3657600"/>
                <a:ext cx="9906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de-DE">
                    <a:latin typeface="Calibri" charset="0"/>
                    <a:cs typeface="Calibri" charset="0"/>
                  </a:rPr>
                  <a:t>L+H*</a:t>
                </a:r>
              </a:p>
            </p:txBody>
          </p:sp>
          <p:sp>
            <p:nvSpPr>
              <p:cNvPr id="27" name="Freeform 26"/>
              <p:cNvSpPr/>
              <p:nvPr/>
            </p:nvSpPr>
            <p:spPr>
              <a:xfrm flipH="1">
                <a:off x="5410200" y="4724200"/>
                <a:ext cx="1066800" cy="576214"/>
              </a:xfrm>
              <a:custGeom>
                <a:avLst/>
                <a:gdLst>
                  <a:gd name="connsiteX0" fmla="*/ 0 w 1066800"/>
                  <a:gd name="connsiteY0" fmla="*/ 575733 h 575733"/>
                  <a:gd name="connsiteX1" fmla="*/ 220133 w 1066800"/>
                  <a:gd name="connsiteY1" fmla="*/ 567266 h 575733"/>
                  <a:gd name="connsiteX2" fmla="*/ 279400 w 1066800"/>
                  <a:gd name="connsiteY2" fmla="*/ 558800 h 575733"/>
                  <a:gd name="connsiteX3" fmla="*/ 330200 w 1066800"/>
                  <a:gd name="connsiteY3" fmla="*/ 541866 h 575733"/>
                  <a:gd name="connsiteX4" fmla="*/ 406400 w 1066800"/>
                  <a:gd name="connsiteY4" fmla="*/ 474133 h 575733"/>
                  <a:gd name="connsiteX5" fmla="*/ 431800 w 1066800"/>
                  <a:gd name="connsiteY5" fmla="*/ 440266 h 575733"/>
                  <a:gd name="connsiteX6" fmla="*/ 457200 w 1066800"/>
                  <a:gd name="connsiteY6" fmla="*/ 414866 h 575733"/>
                  <a:gd name="connsiteX7" fmla="*/ 491067 w 1066800"/>
                  <a:gd name="connsiteY7" fmla="*/ 381000 h 575733"/>
                  <a:gd name="connsiteX8" fmla="*/ 516467 w 1066800"/>
                  <a:gd name="connsiteY8" fmla="*/ 321733 h 575733"/>
                  <a:gd name="connsiteX9" fmla="*/ 533400 w 1066800"/>
                  <a:gd name="connsiteY9" fmla="*/ 296333 h 575733"/>
                  <a:gd name="connsiteX10" fmla="*/ 541867 w 1066800"/>
                  <a:gd name="connsiteY10" fmla="*/ 270933 h 575733"/>
                  <a:gd name="connsiteX11" fmla="*/ 558800 w 1066800"/>
                  <a:gd name="connsiteY11" fmla="*/ 245533 h 575733"/>
                  <a:gd name="connsiteX12" fmla="*/ 567267 w 1066800"/>
                  <a:gd name="connsiteY12" fmla="*/ 220133 h 575733"/>
                  <a:gd name="connsiteX13" fmla="*/ 592667 w 1066800"/>
                  <a:gd name="connsiteY13" fmla="*/ 194733 h 575733"/>
                  <a:gd name="connsiteX14" fmla="*/ 660400 w 1066800"/>
                  <a:gd name="connsiteY14" fmla="*/ 110066 h 575733"/>
                  <a:gd name="connsiteX15" fmla="*/ 685800 w 1066800"/>
                  <a:gd name="connsiteY15" fmla="*/ 84666 h 575733"/>
                  <a:gd name="connsiteX16" fmla="*/ 736600 w 1066800"/>
                  <a:gd name="connsiteY16" fmla="*/ 50800 h 575733"/>
                  <a:gd name="connsiteX17" fmla="*/ 753533 w 1066800"/>
                  <a:gd name="connsiteY17" fmla="*/ 33866 h 575733"/>
                  <a:gd name="connsiteX18" fmla="*/ 804333 w 1066800"/>
                  <a:gd name="connsiteY18" fmla="*/ 16933 h 575733"/>
                  <a:gd name="connsiteX19" fmla="*/ 829733 w 1066800"/>
                  <a:gd name="connsiteY19" fmla="*/ 8466 h 575733"/>
                  <a:gd name="connsiteX20" fmla="*/ 855133 w 1066800"/>
                  <a:gd name="connsiteY20" fmla="*/ 0 h 575733"/>
                  <a:gd name="connsiteX21" fmla="*/ 1024467 w 1066800"/>
                  <a:gd name="connsiteY21" fmla="*/ 8466 h 575733"/>
                  <a:gd name="connsiteX22" fmla="*/ 1066800 w 1066800"/>
                  <a:gd name="connsiteY22" fmla="*/ 16933 h 575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066800" h="575733">
                    <a:moveTo>
                      <a:pt x="0" y="575733"/>
                    </a:moveTo>
                    <a:cubicBezTo>
                      <a:pt x="73378" y="572911"/>
                      <a:pt x="146836" y="571708"/>
                      <a:pt x="220133" y="567266"/>
                    </a:cubicBezTo>
                    <a:cubicBezTo>
                      <a:pt x="240053" y="566059"/>
                      <a:pt x="259955" y="563287"/>
                      <a:pt x="279400" y="558800"/>
                    </a:cubicBezTo>
                    <a:cubicBezTo>
                      <a:pt x="296792" y="554786"/>
                      <a:pt x="330200" y="541866"/>
                      <a:pt x="330200" y="541866"/>
                    </a:cubicBezTo>
                    <a:cubicBezTo>
                      <a:pt x="388195" y="483871"/>
                      <a:pt x="361074" y="504349"/>
                      <a:pt x="406400" y="474133"/>
                    </a:cubicBezTo>
                    <a:cubicBezTo>
                      <a:pt x="414867" y="462844"/>
                      <a:pt x="422617" y="450980"/>
                      <a:pt x="431800" y="440266"/>
                    </a:cubicBezTo>
                    <a:cubicBezTo>
                      <a:pt x="439592" y="431175"/>
                      <a:pt x="450558" y="424829"/>
                      <a:pt x="457200" y="414866"/>
                    </a:cubicBezTo>
                    <a:cubicBezTo>
                      <a:pt x="483003" y="376162"/>
                      <a:pt x="442687" y="397125"/>
                      <a:pt x="491067" y="381000"/>
                    </a:cubicBezTo>
                    <a:cubicBezTo>
                      <a:pt x="500566" y="352501"/>
                      <a:pt x="499725" y="351031"/>
                      <a:pt x="516467" y="321733"/>
                    </a:cubicBezTo>
                    <a:cubicBezTo>
                      <a:pt x="521516" y="312898"/>
                      <a:pt x="528849" y="305434"/>
                      <a:pt x="533400" y="296333"/>
                    </a:cubicBezTo>
                    <a:cubicBezTo>
                      <a:pt x="537391" y="288351"/>
                      <a:pt x="537876" y="278915"/>
                      <a:pt x="541867" y="270933"/>
                    </a:cubicBezTo>
                    <a:cubicBezTo>
                      <a:pt x="546418" y="261832"/>
                      <a:pt x="554249" y="254634"/>
                      <a:pt x="558800" y="245533"/>
                    </a:cubicBezTo>
                    <a:cubicBezTo>
                      <a:pt x="562791" y="237551"/>
                      <a:pt x="562316" y="227559"/>
                      <a:pt x="567267" y="220133"/>
                    </a:cubicBezTo>
                    <a:cubicBezTo>
                      <a:pt x="573909" y="210170"/>
                      <a:pt x="585316" y="204184"/>
                      <a:pt x="592667" y="194733"/>
                    </a:cubicBezTo>
                    <a:cubicBezTo>
                      <a:pt x="667431" y="98607"/>
                      <a:pt x="587006" y="183460"/>
                      <a:pt x="660400" y="110066"/>
                    </a:cubicBezTo>
                    <a:cubicBezTo>
                      <a:pt x="668867" y="101599"/>
                      <a:pt x="675837" y="91308"/>
                      <a:pt x="685800" y="84666"/>
                    </a:cubicBezTo>
                    <a:cubicBezTo>
                      <a:pt x="702733" y="73377"/>
                      <a:pt x="722210" y="65191"/>
                      <a:pt x="736600" y="50800"/>
                    </a:cubicBezTo>
                    <a:cubicBezTo>
                      <a:pt x="742244" y="45155"/>
                      <a:pt x="746393" y="37436"/>
                      <a:pt x="753533" y="33866"/>
                    </a:cubicBezTo>
                    <a:cubicBezTo>
                      <a:pt x="769498" y="25883"/>
                      <a:pt x="787400" y="22577"/>
                      <a:pt x="804333" y="16933"/>
                    </a:cubicBezTo>
                    <a:lnTo>
                      <a:pt x="829733" y="8466"/>
                    </a:lnTo>
                    <a:lnTo>
                      <a:pt x="855133" y="0"/>
                    </a:lnTo>
                    <a:cubicBezTo>
                      <a:pt x="911578" y="2822"/>
                      <a:pt x="968132" y="3959"/>
                      <a:pt x="1024467" y="8466"/>
                    </a:cubicBezTo>
                    <a:cubicBezTo>
                      <a:pt x="1038812" y="9614"/>
                      <a:pt x="1066800" y="16933"/>
                      <a:pt x="1066800" y="16933"/>
                    </a:cubicBezTo>
                  </a:path>
                </a:pathLst>
              </a:custGeom>
              <a:ln>
                <a:solidFill>
                  <a:srgbClr val="80808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16404" name="TextBox 27"/>
              <p:cNvSpPr txBox="1">
                <a:spLocks noChangeArrowheads="1"/>
              </p:cNvSpPr>
              <p:nvPr/>
            </p:nvSpPr>
            <p:spPr bwMode="auto">
              <a:xfrm>
                <a:off x="152400" y="5410200"/>
                <a:ext cx="19050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de-DE">
                    <a:latin typeface="Calibri" charset="0"/>
                    <a:cs typeface="Calibri" charset="0"/>
                  </a:rPr>
                  <a:t>später Gipfel</a:t>
                </a:r>
              </a:p>
            </p:txBody>
          </p:sp>
          <p:cxnSp>
            <p:nvCxnSpPr>
              <p:cNvPr id="29" name="Straight Connector 28"/>
              <p:cNvCxnSpPr/>
              <p:nvPr/>
            </p:nvCxnSpPr>
            <p:spPr>
              <a:xfrm rot="5400000">
                <a:off x="4839542" y="4761503"/>
                <a:ext cx="1142903" cy="1588"/>
              </a:xfrm>
              <a:prstGeom prst="line">
                <a:avLst/>
              </a:prstGeom>
              <a:ln w="12700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5400000">
                <a:off x="5220542" y="4761503"/>
                <a:ext cx="1142903" cy="1588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ysDash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407" name="TextBox 30"/>
              <p:cNvSpPr txBox="1">
                <a:spLocks noChangeArrowheads="1"/>
              </p:cNvSpPr>
              <p:nvPr/>
            </p:nvSpPr>
            <p:spPr bwMode="auto">
              <a:xfrm>
                <a:off x="5410200" y="4191000"/>
                <a:ext cx="5334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de-DE">
                    <a:latin typeface="Calibri" charset="0"/>
                    <a:cs typeface="Calibri" charset="0"/>
                  </a:rPr>
                  <a:t>V</a:t>
                </a:r>
              </a:p>
            </p:txBody>
          </p:sp>
          <p:sp>
            <p:nvSpPr>
              <p:cNvPr id="16408" name="TextBox 31"/>
              <p:cNvSpPr txBox="1">
                <a:spLocks noChangeArrowheads="1"/>
              </p:cNvSpPr>
              <p:nvPr/>
            </p:nvSpPr>
            <p:spPr bwMode="auto">
              <a:xfrm>
                <a:off x="5334000" y="3733800"/>
                <a:ext cx="9906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de-DE">
                    <a:latin typeface="Calibri" charset="0"/>
                    <a:cs typeface="Calibri" charset="0"/>
                  </a:rPr>
                  <a:t>H*+L</a:t>
                </a:r>
              </a:p>
            </p:txBody>
          </p:sp>
          <p:sp>
            <p:nvSpPr>
              <p:cNvPr id="33" name="Freeform 32"/>
              <p:cNvSpPr/>
              <p:nvPr/>
            </p:nvSpPr>
            <p:spPr>
              <a:xfrm flipH="1">
                <a:off x="7239000" y="4724200"/>
                <a:ext cx="1066800" cy="576214"/>
              </a:xfrm>
              <a:custGeom>
                <a:avLst/>
                <a:gdLst>
                  <a:gd name="connsiteX0" fmla="*/ 0 w 1066800"/>
                  <a:gd name="connsiteY0" fmla="*/ 575733 h 575733"/>
                  <a:gd name="connsiteX1" fmla="*/ 220133 w 1066800"/>
                  <a:gd name="connsiteY1" fmla="*/ 567266 h 575733"/>
                  <a:gd name="connsiteX2" fmla="*/ 279400 w 1066800"/>
                  <a:gd name="connsiteY2" fmla="*/ 558800 h 575733"/>
                  <a:gd name="connsiteX3" fmla="*/ 330200 w 1066800"/>
                  <a:gd name="connsiteY3" fmla="*/ 541866 h 575733"/>
                  <a:gd name="connsiteX4" fmla="*/ 406400 w 1066800"/>
                  <a:gd name="connsiteY4" fmla="*/ 474133 h 575733"/>
                  <a:gd name="connsiteX5" fmla="*/ 431800 w 1066800"/>
                  <a:gd name="connsiteY5" fmla="*/ 440266 h 575733"/>
                  <a:gd name="connsiteX6" fmla="*/ 457200 w 1066800"/>
                  <a:gd name="connsiteY6" fmla="*/ 414866 h 575733"/>
                  <a:gd name="connsiteX7" fmla="*/ 491067 w 1066800"/>
                  <a:gd name="connsiteY7" fmla="*/ 381000 h 575733"/>
                  <a:gd name="connsiteX8" fmla="*/ 516467 w 1066800"/>
                  <a:gd name="connsiteY8" fmla="*/ 321733 h 575733"/>
                  <a:gd name="connsiteX9" fmla="*/ 533400 w 1066800"/>
                  <a:gd name="connsiteY9" fmla="*/ 296333 h 575733"/>
                  <a:gd name="connsiteX10" fmla="*/ 541867 w 1066800"/>
                  <a:gd name="connsiteY10" fmla="*/ 270933 h 575733"/>
                  <a:gd name="connsiteX11" fmla="*/ 558800 w 1066800"/>
                  <a:gd name="connsiteY11" fmla="*/ 245533 h 575733"/>
                  <a:gd name="connsiteX12" fmla="*/ 567267 w 1066800"/>
                  <a:gd name="connsiteY12" fmla="*/ 220133 h 575733"/>
                  <a:gd name="connsiteX13" fmla="*/ 592667 w 1066800"/>
                  <a:gd name="connsiteY13" fmla="*/ 194733 h 575733"/>
                  <a:gd name="connsiteX14" fmla="*/ 660400 w 1066800"/>
                  <a:gd name="connsiteY14" fmla="*/ 110066 h 575733"/>
                  <a:gd name="connsiteX15" fmla="*/ 685800 w 1066800"/>
                  <a:gd name="connsiteY15" fmla="*/ 84666 h 575733"/>
                  <a:gd name="connsiteX16" fmla="*/ 736600 w 1066800"/>
                  <a:gd name="connsiteY16" fmla="*/ 50800 h 575733"/>
                  <a:gd name="connsiteX17" fmla="*/ 753533 w 1066800"/>
                  <a:gd name="connsiteY17" fmla="*/ 33866 h 575733"/>
                  <a:gd name="connsiteX18" fmla="*/ 804333 w 1066800"/>
                  <a:gd name="connsiteY18" fmla="*/ 16933 h 575733"/>
                  <a:gd name="connsiteX19" fmla="*/ 829733 w 1066800"/>
                  <a:gd name="connsiteY19" fmla="*/ 8466 h 575733"/>
                  <a:gd name="connsiteX20" fmla="*/ 855133 w 1066800"/>
                  <a:gd name="connsiteY20" fmla="*/ 0 h 575733"/>
                  <a:gd name="connsiteX21" fmla="*/ 1024467 w 1066800"/>
                  <a:gd name="connsiteY21" fmla="*/ 8466 h 575733"/>
                  <a:gd name="connsiteX22" fmla="*/ 1066800 w 1066800"/>
                  <a:gd name="connsiteY22" fmla="*/ 16933 h 575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066800" h="575733">
                    <a:moveTo>
                      <a:pt x="0" y="575733"/>
                    </a:moveTo>
                    <a:cubicBezTo>
                      <a:pt x="73378" y="572911"/>
                      <a:pt x="146836" y="571708"/>
                      <a:pt x="220133" y="567266"/>
                    </a:cubicBezTo>
                    <a:cubicBezTo>
                      <a:pt x="240053" y="566059"/>
                      <a:pt x="259955" y="563287"/>
                      <a:pt x="279400" y="558800"/>
                    </a:cubicBezTo>
                    <a:cubicBezTo>
                      <a:pt x="296792" y="554786"/>
                      <a:pt x="330200" y="541866"/>
                      <a:pt x="330200" y="541866"/>
                    </a:cubicBezTo>
                    <a:cubicBezTo>
                      <a:pt x="388195" y="483871"/>
                      <a:pt x="361074" y="504349"/>
                      <a:pt x="406400" y="474133"/>
                    </a:cubicBezTo>
                    <a:cubicBezTo>
                      <a:pt x="414867" y="462844"/>
                      <a:pt x="422617" y="450980"/>
                      <a:pt x="431800" y="440266"/>
                    </a:cubicBezTo>
                    <a:cubicBezTo>
                      <a:pt x="439592" y="431175"/>
                      <a:pt x="450558" y="424829"/>
                      <a:pt x="457200" y="414866"/>
                    </a:cubicBezTo>
                    <a:cubicBezTo>
                      <a:pt x="483003" y="376162"/>
                      <a:pt x="442687" y="397125"/>
                      <a:pt x="491067" y="381000"/>
                    </a:cubicBezTo>
                    <a:cubicBezTo>
                      <a:pt x="500566" y="352501"/>
                      <a:pt x="499725" y="351031"/>
                      <a:pt x="516467" y="321733"/>
                    </a:cubicBezTo>
                    <a:cubicBezTo>
                      <a:pt x="521516" y="312898"/>
                      <a:pt x="528849" y="305434"/>
                      <a:pt x="533400" y="296333"/>
                    </a:cubicBezTo>
                    <a:cubicBezTo>
                      <a:pt x="537391" y="288351"/>
                      <a:pt x="537876" y="278915"/>
                      <a:pt x="541867" y="270933"/>
                    </a:cubicBezTo>
                    <a:cubicBezTo>
                      <a:pt x="546418" y="261832"/>
                      <a:pt x="554249" y="254634"/>
                      <a:pt x="558800" y="245533"/>
                    </a:cubicBezTo>
                    <a:cubicBezTo>
                      <a:pt x="562791" y="237551"/>
                      <a:pt x="562316" y="227559"/>
                      <a:pt x="567267" y="220133"/>
                    </a:cubicBezTo>
                    <a:cubicBezTo>
                      <a:pt x="573909" y="210170"/>
                      <a:pt x="585316" y="204184"/>
                      <a:pt x="592667" y="194733"/>
                    </a:cubicBezTo>
                    <a:cubicBezTo>
                      <a:pt x="667431" y="98607"/>
                      <a:pt x="587006" y="183460"/>
                      <a:pt x="660400" y="110066"/>
                    </a:cubicBezTo>
                    <a:cubicBezTo>
                      <a:pt x="668867" y="101599"/>
                      <a:pt x="675837" y="91308"/>
                      <a:pt x="685800" y="84666"/>
                    </a:cubicBezTo>
                    <a:cubicBezTo>
                      <a:pt x="702733" y="73377"/>
                      <a:pt x="722210" y="65191"/>
                      <a:pt x="736600" y="50800"/>
                    </a:cubicBezTo>
                    <a:cubicBezTo>
                      <a:pt x="742244" y="45155"/>
                      <a:pt x="746393" y="37436"/>
                      <a:pt x="753533" y="33866"/>
                    </a:cubicBezTo>
                    <a:cubicBezTo>
                      <a:pt x="769498" y="25883"/>
                      <a:pt x="787400" y="22577"/>
                      <a:pt x="804333" y="16933"/>
                    </a:cubicBezTo>
                    <a:lnTo>
                      <a:pt x="829733" y="8466"/>
                    </a:lnTo>
                    <a:lnTo>
                      <a:pt x="855133" y="0"/>
                    </a:lnTo>
                    <a:cubicBezTo>
                      <a:pt x="911578" y="2822"/>
                      <a:pt x="968132" y="3959"/>
                      <a:pt x="1024467" y="8466"/>
                    </a:cubicBezTo>
                    <a:cubicBezTo>
                      <a:pt x="1038812" y="9614"/>
                      <a:pt x="1066800" y="16933"/>
                      <a:pt x="1066800" y="16933"/>
                    </a:cubicBezTo>
                  </a:path>
                </a:pathLst>
              </a:custGeom>
              <a:ln>
                <a:solidFill>
                  <a:srgbClr val="80808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cxnSp>
            <p:nvCxnSpPr>
              <p:cNvPr id="34" name="Straight Connector 33"/>
              <p:cNvCxnSpPr/>
              <p:nvPr/>
            </p:nvCxnSpPr>
            <p:spPr>
              <a:xfrm rot="5400000">
                <a:off x="7354142" y="4685309"/>
                <a:ext cx="1142903" cy="1588"/>
              </a:xfrm>
              <a:prstGeom prst="line">
                <a:avLst/>
              </a:prstGeom>
              <a:ln w="12700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rot="5400000">
                <a:off x="7735142" y="4685309"/>
                <a:ext cx="1142903" cy="1588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ysDash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412" name="TextBox 35"/>
              <p:cNvSpPr txBox="1">
                <a:spLocks noChangeArrowheads="1"/>
              </p:cNvSpPr>
              <p:nvPr/>
            </p:nvSpPr>
            <p:spPr bwMode="auto">
              <a:xfrm>
                <a:off x="7924800" y="4114800"/>
                <a:ext cx="5334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de-DE">
                    <a:latin typeface="Calibri" charset="0"/>
                    <a:cs typeface="Calibri" charset="0"/>
                  </a:rPr>
                  <a:t>V</a:t>
                </a:r>
              </a:p>
            </p:txBody>
          </p:sp>
          <p:sp>
            <p:nvSpPr>
              <p:cNvPr id="16413" name="TextBox 36"/>
              <p:cNvSpPr txBox="1">
                <a:spLocks noChangeArrowheads="1"/>
              </p:cNvSpPr>
              <p:nvPr/>
            </p:nvSpPr>
            <p:spPr bwMode="auto">
              <a:xfrm>
                <a:off x="7162800" y="3733800"/>
                <a:ext cx="9906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de-DE">
                    <a:latin typeface="Calibri" charset="0"/>
                    <a:cs typeface="Calibri" charset="0"/>
                  </a:rPr>
                  <a:t>H+L*</a:t>
                </a:r>
              </a:p>
            </p:txBody>
          </p:sp>
          <p:sp>
            <p:nvSpPr>
              <p:cNvPr id="16414" name="TextBox 37"/>
              <p:cNvSpPr txBox="1">
                <a:spLocks noChangeArrowheads="1"/>
              </p:cNvSpPr>
              <p:nvPr/>
            </p:nvSpPr>
            <p:spPr bwMode="auto">
              <a:xfrm>
                <a:off x="2514600" y="5410201"/>
                <a:ext cx="21336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de-DE">
                    <a:latin typeface="Calibri" charset="0"/>
                    <a:cs typeface="Calibri" charset="0"/>
                  </a:rPr>
                  <a:t>mittlerer Gipfel</a:t>
                </a:r>
              </a:p>
            </p:txBody>
          </p:sp>
        </p:grpSp>
        <p:sp>
          <p:nvSpPr>
            <p:cNvPr id="16391" name="TextBox 39"/>
            <p:cNvSpPr txBox="1">
              <a:spLocks noChangeArrowheads="1"/>
            </p:cNvSpPr>
            <p:nvPr/>
          </p:nvSpPr>
          <p:spPr bwMode="auto">
            <a:xfrm>
              <a:off x="7010400" y="5410200"/>
              <a:ext cx="21336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früher Gipfel</a:t>
              </a:r>
            </a:p>
          </p:txBody>
        </p:sp>
      </p:grp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304800" y="5943600"/>
            <a:ext cx="8229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In Standarddeutsch kommt H*+L nicht vor (oder ist durch H*+!H ersetzt werden – den wir nicht behandeln werden)</a:t>
            </a:r>
          </a:p>
        </p:txBody>
      </p:sp>
    </p:spTree>
    <p:extLst>
      <p:ext uri="{BB962C8B-B14F-4D97-AF65-F5344CB8AC3E}">
        <p14:creationId xmlns:p14="http://schemas.microsoft.com/office/powerpoint/2010/main" val="1653872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352266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152400" y="304800"/>
            <a:ext cx="426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>
                <a:latin typeface="Calibri" charset="0"/>
                <a:cs typeface="Times New Roman" charset="0"/>
              </a:rPr>
              <a:t>[(Melanie ist eine M</a:t>
            </a:r>
            <a:r>
              <a:rPr lang="en-GB">
                <a:solidFill>
                  <a:schemeClr val="accent1"/>
                </a:solidFill>
                <a:latin typeface="Calibri" charset="0"/>
                <a:cs typeface="Times New Roman" charset="0"/>
              </a:rPr>
              <a:t>a</a:t>
            </a:r>
            <a:r>
              <a:rPr lang="en-GB">
                <a:latin typeface="Calibri" charset="0"/>
                <a:cs typeface="Times New Roman" charset="0"/>
              </a:rPr>
              <a:t>lerin)]L-L%</a:t>
            </a:r>
            <a:endParaRPr lang="de-DE">
              <a:latin typeface="Calibri" charset="0"/>
              <a:cs typeface="Times New Roman" charset="0"/>
            </a:endParaRPr>
          </a:p>
        </p:txBody>
      </p:sp>
      <p:sp>
        <p:nvSpPr>
          <p:cNvPr id="18436" name="Text Box 6"/>
          <p:cNvSpPr txBox="1">
            <a:spLocks noChangeArrowheads="1"/>
          </p:cNvSpPr>
          <p:nvPr/>
        </p:nvSpPr>
        <p:spPr bwMode="auto">
          <a:xfrm>
            <a:off x="2590800" y="685800"/>
            <a:ext cx="530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>
                <a:latin typeface="Calibri" charset="0"/>
                <a:cs typeface="Times New Roman" charset="0"/>
              </a:rPr>
              <a:t>H*</a:t>
            </a:r>
            <a:endParaRPr lang="de-DE">
              <a:latin typeface="Calibri" charset="0"/>
              <a:cs typeface="Times New Roman" charset="0"/>
            </a:endParaRPr>
          </a:p>
        </p:txBody>
      </p:sp>
      <p:sp>
        <p:nvSpPr>
          <p:cNvPr id="18437" name="Text Box 8"/>
          <p:cNvSpPr txBox="1">
            <a:spLocks noChangeArrowheads="1"/>
          </p:cNvSpPr>
          <p:nvPr/>
        </p:nvSpPr>
        <p:spPr bwMode="auto">
          <a:xfrm>
            <a:off x="609600" y="685800"/>
            <a:ext cx="530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>
                <a:latin typeface="Calibri" charset="0"/>
                <a:cs typeface="Times New Roman" charset="0"/>
              </a:rPr>
              <a:t>H*</a:t>
            </a:r>
            <a:endParaRPr lang="de-DE">
              <a:latin typeface="Calibri" charset="0"/>
              <a:cs typeface="Times New Roman" charset="0"/>
            </a:endParaRPr>
          </a:p>
        </p:txBody>
      </p:sp>
      <p:pic>
        <p:nvPicPr>
          <p:cNvPr id="18438" name="Picture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143000"/>
            <a:ext cx="351631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Text Box 4"/>
          <p:cNvSpPr txBox="1">
            <a:spLocks noChangeArrowheads="1"/>
          </p:cNvSpPr>
          <p:nvPr/>
        </p:nvSpPr>
        <p:spPr bwMode="auto">
          <a:xfrm>
            <a:off x="4876800" y="304800"/>
            <a:ext cx="426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>
                <a:latin typeface="Calibri" charset="0"/>
                <a:cs typeface="Times New Roman" charset="0"/>
              </a:rPr>
              <a:t>[(Melanie ist eine M</a:t>
            </a:r>
            <a:r>
              <a:rPr lang="en-GB">
                <a:solidFill>
                  <a:srgbClr val="FF9900"/>
                </a:solidFill>
                <a:latin typeface="Calibri" charset="0"/>
                <a:cs typeface="Times New Roman" charset="0"/>
              </a:rPr>
              <a:t>a</a:t>
            </a:r>
            <a:r>
              <a:rPr lang="en-GB">
                <a:latin typeface="Calibri" charset="0"/>
                <a:cs typeface="Times New Roman" charset="0"/>
              </a:rPr>
              <a:t>lerin)]L-L%</a:t>
            </a:r>
            <a:endParaRPr lang="de-DE">
              <a:latin typeface="Calibri" charset="0"/>
              <a:cs typeface="Times New Roman" charset="0"/>
            </a:endParaRPr>
          </a:p>
        </p:txBody>
      </p:sp>
      <p:sp>
        <p:nvSpPr>
          <p:cNvPr id="18440" name="Text Box 6"/>
          <p:cNvSpPr txBox="1">
            <a:spLocks noChangeArrowheads="1"/>
          </p:cNvSpPr>
          <p:nvPr/>
        </p:nvSpPr>
        <p:spPr bwMode="auto">
          <a:xfrm>
            <a:off x="7010400" y="762000"/>
            <a:ext cx="812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>
                <a:latin typeface="Calibri" charset="0"/>
                <a:cs typeface="Times New Roman" charset="0"/>
              </a:rPr>
              <a:t>L+H*</a:t>
            </a:r>
            <a:endParaRPr lang="de-DE">
              <a:latin typeface="Calibri" charset="0"/>
              <a:cs typeface="Times New Roman" charset="0"/>
            </a:endParaRPr>
          </a:p>
        </p:txBody>
      </p:sp>
      <p:sp>
        <p:nvSpPr>
          <p:cNvPr id="18441" name="Text Box 8"/>
          <p:cNvSpPr txBox="1">
            <a:spLocks noChangeArrowheads="1"/>
          </p:cNvSpPr>
          <p:nvPr/>
        </p:nvSpPr>
        <p:spPr bwMode="auto">
          <a:xfrm>
            <a:off x="5257800" y="762000"/>
            <a:ext cx="530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>
                <a:latin typeface="Calibri" charset="0"/>
                <a:cs typeface="Times New Roman" charset="0"/>
              </a:rPr>
              <a:t>H*</a:t>
            </a:r>
            <a:endParaRPr lang="de-DE">
              <a:latin typeface="Calibri" charset="0"/>
              <a:cs typeface="Times New Roman" charset="0"/>
            </a:endParaRPr>
          </a:p>
        </p:txBody>
      </p:sp>
      <p:pic>
        <p:nvPicPr>
          <p:cNvPr id="18442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14800"/>
            <a:ext cx="349091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3" name="Text Box 4"/>
          <p:cNvSpPr txBox="1">
            <a:spLocks noChangeArrowheads="1"/>
          </p:cNvSpPr>
          <p:nvPr/>
        </p:nvSpPr>
        <p:spPr bwMode="auto">
          <a:xfrm>
            <a:off x="152400" y="3352800"/>
            <a:ext cx="426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>
                <a:latin typeface="Calibri" charset="0"/>
                <a:cs typeface="Times New Roman" charset="0"/>
              </a:rPr>
              <a:t>[(Melanie ist eine M</a:t>
            </a:r>
            <a:r>
              <a:rPr lang="en-GB">
                <a:solidFill>
                  <a:srgbClr val="FF9900"/>
                </a:solidFill>
                <a:latin typeface="Calibri" charset="0"/>
                <a:cs typeface="Times New Roman" charset="0"/>
              </a:rPr>
              <a:t>a</a:t>
            </a:r>
            <a:r>
              <a:rPr lang="en-GB">
                <a:latin typeface="Calibri" charset="0"/>
                <a:cs typeface="Times New Roman" charset="0"/>
              </a:rPr>
              <a:t>lerin)]L-L%</a:t>
            </a:r>
            <a:endParaRPr lang="de-DE">
              <a:latin typeface="Calibri" charset="0"/>
              <a:cs typeface="Times New Roman" charset="0"/>
            </a:endParaRPr>
          </a:p>
        </p:txBody>
      </p:sp>
      <p:sp>
        <p:nvSpPr>
          <p:cNvPr id="18444" name="Text Box 6"/>
          <p:cNvSpPr txBox="1">
            <a:spLocks noChangeArrowheads="1"/>
          </p:cNvSpPr>
          <p:nvPr/>
        </p:nvSpPr>
        <p:spPr bwMode="auto">
          <a:xfrm>
            <a:off x="1835696" y="3657600"/>
            <a:ext cx="1288504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dirty="0" smtClean="0">
                <a:latin typeface="Calibri" charset="0"/>
                <a:cs typeface="Times New Roman" charset="0"/>
              </a:rPr>
              <a:t>  H</a:t>
            </a:r>
            <a:r>
              <a:rPr lang="en-GB" dirty="0">
                <a:latin typeface="Calibri" charset="0"/>
                <a:cs typeface="Times New Roman" charset="0"/>
              </a:rPr>
              <a:t>+L*</a:t>
            </a:r>
            <a:endParaRPr lang="de-DE" dirty="0">
              <a:latin typeface="Calibri" charset="0"/>
              <a:cs typeface="Times New Roman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rot="5400000">
            <a:off x="1563688" y="1790700"/>
            <a:ext cx="1751012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2096294" y="1789906"/>
            <a:ext cx="1752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6326188" y="1905000"/>
            <a:ext cx="1674812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6858794" y="1904206"/>
            <a:ext cx="1676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1410494" y="4837906"/>
            <a:ext cx="16002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1943894" y="4837906"/>
            <a:ext cx="1601788" cy="31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451" name="Picture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114800"/>
            <a:ext cx="35179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52" name="Text Box 4"/>
          <p:cNvSpPr txBox="1">
            <a:spLocks noChangeArrowheads="1"/>
          </p:cNvSpPr>
          <p:nvPr/>
        </p:nvSpPr>
        <p:spPr bwMode="auto">
          <a:xfrm>
            <a:off x="4876800" y="3352800"/>
            <a:ext cx="426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>
                <a:latin typeface="Calibri" charset="0"/>
                <a:cs typeface="Times New Roman" charset="0"/>
              </a:rPr>
              <a:t>[(Melanie ist eine M</a:t>
            </a:r>
            <a:r>
              <a:rPr lang="en-GB">
                <a:solidFill>
                  <a:srgbClr val="FF9900"/>
                </a:solidFill>
                <a:latin typeface="Calibri" charset="0"/>
                <a:cs typeface="Times New Roman" charset="0"/>
              </a:rPr>
              <a:t>a</a:t>
            </a:r>
            <a:r>
              <a:rPr lang="en-GB">
                <a:latin typeface="Calibri" charset="0"/>
                <a:cs typeface="Times New Roman" charset="0"/>
              </a:rPr>
              <a:t>lerin)]L-L%</a:t>
            </a:r>
            <a:endParaRPr lang="de-DE">
              <a:latin typeface="Calibri" charset="0"/>
              <a:cs typeface="Times New Roman" charset="0"/>
            </a:endParaRPr>
          </a:p>
        </p:txBody>
      </p:sp>
      <p:sp>
        <p:nvSpPr>
          <p:cNvPr id="18453" name="Text Box 6"/>
          <p:cNvSpPr txBox="1">
            <a:spLocks noChangeArrowheads="1"/>
          </p:cNvSpPr>
          <p:nvPr/>
        </p:nvSpPr>
        <p:spPr bwMode="auto">
          <a:xfrm>
            <a:off x="7315200" y="3657600"/>
            <a:ext cx="838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>
                <a:latin typeface="Calibri" charset="0"/>
                <a:cs typeface="Times New Roman" charset="0"/>
              </a:rPr>
              <a:t>L*+H</a:t>
            </a:r>
            <a:endParaRPr lang="de-DE">
              <a:latin typeface="Calibri" charset="0"/>
              <a:cs typeface="Times New Roman" charset="0"/>
            </a:endParaRPr>
          </a:p>
        </p:txBody>
      </p:sp>
      <p:sp>
        <p:nvSpPr>
          <p:cNvPr id="18454" name="Text Box 8"/>
          <p:cNvSpPr txBox="1">
            <a:spLocks noChangeArrowheads="1"/>
          </p:cNvSpPr>
          <p:nvPr/>
        </p:nvSpPr>
        <p:spPr bwMode="auto">
          <a:xfrm>
            <a:off x="5334000" y="3657600"/>
            <a:ext cx="530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>
                <a:latin typeface="Calibri" charset="0"/>
                <a:cs typeface="Times New Roman" charset="0"/>
              </a:rPr>
              <a:t>H*</a:t>
            </a:r>
            <a:endParaRPr lang="de-DE">
              <a:latin typeface="Calibri" charset="0"/>
              <a:cs typeface="Times New Roman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 rot="5400000">
            <a:off x="6553201" y="4876800"/>
            <a:ext cx="1524000" cy="31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7011988" y="4875212"/>
            <a:ext cx="1524000" cy="31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7" name="E49DB1B8.WAV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185738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38AC5973.WAV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914400"/>
            <a:ext cx="185738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CBB715FC.WAV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0"/>
            <a:ext cx="185738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6A86960F.WAV">
            <a:hlinkClick r:id="" action="ppaction://media"/>
          </p:cNvPr>
          <p:cNvPicPr>
            <a:picLocks noRot="1"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886200"/>
            <a:ext cx="185738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68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286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356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465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51520" y="1628800"/>
            <a:ext cx="868981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„</a:t>
            </a:r>
            <a:r>
              <a:rPr lang="en-US" dirty="0" err="1" smtClean="0"/>
              <a:t>Intonational</a:t>
            </a:r>
            <a:r>
              <a:rPr lang="en-US" dirty="0" smtClean="0"/>
              <a:t> contours are overloaded, </a:t>
            </a:r>
          </a:p>
          <a:p>
            <a:r>
              <a:rPr lang="en-US" dirty="0" smtClean="0"/>
              <a:t>conveying different meanings in different contexts.“</a:t>
            </a:r>
          </a:p>
          <a:p>
            <a:endParaRPr lang="en-US" dirty="0" smtClean="0"/>
          </a:p>
          <a:p>
            <a:r>
              <a:rPr lang="en-US" sz="1600" dirty="0" smtClean="0"/>
              <a:t>(Hirschberg et al., 2007)</a:t>
            </a:r>
          </a:p>
          <a:p>
            <a:endParaRPr lang="en-US" dirty="0" err="1" smtClean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6414135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>
            <a:latin typeface="Calibri"/>
            <a:cs typeface="Calibri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343</Words>
  <Application>Microsoft Macintosh PowerPoint</Application>
  <PresentationFormat>Bildschirmpräsentation (4:3)</PresentationFormat>
  <Paragraphs>54</Paragraphs>
  <Slides>5</Slides>
  <Notes>1</Notes>
  <HiddenSlides>0</HiddenSlides>
  <MMClips>4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0" baseType="lpstr">
      <vt:lpstr>Arial</vt:lpstr>
      <vt:lpstr>ＭＳ Ｐゴシック</vt:lpstr>
      <vt:lpstr>Calibri</vt:lpstr>
      <vt:lpstr>Times New Roman</vt:lpstr>
      <vt:lpstr>Default 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Jonathan Harrington</dc:creator>
  <cp:keywords/>
  <dc:description/>
  <cp:lastModifiedBy>Ulrich Reubold</cp:lastModifiedBy>
  <cp:revision>224</cp:revision>
  <cp:lastPrinted>2003-01-08T08:51:11Z</cp:lastPrinted>
  <dcterms:created xsi:type="dcterms:W3CDTF">2013-11-13T06:21:15Z</dcterms:created>
  <dcterms:modified xsi:type="dcterms:W3CDTF">2017-12-01T13:45:56Z</dcterms:modified>
  <cp:category/>
</cp:coreProperties>
</file>