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s/slide21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9" r:id="rId3"/>
    <p:sldId id="257" r:id="rId4"/>
    <p:sldId id="287" r:id="rId5"/>
    <p:sldId id="258" r:id="rId6"/>
    <p:sldId id="285" r:id="rId7"/>
    <p:sldId id="264" r:id="rId8"/>
    <p:sldId id="268" r:id="rId9"/>
    <p:sldId id="270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1" r:id="rId19"/>
    <p:sldId id="284" r:id="rId20"/>
    <p:sldId id="282" r:id="rId21"/>
    <p:sldId id="288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browse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253" autoAdjust="0"/>
    <p:restoredTop sz="94660"/>
  </p:normalViewPr>
  <p:slideViewPr>
    <p:cSldViewPr snapToObjects="1">
      <p:cViewPr>
        <p:scale>
          <a:sx n="150" d="100"/>
          <a:sy n="150" d="100"/>
        </p:scale>
        <p:origin x="-376" y="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583A99-70CE-1942-A8F3-1F7763ED388D}" type="datetimeFigureOut">
              <a:rPr lang="en-US" smtClean="0"/>
              <a:pPr/>
              <a:t>11/19/09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CB500D-AB67-DD44-9B89-6E59078644F1}" type="slidenum">
              <a:rPr lang="de-DE" smtClean="0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11/19/09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11/19/09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11/19/09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11/19/09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11/19/09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11/19/09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11/19/09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11/19/09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11/19/09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11/19/09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11/19/09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ED096-8A8A-5544-9860-F94C5D2D4F0B}" type="datetimeFigureOut">
              <a:rPr lang="en-US" smtClean="0"/>
              <a:pPr/>
              <a:t>11/19/09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www.phonetik.uni-muenchen.de/~jmh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file://localhost/Volumes/Data_1/b/ws0910/sockel/bases.aiff" TargetMode="External"/><Relationship Id="rId4" Type="http://schemas.openxmlformats.org/officeDocument/2006/relationships/audio" Target="file://localhost/Volumes/Data_1/b/ws0910/sockel/paces.aiff" TargetMode="External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7" Type="http://schemas.openxmlformats.org/officeDocument/2006/relationships/image" Target="../media/image3.png"/><Relationship Id="rId1" Type="http://schemas.openxmlformats.org/officeDocument/2006/relationships/audio" Target="file://localhost/Volumes/Data_1/b/ws0910/sockel/besos.aiff" TargetMode="External"/><Relationship Id="rId2" Type="http://schemas.openxmlformats.org/officeDocument/2006/relationships/audio" Target="file://localhost/Volumes/Data_1/b/ws0910/sockel/pesos.aiff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1" Type="http://schemas.openxmlformats.org/officeDocument/2006/relationships/audio" Target="file://localhost/Volumes/Data_1/b/ws0910/sockel/L07/e3.aiff" TargetMode="External"/><Relationship Id="rId2" Type="http://schemas.openxmlformats.org/officeDocument/2006/relationships/audio" Target="file://localhost/Volumes/Data_1/b/ws0910/sockel/L07/e4.aiff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video" Target="file://localhost/Volumes/Data_1/b/ws0910/sockel/NEWCLICK.avi" TargetMode="External"/><Relationship Id="rId2" Type="http://schemas.openxmlformats.org/officeDocument/2006/relationships/slideLayout" Target="../slideLayouts/slideLayout7.xml"/><Relationship Id="rId3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file://localhost/Volumes/Data_1/c/uni/lectures/ws0809/prosody/L1/23.aiff" TargetMode="External"/><Relationship Id="rId4" Type="http://schemas.openxmlformats.org/officeDocument/2006/relationships/audio" Target="file://localhost/Volumes/Data_1/c/uni/lectures/ws0809/prosody/L1/24.aiff" TargetMode="External"/><Relationship Id="rId5" Type="http://schemas.openxmlformats.org/officeDocument/2006/relationships/audio" Target="file://localhost/Volumes/Data_1/c/uni/lectures/ws0809/prosody/L1/25.aiff" TargetMode="External"/><Relationship Id="rId6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1" Type="http://schemas.openxmlformats.org/officeDocument/2006/relationships/audio" Target="file://localhost/Volumes/Data_1/c/uni/lectures/ws0809/prosody/L1/21.aiff" TargetMode="External"/><Relationship Id="rId2" Type="http://schemas.openxmlformats.org/officeDocument/2006/relationships/audio" Target="file://localhost/Volumes/Data_1/c/uni/lectures/ws0809/prosody/L1/22.aiff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2667000" y="2050702"/>
            <a:ext cx="27453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2400" dirty="0" smtClean="0"/>
              <a:t>Jonathan Harrington</a:t>
            </a:r>
            <a:endParaRPr lang="en-GB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295400" y="914400"/>
            <a:ext cx="6096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err="1" smtClean="0"/>
              <a:t>Beziehung</a:t>
            </a:r>
            <a:r>
              <a:rPr lang="en-US" sz="2400" dirty="0" smtClean="0"/>
              <a:t> </a:t>
            </a:r>
            <a:r>
              <a:rPr lang="en-US" sz="2400" dirty="0" err="1" smtClean="0"/>
              <a:t>zwischen</a:t>
            </a:r>
            <a:r>
              <a:rPr lang="en-US" sz="2400" dirty="0" smtClean="0"/>
              <a:t> </a:t>
            </a:r>
            <a:r>
              <a:rPr lang="en-US" sz="2400" dirty="0" err="1" smtClean="0"/>
              <a:t>Phonetik</a:t>
            </a:r>
            <a:r>
              <a:rPr lang="en-US" sz="2400" dirty="0" smtClean="0"/>
              <a:t> und </a:t>
            </a:r>
            <a:r>
              <a:rPr lang="en-US" sz="2400" dirty="0" err="1" smtClean="0"/>
              <a:t>Phonologie</a:t>
            </a:r>
            <a:endParaRPr lang="de-DE" sz="2400" dirty="0" smtClean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0" y="3276600"/>
            <a:ext cx="548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Institut für Phonetik und Sprachverarbeitung, Universität München.</a:t>
            </a:r>
            <a:endParaRPr lang="de-DE" sz="2400" dirty="0" err="1" smtClean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6028729"/>
            <a:ext cx="601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Zur Erinnerung  aus der ersten Vorlesung...</a:t>
            </a:r>
            <a:endParaRPr lang="de-DE" sz="2400" dirty="0" err="1" smtClean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4690268"/>
            <a:ext cx="79248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atin typeface="+mj-lt"/>
                <a:ea typeface="+mn-ea"/>
                <a:cs typeface="+mn-cs"/>
              </a:rPr>
              <a:t>herunterladen: </a:t>
            </a:r>
            <a:r>
              <a:rPr lang="en-US" sz="2400" dirty="0">
                <a:latin typeface="+mj-lt"/>
                <a:ea typeface="+mn-ea"/>
                <a:cs typeface="+mn-cs"/>
                <a:hlinkClick r:id="rId2"/>
              </a:rPr>
              <a:t>http://www.phonetik.uni-muenchen.de/~jmh/</a:t>
            </a:r>
            <a:endParaRPr lang="en-US" sz="2400" dirty="0">
              <a:latin typeface="+mj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j-lt"/>
                <a:ea typeface="+mn-ea"/>
                <a:cs typeface="+mn-cs"/>
              </a:rPr>
              <a:t>-&gt; </a:t>
            </a:r>
            <a:r>
              <a:rPr lang="en-US" sz="2400" dirty="0" err="1">
                <a:latin typeface="+mj-lt"/>
                <a:ea typeface="+mn-ea"/>
                <a:cs typeface="+mn-cs"/>
              </a:rPr>
              <a:t>Lehre</a:t>
            </a:r>
            <a:r>
              <a:rPr lang="en-US" sz="2400" dirty="0">
                <a:latin typeface="+mj-lt"/>
                <a:ea typeface="+mn-ea"/>
                <a:cs typeface="+mn-cs"/>
              </a:rPr>
              <a:t> -&gt; Wintersemester09/10 -&gt; </a:t>
            </a:r>
            <a:r>
              <a:rPr lang="en-US" sz="2400" dirty="0" err="1">
                <a:latin typeface="+mj-lt"/>
                <a:ea typeface="+mn-ea"/>
                <a:cs typeface="+mn-cs"/>
              </a:rPr>
              <a:t>Sockel</a:t>
            </a:r>
            <a:endParaRPr lang="de-DE" sz="2400" dirty="0" err="1"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09800" y="381000"/>
            <a:ext cx="47244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Phoneme, Allophone und Variation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990600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Derselbe Phonem wird in verschiedenen Kontexten anders ausgesprochen: es hat unterschiedliche phonetische Werte.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1821597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solidFill>
                  <a:srgbClr val="0000FF"/>
                </a:solidFill>
                <a:latin typeface="+mj-lt"/>
              </a:rPr>
              <a:t>Segmentell</a:t>
            </a:r>
            <a:endParaRPr lang="de-DE" sz="2400" dirty="0" smtClean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" y="3426767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00FF"/>
                </a:solidFill>
                <a:latin typeface="+mj-lt"/>
              </a:rPr>
              <a:t>Prosodisch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" y="3888432"/>
            <a:ext cx="792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/t/ zu Beginn von Silben ist aspiriert. Daher aspiriert in </a:t>
            </a:r>
            <a:r>
              <a:rPr lang="de-DE" sz="2400" i="1" dirty="0" smtClean="0"/>
              <a:t>Tau</a:t>
            </a:r>
            <a:r>
              <a:rPr lang="de-DE" sz="2400" dirty="0" smtClean="0"/>
              <a:t>, unaspiriert in </a:t>
            </a:r>
            <a:r>
              <a:rPr lang="de-DE" sz="2400" i="1" dirty="0" smtClean="0"/>
              <a:t>Stau</a:t>
            </a:r>
            <a:endParaRPr lang="de-DE" sz="2400" i="1" dirty="0" smtClean="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4796135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00FF"/>
                </a:solidFill>
                <a:latin typeface="+mj-lt"/>
              </a:rPr>
              <a:t>Sozial- und dialektalbedingte Variation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1000" y="5257800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+mj-lt"/>
              </a:rPr>
              <a:t>zB</a:t>
            </a:r>
            <a:r>
              <a:rPr lang="de-DE" sz="2400" dirty="0" smtClean="0">
                <a:latin typeface="+mj-lt"/>
              </a:rPr>
              <a:t> /t/ in </a:t>
            </a:r>
            <a:r>
              <a:rPr lang="de-DE" sz="2400" i="1" dirty="0" smtClean="0">
                <a:latin typeface="+mj-lt"/>
              </a:rPr>
              <a:t>Vater</a:t>
            </a:r>
            <a:r>
              <a:rPr lang="de-DE" sz="2400" dirty="0" smtClean="0">
                <a:latin typeface="+mj-lt"/>
              </a:rPr>
              <a:t> in Standarddeutsch vs. Hamburg usw.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1219200" y="2283262"/>
            <a:ext cx="6477000" cy="923330"/>
            <a:chOff x="1219200" y="2283262"/>
            <a:chExt cx="6477000" cy="923330"/>
          </a:xfrm>
        </p:grpSpPr>
        <p:sp>
          <p:nvSpPr>
            <p:cNvPr id="6" name="TextBox 5"/>
            <p:cNvSpPr txBox="1"/>
            <p:nvPr/>
          </p:nvSpPr>
          <p:spPr>
            <a:xfrm>
              <a:off x="1752600" y="2283262"/>
              <a:ext cx="3733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/>
                <a:t>/k/ in </a:t>
              </a:r>
              <a:r>
                <a:rPr lang="de-DE" sz="2400" i="1" dirty="0" smtClean="0"/>
                <a:t>Kiel</a:t>
              </a:r>
              <a:r>
                <a:rPr lang="de-DE" sz="2400" dirty="0" smtClean="0"/>
                <a:t> und /k/ in </a:t>
              </a:r>
              <a:r>
                <a:rPr lang="de-DE" sz="2400" i="1" dirty="0" smtClean="0"/>
                <a:t>Kuh</a:t>
              </a:r>
              <a:r>
                <a:rPr lang="de-DE" sz="2400" dirty="0" smtClean="0"/>
                <a:t> </a:t>
              </a:r>
              <a:endParaRPr lang="de-DE" sz="2400" dirty="0" smtClean="0">
                <a:latin typeface="+mj-lt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219200" y="2744927"/>
              <a:ext cx="1066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palatal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581400" y="2744927"/>
              <a:ext cx="4114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err="1" smtClean="0">
                  <a:latin typeface="+mj-lt"/>
                </a:rPr>
                <a:t>velar</a:t>
              </a:r>
              <a:r>
                <a:rPr lang="de-DE" sz="2400" dirty="0" smtClean="0">
                  <a:latin typeface="+mj-lt"/>
                </a:rPr>
                <a:t> und mit Lippenrundung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990600"/>
            <a:ext cx="69342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Die unterschiedlichen phonetischen Werte eines Phonems werden manchmal </a:t>
            </a:r>
            <a:r>
              <a:rPr lang="de-DE" sz="2400" b="1" dirty="0" smtClean="0">
                <a:latin typeface="+mj-lt"/>
              </a:rPr>
              <a:t>Allophone</a:t>
            </a:r>
            <a:r>
              <a:rPr lang="de-DE" sz="2400" dirty="0" smtClean="0">
                <a:latin typeface="+mj-lt"/>
              </a:rPr>
              <a:t> genannt und wie folgt dargestellt: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22615" y="2662534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/t/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33287" y="3581400"/>
            <a:ext cx="4765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</a:rPr>
              <a:t>[t]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16257" y="3581400"/>
            <a:ext cx="5843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</a:rPr>
              <a:t>[</a:t>
            </a:r>
            <a:r>
              <a:rPr lang="de-DE" sz="2400" dirty="0" err="1" smtClean="0">
                <a:latin typeface="+mj-lt"/>
              </a:rPr>
              <a:t>t</a:t>
            </a:r>
            <a:r>
              <a:rPr lang="de-DE" sz="2400" baseline="30000" dirty="0" err="1" smtClean="0">
                <a:latin typeface="+mj-lt"/>
              </a:rPr>
              <a:t>h</a:t>
            </a:r>
            <a:r>
              <a:rPr lang="de-DE" sz="2400" dirty="0" smtClean="0">
                <a:latin typeface="+mj-lt"/>
              </a:rPr>
              <a:t>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0" y="2662534"/>
            <a:ext cx="5565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</a:rPr>
              <a:t>/ç/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90518" y="3581400"/>
            <a:ext cx="5035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</a:rPr>
              <a:t>[ç]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27481" y="3579167"/>
            <a:ext cx="5067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</a:rPr>
              <a:t>[x]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39000" y="3579167"/>
            <a:ext cx="838200" cy="463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[χ]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09800" y="381000"/>
            <a:ext cx="47244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Phoneme, Allophone und Variation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05400" y="4076468"/>
            <a:ext cx="10286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</a:rPr>
              <a:t>Löcher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05400" y="4493568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Bücher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0" y="4076468"/>
            <a:ext cx="83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Tuch</a:t>
            </a:r>
          </a:p>
          <a:p>
            <a:r>
              <a:rPr lang="de-DE" sz="2400" dirty="0" smtClean="0">
                <a:latin typeface="+mj-lt"/>
              </a:rPr>
              <a:t>hoch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239000" y="4076468"/>
            <a:ext cx="1181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lachen</a:t>
            </a:r>
          </a:p>
        </p:txBody>
      </p:sp>
      <p:cxnSp>
        <p:nvCxnSpPr>
          <p:cNvPr id="20" name="Straight Connector 19"/>
          <p:cNvCxnSpPr>
            <a:endCxn id="5" idx="0"/>
          </p:cNvCxnSpPr>
          <p:nvPr/>
        </p:nvCxnSpPr>
        <p:spPr>
          <a:xfrm rot="10800000" flipV="1">
            <a:off x="1971544" y="3124198"/>
            <a:ext cx="466856" cy="45720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endCxn id="6" idx="0"/>
          </p:cNvCxnSpPr>
          <p:nvPr/>
        </p:nvCxnSpPr>
        <p:spPr>
          <a:xfrm>
            <a:off x="2438400" y="3124198"/>
            <a:ext cx="470015" cy="4572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10800000" flipH="1" flipV="1">
            <a:off x="6655920" y="3276598"/>
            <a:ext cx="861219" cy="4572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10800000" flipV="1">
            <a:off x="5794701" y="3276598"/>
            <a:ext cx="861219" cy="4572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5400000">
            <a:off x="6466611" y="3465909"/>
            <a:ext cx="380209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304800"/>
            <a:ext cx="41148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Wörter, Phoneme, Allophone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000" y="1145233"/>
            <a:ext cx="876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Sprachen bilden Wörter aus Phonemen, nicht aus deren Allophonen.</a:t>
            </a:r>
            <a:endParaRPr lang="de-DE" sz="2400" dirty="0" err="1" smtClean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1750367"/>
            <a:ext cx="746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+mj-lt"/>
              </a:rPr>
              <a:t>zB</a:t>
            </a:r>
            <a:r>
              <a:rPr lang="de-DE" sz="2400" dirty="0" smtClean="0">
                <a:latin typeface="+mj-lt"/>
              </a:rPr>
              <a:t> ich erfinde einen Produkt genannt einen </a:t>
            </a:r>
            <a:r>
              <a:rPr lang="de-DE" sz="2400" i="1" dirty="0" err="1" smtClean="0">
                <a:latin typeface="+mj-lt"/>
              </a:rPr>
              <a:t>Tien</a:t>
            </a:r>
            <a:r>
              <a:rPr lang="de-DE" sz="2400" dirty="0" smtClean="0">
                <a:latin typeface="+mj-lt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3400" y="2438400"/>
            <a:ext cx="708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Das Wort wird durch eine Zusammensetzung von Phonemen gebildet: /</a:t>
            </a:r>
            <a:r>
              <a:rPr lang="de-DE" sz="2400" dirty="0" err="1" smtClean="0">
                <a:latin typeface="+mj-lt"/>
              </a:rPr>
              <a:t>tin</a:t>
            </a:r>
            <a:r>
              <a:rPr lang="de-DE" sz="2400" dirty="0" smtClean="0">
                <a:latin typeface="+mj-lt"/>
              </a:rPr>
              <a:t>/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3400" y="3505200"/>
            <a:ext cx="670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Die Phoneme werden dem Kontext angepasst [</a:t>
            </a:r>
            <a:r>
              <a:rPr lang="de-DE" sz="2400" dirty="0" err="1" smtClean="0">
                <a:latin typeface="+mj-lt"/>
              </a:rPr>
              <a:t>t</a:t>
            </a:r>
            <a:r>
              <a:rPr lang="de-DE" sz="2400" baseline="30000" dirty="0" err="1" smtClean="0">
                <a:latin typeface="+mj-lt"/>
              </a:rPr>
              <a:t>h</a:t>
            </a:r>
            <a:r>
              <a:rPr lang="de-DE" sz="2400" dirty="0" err="1" smtClean="0">
                <a:latin typeface="+mj-lt"/>
              </a:rPr>
              <a:t>in</a:t>
            </a:r>
            <a:r>
              <a:rPr lang="de-DE" sz="2400" dirty="0" smtClean="0">
                <a:latin typeface="+mj-lt"/>
              </a:rPr>
              <a:t>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3400" y="4267200"/>
            <a:ext cx="693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Also Aspiration – </a:t>
            </a:r>
            <a:r>
              <a:rPr lang="de-DE" sz="2400" b="1" dirty="0" smtClean="0">
                <a:latin typeface="+mj-lt"/>
              </a:rPr>
              <a:t>die vom Kontext vorhersagbar ist </a:t>
            </a:r>
            <a:r>
              <a:rPr lang="de-DE" sz="2400" dirty="0" smtClean="0">
                <a:latin typeface="+mj-lt"/>
              </a:rPr>
              <a:t>– ist nicht Bestandteil der Wortbildung. </a:t>
            </a:r>
          </a:p>
        </p:txBody>
      </p:sp>
      <p:sp>
        <p:nvSpPr>
          <p:cNvPr id="8" name="Rectangle 7"/>
          <p:cNvSpPr/>
          <p:nvPr/>
        </p:nvSpPr>
        <p:spPr>
          <a:xfrm>
            <a:off x="381000" y="1145233"/>
            <a:ext cx="8610600" cy="461665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304800"/>
            <a:ext cx="3912881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Wörter, Phoneme, Allophone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000" y="766465"/>
            <a:ext cx="76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A. Daher wird die Wortbedeutung nicht geändert, wenn Allophone vom selben Phonem ausgetauscht werden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" y="1597462"/>
            <a:ext cx="838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B. Wenn ich aber zwei </a:t>
            </a:r>
            <a:r>
              <a:rPr lang="de-DE" sz="2400" b="1" dirty="0" smtClean="0">
                <a:latin typeface="+mj-lt"/>
              </a:rPr>
              <a:t>Allophone unterschiedlicher Phoneme </a:t>
            </a:r>
            <a:r>
              <a:rPr lang="de-DE" sz="2400" dirty="0" smtClean="0">
                <a:latin typeface="+mj-lt"/>
              </a:rPr>
              <a:t>austausche, dann bekomme ich oft ein anderes Wort 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381000" y="2430909"/>
            <a:ext cx="7162972" cy="3821957"/>
            <a:chOff x="381000" y="2430909"/>
            <a:chExt cx="7162972" cy="3821957"/>
          </a:xfrm>
        </p:grpSpPr>
        <p:sp>
          <p:nvSpPr>
            <p:cNvPr id="14" name="TextBox 13"/>
            <p:cNvSpPr txBox="1"/>
            <p:nvPr/>
          </p:nvSpPr>
          <p:spPr>
            <a:xfrm>
              <a:off x="451636" y="5791201"/>
              <a:ext cx="37220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B [</a:t>
              </a:r>
              <a:r>
                <a:rPr lang="de-DE" sz="2400" dirty="0" smtClean="0"/>
                <a:t>ç</a:t>
              </a:r>
              <a:r>
                <a:rPr lang="de-DE" sz="2400" dirty="0" smtClean="0">
                  <a:latin typeface="+mj-lt"/>
                </a:rPr>
                <a:t>] ➝ [t], </a:t>
              </a:r>
              <a:r>
                <a:rPr lang="de-DE" sz="2400" i="1" dirty="0" smtClean="0">
                  <a:latin typeface="+mj-lt"/>
                </a:rPr>
                <a:t>weich</a:t>
              </a:r>
              <a:r>
                <a:rPr lang="de-DE" sz="2400" dirty="0" smtClean="0">
                  <a:latin typeface="+mj-lt"/>
                </a:rPr>
                <a:t> ➝ </a:t>
              </a:r>
              <a:r>
                <a:rPr lang="de-DE" sz="2400" i="1" dirty="0" smtClean="0">
                  <a:latin typeface="+mj-lt"/>
                </a:rPr>
                <a:t>weit</a:t>
              </a:r>
              <a:r>
                <a:rPr lang="de-DE" sz="2400" dirty="0" smtClean="0">
                  <a:latin typeface="+mj-lt"/>
                </a:rPr>
                <a:t>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312664" y="2430909"/>
              <a:ext cx="55656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/ç/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302382" y="3349775"/>
              <a:ext cx="50356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[ç]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339345" y="3347542"/>
              <a:ext cx="5067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[x]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150864" y="3347542"/>
              <a:ext cx="838200" cy="463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[χ]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017264" y="3844843"/>
              <a:ext cx="108521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i="1" dirty="0" smtClean="0">
                  <a:latin typeface="+mj-lt"/>
                </a:rPr>
                <a:t>Löcher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017264" y="4261943"/>
              <a:ext cx="1295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i="1" dirty="0" smtClean="0">
                  <a:latin typeface="+mj-lt"/>
                </a:rPr>
                <a:t>Bücher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312664" y="3844843"/>
              <a:ext cx="838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i="1" dirty="0" smtClean="0">
                  <a:latin typeface="+mj-lt"/>
                </a:rPr>
                <a:t>Tuch</a:t>
              </a:r>
            </a:p>
            <a:p>
              <a:r>
                <a:rPr lang="de-DE" sz="2400" i="1" dirty="0" smtClean="0">
                  <a:latin typeface="+mj-lt"/>
                </a:rPr>
                <a:t>hoch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150864" y="3844843"/>
              <a:ext cx="11811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i="1" dirty="0" smtClean="0">
                  <a:latin typeface="+mj-lt"/>
                </a:rPr>
                <a:t>lachen</a:t>
              </a:r>
            </a:p>
          </p:txBody>
        </p:sp>
        <p:cxnSp>
          <p:nvCxnSpPr>
            <p:cNvPr id="23" name="Straight Connector 22"/>
            <p:cNvCxnSpPr/>
            <p:nvPr/>
          </p:nvCxnSpPr>
          <p:spPr>
            <a:xfrm rot="10800000" flipH="1" flipV="1">
              <a:off x="2567784" y="3044973"/>
              <a:ext cx="861219" cy="45720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10800000" flipV="1">
              <a:off x="1706565" y="3044973"/>
              <a:ext cx="861219" cy="45720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5400000">
              <a:off x="2378475" y="3234284"/>
              <a:ext cx="380209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1017264" y="4723608"/>
              <a:ext cx="1028647" cy="457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i="1" dirty="0" smtClean="0">
                  <a:latin typeface="+mj-lt"/>
                </a:rPr>
                <a:t>weich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566015" y="2583310"/>
              <a:ext cx="685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/t/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076687" y="3502176"/>
              <a:ext cx="47651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[t]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959657" y="3502176"/>
              <a:ext cx="58431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[</a:t>
              </a:r>
              <a:r>
                <a:rPr lang="de-DE" sz="2400" dirty="0" err="1" smtClean="0">
                  <a:latin typeface="+mj-lt"/>
                </a:rPr>
                <a:t>t</a:t>
              </a:r>
              <a:r>
                <a:rPr lang="de-DE" sz="2400" baseline="30000" dirty="0" err="1" smtClean="0">
                  <a:latin typeface="+mj-lt"/>
                </a:rPr>
                <a:t>h</a:t>
              </a:r>
              <a:r>
                <a:rPr lang="de-DE" sz="2400" dirty="0" smtClean="0">
                  <a:latin typeface="+mj-lt"/>
                </a:rPr>
                <a:t>]</a:t>
              </a:r>
            </a:p>
          </p:txBody>
        </p:sp>
        <p:cxnSp>
          <p:nvCxnSpPr>
            <p:cNvPr id="40" name="Straight Connector 39"/>
            <p:cNvCxnSpPr>
              <a:endCxn id="38" idx="0"/>
            </p:cNvCxnSpPr>
            <p:nvPr/>
          </p:nvCxnSpPr>
          <p:spPr>
            <a:xfrm rot="10800000" flipV="1">
              <a:off x="6314944" y="3044974"/>
              <a:ext cx="466856" cy="45720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>
              <a:endCxn id="39" idx="0"/>
            </p:cNvCxnSpPr>
            <p:nvPr/>
          </p:nvCxnSpPr>
          <p:spPr>
            <a:xfrm>
              <a:off x="6781800" y="3044974"/>
              <a:ext cx="470015" cy="45720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/>
            <p:cNvSpPr txBox="1"/>
            <p:nvPr/>
          </p:nvSpPr>
          <p:spPr>
            <a:xfrm>
              <a:off x="381000" y="5180808"/>
              <a:ext cx="6870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A </a:t>
              </a:r>
              <a:r>
                <a:rPr lang="de-DE" sz="2400" i="1" dirty="0" smtClean="0">
                  <a:latin typeface="+mj-lt"/>
                </a:rPr>
                <a:t>weich</a:t>
              </a:r>
              <a:r>
                <a:rPr lang="de-DE" sz="2400" dirty="0" smtClean="0">
                  <a:latin typeface="+mj-lt"/>
                </a:rPr>
                <a:t> ist noch verständlich als [</a:t>
              </a:r>
              <a:r>
                <a:rPr lang="de-DE" sz="2400" dirty="0" err="1" smtClean="0">
                  <a:latin typeface="+mj-lt"/>
                </a:rPr>
                <a:t>wei</a:t>
              </a:r>
              <a:r>
                <a:rPr lang="de-DE" sz="2400" dirty="0" err="1" smtClean="0"/>
                <a:t>χ</a:t>
              </a:r>
              <a:r>
                <a:rPr lang="de-DE" sz="2400" dirty="0" smtClean="0">
                  <a:latin typeface="+mj-lt"/>
                </a:rPr>
                <a:t>]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67000" y="457200"/>
            <a:ext cx="2872451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de-DE" sz="2400" dirty="0" smtClean="0"/>
              <a:t>Phoneme, Allophone</a:t>
            </a:r>
            <a:endParaRPr lang="de-DE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956101"/>
            <a:ext cx="78768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Terminologie. Man sagt manchmal, Allophone von Phonemen sind </a:t>
            </a:r>
            <a:r>
              <a:rPr lang="de-DE" sz="2400" b="1" dirty="0" smtClean="0">
                <a:latin typeface="+mj-lt"/>
              </a:rPr>
              <a:t>komplementär verteilt</a:t>
            </a:r>
            <a:r>
              <a:rPr lang="de-DE" sz="2400" dirty="0" smtClean="0">
                <a:latin typeface="+mj-lt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3400" y="1787098"/>
            <a:ext cx="78768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Das heißt: sie kommen in unterschiedlichen Kontexten vor = sie sind aus dem Kontext vorhersagbar. </a:t>
            </a:r>
            <a:endParaRPr lang="de-DE" sz="2400" dirty="0" err="1" smtClean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9790" y="5867400"/>
            <a:ext cx="815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Allophone unterschiedlicher Phoneme sind dagegen </a:t>
            </a:r>
            <a:r>
              <a:rPr lang="de-DE" sz="2400" b="1" dirty="0" smtClean="0">
                <a:latin typeface="+mj-lt"/>
              </a:rPr>
              <a:t>kontrastiv verteilt</a:t>
            </a:r>
            <a:r>
              <a:rPr lang="de-DE" sz="2400" dirty="0" smtClean="0">
                <a:latin typeface="+mj-lt"/>
              </a:rPr>
              <a:t>. Sie kommen oft im selben Kontext vor (</a:t>
            </a:r>
            <a:r>
              <a:rPr lang="de-DE" sz="2400" dirty="0" err="1" smtClean="0">
                <a:latin typeface="+mj-lt"/>
              </a:rPr>
              <a:t>zB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i="1" dirty="0" smtClean="0">
                <a:latin typeface="+mj-lt"/>
              </a:rPr>
              <a:t>weit</a:t>
            </a:r>
            <a:r>
              <a:rPr lang="de-DE" sz="2400" dirty="0" smtClean="0">
                <a:latin typeface="+mj-lt"/>
              </a:rPr>
              <a:t>, </a:t>
            </a:r>
            <a:r>
              <a:rPr lang="de-DE" sz="2400" i="1" dirty="0" smtClean="0">
                <a:latin typeface="+mj-lt"/>
              </a:rPr>
              <a:t>weich</a:t>
            </a:r>
            <a:r>
              <a:rPr lang="de-DE" sz="2400" dirty="0" smtClean="0">
                <a:latin typeface="+mj-lt"/>
              </a:rPr>
              <a:t>).</a:t>
            </a:r>
            <a:endParaRPr lang="de-DE" sz="2400" dirty="0" err="1" smtClean="0">
              <a:latin typeface="+mj-lt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66969" y="2738735"/>
            <a:ext cx="8243257" cy="2801899"/>
            <a:chOff x="166969" y="2738735"/>
            <a:chExt cx="8243257" cy="2801899"/>
          </a:xfrm>
        </p:grpSpPr>
        <p:sp>
          <p:nvSpPr>
            <p:cNvPr id="7" name="TextBox 6"/>
            <p:cNvSpPr txBox="1"/>
            <p:nvPr/>
          </p:nvSpPr>
          <p:spPr>
            <a:xfrm>
              <a:off x="3520151" y="2738735"/>
              <a:ext cx="55656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/ç/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499587" y="3609833"/>
              <a:ext cx="50356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[ç]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546832" y="3655368"/>
              <a:ext cx="5067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[x]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715000" y="3733009"/>
              <a:ext cx="838200" cy="463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[χ]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214469" y="4104901"/>
              <a:ext cx="108521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i="1" dirty="0" smtClean="0">
                  <a:latin typeface="+mj-lt"/>
                </a:rPr>
                <a:t>Löcher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214469" y="4522001"/>
              <a:ext cx="1295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i="1" dirty="0" smtClean="0">
                  <a:latin typeface="+mj-lt"/>
                </a:rPr>
                <a:t>Bücher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520151" y="4071498"/>
              <a:ext cx="838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i="1" dirty="0" smtClean="0">
                  <a:latin typeface="+mj-lt"/>
                </a:rPr>
                <a:t>Tuch</a:t>
              </a:r>
            </a:p>
            <a:p>
              <a:r>
                <a:rPr lang="de-DE" sz="2400" i="1" dirty="0" smtClean="0">
                  <a:latin typeface="+mj-lt"/>
                </a:rPr>
                <a:t>hoch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715000" y="4230310"/>
              <a:ext cx="11811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i="1" dirty="0" smtClean="0">
                  <a:latin typeface="+mj-lt"/>
                </a:rPr>
                <a:t>lachen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3775271" y="3352799"/>
              <a:ext cx="1939729" cy="45720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 flipV="1">
              <a:off x="1767552" y="3352799"/>
              <a:ext cx="2007721" cy="38021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>
              <a:off x="3585962" y="3542110"/>
              <a:ext cx="380209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166969" y="5078969"/>
              <a:ext cx="78564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nach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024627" y="5078969"/>
              <a:ext cx="14858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vorderen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872451" y="5078969"/>
              <a:ext cx="2362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hohen, hinteren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715000" y="5078969"/>
              <a:ext cx="1295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offenen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162800" y="5078969"/>
              <a:ext cx="12474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Vokalen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5000" y="528935"/>
            <a:ext cx="44958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de-DE" sz="2400" dirty="0" err="1" smtClean="0"/>
              <a:t>Phoneme-Allophon</a:t>
            </a:r>
            <a:r>
              <a:rPr lang="de-DE" sz="2400" dirty="0" smtClean="0"/>
              <a:t> Beziehungen</a:t>
            </a:r>
            <a:endParaRPr lang="de-DE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04800" y="1371600"/>
            <a:ext cx="73152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Phoneme kristallisieren sich aus dem phonetischen (artikulatorischen, akustischen) Kontinuum nach bevorzugten artikulatorischen und akustischen Prinzipien.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1000" y="3124200"/>
            <a:ext cx="662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Aber genau </a:t>
            </a:r>
            <a:r>
              <a:rPr lang="de-DE" sz="2400" i="1" dirty="0" smtClean="0">
                <a:latin typeface="+mj-lt"/>
              </a:rPr>
              <a:t>wie</a:t>
            </a:r>
            <a:r>
              <a:rPr lang="de-DE" sz="2400" dirty="0" smtClean="0">
                <a:latin typeface="+mj-lt"/>
              </a:rPr>
              <a:t> eine Sprache das Kontinuum in Phoneme aufteilt ist auch </a:t>
            </a:r>
            <a:r>
              <a:rPr lang="de-DE" sz="2400" b="1" dirty="0" smtClean="0">
                <a:latin typeface="+mj-lt"/>
              </a:rPr>
              <a:t>zum Teil willkürlich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4800" y="4495800"/>
            <a:ext cx="82296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Daher: auch wenn 2 Sprachen – oder sogar 2 Dialekte - dieselben kontrastierenden Phoneme im Inventar haben, sind deren phonetischen Werte </a:t>
            </a:r>
            <a:r>
              <a:rPr lang="de-DE" sz="2400" b="1" dirty="0" smtClean="0">
                <a:latin typeface="+mj-lt"/>
              </a:rPr>
              <a:t>nie ganz genau identisch</a:t>
            </a:r>
            <a:r>
              <a:rPr lang="de-DE" sz="2400" dirty="0" smtClean="0">
                <a:latin typeface="+mj-lt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8800" y="381000"/>
            <a:ext cx="44958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de-DE" sz="2400" dirty="0" err="1" smtClean="0"/>
              <a:t>Phoneme-Allophon</a:t>
            </a:r>
            <a:r>
              <a:rPr lang="de-DE" sz="2400" dirty="0" smtClean="0"/>
              <a:t> Beziehungen</a:t>
            </a:r>
            <a:endParaRPr lang="de-DE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28600" y="1066800"/>
            <a:ext cx="746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Spanisch und Englisch kontrastieren beide /p/ und /b/ Phoneme. Spanisch: </a:t>
            </a:r>
            <a:r>
              <a:rPr lang="de-DE" sz="2400" i="1" dirty="0" err="1" smtClean="0">
                <a:latin typeface="+mj-lt"/>
              </a:rPr>
              <a:t>pesos</a:t>
            </a:r>
            <a:r>
              <a:rPr lang="de-DE" sz="2400" dirty="0" smtClean="0">
                <a:latin typeface="+mj-lt"/>
              </a:rPr>
              <a:t>, </a:t>
            </a:r>
            <a:r>
              <a:rPr lang="de-DE" sz="2400" i="1" dirty="0" err="1" smtClean="0">
                <a:latin typeface="+mj-lt"/>
              </a:rPr>
              <a:t>besos</a:t>
            </a:r>
            <a:r>
              <a:rPr lang="de-DE" sz="2400" dirty="0" smtClean="0">
                <a:latin typeface="+mj-lt"/>
              </a:rPr>
              <a:t>; English </a:t>
            </a:r>
            <a:r>
              <a:rPr lang="de-DE" sz="2400" i="1" dirty="0" err="1" smtClean="0">
                <a:latin typeface="+mj-lt"/>
              </a:rPr>
              <a:t>paces</a:t>
            </a:r>
            <a:r>
              <a:rPr lang="de-DE" sz="2400" dirty="0" smtClean="0">
                <a:latin typeface="+mj-lt"/>
              </a:rPr>
              <a:t>, </a:t>
            </a:r>
            <a:r>
              <a:rPr lang="de-DE" sz="2400" i="1" dirty="0" err="1" smtClean="0">
                <a:latin typeface="+mj-lt"/>
              </a:rPr>
              <a:t>bases</a:t>
            </a:r>
            <a:endParaRPr lang="de-DE" sz="2400" i="1" dirty="0" smtClean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2396698"/>
            <a:ext cx="678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Die phonetische Umsetzung von /p, b/ ist in den Sprachen nicht dieselbe.</a:t>
            </a:r>
            <a:endParaRPr lang="de-DE" sz="2400" dirty="0" err="1" smtClean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3955197"/>
            <a:ext cx="807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Spanisch (und Französisch): voll stimmhaft </a:t>
            </a:r>
            <a:r>
              <a:rPr lang="de-DE" sz="2400" dirty="0" err="1" smtClean="0">
                <a:latin typeface="+mj-lt"/>
              </a:rPr>
              <a:t>vs</a:t>
            </a:r>
            <a:r>
              <a:rPr lang="de-DE" sz="2400" dirty="0" smtClean="0">
                <a:latin typeface="+mj-lt"/>
              </a:rPr>
              <a:t> unaspiriert</a:t>
            </a:r>
          </a:p>
          <a:p>
            <a:r>
              <a:rPr lang="de-DE" sz="2400" dirty="0" smtClean="0">
                <a:latin typeface="+mj-lt"/>
              </a:rPr>
              <a:t>Englisch (und Deutsch): </a:t>
            </a:r>
            <a:r>
              <a:rPr lang="de-DE" sz="2400" dirty="0" err="1" smtClean="0">
                <a:latin typeface="+mj-lt"/>
              </a:rPr>
              <a:t>lenisiert</a:t>
            </a:r>
            <a:r>
              <a:rPr lang="de-DE" sz="2400" dirty="0" smtClean="0">
                <a:latin typeface="+mj-lt"/>
              </a:rPr>
              <a:t> vs. aspiriert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600" y="2057400"/>
            <a:ext cx="8534400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524000" y="1371600"/>
            <a:ext cx="1009650" cy="641350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/>
              <a:t>Besos </a:t>
            </a:r>
          </a:p>
          <a:p>
            <a:r>
              <a:rPr lang="en-US" sz="1800"/>
              <a:t>(Küssen)</a:t>
            </a:r>
            <a:endParaRPr lang="en-AU" sz="180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276600" y="1371600"/>
            <a:ext cx="1066800" cy="641350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/>
              <a:t>Pesos </a:t>
            </a:r>
          </a:p>
          <a:p>
            <a:r>
              <a:rPr lang="en-US" sz="1800"/>
              <a:t>(Geld)</a:t>
            </a:r>
            <a:endParaRPr lang="en-AU" sz="180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029200" y="1371600"/>
            <a:ext cx="1630363" cy="641350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/>
              <a:t>Bases </a:t>
            </a:r>
          </a:p>
          <a:p>
            <a:r>
              <a:rPr lang="en-US" sz="1800"/>
              <a:t>(Gründlagen)</a:t>
            </a:r>
            <a:endParaRPr lang="en-AU" sz="1800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858000" y="1371600"/>
            <a:ext cx="1295400" cy="641350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/>
              <a:t>Paces </a:t>
            </a:r>
          </a:p>
          <a:p>
            <a:r>
              <a:rPr lang="en-US" sz="1800"/>
              <a:t>(Schritte)</a:t>
            </a:r>
            <a:endParaRPr lang="en-AU" sz="1800"/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457200" y="4038600"/>
            <a:ext cx="1371600" cy="4572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FF00"/>
                </a:solidFill>
              </a:rPr>
              <a:t>A.    [b]</a:t>
            </a:r>
            <a:endParaRPr lang="en-AU">
              <a:solidFill>
                <a:srgbClr val="FFFF00"/>
              </a:solidFill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6781800" y="4038600"/>
            <a:ext cx="1828800" cy="4572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FF00"/>
                </a:solidFill>
              </a:rPr>
              <a:t>D.  [p</a:t>
            </a:r>
            <a:r>
              <a:rPr lang="en-US" baseline="30000">
                <a:solidFill>
                  <a:srgbClr val="FFFF00"/>
                </a:solidFill>
              </a:rPr>
              <a:t>h</a:t>
            </a:r>
            <a:r>
              <a:rPr lang="en-US">
                <a:solidFill>
                  <a:srgbClr val="FFFF00"/>
                </a:solidFill>
              </a:rPr>
              <a:t>]</a:t>
            </a:r>
            <a:endParaRPr lang="en-AU">
              <a:solidFill>
                <a:srgbClr val="FFFF00"/>
              </a:solidFill>
            </a:endParaRPr>
          </a:p>
        </p:txBody>
      </p:sp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1524000" y="488156"/>
            <a:ext cx="510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err="1">
                <a:solidFill>
                  <a:srgbClr val="0000FF"/>
                </a:solidFill>
              </a:rPr>
              <a:t>Englische</a:t>
            </a:r>
            <a:r>
              <a:rPr lang="en-US" sz="2800" dirty="0">
                <a:solidFill>
                  <a:srgbClr val="0000FF"/>
                </a:solidFill>
              </a:rPr>
              <a:t> und </a:t>
            </a:r>
            <a:r>
              <a:rPr lang="en-US" sz="2800" dirty="0" err="1">
                <a:solidFill>
                  <a:srgbClr val="0000FF"/>
                </a:solidFill>
              </a:rPr>
              <a:t>spanische</a:t>
            </a:r>
            <a:r>
              <a:rPr lang="en-US" sz="2800" dirty="0">
                <a:solidFill>
                  <a:srgbClr val="0000FF"/>
                </a:solidFill>
              </a:rPr>
              <a:t> Plosive</a:t>
            </a:r>
            <a:endParaRPr lang="en-AU" sz="2800" dirty="0">
              <a:solidFill>
                <a:srgbClr val="0000FF"/>
              </a:solidFill>
            </a:endParaRPr>
          </a:p>
        </p:txBody>
      </p:sp>
      <p:sp>
        <p:nvSpPr>
          <p:cNvPr id="10" name="Text Box 19"/>
          <p:cNvSpPr txBox="1">
            <a:spLocks noChangeArrowheads="1"/>
          </p:cNvSpPr>
          <p:nvPr/>
        </p:nvSpPr>
        <p:spPr bwMode="auto">
          <a:xfrm>
            <a:off x="4572000" y="4038601"/>
            <a:ext cx="2057400" cy="1061829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C.  [</a:t>
            </a:r>
            <a:r>
              <a:rPr lang="en-US" dirty="0" err="1" smtClean="0">
                <a:solidFill>
                  <a:srgbClr val="FFFF00"/>
                </a:solidFill>
              </a:rPr>
              <a:t>b</a:t>
            </a:r>
            <a:r>
              <a:rPr lang="en-US" dirty="0" smtClean="0">
                <a:solidFill>
                  <a:srgbClr val="FFFF00"/>
                </a:solidFill>
              </a:rPr>
              <a:t>]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       </a:t>
            </a:r>
            <a:r>
              <a:rPr lang="en-US" baseline="30000" dirty="0" err="1" smtClean="0">
                <a:solidFill>
                  <a:srgbClr val="FFFF00"/>
                </a:solidFill>
              </a:rPr>
              <a:t>o</a:t>
            </a:r>
            <a:endParaRPr lang="en-US" baseline="30000" dirty="0" smtClean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endParaRPr lang="en-AU" dirty="0">
              <a:solidFill>
                <a:srgbClr val="FFFF00"/>
              </a:solidFill>
            </a:endParaRPr>
          </a:p>
        </p:txBody>
      </p:sp>
      <p:sp>
        <p:nvSpPr>
          <p:cNvPr id="11" name="Text Box 22"/>
          <p:cNvSpPr txBox="1">
            <a:spLocks noChangeArrowheads="1"/>
          </p:cNvSpPr>
          <p:nvPr/>
        </p:nvSpPr>
        <p:spPr bwMode="auto">
          <a:xfrm>
            <a:off x="2514600" y="4038600"/>
            <a:ext cx="1905000" cy="4572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FF00"/>
                </a:solidFill>
              </a:rPr>
              <a:t> B. 	[p]</a:t>
            </a:r>
            <a:endParaRPr lang="en-AU">
              <a:solidFill>
                <a:srgbClr val="FFFF00"/>
              </a:solidFill>
            </a:endParaRPr>
          </a:p>
        </p:txBody>
      </p:sp>
      <p:grpSp>
        <p:nvGrpSpPr>
          <p:cNvPr id="12" name="Group 36"/>
          <p:cNvGrpSpPr>
            <a:grpSpLocks/>
          </p:cNvGrpSpPr>
          <p:nvPr/>
        </p:nvGrpSpPr>
        <p:grpSpPr bwMode="auto">
          <a:xfrm>
            <a:off x="1905000" y="2971800"/>
            <a:ext cx="4365625" cy="2590800"/>
            <a:chOff x="1296" y="2304"/>
            <a:chExt cx="2750" cy="1632"/>
          </a:xfrm>
        </p:grpSpPr>
        <p:grpSp>
          <p:nvGrpSpPr>
            <p:cNvPr id="13" name="Group 34"/>
            <p:cNvGrpSpPr>
              <a:grpSpLocks/>
            </p:cNvGrpSpPr>
            <p:nvPr/>
          </p:nvGrpSpPr>
          <p:grpSpPr bwMode="auto">
            <a:xfrm>
              <a:off x="1296" y="2304"/>
              <a:ext cx="960" cy="1632"/>
              <a:chOff x="1296" y="2304"/>
              <a:chExt cx="960" cy="1632"/>
            </a:xfrm>
          </p:grpSpPr>
          <p:sp>
            <p:nvSpPr>
              <p:cNvPr id="17" name="Text Box 25"/>
              <p:cNvSpPr txBox="1">
                <a:spLocks noChangeArrowheads="1"/>
              </p:cNvSpPr>
              <p:nvPr/>
            </p:nvSpPr>
            <p:spPr bwMode="auto">
              <a:xfrm>
                <a:off x="1296" y="3648"/>
                <a:ext cx="564" cy="288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>
                    <a:solidFill>
                      <a:srgbClr val="FFFF00"/>
                    </a:solidFill>
                  </a:rPr>
                  <a:t>Fortis</a:t>
                </a:r>
                <a:endParaRPr lang="en-AU">
                  <a:solidFill>
                    <a:srgbClr val="FFFF00"/>
                  </a:solidFill>
                </a:endParaRPr>
              </a:p>
            </p:txBody>
          </p:sp>
          <p:sp>
            <p:nvSpPr>
              <p:cNvPr id="18" name="Line 27"/>
              <p:cNvSpPr>
                <a:spLocks noChangeShapeType="1"/>
              </p:cNvSpPr>
              <p:nvPr/>
            </p:nvSpPr>
            <p:spPr bwMode="auto">
              <a:xfrm flipV="1">
                <a:off x="1584" y="2304"/>
                <a:ext cx="672" cy="12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</p:grpSp>
        <p:grpSp>
          <p:nvGrpSpPr>
            <p:cNvPr id="14" name="Group 35"/>
            <p:cNvGrpSpPr>
              <a:grpSpLocks/>
            </p:cNvGrpSpPr>
            <p:nvPr/>
          </p:nvGrpSpPr>
          <p:grpSpPr bwMode="auto">
            <a:xfrm>
              <a:off x="3504" y="2496"/>
              <a:ext cx="542" cy="1440"/>
              <a:chOff x="3504" y="2496"/>
              <a:chExt cx="542" cy="1440"/>
            </a:xfrm>
          </p:grpSpPr>
          <p:sp>
            <p:nvSpPr>
              <p:cNvPr id="15" name="Text Box 26"/>
              <p:cNvSpPr txBox="1">
                <a:spLocks noChangeArrowheads="1"/>
              </p:cNvSpPr>
              <p:nvPr/>
            </p:nvSpPr>
            <p:spPr bwMode="auto">
              <a:xfrm>
                <a:off x="3504" y="3648"/>
                <a:ext cx="542" cy="288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>
                    <a:solidFill>
                      <a:srgbClr val="FFFF00"/>
                    </a:solidFill>
                  </a:rPr>
                  <a:t>Lenis</a:t>
                </a:r>
                <a:endParaRPr lang="en-AU">
                  <a:solidFill>
                    <a:srgbClr val="FFFF00"/>
                  </a:solidFill>
                </a:endParaRPr>
              </a:p>
            </p:txBody>
          </p:sp>
          <p:sp>
            <p:nvSpPr>
              <p:cNvPr id="16" name="Line 33"/>
              <p:cNvSpPr>
                <a:spLocks noChangeShapeType="1"/>
              </p:cNvSpPr>
              <p:nvPr/>
            </p:nvSpPr>
            <p:spPr bwMode="auto">
              <a:xfrm flipH="1" flipV="1">
                <a:off x="3504" y="2496"/>
                <a:ext cx="240" cy="110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</p:grpSp>
      </p:grpSp>
      <p:sp>
        <p:nvSpPr>
          <p:cNvPr id="19" name="Rectangle 37"/>
          <p:cNvSpPr>
            <a:spLocks noChangeArrowheads="1"/>
          </p:cNvSpPr>
          <p:nvPr/>
        </p:nvSpPr>
        <p:spPr bwMode="auto">
          <a:xfrm>
            <a:off x="3222625" y="5791200"/>
            <a:ext cx="4833938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 dirty="0" smtClean="0"/>
              <a:t>Aus  </a:t>
            </a:r>
            <a:r>
              <a:rPr lang="en-US" sz="1600" dirty="0" err="1"/>
              <a:t>Ladefoged</a:t>
            </a:r>
            <a:r>
              <a:rPr lang="en-US" sz="1600" dirty="0"/>
              <a:t>, P. (2001) </a:t>
            </a:r>
          </a:p>
          <a:p>
            <a:r>
              <a:rPr lang="en-US" sz="1600" i="1" dirty="0"/>
              <a:t>Vowels and Consonants</a:t>
            </a:r>
            <a:r>
              <a:rPr lang="en-US" sz="1600" dirty="0"/>
              <a:t>. Blackwell Publishers.</a:t>
            </a:r>
            <a:endParaRPr lang="en-AU" sz="1600" dirty="0"/>
          </a:p>
        </p:txBody>
      </p:sp>
      <p:sp>
        <p:nvSpPr>
          <p:cNvPr id="20" name="Text Box 38"/>
          <p:cNvSpPr txBox="1">
            <a:spLocks noChangeArrowheads="1"/>
          </p:cNvSpPr>
          <p:nvPr/>
        </p:nvSpPr>
        <p:spPr bwMode="auto">
          <a:xfrm>
            <a:off x="669925" y="2860675"/>
            <a:ext cx="1417638" cy="4572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rgbClr val="FFFF00"/>
                </a:solidFill>
              </a:rPr>
              <a:t>stimmhaft</a:t>
            </a:r>
            <a:endParaRPr lang="de-DE">
              <a:solidFill>
                <a:srgbClr val="FFFF00"/>
              </a:solidFill>
            </a:endParaRPr>
          </a:p>
        </p:txBody>
      </p:sp>
      <p:sp>
        <p:nvSpPr>
          <p:cNvPr id="21" name="Line 39"/>
          <p:cNvSpPr>
            <a:spLocks noChangeShapeType="1"/>
          </p:cNvSpPr>
          <p:nvPr/>
        </p:nvSpPr>
        <p:spPr bwMode="auto">
          <a:xfrm>
            <a:off x="1295400" y="3276600"/>
            <a:ext cx="76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22" name="MacOS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2339975" y="1412875"/>
            <a:ext cx="244475" cy="244475"/>
          </a:xfrm>
          <a:prstGeom prst="rect">
            <a:avLst/>
          </a:prstGeom>
          <a:noFill/>
        </p:spPr>
      </p:pic>
      <p:pic>
        <p:nvPicPr>
          <p:cNvPr id="23" name="MacOS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140200" y="1412875"/>
            <a:ext cx="244475" cy="244475"/>
          </a:xfrm>
          <a:prstGeom prst="rect">
            <a:avLst/>
          </a:prstGeom>
          <a:noFill/>
        </p:spPr>
      </p:pic>
      <p:pic>
        <p:nvPicPr>
          <p:cNvPr id="24" name="MacOS">
            <a:hlinkClick r:id="" action="ppaction://media"/>
          </p:cNvPr>
          <p:cNvPicPr>
            <a:picLocks noRot="1" noChangeAspect="1" noChangeArrowheads="1"/>
          </p:cNvPicPr>
          <p:nvPr>
            <a:audioFile r:link="rId3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6227763" y="1412875"/>
            <a:ext cx="244475" cy="244475"/>
          </a:xfrm>
          <a:prstGeom prst="rect">
            <a:avLst/>
          </a:prstGeom>
          <a:noFill/>
        </p:spPr>
      </p:pic>
      <p:pic>
        <p:nvPicPr>
          <p:cNvPr id="25" name="MacOS">
            <a:hlinkClick r:id="" action="ppaction://media"/>
          </p:cNvPr>
          <p:cNvPicPr>
            <a:picLocks noRot="1" noChangeAspect="1" noChangeArrowheads="1"/>
          </p:cNvPicPr>
          <p:nvPr>
            <a:audioFile r:link="rId4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7812088" y="1412875"/>
            <a:ext cx="244475" cy="244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92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669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854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378767"/>
            <a:ext cx="48006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Phoneme, Allophone, Wahrnehmung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200" y="1143000"/>
            <a:ext cx="670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Allophone unterschiedlicher Phoneme sind für Muttersprachler ganz deutlich wahrnehmbar.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3717160"/>
            <a:ext cx="64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Allophone vom selben Phoneme sind oft kaum wahrnehmbar. 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304800" y="2055167"/>
            <a:ext cx="8001000" cy="1661993"/>
            <a:chOff x="304800" y="2055167"/>
            <a:chExt cx="8001000" cy="1661993"/>
          </a:xfrm>
        </p:grpSpPr>
        <p:sp>
          <p:nvSpPr>
            <p:cNvPr id="6" name="TextBox 5"/>
            <p:cNvSpPr txBox="1"/>
            <p:nvPr/>
          </p:nvSpPr>
          <p:spPr>
            <a:xfrm>
              <a:off x="381000" y="2055167"/>
              <a:ext cx="1676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Warum? 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04800" y="2516832"/>
              <a:ext cx="800100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/>
                <a:t>Wir sprechen, um verstanden zu werden, und Phoneme tragen zu Wortbedeutungsunterschiede (</a:t>
              </a:r>
              <a:r>
                <a:rPr lang="de-DE" sz="2400" i="1" dirty="0" smtClean="0"/>
                <a:t>Tank</a:t>
              </a:r>
              <a:r>
                <a:rPr lang="de-DE" sz="2400" dirty="0" smtClean="0"/>
                <a:t> </a:t>
              </a:r>
              <a:r>
                <a:rPr lang="de-DE" sz="2400" dirty="0" err="1" smtClean="0"/>
                <a:t>vs</a:t>
              </a:r>
              <a:r>
                <a:rPr lang="de-DE" sz="2400" dirty="0" smtClean="0"/>
                <a:t> </a:t>
              </a:r>
              <a:r>
                <a:rPr lang="de-DE" sz="2400" i="1" dirty="0" smtClean="0"/>
                <a:t>Dank</a:t>
              </a:r>
              <a:r>
                <a:rPr lang="de-DE" sz="2400" dirty="0" smtClean="0"/>
                <a:t>) bei. </a:t>
              </a:r>
            </a:p>
            <a:p>
              <a:endParaRPr lang="de-DE" sz="2400" dirty="0" err="1" smtClean="0">
                <a:latin typeface="+mj-lt"/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533400" y="1143000"/>
            <a:ext cx="6553200" cy="830997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Box 10"/>
          <p:cNvSpPr txBox="1"/>
          <p:nvPr/>
        </p:nvSpPr>
        <p:spPr>
          <a:xfrm>
            <a:off x="381000" y="4943564"/>
            <a:ext cx="77724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Deutsche hören denselben /t/ in </a:t>
            </a:r>
            <a:r>
              <a:rPr lang="de-DE" sz="2400" i="1" dirty="0" smtClean="0"/>
              <a:t>Stau</a:t>
            </a:r>
            <a:r>
              <a:rPr lang="de-DE" sz="2400" dirty="0" smtClean="0"/>
              <a:t> und </a:t>
            </a:r>
            <a:r>
              <a:rPr lang="de-DE" sz="2400" i="1" dirty="0" smtClean="0"/>
              <a:t>Tau</a:t>
            </a:r>
            <a:r>
              <a:rPr lang="de-DE" sz="2400" dirty="0" smtClean="0"/>
              <a:t>. Koreaner allerdings nicht, weil unaspiriertes und aspiriertes [t] und [</a:t>
            </a:r>
            <a:r>
              <a:rPr lang="de-DE" sz="2400" dirty="0" err="1" smtClean="0"/>
              <a:t>t</a:t>
            </a:r>
            <a:r>
              <a:rPr lang="de-DE" sz="2400" baseline="30000" dirty="0" err="1" smtClean="0"/>
              <a:t>h</a:t>
            </a:r>
            <a:r>
              <a:rPr lang="de-DE" sz="2400" dirty="0" smtClean="0"/>
              <a:t>] in koreanisch </a:t>
            </a:r>
            <a:r>
              <a:rPr lang="de-DE" sz="2400" b="1" dirty="0" smtClean="0"/>
              <a:t>Allophone unterschiedlicher Phoneme sind</a:t>
            </a:r>
            <a:r>
              <a:rPr lang="de-DE" sz="2400" dirty="0" smtClean="0"/>
              <a:t>.</a:t>
            </a:r>
            <a:endParaRPr lang="de-DE" sz="2400" dirty="0" err="1" smtClean="0"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5800" y="3717160"/>
            <a:ext cx="6553200" cy="830997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838200"/>
            <a:ext cx="647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Warum verwechseln Japaner deutsche /</a:t>
            </a:r>
            <a:r>
              <a:rPr lang="de-DE" sz="2400" dirty="0" smtClean="0">
                <a:latin typeface="American Typewriter"/>
                <a:cs typeface="American Typewriter"/>
              </a:rPr>
              <a:t>l</a:t>
            </a:r>
            <a:r>
              <a:rPr lang="de-DE" sz="2400" dirty="0" smtClean="0">
                <a:latin typeface="+mj-lt"/>
              </a:rPr>
              <a:t>/ und /r/?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9600" y="1600200"/>
            <a:ext cx="6172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Es hat nichts mit dem zu tun, dass sie nicht imstande sind, diese Laute zu produzieren.</a:t>
            </a:r>
            <a:endParaRPr lang="de-DE" sz="2400" dirty="0" err="1" smtClean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2743200"/>
            <a:ext cx="72390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Sondern weil im Japanischen [</a:t>
            </a:r>
            <a:r>
              <a:rPr lang="de-DE" sz="2400" dirty="0" smtClean="0">
                <a:latin typeface="American Typewriter"/>
                <a:cs typeface="American Typewriter"/>
              </a:rPr>
              <a:t>l</a:t>
            </a:r>
            <a:r>
              <a:rPr lang="de-DE" sz="2400" dirty="0" smtClean="0">
                <a:latin typeface="+mj-lt"/>
              </a:rPr>
              <a:t>] und [r] </a:t>
            </a:r>
            <a:r>
              <a:rPr lang="de-DE" sz="2400" b="1" dirty="0" smtClean="0">
                <a:latin typeface="+mj-lt"/>
              </a:rPr>
              <a:t>nicht kontrastiv sind </a:t>
            </a:r>
            <a:r>
              <a:rPr lang="de-DE" sz="2400" dirty="0" smtClean="0">
                <a:latin typeface="+mj-lt"/>
              </a:rPr>
              <a:t>– sie sind Allophone vom selben Phoneme. Und daher kaum wahrnehmbar.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600" y="4267200"/>
            <a:ext cx="72390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Auf eine ganz ähnliche Weise fällt es deutschen Muttersprachlern schwer, diesen für </a:t>
            </a:r>
            <a:r>
              <a:rPr lang="de-DE" sz="2400" dirty="0" err="1" smtClean="0">
                <a:latin typeface="+mj-lt"/>
              </a:rPr>
              <a:t>Ewe-Sprecher</a:t>
            </a:r>
            <a:r>
              <a:rPr lang="de-DE" sz="2400" dirty="0" smtClean="0">
                <a:latin typeface="+mj-lt"/>
              </a:rPr>
              <a:t> ganz deutlichen Kontrast wahrzunehmen...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0200" y="378767"/>
            <a:ext cx="48006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Phoneme, Allophone, Wahrnehmung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914400"/>
            <a:ext cx="76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Wörter werden aus einer endlichen Anzahl kleinerer Bausteine zusammengesetzt genannt </a:t>
            </a:r>
            <a:r>
              <a:rPr lang="de-DE" sz="2400" b="1" dirty="0" smtClean="0">
                <a:latin typeface="+mj-lt"/>
              </a:rPr>
              <a:t>Phoneme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905000"/>
            <a:ext cx="792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Die Beziehung zwischen Wortbedeutung und der Zusammensetzung aus Phonemen ist </a:t>
            </a:r>
            <a:r>
              <a:rPr lang="de-DE" sz="2400" b="1" dirty="0" smtClean="0">
                <a:latin typeface="+mj-lt"/>
              </a:rPr>
              <a:t>arbiträr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33528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Phoneme können unterschiedlich kombiniert werden, um neue Wörter (Bedeutungen) zu bilden.</a:t>
            </a:r>
            <a:endParaRPr lang="de-DE" sz="2400" dirty="0" err="1" smtClean="0">
              <a:latin typeface="+mj-lt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838200" y="4495800"/>
            <a:ext cx="7010400" cy="1987897"/>
            <a:chOff x="838200" y="4495800"/>
            <a:chExt cx="7010400" cy="1987897"/>
          </a:xfrm>
        </p:grpSpPr>
        <p:sp>
          <p:nvSpPr>
            <p:cNvPr id="6" name="TextBox 5"/>
            <p:cNvSpPr txBox="1"/>
            <p:nvPr/>
          </p:nvSpPr>
          <p:spPr>
            <a:xfrm>
              <a:off x="838200" y="4495800"/>
              <a:ext cx="1905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/</a:t>
              </a:r>
              <a:r>
                <a:rPr lang="de-DE" sz="2400" dirty="0" err="1" smtClean="0">
                  <a:latin typeface="+mj-lt"/>
                </a:rPr>
                <a:t>ma:l</a:t>
              </a:r>
              <a:r>
                <a:rPr lang="de-DE" sz="2400" dirty="0" smtClean="0">
                  <a:latin typeface="+mj-lt"/>
                </a:rPr>
                <a:t>/ (</a:t>
              </a:r>
              <a:r>
                <a:rPr lang="de-DE" sz="2400" i="1" dirty="0" smtClean="0">
                  <a:latin typeface="+mj-lt"/>
                </a:rPr>
                <a:t>Mal</a:t>
              </a:r>
              <a:r>
                <a:rPr lang="de-DE" sz="2400" dirty="0" smtClean="0">
                  <a:latin typeface="+mj-lt"/>
                </a:rPr>
                <a:t>) 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743200" y="4495800"/>
              <a:ext cx="609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➝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352800" y="4495800"/>
              <a:ext cx="1905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/>
                <a:t>/</a:t>
              </a:r>
              <a:r>
                <a:rPr lang="de-DE" sz="2400" dirty="0" err="1" smtClean="0"/>
                <a:t>la:m</a:t>
              </a:r>
              <a:r>
                <a:rPr lang="de-DE" sz="2400" dirty="0" smtClean="0"/>
                <a:t>/ (</a:t>
              </a:r>
              <a:r>
                <a:rPr lang="de-DE" sz="2400" i="1" dirty="0" smtClean="0"/>
                <a:t>Lahm</a:t>
              </a:r>
              <a:r>
                <a:rPr lang="de-DE" sz="2400" dirty="0" smtClean="0"/>
                <a:t>) </a:t>
              </a:r>
              <a:endParaRPr lang="de-DE" sz="2400" dirty="0" smtClean="0">
                <a:latin typeface="+mj-lt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895600" y="5029200"/>
              <a:ext cx="609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➝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429000" y="5029200"/>
              <a:ext cx="1905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/>
                <a:t>/</a:t>
              </a:r>
              <a:r>
                <a:rPr lang="de-DE" sz="2400" dirty="0" err="1" smtClean="0"/>
                <a:t>val</a:t>
              </a:r>
              <a:r>
                <a:rPr lang="de-DE" sz="2400" dirty="0" smtClean="0"/>
                <a:t>/ (</a:t>
              </a:r>
              <a:r>
                <a:rPr lang="de-DE" sz="2400" i="1" dirty="0" smtClean="0"/>
                <a:t>Wahl</a:t>
              </a:r>
              <a:r>
                <a:rPr lang="de-DE" sz="2400" dirty="0" smtClean="0"/>
                <a:t>) </a:t>
              </a:r>
              <a:endParaRPr lang="de-DE" sz="2400" dirty="0" smtClean="0">
                <a:latin typeface="+mj-lt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334000" y="4495800"/>
              <a:ext cx="609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➝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943600" y="4495800"/>
              <a:ext cx="1905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/>
                <a:t>/</a:t>
              </a:r>
              <a:r>
                <a:rPr lang="de-DE" sz="2400" dirty="0" err="1" smtClean="0"/>
                <a:t>lam</a:t>
              </a:r>
              <a:r>
                <a:rPr lang="de-DE" sz="2400" dirty="0" smtClean="0"/>
                <a:t>/ (</a:t>
              </a:r>
              <a:r>
                <a:rPr lang="de-DE" sz="2400" i="1" dirty="0" smtClean="0"/>
                <a:t>Lamm</a:t>
              </a:r>
              <a:r>
                <a:rPr lang="de-DE" sz="2400" dirty="0" smtClean="0"/>
                <a:t>) </a:t>
              </a:r>
              <a:endParaRPr lang="de-DE" sz="2400" dirty="0" smtClean="0">
                <a:latin typeface="+mj-lt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438369" y="5560367"/>
              <a:ext cx="74326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usw.</a:t>
              </a:r>
              <a:endParaRPr lang="de-DE" sz="2400" dirty="0" err="1" smtClean="0">
                <a:latin typeface="+mj-lt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295400" y="6022032"/>
              <a:ext cx="6019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(Keine 'Tiersprache' hat diese Fähigkeit)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438400" y="304800"/>
            <a:ext cx="4191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Wörter, Phoneme, Kontraste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147935"/>
            <a:ext cx="48006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Phoneme, Allophone, Wahrnehmung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773113" y="4116387"/>
            <a:ext cx="7461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000" dirty="0"/>
              <a:t>[</a:t>
            </a:r>
            <a:r>
              <a:rPr lang="en-US" sz="2000" dirty="0" err="1" smtClean="0"/>
              <a:t>e</a:t>
            </a:r>
            <a:r>
              <a:rPr lang="en-US" sz="2000" dirty="0" err="1" smtClean="0">
                <a:latin typeface="SILDoulosIPA" pitchFamily="2" charset="2"/>
              </a:rPr>
              <a:t>β</a:t>
            </a:r>
            <a:r>
              <a:rPr lang="en-US" sz="2000" dirty="0" err="1" smtClean="0"/>
              <a:t>e</a:t>
            </a:r>
            <a:r>
              <a:rPr lang="en-US" sz="2000" dirty="0"/>
              <a:t>]</a:t>
            </a:r>
            <a:endParaRPr lang="en-AU" sz="2000" dirty="0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494212" y="4167187"/>
            <a:ext cx="7334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000" dirty="0"/>
              <a:t>[eve]</a:t>
            </a:r>
            <a:endParaRPr lang="en-AU" sz="2000" dirty="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39713" y="4564062"/>
            <a:ext cx="24907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000"/>
              <a:t>= Ewe (die Sprache)</a:t>
            </a:r>
            <a:endParaRPr lang="en-AU" sz="200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4341812" y="4624387"/>
            <a:ext cx="911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000"/>
              <a:t>= zwei</a:t>
            </a:r>
            <a:endParaRPr lang="en-AU" sz="2000"/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6423025" y="4405312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000" dirty="0" smtClean="0"/>
              <a:t>[</a:t>
            </a:r>
            <a:r>
              <a:rPr lang="en-US" sz="2000" dirty="0" err="1" smtClean="0">
                <a:latin typeface="SILDoulosIPA" pitchFamily="2" charset="2"/>
              </a:rPr>
              <a:t>β</a:t>
            </a:r>
            <a:r>
              <a:rPr lang="en-US" sz="2000" dirty="0" smtClean="0"/>
              <a:t>]</a:t>
            </a:r>
            <a:endParaRPr lang="en-AU" sz="2000" dirty="0"/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423025" y="3414712"/>
            <a:ext cx="60959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000" dirty="0" smtClean="0"/>
              <a:t>/</a:t>
            </a:r>
            <a:r>
              <a:rPr lang="en-US" sz="2000" dirty="0" err="1" smtClean="0">
                <a:latin typeface="SILDoulosIPA" pitchFamily="2" charset="2"/>
              </a:rPr>
              <a:t>β</a:t>
            </a:r>
            <a:r>
              <a:rPr lang="en-US" sz="2000" dirty="0" smtClean="0"/>
              <a:t>/</a:t>
            </a:r>
            <a:endParaRPr lang="en-AU" sz="2000" dirty="0"/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7702550" y="3428999"/>
            <a:ext cx="450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000"/>
              <a:t>/v/</a:t>
            </a:r>
            <a:endParaRPr lang="en-AU" sz="2000"/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7626350" y="4419599"/>
            <a:ext cx="450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000"/>
              <a:t>[v]</a:t>
            </a:r>
            <a:endParaRPr lang="en-AU" sz="2000"/>
          </a:p>
        </p:txBody>
      </p:sp>
      <p:sp>
        <p:nvSpPr>
          <p:cNvPr id="13" name="Line 13"/>
          <p:cNvSpPr>
            <a:spLocks noChangeShapeType="1"/>
          </p:cNvSpPr>
          <p:nvPr/>
        </p:nvSpPr>
        <p:spPr bwMode="auto">
          <a:xfrm>
            <a:off x="6651625" y="3871912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>
            <a:off x="7870825" y="3871912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773113" y="3221037"/>
            <a:ext cx="73344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GB" sz="2000" dirty="0"/>
              <a:t>[</a:t>
            </a:r>
            <a:r>
              <a:rPr lang="en-GB" sz="2000" dirty="0" err="1" smtClean="0"/>
              <a:t>eβe</a:t>
            </a:r>
            <a:r>
              <a:rPr lang="en-GB" sz="2000" dirty="0"/>
              <a:t>]</a:t>
            </a:r>
            <a:endParaRPr lang="de-DE" sz="2000" dirty="0"/>
          </a:p>
        </p:txBody>
      </p:sp>
      <p:sp>
        <p:nvSpPr>
          <p:cNvPr id="16" name="Text Box 20"/>
          <p:cNvSpPr txBox="1">
            <a:spLocks noChangeArrowheads="1"/>
          </p:cNvSpPr>
          <p:nvPr/>
        </p:nvSpPr>
        <p:spPr bwMode="auto">
          <a:xfrm>
            <a:off x="4370388" y="3221037"/>
            <a:ext cx="7092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GB" sz="2000" dirty="0"/>
              <a:t>[</a:t>
            </a:r>
            <a:r>
              <a:rPr lang="en-GB" sz="2000" dirty="0" smtClean="0"/>
              <a:t>eve</a:t>
            </a:r>
            <a:r>
              <a:rPr lang="en-GB" sz="2000" dirty="0"/>
              <a:t>]</a:t>
            </a:r>
            <a:endParaRPr lang="de-DE" sz="2000" dirty="0"/>
          </a:p>
        </p:txBody>
      </p:sp>
      <p:pic>
        <p:nvPicPr>
          <p:cNvPr id="17" name="MacOS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047750" y="3871912"/>
            <a:ext cx="244475" cy="244475"/>
          </a:xfrm>
          <a:prstGeom prst="rect">
            <a:avLst/>
          </a:prstGeom>
          <a:noFill/>
        </p:spPr>
      </p:pic>
      <p:pic>
        <p:nvPicPr>
          <p:cNvPr id="18" name="e4.aiff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/>
          <a:stretch>
            <a:fillRect/>
          </a:stretch>
        </p:blipFill>
        <p:spPr>
          <a:xfrm>
            <a:off x="4648200" y="3871912"/>
            <a:ext cx="212725" cy="212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1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05000" y="302567"/>
            <a:ext cx="40386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Spracherwerb von Phonemen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5219737"/>
            <a:ext cx="769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Die </a:t>
            </a:r>
            <a:r>
              <a:rPr lang="en-US" sz="2400" dirty="0" err="1" smtClean="0"/>
              <a:t>Fähigkeit</a:t>
            </a:r>
            <a:r>
              <a:rPr lang="en-US" sz="2400" dirty="0" smtClean="0"/>
              <a:t> </a:t>
            </a:r>
            <a:r>
              <a:rPr lang="en-US" sz="2400" dirty="0" err="1" smtClean="0"/>
              <a:t>nicht-phonemische</a:t>
            </a:r>
            <a:r>
              <a:rPr lang="en-US" sz="2400" dirty="0" smtClean="0"/>
              <a:t> </a:t>
            </a:r>
            <a:r>
              <a:rPr lang="en-US" sz="2400" dirty="0" err="1" smtClean="0"/>
              <a:t>Unterschiede</a:t>
            </a:r>
            <a:r>
              <a:rPr lang="en-US" sz="2400" dirty="0" smtClean="0"/>
              <a:t> </a:t>
            </a:r>
            <a:r>
              <a:rPr lang="en-US" sz="2400" dirty="0" err="1" smtClean="0"/>
              <a:t>wahrzunehmen</a:t>
            </a:r>
            <a:r>
              <a:rPr lang="en-US" sz="2400" dirty="0" smtClean="0"/>
              <a:t>,  </a:t>
            </a:r>
            <a:r>
              <a:rPr lang="en-US" sz="2400" dirty="0" err="1" smtClean="0"/>
              <a:t>nimmt</a:t>
            </a:r>
            <a:r>
              <a:rPr lang="en-US" sz="2400" dirty="0" smtClean="0"/>
              <a:t> </a:t>
            </a:r>
            <a:r>
              <a:rPr lang="en-US" sz="2400" dirty="0" err="1" smtClean="0"/>
              <a:t>progressiv</a:t>
            </a:r>
            <a:r>
              <a:rPr lang="en-US" sz="2400" dirty="0" smtClean="0"/>
              <a:t> </a:t>
            </a:r>
            <a:r>
              <a:rPr lang="en-US" sz="2400" dirty="0" err="1" smtClean="0"/>
              <a:t>ab</a:t>
            </a:r>
            <a:r>
              <a:rPr lang="en-US" sz="2400" dirty="0" smtClean="0"/>
              <a:t> ca. 6 </a:t>
            </a:r>
            <a:r>
              <a:rPr lang="en-US" sz="2400" dirty="0" err="1" smtClean="0"/>
              <a:t>Monaten</a:t>
            </a:r>
            <a:r>
              <a:rPr lang="en-US" sz="2400" dirty="0" smtClean="0"/>
              <a:t> ab.</a:t>
            </a:r>
            <a:endParaRPr lang="de-DE" sz="2400" dirty="0" err="1" smtClean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764232"/>
            <a:ext cx="21336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Hindi. /t/ </a:t>
            </a:r>
            <a:r>
              <a:rPr lang="de-DE" sz="2400" dirty="0" err="1" smtClean="0">
                <a:latin typeface="+mj-lt"/>
              </a:rPr>
              <a:t>vs</a:t>
            </a:r>
            <a:r>
              <a:rPr lang="de-DE" sz="2400" dirty="0" smtClean="0">
                <a:latin typeface="+mj-lt"/>
              </a:rPr>
              <a:t> /ʈ</a:t>
            </a:r>
            <a:r>
              <a:rPr lang="de-DE" sz="2400" dirty="0" smtClean="0"/>
              <a:t>/</a:t>
            </a:r>
            <a:endParaRPr lang="de-DE" sz="2400" dirty="0" smtClean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1216967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Salish /k/ </a:t>
            </a:r>
            <a:r>
              <a:rPr lang="de-DE" sz="2400" dirty="0" err="1" smtClean="0">
                <a:latin typeface="+mj-lt"/>
              </a:rPr>
              <a:t>vs</a:t>
            </a:r>
            <a:r>
              <a:rPr lang="de-DE" sz="2400" dirty="0" smtClean="0">
                <a:latin typeface="+mj-lt"/>
              </a:rPr>
              <a:t> /k'/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678632"/>
            <a:ext cx="1219200" cy="124680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429000" y="764232"/>
            <a:ext cx="571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Diese Kontraste gibt es nicht in Englisch. Sind sie von Kleinkindern wahrnehmbar?</a:t>
            </a:r>
            <a:endParaRPr lang="de-DE" sz="2400" dirty="0" err="1" smtClean="0">
              <a:latin typeface="+mj-lt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1595229"/>
            <a:ext cx="5594350" cy="362450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81000" y="623540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J. F. </a:t>
            </a:r>
            <a:r>
              <a:rPr lang="en-US" dirty="0" err="1" smtClean="0"/>
              <a:t>Werker</a:t>
            </a:r>
            <a:r>
              <a:rPr lang="en-US" dirty="0" smtClean="0"/>
              <a:t> &amp; R. C. Tees, (1984), </a:t>
            </a:r>
            <a:r>
              <a:rPr lang="en-US" i="1" dirty="0" smtClean="0"/>
              <a:t>Infant Behavior and Development</a:t>
            </a:r>
            <a:r>
              <a:rPr lang="en-US" dirty="0" smtClean="0"/>
              <a:t>, 7, 49–63. </a:t>
            </a:r>
            <a:endParaRPr lang="de-DE" dirty="0" err="1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8200" y="990600"/>
            <a:ext cx="72390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Phoneme bilden Kontraste oder </a:t>
            </a:r>
            <a:r>
              <a:rPr lang="de-DE" sz="2400" b="1" dirty="0" smtClean="0">
                <a:latin typeface="+mj-lt"/>
              </a:rPr>
              <a:t>sind kontrastiv</a:t>
            </a:r>
            <a:r>
              <a:rPr lang="de-DE" sz="2400" dirty="0" smtClean="0">
                <a:latin typeface="+mj-lt"/>
              </a:rPr>
              <a:t>, weil der Austausch von Phonemen oft  Änderungen in der Bedeutung verursacht.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57400" y="457200"/>
            <a:ext cx="39624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Wörter, Phoneme, Kontraste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8200" y="2438400"/>
            <a:ext cx="670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+mj-lt"/>
              </a:rPr>
              <a:t>zB</a:t>
            </a:r>
            <a:r>
              <a:rPr lang="de-DE" sz="2400" dirty="0" smtClean="0">
                <a:latin typeface="+mj-lt"/>
              </a:rPr>
              <a:t> /i/ </a:t>
            </a:r>
            <a:r>
              <a:rPr lang="de-DE" sz="2400" dirty="0" err="1" smtClean="0">
                <a:latin typeface="+mj-lt"/>
              </a:rPr>
              <a:t>vs</a:t>
            </a:r>
            <a:r>
              <a:rPr lang="de-DE" sz="2400" dirty="0" smtClean="0">
                <a:latin typeface="+mj-lt"/>
              </a:rPr>
              <a:t> /y/ ist kontrastiv (</a:t>
            </a:r>
            <a:r>
              <a:rPr lang="de-DE" sz="2400" i="1" dirty="0" smtClean="0">
                <a:latin typeface="+mj-lt"/>
              </a:rPr>
              <a:t>Biene</a:t>
            </a:r>
            <a:r>
              <a:rPr lang="de-DE" sz="2400" dirty="0" smtClean="0">
                <a:latin typeface="+mj-lt"/>
              </a:rPr>
              <a:t> vs. </a:t>
            </a:r>
            <a:r>
              <a:rPr lang="de-DE" sz="2400" i="1" dirty="0" smtClean="0">
                <a:latin typeface="+mj-lt"/>
              </a:rPr>
              <a:t>Bühne</a:t>
            </a:r>
            <a:r>
              <a:rPr lang="de-DE" sz="2400" dirty="0" smtClean="0">
                <a:latin typeface="+mj-lt"/>
              </a:rPr>
              <a:t>).</a:t>
            </a:r>
            <a:endParaRPr lang="de-DE" sz="2400" dirty="0" err="1" smtClean="0"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8200" y="3124200"/>
            <a:ext cx="693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Allgemeiner: Lippenrundung ist in vorderen Vokalen in deutsch kontrastiv...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9600" y="5105400"/>
            <a:ext cx="44196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i="1" dirty="0" smtClean="0">
                <a:latin typeface="+mj-lt"/>
              </a:rPr>
              <a:t>Biene</a:t>
            </a:r>
            <a:r>
              <a:rPr lang="de-DE" sz="2400" dirty="0" smtClean="0">
                <a:latin typeface="+mj-lt"/>
              </a:rPr>
              <a:t> vs. </a:t>
            </a:r>
            <a:r>
              <a:rPr lang="de-DE" sz="2400" i="1" dirty="0" smtClean="0">
                <a:latin typeface="+mj-lt"/>
              </a:rPr>
              <a:t>Bühne </a:t>
            </a:r>
            <a:r>
              <a:rPr lang="de-DE" sz="2400" dirty="0" smtClean="0">
                <a:latin typeface="+mj-lt"/>
              </a:rPr>
              <a:t>          /i/ </a:t>
            </a:r>
            <a:r>
              <a:rPr lang="de-DE" sz="2400" dirty="0" err="1" smtClean="0">
                <a:latin typeface="+mj-lt"/>
              </a:rPr>
              <a:t>vs</a:t>
            </a:r>
            <a:r>
              <a:rPr lang="de-DE" sz="2400" dirty="0" smtClean="0">
                <a:latin typeface="+mj-lt"/>
              </a:rPr>
              <a:t>/ y/</a:t>
            </a:r>
          </a:p>
          <a:p>
            <a:r>
              <a:rPr lang="de-DE" sz="2400" i="1" dirty="0" smtClean="0">
                <a:latin typeface="+mj-lt"/>
              </a:rPr>
              <a:t>sehnen</a:t>
            </a:r>
            <a:r>
              <a:rPr lang="de-DE" sz="2400" dirty="0" smtClean="0">
                <a:latin typeface="+mj-lt"/>
              </a:rPr>
              <a:t> vs. </a:t>
            </a:r>
            <a:r>
              <a:rPr lang="de-DE" sz="2400" i="1" dirty="0" smtClean="0">
                <a:latin typeface="+mj-lt"/>
              </a:rPr>
              <a:t>Söhnen</a:t>
            </a:r>
            <a:r>
              <a:rPr lang="de-DE" sz="2400" dirty="0" smtClean="0">
                <a:latin typeface="+mj-lt"/>
              </a:rPr>
              <a:t>      /e/ </a:t>
            </a:r>
            <a:r>
              <a:rPr lang="de-DE" sz="2400" dirty="0" err="1" smtClean="0">
                <a:latin typeface="+mj-lt"/>
              </a:rPr>
              <a:t>vs</a:t>
            </a:r>
            <a:r>
              <a:rPr lang="de-DE" sz="2400" dirty="0" smtClean="0">
                <a:latin typeface="+mj-lt"/>
              </a:rPr>
              <a:t> /ø/</a:t>
            </a:r>
          </a:p>
          <a:p>
            <a:r>
              <a:rPr lang="de-DE" sz="2400" i="1" dirty="0" smtClean="0">
                <a:latin typeface="+mj-lt"/>
              </a:rPr>
              <a:t>stecken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vs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i="1" dirty="0" smtClean="0">
                <a:latin typeface="+mj-lt"/>
              </a:rPr>
              <a:t>Stöcken</a:t>
            </a:r>
            <a:r>
              <a:rPr lang="de-DE" sz="2400" dirty="0" smtClean="0">
                <a:latin typeface="+mj-lt"/>
              </a:rPr>
              <a:t>		/ɛ/ </a:t>
            </a:r>
            <a:r>
              <a:rPr lang="de-DE" sz="2400" dirty="0" err="1" smtClean="0">
                <a:latin typeface="+mj-lt"/>
              </a:rPr>
              <a:t>vs</a:t>
            </a:r>
            <a:r>
              <a:rPr lang="de-DE" sz="2400" dirty="0" smtClean="0">
                <a:latin typeface="+mj-lt"/>
              </a:rPr>
              <a:t> /œ/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10200" y="4693860"/>
            <a:ext cx="3429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Terminologie: zwei Wörter, die sich nur in einem Phonem differenzieren sind ein </a:t>
            </a:r>
            <a:r>
              <a:rPr lang="de-DE" sz="2400" b="1" dirty="0" smtClean="0">
                <a:latin typeface="+mj-lt"/>
              </a:rPr>
              <a:t>Minimalpaar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452734"/>
            <a:ext cx="4166525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</a:rPr>
              <a:t>Bevorzugte Laute und Kontraste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3400" y="2438400"/>
            <a:ext cx="670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Welche Laute werden in den Sprachen der Welt für phonemische Kontraste bevorzugt?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28800" y="452734"/>
            <a:ext cx="4166525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</a:rPr>
              <a:t>Bevorzugte Laute und Kontraste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3400" y="1066800"/>
            <a:ext cx="70866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1. Artikulatorisch aufwendige Laute sind selten.</a:t>
            </a:r>
            <a:endParaRPr lang="de-DE" sz="2400" dirty="0" err="1" smtClean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1524000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Wie z.B.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1985665"/>
            <a:ext cx="670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Schnalzlaute mit einer </a:t>
            </a:r>
            <a:r>
              <a:rPr lang="de-DE" sz="2400" dirty="0" err="1" smtClean="0"/>
              <a:t>ingressiven</a:t>
            </a:r>
            <a:r>
              <a:rPr lang="de-DE" sz="2400" dirty="0" smtClean="0"/>
              <a:t> Luftströmung</a:t>
            </a:r>
            <a:endParaRPr lang="de-DE" sz="2400" dirty="0" smtClean="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14400" y="2447330"/>
            <a:ext cx="419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 smtClean="0"/>
              <a:t>Stimmhafte Frikative wie /z/ </a:t>
            </a:r>
            <a:endParaRPr lang="de-DE" sz="2400" dirty="0"/>
          </a:p>
        </p:txBody>
      </p:sp>
      <p:pic>
        <p:nvPicPr>
          <p:cNvPr id="11" name="NEWCLICK.avi">
            <a:hlinkClick r:id="" action="ppaction://media"/>
          </p:cNvPr>
          <p:cNvPicPr/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032925" y="3200400"/>
            <a:ext cx="3962400" cy="2971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381000"/>
            <a:ext cx="662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Sogenannte stimmhafte Frikative sind oft nicht wirklich stimmhaft!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rcRect t="30545"/>
          <a:stretch>
            <a:fillRect/>
          </a:stretch>
        </p:blipFill>
        <p:spPr>
          <a:xfrm>
            <a:off x="1981200" y="1600200"/>
            <a:ext cx="3959724" cy="4851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91400" y="5257801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K67MR024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19400" y="1211997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</a:rPr>
              <a:t>v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63265" y="1211997"/>
            <a:ext cx="436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38600" y="1211997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f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05400" y="1211997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ɪ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62600" y="1211997"/>
            <a:ext cx="378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n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1600200" y="4038600"/>
            <a:ext cx="1219200" cy="914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57200" y="3207603"/>
            <a:ext cx="213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Keine Stimmhaftigkeit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452734"/>
            <a:ext cx="4807025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</a:rPr>
              <a:t>Bevorzugte Laute: auditive Prinzipien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143000"/>
            <a:ext cx="845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Akustisch deutliche Laute werden für Kontraste bevorzugt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586334"/>
            <a:ext cx="632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Daher gibt es wenig Sprachen mit: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90600" y="3047999"/>
            <a:ext cx="563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/f/ vs. /θ/ wie im Englischen (</a:t>
            </a:r>
            <a:r>
              <a:rPr lang="de-DE" sz="2400" i="1" dirty="0" err="1" smtClean="0">
                <a:latin typeface="+mj-lt"/>
              </a:rPr>
              <a:t>fin</a:t>
            </a:r>
            <a:r>
              <a:rPr lang="de-DE" sz="2400" dirty="0" smtClean="0">
                <a:latin typeface="+mj-lt"/>
              </a:rPr>
              <a:t> vs. </a:t>
            </a:r>
            <a:r>
              <a:rPr lang="de-DE" sz="2400" i="1" dirty="0" err="1" smtClean="0">
                <a:latin typeface="+mj-lt"/>
              </a:rPr>
              <a:t>thin</a:t>
            </a:r>
            <a:r>
              <a:rPr lang="de-DE" sz="2400" dirty="0" smtClean="0">
                <a:latin typeface="+mj-lt"/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0600" y="3699301"/>
            <a:ext cx="723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mehreren Nasalkonsonanten wie in australischen </a:t>
            </a:r>
            <a:r>
              <a:rPr lang="de-DE" sz="2400" dirty="0" err="1" smtClean="0">
                <a:latin typeface="+mj-lt"/>
              </a:rPr>
              <a:t>Aboriginalsprachen</a:t>
            </a:r>
            <a:endParaRPr lang="de-DE" sz="2400" dirty="0" smtClean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4953000"/>
            <a:ext cx="594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Es gibt aber viele Sprachen mit [i, u, a], weil sie akustisch sehr differenziert sind</a:t>
            </a:r>
          </a:p>
        </p:txBody>
      </p:sp>
      <p:sp>
        <p:nvSpPr>
          <p:cNvPr id="9" name="Oval 8"/>
          <p:cNvSpPr/>
          <p:nvPr/>
        </p:nvSpPr>
        <p:spPr>
          <a:xfrm>
            <a:off x="609600" y="3124200"/>
            <a:ext cx="152400" cy="152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Oval 9"/>
          <p:cNvSpPr/>
          <p:nvPr/>
        </p:nvSpPr>
        <p:spPr>
          <a:xfrm>
            <a:off x="609600" y="3886200"/>
            <a:ext cx="152400" cy="152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611832"/>
            <a:ext cx="43434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Phoneminventar einer Sprache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97467" y="1143000"/>
            <a:ext cx="807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Der mögliche artikulatorische und akustische Raum, in dem Sprachlaute gebildet werden können,  ist ein Kontinuum.</a:t>
            </a:r>
            <a:endParaRPr lang="de-DE" sz="2400" dirty="0" err="1" smtClean="0">
              <a:latin typeface="+mj-lt"/>
            </a:endParaRPr>
          </a:p>
        </p:txBody>
      </p:sp>
      <p:sp>
        <p:nvSpPr>
          <p:cNvPr id="9" name="Oval 8"/>
          <p:cNvSpPr/>
          <p:nvPr/>
        </p:nvSpPr>
        <p:spPr>
          <a:xfrm>
            <a:off x="304800" y="1371600"/>
            <a:ext cx="152400" cy="152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3" name="Group 12"/>
          <p:cNvGrpSpPr/>
          <p:nvPr/>
        </p:nvGrpSpPr>
        <p:grpSpPr>
          <a:xfrm>
            <a:off x="304800" y="2133600"/>
            <a:ext cx="7848601" cy="1200328"/>
            <a:chOff x="304800" y="2133600"/>
            <a:chExt cx="7848601" cy="1200328"/>
          </a:xfrm>
        </p:grpSpPr>
        <p:sp>
          <p:nvSpPr>
            <p:cNvPr id="6" name="TextBox 5"/>
            <p:cNvSpPr txBox="1"/>
            <p:nvPr/>
          </p:nvSpPr>
          <p:spPr>
            <a:xfrm>
              <a:off x="897467" y="2133600"/>
              <a:ext cx="7255934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Eine Sprache teilt sich dieses Kontinuum auf, um Kontraste zwischen Lauten zu bilden, die für Wortbedeutungsunterschiede entscheidend sind.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304800" y="2362200"/>
              <a:ext cx="152400" cy="1524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04800" y="3581400"/>
            <a:ext cx="7222067" cy="830997"/>
            <a:chOff x="304800" y="3581400"/>
            <a:chExt cx="7222067" cy="830997"/>
          </a:xfrm>
        </p:grpSpPr>
        <p:sp>
          <p:nvSpPr>
            <p:cNvPr id="7" name="TextBox 6"/>
            <p:cNvSpPr txBox="1"/>
            <p:nvPr/>
          </p:nvSpPr>
          <p:spPr>
            <a:xfrm>
              <a:off x="897467" y="3581400"/>
              <a:ext cx="6629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Um dies zu tun, richtet sich eine Sprache nach den bereits erwähnten bevorzugten Prinzipien</a:t>
              </a:r>
            </a:p>
          </p:txBody>
        </p:sp>
        <p:sp>
          <p:nvSpPr>
            <p:cNvPr id="11" name="Oval 10"/>
            <p:cNvSpPr/>
            <p:nvPr/>
          </p:nvSpPr>
          <p:spPr>
            <a:xfrm>
              <a:off x="304800" y="3733800"/>
              <a:ext cx="152400" cy="1524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04800" y="4800600"/>
            <a:ext cx="8229600" cy="1200328"/>
            <a:chOff x="304800" y="4800600"/>
            <a:chExt cx="8229600" cy="1200328"/>
          </a:xfrm>
        </p:grpSpPr>
        <p:sp>
          <p:nvSpPr>
            <p:cNvPr id="8" name="TextBox 7"/>
            <p:cNvSpPr txBox="1"/>
            <p:nvPr/>
          </p:nvSpPr>
          <p:spPr>
            <a:xfrm>
              <a:off x="897467" y="4800600"/>
              <a:ext cx="7636933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Aber wie eine Sprache das artikulatorische und akustische Kontinuum aufteilt, ist von Sprache zu Sprache unterschiedlich.</a:t>
              </a:r>
            </a:p>
          </p:txBody>
        </p:sp>
        <p:sp>
          <p:nvSpPr>
            <p:cNvPr id="12" name="Oval 11"/>
            <p:cNvSpPr/>
            <p:nvPr/>
          </p:nvSpPr>
          <p:spPr>
            <a:xfrm>
              <a:off x="304800" y="5029200"/>
              <a:ext cx="152400" cy="1524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990600"/>
            <a:ext cx="70104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+mj-lt"/>
              </a:rPr>
              <a:t>zB</a:t>
            </a:r>
            <a:r>
              <a:rPr lang="de-DE" sz="2400" dirty="0" smtClean="0">
                <a:latin typeface="+mj-lt"/>
              </a:rPr>
              <a:t> ist Lippenrundung in den vorderen Vokalen in Deutsch (</a:t>
            </a:r>
            <a:r>
              <a:rPr lang="de-DE" sz="2400" i="1" dirty="0" smtClean="0">
                <a:latin typeface="+mj-lt"/>
              </a:rPr>
              <a:t>Biene</a:t>
            </a:r>
            <a:r>
              <a:rPr lang="de-DE" sz="2400" dirty="0" smtClean="0">
                <a:latin typeface="+mj-lt"/>
              </a:rPr>
              <a:t>/</a:t>
            </a:r>
            <a:r>
              <a:rPr lang="de-DE" sz="2400" i="1" dirty="0" smtClean="0">
                <a:latin typeface="+mj-lt"/>
              </a:rPr>
              <a:t>Bühne</a:t>
            </a:r>
            <a:r>
              <a:rPr lang="de-DE" sz="2400" dirty="0" smtClean="0">
                <a:latin typeface="+mj-lt"/>
              </a:rPr>
              <a:t>, ...) und in Französisch (</a:t>
            </a:r>
            <a:r>
              <a:rPr lang="de-DE" sz="2400" i="1" dirty="0" err="1" smtClean="0">
                <a:latin typeface="+mj-lt"/>
              </a:rPr>
              <a:t>lit</a:t>
            </a:r>
            <a:r>
              <a:rPr lang="de-DE" sz="2400" dirty="0" err="1" smtClean="0">
                <a:latin typeface="+mj-lt"/>
              </a:rPr>
              <a:t>/</a:t>
            </a:r>
            <a:r>
              <a:rPr lang="de-DE" sz="2400" i="1" dirty="0" err="1" smtClean="0">
                <a:latin typeface="+mj-lt"/>
              </a:rPr>
              <a:t>lu</a:t>
            </a:r>
            <a:r>
              <a:rPr lang="de-DE" sz="2400" dirty="0" smtClean="0">
                <a:latin typeface="+mj-lt"/>
              </a:rPr>
              <a:t>) kontrastiv – jedoch nicht in Englisch.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3400" y="2438400"/>
            <a:ext cx="777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Vokalnasalisierung ist in Französisch z.B. </a:t>
            </a:r>
            <a:r>
              <a:rPr lang="de-DE" sz="2400" i="1" dirty="0" err="1" smtClean="0">
                <a:latin typeface="+mj-lt"/>
              </a:rPr>
              <a:t>vais</a:t>
            </a:r>
            <a:r>
              <a:rPr lang="de-DE" sz="2400" dirty="0" smtClean="0">
                <a:latin typeface="+mj-lt"/>
              </a:rPr>
              <a:t>, </a:t>
            </a:r>
            <a:r>
              <a:rPr lang="de-DE" sz="2400" i="1" dirty="0" err="1" smtClean="0">
                <a:latin typeface="+mj-lt"/>
              </a:rPr>
              <a:t>vin</a:t>
            </a:r>
            <a:r>
              <a:rPr lang="de-DE" sz="2400" dirty="0" smtClean="0">
                <a:latin typeface="+mj-lt"/>
              </a:rPr>
              <a:t> = /</a:t>
            </a:r>
            <a:r>
              <a:rPr lang="de-DE" sz="2400" dirty="0" err="1" smtClean="0">
                <a:latin typeface="+mj-lt"/>
              </a:rPr>
              <a:t>vɛ</a:t>
            </a:r>
            <a:r>
              <a:rPr lang="de-DE" sz="2400" dirty="0" smtClean="0">
                <a:latin typeface="+mj-lt"/>
              </a:rPr>
              <a:t>, </a:t>
            </a:r>
            <a:r>
              <a:rPr lang="de-DE" sz="2400" dirty="0" err="1" smtClean="0">
                <a:latin typeface="+mj-lt"/>
              </a:rPr>
              <a:t>vɛ̃</a:t>
            </a:r>
            <a:r>
              <a:rPr lang="de-DE" sz="2400" dirty="0" smtClean="0">
                <a:latin typeface="+mj-lt"/>
              </a:rPr>
              <a:t>/ jedoch nicht in Englisch oder Deutsch kontrastiv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380999"/>
            <a:ext cx="4191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Phoneminventar einer Sprache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3400" y="3505200"/>
            <a:ext cx="670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Ton ist in vielen asiatischen, jedoch nicht in den meisten europäischen Sprachen kontrastiv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93662" y="4444940"/>
            <a:ext cx="741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/>
              <a:t>Ton</a:t>
            </a:r>
            <a:endParaRPr lang="en-AU" b="1"/>
          </a:p>
        </p:txBody>
      </p:sp>
      <p:sp>
        <p:nvSpPr>
          <p:cNvPr id="8" name="Rectangle 43"/>
          <p:cNvSpPr>
            <a:spLocks noChangeArrowheads="1"/>
          </p:cNvSpPr>
          <p:nvPr/>
        </p:nvSpPr>
        <p:spPr bwMode="auto">
          <a:xfrm>
            <a:off x="93662" y="4876740"/>
            <a:ext cx="9144000" cy="16557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/>
          </a:p>
        </p:txBody>
      </p:sp>
      <p:grpSp>
        <p:nvGrpSpPr>
          <p:cNvPr id="9" name="Group 13"/>
          <p:cNvGrpSpPr>
            <a:grpSpLocks/>
          </p:cNvGrpSpPr>
          <p:nvPr/>
        </p:nvGrpSpPr>
        <p:grpSpPr bwMode="auto">
          <a:xfrm>
            <a:off x="2379662" y="4444940"/>
            <a:ext cx="5724525" cy="457200"/>
            <a:chOff x="1440" y="2448"/>
            <a:chExt cx="3606" cy="288"/>
          </a:xfrm>
        </p:grpSpPr>
        <p:sp>
          <p:nvSpPr>
            <p:cNvPr id="10" name="Text Box 14"/>
            <p:cNvSpPr txBox="1">
              <a:spLocks noChangeArrowheads="1"/>
            </p:cNvSpPr>
            <p:nvPr/>
          </p:nvSpPr>
          <p:spPr bwMode="auto">
            <a:xfrm>
              <a:off x="3648" y="2448"/>
              <a:ext cx="139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/>
                <a:t>Grundfrequenz</a:t>
              </a:r>
              <a:endParaRPr lang="en-AU"/>
            </a:p>
          </p:txBody>
        </p:sp>
        <p:sp>
          <p:nvSpPr>
            <p:cNvPr id="11" name="Text Box 15"/>
            <p:cNvSpPr txBox="1">
              <a:spLocks noChangeArrowheads="1"/>
            </p:cNvSpPr>
            <p:nvPr/>
          </p:nvSpPr>
          <p:spPr bwMode="auto">
            <a:xfrm>
              <a:off x="1440" y="2448"/>
              <a:ext cx="201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Tonhöhe</a:t>
              </a:r>
              <a:endParaRPr lang="en-AU"/>
            </a:p>
          </p:txBody>
        </p:sp>
      </p:grpSp>
      <p:sp>
        <p:nvSpPr>
          <p:cNvPr id="12" name="Text Box 25"/>
          <p:cNvSpPr txBox="1">
            <a:spLocks noChangeArrowheads="1"/>
          </p:cNvSpPr>
          <p:nvPr/>
        </p:nvSpPr>
        <p:spPr bwMode="auto">
          <a:xfrm>
            <a:off x="993775" y="6029265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Ein Name</a:t>
            </a:r>
            <a:endParaRPr lang="en-AU"/>
          </a:p>
        </p:txBody>
      </p:sp>
      <p:sp>
        <p:nvSpPr>
          <p:cNvPr id="13" name="Text Box 26"/>
          <p:cNvSpPr txBox="1">
            <a:spLocks noChangeArrowheads="1"/>
          </p:cNvSpPr>
          <p:nvPr/>
        </p:nvSpPr>
        <p:spPr bwMode="auto">
          <a:xfrm>
            <a:off x="2794000" y="6029265"/>
            <a:ext cx="1217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Gesicht</a:t>
            </a:r>
            <a:endParaRPr lang="en-AU"/>
          </a:p>
        </p:txBody>
      </p:sp>
      <p:sp>
        <p:nvSpPr>
          <p:cNvPr id="14" name="Text Box 27"/>
          <p:cNvSpPr txBox="1">
            <a:spLocks noChangeArrowheads="1"/>
          </p:cNvSpPr>
          <p:nvPr/>
        </p:nvSpPr>
        <p:spPr bwMode="auto">
          <a:xfrm>
            <a:off x="4233862" y="6029265"/>
            <a:ext cx="963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Tante</a:t>
            </a:r>
            <a:endParaRPr lang="en-AU"/>
          </a:p>
        </p:txBody>
      </p:sp>
      <p:sp>
        <p:nvSpPr>
          <p:cNvPr id="15" name="Text Box 28"/>
          <p:cNvSpPr txBox="1">
            <a:spLocks noChangeArrowheads="1"/>
          </p:cNvSpPr>
          <p:nvPr/>
        </p:nvSpPr>
        <p:spPr bwMode="auto">
          <a:xfrm>
            <a:off x="5889625" y="6029265"/>
            <a:ext cx="727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dick</a:t>
            </a:r>
            <a:endParaRPr lang="en-AU"/>
          </a:p>
        </p:txBody>
      </p:sp>
      <p:sp>
        <p:nvSpPr>
          <p:cNvPr id="16" name="Text Box 29"/>
          <p:cNvSpPr txBox="1">
            <a:spLocks noChangeArrowheads="1"/>
          </p:cNvSpPr>
          <p:nvPr/>
        </p:nvSpPr>
        <p:spPr bwMode="auto">
          <a:xfrm>
            <a:off x="7545387" y="6100703"/>
            <a:ext cx="777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Feld</a:t>
            </a:r>
            <a:endParaRPr lang="en-AU"/>
          </a:p>
        </p:txBody>
      </p:sp>
      <p:sp>
        <p:nvSpPr>
          <p:cNvPr id="17" name="Text Box 30"/>
          <p:cNvSpPr txBox="1">
            <a:spLocks noChangeArrowheads="1"/>
          </p:cNvSpPr>
          <p:nvPr/>
        </p:nvSpPr>
        <p:spPr bwMode="auto">
          <a:xfrm>
            <a:off x="2011362" y="4927540"/>
            <a:ext cx="1084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fallend</a:t>
            </a:r>
            <a:endParaRPr lang="en-AU"/>
          </a:p>
        </p:txBody>
      </p:sp>
      <p:sp>
        <p:nvSpPr>
          <p:cNvPr id="18" name="Text Box 31"/>
          <p:cNvSpPr txBox="1">
            <a:spLocks noChangeArrowheads="1"/>
          </p:cNvSpPr>
          <p:nvPr/>
        </p:nvSpPr>
        <p:spPr bwMode="auto">
          <a:xfrm>
            <a:off x="4449762" y="5322828"/>
            <a:ext cx="735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hoch</a:t>
            </a:r>
            <a:endParaRPr lang="en-AU" sz="2000"/>
          </a:p>
        </p:txBody>
      </p:sp>
      <p:sp>
        <p:nvSpPr>
          <p:cNvPr id="19" name="Text Box 32"/>
          <p:cNvSpPr txBox="1">
            <a:spLocks noChangeArrowheads="1"/>
          </p:cNvSpPr>
          <p:nvPr/>
        </p:nvSpPr>
        <p:spPr bwMode="auto">
          <a:xfrm>
            <a:off x="7573962" y="492754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eben</a:t>
            </a:r>
            <a:endParaRPr lang="en-AU"/>
          </a:p>
        </p:txBody>
      </p:sp>
      <p:sp>
        <p:nvSpPr>
          <p:cNvPr id="20" name="Text Box 33"/>
          <p:cNvSpPr txBox="1">
            <a:spLocks noChangeArrowheads="1"/>
          </p:cNvSpPr>
          <p:nvPr/>
        </p:nvSpPr>
        <p:spPr bwMode="auto">
          <a:xfrm>
            <a:off x="1157287" y="5322828"/>
            <a:ext cx="947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niedrig</a:t>
            </a:r>
            <a:endParaRPr lang="en-AU" sz="2000"/>
          </a:p>
        </p:txBody>
      </p:sp>
      <p:sp>
        <p:nvSpPr>
          <p:cNvPr id="21" name="Text Box 34"/>
          <p:cNvSpPr txBox="1">
            <a:spLocks noChangeArrowheads="1"/>
          </p:cNvSpPr>
          <p:nvPr/>
        </p:nvSpPr>
        <p:spPr bwMode="auto">
          <a:xfrm>
            <a:off x="3062287" y="5322828"/>
            <a:ext cx="735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hoch</a:t>
            </a:r>
            <a:endParaRPr lang="en-AU" sz="2000"/>
          </a:p>
        </p:txBody>
      </p:sp>
      <p:sp>
        <p:nvSpPr>
          <p:cNvPr id="22" name="Text Box 35"/>
          <p:cNvSpPr txBox="1">
            <a:spLocks noChangeArrowheads="1"/>
          </p:cNvSpPr>
          <p:nvPr/>
        </p:nvSpPr>
        <p:spPr bwMode="auto">
          <a:xfrm>
            <a:off x="5745162" y="5322828"/>
            <a:ext cx="947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niedrig</a:t>
            </a:r>
            <a:endParaRPr lang="en-AU" sz="2000"/>
          </a:p>
        </p:txBody>
      </p:sp>
      <p:sp>
        <p:nvSpPr>
          <p:cNvPr id="23" name="Text Box 36"/>
          <p:cNvSpPr txBox="1">
            <a:spLocks noChangeArrowheads="1"/>
          </p:cNvSpPr>
          <p:nvPr/>
        </p:nvSpPr>
        <p:spPr bwMode="auto">
          <a:xfrm>
            <a:off x="4830762" y="4927540"/>
            <a:ext cx="243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steigend</a:t>
            </a:r>
            <a:endParaRPr lang="en-AU"/>
          </a:p>
        </p:txBody>
      </p:sp>
      <p:sp>
        <p:nvSpPr>
          <p:cNvPr id="24" name="Text Box 37"/>
          <p:cNvSpPr txBox="1">
            <a:spLocks noChangeArrowheads="1"/>
          </p:cNvSpPr>
          <p:nvPr/>
        </p:nvSpPr>
        <p:spPr bwMode="auto">
          <a:xfrm>
            <a:off x="395287" y="5654615"/>
            <a:ext cx="692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[na]</a:t>
            </a:r>
            <a:endParaRPr lang="en-AU"/>
          </a:p>
        </p:txBody>
      </p:sp>
      <p:pic>
        <p:nvPicPr>
          <p:cNvPr id="25" name="MacOS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1570037" y="5813365"/>
            <a:ext cx="244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MacOS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3297237" y="5813365"/>
            <a:ext cx="244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MacOS">
            <a:hlinkClick r:id="" action="ppaction://media"/>
          </p:cNvPr>
          <p:cNvPicPr>
            <a:picLocks noRot="1" noChangeAspect="1" noChangeArrowheads="1"/>
          </p:cNvPicPr>
          <p:nvPr>
            <a:audioFile r:link="rId3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521200" y="5813365"/>
            <a:ext cx="244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MacOS">
            <a:hlinkClick r:id="" action="ppaction://media"/>
          </p:cNvPr>
          <p:cNvPicPr>
            <a:picLocks noRot="1" noChangeAspect="1" noChangeArrowheads="1"/>
          </p:cNvPicPr>
          <p:nvPr>
            <a:audioFile r:link="rId4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6178550" y="5813365"/>
            <a:ext cx="244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MacOS">
            <a:hlinkClick r:id="" action="ppaction://media"/>
          </p:cNvPr>
          <p:cNvPicPr>
            <a:picLocks noRot="1" noChangeAspect="1" noChangeArrowheads="1"/>
          </p:cNvPicPr>
          <p:nvPr>
            <a:audioFile r:link="rId5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7834312" y="5813365"/>
            <a:ext cx="244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29"/>
          <p:cNvSpPr txBox="1"/>
          <p:nvPr/>
        </p:nvSpPr>
        <p:spPr>
          <a:xfrm>
            <a:off x="-169333" y="4588933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2400" dirty="0" err="1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2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78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616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738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79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400" dirty="0" err="1" smtClean="0">
            <a:latin typeface="+mj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4712</TotalTime>
  <Words>1341</Words>
  <Application>Microsoft Macintosh PowerPoint</Application>
  <PresentationFormat>On-screen Show (4:3)</PresentationFormat>
  <Paragraphs>195</Paragraphs>
  <Slides>21</Slides>
  <Notes>0</Notes>
  <HiddenSlides>0</HiddenSlides>
  <MMClips>12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IPS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Jonathan Harrington</dc:creator>
  <cp:lastModifiedBy>Jonathan Harrington</cp:lastModifiedBy>
  <cp:revision>355</cp:revision>
  <dcterms:created xsi:type="dcterms:W3CDTF">2009-11-19T06:31:30Z</dcterms:created>
  <dcterms:modified xsi:type="dcterms:W3CDTF">2009-11-19T06:31:41Z</dcterms:modified>
</cp:coreProperties>
</file>