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2" r:id="rId4"/>
    <p:sldId id="279" r:id="rId5"/>
    <p:sldId id="280" r:id="rId6"/>
    <p:sldId id="281" r:id="rId7"/>
    <p:sldId id="263" r:id="rId8"/>
    <p:sldId id="277" r:id="rId9"/>
    <p:sldId id="260" r:id="rId10"/>
    <p:sldId id="282" r:id="rId11"/>
    <p:sldId id="283" r:id="rId12"/>
    <p:sldId id="258" r:id="rId13"/>
    <p:sldId id="284" r:id="rId14"/>
    <p:sldId id="286" r:id="rId15"/>
    <p:sldId id="295" r:id="rId16"/>
    <p:sldId id="293" r:id="rId17"/>
    <p:sldId id="296" r:id="rId18"/>
    <p:sldId id="294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browse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24" autoAdjust="0"/>
    <p:restoredTop sz="94660"/>
  </p:normalViewPr>
  <p:slideViewPr>
    <p:cSldViewPr snapToObjects="1">
      <p:cViewPr>
        <p:scale>
          <a:sx n="150" d="100"/>
          <a:sy n="150" d="100"/>
        </p:scale>
        <p:origin x="-3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83A99-70CE-1942-A8F3-1F7763ED388D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B500D-AB67-DD44-9B89-6E59078644F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D096-8A8A-5544-9860-F94C5D2D4F0B}" type="datetimeFigureOut">
              <a:rPr lang="en-US" smtClean="0"/>
              <a:pPr/>
              <a:t>2/6/11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video" Target="file://localhost/Volumes/Data_1/c/uni/conference%20and%20other%20publications/2009/aus09/summerschool/extra%20ema%20video/ja_normal_down.mov" TargetMode="External"/><Relationship Id="rId2" Type="http://schemas.openxmlformats.org/officeDocument/2006/relationships/video" Target="file://localhost/Volumes/Data_1/c/uni/conference%20and%20other%20publications/2009/aus09/summerschool/extra%20ema%20video/nein_normal_down.m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video" Target="file://localhost/Volumes/Data_1/c/uni/conference%20and%20other%20publications/2009/aus09/summerschool/extra%20ema%20video/aku_normal_down.mov" TargetMode="External"/><Relationship Id="rId2" Type="http://schemas.openxmlformats.org/officeDocument/2006/relationships/video" Target="file://localhost/Volumes/Data_1/c/uni/conference%20and%20other%20publications/2009/aus09/summerschool/extra%20ema%20video/aku_slow_all.m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Volumes/Data_1/b/aus09/summerschool/physiology/articphyscd/movies/assim/blatt_normal_detail.mov" TargetMode="External"/><Relationship Id="rId4" Type="http://schemas.openxmlformats.org/officeDocument/2006/relationships/video" Target="file://localhost/Volumes/Data_1/b/aus09/summerschool/physiology/articphyscd/movies/assim/blatt_fast_detail.mov" TargetMode="Externa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video" Target="file://localhost/Volumes/Data_1/b/aus09/summerschool/physiology/articphyscd/movies/assim/blatt_normal_all.mov" TargetMode="External"/><Relationship Id="rId2" Type="http://schemas.openxmlformats.org/officeDocument/2006/relationships/video" Target="file://localhost/Volumes/Data_1/b/aus09/summerschool/physiology/articphyscd/movies/assim/blatt_fast_all.m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video" Target="file://localhost/Volumes/Data_1/c/uni/conference%20and%20other%20publications/2009/aus09/summerschool/physiology/hoole1/hgt2jmh/marianne_sh_1_x.mov" TargetMode="External"/><Relationship Id="rId2" Type="http://schemas.openxmlformats.org/officeDocument/2006/relationships/video" Target="file://localhost/Volumes/Data_1/c/uni/conference%20and%20other%20publications/2009/aus09/summerschool/physiology/hoole1/hgt2jmh/jb_palwnpert_example_x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09800" y="2281534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/>
              <a:t>Jonathan Harrington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914401"/>
            <a:ext cx="2209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EMA in </a:t>
            </a:r>
            <a:r>
              <a:rPr lang="de-DE" sz="2400" dirty="0" err="1" smtClean="0">
                <a:latin typeface="+mj-lt"/>
              </a:rPr>
              <a:t>Emu-R</a:t>
            </a:r>
            <a:endParaRPr lang="de-DE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4227731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mit Beiträgen/Hilfe von Lasse </a:t>
            </a:r>
            <a:r>
              <a:rPr lang="de-DE" dirty="0" err="1" smtClean="0">
                <a:latin typeface="+mj-lt"/>
              </a:rPr>
              <a:t>Bombien</a:t>
            </a:r>
            <a:r>
              <a:rPr lang="de-DE" dirty="0" smtClean="0">
                <a:latin typeface="+mj-lt"/>
              </a:rPr>
              <a:t>, Phil </a:t>
            </a:r>
            <a:r>
              <a:rPr lang="de-DE" dirty="0" err="1" smtClean="0">
                <a:latin typeface="+mj-lt"/>
              </a:rPr>
              <a:t>Hoole</a:t>
            </a:r>
            <a:r>
              <a:rPr lang="de-DE" dirty="0" smtClean="0">
                <a:latin typeface="+mj-lt"/>
              </a:rPr>
              <a:t>, Marianne </a:t>
            </a:r>
            <a:r>
              <a:rPr lang="de-DE" dirty="0" err="1" smtClean="0">
                <a:latin typeface="+mj-lt"/>
              </a:rPr>
              <a:t>Pouplier</a:t>
            </a:r>
            <a:r>
              <a:rPr lang="de-DE" dirty="0" smtClean="0">
                <a:latin typeface="+mj-lt"/>
              </a:rPr>
              <a:t>, </a:t>
            </a:r>
            <a:r>
              <a:rPr lang="de-DE" dirty="0" err="1" smtClean="0">
                <a:latin typeface="+mj-lt"/>
              </a:rPr>
              <a:t>Stefania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Marin</a:t>
            </a:r>
            <a:r>
              <a:rPr lang="de-DE" dirty="0" smtClean="0">
                <a:latin typeface="+mj-lt"/>
              </a:rPr>
              <a:t>, Andy </a:t>
            </a:r>
            <a:r>
              <a:rPr lang="de-DE" dirty="0" err="1" smtClean="0">
                <a:latin typeface="+mj-lt"/>
              </a:rPr>
              <a:t>Zierdt</a:t>
            </a:r>
            <a:r>
              <a:rPr lang="de-DE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ja_normal_down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907624"/>
            <a:ext cx="64098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Kopfnicken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365082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Kopfschütteln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385465"/>
            <a:ext cx="1295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</a:rPr>
              <a:t>sagittal</a:t>
            </a:r>
            <a:endParaRPr lang="de-DE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85466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</a:rPr>
              <a:t>transverse</a:t>
            </a:r>
            <a:endParaRPr lang="de-DE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84266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318915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front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2895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00"/>
                </a:solidFill>
                <a:latin typeface="+mj-lt"/>
              </a:rPr>
              <a:t>low</a:t>
            </a:r>
            <a:endParaRPr lang="de-DE" sz="240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18915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back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312643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front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312643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back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107349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00"/>
                </a:solidFill>
                <a:latin typeface="+mj-lt"/>
              </a:rPr>
              <a:t>left</a:t>
            </a:r>
            <a:endParaRPr lang="de-DE" sz="240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26647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right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2400" y="22031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+mj-lt"/>
              </a:rPr>
              <a:t>TT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26647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FF"/>
                </a:solidFill>
                <a:latin typeface="+mj-lt"/>
              </a:rPr>
              <a:t>TD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44780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</a:rPr>
              <a:t>Anfang</a:t>
            </a:r>
            <a:endParaRPr lang="de-DE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de-DE" sz="2400" dirty="0" smtClean="0">
                <a:solidFill>
                  <a:srgbClr val="FF0000"/>
                </a:solidFill>
                <a:latin typeface="+mj-lt"/>
              </a:rPr>
              <a:t>Ende</a:t>
            </a:r>
          </a:p>
        </p:txBody>
      </p:sp>
      <p:pic>
        <p:nvPicPr>
          <p:cNvPr id="21" name="nein_normal_down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524000" y="3810000"/>
            <a:ext cx="6409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ku_normal_down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2174" y="459432"/>
            <a:ext cx="6910051" cy="2957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-2233"/>
            <a:ext cx="1143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/</a:t>
            </a:r>
            <a:r>
              <a:rPr lang="de-DE" sz="2400" dirty="0" err="1" smtClean="0">
                <a:latin typeface="+mj-lt"/>
              </a:rPr>
              <a:t>aku</a:t>
            </a:r>
            <a:r>
              <a:rPr lang="de-DE" sz="2400" dirty="0" smtClean="0">
                <a:latin typeface="+mj-lt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9224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high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2738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44517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00"/>
                </a:solidFill>
                <a:latin typeface="+mj-lt"/>
              </a:rPr>
              <a:t>low</a:t>
            </a:r>
            <a:endParaRPr lang="de-DE" sz="240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738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267600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front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267600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back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62307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00"/>
                </a:solidFill>
                <a:latin typeface="+mj-lt"/>
              </a:rPr>
              <a:t>left</a:t>
            </a:r>
            <a:endParaRPr lang="de-DE" sz="240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21434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3300" y="129101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+mj-lt"/>
              </a:rPr>
              <a:t>TT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221434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FF"/>
                </a:solidFill>
                <a:latin typeface="+mj-lt"/>
              </a:rPr>
              <a:t>TD</a:t>
            </a:r>
          </a:p>
        </p:txBody>
      </p:sp>
      <p:pic>
        <p:nvPicPr>
          <p:cNvPr id="16" name="aku_slow_all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12174" y="3416725"/>
            <a:ext cx="7067050" cy="302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tt_normal_all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30876" y="685800"/>
            <a:ext cx="3539543" cy="2792306"/>
          </a:xfrm>
          <a:prstGeom prst="rect">
            <a:avLst/>
          </a:prstGeom>
        </p:spPr>
      </p:pic>
      <p:pic>
        <p:nvPicPr>
          <p:cNvPr id="3" name="blatt_fast_all.mo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102179" y="685800"/>
            <a:ext cx="3541691" cy="2792306"/>
          </a:xfrm>
          <a:prstGeom prst="rect">
            <a:avLst/>
          </a:prstGeom>
        </p:spPr>
      </p:pic>
      <p:pic>
        <p:nvPicPr>
          <p:cNvPr id="4" name="blatt_normal_detail.mo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730876" y="4090247"/>
            <a:ext cx="3574424" cy="2639906"/>
          </a:xfrm>
          <a:prstGeom prst="rect">
            <a:avLst/>
          </a:prstGeom>
        </p:spPr>
      </p:pic>
      <p:pic>
        <p:nvPicPr>
          <p:cNvPr id="5" name="blatt_fast_detail.mov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105400" y="4090247"/>
            <a:ext cx="3538470" cy="2767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8900" y="2241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Das Blatt kam von der Eiche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24135"/>
            <a:ext cx="12229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langsam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224135"/>
            <a:ext cx="1066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schnell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0"/>
            <a:ext cx="3124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Inter-Gesten-Analysen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343364"/>
            <a:ext cx="6248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</a:rPr>
              <a:t>Stefania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Marin</a:t>
            </a:r>
            <a:r>
              <a:rPr lang="de-DE" sz="2400" dirty="0" smtClean="0">
                <a:latin typeface="+mj-lt"/>
              </a:rPr>
              <a:t>, Marianne </a:t>
            </a:r>
            <a:r>
              <a:rPr lang="de-DE" sz="2400" dirty="0" err="1" smtClean="0">
                <a:latin typeface="+mj-lt"/>
              </a:rPr>
              <a:t>Pouplier</a:t>
            </a:r>
            <a:endParaRPr lang="de-DE" sz="2400" dirty="0" smtClean="0">
              <a:latin typeface="+mj-lt"/>
            </a:endParaRPr>
          </a:p>
          <a:p>
            <a:r>
              <a:rPr lang="de-DE" sz="2400" dirty="0" smtClean="0">
                <a:latin typeface="+mj-lt"/>
              </a:rPr>
              <a:t>Wie unterscheiden sich komplexe </a:t>
            </a:r>
            <a:r>
              <a:rPr lang="de-DE" sz="2400" dirty="0" err="1" smtClean="0">
                <a:latin typeface="+mj-lt"/>
              </a:rPr>
              <a:t>Silbenonsets</a:t>
            </a:r>
            <a:r>
              <a:rPr lang="de-DE" sz="2400" dirty="0" smtClean="0">
                <a:latin typeface="+mj-lt"/>
              </a:rPr>
              <a:t> und –</a:t>
            </a:r>
            <a:r>
              <a:rPr lang="de-DE" sz="2400" dirty="0" err="1" smtClean="0">
                <a:latin typeface="+mj-lt"/>
              </a:rPr>
              <a:t>koda</a:t>
            </a:r>
            <a:r>
              <a:rPr lang="de-DE" sz="2400" dirty="0" smtClean="0">
                <a:latin typeface="+mj-lt"/>
              </a:rPr>
              <a:t> in der Zeit?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6553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befassen sich oft mit der zeitlichen Synchronisierung von unterschiedlichen Gesten (wie Zunge + Lippe; Zunge + Kiefer)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95288" y="1380530"/>
            <a:ext cx="4105275" cy="16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Synchronisierung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einem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'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-center'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zunehmenden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prevokalische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zeitliche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rechts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verlagert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00563" y="1380530"/>
            <a:ext cx="464343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Synchronisierung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linken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Grenze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u="sng" kern="0" dirty="0" err="1" smtClean="0"/>
              <a:t>vom</a:t>
            </a:r>
            <a:r>
              <a:rPr lang="en-US" sz="2400" b="1" u="sng" kern="0" dirty="0" smtClean="0"/>
              <a:t> </a:t>
            </a:r>
            <a:r>
              <a:rPr lang="en-US" sz="2400" b="1" u="sng" kern="0" dirty="0" err="1" smtClean="0"/>
              <a:t>ersten</a:t>
            </a:r>
            <a:r>
              <a:rPr lang="en-US" sz="2400" b="1" u="sng" kern="0" dirty="0" smtClean="0"/>
              <a:t> </a:t>
            </a:r>
            <a:r>
              <a:rPr lang="en-US" sz="2400" b="1" u="sng" kern="0" dirty="0" err="1" smtClean="0"/>
              <a:t>Konsonanten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keine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zeitliche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Veränderung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mehr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Ks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hinzugefügt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werden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462040"/>
            <a:ext cx="330358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563" y="3462040"/>
            <a:ext cx="4516437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91886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</a:rPr>
              <a:t>Onset</a:t>
            </a:r>
            <a:endParaRPr lang="de-DE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91886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Koda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152400"/>
            <a:ext cx="3124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Inter-Gesten-Analysen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81273"/>
            <a:ext cx="2819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Inter-Gesten-Analyse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83596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z.B. </a:t>
            </a:r>
            <a:r>
              <a:rPr lang="de-DE" sz="2400" dirty="0" err="1" smtClean="0">
                <a:latin typeface="+mj-lt"/>
              </a:rPr>
              <a:t>Zungendorsum</a:t>
            </a:r>
            <a:r>
              <a:rPr lang="de-DE" sz="2400" dirty="0" smtClean="0">
                <a:latin typeface="+mj-lt"/>
              </a:rPr>
              <a:t> Bewegung im labialen Verschluss</a:t>
            </a:r>
          </a:p>
        </p:txBody>
      </p:sp>
      <p:pic>
        <p:nvPicPr>
          <p:cNvPr id="4" name="Picture 3" descr="fig5.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52400" y="1905000"/>
            <a:ext cx="9144000" cy="537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447800"/>
            <a:ext cx="502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Kneipe ['</a:t>
            </a:r>
            <a:r>
              <a:rPr lang="de-DE" sz="2400" dirty="0" err="1" smtClean="0">
                <a:latin typeface="+mj-lt"/>
              </a:rPr>
              <a:t>knaɪpə</a:t>
            </a:r>
            <a:r>
              <a:rPr lang="de-DE" sz="2400" dirty="0" smtClean="0">
                <a:latin typeface="+mj-lt"/>
              </a:rPr>
              <a:t>]. Kneipier [</a:t>
            </a:r>
            <a:r>
              <a:rPr lang="de-DE" sz="2400" dirty="0" err="1" smtClean="0">
                <a:latin typeface="+mj-lt"/>
              </a:rPr>
              <a:t>knaɪ'pje</a:t>
            </a:r>
            <a:r>
              <a:rPr lang="de-DE" sz="2400" dirty="0" smtClean="0">
                <a:latin typeface="+mj-lt"/>
              </a:rPr>
              <a:t>:]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057400"/>
            <a:ext cx="1219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vertikal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978967"/>
            <a:ext cx="152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horizontal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3276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</a:rPr>
              <a:t>Intra-Gesten-Analysen</a:t>
            </a:r>
            <a:endParaRPr lang="de-DE" sz="24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394501"/>
            <a:ext cx="6172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Haben akzentuierte Wörter eine niedrigere Kieferposition/größere Mundöffnung im Vgl. zu unakzentuierten Wörtern?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90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z.B. de </a:t>
            </a:r>
            <a:r>
              <a:rPr lang="de-DE" sz="2400" dirty="0" err="1" smtClean="0">
                <a:latin typeface="+mj-lt"/>
              </a:rPr>
              <a:t>Jong</a:t>
            </a:r>
            <a:r>
              <a:rPr lang="de-DE" sz="2400" dirty="0" smtClean="0">
                <a:latin typeface="+mj-lt"/>
              </a:rPr>
              <a:t> (1995, </a:t>
            </a:r>
            <a:r>
              <a:rPr lang="de-DE" sz="2400" i="1" dirty="0" smtClean="0">
                <a:latin typeface="+mj-lt"/>
              </a:rPr>
              <a:t>JASA</a:t>
            </a:r>
            <a:r>
              <a:rPr lang="de-DE" sz="2400" dirty="0" smtClean="0">
                <a:latin typeface="+mj-lt"/>
              </a:rPr>
              <a:t>); Harrington, </a:t>
            </a:r>
            <a:r>
              <a:rPr lang="de-DE" sz="2400" dirty="0" err="1" smtClean="0">
                <a:latin typeface="+mj-lt"/>
              </a:rPr>
              <a:t>Fletcher</a:t>
            </a:r>
            <a:r>
              <a:rPr lang="de-DE" sz="2400" dirty="0" smtClean="0">
                <a:latin typeface="+mj-lt"/>
              </a:rPr>
              <a:t>, Roberts 1995, </a:t>
            </a:r>
            <a:r>
              <a:rPr lang="de-DE" sz="2400" i="1" dirty="0" smtClean="0">
                <a:latin typeface="+mj-lt"/>
              </a:rPr>
              <a:t>Journal of </a:t>
            </a:r>
            <a:r>
              <a:rPr lang="de-DE" sz="2400" i="1" dirty="0" err="1" smtClean="0">
                <a:latin typeface="+mj-lt"/>
              </a:rPr>
              <a:t>Phonetics</a:t>
            </a:r>
            <a:r>
              <a:rPr lang="de-DE" sz="2400" dirty="0" smtClean="0">
                <a:latin typeface="+mj-lt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143000"/>
            <a:ext cx="601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Analysen innerhalb vom selben </a:t>
            </a:r>
            <a:r>
              <a:rPr lang="de-DE" sz="2400" dirty="0" err="1" smtClean="0">
                <a:latin typeface="+mj-lt"/>
              </a:rPr>
              <a:t>Artikulator</a:t>
            </a:r>
            <a:endParaRPr lang="de-D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s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5080"/>
              <a:stretch>
                <a:fillRect/>
              </a:stretch>
            </p:blipFill>
          </mc:Choice>
          <mc:Fallback>
            <p:blipFill>
              <a:blip r:embed="rId3"/>
              <a:srcRect t="5080"/>
              <a:stretch>
                <a:fillRect/>
              </a:stretch>
            </p:blipFill>
          </mc:Fallback>
        </mc:AlternateContent>
        <p:spPr>
          <a:xfrm>
            <a:off x="762000" y="1425436"/>
            <a:ext cx="4508500" cy="450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58208" y="1607497"/>
            <a:ext cx="103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Position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390555" y="4921081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Geschwindigkeit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878" y="310183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3-Punkt Differenzierung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1728" y="2616090"/>
            <a:ext cx="56194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20933" y="3991615"/>
            <a:ext cx="56194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34578" y="208045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4678" y="187424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3678" y="515923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5878" y="208045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9078" y="187424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8678" y="34806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2278" y="595350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Dauer (ms)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1716841"/>
            <a:ext cx="280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a, d: Auslenkung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0" y="2424727"/>
            <a:ext cx="295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b, e: Dauer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0" y="3348057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c, f. Max. Geschwindigkeit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400730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0" y="4468971"/>
            <a:ext cx="310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</a:rPr>
              <a:t>Absenkungsgeste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5010606"/>
            <a:ext cx="249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und 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547227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+mj-lt"/>
              </a:rPr>
              <a:t>Anhebungsgeste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914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Vertikale Kieferbewegung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53384" y="230832"/>
            <a:ext cx="47725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 Parameter der </a:t>
            </a:r>
            <a:r>
              <a:rPr lang="de-DE" sz="2400" dirty="0" err="1" smtClean="0">
                <a:latin typeface="+mj-lt"/>
              </a:rPr>
              <a:t>Intra-Gesten-Analyse</a:t>
            </a:r>
            <a:endParaRPr lang="de-D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09935"/>
            <a:ext cx="4267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3-Punkt Zentraldifferenzierung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Der Mittelwert von </a:t>
            </a:r>
            <a:r>
              <a:rPr lang="de-DE" sz="2400" dirty="0" err="1" smtClean="0">
                <a:latin typeface="+mj-lt"/>
              </a:rPr>
              <a:t>x[n</a:t>
            </a:r>
            <a:r>
              <a:rPr lang="de-DE" sz="2400" dirty="0" smtClean="0">
                <a:latin typeface="+mj-lt"/>
              </a:rPr>
              <a:t>] – x[n-2] und mit x[n-1] synchronisiert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10    4    8    -9    5    6 ...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66800" y="3048000"/>
            <a:ext cx="1371600" cy="861775"/>
            <a:chOff x="1066800" y="3048000"/>
            <a:chExt cx="1371600" cy="861775"/>
          </a:xfrm>
        </p:grpSpPr>
        <p:sp>
          <p:nvSpPr>
            <p:cNvPr id="7" name="Oval 6"/>
            <p:cNvSpPr/>
            <p:nvPr/>
          </p:nvSpPr>
          <p:spPr>
            <a:xfrm>
              <a:off x="1066800" y="3048000"/>
              <a:ext cx="457200" cy="46166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Oval 7"/>
            <p:cNvSpPr/>
            <p:nvPr/>
          </p:nvSpPr>
          <p:spPr>
            <a:xfrm>
              <a:off x="1981200" y="3048000"/>
              <a:ext cx="457200" cy="46166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3509665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latin typeface="+mj-lt"/>
                </a:rPr>
                <a:t>-1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50462" y="2512367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2431" y="25123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n-1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831" y="25123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n-2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24000" y="3048000"/>
            <a:ext cx="1371600" cy="861775"/>
            <a:chOff x="1524000" y="3048000"/>
            <a:chExt cx="1371600" cy="861775"/>
          </a:xfrm>
        </p:grpSpPr>
        <p:sp>
          <p:nvSpPr>
            <p:cNvPr id="13" name="Oval 12"/>
            <p:cNvSpPr/>
            <p:nvPr/>
          </p:nvSpPr>
          <p:spPr>
            <a:xfrm>
              <a:off x="1524000" y="3048000"/>
              <a:ext cx="457200" cy="461665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048000"/>
              <a:ext cx="457200" cy="461665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1200" y="3509665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latin typeface="+mj-lt"/>
                </a:rPr>
                <a:t>-6.5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43400" y="3048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Signal  </a:t>
            </a:r>
            <a:r>
              <a:rPr lang="de-DE" sz="2400" dirty="0" err="1" smtClean="0">
                <a:latin typeface="+mj-lt"/>
              </a:rPr>
              <a:t>x[n</a:t>
            </a:r>
            <a:r>
              <a:rPr lang="de-DE" sz="2400" dirty="0" smtClean="0">
                <a:latin typeface="+mj-lt"/>
              </a:rPr>
              <a:t>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344811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½(</a:t>
            </a:r>
            <a:r>
              <a:rPr lang="de-DE" sz="2400" dirty="0" err="1" smtClean="0">
                <a:latin typeface="+mj-lt"/>
              </a:rPr>
              <a:t>x[n</a:t>
            </a:r>
            <a:r>
              <a:rPr lang="de-DE" sz="2400" dirty="0" smtClean="0">
                <a:latin typeface="+mj-lt"/>
              </a:rPr>
              <a:t>] – x[n-2])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3400" y="25123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Zeit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72831" y="3657603"/>
            <a:ext cx="3851569" cy="3193194"/>
            <a:chOff x="872831" y="3657603"/>
            <a:chExt cx="3851569" cy="3193194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2706693" y="4838703"/>
              <a:ext cx="23621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V="1">
              <a:off x="33339" y="4838702"/>
              <a:ext cx="236219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72831" y="6019800"/>
              <a:ext cx="38515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</a:rPr>
                <a:t>Man verliert die ersten und letzten Werte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82431" y="2210594"/>
            <a:ext cx="2406155" cy="2332675"/>
            <a:chOff x="1482431" y="2210594"/>
            <a:chExt cx="2406155" cy="2332675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647700" y="3314700"/>
              <a:ext cx="22098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05694" y="3314700"/>
              <a:ext cx="22098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482431" y="4081604"/>
              <a:ext cx="2406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</a:rPr>
                <a:t>Synchronisierung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5.2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756" r="10249" b="10526"/>
              <a:stretch>
                <a:fillRect/>
              </a:stretch>
            </p:blipFill>
          </mc:Choice>
          <mc:Fallback>
            <p:blipFill>
              <a:blip r:embed="rId3"/>
              <a:srcRect l="7756" r="10249" b="10526"/>
              <a:stretch>
                <a:fillRect/>
              </a:stretch>
            </p:blipFill>
          </mc:Fallback>
        </mc:AlternateContent>
        <p:spPr>
          <a:xfrm>
            <a:off x="0" y="990600"/>
            <a:ext cx="4726641" cy="4343400"/>
          </a:xfrm>
          <a:prstGeom prst="rect">
            <a:avLst/>
          </a:prstGeom>
        </p:spPr>
      </p:pic>
      <p:pic>
        <p:nvPicPr>
          <p:cNvPr id="4" name="Picture 3" descr="velocity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26641" y="1295400"/>
            <a:ext cx="399403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04801"/>
            <a:ext cx="6172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Kiefersenkung und –</a:t>
            </a:r>
            <a:r>
              <a:rPr lang="de-DE" sz="2400" dirty="0" err="1" smtClean="0">
                <a:latin typeface="+mj-lt"/>
              </a:rPr>
              <a:t>hebung</a:t>
            </a:r>
            <a:r>
              <a:rPr lang="de-DE" sz="2400" dirty="0" smtClean="0">
                <a:latin typeface="+mj-lt"/>
              </a:rPr>
              <a:t> in der ersten Silbe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99060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Auslenkung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9906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Geschwindigkeit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334000"/>
            <a:ext cx="7239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deutet auf eine Art der </a:t>
            </a:r>
            <a:r>
              <a:rPr lang="de-DE" sz="2400" dirty="0" err="1" smtClean="0">
                <a:latin typeface="+mj-lt"/>
              </a:rPr>
              <a:t>Trunkierung</a:t>
            </a:r>
            <a:r>
              <a:rPr lang="de-DE" sz="2400" dirty="0" smtClean="0">
                <a:latin typeface="+mj-lt"/>
              </a:rPr>
              <a:t>: die Hebungsgeste beginnt früher im Bezug zur Öffnungsgeste in der sekundären Betonung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t_2demma_pho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312" y="486572"/>
            <a:ext cx="3824287" cy="3171028"/>
          </a:xfrm>
          <a:prstGeom prst="rect">
            <a:avLst/>
          </a:prstGeom>
        </p:spPr>
      </p:pic>
      <p:pic>
        <p:nvPicPr>
          <p:cNvPr id="4" name="Picture 3" descr="Pages from emahelmetsenso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8490" t="11793" r="45677" b="36319"/>
              <a:stretch>
                <a:fillRect/>
              </a:stretch>
            </p:blipFill>
          </mc:Choice>
          <mc:Fallback>
            <p:blipFill>
              <a:blip r:embed="rId5"/>
              <a:srcRect l="8490" t="11793" r="45677" b="36319"/>
              <a:stretch>
                <a:fillRect/>
              </a:stretch>
            </p:blipFill>
          </mc:Fallback>
        </mc:AlternateContent>
        <p:spPr>
          <a:xfrm>
            <a:off x="4343400" y="304800"/>
            <a:ext cx="41910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800"/>
            <a:ext cx="16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2D-EMMA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6839" y="255739"/>
            <a:ext cx="13428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5D-EMA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1999" y="3276600"/>
            <a:ext cx="5686279" cy="3432286"/>
            <a:chOff x="761999" y="3276600"/>
            <a:chExt cx="5686279" cy="3432286"/>
          </a:xfrm>
        </p:grpSpPr>
        <p:pic>
          <p:nvPicPr>
            <p:cNvPr id="5" name="Picture 2" descr="C:\WINDOWS\Desktop\attn\pictures\tess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8599" y="3276600"/>
              <a:ext cx="2409679" cy="343228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61999" y="4267200"/>
              <a:ext cx="3276600" cy="1569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</a:rPr>
                <a:t>Aufnahmen,  SHLRC, </a:t>
              </a:r>
              <a:r>
                <a:rPr lang="de-DE" sz="2400" dirty="0" err="1" smtClean="0">
                  <a:latin typeface="+mj-lt"/>
                </a:rPr>
                <a:t>Macquarie</a:t>
              </a:r>
              <a:r>
                <a:rPr lang="de-DE" sz="2400" dirty="0" smtClean="0">
                  <a:latin typeface="+mj-lt"/>
                </a:rPr>
                <a:t> Universität, Sydney, Australien 2000, 2D-EMMA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physi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28276" b="2759"/>
              <a:stretch>
                <a:fillRect/>
              </a:stretch>
            </p:blipFill>
          </mc:Choice>
          <mc:Fallback>
            <p:blipFill>
              <a:blip r:embed="rId3"/>
              <a:srcRect t="28276" b="2759"/>
              <a:stretch>
                <a:fillRect/>
              </a:stretch>
            </p:blipFill>
          </mc:Fallback>
        </mc:AlternateContent>
        <p:spPr>
          <a:xfrm>
            <a:off x="533400" y="3048000"/>
            <a:ext cx="7386576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24840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j-lt"/>
              </a:rPr>
              <a:t>From</a:t>
            </a:r>
            <a:r>
              <a:rPr lang="de-DE" dirty="0" smtClean="0">
                <a:latin typeface="+mj-lt"/>
              </a:rPr>
              <a:t> Andy </a:t>
            </a:r>
            <a:r>
              <a:rPr lang="de-DE" dirty="0" err="1" smtClean="0">
                <a:latin typeface="+mj-lt"/>
              </a:rPr>
              <a:t>Zierdt</a:t>
            </a:r>
            <a:r>
              <a:rPr lang="de-DE" dirty="0" smtClean="0">
                <a:latin typeface="+mj-lt"/>
              </a:rPr>
              <a:t> (2008), </a:t>
            </a:r>
            <a:r>
              <a:rPr lang="de-DE" dirty="0" err="1" smtClean="0">
                <a:latin typeface="+mj-lt"/>
              </a:rPr>
              <a:t>PhD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diss</a:t>
            </a:r>
            <a:r>
              <a:rPr lang="de-DE" dirty="0" smtClean="0">
                <a:latin typeface="+mj-lt"/>
              </a:rPr>
              <a:t>. Univ. Munich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09600"/>
            <a:ext cx="754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Senderspule</a:t>
            </a:r>
            <a:r>
              <a:rPr lang="en-US" sz="2400" dirty="0" smtClean="0"/>
              <a:t> </a:t>
            </a:r>
            <a:r>
              <a:rPr lang="en-US" sz="2400" dirty="0" err="1" smtClean="0"/>
              <a:t>erzeugt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Magnetfeld</a:t>
            </a:r>
            <a:r>
              <a:rPr lang="en-US" sz="2400" dirty="0" smtClean="0"/>
              <a:t> und </a:t>
            </a:r>
            <a:r>
              <a:rPr lang="en-US" sz="2400" dirty="0" err="1" smtClean="0"/>
              <a:t>dadurch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Signal </a:t>
            </a:r>
            <a:r>
              <a:rPr lang="en-US" sz="2400" dirty="0" err="1" smtClean="0"/>
              <a:t>im</a:t>
            </a:r>
            <a:r>
              <a:rPr lang="en-US" sz="2400" dirty="0" smtClean="0"/>
              <a:t> Sensor </a:t>
            </a:r>
            <a:r>
              <a:rPr lang="en-US" sz="2400" dirty="0" err="1" smtClean="0"/>
              <a:t>dessen</a:t>
            </a:r>
            <a:r>
              <a:rPr lang="en-US" sz="2400" dirty="0" smtClean="0"/>
              <a:t> </a:t>
            </a:r>
            <a:r>
              <a:rPr lang="en-US" sz="2400" dirty="0" err="1" smtClean="0"/>
              <a:t>Stärke</a:t>
            </a:r>
            <a:r>
              <a:rPr lang="en-US" sz="2400" dirty="0" smtClean="0"/>
              <a:t> ca. (</a:t>
            </a:r>
            <a:r>
              <a:rPr lang="en-US" sz="2400" dirty="0" err="1" smtClean="0"/>
              <a:t>zur</a:t>
            </a:r>
            <a:r>
              <a:rPr lang="en-US" sz="2400" dirty="0" smtClean="0"/>
              <a:t> </a:t>
            </a:r>
            <a:r>
              <a:rPr lang="en-US" sz="2400" dirty="0" err="1" smtClean="0"/>
              <a:t>dritten</a:t>
            </a:r>
            <a:r>
              <a:rPr lang="en-US" sz="2400" dirty="0" smtClean="0"/>
              <a:t> </a:t>
            </a:r>
            <a:r>
              <a:rPr lang="en-US" sz="2400" dirty="0" err="1" smtClean="0"/>
              <a:t>Potenz</a:t>
            </a:r>
            <a:r>
              <a:rPr lang="en-US" sz="2400" dirty="0" smtClean="0"/>
              <a:t>)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Verhältnis</a:t>
            </a:r>
            <a:r>
              <a:rPr lang="en-US" sz="2400" dirty="0" smtClean="0"/>
              <a:t> </a:t>
            </a:r>
            <a:r>
              <a:rPr lang="en-US" sz="2400" dirty="0" err="1" smtClean="0"/>
              <a:t>zur</a:t>
            </a:r>
            <a:r>
              <a:rPr lang="en-US" sz="2400" dirty="0" smtClean="0"/>
              <a:t> </a:t>
            </a:r>
            <a:r>
              <a:rPr lang="en-US" sz="2400" dirty="0" err="1" smtClean="0"/>
              <a:t>Entfernung</a:t>
            </a:r>
            <a:r>
              <a:rPr lang="en-US" sz="2400" dirty="0" smtClean="0"/>
              <a:t> </a:t>
            </a:r>
            <a:r>
              <a:rPr lang="en-US" sz="2400" dirty="0" err="1" smtClean="0"/>
              <a:t>zur</a:t>
            </a:r>
            <a:r>
              <a:rPr lang="en-US" sz="2400" dirty="0" smtClean="0"/>
              <a:t> </a:t>
            </a:r>
            <a:r>
              <a:rPr lang="en-US" sz="2400" dirty="0" err="1" smtClean="0"/>
              <a:t>Senderspule</a:t>
            </a:r>
            <a:r>
              <a:rPr lang="en-US" sz="2400" dirty="0" smtClean="0"/>
              <a:t> </a:t>
            </a:r>
            <a:r>
              <a:rPr lang="en-US" sz="2400" dirty="0" err="1" smtClean="0"/>
              <a:t>liegt</a:t>
            </a:r>
            <a:r>
              <a:rPr lang="en-US" sz="2400" dirty="0" smtClean="0"/>
              <a:t>.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152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2D EMMA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0167"/>
            <a:ext cx="16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2D-EMMA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8133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EMMA: </a:t>
            </a:r>
            <a:r>
              <a:rPr lang="de-DE" sz="2400" dirty="0" err="1" smtClean="0">
                <a:latin typeface="+mj-lt"/>
              </a:rPr>
              <a:t>Electromagnetic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midsaggital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articulometry</a:t>
            </a:r>
            <a:endParaRPr lang="de-DE" sz="24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38" y="1143001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Vertikale (hoch/tief) und horizontale (vorne/hinten) Bewegungen in der </a:t>
            </a:r>
            <a:r>
              <a:rPr lang="de-DE" sz="2400" dirty="0" err="1" smtClean="0">
                <a:latin typeface="+mj-lt"/>
              </a:rPr>
              <a:t>sagittalen</a:t>
            </a:r>
            <a:r>
              <a:rPr lang="de-DE" sz="2400" dirty="0" smtClean="0">
                <a:latin typeface="+mj-lt"/>
              </a:rPr>
              <a:t> Ebene</a:t>
            </a:r>
          </a:p>
        </p:txBody>
      </p:sp>
      <p:pic>
        <p:nvPicPr>
          <p:cNvPr id="5" name="Picture 4" descr="fig5.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2209799"/>
            <a:ext cx="2971800" cy="358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1973998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Die Sensoren dürfen aus der </a:t>
            </a:r>
            <a:r>
              <a:rPr lang="de-DE" sz="2400" dirty="0" err="1" smtClean="0">
                <a:latin typeface="+mj-lt"/>
              </a:rPr>
              <a:t>sagittalen</a:t>
            </a:r>
            <a:r>
              <a:rPr lang="de-DE" sz="2400" dirty="0" smtClean="0">
                <a:latin typeface="+mj-lt"/>
              </a:rPr>
              <a:t> Ebene nicht abweichen</a:t>
            </a:r>
          </a:p>
        </p:txBody>
      </p:sp>
      <p:pic>
        <p:nvPicPr>
          <p:cNvPr id="7" name="Picture 6" descr="fig5.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86200" y="3505200"/>
            <a:ext cx="4216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228600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5D-EMA</a:t>
            </a:r>
          </a:p>
        </p:txBody>
      </p:sp>
      <p:pic>
        <p:nvPicPr>
          <p:cNvPr id="4" name="Picture 3" descr="fig5.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838200"/>
            <a:ext cx="2971800" cy="358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676400"/>
            <a:ext cx="4191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Wie 2D (</a:t>
            </a:r>
            <a:r>
              <a:rPr lang="de-DE" sz="2400" dirty="0" err="1" smtClean="0">
                <a:latin typeface="+mj-lt"/>
              </a:rPr>
              <a:t>sagittal</a:t>
            </a:r>
            <a:r>
              <a:rPr lang="de-DE" sz="2400" dirty="0" smtClean="0">
                <a:latin typeface="+mj-lt"/>
              </a:rPr>
              <a:t>), aber zusätzlich laterale Bewegungen in der Transversal-Ebene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emahelmetsenso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490" t="11793" r="45677" b="36319"/>
              <a:stretch>
                <a:fillRect/>
              </a:stretch>
            </p:blipFill>
          </mc:Choice>
          <mc:Fallback>
            <p:blipFill>
              <a:blip r:embed="rId3"/>
              <a:srcRect l="8490" t="11793" r="45677" b="36319"/>
              <a:stretch>
                <a:fillRect/>
              </a:stretch>
            </p:blipFill>
          </mc:Fallback>
        </mc:AlternateContent>
        <p:spPr>
          <a:xfrm>
            <a:off x="533400" y="1066800"/>
            <a:ext cx="4191000" cy="3352800"/>
          </a:xfrm>
          <a:prstGeom prst="rect">
            <a:avLst/>
          </a:prstGeom>
        </p:spPr>
      </p:pic>
      <p:pic>
        <p:nvPicPr>
          <p:cNvPr id="3" name="Picture 2" descr="p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53624" t="32704" r="7805" b="20755"/>
              <a:stretch>
                <a:fillRect/>
              </a:stretch>
            </p:blipFill>
          </mc:Choice>
          <mc:Fallback>
            <p:blipFill>
              <a:blip r:embed="rId5"/>
              <a:srcRect l="53624" t="32704" r="7805" b="20755"/>
              <a:stretch>
                <a:fillRect/>
              </a:stretch>
            </p:blipFill>
          </mc:Fallback>
        </mc:AlternateContent>
        <p:spPr>
          <a:xfrm>
            <a:off x="4876800" y="1219200"/>
            <a:ext cx="31242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569767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6 Senderspulen in einer Kugel platziert.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228600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5D-EMA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2888" t="35357" r="8815" b="13437"/>
              <a:stretch>
                <a:fillRect/>
              </a:stretch>
            </p:blipFill>
          </mc:Choice>
          <mc:Fallback>
            <p:blipFill>
              <a:blip r:embed="rId3"/>
              <a:srcRect l="52888" t="35357" r="8815" b="13437"/>
              <a:stretch>
                <a:fillRect/>
              </a:stretch>
            </p:blipFill>
          </mc:Fallback>
        </mc:AlternateContent>
        <p:spPr>
          <a:xfrm>
            <a:off x="4495800" y="2209800"/>
            <a:ext cx="32004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700" y="9144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Die Position von jedem Sensor wird durch 5 Werte (daher 5D) festgelegt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438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z: vertikale 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0480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y: horizontale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731567"/>
            <a:ext cx="248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x: laterale Position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3389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Winkel zwischen z und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95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Winkel zwischen y und x</a:t>
            </a:r>
            <a:endParaRPr lang="de-D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419962"/>
            <a:ext cx="308494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2D EMMA und 5D EMA</a:t>
            </a:r>
            <a:endParaRPr lang="de-D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62667" y="1143000"/>
            <a:ext cx="3467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5D: </a:t>
            </a:r>
            <a:r>
              <a:rPr lang="en-US" sz="2400" dirty="0" err="1" smtClean="0"/>
              <a:t>Vorteile</a:t>
            </a:r>
            <a:r>
              <a:rPr lang="en-US" sz="2400" dirty="0" smtClean="0"/>
              <a:t> und </a:t>
            </a:r>
            <a:r>
              <a:rPr lang="en-US" sz="2400" dirty="0" err="1" smtClean="0"/>
              <a:t>Nachteile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3622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Mehr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Informationen</a:t>
            </a:r>
            <a:r>
              <a:rPr lang="en-US" sz="2400" dirty="0" smtClean="0"/>
              <a:t> pro Sensor</a:t>
            </a:r>
            <a:endParaRPr lang="de-DE" sz="2400" dirty="0"/>
          </a:p>
        </p:txBody>
      </p:sp>
      <p:sp>
        <p:nvSpPr>
          <p:cNvPr id="5" name="Rectangle 4"/>
          <p:cNvSpPr/>
          <p:nvPr/>
        </p:nvSpPr>
        <p:spPr>
          <a:xfrm>
            <a:off x="2417491" y="3886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/>
              <a:t>Kopfbewegungsfreiheit</a:t>
            </a:r>
            <a:endParaRPr lang="de-D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76867" y="462263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Nachteile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6046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Vorteile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62667" y="2514600"/>
            <a:ext cx="194733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1862667" y="3962400"/>
            <a:ext cx="194733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2417491" y="5084295"/>
            <a:ext cx="527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komplizierte</a:t>
            </a:r>
            <a:r>
              <a:rPr lang="en-US" sz="2400" dirty="0" smtClean="0"/>
              <a:t>, </a:t>
            </a:r>
            <a:r>
              <a:rPr lang="en-US" sz="2400" dirty="0" err="1" smtClean="0"/>
              <a:t>nicht-lineare</a:t>
            </a:r>
            <a:r>
              <a:rPr lang="en-US" sz="2400" dirty="0" smtClean="0"/>
              <a:t> </a:t>
            </a:r>
            <a:r>
              <a:rPr lang="en-US" sz="2400" dirty="0" err="1" smtClean="0"/>
              <a:t>Gleichung</a:t>
            </a:r>
            <a:r>
              <a:rPr lang="en-US" sz="2400" dirty="0" smtClean="0"/>
              <a:t> muss </a:t>
            </a:r>
            <a:r>
              <a:rPr lang="en-US" sz="2400" dirty="0" err="1" smtClean="0"/>
              <a:t>gelöst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(</a:t>
            </a:r>
            <a:r>
              <a:rPr lang="en-US" sz="2400" dirty="0" err="1" smtClean="0"/>
              <a:t>Kaburagi</a:t>
            </a:r>
            <a:r>
              <a:rPr lang="en-US" sz="2400" dirty="0" smtClean="0"/>
              <a:t> et al., 2005)</a:t>
            </a:r>
            <a:endParaRPr lang="de-DE" sz="2400" dirty="0" smtClean="0"/>
          </a:p>
          <a:p>
            <a:endParaRPr lang="de-DE" sz="2400" dirty="0" err="1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800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Daten von Phil </a:t>
            </a:r>
            <a:r>
              <a:rPr lang="de-DE" sz="2400" dirty="0" err="1" smtClean="0">
                <a:latin typeface="+mj-lt"/>
              </a:rPr>
              <a:t>Hoole</a:t>
            </a:r>
            <a:endParaRPr lang="de-DE" sz="24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4800600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Daten von Marianne </a:t>
            </a:r>
            <a:r>
              <a:rPr lang="de-DE" sz="2400" dirty="0" err="1" smtClean="0">
                <a:latin typeface="+mj-lt"/>
              </a:rPr>
              <a:t>Pouplier</a:t>
            </a:r>
            <a:r>
              <a:rPr lang="de-DE" sz="2400" dirty="0" smtClean="0">
                <a:latin typeface="+mj-lt"/>
              </a:rPr>
              <a:t> (</a:t>
            </a:r>
            <a:r>
              <a:rPr lang="de-DE" sz="2400" dirty="0" err="1" smtClean="0">
                <a:latin typeface="+mj-lt"/>
              </a:rPr>
              <a:t>Vpn</a:t>
            </a:r>
            <a:r>
              <a:rPr lang="de-DE" sz="2400" dirty="0" smtClean="0">
                <a:latin typeface="+mj-lt"/>
              </a:rPr>
              <a:t> sieht und nennt Bilder von : </a:t>
            </a:r>
            <a:r>
              <a:rPr lang="de-DE" sz="2400" dirty="0" err="1" smtClean="0">
                <a:latin typeface="+mj-lt"/>
              </a:rPr>
              <a:t>tube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cap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cop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top</a:t>
            </a:r>
            <a:r>
              <a:rPr lang="de-DE" sz="2400" dirty="0" smtClean="0">
                <a:latin typeface="+mj-lt"/>
              </a:rPr>
              <a:t>) </a:t>
            </a:r>
          </a:p>
        </p:txBody>
      </p:sp>
      <p:pic>
        <p:nvPicPr>
          <p:cNvPr id="6" name="marianne_sh_1_x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1143000"/>
            <a:ext cx="4572000" cy="3657600"/>
          </a:xfrm>
          <a:prstGeom prst="rect">
            <a:avLst/>
          </a:prstGeom>
        </p:spPr>
      </p:pic>
      <p:pic>
        <p:nvPicPr>
          <p:cNvPr id="7" name="jb_palwnpert_example_x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8100" y="1143000"/>
            <a:ext cx="43815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6000</TotalTime>
  <Words>593</Words>
  <Application>Microsoft Macintosh PowerPoint</Application>
  <PresentationFormat>On-screen Show (4:3)</PresentationFormat>
  <Paragraphs>117</Paragraphs>
  <Slides>19</Slides>
  <Notes>0</Notes>
  <HiddenSlides>0</HiddenSlides>
  <MMClips>10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Jonathan Harrington</cp:lastModifiedBy>
  <cp:revision>391</cp:revision>
  <dcterms:created xsi:type="dcterms:W3CDTF">2011-02-06T16:37:37Z</dcterms:created>
  <dcterms:modified xsi:type="dcterms:W3CDTF">2011-02-06T16:52:43Z</dcterms:modified>
</cp:coreProperties>
</file>