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9" r:id="rId4"/>
    <p:sldId id="258" r:id="rId5"/>
    <p:sldId id="260" r:id="rId6"/>
    <p:sldId id="261" r:id="rId7"/>
    <p:sldId id="262" r:id="rId8"/>
    <p:sldId id="263" r:id="rId9"/>
    <p:sldId id="265"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A5C0B35B-8528-493C-B1F7-53DA8982AEB9}" type="datetimeFigureOut">
              <a:rPr lang="de-DE" smtClean="0"/>
              <a:pPr/>
              <a:t>09.12.2010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B84F9D5-E947-4D4D-A013-3FD0838F8FCF}"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0B35B-8528-493C-B1F7-53DA8982AEB9}" type="datetimeFigureOut">
              <a:rPr lang="de-DE" smtClean="0"/>
              <a:pPr/>
              <a:t>09.12.2010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84F9D5-E947-4D4D-A013-3FD0838F8FCF}"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phonetik.uni-muenchen.de/~reubold/Lit/ohala1990.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phonetik.uni-muenchen.de/~reubold/Lit/Fujimura_et_al1978.pdf" TargetMode="External"/><Relationship Id="rId2" Type="http://schemas.openxmlformats.org/officeDocument/2006/relationships/slideLayout" Target="../slideLayouts/slideLayout7.xml"/><Relationship Id="rId1" Type="http://schemas.openxmlformats.org/officeDocument/2006/relationships/audio" Target="file:///C:\Dokumente%20und%20Einstellungen\ulrich\Eigene%20Dateien\Aufnahmen\demo_Japanese_pitch_accent.wav"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a:bodyPr>
          <a:lstStyle/>
          <a:p>
            <a:r>
              <a:rPr lang="de-DE" dirty="0" err="1" smtClean="0"/>
              <a:t>Ohalas</a:t>
            </a:r>
            <a:r>
              <a:rPr lang="de-DE" dirty="0" smtClean="0"/>
              <a:t> ‚</a:t>
            </a:r>
            <a:r>
              <a:rPr lang="de-DE" dirty="0" err="1" smtClean="0"/>
              <a:t>phonetics</a:t>
            </a:r>
            <a:r>
              <a:rPr lang="de-DE" dirty="0" smtClean="0"/>
              <a:t> </a:t>
            </a:r>
            <a:r>
              <a:rPr lang="de-DE" dirty="0" err="1" smtClean="0"/>
              <a:t>and</a:t>
            </a:r>
            <a:r>
              <a:rPr lang="de-DE" dirty="0" smtClean="0"/>
              <a:t> </a:t>
            </a:r>
            <a:r>
              <a:rPr lang="de-DE" dirty="0" err="1" smtClean="0"/>
              <a:t>phonology</a:t>
            </a:r>
            <a:r>
              <a:rPr lang="de-DE" dirty="0" smtClean="0"/>
              <a:t> </a:t>
            </a:r>
            <a:r>
              <a:rPr lang="de-DE" dirty="0" err="1" smtClean="0"/>
              <a:t>of</a:t>
            </a:r>
            <a:r>
              <a:rPr lang="de-DE" dirty="0" smtClean="0"/>
              <a:t> </a:t>
            </a:r>
            <a:r>
              <a:rPr lang="de-DE" dirty="0" err="1" smtClean="0"/>
              <a:t>aspects</a:t>
            </a:r>
            <a:r>
              <a:rPr lang="de-DE" dirty="0" smtClean="0"/>
              <a:t> </a:t>
            </a:r>
            <a:r>
              <a:rPr lang="de-DE" dirty="0" err="1" smtClean="0"/>
              <a:t>of</a:t>
            </a:r>
            <a:r>
              <a:rPr lang="de-DE" dirty="0" smtClean="0"/>
              <a:t> </a:t>
            </a:r>
            <a:r>
              <a:rPr lang="de-DE" dirty="0" err="1" smtClean="0"/>
              <a:t>assimilation</a:t>
            </a:r>
            <a:r>
              <a:rPr lang="de-DE" dirty="0" smtClean="0"/>
              <a:t>‘</a:t>
            </a:r>
            <a:endParaRPr lang="de-DE" dirty="0"/>
          </a:p>
        </p:txBody>
      </p:sp>
      <p:sp>
        <p:nvSpPr>
          <p:cNvPr id="4" name="Untertitel 3"/>
          <p:cNvSpPr>
            <a:spLocks noGrp="1"/>
          </p:cNvSpPr>
          <p:nvPr>
            <p:ph type="subTitle" idx="1"/>
          </p:nvPr>
        </p:nvSpPr>
        <p:spPr/>
        <p:txBody>
          <a:bodyPr/>
          <a:lstStyle/>
          <a:p>
            <a:r>
              <a:rPr lang="de-DE" dirty="0" smtClean="0"/>
              <a:t>Ulrich </a:t>
            </a:r>
            <a:r>
              <a:rPr lang="de-DE" dirty="0" err="1" smtClean="0"/>
              <a:t>Reubold</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404664"/>
            <a:ext cx="9144000" cy="3139321"/>
          </a:xfrm>
          <a:prstGeom prst="rect">
            <a:avLst/>
          </a:prstGeom>
        </p:spPr>
        <p:txBody>
          <a:bodyPr wrap="square">
            <a:spAutoFit/>
          </a:bodyPr>
          <a:lstStyle/>
          <a:p>
            <a:r>
              <a:rPr lang="en-US" dirty="0"/>
              <a:t>Assimilations of the type given in (I) are extremely common where, when two</a:t>
            </a:r>
          </a:p>
          <a:p>
            <a:r>
              <a:rPr lang="en-US" dirty="0"/>
              <a:t>stops of different place of articulation abut, the first </a:t>
            </a:r>
            <a:r>
              <a:rPr lang="en-US" dirty="0" smtClean="0"/>
              <a:t>(C1) </a:t>
            </a:r>
            <a:r>
              <a:rPr lang="en-US" dirty="0"/>
              <a:t>assimilates totally to the</a:t>
            </a:r>
          </a:p>
          <a:p>
            <a:r>
              <a:rPr lang="de-DE" dirty="0" err="1"/>
              <a:t>second</a:t>
            </a:r>
            <a:r>
              <a:rPr lang="de-DE" dirty="0"/>
              <a:t> </a:t>
            </a:r>
            <a:r>
              <a:rPr lang="de-DE" dirty="0" smtClean="0"/>
              <a:t>(C2). </a:t>
            </a:r>
          </a:p>
          <a:p>
            <a:r>
              <a:rPr lang="de-DE" dirty="0"/>
              <a:t> </a:t>
            </a:r>
            <a:r>
              <a:rPr lang="de-DE" dirty="0" smtClean="0"/>
              <a:t>(1)           L</a:t>
            </a:r>
            <a:r>
              <a:rPr lang="de-DE" dirty="0"/>
              <a:t>. </a:t>
            </a:r>
            <a:r>
              <a:rPr lang="de-DE" dirty="0" err="1"/>
              <a:t>Latin</a:t>
            </a:r>
            <a:r>
              <a:rPr lang="de-DE" dirty="0"/>
              <a:t>  </a:t>
            </a:r>
            <a:r>
              <a:rPr lang="de-DE" dirty="0" smtClean="0"/>
              <a:t> </a:t>
            </a:r>
            <a:r>
              <a:rPr lang="de-DE" dirty="0"/>
              <a:t> </a:t>
            </a:r>
            <a:r>
              <a:rPr lang="de-DE" dirty="0" smtClean="0"/>
              <a:t> </a:t>
            </a:r>
            <a:r>
              <a:rPr lang="de-DE" dirty="0" err="1" smtClean="0"/>
              <a:t>scriptu</a:t>
            </a:r>
            <a:r>
              <a:rPr lang="de-DE" dirty="0" smtClean="0"/>
              <a:t>    </a:t>
            </a:r>
            <a:r>
              <a:rPr lang="de-DE" dirty="0"/>
              <a:t>&gt;  </a:t>
            </a:r>
            <a:r>
              <a:rPr lang="de-DE" dirty="0" smtClean="0"/>
              <a:t> </a:t>
            </a:r>
            <a:r>
              <a:rPr lang="de-DE" dirty="0"/>
              <a:t> </a:t>
            </a:r>
            <a:r>
              <a:rPr lang="de-DE" dirty="0" err="1"/>
              <a:t>Italian</a:t>
            </a:r>
            <a:r>
              <a:rPr lang="de-DE" dirty="0"/>
              <a:t> </a:t>
            </a:r>
            <a:r>
              <a:rPr lang="de-DE" dirty="0" smtClean="0"/>
              <a:t> </a:t>
            </a:r>
            <a:r>
              <a:rPr lang="de-DE" dirty="0"/>
              <a:t> </a:t>
            </a:r>
            <a:r>
              <a:rPr lang="de-DE" dirty="0" err="1" smtClean="0"/>
              <a:t>scritto</a:t>
            </a:r>
            <a:r>
              <a:rPr lang="de-DE" dirty="0" smtClean="0"/>
              <a:t>          </a:t>
            </a:r>
          </a:p>
          <a:p>
            <a:r>
              <a:rPr lang="de-DE" dirty="0"/>
              <a:t>	</a:t>
            </a:r>
            <a:r>
              <a:rPr lang="de-DE" dirty="0" smtClean="0"/>
              <a:t>                  </a:t>
            </a:r>
            <a:r>
              <a:rPr lang="de-DE" dirty="0" err="1" smtClean="0"/>
              <a:t>nocte</a:t>
            </a:r>
            <a:r>
              <a:rPr lang="de-DE" dirty="0" smtClean="0"/>
              <a:t>    </a:t>
            </a:r>
            <a:r>
              <a:rPr lang="de-DE" dirty="0"/>
              <a:t>&gt;  </a:t>
            </a:r>
            <a:r>
              <a:rPr lang="de-DE" dirty="0" smtClean="0"/>
              <a:t> </a:t>
            </a:r>
            <a:r>
              <a:rPr lang="de-DE" dirty="0"/>
              <a:t> </a:t>
            </a:r>
            <a:r>
              <a:rPr lang="de-DE" dirty="0" smtClean="0"/>
              <a:t>              </a:t>
            </a:r>
            <a:r>
              <a:rPr lang="de-DE" dirty="0" err="1" smtClean="0"/>
              <a:t>notte</a:t>
            </a:r>
            <a:r>
              <a:rPr lang="de-DE" dirty="0" smtClean="0"/>
              <a:t>       </a:t>
            </a:r>
          </a:p>
          <a:p>
            <a:r>
              <a:rPr lang="de-DE" dirty="0"/>
              <a:t> </a:t>
            </a:r>
            <a:r>
              <a:rPr lang="de-DE" dirty="0" smtClean="0"/>
              <a:t>           Sanskrit    </a:t>
            </a:r>
            <a:r>
              <a:rPr lang="de-DE" dirty="0" err="1"/>
              <a:t>bhaktum</a:t>
            </a:r>
            <a:r>
              <a:rPr lang="de-DE" dirty="0"/>
              <a:t>  </a:t>
            </a:r>
            <a:r>
              <a:rPr lang="de-DE" dirty="0" smtClean="0"/>
              <a:t> </a:t>
            </a:r>
            <a:r>
              <a:rPr lang="de-DE" dirty="0"/>
              <a:t> &gt;  </a:t>
            </a:r>
            <a:r>
              <a:rPr lang="de-DE" dirty="0" smtClean="0"/>
              <a:t> </a:t>
            </a:r>
            <a:r>
              <a:rPr lang="de-DE" dirty="0"/>
              <a:t> Pali  </a:t>
            </a:r>
            <a:r>
              <a:rPr lang="de-DE" dirty="0" smtClean="0"/>
              <a:t> </a:t>
            </a:r>
            <a:r>
              <a:rPr lang="de-DE" dirty="0"/>
              <a:t> </a:t>
            </a:r>
            <a:r>
              <a:rPr lang="de-DE" dirty="0" smtClean="0"/>
              <a:t>   </a:t>
            </a:r>
            <a:r>
              <a:rPr lang="de-DE" dirty="0" err="1" smtClean="0"/>
              <a:t>bhattum</a:t>
            </a:r>
            <a:r>
              <a:rPr lang="de-DE" dirty="0" smtClean="0"/>
              <a:t>        </a:t>
            </a:r>
          </a:p>
          <a:p>
            <a:r>
              <a:rPr lang="de-DE" dirty="0"/>
              <a:t> </a:t>
            </a:r>
            <a:r>
              <a:rPr lang="de-DE" dirty="0" smtClean="0"/>
              <a:t>                              </a:t>
            </a:r>
            <a:r>
              <a:rPr lang="de-DE" dirty="0" err="1" smtClean="0"/>
              <a:t>praptum</a:t>
            </a:r>
            <a:r>
              <a:rPr lang="de-DE" dirty="0" smtClean="0"/>
              <a:t>    </a:t>
            </a:r>
            <a:r>
              <a:rPr lang="de-DE" dirty="0"/>
              <a:t>&gt;  </a:t>
            </a:r>
            <a:r>
              <a:rPr lang="de-DE" dirty="0" smtClean="0"/>
              <a:t> </a:t>
            </a:r>
            <a:r>
              <a:rPr lang="de-DE" dirty="0"/>
              <a:t> </a:t>
            </a:r>
            <a:r>
              <a:rPr lang="de-DE" dirty="0" smtClean="0"/>
              <a:t>             </a:t>
            </a:r>
            <a:r>
              <a:rPr lang="de-DE" dirty="0" err="1" smtClean="0"/>
              <a:t>pattum</a:t>
            </a:r>
            <a:r>
              <a:rPr lang="de-DE" dirty="0" smtClean="0"/>
              <a:t>          </a:t>
            </a:r>
          </a:p>
          <a:p>
            <a:r>
              <a:rPr lang="de-DE" dirty="0" smtClean="0"/>
              <a:t>                                   </a:t>
            </a:r>
            <a:r>
              <a:rPr lang="de-DE" dirty="0" err="1" smtClean="0"/>
              <a:t>Iabdha</a:t>
            </a:r>
            <a:r>
              <a:rPr lang="de-DE" dirty="0" smtClean="0"/>
              <a:t>    </a:t>
            </a:r>
            <a:r>
              <a:rPr lang="de-DE" dirty="0"/>
              <a:t>&gt;  </a:t>
            </a:r>
            <a:r>
              <a:rPr lang="de-DE" dirty="0" smtClean="0"/>
              <a:t> </a:t>
            </a:r>
            <a:r>
              <a:rPr lang="de-DE" dirty="0"/>
              <a:t> </a:t>
            </a:r>
            <a:r>
              <a:rPr lang="de-DE" dirty="0" smtClean="0"/>
              <a:t>             </a:t>
            </a:r>
            <a:r>
              <a:rPr lang="de-DE" dirty="0" err="1" smtClean="0"/>
              <a:t>laddha</a:t>
            </a:r>
            <a:r>
              <a:rPr lang="de-DE" dirty="0" smtClean="0"/>
              <a:t>       </a:t>
            </a:r>
          </a:p>
          <a:p>
            <a:r>
              <a:rPr lang="de-DE" dirty="0" smtClean="0"/>
              <a:t>Old </a:t>
            </a:r>
            <a:r>
              <a:rPr lang="de-DE" dirty="0" err="1"/>
              <a:t>Irish</a:t>
            </a:r>
            <a:r>
              <a:rPr lang="de-DE" dirty="0"/>
              <a:t>  </a:t>
            </a:r>
            <a:r>
              <a:rPr lang="de-DE" dirty="0" smtClean="0"/>
              <a:t> </a:t>
            </a:r>
            <a:r>
              <a:rPr lang="de-DE" dirty="0"/>
              <a:t> </a:t>
            </a:r>
            <a:r>
              <a:rPr lang="de-DE" dirty="0" err="1"/>
              <a:t>fret</a:t>
            </a:r>
            <a:r>
              <a:rPr lang="de-DE" dirty="0"/>
              <a:t>-(</a:t>
            </a:r>
            <a:r>
              <a:rPr lang="de-DE" dirty="0" err="1"/>
              <a:t>frith</a:t>
            </a:r>
            <a:r>
              <a:rPr lang="de-DE" dirty="0"/>
              <a:t>-) +</a:t>
            </a:r>
            <a:r>
              <a:rPr lang="de-DE" dirty="0" err="1"/>
              <a:t>cor</a:t>
            </a:r>
            <a:r>
              <a:rPr lang="de-DE" dirty="0"/>
              <a:t>  </a:t>
            </a:r>
            <a:r>
              <a:rPr lang="de-DE" dirty="0" smtClean="0"/>
              <a:t> </a:t>
            </a:r>
            <a:r>
              <a:rPr lang="de-DE" dirty="0"/>
              <a:t> &gt;  </a:t>
            </a:r>
            <a:r>
              <a:rPr lang="de-DE" dirty="0" smtClean="0"/>
              <a:t> </a:t>
            </a:r>
            <a:r>
              <a:rPr lang="de-DE" dirty="0"/>
              <a:t> </a:t>
            </a:r>
            <a:r>
              <a:rPr lang="de-DE" dirty="0" err="1"/>
              <a:t>freccor</a:t>
            </a:r>
            <a:r>
              <a:rPr lang="de-DE" dirty="0"/>
              <a:t> -</a:t>
            </a:r>
            <a:r>
              <a:rPr lang="de-DE" dirty="0" err="1"/>
              <a:t>frecur</a:t>
            </a:r>
            <a:r>
              <a:rPr lang="de-DE" dirty="0"/>
              <a:t>  </a:t>
            </a:r>
            <a:r>
              <a:rPr lang="de-DE" dirty="0" smtClean="0"/>
              <a:t> </a:t>
            </a:r>
            <a:r>
              <a:rPr lang="de-DE" dirty="0"/>
              <a:t>  </a:t>
            </a:r>
            <a:r>
              <a:rPr lang="de-DE" dirty="0" smtClean="0"/>
              <a:t> </a:t>
            </a:r>
            <a:r>
              <a:rPr lang="de-DE" dirty="0"/>
              <a:t>  </a:t>
            </a:r>
            <a:r>
              <a:rPr lang="de-DE" dirty="0" smtClean="0"/>
              <a:t> </a:t>
            </a:r>
            <a:r>
              <a:rPr lang="de-DE" dirty="0"/>
              <a:t>  </a:t>
            </a:r>
            <a:endParaRPr lang="de-DE" dirty="0" smtClean="0"/>
          </a:p>
          <a:p>
            <a:r>
              <a:rPr lang="de-DE" dirty="0"/>
              <a:t> </a:t>
            </a:r>
            <a:r>
              <a:rPr lang="de-DE" dirty="0" smtClean="0"/>
              <a:t>                         *</a:t>
            </a:r>
            <a:r>
              <a:rPr lang="de-DE" dirty="0"/>
              <a:t>ad-</a:t>
            </a:r>
            <a:r>
              <a:rPr lang="de-DE" dirty="0" err="1"/>
              <a:t>gladam</a:t>
            </a:r>
            <a:r>
              <a:rPr lang="de-DE" dirty="0"/>
              <a:t>  </a:t>
            </a:r>
            <a:r>
              <a:rPr lang="de-DE" dirty="0" smtClean="0"/>
              <a:t> </a:t>
            </a:r>
            <a:r>
              <a:rPr lang="de-DE" dirty="0"/>
              <a:t> &gt;  </a:t>
            </a:r>
            <a:r>
              <a:rPr lang="de-DE" dirty="0" smtClean="0"/>
              <a:t> </a:t>
            </a:r>
            <a:r>
              <a:rPr lang="de-DE" dirty="0"/>
              <a:t> </a:t>
            </a:r>
            <a:r>
              <a:rPr lang="de-DE" dirty="0" err="1"/>
              <a:t>ac</a:t>
            </a:r>
            <a:r>
              <a:rPr lang="de-DE" dirty="0"/>
              <a:t>(c)</a:t>
            </a:r>
            <a:r>
              <a:rPr lang="de-DE" dirty="0" err="1"/>
              <a:t>aldam</a:t>
            </a:r>
            <a:r>
              <a:rPr lang="de-DE" dirty="0"/>
              <a:t>  </a:t>
            </a:r>
            <a:r>
              <a:rPr lang="de-DE" dirty="0" smtClean="0"/>
              <a:t> </a:t>
            </a:r>
            <a:r>
              <a:rPr lang="de-DE" dirty="0"/>
              <a:t>  </a:t>
            </a:r>
            <a:r>
              <a:rPr lang="de-DE" dirty="0" smtClean="0"/>
              <a:t> </a:t>
            </a:r>
            <a:r>
              <a:rPr lang="de-DE" dirty="0"/>
              <a:t>  </a:t>
            </a:r>
            <a:r>
              <a:rPr lang="de-DE" dirty="0" smtClean="0"/>
              <a:t> </a:t>
            </a:r>
            <a:r>
              <a:rPr lang="de-DE" dirty="0"/>
              <a:t> </a:t>
            </a:r>
            <a:endParaRPr lang="de-DE" dirty="0" smtClean="0"/>
          </a:p>
          <a:p>
            <a:r>
              <a:rPr lang="de-DE" dirty="0"/>
              <a:t> </a:t>
            </a:r>
            <a:r>
              <a:rPr lang="de-DE" dirty="0" smtClean="0"/>
              <a:t>                           </a:t>
            </a:r>
            <a:r>
              <a:rPr lang="de-DE" dirty="0" err="1" smtClean="0"/>
              <a:t>ad+bongid</a:t>
            </a:r>
            <a:r>
              <a:rPr lang="de-DE" dirty="0" smtClean="0"/>
              <a:t>    </a:t>
            </a:r>
            <a:r>
              <a:rPr lang="de-DE" dirty="0"/>
              <a:t>&gt;  </a:t>
            </a:r>
            <a:r>
              <a:rPr lang="de-DE" dirty="0" smtClean="0"/>
              <a:t> </a:t>
            </a:r>
            <a:r>
              <a:rPr lang="de-DE" dirty="0"/>
              <a:t> </a:t>
            </a:r>
            <a:r>
              <a:rPr lang="de-DE" dirty="0" err="1"/>
              <a:t>apaig</a:t>
            </a:r>
            <a:r>
              <a:rPr lang="de-DE" dirty="0"/>
              <a:t>  </a:t>
            </a:r>
            <a:r>
              <a:rPr lang="de-DE" dirty="0" smtClean="0"/>
              <a:t> </a:t>
            </a:r>
            <a:r>
              <a:rPr lang="de-DE" dirty="0"/>
              <a:t>  </a:t>
            </a:r>
            <a:r>
              <a:rPr lang="de-DE" dirty="0" smtClean="0"/>
              <a:t> </a:t>
            </a:r>
            <a:r>
              <a:rPr lang="de-DE" dirty="0"/>
              <a:t>  </a:t>
            </a:r>
            <a:r>
              <a:rPr lang="de-DE" dirty="0" smtClean="0"/>
              <a:t> </a:t>
            </a:r>
            <a:r>
              <a:rPr lang="de-DE" dirty="0"/>
              <a:t>  </a:t>
            </a:r>
            <a:r>
              <a:rPr lang="de-DE" dirty="0" smtClean="0"/>
              <a:t> </a:t>
            </a:r>
            <a:r>
              <a:rPr lang="de-DE" dirty="0"/>
              <a:t>  </a:t>
            </a:r>
            <a:r>
              <a:rPr lang="de-DE" dirty="0" smtClean="0"/>
              <a:t> </a:t>
            </a:r>
            <a:r>
              <a:rPr lang="de-DE" dirty="0"/>
              <a:t> (</a:t>
            </a:r>
            <a:r>
              <a:rPr lang="de-DE" dirty="0" err="1"/>
              <a:t>Thurneysen</a:t>
            </a:r>
            <a:r>
              <a:rPr lang="de-DE" dirty="0"/>
              <a:t> </a:t>
            </a:r>
            <a:r>
              <a:rPr lang="de-DE" dirty="0" smtClean="0"/>
              <a:t>1961 </a:t>
            </a:r>
            <a:r>
              <a:rPr lang="de-DE" dirty="0"/>
              <a:t>) </a:t>
            </a:r>
            <a:endParaRPr lang="de-DE" i="1" dirty="0"/>
          </a:p>
        </p:txBody>
      </p:sp>
      <p:sp>
        <p:nvSpPr>
          <p:cNvPr id="9" name="Rechteck 8"/>
          <p:cNvSpPr/>
          <p:nvPr/>
        </p:nvSpPr>
        <p:spPr>
          <a:xfrm>
            <a:off x="0" y="3573016"/>
            <a:ext cx="9144000" cy="646331"/>
          </a:xfrm>
          <a:prstGeom prst="rect">
            <a:avLst/>
          </a:prstGeom>
        </p:spPr>
        <p:txBody>
          <a:bodyPr wrap="square">
            <a:spAutoFit/>
          </a:bodyPr>
          <a:lstStyle/>
          <a:p>
            <a:r>
              <a:rPr lang="en-US" dirty="0"/>
              <a:t>Even more common are cases where a nasal assimilates to the place of articulation</a:t>
            </a:r>
          </a:p>
          <a:p>
            <a:r>
              <a:rPr lang="en-US" dirty="0"/>
              <a:t>of a following stop, as exemplified in (2).</a:t>
            </a:r>
            <a:endParaRPr lang="de-DE" dirty="0"/>
          </a:p>
        </p:txBody>
      </p:sp>
      <p:sp>
        <p:nvSpPr>
          <p:cNvPr id="12" name="Textfeld 11"/>
          <p:cNvSpPr txBox="1"/>
          <p:nvPr/>
        </p:nvSpPr>
        <p:spPr>
          <a:xfrm>
            <a:off x="0" y="4221088"/>
            <a:ext cx="9144000" cy="1200329"/>
          </a:xfrm>
          <a:prstGeom prst="rect">
            <a:avLst/>
          </a:prstGeom>
          <a:noFill/>
        </p:spPr>
        <p:txBody>
          <a:bodyPr wrap="square" rtlCol="0">
            <a:spAutoFit/>
          </a:bodyPr>
          <a:lstStyle/>
          <a:p>
            <a:r>
              <a:rPr lang="en-US" dirty="0"/>
              <a:t>L. Latin    </a:t>
            </a:r>
            <a:r>
              <a:rPr lang="en-US" dirty="0" err="1"/>
              <a:t>primu</a:t>
            </a:r>
            <a:r>
              <a:rPr lang="en-US" dirty="0"/>
              <a:t> </a:t>
            </a:r>
            <a:r>
              <a:rPr lang="en-US" dirty="0" err="1"/>
              <a:t>tempu</a:t>
            </a:r>
            <a:r>
              <a:rPr lang="en-US" dirty="0"/>
              <a:t>    &gt;    French           </a:t>
            </a:r>
            <a:r>
              <a:rPr lang="en-US" dirty="0" err="1"/>
              <a:t>printemps</a:t>
            </a:r>
            <a:r>
              <a:rPr lang="en-US" dirty="0"/>
              <a:t>      </a:t>
            </a:r>
            <a:endParaRPr lang="de-DE" dirty="0"/>
          </a:p>
          <a:p>
            <a:r>
              <a:rPr lang="en-US" dirty="0"/>
              <a:t>                               </a:t>
            </a:r>
            <a:r>
              <a:rPr lang="en-US" dirty="0" err="1"/>
              <a:t>amita</a:t>
            </a:r>
            <a:r>
              <a:rPr lang="en-US" dirty="0"/>
              <a:t>    &gt;    Old French    ante (Mod. French </a:t>
            </a:r>
            <a:r>
              <a:rPr lang="en-US" dirty="0" err="1"/>
              <a:t>tante</a:t>
            </a:r>
            <a:r>
              <a:rPr lang="en-US" dirty="0"/>
              <a:t>)     </a:t>
            </a:r>
            <a:endParaRPr lang="de-DE" dirty="0"/>
          </a:p>
          <a:p>
            <a:r>
              <a:rPr lang="en-US" dirty="0"/>
              <a:t>              </a:t>
            </a:r>
            <a:r>
              <a:rPr lang="en-US" dirty="0" err="1"/>
              <a:t>Shona</a:t>
            </a:r>
            <a:r>
              <a:rPr lang="en-US" dirty="0"/>
              <a:t>    </a:t>
            </a:r>
            <a:r>
              <a:rPr lang="en-US" dirty="0" err="1"/>
              <a:t>N+tuta</a:t>
            </a:r>
            <a:r>
              <a:rPr lang="en-US" dirty="0"/>
              <a:t>    &gt;    *</a:t>
            </a:r>
            <a:r>
              <a:rPr lang="en-US" dirty="0" err="1"/>
              <a:t>nt</a:t>
            </a:r>
            <a:r>
              <a:rPr lang="en-US" baseline="30000" dirty="0" err="1"/>
              <a:t>h</a:t>
            </a:r>
            <a:r>
              <a:rPr lang="en-US" dirty="0" err="1"/>
              <a:t>uta</a:t>
            </a:r>
            <a:r>
              <a:rPr lang="en-US" dirty="0"/>
              <a:t>       &gt;    </a:t>
            </a:r>
            <a:r>
              <a:rPr lang="en-US" dirty="0" err="1"/>
              <a:t>nɦuta</a:t>
            </a:r>
            <a:r>
              <a:rPr lang="en-US" dirty="0"/>
              <a:t>      </a:t>
            </a:r>
            <a:endParaRPr lang="de-DE" dirty="0"/>
          </a:p>
          <a:p>
            <a:r>
              <a:rPr lang="en-US" dirty="0"/>
              <a:t>                            </a:t>
            </a:r>
            <a:r>
              <a:rPr lang="en-US" dirty="0" err="1"/>
              <a:t>N+bato</a:t>
            </a:r>
            <a:r>
              <a:rPr lang="en-US" dirty="0"/>
              <a:t>    &gt;    </a:t>
            </a:r>
            <a:r>
              <a:rPr lang="en-US" dirty="0" smtClean="0"/>
              <a:t>m</a:t>
            </a:r>
            <a:r>
              <a:rPr lang="de-DE" dirty="0" smtClean="0">
                <a:latin typeface="IPAPhon" pitchFamily="2" charset="2"/>
              </a:rPr>
              <a:t>õ</a:t>
            </a:r>
            <a:r>
              <a:rPr lang="en-US" dirty="0" err="1" smtClean="0"/>
              <a:t>ato</a:t>
            </a:r>
            <a:r>
              <a:rPr lang="en-US" dirty="0" smtClean="0"/>
              <a:t> </a:t>
            </a:r>
            <a:endParaRPr lang="de-DE" dirty="0"/>
          </a:p>
        </p:txBody>
      </p:sp>
      <p:sp>
        <p:nvSpPr>
          <p:cNvPr id="13" name="Textfeld 12"/>
          <p:cNvSpPr txBox="1"/>
          <p:nvPr/>
        </p:nvSpPr>
        <p:spPr>
          <a:xfrm>
            <a:off x="0" y="5229200"/>
            <a:ext cx="9144000" cy="1754326"/>
          </a:xfrm>
          <a:prstGeom prst="rect">
            <a:avLst/>
          </a:prstGeom>
          <a:noFill/>
        </p:spPr>
        <p:txBody>
          <a:bodyPr wrap="square" rtlCol="0">
            <a:spAutoFit/>
          </a:bodyPr>
          <a:lstStyle/>
          <a:p>
            <a:r>
              <a:rPr lang="de-DE" dirty="0" smtClean="0"/>
              <a:t>Zitiert aus:</a:t>
            </a:r>
            <a:endParaRPr lang="de-DE" b="1" dirty="0"/>
          </a:p>
          <a:p>
            <a:endParaRPr lang="de-DE" b="1" dirty="0"/>
          </a:p>
          <a:p>
            <a:r>
              <a:rPr lang="en-US" dirty="0" err="1"/>
              <a:t>Ohala</a:t>
            </a:r>
            <a:r>
              <a:rPr lang="en-US" dirty="0"/>
              <a:t>, John J. 1990. </a:t>
            </a:r>
            <a:r>
              <a:rPr lang="en-US" dirty="0">
                <a:hlinkClick r:id="rId2"/>
              </a:rPr>
              <a:t>The phonetics and phonology of aspects of assimilation. </a:t>
            </a:r>
            <a:r>
              <a:rPr lang="en-US" dirty="0"/>
              <a:t>In Mary E. Beckman &amp; J. Kingston (eds.), </a:t>
            </a:r>
            <a:r>
              <a:rPr lang="en-US" i="1" dirty="0"/>
              <a:t>Laboratory Phonology I. Between the grammar and physics of speech, 258–275: Cambridge University Press.</a:t>
            </a:r>
          </a:p>
          <a:p>
            <a:endParaRPr lang="de-DE" dirty="0"/>
          </a:p>
        </p:txBody>
      </p:sp>
      <p:sp>
        <p:nvSpPr>
          <p:cNvPr id="14" name="Textfeld 13"/>
          <p:cNvSpPr txBox="1"/>
          <p:nvPr/>
        </p:nvSpPr>
        <p:spPr>
          <a:xfrm>
            <a:off x="0" y="0"/>
            <a:ext cx="9144000" cy="369332"/>
          </a:xfrm>
          <a:prstGeom prst="rect">
            <a:avLst/>
          </a:prstGeom>
          <a:noFill/>
        </p:spPr>
        <p:txBody>
          <a:bodyPr wrap="square" rtlCol="0">
            <a:spAutoFit/>
          </a:bodyPr>
          <a:lstStyle/>
          <a:p>
            <a:r>
              <a:rPr lang="de-DE" b="1" dirty="0" smtClean="0"/>
              <a:t>Was hat unser Experiment mit folgenden Lautwandeln zu tun?</a:t>
            </a:r>
            <a:endParaRPr lang="de-DE"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2276872"/>
            <a:ext cx="9144000" cy="646331"/>
          </a:xfrm>
          <a:prstGeom prst="rect">
            <a:avLst/>
          </a:prstGeom>
          <a:noFill/>
        </p:spPr>
        <p:txBody>
          <a:bodyPr wrap="square" rtlCol="0">
            <a:spAutoFit/>
          </a:bodyPr>
          <a:lstStyle/>
          <a:p>
            <a:r>
              <a:rPr lang="de-DE" b="1" dirty="0" smtClean="0"/>
              <a:t>In VC</a:t>
            </a:r>
            <a:r>
              <a:rPr lang="de-DE" b="1" baseline="-25000" dirty="0" smtClean="0"/>
              <a:t>1</a:t>
            </a:r>
            <a:r>
              <a:rPr lang="de-DE" b="1" dirty="0" smtClean="0"/>
              <a:t>C</a:t>
            </a:r>
            <a:r>
              <a:rPr lang="de-DE" b="1" baseline="-25000" dirty="0" smtClean="0"/>
              <a:t>2</a:t>
            </a:r>
            <a:r>
              <a:rPr lang="de-DE" b="1" dirty="0" smtClean="0"/>
              <a:t>V –Folgen (bei denen C</a:t>
            </a:r>
            <a:r>
              <a:rPr lang="de-DE" b="1" baseline="-25000" dirty="0" smtClean="0"/>
              <a:t>2</a:t>
            </a:r>
            <a:r>
              <a:rPr lang="de-DE" b="1" dirty="0" smtClean="0"/>
              <a:t> ein Plosiv ist) verhält es sich offenbar so, dass wesentlich häufiger C</a:t>
            </a:r>
            <a:r>
              <a:rPr lang="de-DE" b="1" baseline="-25000" dirty="0" smtClean="0"/>
              <a:t>1</a:t>
            </a:r>
            <a:r>
              <a:rPr lang="de-DE" b="1" dirty="0" smtClean="0"/>
              <a:t> sich an C</a:t>
            </a:r>
            <a:r>
              <a:rPr lang="de-DE" b="1" baseline="-25000" dirty="0" smtClean="0"/>
              <a:t>2</a:t>
            </a:r>
            <a:r>
              <a:rPr lang="de-DE" b="1" dirty="0" smtClean="0"/>
              <a:t> assimiliert, aber nur sehr selten umgekehrt.</a:t>
            </a:r>
            <a:r>
              <a:rPr lang="de-DE" dirty="0" smtClean="0"/>
              <a:t> </a:t>
            </a:r>
            <a:endParaRPr lang="de-DE" dirty="0"/>
          </a:p>
        </p:txBody>
      </p:sp>
      <p:sp>
        <p:nvSpPr>
          <p:cNvPr id="3" name="Textfeld 2"/>
          <p:cNvSpPr txBox="1"/>
          <p:nvPr/>
        </p:nvSpPr>
        <p:spPr>
          <a:xfrm>
            <a:off x="1835696" y="3501008"/>
            <a:ext cx="4752528" cy="369332"/>
          </a:xfrm>
          <a:prstGeom prst="rect">
            <a:avLst/>
          </a:prstGeom>
          <a:noFill/>
        </p:spPr>
        <p:txBody>
          <a:bodyPr wrap="square" rtlCol="0">
            <a:spAutoFit/>
          </a:bodyPr>
          <a:lstStyle/>
          <a:p>
            <a:r>
              <a:rPr lang="de-DE" dirty="0" smtClean="0"/>
              <a:t>Warum dominiert C</a:t>
            </a:r>
            <a:r>
              <a:rPr lang="de-DE" baseline="-25000" dirty="0" smtClean="0"/>
              <a:t>2</a:t>
            </a:r>
            <a:r>
              <a:rPr lang="de-DE" dirty="0" smtClean="0"/>
              <a: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0"/>
            <a:ext cx="9144000" cy="369332"/>
          </a:xfrm>
          <a:prstGeom prst="rect">
            <a:avLst/>
          </a:prstGeom>
          <a:noFill/>
        </p:spPr>
        <p:txBody>
          <a:bodyPr wrap="square" rtlCol="0">
            <a:spAutoFit/>
          </a:bodyPr>
          <a:lstStyle/>
          <a:p>
            <a:r>
              <a:rPr lang="de-DE" b="1" dirty="0" smtClean="0"/>
              <a:t>Was ist der Grund für solche Assimilationen (laut </a:t>
            </a:r>
            <a:r>
              <a:rPr lang="de-DE" b="1" dirty="0" err="1" smtClean="0"/>
              <a:t>Ohala</a:t>
            </a:r>
            <a:r>
              <a:rPr lang="de-DE" b="1" dirty="0" smtClean="0"/>
              <a:t>)?</a:t>
            </a:r>
            <a:endParaRPr lang="de-DE" b="1" dirty="0"/>
          </a:p>
        </p:txBody>
      </p:sp>
      <p:sp>
        <p:nvSpPr>
          <p:cNvPr id="3" name="Textfeld 2"/>
          <p:cNvSpPr txBox="1"/>
          <p:nvPr/>
        </p:nvSpPr>
        <p:spPr>
          <a:xfrm>
            <a:off x="0" y="1124744"/>
            <a:ext cx="9144000" cy="369332"/>
          </a:xfrm>
          <a:prstGeom prst="rect">
            <a:avLst/>
          </a:prstGeom>
          <a:noFill/>
        </p:spPr>
        <p:txBody>
          <a:bodyPr wrap="square" rtlCol="0">
            <a:spAutoFit/>
          </a:bodyPr>
          <a:lstStyle/>
          <a:p>
            <a:r>
              <a:rPr lang="de-DE" dirty="0" smtClean="0"/>
              <a:t>Vielleicht hat der Sprecher Vorteile, in dem er es sich „einfacher“ macht?</a:t>
            </a:r>
            <a:endParaRPr lang="de-DE" dirty="0"/>
          </a:p>
        </p:txBody>
      </p:sp>
      <p:sp>
        <p:nvSpPr>
          <p:cNvPr id="4" name="Textfeld 3"/>
          <p:cNvSpPr txBox="1"/>
          <p:nvPr/>
        </p:nvSpPr>
        <p:spPr>
          <a:xfrm>
            <a:off x="0" y="1916832"/>
            <a:ext cx="9144000" cy="2031325"/>
          </a:xfrm>
          <a:prstGeom prst="rect">
            <a:avLst/>
          </a:prstGeom>
          <a:noFill/>
        </p:spPr>
        <p:txBody>
          <a:bodyPr wrap="square" rtlCol="0">
            <a:spAutoFit/>
          </a:bodyPr>
          <a:lstStyle/>
          <a:p>
            <a:pPr>
              <a:buFont typeface="Wingdings" pitchFamily="2" charset="2"/>
              <a:buChar char="à"/>
            </a:pPr>
            <a:r>
              <a:rPr lang="de-DE" dirty="0" smtClean="0">
                <a:sym typeface="Wingdings" pitchFamily="2" charset="2"/>
              </a:rPr>
              <a:t>Laut </a:t>
            </a:r>
            <a:r>
              <a:rPr lang="de-DE" dirty="0" err="1" smtClean="0">
                <a:sym typeface="Wingdings" pitchFamily="2" charset="2"/>
              </a:rPr>
              <a:t>Ohala</a:t>
            </a:r>
            <a:r>
              <a:rPr lang="de-DE" dirty="0" smtClean="0">
                <a:sym typeface="Wingdings" pitchFamily="2" charset="2"/>
              </a:rPr>
              <a:t> sehr unwahrscheinlich, da </a:t>
            </a:r>
          </a:p>
          <a:p>
            <a:r>
              <a:rPr lang="de-DE" dirty="0">
                <a:sym typeface="Wingdings" pitchFamily="2" charset="2"/>
              </a:rPr>
              <a:t> </a:t>
            </a:r>
            <a:r>
              <a:rPr lang="de-DE" dirty="0" smtClean="0">
                <a:sym typeface="Wingdings" pitchFamily="2" charset="2"/>
              </a:rPr>
              <a:t>1. nicht definiert werden kann, was „einfacher“ ist (im Sinne der Gesamt-„Kosten“)</a:t>
            </a:r>
          </a:p>
          <a:p>
            <a:r>
              <a:rPr lang="de-DE" dirty="0">
                <a:sym typeface="Wingdings" pitchFamily="2" charset="2"/>
              </a:rPr>
              <a:t> </a:t>
            </a:r>
            <a:r>
              <a:rPr lang="de-DE" dirty="0" smtClean="0">
                <a:sym typeface="Wingdings" pitchFamily="2" charset="2"/>
              </a:rPr>
              <a:t>	man darf nicht nur berechnen, welche </a:t>
            </a:r>
            <a:r>
              <a:rPr lang="de-DE" dirty="0" err="1" smtClean="0">
                <a:sym typeface="Wingdings" pitchFamily="2" charset="2"/>
              </a:rPr>
              <a:t>Artikulatoren</a:t>
            </a:r>
            <a:r>
              <a:rPr lang="de-DE" dirty="0" smtClean="0">
                <a:sym typeface="Wingdings" pitchFamily="2" charset="2"/>
              </a:rPr>
              <a:t> in welchem Ausmaß bewegt 	werden müssen (und selbst diese Kosten lassen sich nicht </a:t>
            </a:r>
            <a:r>
              <a:rPr lang="de-DE" dirty="0" err="1" smtClean="0">
                <a:sym typeface="Wingdings" pitchFamily="2" charset="2"/>
              </a:rPr>
              <a:t>reliabel</a:t>
            </a:r>
            <a:r>
              <a:rPr lang="de-DE" dirty="0" smtClean="0">
                <a:sym typeface="Wingdings" pitchFamily="2" charset="2"/>
              </a:rPr>
              <a:t> schätzen), sondern 	auch die Kosten z.B. neuronaler Vorgänge (lassen sich noch schlechter schätzen)</a:t>
            </a:r>
          </a:p>
          <a:p>
            <a:r>
              <a:rPr lang="de-DE" dirty="0" smtClean="0">
                <a:sym typeface="Wingdings" pitchFamily="2" charset="2"/>
              </a:rPr>
              <a:t>2. es plausibler erscheint, dass der „faule“ Sprecher bei einer Konsonanten-Folge die Merkmale    des ersten Konsonanten übernimmt, was aber nur äußerst selten der Fall ist</a:t>
            </a:r>
          </a:p>
        </p:txBody>
      </p:sp>
      <p:sp>
        <p:nvSpPr>
          <p:cNvPr id="5" name="Textfeld 4"/>
          <p:cNvSpPr txBox="1"/>
          <p:nvPr/>
        </p:nvSpPr>
        <p:spPr>
          <a:xfrm>
            <a:off x="0" y="4365104"/>
            <a:ext cx="9144000" cy="1200329"/>
          </a:xfrm>
          <a:prstGeom prst="rect">
            <a:avLst/>
          </a:prstGeom>
          <a:noFill/>
        </p:spPr>
        <p:txBody>
          <a:bodyPr wrap="square" rtlCol="0">
            <a:spAutoFit/>
          </a:bodyPr>
          <a:lstStyle/>
          <a:p>
            <a:r>
              <a:rPr lang="de-DE" dirty="0" smtClean="0"/>
              <a:t>Überhaupt lehnt es </a:t>
            </a:r>
            <a:r>
              <a:rPr lang="de-DE" dirty="0" err="1" smtClean="0"/>
              <a:t>Ohala</a:t>
            </a:r>
            <a:r>
              <a:rPr lang="de-DE" dirty="0" smtClean="0"/>
              <a:t> ab, die Gründe für solche Assimilationen in der Planung oder der Realisierung einer Äußerung innerhalb eines Sprechers zu suchen, da er keine plausible Erklärung in dieser Richtung gegeben sieht (die Gemeinsamkeiten mit richtigen „Versprechern“ sind z.B. sehr gering)… </a:t>
            </a:r>
            <a:endParaRPr lang="de-DE" dirty="0"/>
          </a:p>
        </p:txBody>
      </p:sp>
      <p:sp>
        <p:nvSpPr>
          <p:cNvPr id="6" name="Textfeld 5"/>
          <p:cNvSpPr txBox="1"/>
          <p:nvPr/>
        </p:nvSpPr>
        <p:spPr>
          <a:xfrm>
            <a:off x="0" y="5661248"/>
            <a:ext cx="9144000" cy="923330"/>
          </a:xfrm>
          <a:prstGeom prst="rect">
            <a:avLst/>
          </a:prstGeom>
          <a:noFill/>
        </p:spPr>
        <p:txBody>
          <a:bodyPr wrap="square" rtlCol="0">
            <a:spAutoFit/>
          </a:bodyPr>
          <a:lstStyle/>
          <a:p>
            <a:r>
              <a:rPr lang="de-DE" dirty="0" smtClean="0"/>
              <a:t>…jeder Sprecher war und ist aber auch Hörer. Vielleicht macht der Initiator eines Lautwandel nichts beim Sprechen „falsch“ oder ist zu „faul“, es „richtig“ zu machen, sondern hat schon vorher (als Hörer also) etwas missinterpretiert? </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0"/>
            <a:ext cx="9144000" cy="646331"/>
          </a:xfrm>
          <a:prstGeom prst="rect">
            <a:avLst/>
          </a:prstGeom>
          <a:noFill/>
        </p:spPr>
        <p:txBody>
          <a:bodyPr wrap="square" rtlCol="0">
            <a:spAutoFit/>
          </a:bodyPr>
          <a:lstStyle/>
          <a:p>
            <a:r>
              <a:rPr lang="de-DE" b="1" dirty="0" smtClean="0"/>
              <a:t>Gibt es Beweise für eine </a:t>
            </a:r>
            <a:r>
              <a:rPr lang="de-DE" b="1" dirty="0" err="1" smtClean="0"/>
              <a:t>Missinterpretation</a:t>
            </a:r>
            <a:r>
              <a:rPr lang="de-DE" b="1" dirty="0" smtClean="0"/>
              <a:t> durch den Hörer? Einige Experimente, die </a:t>
            </a:r>
            <a:r>
              <a:rPr lang="de-DE" b="1" dirty="0" err="1" smtClean="0"/>
              <a:t>Ohala</a:t>
            </a:r>
            <a:r>
              <a:rPr lang="de-DE" b="1" dirty="0" smtClean="0"/>
              <a:t> anführt:</a:t>
            </a:r>
            <a:endParaRPr lang="de-DE" b="1" dirty="0"/>
          </a:p>
        </p:txBody>
      </p:sp>
      <p:sp>
        <p:nvSpPr>
          <p:cNvPr id="3" name="Textfeld 2"/>
          <p:cNvSpPr txBox="1"/>
          <p:nvPr/>
        </p:nvSpPr>
        <p:spPr>
          <a:xfrm>
            <a:off x="0" y="764704"/>
            <a:ext cx="9144000" cy="2585323"/>
          </a:xfrm>
          <a:prstGeom prst="rect">
            <a:avLst/>
          </a:prstGeom>
          <a:noFill/>
        </p:spPr>
        <p:txBody>
          <a:bodyPr wrap="square" rtlCol="0">
            <a:spAutoFit/>
          </a:bodyPr>
          <a:lstStyle/>
          <a:p>
            <a:r>
              <a:rPr lang="de-DE" dirty="0" smtClean="0"/>
              <a:t>Silbenfinale </a:t>
            </a:r>
            <a:r>
              <a:rPr lang="de-DE" dirty="0" err="1" smtClean="0"/>
              <a:t>heterorgane</a:t>
            </a:r>
            <a:r>
              <a:rPr lang="de-DE" dirty="0" smtClean="0"/>
              <a:t> Plosiv-Pseudo-Cluster, die durch </a:t>
            </a:r>
            <a:r>
              <a:rPr lang="de-DE" dirty="0" err="1" smtClean="0"/>
              <a:t>Splicing</a:t>
            </a:r>
            <a:r>
              <a:rPr lang="de-DE" dirty="0" smtClean="0"/>
              <a:t> erzeugt wurden</a:t>
            </a:r>
          </a:p>
          <a:p>
            <a:r>
              <a:rPr lang="de-DE" dirty="0" smtClean="0"/>
              <a:t>(enthalten z.B. Transitionen vom Vokal zum Plosiv wie für ein /p/ (C</a:t>
            </a:r>
            <a:r>
              <a:rPr lang="de-DE" baseline="-25000" dirty="0" smtClean="0"/>
              <a:t>1</a:t>
            </a:r>
            <a:r>
              <a:rPr lang="de-DE" dirty="0" smtClean="0"/>
              <a:t>), aber den </a:t>
            </a:r>
            <a:r>
              <a:rPr lang="de-DE" dirty="0" err="1" smtClean="0"/>
              <a:t>burst</a:t>
            </a:r>
            <a:r>
              <a:rPr lang="de-DE" dirty="0" smtClean="0"/>
              <a:t> eines /k/ (C</a:t>
            </a:r>
            <a:r>
              <a:rPr lang="de-DE" baseline="-25000" dirty="0" smtClean="0"/>
              <a:t>2</a:t>
            </a:r>
            <a:r>
              <a:rPr lang="de-DE" dirty="0" smtClean="0"/>
              <a:t>)), </a:t>
            </a:r>
          </a:p>
          <a:p>
            <a:r>
              <a:rPr lang="de-DE" dirty="0" smtClean="0"/>
              <a:t>werden trotz der Transitionen von der Mehrheit von Hörern nicht als Cluster, sondern als C</a:t>
            </a:r>
            <a:r>
              <a:rPr lang="de-DE" baseline="-25000" dirty="0" smtClean="0"/>
              <a:t>2 </a:t>
            </a:r>
            <a:r>
              <a:rPr lang="de-DE" dirty="0" smtClean="0"/>
              <a:t>wahrgenommen</a:t>
            </a:r>
          </a:p>
          <a:p>
            <a:r>
              <a:rPr lang="de-DE" dirty="0" smtClean="0"/>
              <a:t>z.B. in </a:t>
            </a:r>
            <a:r>
              <a:rPr lang="de-DE" dirty="0" err="1" smtClean="0"/>
              <a:t>Malécot</a:t>
            </a:r>
            <a:r>
              <a:rPr lang="de-DE" dirty="0" smtClean="0"/>
              <a:t> (1958)</a:t>
            </a:r>
          </a:p>
          <a:p>
            <a:r>
              <a:rPr lang="de-DE" dirty="0" smtClean="0">
                <a:sym typeface="Wingdings" pitchFamily="2" charset="2"/>
              </a:rPr>
              <a:t></a:t>
            </a:r>
            <a:r>
              <a:rPr lang="de-DE" dirty="0" err="1" smtClean="0"/>
              <a:t>Cues</a:t>
            </a:r>
            <a:r>
              <a:rPr lang="de-DE" dirty="0" smtClean="0"/>
              <a:t> im </a:t>
            </a:r>
            <a:r>
              <a:rPr lang="de-DE" dirty="0" err="1" smtClean="0"/>
              <a:t>burst</a:t>
            </a:r>
            <a:r>
              <a:rPr lang="de-DE" dirty="0" smtClean="0"/>
              <a:t> sind besser wahrnehmbar als die Transitionen (? </a:t>
            </a:r>
            <a:r>
              <a:rPr lang="de-DE" dirty="0" smtClean="0">
                <a:sym typeface="Wingdings" pitchFamily="2" charset="2"/>
              </a:rPr>
              <a:t>siehe später </a:t>
            </a:r>
            <a:r>
              <a:rPr lang="de-DE" dirty="0" err="1" smtClean="0">
                <a:sym typeface="Wingdings" pitchFamily="2" charset="2"/>
              </a:rPr>
              <a:t>Fujimura</a:t>
            </a:r>
            <a:r>
              <a:rPr lang="de-DE" dirty="0" smtClean="0">
                <a:sym typeface="Wingdings" pitchFamily="2" charset="2"/>
              </a:rPr>
              <a:t> et al    1978</a:t>
            </a:r>
            <a:r>
              <a:rPr lang="de-DE" dirty="0" smtClean="0"/>
              <a:t>)</a:t>
            </a:r>
          </a:p>
          <a:p>
            <a:r>
              <a:rPr lang="de-DE" dirty="0" smtClean="0"/>
              <a:t>     und die Verschlussdauer ist entscheidend, ob ein einzelner Plosiv oder ein Cluster gehört wird</a:t>
            </a:r>
            <a:endParaRPr lang="de-DE" dirty="0"/>
          </a:p>
        </p:txBody>
      </p:sp>
      <p:sp>
        <p:nvSpPr>
          <p:cNvPr id="4" name="Textfeld 3"/>
          <p:cNvSpPr txBox="1"/>
          <p:nvPr/>
        </p:nvSpPr>
        <p:spPr>
          <a:xfrm>
            <a:off x="0" y="3501008"/>
            <a:ext cx="9144000" cy="1477328"/>
          </a:xfrm>
          <a:prstGeom prst="rect">
            <a:avLst/>
          </a:prstGeom>
          <a:noFill/>
        </p:spPr>
        <p:txBody>
          <a:bodyPr wrap="square" rtlCol="0">
            <a:spAutoFit/>
          </a:bodyPr>
          <a:lstStyle/>
          <a:p>
            <a:r>
              <a:rPr lang="de-DE" dirty="0" smtClean="0"/>
              <a:t>Ungelöste silbenfinale Plosive werden oft </a:t>
            </a:r>
            <a:r>
              <a:rPr lang="de-DE" dirty="0" err="1" smtClean="0"/>
              <a:t>missidentifiziert</a:t>
            </a:r>
            <a:r>
              <a:rPr lang="de-DE" dirty="0" smtClean="0"/>
              <a:t> (</a:t>
            </a:r>
            <a:r>
              <a:rPr lang="de-DE" dirty="0" err="1" smtClean="0"/>
              <a:t>Householder</a:t>
            </a:r>
            <a:r>
              <a:rPr lang="de-DE" dirty="0" smtClean="0"/>
              <a:t> 1956)</a:t>
            </a:r>
          </a:p>
          <a:p>
            <a:endParaRPr lang="de-DE" dirty="0" smtClean="0"/>
          </a:p>
          <a:p>
            <a:r>
              <a:rPr lang="de-DE" dirty="0" smtClean="0"/>
              <a:t>Nasale werden oft </a:t>
            </a:r>
            <a:r>
              <a:rPr lang="de-DE" dirty="0" err="1" smtClean="0"/>
              <a:t>missidentifiziert</a:t>
            </a:r>
            <a:r>
              <a:rPr lang="de-DE" dirty="0" smtClean="0"/>
              <a:t> (z.B. House 1957)</a:t>
            </a:r>
          </a:p>
          <a:p>
            <a:endParaRPr lang="de-DE" dirty="0" smtClean="0"/>
          </a:p>
          <a:p>
            <a:r>
              <a:rPr lang="de-DE" dirty="0" smtClean="0"/>
              <a:t>Plosive in Plosiv-Vokal-Folgen werden fast immer korrekt identifiziert (</a:t>
            </a:r>
            <a:r>
              <a:rPr lang="de-DE" dirty="0" err="1" smtClean="0"/>
              <a:t>Winitz</a:t>
            </a:r>
            <a:r>
              <a:rPr lang="de-DE" dirty="0" smtClean="0"/>
              <a:t> et al 1971)</a:t>
            </a:r>
            <a:endParaRPr lang="de-DE" dirty="0"/>
          </a:p>
        </p:txBody>
      </p:sp>
      <p:sp>
        <p:nvSpPr>
          <p:cNvPr id="6" name="Textfeld 5"/>
          <p:cNvSpPr txBox="1"/>
          <p:nvPr/>
        </p:nvSpPr>
        <p:spPr>
          <a:xfrm>
            <a:off x="0" y="5373216"/>
            <a:ext cx="9144000" cy="646331"/>
          </a:xfrm>
          <a:prstGeom prst="rect">
            <a:avLst/>
          </a:prstGeom>
          <a:noFill/>
        </p:spPr>
        <p:txBody>
          <a:bodyPr wrap="square" rtlCol="0">
            <a:spAutoFit/>
          </a:bodyPr>
          <a:lstStyle/>
          <a:p>
            <a:r>
              <a:rPr lang="de-DE" dirty="0" smtClean="0">
                <a:sym typeface="Wingdings" pitchFamily="2" charset="2"/>
              </a:rPr>
              <a:t> Wahrscheinlichkeit, dass in VC</a:t>
            </a:r>
            <a:r>
              <a:rPr lang="de-DE" baseline="-25000" dirty="0" smtClean="0">
                <a:sym typeface="Wingdings" pitchFamily="2" charset="2"/>
              </a:rPr>
              <a:t>1</a:t>
            </a:r>
            <a:r>
              <a:rPr lang="de-DE" dirty="0" smtClean="0">
                <a:sym typeface="Wingdings" pitchFamily="2" charset="2"/>
              </a:rPr>
              <a:t>C</a:t>
            </a:r>
            <a:r>
              <a:rPr lang="de-DE" baseline="-25000" dirty="0" smtClean="0">
                <a:sym typeface="Wingdings" pitchFamily="2" charset="2"/>
              </a:rPr>
              <a:t>2</a:t>
            </a:r>
            <a:r>
              <a:rPr lang="de-DE" dirty="0" smtClean="0">
                <a:sym typeface="Wingdings" pitchFamily="2" charset="2"/>
              </a:rPr>
              <a:t>V –Folgen (C</a:t>
            </a:r>
            <a:r>
              <a:rPr lang="de-DE" baseline="-25000" dirty="0" smtClean="0">
                <a:sym typeface="Wingdings" pitchFamily="2" charset="2"/>
              </a:rPr>
              <a:t>1</a:t>
            </a:r>
            <a:r>
              <a:rPr lang="de-DE" dirty="0" smtClean="0">
                <a:sym typeface="Wingdings" pitchFamily="2" charset="2"/>
              </a:rPr>
              <a:t> entweder Plosiv oder Nasal, C</a:t>
            </a:r>
            <a:r>
              <a:rPr lang="de-DE" baseline="-25000" dirty="0" smtClean="0">
                <a:sym typeface="Wingdings" pitchFamily="2" charset="2"/>
              </a:rPr>
              <a:t>2 </a:t>
            </a:r>
            <a:r>
              <a:rPr lang="de-DE" dirty="0" err="1" smtClean="0">
                <a:sym typeface="Wingdings" pitchFamily="2" charset="2"/>
              </a:rPr>
              <a:t>heterorganer</a:t>
            </a:r>
            <a:r>
              <a:rPr lang="de-DE" dirty="0" smtClean="0">
                <a:sym typeface="Wingdings" pitchFamily="2" charset="2"/>
              </a:rPr>
              <a:t> Plosiv) C</a:t>
            </a:r>
            <a:r>
              <a:rPr lang="de-DE" baseline="-25000" dirty="0" smtClean="0">
                <a:sym typeface="Wingdings" pitchFamily="2" charset="2"/>
              </a:rPr>
              <a:t>2</a:t>
            </a:r>
            <a:r>
              <a:rPr lang="de-DE" dirty="0" smtClean="0">
                <a:sym typeface="Wingdings" pitchFamily="2" charset="2"/>
              </a:rPr>
              <a:t> dominiert, ist hoch</a:t>
            </a:r>
            <a:endParaRPr lang="de-DE"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0"/>
            <a:ext cx="9144000" cy="1477328"/>
          </a:xfrm>
          <a:prstGeom prst="rect">
            <a:avLst/>
          </a:prstGeom>
          <a:noFill/>
        </p:spPr>
        <p:txBody>
          <a:bodyPr wrap="square" rtlCol="0">
            <a:spAutoFit/>
          </a:bodyPr>
          <a:lstStyle/>
          <a:p>
            <a:r>
              <a:rPr lang="de-DE" dirty="0" smtClean="0"/>
              <a:t>Zahlreiche Experimente (aufgelistet in </a:t>
            </a:r>
            <a:r>
              <a:rPr lang="de-DE" dirty="0" err="1" smtClean="0"/>
              <a:t>Ohala</a:t>
            </a:r>
            <a:r>
              <a:rPr lang="de-DE" dirty="0" smtClean="0"/>
              <a:t> 1990) bestätigen:</a:t>
            </a:r>
          </a:p>
          <a:p>
            <a:endParaRPr lang="de-DE" dirty="0" smtClean="0"/>
          </a:p>
          <a:p>
            <a:r>
              <a:rPr lang="de-DE" dirty="0" smtClean="0"/>
              <a:t>VPlosiv1Plosiv2V (mit einer Verschlussdauer wie für einen einzelnen Plosiv) </a:t>
            </a:r>
          </a:p>
          <a:p>
            <a:pPr>
              <a:buFont typeface="Wingdings"/>
              <a:buChar char="à"/>
            </a:pPr>
            <a:r>
              <a:rPr lang="de-DE" dirty="0" smtClean="0">
                <a:sym typeface="Wingdings" pitchFamily="2" charset="2"/>
              </a:rPr>
              <a:t>wahrgenommen als VPlosiv2V</a:t>
            </a:r>
          </a:p>
          <a:p>
            <a:r>
              <a:rPr lang="de-DE" dirty="0" smtClean="0">
                <a:sym typeface="Wingdings" pitchFamily="2" charset="2"/>
              </a:rPr>
              <a:t>z.B. </a:t>
            </a:r>
            <a:r>
              <a:rPr lang="de-DE" dirty="0" err="1" smtClean="0">
                <a:sym typeface="Wingdings" pitchFamily="2" charset="2"/>
              </a:rPr>
              <a:t>Ohalas</a:t>
            </a:r>
            <a:r>
              <a:rPr lang="de-DE" dirty="0" smtClean="0">
                <a:sym typeface="Wingdings" pitchFamily="2" charset="2"/>
              </a:rPr>
              <a:t> eigene Experimente:</a:t>
            </a:r>
            <a:endParaRPr lang="de-DE" dirty="0"/>
          </a:p>
        </p:txBody>
      </p:sp>
      <p:sp>
        <p:nvSpPr>
          <p:cNvPr id="3" name="Textfeld 2"/>
          <p:cNvSpPr txBox="1"/>
          <p:nvPr/>
        </p:nvSpPr>
        <p:spPr>
          <a:xfrm>
            <a:off x="0" y="1844824"/>
            <a:ext cx="9144000" cy="2585323"/>
          </a:xfrm>
          <a:prstGeom prst="rect">
            <a:avLst/>
          </a:prstGeom>
          <a:noFill/>
        </p:spPr>
        <p:txBody>
          <a:bodyPr wrap="square" rtlCol="0">
            <a:spAutoFit/>
          </a:bodyPr>
          <a:lstStyle/>
          <a:p>
            <a:r>
              <a:rPr lang="de-DE" b="1" dirty="0" smtClean="0"/>
              <a:t>1:</a:t>
            </a:r>
            <a:r>
              <a:rPr lang="de-DE" dirty="0" smtClean="0"/>
              <a:t> American English-Sprecher: </a:t>
            </a:r>
          </a:p>
          <a:p>
            <a:r>
              <a:rPr lang="de-DE" dirty="0" smtClean="0"/>
              <a:t>/a/Plosiv/a/ -Folgen  (Plosiv=/</a:t>
            </a:r>
            <a:r>
              <a:rPr lang="de-DE" dirty="0" err="1" smtClean="0"/>
              <a:t>bdgptk</a:t>
            </a:r>
            <a:r>
              <a:rPr lang="de-DE" dirty="0" smtClean="0"/>
              <a:t>/)</a:t>
            </a:r>
          </a:p>
          <a:p>
            <a:r>
              <a:rPr lang="de-DE" dirty="0" smtClean="0"/>
              <a:t>und </a:t>
            </a:r>
          </a:p>
          <a:p>
            <a:r>
              <a:rPr lang="de-DE" dirty="0" smtClean="0"/>
              <a:t>/a/NasalPlosiv/a/-Folgen (</a:t>
            </a:r>
            <a:r>
              <a:rPr lang="de-DE" dirty="0" err="1" smtClean="0"/>
              <a:t>homorgan</a:t>
            </a:r>
            <a:r>
              <a:rPr lang="de-DE" dirty="0" smtClean="0"/>
              <a:t>)</a:t>
            </a:r>
          </a:p>
          <a:p>
            <a:r>
              <a:rPr lang="de-DE" dirty="0" smtClean="0"/>
              <a:t>in zwei Versionen: 1. Wortakzent auf der ersten und 2. auf der zweiten Silbe</a:t>
            </a:r>
          </a:p>
          <a:p>
            <a:endParaRPr lang="de-DE" dirty="0" smtClean="0"/>
          </a:p>
          <a:p>
            <a:r>
              <a:rPr lang="de-DE" dirty="0" smtClean="0">
                <a:sym typeface="Wingdings" pitchFamily="2" charset="2"/>
              </a:rPr>
              <a:t>durch </a:t>
            </a:r>
            <a:r>
              <a:rPr lang="de-DE" dirty="0" err="1" smtClean="0">
                <a:sym typeface="Wingdings" pitchFamily="2" charset="2"/>
              </a:rPr>
              <a:t>Splicing</a:t>
            </a:r>
            <a:r>
              <a:rPr lang="de-DE" dirty="0" smtClean="0">
                <a:sym typeface="Wingdings" pitchFamily="2" charset="2"/>
              </a:rPr>
              <a:t> der vor der Plosivlösung getrennten Aufnahmen werden </a:t>
            </a:r>
          </a:p>
          <a:p>
            <a:r>
              <a:rPr lang="de-DE" dirty="0" smtClean="0">
                <a:sym typeface="Wingdings" pitchFamily="2" charset="2"/>
              </a:rPr>
              <a:t>    Stimuli mit ‚</a:t>
            </a:r>
            <a:r>
              <a:rPr lang="de-DE" dirty="0" err="1" smtClean="0">
                <a:sym typeface="Wingdings" pitchFamily="2" charset="2"/>
              </a:rPr>
              <a:t>conflicting</a:t>
            </a:r>
            <a:r>
              <a:rPr lang="de-DE" dirty="0" smtClean="0">
                <a:sym typeface="Wingdings" pitchFamily="2" charset="2"/>
              </a:rPr>
              <a:t> </a:t>
            </a:r>
            <a:r>
              <a:rPr lang="de-DE" dirty="0" err="1" smtClean="0">
                <a:sym typeface="Wingdings" pitchFamily="2" charset="2"/>
              </a:rPr>
              <a:t>cues</a:t>
            </a:r>
            <a:r>
              <a:rPr lang="de-DE" dirty="0" smtClean="0">
                <a:sym typeface="Wingdings" pitchFamily="2" charset="2"/>
              </a:rPr>
              <a:t>‘ erzeugt </a:t>
            </a:r>
          </a:p>
          <a:p>
            <a:r>
              <a:rPr lang="de-DE" dirty="0" smtClean="0">
                <a:sym typeface="Wingdings" pitchFamily="2" charset="2"/>
              </a:rPr>
              <a:t>American English –Sprecher als Hörer: z.B. (</a:t>
            </a:r>
            <a:r>
              <a:rPr lang="de-DE" dirty="0" err="1" smtClean="0">
                <a:sym typeface="Wingdings" pitchFamily="2" charset="2"/>
              </a:rPr>
              <a:t>apa</a:t>
            </a:r>
            <a:r>
              <a:rPr lang="de-DE" dirty="0" smtClean="0">
                <a:sym typeface="Wingdings" pitchFamily="2" charset="2"/>
              </a:rPr>
              <a:t> – </a:t>
            </a:r>
            <a:r>
              <a:rPr lang="de-DE" dirty="0" err="1" smtClean="0">
                <a:sym typeface="Wingdings" pitchFamily="2" charset="2"/>
              </a:rPr>
              <a:t>aka</a:t>
            </a:r>
            <a:r>
              <a:rPr lang="de-DE" dirty="0" smtClean="0">
                <a:sym typeface="Wingdings" pitchFamily="2" charset="2"/>
              </a:rPr>
              <a:t> – </a:t>
            </a:r>
            <a:r>
              <a:rPr lang="de-DE" dirty="0" err="1" smtClean="0">
                <a:sym typeface="Wingdings" pitchFamily="2" charset="2"/>
              </a:rPr>
              <a:t>other</a:t>
            </a:r>
            <a:r>
              <a:rPr lang="de-DE" dirty="0" smtClean="0">
                <a:sym typeface="Wingdings" pitchFamily="2" charset="2"/>
              </a:rPr>
              <a:t> bzw. </a:t>
            </a:r>
            <a:r>
              <a:rPr lang="de-DE" dirty="0" err="1" smtClean="0">
                <a:sym typeface="Wingdings" pitchFamily="2" charset="2"/>
              </a:rPr>
              <a:t>anta</a:t>
            </a:r>
            <a:r>
              <a:rPr lang="de-DE" dirty="0" smtClean="0">
                <a:sym typeface="Wingdings" pitchFamily="2" charset="2"/>
              </a:rPr>
              <a:t> – </a:t>
            </a:r>
            <a:r>
              <a:rPr lang="de-DE" dirty="0" err="1" smtClean="0">
                <a:sym typeface="Wingdings" pitchFamily="2" charset="2"/>
              </a:rPr>
              <a:t>ampa</a:t>
            </a:r>
            <a:r>
              <a:rPr lang="de-DE" dirty="0" smtClean="0">
                <a:sym typeface="Wingdings" pitchFamily="2" charset="2"/>
              </a:rPr>
              <a:t> - </a:t>
            </a:r>
            <a:r>
              <a:rPr lang="de-DE" dirty="0" err="1" smtClean="0">
                <a:sym typeface="Wingdings" pitchFamily="2" charset="2"/>
              </a:rPr>
              <a:t>other</a:t>
            </a:r>
            <a:r>
              <a:rPr lang="de-DE" dirty="0" smtClean="0">
                <a:sym typeface="Wingdings" pitchFamily="2" charset="2"/>
              </a:rPr>
              <a:t>)</a:t>
            </a:r>
            <a:endParaRPr lang="de-DE" dirty="0"/>
          </a:p>
        </p:txBody>
      </p:sp>
      <p:sp>
        <p:nvSpPr>
          <p:cNvPr id="4" name="Textfeld 3"/>
          <p:cNvSpPr txBox="1"/>
          <p:nvPr/>
        </p:nvSpPr>
        <p:spPr>
          <a:xfrm>
            <a:off x="0" y="4869160"/>
            <a:ext cx="9144000" cy="1200329"/>
          </a:xfrm>
          <a:prstGeom prst="rect">
            <a:avLst/>
          </a:prstGeom>
          <a:noFill/>
        </p:spPr>
        <p:txBody>
          <a:bodyPr wrap="square" rtlCol="0">
            <a:spAutoFit/>
          </a:bodyPr>
          <a:lstStyle/>
          <a:p>
            <a:r>
              <a:rPr lang="de-DE" dirty="0" smtClean="0"/>
              <a:t>Ergebnisse: C</a:t>
            </a:r>
            <a:r>
              <a:rPr lang="de-DE" baseline="-25000" dirty="0" smtClean="0"/>
              <a:t>2</a:t>
            </a:r>
            <a:r>
              <a:rPr lang="de-DE" dirty="0" smtClean="0"/>
              <a:t> dominiert generell (93%); </a:t>
            </a:r>
          </a:p>
          <a:p>
            <a:r>
              <a:rPr lang="de-DE" dirty="0" smtClean="0"/>
              <a:t>                     kein Einfluss des Wortakzents; </a:t>
            </a:r>
          </a:p>
          <a:p>
            <a:r>
              <a:rPr lang="de-DE" dirty="0" smtClean="0"/>
              <a:t>                     kein </a:t>
            </a:r>
            <a:r>
              <a:rPr lang="de-DE" dirty="0" err="1" smtClean="0"/>
              <a:t>Enfluss</a:t>
            </a:r>
            <a:r>
              <a:rPr lang="de-DE" dirty="0" smtClean="0"/>
              <a:t>, ob C</a:t>
            </a:r>
            <a:r>
              <a:rPr lang="de-DE" baseline="-25000" dirty="0" smtClean="0"/>
              <a:t>1</a:t>
            </a:r>
            <a:r>
              <a:rPr lang="de-DE" dirty="0" smtClean="0"/>
              <a:t> Plosiv oder Nasal war ; </a:t>
            </a:r>
          </a:p>
          <a:p>
            <a:r>
              <a:rPr lang="de-DE" dirty="0" smtClean="0"/>
              <a:t>           aber: höhere Dominanz von C</a:t>
            </a:r>
            <a:r>
              <a:rPr lang="de-DE" baseline="-25000" dirty="0" smtClean="0"/>
              <a:t>2</a:t>
            </a:r>
            <a:r>
              <a:rPr lang="de-DE" dirty="0" smtClean="0"/>
              <a:t> bei stimmlosen Plosiven (97% vs. 89%)</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0" y="0"/>
            <a:ext cx="9144000" cy="1200329"/>
          </a:xfrm>
          <a:prstGeom prst="rect">
            <a:avLst/>
          </a:prstGeom>
          <a:noFill/>
        </p:spPr>
        <p:txBody>
          <a:bodyPr wrap="square" rtlCol="0">
            <a:spAutoFit/>
          </a:bodyPr>
          <a:lstStyle/>
          <a:p>
            <a:r>
              <a:rPr lang="de-DE" b="1" dirty="0" smtClean="0"/>
              <a:t>2</a:t>
            </a:r>
            <a:r>
              <a:rPr lang="de-DE" dirty="0" smtClean="0"/>
              <a:t>: /a/C1C2/a/ -Folgen („</a:t>
            </a:r>
            <a:r>
              <a:rPr lang="de-DE" dirty="0" err="1" smtClean="0"/>
              <a:t>heterorgan</a:t>
            </a:r>
            <a:r>
              <a:rPr lang="de-DE" dirty="0" smtClean="0"/>
              <a:t>“-</a:t>
            </a:r>
            <a:r>
              <a:rPr lang="de-DE" dirty="0" err="1" smtClean="0"/>
              <a:t>gesplicte</a:t>
            </a:r>
            <a:r>
              <a:rPr lang="de-DE" dirty="0" smtClean="0"/>
              <a:t> Plosive) mit Variation der Verschlussdauern</a:t>
            </a:r>
          </a:p>
          <a:p>
            <a:r>
              <a:rPr lang="de-DE" dirty="0" smtClean="0"/>
              <a:t>(stimmlos: 120:170ms; stimmhaft: 70:140 </a:t>
            </a:r>
            <a:r>
              <a:rPr lang="de-DE" dirty="0" err="1" smtClean="0"/>
              <a:t>ms</a:t>
            </a:r>
            <a:r>
              <a:rPr lang="de-DE" dirty="0" smtClean="0"/>
              <a:t>) </a:t>
            </a:r>
          </a:p>
          <a:p>
            <a:endParaRPr lang="de-DE" dirty="0" smtClean="0"/>
          </a:p>
          <a:p>
            <a:r>
              <a:rPr lang="de-DE" dirty="0" smtClean="0">
                <a:sym typeface="Wingdings" pitchFamily="2" charset="2"/>
              </a:rPr>
              <a:t> Antwortmöglichkeiten: </a:t>
            </a:r>
            <a:r>
              <a:rPr lang="de-DE" dirty="0" err="1" smtClean="0">
                <a:sym typeface="Wingdings" pitchFamily="2" charset="2"/>
              </a:rPr>
              <a:t>z.b</a:t>
            </a:r>
            <a:r>
              <a:rPr lang="de-DE" dirty="0" smtClean="0">
                <a:sym typeface="Wingdings" pitchFamily="2" charset="2"/>
              </a:rPr>
              <a:t>. </a:t>
            </a:r>
            <a:r>
              <a:rPr lang="de-DE" dirty="0" err="1" smtClean="0">
                <a:sym typeface="Wingdings" pitchFamily="2" charset="2"/>
              </a:rPr>
              <a:t>aba</a:t>
            </a:r>
            <a:r>
              <a:rPr lang="de-DE" dirty="0" smtClean="0">
                <a:sym typeface="Wingdings" pitchFamily="2" charset="2"/>
              </a:rPr>
              <a:t> – </a:t>
            </a:r>
            <a:r>
              <a:rPr lang="de-DE" dirty="0" err="1" smtClean="0">
                <a:sym typeface="Wingdings" pitchFamily="2" charset="2"/>
              </a:rPr>
              <a:t>aga</a:t>
            </a:r>
            <a:r>
              <a:rPr lang="de-DE" dirty="0" smtClean="0">
                <a:sym typeface="Wingdings" pitchFamily="2" charset="2"/>
              </a:rPr>
              <a:t> - </a:t>
            </a:r>
            <a:r>
              <a:rPr lang="de-DE" dirty="0" err="1" smtClean="0">
                <a:sym typeface="Wingdings" pitchFamily="2" charset="2"/>
              </a:rPr>
              <a:t>abga</a:t>
            </a:r>
            <a:endParaRPr lang="de-DE" dirty="0"/>
          </a:p>
        </p:txBody>
      </p:sp>
      <p:sp>
        <p:nvSpPr>
          <p:cNvPr id="4" name="Textfeld 3"/>
          <p:cNvSpPr txBox="1"/>
          <p:nvPr/>
        </p:nvSpPr>
        <p:spPr>
          <a:xfrm>
            <a:off x="0" y="2132856"/>
            <a:ext cx="9144000" cy="646331"/>
          </a:xfrm>
          <a:prstGeom prst="rect">
            <a:avLst/>
          </a:prstGeom>
          <a:noFill/>
        </p:spPr>
        <p:txBody>
          <a:bodyPr wrap="square" rtlCol="0">
            <a:spAutoFit/>
          </a:bodyPr>
          <a:lstStyle/>
          <a:p>
            <a:r>
              <a:rPr lang="de-DE" dirty="0" smtClean="0">
                <a:sym typeface="Wingdings" pitchFamily="2" charset="2"/>
              </a:rPr>
              <a:t> Ergebnis: je länger die Verschlussphase, desto mehr Cluster-Antworten (</a:t>
            </a:r>
            <a:r>
              <a:rPr lang="de-DE" dirty="0" err="1" smtClean="0">
                <a:sym typeface="Wingdings" pitchFamily="2" charset="2"/>
              </a:rPr>
              <a:t>sth</a:t>
            </a:r>
            <a:r>
              <a:rPr lang="de-DE" dirty="0" smtClean="0">
                <a:sym typeface="Wingdings" pitchFamily="2" charset="2"/>
              </a:rPr>
              <a:t>&gt;95 </a:t>
            </a:r>
            <a:r>
              <a:rPr lang="de-DE" dirty="0" err="1" smtClean="0">
                <a:sym typeface="Wingdings" pitchFamily="2" charset="2"/>
              </a:rPr>
              <a:t>ms</a:t>
            </a:r>
            <a:r>
              <a:rPr lang="de-DE" dirty="0" smtClean="0">
                <a:sym typeface="Wingdings" pitchFamily="2" charset="2"/>
              </a:rPr>
              <a:t>; </a:t>
            </a:r>
            <a:r>
              <a:rPr lang="de-DE" dirty="0" err="1" smtClean="0">
                <a:sym typeface="Wingdings" pitchFamily="2" charset="2"/>
              </a:rPr>
              <a:t>stl</a:t>
            </a:r>
            <a:r>
              <a:rPr lang="de-DE" dirty="0" smtClean="0">
                <a:sym typeface="Wingdings" pitchFamily="2" charset="2"/>
              </a:rPr>
              <a:t>&gt;150ms)</a:t>
            </a:r>
            <a:endParaRPr lang="de-DE" dirty="0"/>
          </a:p>
        </p:txBody>
      </p:sp>
      <p:sp>
        <p:nvSpPr>
          <p:cNvPr id="5" name="Textfeld 4"/>
          <p:cNvSpPr txBox="1"/>
          <p:nvPr/>
        </p:nvSpPr>
        <p:spPr>
          <a:xfrm>
            <a:off x="0" y="3140968"/>
            <a:ext cx="9144000" cy="369332"/>
          </a:xfrm>
          <a:prstGeom prst="rect">
            <a:avLst/>
          </a:prstGeom>
          <a:noFill/>
        </p:spPr>
        <p:txBody>
          <a:bodyPr wrap="square" rtlCol="0">
            <a:spAutoFit/>
          </a:bodyPr>
          <a:lstStyle/>
          <a:p>
            <a:r>
              <a:rPr lang="de-DE" dirty="0" smtClean="0">
                <a:sym typeface="Wingdings" pitchFamily="2" charset="2"/>
              </a:rPr>
              <a:t>reflektiert die intrinsisch kürzere Verschlussdauern von stimmhafter Plosiven</a:t>
            </a:r>
            <a:endParaRPr lang="de-DE" dirty="0"/>
          </a:p>
        </p:txBody>
      </p:sp>
      <p:sp>
        <p:nvSpPr>
          <p:cNvPr id="6" name="Textfeld 5"/>
          <p:cNvSpPr txBox="1"/>
          <p:nvPr/>
        </p:nvSpPr>
        <p:spPr>
          <a:xfrm>
            <a:off x="0" y="3717032"/>
            <a:ext cx="9144000" cy="1754326"/>
          </a:xfrm>
          <a:prstGeom prst="rect">
            <a:avLst/>
          </a:prstGeom>
          <a:noFill/>
        </p:spPr>
        <p:txBody>
          <a:bodyPr wrap="square" rtlCol="0">
            <a:spAutoFit/>
          </a:bodyPr>
          <a:lstStyle/>
          <a:p>
            <a:r>
              <a:rPr lang="de-DE" dirty="0" smtClean="0">
                <a:sym typeface="Wingdings" pitchFamily="2" charset="2"/>
              </a:rPr>
              <a:t> </a:t>
            </a:r>
            <a:r>
              <a:rPr lang="de-DE" dirty="0" err="1" smtClean="0">
                <a:sym typeface="Wingdings" pitchFamily="2" charset="2"/>
              </a:rPr>
              <a:t>Ohala</a:t>
            </a:r>
            <a:r>
              <a:rPr lang="de-DE" dirty="0" smtClean="0">
                <a:sym typeface="Wingdings" pitchFamily="2" charset="2"/>
              </a:rPr>
              <a:t>: </a:t>
            </a:r>
            <a:r>
              <a:rPr lang="de-DE" dirty="0" err="1" smtClean="0">
                <a:sym typeface="Wingdings" pitchFamily="2" charset="2"/>
              </a:rPr>
              <a:t>Missinterpretation</a:t>
            </a:r>
            <a:r>
              <a:rPr lang="de-DE" dirty="0" smtClean="0">
                <a:sym typeface="Wingdings" pitchFamily="2" charset="2"/>
              </a:rPr>
              <a:t> durch den Hörer – aber die (gegenüber CV-Transitionen) weniger prominenten VC –Transitionen werden nicht einfach ignoriert, sondern werden – wo linguistische Erfahrung der Hörers es vorschreibt – in die Interpretation des Sprachsignals integriert (daher C</a:t>
            </a:r>
            <a:r>
              <a:rPr lang="de-DE" baseline="-25000" dirty="0" smtClean="0">
                <a:sym typeface="Wingdings" pitchFamily="2" charset="2"/>
              </a:rPr>
              <a:t>2</a:t>
            </a:r>
            <a:r>
              <a:rPr lang="de-DE" dirty="0" smtClean="0">
                <a:sym typeface="Wingdings" pitchFamily="2" charset="2"/>
              </a:rPr>
              <a:t>-Dominanz (durch psychologische ‚</a:t>
            </a:r>
            <a:r>
              <a:rPr lang="de-DE" dirty="0" err="1" smtClean="0">
                <a:sym typeface="Wingdings" pitchFamily="2" charset="2"/>
              </a:rPr>
              <a:t>constraints</a:t>
            </a:r>
            <a:r>
              <a:rPr lang="de-DE" dirty="0" smtClean="0">
                <a:sym typeface="Wingdings" pitchFamily="2" charset="2"/>
              </a:rPr>
              <a:t>‘ beeinflusst), die durch C</a:t>
            </a:r>
            <a:r>
              <a:rPr lang="de-DE" baseline="-25000" dirty="0" smtClean="0">
                <a:sym typeface="Wingdings" pitchFamily="2" charset="2"/>
              </a:rPr>
              <a:t>1</a:t>
            </a:r>
            <a:r>
              <a:rPr lang="de-DE" dirty="0" smtClean="0">
                <a:sym typeface="Wingdings" pitchFamily="2" charset="2"/>
              </a:rPr>
              <a:t>C</a:t>
            </a:r>
            <a:r>
              <a:rPr lang="de-DE" baseline="-25000" dirty="0" smtClean="0">
                <a:sym typeface="Wingdings" pitchFamily="2" charset="2"/>
              </a:rPr>
              <a:t>2</a:t>
            </a:r>
            <a:r>
              <a:rPr lang="de-DE" dirty="0" smtClean="0">
                <a:sym typeface="Wingdings" pitchFamily="2" charset="2"/>
              </a:rPr>
              <a:t>-Clusterwahrnehmung verdrängt wird bei längeren Verschlussdauern (durch linguistische Erfahrung)) </a:t>
            </a:r>
            <a:endParaRPr lang="de-DE" dirty="0"/>
          </a:p>
        </p:txBody>
      </p:sp>
      <p:sp>
        <p:nvSpPr>
          <p:cNvPr id="7" name="Textfeld 6"/>
          <p:cNvSpPr txBox="1"/>
          <p:nvPr/>
        </p:nvSpPr>
        <p:spPr>
          <a:xfrm>
            <a:off x="0" y="5517232"/>
            <a:ext cx="9144000" cy="646331"/>
          </a:xfrm>
          <a:prstGeom prst="rect">
            <a:avLst/>
          </a:prstGeom>
          <a:noFill/>
        </p:spPr>
        <p:txBody>
          <a:bodyPr wrap="square" rtlCol="0">
            <a:spAutoFit/>
          </a:bodyPr>
          <a:lstStyle/>
          <a:p>
            <a:r>
              <a:rPr lang="de-DE" dirty="0" smtClean="0"/>
              <a:t>Fallen Ihnen hierzu auch Gegenargumente ein? Bedenken Sie auch, dass </a:t>
            </a:r>
            <a:r>
              <a:rPr lang="de-DE" dirty="0" err="1" smtClean="0"/>
              <a:t>Ohala</a:t>
            </a:r>
            <a:r>
              <a:rPr lang="de-DE" dirty="0" smtClean="0"/>
              <a:t> damit den Ursprung der Assimilationen in den Beispielen 1 und 2 erklären will…</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0"/>
            <a:ext cx="9144000" cy="1200329"/>
          </a:xfrm>
          <a:prstGeom prst="rect">
            <a:avLst/>
          </a:prstGeom>
          <a:noFill/>
        </p:spPr>
        <p:txBody>
          <a:bodyPr wrap="square" rtlCol="0">
            <a:spAutoFit/>
          </a:bodyPr>
          <a:lstStyle/>
          <a:p>
            <a:r>
              <a:rPr lang="de-DE" b="1" dirty="0" smtClean="0"/>
              <a:t>Weitere interessante Ergebnisse: </a:t>
            </a:r>
            <a:r>
              <a:rPr lang="en-US" dirty="0" smtClean="0"/>
              <a:t>Fujimura, O. M. J. </a:t>
            </a:r>
            <a:r>
              <a:rPr lang="en-US" dirty="0" err="1" smtClean="0"/>
              <a:t>Macchi</a:t>
            </a:r>
            <a:r>
              <a:rPr lang="en-US" dirty="0" smtClean="0"/>
              <a:t> &amp; La Streeter. 1978. </a:t>
            </a:r>
            <a:r>
              <a:rPr lang="en-US" dirty="0" smtClean="0">
                <a:hlinkClick r:id="rId3"/>
              </a:rPr>
              <a:t>Perception of stop consonants with conflicting transitional cues: A cross-linguistic study. </a:t>
            </a:r>
            <a:r>
              <a:rPr lang="en-US" i="1" dirty="0" smtClean="0"/>
              <a:t>Language and Speech 21(4). 337–346.</a:t>
            </a:r>
          </a:p>
          <a:p>
            <a:endParaRPr lang="de-DE" b="1" dirty="0"/>
          </a:p>
        </p:txBody>
      </p:sp>
      <p:sp>
        <p:nvSpPr>
          <p:cNvPr id="3" name="Textfeld 2"/>
          <p:cNvSpPr txBox="1"/>
          <p:nvPr/>
        </p:nvSpPr>
        <p:spPr>
          <a:xfrm>
            <a:off x="0" y="836712"/>
            <a:ext cx="9144000" cy="1200329"/>
          </a:xfrm>
          <a:prstGeom prst="rect">
            <a:avLst/>
          </a:prstGeom>
          <a:noFill/>
        </p:spPr>
        <p:txBody>
          <a:bodyPr wrap="square" rtlCol="0">
            <a:spAutoFit/>
          </a:bodyPr>
          <a:lstStyle/>
          <a:p>
            <a:r>
              <a:rPr lang="de-DE" dirty="0" smtClean="0"/>
              <a:t>Tokio-Dialekt-Sprecher: VCV-Folgen, mit V=/</a:t>
            </a:r>
            <a:r>
              <a:rPr lang="de-DE" dirty="0" err="1" smtClean="0"/>
              <a:t>a,e,o</a:t>
            </a:r>
            <a:r>
              <a:rPr lang="de-DE" dirty="0" smtClean="0"/>
              <a:t>/ und C=/</a:t>
            </a:r>
            <a:r>
              <a:rPr lang="de-DE" dirty="0" err="1" smtClean="0"/>
              <a:t>b,d,g</a:t>
            </a:r>
            <a:r>
              <a:rPr lang="de-DE" dirty="0" smtClean="0"/>
              <a:t>/</a:t>
            </a:r>
          </a:p>
          <a:p>
            <a:r>
              <a:rPr lang="de-DE" dirty="0" smtClean="0"/>
              <a:t>in zwei Akzent-Mustern: High-Low vs. Low-High (Japanisch hat  </a:t>
            </a:r>
            <a:r>
              <a:rPr lang="de-DE" dirty="0" err="1" smtClean="0"/>
              <a:t>pitch</a:t>
            </a:r>
            <a:r>
              <a:rPr lang="de-DE" dirty="0" smtClean="0"/>
              <a:t> </a:t>
            </a:r>
            <a:r>
              <a:rPr lang="de-DE" dirty="0" err="1" smtClean="0"/>
              <a:t>accent</a:t>
            </a:r>
            <a:r>
              <a:rPr lang="de-DE" dirty="0" smtClean="0"/>
              <a:t>      (vs. stress </a:t>
            </a:r>
            <a:r>
              <a:rPr lang="de-DE" dirty="0" err="1" smtClean="0"/>
              <a:t>accent</a:t>
            </a:r>
            <a:r>
              <a:rPr lang="de-DE" dirty="0" smtClean="0"/>
              <a:t>, letzteres wie z.B. Am. Eng.)); NB: Vokalqualität wird im Japanischen weit weniger durch den Wortbetonung beeinflusst (durch Zentralisierung) als im </a:t>
            </a:r>
            <a:r>
              <a:rPr lang="de-DE" dirty="0" err="1" smtClean="0"/>
              <a:t>Am.Eng</a:t>
            </a:r>
            <a:r>
              <a:rPr lang="de-DE" dirty="0" smtClean="0"/>
              <a:t>.</a:t>
            </a:r>
            <a:endParaRPr lang="de-DE" dirty="0"/>
          </a:p>
        </p:txBody>
      </p:sp>
      <p:sp>
        <p:nvSpPr>
          <p:cNvPr id="4" name="Textfeld 3"/>
          <p:cNvSpPr txBox="1"/>
          <p:nvPr/>
        </p:nvSpPr>
        <p:spPr>
          <a:xfrm>
            <a:off x="0" y="2204864"/>
            <a:ext cx="9144000" cy="646331"/>
          </a:xfrm>
          <a:prstGeom prst="rect">
            <a:avLst/>
          </a:prstGeom>
          <a:noFill/>
        </p:spPr>
        <p:txBody>
          <a:bodyPr wrap="square" rtlCol="0">
            <a:spAutoFit/>
          </a:bodyPr>
          <a:lstStyle/>
          <a:p>
            <a:r>
              <a:rPr lang="de-DE" dirty="0" smtClean="0"/>
              <a:t>Durch </a:t>
            </a:r>
            <a:r>
              <a:rPr lang="de-DE" dirty="0" err="1" smtClean="0"/>
              <a:t>Splicing</a:t>
            </a:r>
            <a:r>
              <a:rPr lang="de-DE" dirty="0" smtClean="0"/>
              <a:t> </a:t>
            </a:r>
            <a:r>
              <a:rPr lang="de-DE" dirty="0" err="1" smtClean="0"/>
              <a:t>conflicting</a:t>
            </a:r>
            <a:r>
              <a:rPr lang="de-DE" dirty="0" smtClean="0"/>
              <a:t> </a:t>
            </a:r>
            <a:r>
              <a:rPr lang="de-DE" dirty="0" err="1" smtClean="0"/>
              <a:t>cues-stimuli</a:t>
            </a:r>
            <a:r>
              <a:rPr lang="de-DE" dirty="0" smtClean="0"/>
              <a:t> erzeugt </a:t>
            </a:r>
            <a:r>
              <a:rPr lang="de-DE" dirty="0" smtClean="0">
                <a:sym typeface="Wingdings" pitchFamily="2" charset="2"/>
              </a:rPr>
              <a:t> </a:t>
            </a:r>
            <a:r>
              <a:rPr lang="de-DE" dirty="0" err="1" smtClean="0">
                <a:sym typeface="Wingdings" pitchFamily="2" charset="2"/>
              </a:rPr>
              <a:t>burst</a:t>
            </a:r>
            <a:r>
              <a:rPr lang="de-DE" dirty="0" smtClean="0">
                <a:sym typeface="Wingdings" pitchFamily="2" charset="2"/>
              </a:rPr>
              <a:t> bei C</a:t>
            </a:r>
            <a:r>
              <a:rPr lang="de-DE" baseline="-25000" dirty="0" smtClean="0">
                <a:sym typeface="Wingdings" pitchFamily="2" charset="2"/>
              </a:rPr>
              <a:t>2</a:t>
            </a:r>
            <a:r>
              <a:rPr lang="de-DE" dirty="0" smtClean="0">
                <a:sym typeface="Wingdings" pitchFamily="2" charset="2"/>
              </a:rPr>
              <a:t> wurde weggelassen, die Verschlussphase war von C</a:t>
            </a:r>
            <a:r>
              <a:rPr lang="de-DE" baseline="-25000" dirty="0" smtClean="0">
                <a:sym typeface="Wingdings" pitchFamily="2" charset="2"/>
              </a:rPr>
              <a:t>1</a:t>
            </a:r>
            <a:endParaRPr lang="de-DE" dirty="0"/>
          </a:p>
        </p:txBody>
      </p:sp>
      <p:sp>
        <p:nvSpPr>
          <p:cNvPr id="6" name="Textfeld 5"/>
          <p:cNvSpPr txBox="1"/>
          <p:nvPr/>
        </p:nvSpPr>
        <p:spPr>
          <a:xfrm>
            <a:off x="0" y="2780928"/>
            <a:ext cx="9144000" cy="1200329"/>
          </a:xfrm>
          <a:prstGeom prst="rect">
            <a:avLst/>
          </a:prstGeom>
          <a:noFill/>
        </p:spPr>
        <p:txBody>
          <a:bodyPr wrap="square" rtlCol="0">
            <a:spAutoFit/>
          </a:bodyPr>
          <a:lstStyle/>
          <a:p>
            <a:r>
              <a:rPr lang="de-DE" dirty="0" err="1" smtClean="0"/>
              <a:t>Am.Engl</a:t>
            </a:r>
            <a:r>
              <a:rPr lang="de-DE" dirty="0" smtClean="0"/>
              <a:t>.-Sprecher und Tokio-Dialekt-Sprecher dienten als Hörer; jeweils eine Hälfte hörte vorwärts gespielte Stimuli, die jeweils andere Hälfte rückwärts gespielte Stimuli: </a:t>
            </a:r>
          </a:p>
          <a:p>
            <a:endParaRPr lang="de-DE" dirty="0" smtClean="0"/>
          </a:p>
          <a:p>
            <a:r>
              <a:rPr lang="de-DE" dirty="0" smtClean="0"/>
              <a:t>b, d, oder g?</a:t>
            </a:r>
            <a:endParaRPr lang="de-DE" dirty="0"/>
          </a:p>
        </p:txBody>
      </p:sp>
      <p:sp>
        <p:nvSpPr>
          <p:cNvPr id="7" name="Textfeld 6"/>
          <p:cNvSpPr txBox="1"/>
          <p:nvPr/>
        </p:nvSpPr>
        <p:spPr>
          <a:xfrm>
            <a:off x="0" y="4005064"/>
            <a:ext cx="9144000" cy="2031325"/>
          </a:xfrm>
          <a:prstGeom prst="rect">
            <a:avLst/>
          </a:prstGeom>
          <a:noFill/>
        </p:spPr>
        <p:txBody>
          <a:bodyPr wrap="square" rtlCol="0">
            <a:spAutoFit/>
          </a:bodyPr>
          <a:lstStyle/>
          <a:p>
            <a:r>
              <a:rPr lang="de-DE" dirty="0" smtClean="0"/>
              <a:t>Ergebnisse: </a:t>
            </a:r>
          </a:p>
          <a:p>
            <a:r>
              <a:rPr lang="de-DE" dirty="0" smtClean="0"/>
              <a:t>1. für beiden Sprach-Gruppen dominiert C</a:t>
            </a:r>
            <a:r>
              <a:rPr lang="de-DE" baseline="-25000" dirty="0" smtClean="0"/>
              <a:t>2</a:t>
            </a:r>
            <a:r>
              <a:rPr lang="de-DE" dirty="0" smtClean="0"/>
              <a:t> stark</a:t>
            </a:r>
          </a:p>
          <a:p>
            <a:r>
              <a:rPr lang="de-DE" dirty="0" smtClean="0"/>
              <a:t>2. für beide Sprach-Gruppen gab es keinen Effekt der Abspielrichtung auf die </a:t>
            </a:r>
          </a:p>
          <a:p>
            <a:r>
              <a:rPr lang="de-DE" dirty="0" smtClean="0"/>
              <a:t>     Anzahl der C</a:t>
            </a:r>
            <a:r>
              <a:rPr lang="de-DE" baseline="-25000" dirty="0" smtClean="0"/>
              <a:t>2</a:t>
            </a:r>
            <a:r>
              <a:rPr lang="de-DE" dirty="0" smtClean="0"/>
              <a:t>-Antworten</a:t>
            </a:r>
          </a:p>
          <a:p>
            <a:r>
              <a:rPr lang="de-DE" dirty="0" smtClean="0"/>
              <a:t>3. es gibt keinen Effekt des Wortakzents auf die Anzahl der C</a:t>
            </a:r>
            <a:r>
              <a:rPr lang="de-DE" baseline="-25000" dirty="0" smtClean="0"/>
              <a:t>2</a:t>
            </a:r>
            <a:r>
              <a:rPr lang="de-DE" dirty="0" smtClean="0"/>
              <a:t>-Antworten bei                                                                                          Japanisch-Sprechern, wohl aber bei </a:t>
            </a:r>
            <a:r>
              <a:rPr lang="de-DE" dirty="0" err="1" smtClean="0"/>
              <a:t>Am.Engl</a:t>
            </a:r>
            <a:r>
              <a:rPr lang="de-DE" dirty="0" smtClean="0"/>
              <a:t>.-Sprechern</a:t>
            </a:r>
            <a:r>
              <a:rPr lang="de-DE" dirty="0" smtClean="0">
                <a:sym typeface="Wingdings" pitchFamily="2" charset="2"/>
              </a:rPr>
              <a:t> signifikant mehr C</a:t>
            </a:r>
            <a:r>
              <a:rPr lang="de-DE" baseline="-25000" dirty="0" smtClean="0">
                <a:sym typeface="Wingdings" pitchFamily="2" charset="2"/>
              </a:rPr>
              <a:t>1</a:t>
            </a:r>
            <a:r>
              <a:rPr lang="de-DE" dirty="0" smtClean="0">
                <a:sym typeface="Wingdings" pitchFamily="2" charset="2"/>
              </a:rPr>
              <a:t>-Antworten beim High-Low-Akzent gegenüber dem Low-High-Akzent</a:t>
            </a:r>
            <a:endParaRPr lang="de-DE" dirty="0"/>
          </a:p>
        </p:txBody>
      </p:sp>
      <p:pic>
        <p:nvPicPr>
          <p:cNvPr id="9" name="demo_Japanese_pitch_accent.wav">
            <a:hlinkClick r:id="" action="ppaction://media"/>
          </p:cNvPr>
          <p:cNvPicPr>
            <a:picLocks noRot="1" noChangeAspect="1"/>
          </p:cNvPicPr>
          <p:nvPr>
            <a:audioFile r:link="rId1"/>
          </p:nvPr>
        </p:nvPicPr>
        <p:blipFill>
          <a:blip r:embed="rId4" cstate="print"/>
          <a:stretch>
            <a:fillRect/>
          </a:stretch>
        </p:blipFill>
        <p:spPr>
          <a:xfrm>
            <a:off x="7092280" y="1196752"/>
            <a:ext cx="304800" cy="304800"/>
          </a:xfrm>
          <a:prstGeom prst="rect">
            <a:avLst/>
          </a:prstGeom>
        </p:spPr>
      </p:pic>
      <p:sp>
        <p:nvSpPr>
          <p:cNvPr id="10" name="Textfeld 9"/>
          <p:cNvSpPr txBox="1"/>
          <p:nvPr/>
        </p:nvSpPr>
        <p:spPr>
          <a:xfrm>
            <a:off x="0" y="6165304"/>
            <a:ext cx="9144000" cy="646331"/>
          </a:xfrm>
          <a:prstGeom prst="rect">
            <a:avLst/>
          </a:prstGeom>
          <a:noFill/>
        </p:spPr>
        <p:txBody>
          <a:bodyPr wrap="square" rtlCol="0">
            <a:spAutoFit/>
          </a:bodyPr>
          <a:lstStyle/>
          <a:p>
            <a:r>
              <a:rPr lang="de-DE" dirty="0" smtClean="0"/>
              <a:t>Was könnte dieser Unterschied zwischen </a:t>
            </a:r>
            <a:r>
              <a:rPr lang="de-DE" dirty="0" err="1" smtClean="0"/>
              <a:t>AM.Engl</a:t>
            </a:r>
            <a:r>
              <a:rPr lang="de-DE" dirty="0" smtClean="0"/>
              <a:t>. und Japanisch-Sprechern – Ihrer Meinung nach – bedeuten? Denken Sie auch an die </a:t>
            </a:r>
            <a:r>
              <a:rPr lang="de-DE" dirty="0" err="1" smtClean="0"/>
              <a:t>Syllabifizierung</a:t>
            </a:r>
            <a:r>
              <a:rPr lang="de-DE" dirty="0" smtClean="0"/>
              <a:t> in beiden Sprachen!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1" restart="whenNotActive" fill="hold" evtFilter="cancelBubble" nodeType="interactiveSeq">
                <p:stCondLst>
                  <p:cond evt="onClick" delay="0">
                    <p:tgtEl>
                      <p:spTgt spid="9"/>
                    </p:tgtEl>
                  </p:cond>
                </p:stCondLst>
                <p:endSync evt="end" delay="0">
                  <p:rtn val="all"/>
                </p:endSync>
                <p:childTnLst>
                  <p:par>
                    <p:cTn id="42" fill="hold">
                      <p:stCondLst>
                        <p:cond delay="0"/>
                      </p:stCondLst>
                      <p:childTnLst>
                        <p:par>
                          <p:cTn id="43" fill="hold">
                            <p:stCondLst>
                              <p:cond delay="0"/>
                            </p:stCondLst>
                            <p:childTnLst>
                              <p:par>
                                <p:cTn id="44" presetID="1" presetClass="mediacall" presetSubtype="0" fill="hold" nodeType="clickEffect">
                                  <p:stCondLst>
                                    <p:cond delay="0"/>
                                  </p:stCondLst>
                                  <p:childTnLst>
                                    <p:cmd type="call" cmd="playFrom(0.0)">
                                      <p:cBhvr>
                                        <p:cTn id="45" dur="21988" fill="hold"/>
                                        <p:tgtEl>
                                          <p:spTgt spid="9"/>
                                        </p:tgtEl>
                                      </p:cBhvr>
                                    </p:cmd>
                                  </p:childTnLst>
                                </p:cTn>
                              </p:par>
                            </p:childTnLst>
                          </p:cTn>
                        </p:par>
                      </p:childTnLst>
                    </p:cTn>
                  </p:par>
                </p:childTnLst>
              </p:cTn>
              <p:nextCondLst>
                <p:cond evt="onClick" delay="0">
                  <p:tgtEl>
                    <p:spTgt spid="9"/>
                  </p:tgtEl>
                </p:cond>
              </p:nextCondLst>
            </p:seq>
            <p:audio>
              <p:cMediaNode>
                <p:cTn id="46"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0"/>
            <a:ext cx="9144000" cy="369332"/>
          </a:xfrm>
          <a:prstGeom prst="rect">
            <a:avLst/>
          </a:prstGeom>
          <a:noFill/>
        </p:spPr>
        <p:txBody>
          <a:bodyPr wrap="square" rtlCol="0">
            <a:spAutoFit/>
          </a:bodyPr>
          <a:lstStyle/>
          <a:p>
            <a:r>
              <a:rPr lang="de-DE" dirty="0" smtClean="0"/>
              <a:t>Nebenbemerkung: </a:t>
            </a:r>
            <a:r>
              <a:rPr lang="de-DE" b="1" dirty="0" smtClean="0"/>
              <a:t>A-M-Analyse von Assimilation</a:t>
            </a:r>
            <a:endParaRPr lang="de-DE" b="1" dirty="0"/>
          </a:p>
        </p:txBody>
      </p:sp>
      <p:sp>
        <p:nvSpPr>
          <p:cNvPr id="3" name="Textfeld 2"/>
          <p:cNvSpPr txBox="1"/>
          <p:nvPr/>
        </p:nvSpPr>
        <p:spPr>
          <a:xfrm>
            <a:off x="0" y="404664"/>
            <a:ext cx="7092280" cy="369332"/>
          </a:xfrm>
          <a:prstGeom prst="rect">
            <a:avLst/>
          </a:prstGeom>
          <a:noFill/>
        </p:spPr>
        <p:txBody>
          <a:bodyPr wrap="square" rtlCol="0">
            <a:spAutoFit/>
          </a:bodyPr>
          <a:lstStyle/>
          <a:p>
            <a:r>
              <a:rPr lang="de-DE" dirty="0" smtClean="0"/>
              <a:t>Beispiel: regressive Assimilation von Nasal-Plosiv-Folgen</a:t>
            </a:r>
            <a:endParaRPr lang="de-DE" dirty="0"/>
          </a:p>
        </p:txBody>
      </p:sp>
      <p:sp>
        <p:nvSpPr>
          <p:cNvPr id="4" name="Textfeld 3"/>
          <p:cNvSpPr txBox="1"/>
          <p:nvPr/>
        </p:nvSpPr>
        <p:spPr>
          <a:xfrm>
            <a:off x="0" y="908720"/>
            <a:ext cx="9144000" cy="646331"/>
          </a:xfrm>
          <a:prstGeom prst="rect">
            <a:avLst/>
          </a:prstGeom>
          <a:noFill/>
        </p:spPr>
        <p:txBody>
          <a:bodyPr wrap="square" rtlCol="0">
            <a:spAutoFit/>
          </a:bodyPr>
          <a:lstStyle/>
          <a:p>
            <a:r>
              <a:rPr lang="de-DE" dirty="0" smtClean="0"/>
              <a:t>+nasal                 -nasal                                                       +nasal                 -nasal</a:t>
            </a:r>
          </a:p>
          <a:p>
            <a:endParaRPr lang="de-DE" dirty="0"/>
          </a:p>
        </p:txBody>
      </p:sp>
      <p:cxnSp>
        <p:nvCxnSpPr>
          <p:cNvPr id="6" name="Gerade Verbindung 5"/>
          <p:cNvCxnSpPr/>
          <p:nvPr/>
        </p:nvCxnSpPr>
        <p:spPr>
          <a:xfrm rot="5400000">
            <a:off x="179512" y="1412776"/>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rot="5400000">
            <a:off x="1691680" y="1412776"/>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0" y="1700808"/>
            <a:ext cx="2771800" cy="369332"/>
          </a:xfrm>
          <a:prstGeom prst="rect">
            <a:avLst/>
          </a:prstGeom>
          <a:noFill/>
        </p:spPr>
        <p:txBody>
          <a:bodyPr wrap="square" rtlCol="0">
            <a:spAutoFit/>
          </a:bodyPr>
          <a:lstStyle/>
          <a:p>
            <a:r>
              <a:rPr lang="de-DE" dirty="0" smtClean="0"/>
              <a:t>      C                          </a:t>
            </a:r>
            <a:r>
              <a:rPr lang="de-DE" dirty="0" err="1" smtClean="0"/>
              <a:t>C</a:t>
            </a:r>
            <a:endParaRPr lang="de-DE" dirty="0"/>
          </a:p>
        </p:txBody>
      </p:sp>
      <p:cxnSp>
        <p:nvCxnSpPr>
          <p:cNvPr id="9" name="Gerade Verbindung 8"/>
          <p:cNvCxnSpPr/>
          <p:nvPr/>
        </p:nvCxnSpPr>
        <p:spPr>
          <a:xfrm rot="5400000">
            <a:off x="179512" y="2276872"/>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p:nvCxnSpPr>
        <p:spPr>
          <a:xfrm rot="5400000">
            <a:off x="1691680" y="2276872"/>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0" y="2492896"/>
            <a:ext cx="3131840" cy="369332"/>
          </a:xfrm>
          <a:prstGeom prst="rect">
            <a:avLst/>
          </a:prstGeom>
          <a:noFill/>
        </p:spPr>
        <p:txBody>
          <a:bodyPr wrap="square" rtlCol="0">
            <a:spAutoFit/>
          </a:bodyPr>
          <a:lstStyle/>
          <a:p>
            <a:r>
              <a:rPr lang="el-GR" dirty="0" smtClean="0"/>
              <a:t>α</a:t>
            </a:r>
            <a:r>
              <a:rPr lang="de-DE" dirty="0" smtClean="0"/>
              <a:t> </a:t>
            </a:r>
            <a:r>
              <a:rPr lang="de-DE" dirty="0" err="1" smtClean="0"/>
              <a:t>place</a:t>
            </a:r>
            <a:r>
              <a:rPr lang="de-DE" dirty="0" smtClean="0"/>
              <a:t>                    </a:t>
            </a:r>
            <a:r>
              <a:rPr lang="el-GR" dirty="0" smtClean="0"/>
              <a:t>β</a:t>
            </a:r>
            <a:r>
              <a:rPr lang="de-DE" dirty="0" smtClean="0"/>
              <a:t> </a:t>
            </a:r>
            <a:r>
              <a:rPr lang="de-DE" dirty="0" err="1" smtClean="0"/>
              <a:t>place</a:t>
            </a:r>
            <a:endParaRPr lang="el-GR" dirty="0" smtClean="0"/>
          </a:p>
        </p:txBody>
      </p:sp>
      <p:cxnSp>
        <p:nvCxnSpPr>
          <p:cNvPr id="12" name="Gerade Verbindung 11"/>
          <p:cNvCxnSpPr/>
          <p:nvPr/>
        </p:nvCxnSpPr>
        <p:spPr>
          <a:xfrm rot="5400000">
            <a:off x="5076056" y="1412776"/>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rot="5400000">
            <a:off x="6588224" y="1412776"/>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4896544" y="1700808"/>
            <a:ext cx="2771800" cy="369332"/>
          </a:xfrm>
          <a:prstGeom prst="rect">
            <a:avLst/>
          </a:prstGeom>
          <a:noFill/>
        </p:spPr>
        <p:txBody>
          <a:bodyPr wrap="square" rtlCol="0">
            <a:spAutoFit/>
          </a:bodyPr>
          <a:lstStyle/>
          <a:p>
            <a:r>
              <a:rPr lang="de-DE" dirty="0" smtClean="0"/>
              <a:t>      C                          </a:t>
            </a:r>
            <a:r>
              <a:rPr lang="de-DE" dirty="0" err="1" smtClean="0"/>
              <a:t>C</a:t>
            </a:r>
            <a:endParaRPr lang="de-DE" dirty="0"/>
          </a:p>
        </p:txBody>
      </p:sp>
      <p:cxnSp>
        <p:nvCxnSpPr>
          <p:cNvPr id="15" name="Gerade Verbindung 14"/>
          <p:cNvCxnSpPr/>
          <p:nvPr/>
        </p:nvCxnSpPr>
        <p:spPr>
          <a:xfrm rot="5400000">
            <a:off x="5076056" y="2276872"/>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p:nvCxnSpPr>
        <p:spPr>
          <a:xfrm rot="5400000">
            <a:off x="6588224" y="2276872"/>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4896544" y="2492896"/>
            <a:ext cx="3131840" cy="369332"/>
          </a:xfrm>
          <a:prstGeom prst="rect">
            <a:avLst/>
          </a:prstGeom>
          <a:noFill/>
        </p:spPr>
        <p:txBody>
          <a:bodyPr wrap="square" rtlCol="0">
            <a:spAutoFit/>
          </a:bodyPr>
          <a:lstStyle/>
          <a:p>
            <a:r>
              <a:rPr lang="el-GR" dirty="0" smtClean="0"/>
              <a:t>α</a:t>
            </a:r>
            <a:r>
              <a:rPr lang="de-DE" dirty="0" smtClean="0"/>
              <a:t> </a:t>
            </a:r>
            <a:r>
              <a:rPr lang="de-DE" dirty="0" err="1" smtClean="0"/>
              <a:t>place</a:t>
            </a:r>
            <a:r>
              <a:rPr lang="de-DE" dirty="0" smtClean="0"/>
              <a:t>                    </a:t>
            </a:r>
            <a:r>
              <a:rPr lang="el-GR" dirty="0" smtClean="0"/>
              <a:t>β</a:t>
            </a:r>
            <a:r>
              <a:rPr lang="de-DE" dirty="0" smtClean="0"/>
              <a:t> </a:t>
            </a:r>
            <a:r>
              <a:rPr lang="de-DE" dirty="0" err="1" smtClean="0"/>
              <a:t>place</a:t>
            </a:r>
            <a:endParaRPr lang="el-GR" dirty="0" smtClean="0"/>
          </a:p>
        </p:txBody>
      </p:sp>
      <p:cxnSp>
        <p:nvCxnSpPr>
          <p:cNvPr id="19" name="Gerade Verbindung 18"/>
          <p:cNvCxnSpPr/>
          <p:nvPr/>
        </p:nvCxnSpPr>
        <p:spPr>
          <a:xfrm rot="10800000">
            <a:off x="5292080" y="2060848"/>
            <a:ext cx="151216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5220072" y="2276872"/>
            <a:ext cx="144016" cy="72008"/>
          </a:xfrm>
          <a:prstGeom prst="line">
            <a:avLst/>
          </a:prstGeom>
        </p:spPr>
        <p:style>
          <a:lnRef idx="1">
            <a:schemeClr val="accent1"/>
          </a:lnRef>
          <a:fillRef idx="0">
            <a:schemeClr val="accent1"/>
          </a:fillRef>
          <a:effectRef idx="0">
            <a:schemeClr val="accent1"/>
          </a:effectRef>
          <a:fontRef idx="minor">
            <a:schemeClr val="tx1"/>
          </a:fontRef>
        </p:style>
      </p:cxnSp>
      <p:sp>
        <p:nvSpPr>
          <p:cNvPr id="23" name="Pfeil nach rechts 22"/>
          <p:cNvSpPr/>
          <p:nvPr/>
        </p:nvSpPr>
        <p:spPr>
          <a:xfrm>
            <a:off x="3347864" y="16288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p:cNvSpPr txBox="1"/>
          <p:nvPr/>
        </p:nvSpPr>
        <p:spPr>
          <a:xfrm>
            <a:off x="0" y="2996952"/>
            <a:ext cx="9144000" cy="646331"/>
          </a:xfrm>
          <a:prstGeom prst="rect">
            <a:avLst/>
          </a:prstGeom>
          <a:noFill/>
        </p:spPr>
        <p:txBody>
          <a:bodyPr wrap="square" rtlCol="0">
            <a:spAutoFit/>
          </a:bodyPr>
          <a:lstStyle/>
          <a:p>
            <a:r>
              <a:rPr lang="de-DE" dirty="0" smtClean="0"/>
              <a:t>Beschreibt, erklärt aber nichts. Der rechte Teil bei progressiver Assimilation (die wie gesagt viel seltener auftritt) ist einfach spiegelbildlich; keinerlei Präferenz ist erklärbar…</a:t>
            </a:r>
            <a:endParaRPr lang="de-DE" dirty="0"/>
          </a:p>
        </p:txBody>
      </p:sp>
      <p:cxnSp>
        <p:nvCxnSpPr>
          <p:cNvPr id="25" name="Gerade Verbindung 24"/>
          <p:cNvCxnSpPr/>
          <p:nvPr/>
        </p:nvCxnSpPr>
        <p:spPr>
          <a:xfrm rot="5400000">
            <a:off x="179512" y="4077072"/>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rot="5400000">
            <a:off x="1691680" y="4077072"/>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0" y="4365104"/>
            <a:ext cx="2771800" cy="369332"/>
          </a:xfrm>
          <a:prstGeom prst="rect">
            <a:avLst/>
          </a:prstGeom>
          <a:noFill/>
        </p:spPr>
        <p:txBody>
          <a:bodyPr wrap="square" rtlCol="0">
            <a:spAutoFit/>
          </a:bodyPr>
          <a:lstStyle/>
          <a:p>
            <a:r>
              <a:rPr lang="de-DE" dirty="0" smtClean="0"/>
              <a:t>      C                          </a:t>
            </a:r>
            <a:r>
              <a:rPr lang="de-DE" dirty="0" err="1" smtClean="0"/>
              <a:t>C</a:t>
            </a:r>
            <a:endParaRPr lang="de-DE" dirty="0"/>
          </a:p>
        </p:txBody>
      </p:sp>
      <p:cxnSp>
        <p:nvCxnSpPr>
          <p:cNvPr id="28" name="Gerade Verbindung 27"/>
          <p:cNvCxnSpPr/>
          <p:nvPr/>
        </p:nvCxnSpPr>
        <p:spPr>
          <a:xfrm rot="5400000">
            <a:off x="179512" y="4941168"/>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p:nvCxnSpPr>
        <p:spPr>
          <a:xfrm rot="5400000">
            <a:off x="1691680" y="4941168"/>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0" y="5157192"/>
            <a:ext cx="3131840" cy="369332"/>
          </a:xfrm>
          <a:prstGeom prst="rect">
            <a:avLst/>
          </a:prstGeom>
          <a:noFill/>
        </p:spPr>
        <p:txBody>
          <a:bodyPr wrap="square" rtlCol="0">
            <a:spAutoFit/>
          </a:bodyPr>
          <a:lstStyle/>
          <a:p>
            <a:r>
              <a:rPr lang="el-GR" dirty="0" smtClean="0"/>
              <a:t>α</a:t>
            </a:r>
            <a:r>
              <a:rPr lang="de-DE" dirty="0" smtClean="0"/>
              <a:t> </a:t>
            </a:r>
            <a:r>
              <a:rPr lang="de-DE" dirty="0" err="1" smtClean="0"/>
              <a:t>place</a:t>
            </a:r>
            <a:r>
              <a:rPr lang="de-DE" dirty="0" smtClean="0"/>
              <a:t>                    </a:t>
            </a:r>
            <a:r>
              <a:rPr lang="el-GR" dirty="0" smtClean="0"/>
              <a:t>β</a:t>
            </a:r>
            <a:r>
              <a:rPr lang="de-DE" dirty="0" smtClean="0"/>
              <a:t> </a:t>
            </a:r>
            <a:r>
              <a:rPr lang="de-DE" dirty="0" err="1" smtClean="0"/>
              <a:t>place</a:t>
            </a:r>
            <a:endParaRPr lang="el-GR" dirty="0" smtClean="0"/>
          </a:p>
        </p:txBody>
      </p:sp>
      <p:cxnSp>
        <p:nvCxnSpPr>
          <p:cNvPr id="31" name="Gerade Verbindung 30"/>
          <p:cNvCxnSpPr/>
          <p:nvPr/>
        </p:nvCxnSpPr>
        <p:spPr>
          <a:xfrm rot="5400000">
            <a:off x="5076056" y="4077072"/>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a:xfrm rot="5400000">
            <a:off x="6588224" y="4077072"/>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a:off x="4896544" y="4365104"/>
            <a:ext cx="2771800" cy="369332"/>
          </a:xfrm>
          <a:prstGeom prst="rect">
            <a:avLst/>
          </a:prstGeom>
          <a:noFill/>
        </p:spPr>
        <p:txBody>
          <a:bodyPr wrap="square" rtlCol="0">
            <a:spAutoFit/>
          </a:bodyPr>
          <a:lstStyle/>
          <a:p>
            <a:r>
              <a:rPr lang="de-DE" dirty="0" smtClean="0"/>
              <a:t>      C                          </a:t>
            </a:r>
            <a:r>
              <a:rPr lang="de-DE" dirty="0" err="1" smtClean="0"/>
              <a:t>C</a:t>
            </a:r>
            <a:endParaRPr lang="de-DE" dirty="0"/>
          </a:p>
        </p:txBody>
      </p:sp>
      <p:cxnSp>
        <p:nvCxnSpPr>
          <p:cNvPr id="34" name="Gerade Verbindung 33"/>
          <p:cNvCxnSpPr/>
          <p:nvPr/>
        </p:nvCxnSpPr>
        <p:spPr>
          <a:xfrm rot="5400000">
            <a:off x="5076056" y="4941168"/>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p:nvCxnSpPr>
        <p:spPr>
          <a:xfrm rot="5400000">
            <a:off x="6588224" y="4941168"/>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feld 35"/>
          <p:cNvSpPr txBox="1"/>
          <p:nvPr/>
        </p:nvSpPr>
        <p:spPr>
          <a:xfrm>
            <a:off x="4896544" y="5157192"/>
            <a:ext cx="3131840" cy="369332"/>
          </a:xfrm>
          <a:prstGeom prst="rect">
            <a:avLst/>
          </a:prstGeom>
          <a:noFill/>
        </p:spPr>
        <p:txBody>
          <a:bodyPr wrap="square" rtlCol="0">
            <a:spAutoFit/>
          </a:bodyPr>
          <a:lstStyle/>
          <a:p>
            <a:r>
              <a:rPr lang="el-GR" dirty="0" smtClean="0"/>
              <a:t>α</a:t>
            </a:r>
            <a:r>
              <a:rPr lang="de-DE" dirty="0" smtClean="0"/>
              <a:t> </a:t>
            </a:r>
            <a:r>
              <a:rPr lang="de-DE" dirty="0" err="1" smtClean="0"/>
              <a:t>place</a:t>
            </a:r>
            <a:r>
              <a:rPr lang="de-DE" dirty="0" smtClean="0"/>
              <a:t>                    </a:t>
            </a:r>
            <a:r>
              <a:rPr lang="el-GR" dirty="0" smtClean="0"/>
              <a:t>β</a:t>
            </a:r>
            <a:r>
              <a:rPr lang="de-DE" dirty="0" smtClean="0"/>
              <a:t> </a:t>
            </a:r>
            <a:r>
              <a:rPr lang="de-DE" dirty="0" err="1" smtClean="0"/>
              <a:t>place</a:t>
            </a:r>
            <a:endParaRPr lang="el-GR" dirty="0" smtClean="0"/>
          </a:p>
        </p:txBody>
      </p:sp>
      <p:sp>
        <p:nvSpPr>
          <p:cNvPr id="39" name="Pfeil nach rechts 38"/>
          <p:cNvSpPr/>
          <p:nvPr/>
        </p:nvSpPr>
        <p:spPr>
          <a:xfrm>
            <a:off x="3347864" y="42930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p:cNvSpPr/>
          <p:nvPr/>
        </p:nvSpPr>
        <p:spPr>
          <a:xfrm>
            <a:off x="0" y="3573016"/>
            <a:ext cx="9144000" cy="369332"/>
          </a:xfrm>
          <a:prstGeom prst="rect">
            <a:avLst/>
          </a:prstGeom>
        </p:spPr>
        <p:txBody>
          <a:bodyPr wrap="square">
            <a:spAutoFit/>
          </a:bodyPr>
          <a:lstStyle/>
          <a:p>
            <a:r>
              <a:rPr lang="de-DE" dirty="0" smtClean="0"/>
              <a:t>+nasal                 -nasal                                                       +nasal                 -nasal</a:t>
            </a:r>
          </a:p>
        </p:txBody>
      </p:sp>
      <p:cxnSp>
        <p:nvCxnSpPr>
          <p:cNvPr id="42" name="Gerade Verbindung 41"/>
          <p:cNvCxnSpPr/>
          <p:nvPr/>
        </p:nvCxnSpPr>
        <p:spPr>
          <a:xfrm flipV="1">
            <a:off x="5292080" y="4725144"/>
            <a:ext cx="151216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flipV="1">
            <a:off x="6732240" y="4941168"/>
            <a:ext cx="144016" cy="72008"/>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0" y="5877272"/>
            <a:ext cx="9144000" cy="646331"/>
          </a:xfrm>
          <a:prstGeom prst="rect">
            <a:avLst/>
          </a:prstGeom>
          <a:noFill/>
        </p:spPr>
        <p:txBody>
          <a:bodyPr wrap="square" rtlCol="0">
            <a:spAutoFit/>
          </a:bodyPr>
          <a:lstStyle/>
          <a:p>
            <a:r>
              <a:rPr lang="de-DE" dirty="0" smtClean="0"/>
              <a:t>Trotzdem: selbst </a:t>
            </a:r>
            <a:r>
              <a:rPr lang="de-DE" dirty="0" err="1" smtClean="0"/>
              <a:t>Ohala</a:t>
            </a:r>
            <a:r>
              <a:rPr lang="de-DE" dirty="0" smtClean="0"/>
              <a:t> streitet den Nutzen des A-M-Modells in bestimmten Kontexten, v.a. zur Abstraktion und Beschreibung der Intonation, nicht ab.</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P spid="11" grpId="0"/>
      <p:bldP spid="14" grpId="0"/>
      <p:bldP spid="17" grpId="0"/>
      <p:bldP spid="23" grpId="0" animBg="1"/>
      <p:bldP spid="24" grpId="0"/>
      <p:bldP spid="27" grpId="0"/>
      <p:bldP spid="30" grpId="0"/>
      <p:bldP spid="33" grpId="0"/>
      <p:bldP spid="36" grpId="0"/>
      <p:bldP spid="39" grpId="0" animBg="1"/>
      <p:bldP spid="40" grpId="0"/>
      <p:bldP spid="45" grpId="0"/>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1187</Words>
  <Application>Microsoft Office PowerPoint</Application>
  <PresentationFormat>Bildschirmpräsentation (4:3)</PresentationFormat>
  <Paragraphs>99</Paragraphs>
  <Slides>9</Slides>
  <Notes>0</Notes>
  <HiddenSlides>0</HiddenSlides>
  <MMClips>1</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Larissa-Design</vt:lpstr>
      <vt:lpstr>Ohalas ‚phonetics and phonology of aspects of assimilation‘</vt:lpstr>
      <vt:lpstr>Folie 2</vt:lpstr>
      <vt:lpstr>Folie 3</vt:lpstr>
      <vt:lpstr>Folie 4</vt:lpstr>
      <vt:lpstr>Folie 5</vt:lpstr>
      <vt:lpstr>Folie 6</vt:lpstr>
      <vt:lpstr>Folie 7</vt:lpstr>
      <vt:lpstr>Folie 8</vt:lpstr>
      <vt:lpstr>Folie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Ulrich</dc:creator>
  <cp:lastModifiedBy>Ulrich</cp:lastModifiedBy>
  <cp:revision>109</cp:revision>
  <dcterms:created xsi:type="dcterms:W3CDTF">2010-12-08T13:02:16Z</dcterms:created>
  <dcterms:modified xsi:type="dcterms:W3CDTF">2010-12-09T22:24:46Z</dcterms:modified>
</cp:coreProperties>
</file>