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7" r:id="rId2"/>
    <p:sldId id="258" r:id="rId3"/>
    <p:sldId id="256" r:id="rId4"/>
    <p:sldId id="259" r:id="rId5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154" d="100"/>
          <a:sy n="154" d="100"/>
        </p:scale>
        <p:origin x="-10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AU" smtClean="0"/>
              <a:t>Click to edit Master subtitle style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91B18-7C83-7649-8B48-6C8B541AB34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65B94-FDAA-8445-A04C-0D54AA3E7BA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9FF3F-48F5-4E43-8B5A-2604EA09475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3EE54-E02C-A94A-9D43-AE4F76244E9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35B57-969E-4543-834C-5A9EEB62B91E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CDC067-0F82-ED4F-B8F5-751B7BB6363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E0EBC-2E81-354A-96FD-6AD3078403FB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5E35D-3A7E-1B40-98E0-09776A0FE817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DB095-2BC1-4E45-B46E-5E731EF564A9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D3D65-97A6-1F44-9C48-28FF468F5F7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8EB9A-3FD1-EE42-BA53-42B803BA7D16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Click to edit Master text styles</a:t>
            </a:r>
          </a:p>
          <a:p>
            <a:pPr lvl="1"/>
            <a:r>
              <a:rPr lang="de-DE"/>
              <a:t>Second level</a:t>
            </a:r>
          </a:p>
          <a:p>
            <a:pPr lvl="2"/>
            <a:r>
              <a:rPr lang="de-DE"/>
              <a:t>Third level</a:t>
            </a:r>
          </a:p>
          <a:p>
            <a:pPr lvl="3"/>
            <a:r>
              <a:rPr lang="de-DE"/>
              <a:t>Fourth level</a:t>
            </a:r>
          </a:p>
          <a:p>
            <a:pPr lvl="4"/>
            <a:r>
              <a:rPr lang="de-DE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F2B4D2D-4AC2-3644-80DC-9224F1669E7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df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46265" y="16701"/>
            <a:ext cx="152571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Methode</a:t>
            </a:r>
            <a:endParaRPr lang="de-DE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425" y="577395"/>
            <a:ext cx="5311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0000FF"/>
                </a:solidFill>
                <a:latin typeface="+mn-lt"/>
              </a:rPr>
              <a:t>1. </a:t>
            </a:r>
            <a:r>
              <a:rPr lang="de-DE" dirty="0" smtClean="0">
                <a:solidFill>
                  <a:srgbClr val="0000FF"/>
                </a:solidFill>
                <a:latin typeface="+mn-lt"/>
              </a:rPr>
              <a:t>Konvertierung </a:t>
            </a:r>
            <a:r>
              <a:rPr lang="de-DE" dirty="0" smtClean="0">
                <a:solidFill>
                  <a:srgbClr val="0000FF"/>
                </a:solidFill>
                <a:latin typeface="+mn-lt"/>
              </a:rPr>
              <a:t>der Hz-Werte in log-Hz</a:t>
            </a:r>
            <a:endParaRPr lang="de-DE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5747" y="1195883"/>
            <a:ext cx="6713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Die Sprecherunterschiede werden reduziert</a:t>
            </a:r>
            <a:endParaRPr lang="de-DE" dirty="0"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5747" y="1657548"/>
            <a:ext cx="74471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Die Wahrnehmung der Frequenzunterschiede ist eher logarithmisch als linear</a:t>
            </a:r>
            <a:endParaRPr lang="de-DE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579" y="2764410"/>
            <a:ext cx="8139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Wenn die Deklination exponentiell ist (in Hz), dann müsste sie eine gerade Linie in einer logarithmischen Skala</a:t>
            </a:r>
            <a:r>
              <a:rPr lang="de-DE" dirty="0" smtClean="0">
                <a:latin typeface="+mn-lt"/>
              </a:rPr>
              <a:t> sein</a:t>
            </a:r>
            <a:endParaRPr lang="de-DE" dirty="0">
              <a:latin typeface="+mn-lt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1814367" y="4082020"/>
            <a:ext cx="2012298" cy="1212236"/>
          </a:xfrm>
          <a:custGeom>
            <a:avLst/>
            <a:gdLst>
              <a:gd name="connsiteX0" fmla="*/ 0 w 2317442"/>
              <a:gd name="connsiteY0" fmla="*/ 0 h 1212236"/>
              <a:gd name="connsiteX1" fmla="*/ 437098 w 2317442"/>
              <a:gd name="connsiteY1" fmla="*/ 494790 h 1212236"/>
              <a:gd name="connsiteX2" fmla="*/ 1072126 w 2317442"/>
              <a:gd name="connsiteY2" fmla="*/ 948348 h 1212236"/>
              <a:gd name="connsiteX3" fmla="*/ 1863850 w 2317442"/>
              <a:gd name="connsiteY3" fmla="*/ 1162757 h 1212236"/>
              <a:gd name="connsiteX4" fmla="*/ 2317442 w 2317442"/>
              <a:gd name="connsiteY4" fmla="*/ 1212236 h 1212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17442" h="1212236">
                <a:moveTo>
                  <a:pt x="0" y="0"/>
                </a:moveTo>
                <a:cubicBezTo>
                  <a:pt x="129205" y="168366"/>
                  <a:pt x="258410" y="336732"/>
                  <a:pt x="437098" y="494790"/>
                </a:cubicBezTo>
                <a:cubicBezTo>
                  <a:pt x="615786" y="652848"/>
                  <a:pt x="834334" y="837020"/>
                  <a:pt x="1072126" y="948348"/>
                </a:cubicBezTo>
                <a:cubicBezTo>
                  <a:pt x="1309918" y="1059676"/>
                  <a:pt x="1656297" y="1118776"/>
                  <a:pt x="1863850" y="1162757"/>
                </a:cubicBezTo>
                <a:cubicBezTo>
                  <a:pt x="2071403" y="1206738"/>
                  <a:pt x="2317442" y="1212236"/>
                  <a:pt x="2317442" y="1212236"/>
                </a:cubicBezTo>
              </a:path>
            </a:pathLst>
          </a:custGeom>
          <a:ln>
            <a:solidFill>
              <a:srgbClr val="000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4090575" y="4601550"/>
            <a:ext cx="981408" cy="3298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416263" y="3995432"/>
            <a:ext cx="2045287" cy="1212236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888446" y="4345908"/>
            <a:ext cx="107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log Hz</a:t>
            </a:r>
            <a:endParaRPr lang="de-DE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6665" y="4403703"/>
            <a:ext cx="602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Hz</a:t>
            </a:r>
            <a:endParaRPr lang="de-DE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63822" y="5442694"/>
            <a:ext cx="923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Zeit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40818" y="5294256"/>
            <a:ext cx="923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Zeit</a:t>
            </a:r>
          </a:p>
        </p:txBody>
      </p:sp>
      <p:sp>
        <p:nvSpPr>
          <p:cNvPr id="23" name="Oval 22"/>
          <p:cNvSpPr/>
          <p:nvPr/>
        </p:nvSpPr>
        <p:spPr>
          <a:xfrm>
            <a:off x="404107" y="1319441"/>
            <a:ext cx="164943" cy="18966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Oval 23"/>
          <p:cNvSpPr/>
          <p:nvPr/>
        </p:nvSpPr>
        <p:spPr>
          <a:xfrm>
            <a:off x="404107" y="1826441"/>
            <a:ext cx="164943" cy="18966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3564" y="131945"/>
            <a:ext cx="5789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0000FF"/>
                </a:solidFill>
                <a:latin typeface="+mn-lt"/>
              </a:rPr>
              <a:t>2. Normalisierung innerhalb des Sprechers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7184" y="775172"/>
            <a:ext cx="62678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Pro Sprecherin werden alle log-Hz Werte von dem ersten B in BDWGB abgezogen. Daher ist der erste B-Wert 0 und alle </a:t>
            </a:r>
            <a:r>
              <a:rPr lang="de-DE" dirty="0" smtClean="0">
                <a:latin typeface="+mn-lt"/>
              </a:rPr>
              <a:t>anderen </a:t>
            </a:r>
            <a:r>
              <a:rPr lang="de-DE" dirty="0" smtClean="0">
                <a:latin typeface="+mn-lt"/>
              </a:rPr>
              <a:t>Werte meistens Minus-Werte im Bezug zu diesem Wert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33966" y="2902770"/>
            <a:ext cx="4445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n-lt"/>
              </a:rPr>
              <a:t>B	5.5	</a:t>
            </a:r>
            <a:r>
              <a:rPr lang="en-US" dirty="0" smtClean="0">
                <a:solidFill>
                  <a:srgbClr val="0000FF"/>
                </a:solidFill>
                <a:latin typeface="+mn-lt"/>
              </a:rPr>
              <a:t>0</a:t>
            </a:r>
            <a:r>
              <a:rPr lang="en-US" dirty="0" smtClean="0">
                <a:latin typeface="+mn-lt"/>
              </a:rPr>
              <a:t>		1</a:t>
            </a:r>
          </a:p>
          <a:p>
            <a:r>
              <a:rPr lang="en-US" dirty="0" smtClean="0">
                <a:latin typeface="+mn-lt"/>
              </a:rPr>
              <a:t>D	5.3	</a:t>
            </a:r>
            <a:r>
              <a:rPr lang="en-US" dirty="0" smtClean="0">
                <a:solidFill>
                  <a:srgbClr val="0000FF"/>
                </a:solidFill>
                <a:latin typeface="+mn-lt"/>
              </a:rPr>
              <a:t>-0.2</a:t>
            </a:r>
            <a:r>
              <a:rPr lang="en-US" dirty="0" smtClean="0">
                <a:latin typeface="+mn-lt"/>
              </a:rPr>
              <a:t>		1</a:t>
            </a:r>
          </a:p>
          <a:p>
            <a:r>
              <a:rPr lang="en-US" dirty="0" smtClean="0">
                <a:latin typeface="+mn-lt"/>
              </a:rPr>
              <a:t>G	5.0	</a:t>
            </a:r>
            <a:r>
              <a:rPr lang="en-US" dirty="0" smtClean="0">
                <a:solidFill>
                  <a:srgbClr val="0000FF"/>
                </a:solidFill>
                <a:latin typeface="+mn-lt"/>
              </a:rPr>
              <a:t>-0.5</a:t>
            </a:r>
            <a:r>
              <a:rPr lang="en-US" dirty="0" smtClean="0">
                <a:latin typeface="+mn-lt"/>
              </a:rPr>
              <a:t>		1</a:t>
            </a:r>
          </a:p>
          <a:p>
            <a:r>
              <a:rPr lang="en-US" dirty="0" smtClean="0">
                <a:latin typeface="+mn-lt"/>
              </a:rPr>
              <a:t>W	4.8	</a:t>
            </a:r>
            <a:r>
              <a:rPr lang="en-US" dirty="0" smtClean="0">
                <a:solidFill>
                  <a:srgbClr val="0000FF"/>
                </a:solidFill>
                <a:latin typeface="+mn-lt"/>
              </a:rPr>
              <a:t>-0.7</a:t>
            </a:r>
            <a:r>
              <a:rPr lang="en-US" dirty="0" smtClean="0">
                <a:latin typeface="+mn-lt"/>
              </a:rPr>
              <a:t>		1</a:t>
            </a:r>
          </a:p>
          <a:p>
            <a:r>
              <a:rPr lang="en-US" dirty="0" smtClean="0">
                <a:latin typeface="+mn-lt"/>
              </a:rPr>
              <a:t>B	4.2	</a:t>
            </a:r>
            <a:r>
              <a:rPr lang="en-US" dirty="0" smtClean="0">
                <a:solidFill>
                  <a:srgbClr val="0000FF"/>
                </a:solidFill>
                <a:latin typeface="+mn-lt"/>
              </a:rPr>
              <a:t>-1.3</a:t>
            </a:r>
            <a:r>
              <a:rPr lang="en-US" dirty="0" smtClean="0">
                <a:latin typeface="+mn-lt"/>
              </a:rPr>
              <a:t>		1</a:t>
            </a:r>
          </a:p>
          <a:p>
            <a:r>
              <a:rPr lang="en-US" dirty="0" smtClean="0">
                <a:latin typeface="+mn-lt"/>
              </a:rPr>
              <a:t>B	5.0	</a:t>
            </a:r>
            <a:r>
              <a:rPr lang="en-US" dirty="0" smtClean="0">
                <a:solidFill>
                  <a:srgbClr val="0000FF"/>
                </a:solidFill>
                <a:latin typeface="+mn-lt"/>
              </a:rPr>
              <a:t>-0.5</a:t>
            </a:r>
            <a:r>
              <a:rPr lang="en-US" dirty="0" smtClean="0">
                <a:latin typeface="+mn-lt"/>
              </a:rPr>
              <a:t>		2</a:t>
            </a:r>
          </a:p>
          <a:p>
            <a:r>
              <a:rPr lang="en-US" dirty="0" smtClean="0">
                <a:latin typeface="+mn-lt"/>
              </a:rPr>
              <a:t>D	4.8	</a:t>
            </a:r>
            <a:r>
              <a:rPr lang="en-US" dirty="0" smtClean="0">
                <a:solidFill>
                  <a:srgbClr val="0000FF"/>
                </a:solidFill>
                <a:latin typeface="+mn-lt"/>
              </a:rPr>
              <a:t>-0.7</a:t>
            </a:r>
            <a:r>
              <a:rPr lang="en-US" dirty="0" smtClean="0">
                <a:latin typeface="+mn-lt"/>
              </a:rPr>
              <a:t>		2</a:t>
            </a:r>
          </a:p>
          <a:p>
            <a:r>
              <a:rPr lang="en-US" dirty="0" smtClean="0">
                <a:latin typeface="+mn-lt"/>
              </a:rPr>
              <a:t>...</a:t>
            </a:r>
            <a:endParaRPr lang="de-DE" dirty="0" smtClean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3592" y="2473953"/>
            <a:ext cx="1657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Buchstabe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34971" y="2473953"/>
            <a:ext cx="865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 smtClean="0">
                <a:latin typeface="+mn-lt"/>
              </a:rPr>
              <a:t>logHz</a:t>
            </a:r>
            <a:endParaRPr lang="de-DE" dirty="0" smtClean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00919" y="2473953"/>
            <a:ext cx="18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 smtClean="0">
                <a:solidFill>
                  <a:srgbClr val="0000FF"/>
                </a:solidFill>
                <a:latin typeface="+mn-lt"/>
              </a:rPr>
              <a:t>logHz</a:t>
            </a:r>
            <a:r>
              <a:rPr lang="de-DE" dirty="0" smtClean="0">
                <a:solidFill>
                  <a:srgbClr val="0000FF"/>
                </a:solidFill>
                <a:latin typeface="+mn-lt"/>
              </a:rPr>
              <a:t> (norm)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93807" y="2473953"/>
            <a:ext cx="9853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Satz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3592" y="5718925"/>
            <a:ext cx="7504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0000FF"/>
                </a:solidFill>
                <a:latin typeface="+mn-lt"/>
              </a:rPr>
              <a:t>3. Mitteln über alle Sprecher pro Buchstabe pro Satz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3592" y="6291945"/>
            <a:ext cx="7884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z.B. einen Mittelwert für B über alle Sprecher in Satz 1 usw.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rcRect t="11411" r="7141" b="8169"/>
              <a:stretch>
                <a:fillRect/>
              </a:stretch>
            </p:blipFill>
          </mc:Choice>
          <mc:Fallback>
            <p:blipFill>
              <a:blip r:embed="rId3"/>
              <a:srcRect t="11411" r="7141" b="8169"/>
              <a:stretch>
                <a:fillRect/>
              </a:stretch>
            </p:blipFill>
          </mc:Fallback>
        </mc:AlternateContent>
        <p:spPr>
          <a:xfrm>
            <a:off x="450657" y="915362"/>
            <a:ext cx="4233711" cy="35542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96724" y="1611730"/>
            <a:ext cx="3480286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1. Je länger die Phrase, umso höher f0 zu Beginn der Phrase? (S1 </a:t>
            </a:r>
            <a:r>
              <a:rPr lang="de-DE" dirty="0" err="1" smtClean="0">
                <a:latin typeface="+mn-lt"/>
              </a:rPr>
              <a:t>vs</a:t>
            </a:r>
            <a:r>
              <a:rPr lang="de-DE" dirty="0" smtClean="0">
                <a:latin typeface="+mn-lt"/>
              </a:rPr>
              <a:t> S2)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07888" y="3193298"/>
            <a:ext cx="34802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2. Deklination in Fragen? (S1 </a:t>
            </a:r>
            <a:r>
              <a:rPr lang="de-DE" dirty="0" err="1" smtClean="0">
                <a:latin typeface="+mn-lt"/>
              </a:rPr>
              <a:t>vs</a:t>
            </a:r>
            <a:r>
              <a:rPr lang="de-DE" dirty="0" smtClean="0">
                <a:latin typeface="+mn-lt"/>
              </a:rPr>
              <a:t> S3)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07888" y="4585057"/>
            <a:ext cx="3480286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3. Kommt die finale Senkung wegen 'und' zustande? (S1 vs. S4)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6380" y="4585057"/>
            <a:ext cx="1814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S1: BDGWB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6380" y="5046722"/>
            <a:ext cx="1814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S2: BDG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0657" y="5508387"/>
            <a:ext cx="1814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S3: </a:t>
            </a:r>
            <a:r>
              <a:rPr lang="de-DE" dirty="0" smtClean="0">
                <a:solidFill>
                  <a:srgbClr val="FF0000"/>
                </a:solidFill>
                <a:latin typeface="+mn-lt"/>
              </a:rPr>
              <a:t>BDGWB?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0657" y="5970052"/>
            <a:ext cx="2617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S4: </a:t>
            </a:r>
            <a:r>
              <a:rPr lang="de-DE" dirty="0" smtClean="0">
                <a:solidFill>
                  <a:srgbClr val="0000FF"/>
                </a:solidFill>
                <a:latin typeface="+mn-lt"/>
              </a:rPr>
              <a:t>BDGW und B</a:t>
            </a:r>
          </a:p>
        </p:txBody>
      </p:sp>
      <p:cxnSp>
        <p:nvCxnSpPr>
          <p:cNvPr id="15" name="Straight Connector 14"/>
          <p:cNvCxnSpPr>
            <a:stCxn id="11" idx="3"/>
          </p:cNvCxnSpPr>
          <p:nvPr/>
        </p:nvCxnSpPr>
        <p:spPr>
          <a:xfrm>
            <a:off x="2160748" y="5277555"/>
            <a:ext cx="907183" cy="16701"/>
          </a:xfrm>
          <a:prstGeom prst="line">
            <a:avLst/>
          </a:prstGeom>
          <a:ln>
            <a:solidFill>
              <a:srgbClr val="00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944225" y="321614"/>
            <a:ext cx="1740143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Ergebnisse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rcRect l="5167" t="11856" r="4415" b="16564"/>
              <a:stretch>
                <a:fillRect/>
              </a:stretch>
            </p:blipFill>
          </mc:Choice>
          <mc:Fallback>
            <p:blipFill>
              <a:blip r:embed="rId3"/>
              <a:srcRect l="5167" t="11856" r="4415" b="16564"/>
              <a:stretch>
                <a:fillRect/>
              </a:stretch>
            </p:blipFill>
          </mc:Fallback>
        </mc:AlternateContent>
        <p:spPr>
          <a:xfrm>
            <a:off x="288650" y="3150165"/>
            <a:ext cx="4214281" cy="34635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2243" y="696368"/>
            <a:ext cx="3480286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1. Je länger die Phrase, umso höher f0 zu Beginn der Phrase? (S1 </a:t>
            </a:r>
            <a:r>
              <a:rPr lang="de-DE" dirty="0" err="1" smtClean="0">
                <a:latin typeface="+mn-lt"/>
              </a:rPr>
              <a:t>vs</a:t>
            </a:r>
            <a:r>
              <a:rPr lang="de-DE" dirty="0" smtClean="0">
                <a:latin typeface="+mn-lt"/>
              </a:rPr>
              <a:t> S2)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8535" y="2121252"/>
            <a:ext cx="3884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latin typeface="+mn-lt"/>
              </a:rPr>
              <a:t>f0-Unterschied zwischen </a:t>
            </a:r>
            <a:r>
              <a:rPr lang="de-DE" dirty="0" smtClean="0">
                <a:solidFill>
                  <a:srgbClr val="0000FF"/>
                </a:solidFill>
                <a:latin typeface="+mn-lt"/>
              </a:rPr>
              <a:t>B</a:t>
            </a:r>
            <a:r>
              <a:rPr lang="de-DE" dirty="0" smtClean="0">
                <a:latin typeface="+mn-lt"/>
              </a:rPr>
              <a:t>DGWB und </a:t>
            </a:r>
            <a:r>
              <a:rPr lang="de-DE" dirty="0" smtClean="0">
                <a:solidFill>
                  <a:srgbClr val="0000FF"/>
                </a:solidFill>
                <a:latin typeface="+mn-lt"/>
              </a:rPr>
              <a:t>B</a:t>
            </a:r>
            <a:r>
              <a:rPr lang="de-DE" dirty="0" smtClean="0">
                <a:latin typeface="+mn-lt"/>
              </a:rPr>
              <a:t>DG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219392" y="643925"/>
            <a:ext cx="3778220" cy="5639773"/>
            <a:chOff x="5219392" y="643925"/>
            <a:chExt cx="3778220" cy="5639773"/>
          </a:xfrm>
        </p:grpSpPr>
        <p:sp>
          <p:nvSpPr>
            <p:cNvPr id="6" name="TextBox 5"/>
            <p:cNvSpPr txBox="1"/>
            <p:nvPr/>
          </p:nvSpPr>
          <p:spPr>
            <a:xfrm>
              <a:off x="5517326" y="643925"/>
              <a:ext cx="348028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>
                  <a:latin typeface="+mn-lt"/>
                </a:rPr>
                <a:t>3. Kommt die finale Senkung wegen 'und' zustande? (S1 vs. S4) = ist der Abstieg größer in S4 als in S1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mc:AlternateContent>
            <mc:Choice xmlns:ma="http://schemas.microsoft.com/office/mac/drawingml/2008/main" Requires="ma">
              <p:blipFill>
                <a:blip r:embed="rId4"/>
                <a:srcRect t="16230" b="11967"/>
                <a:stretch>
                  <a:fillRect/>
                </a:stretch>
              </p:blipFill>
            </mc:Choice>
            <mc:Fallback>
              <p:blipFill>
                <a:blip r:embed="rId5"/>
                <a:srcRect t="16230" b="11967"/>
                <a:stretch>
                  <a:fillRect/>
                </a:stretch>
              </p:blipFill>
            </mc:Fallback>
          </mc:AlternateContent>
          <p:spPr>
            <a:xfrm>
              <a:off x="5219392" y="3150165"/>
              <a:ext cx="3340100" cy="2671868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5517326" y="2582917"/>
              <a:ext cx="34802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>
                  <a:latin typeface="+mn-lt"/>
                </a:rPr>
                <a:t>f0-Unterschied, W – B 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219392" y="5822033"/>
              <a:ext cx="12216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>
                  <a:latin typeface="+mn-lt"/>
                </a:rPr>
                <a:t>BDG</a:t>
              </a:r>
              <a:r>
                <a:rPr lang="de-DE" dirty="0" smtClean="0">
                  <a:solidFill>
                    <a:srgbClr val="0000FF"/>
                  </a:solidFill>
                  <a:latin typeface="+mn-lt"/>
                </a:rPr>
                <a:t>WB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955240" y="5822033"/>
              <a:ext cx="18032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>
                  <a:latin typeface="+mn-lt"/>
                </a:rPr>
                <a:t>BDG</a:t>
              </a:r>
              <a:r>
                <a:rPr lang="de-DE" dirty="0" smtClean="0">
                  <a:solidFill>
                    <a:srgbClr val="0000FF"/>
                  </a:solidFill>
                  <a:latin typeface="+mn-lt"/>
                </a:rPr>
                <a:t>W</a:t>
              </a:r>
              <a:r>
                <a:rPr lang="de-DE" dirty="0" smtClean="0">
                  <a:latin typeface="+mn-lt"/>
                </a:rPr>
                <a:t> und </a:t>
              </a:r>
              <a:r>
                <a:rPr lang="de-DE" dirty="0" smtClean="0">
                  <a:solidFill>
                    <a:srgbClr val="0000FF"/>
                  </a:solidFill>
                  <a:latin typeface="+mn-lt"/>
                </a:rPr>
                <a:t>B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Them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xpo">
      <a:majorFont>
        <a:latin typeface="Calibri"/>
        <a:ea typeface=""/>
        <a:cs typeface=""/>
        <a:font script="Jpan" typeface="ＭＳ ゴシック"/>
      </a:majorFont>
      <a:minorFont>
        <a:latin typeface="Calibri"/>
        <a:ea typeface=""/>
        <a:cs typeface=""/>
        <a:font script="Jpan" typeface="ＭＳ 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latin typeface="+mn-lt"/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52</TotalTime>
  <Words>321</Words>
  <Application>Microsoft Macintosh PowerPoint</Application>
  <PresentationFormat>On-screen Show (4:3)</PresentationFormat>
  <Paragraphs>39</Paragraphs>
  <Slides>4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Default Theme</vt:lpstr>
      <vt:lpstr>Slide 1</vt:lpstr>
      <vt:lpstr>Slide 2</vt:lpstr>
      <vt:lpstr>Slide 3</vt:lpstr>
      <vt:lpstr>Slide 4</vt:lpstr>
    </vt:vector>
  </TitlesOfParts>
  <Company>IPS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Jonathan Harrington</dc:creator>
  <cp:lastModifiedBy>Jonathan Harrington</cp:lastModifiedBy>
  <cp:revision>6</cp:revision>
  <dcterms:created xsi:type="dcterms:W3CDTF">2011-12-21T08:40:21Z</dcterms:created>
  <dcterms:modified xsi:type="dcterms:W3CDTF">2011-12-21T08:41:36Z</dcterms:modified>
</cp:coreProperties>
</file>