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sldIdLst>
    <p:sldId id="306" r:id="rId2"/>
    <p:sldId id="346" r:id="rId3"/>
    <p:sldId id="330" r:id="rId4"/>
    <p:sldId id="331" r:id="rId5"/>
    <p:sldId id="332" r:id="rId6"/>
    <p:sldId id="333" r:id="rId7"/>
    <p:sldId id="334" r:id="rId8"/>
    <p:sldId id="343" r:id="rId9"/>
    <p:sldId id="342" r:id="rId10"/>
    <p:sldId id="341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1496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11/28/12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11832"/>
            <a:ext cx="5257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Einige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Kriterien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f</a:t>
            </a:r>
            <a:r>
              <a:rPr lang="en-AU" sz="2400" dirty="0" err="1" smtClean="0">
                <a:latin typeface="+mj-lt"/>
                <a:cs typeface="Arial"/>
              </a:rPr>
              <a:t>ür</a:t>
            </a:r>
            <a:r>
              <a:rPr lang="en-AU" sz="2400" dirty="0" smtClean="0">
                <a:latin typeface="+mj-lt"/>
                <a:cs typeface="Arial"/>
              </a:rPr>
              <a:t> die </a:t>
            </a:r>
            <a:r>
              <a:rPr lang="en-AU" sz="2400" dirty="0" err="1" smtClean="0">
                <a:latin typeface="+mj-lt"/>
                <a:cs typeface="Arial"/>
              </a:rPr>
              <a:t>Durchführung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Varianzanalyse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90229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99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dirty="0" smtClean="0">
                <a:latin typeface="Courier"/>
                <a:cs typeface="Courier"/>
              </a:rPr>
              <a:t>9.890888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$`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Mauchly's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Sphericity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`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4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3.342362e-08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4.370590e-03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3.120999e-03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011275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betroffenen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err="1" smtClean="0">
                <a:latin typeface="+mj-lt"/>
                <a:cs typeface="Arial"/>
              </a:rPr>
              <a:t>liegt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008000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-Epsilon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sollte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letzten</a:t>
            </a:r>
            <a:r>
              <a:rPr lang="en-GB" sz="2400" dirty="0" smtClean="0">
                <a:latin typeface="+mj-lt"/>
                <a:cs typeface="Arial"/>
              </a:rPr>
              <a:t> Fall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H-F-Epsilon &gt; 1 </a:t>
            </a:r>
            <a:r>
              <a:rPr lang="en-GB" sz="2400" dirty="0" err="1" smtClean="0">
                <a:latin typeface="+mj-lt"/>
                <a:cs typeface="Arial"/>
              </a:rPr>
              <a:t>sein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dann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einfach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ursprünglichen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nehmen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d.h</a:t>
            </a:r>
            <a:r>
              <a:rPr lang="en-GB" sz="2400" dirty="0" smtClean="0">
                <a:latin typeface="+mj-lt"/>
                <a:cs typeface="Arial"/>
              </a:rPr>
              <a:t>. </a:t>
            </a:r>
            <a:r>
              <a:rPr lang="en-GB" sz="2400" dirty="0" err="1" smtClean="0">
                <a:latin typeface="+mj-lt"/>
                <a:cs typeface="Arial"/>
              </a:rPr>
              <a:t>keine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Korrektur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einsetzen</a:t>
            </a:r>
            <a:r>
              <a:rPr lang="en-GB" sz="2400" dirty="0" smtClean="0">
                <a:latin typeface="+mj-lt"/>
                <a:cs typeface="Arial"/>
              </a:rPr>
              <a:t>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991492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] ➞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F[1.4, </a:t>
            </a:r>
            <a:r>
              <a:rPr lang="en-GB" sz="2400" dirty="0" smtClean="0">
                <a:latin typeface="+mj-lt"/>
                <a:cs typeface="Arial"/>
              </a:rPr>
              <a:t>  13.7]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324600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×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 </a:t>
            </a:r>
            <a:r>
              <a:rPr lang="en-GB" sz="2400" dirty="0" smtClean="0">
                <a:cs typeface="Arial"/>
              </a:rPr>
              <a:t>F[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400" dirty="0" smtClean="0"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400" dirty="0" smtClean="0">
                <a:cs typeface="Arial"/>
              </a:rPr>
              <a:t>] ➞ 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F[1.4, 13.7]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800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800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solidFill>
                  <a:srgbClr val="000000"/>
                </a:solidFill>
                <a:latin typeface="Courier"/>
                <a:cs typeface="Courier"/>
              </a:rPr>
              <a:t>9.890888</a:t>
            </a:r>
            <a:r>
              <a:rPr lang="en-GB" sz="2000" b="1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1.4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</a:t>
            </a:r>
            <a:r>
              <a:rPr lang="en-GB" sz="2400" dirty="0" smtClean="0">
                <a:latin typeface="+mj-lt"/>
                <a:cs typeface="Arial"/>
              </a:rPr>
              <a:t>] = 78.5,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(F[1.4, 13.7] = 9.9,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851" y="0"/>
            <a:ext cx="402988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ANOVA und 'balanced design'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845" y="457200"/>
            <a:ext cx="7082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40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20 aus BY (davon 10 alt, 10 jung), 20 aus SH (davon 10 alt, 10 jung) produzierten /i/, /e/, /a/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6632" y="1186428"/>
            <a:ext cx="4085829" cy="2501414"/>
            <a:chOff x="56632" y="1186428"/>
            <a:chExt cx="4085829" cy="2501414"/>
          </a:xfrm>
        </p:grpSpPr>
        <p:sp>
          <p:nvSpPr>
            <p:cNvPr id="3" name="TextBox 2"/>
            <p:cNvSpPr txBox="1"/>
            <p:nvPr/>
          </p:nvSpPr>
          <p:spPr>
            <a:xfrm>
              <a:off x="181371" y="1519029"/>
              <a:ext cx="3505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Dieselbe Anzahl und mindestens 5 pro Stufe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6632" y="299534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45912" y="223111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74312" y="290798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74312" y="322617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088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804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57976" y="1186428"/>
              <a:ext cx="14478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Between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08861" y="290351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344186" y="290798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16163" y="322617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80461" y="320162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38961" y="3771752"/>
            <a:ext cx="3124200" cy="923330"/>
            <a:chOff x="5338961" y="3771752"/>
            <a:chExt cx="3124200" cy="923330"/>
          </a:xfrm>
        </p:grpSpPr>
        <p:sp>
          <p:nvSpPr>
            <p:cNvPr id="92" name="TextBox 91"/>
            <p:cNvSpPr txBox="1"/>
            <p:nvPr/>
          </p:nvSpPr>
          <p:spPr>
            <a:xfrm>
              <a:off x="6329561" y="3771752"/>
              <a:ext cx="168501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338961" y="42334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0		1		1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8961" y="4742260"/>
            <a:ext cx="3333233" cy="1739205"/>
            <a:chOff x="5338961" y="4742260"/>
            <a:chExt cx="3333233" cy="1739205"/>
          </a:xfrm>
        </p:grpSpPr>
        <p:sp>
          <p:nvSpPr>
            <p:cNvPr id="94" name="TextBox 93"/>
            <p:cNvSpPr txBox="1"/>
            <p:nvPr/>
          </p:nvSpPr>
          <p:spPr>
            <a:xfrm>
              <a:off x="5338961" y="4742260"/>
              <a:ext cx="333323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muss </a:t>
              </a:r>
              <a:r>
                <a:rPr lang="en-GB" sz="2400" dirty="0" err="1" smtClean="0">
                  <a:latin typeface="+mj-lt"/>
                  <a:cs typeface="Arial"/>
                </a:rPr>
                <a:t>gemittelt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werden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491361" y="541020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4		4		4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867400" y="6019800"/>
              <a:ext cx="25957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(</a:t>
              </a:r>
              <a:r>
                <a:rPr lang="en-GB" sz="2400" dirty="0" err="1" smtClean="0">
                  <a:latin typeface="+mj-lt"/>
                  <a:cs typeface="Arial"/>
                </a:rPr>
                <a:t>nächste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Folie</a:t>
              </a:r>
              <a:r>
                <a:rPr lang="en-GB" sz="2400" dirty="0" smtClean="0">
                  <a:latin typeface="+mj-lt"/>
                  <a:cs typeface="Arial"/>
                </a:rPr>
                <a:t>)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16334" y="3747195"/>
            <a:ext cx="4085829" cy="1819870"/>
            <a:chOff x="216334" y="3747195"/>
            <a:chExt cx="4085829" cy="1819870"/>
          </a:xfrm>
        </p:grpSpPr>
        <p:sp>
          <p:nvSpPr>
            <p:cNvPr id="64" name="TextBox 63"/>
            <p:cNvSpPr txBox="1"/>
            <p:nvPr/>
          </p:nvSpPr>
          <p:spPr>
            <a:xfrm>
              <a:off x="910749" y="3747195"/>
              <a:ext cx="2708236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meistens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16334" y="4874567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705614" y="4110335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334014" y="4787205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334014" y="5105400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1685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5401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168563" y="4782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503888" y="4787205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175865" y="510540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540163" y="5080843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3636" y="5336232"/>
            <a:ext cx="4085829" cy="1456730"/>
            <a:chOff x="223636" y="5336232"/>
            <a:chExt cx="4085829" cy="1456730"/>
          </a:xfrm>
        </p:grpSpPr>
        <p:sp>
          <p:nvSpPr>
            <p:cNvPr id="107" name="TextBox 106"/>
            <p:cNvSpPr txBox="1"/>
            <p:nvPr/>
          </p:nvSpPr>
          <p:spPr>
            <a:xfrm>
              <a:off x="223636" y="610046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712916" y="533623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341316" y="601310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341316" y="633129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1758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5474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175865" y="600863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4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511190" y="601310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183167" y="633129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6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547465" y="6306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3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181963"/>
            <a:ext cx="3962400" cy="2649349"/>
            <a:chOff x="5105400" y="1181963"/>
            <a:chExt cx="3962400" cy="2649349"/>
          </a:xfrm>
        </p:grpSpPr>
        <p:sp>
          <p:nvSpPr>
            <p:cNvPr id="45" name="TextBox 44"/>
            <p:cNvSpPr txBox="1"/>
            <p:nvPr/>
          </p:nvSpPr>
          <p:spPr>
            <a:xfrm>
              <a:off x="6062861" y="1181963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Within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105400" y="1519029"/>
              <a:ext cx="396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Ein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Stufe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Vpn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38961" y="253368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S1		1		1		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38961" y="2764512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S2		1		1		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338961" y="29797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S3		1		1		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38961" y="336964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1		1		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338961" y="2154913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i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e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19961" y="1888361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Anzahl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der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Werte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91842" y="3138814"/>
              <a:ext cx="622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...</a:t>
              </a:r>
              <a:endParaRPr lang="en-GB" sz="2400" dirty="0" err="1" smtClean="0"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147" y="136439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Englische und spanische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produzierten /i, e, a/ zu 2 Sprechgeschwindigkeiten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" y="2195394"/>
            <a:ext cx="8558886" cy="4158863"/>
            <a:chOff x="228600" y="2195394"/>
            <a:chExt cx="8558886" cy="4158863"/>
          </a:xfrm>
        </p:grpSpPr>
        <p:grpSp>
          <p:nvGrpSpPr>
            <p:cNvPr id="40" name="Group 39"/>
            <p:cNvGrpSpPr/>
            <p:nvPr/>
          </p:nvGrpSpPr>
          <p:grpSpPr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5787109" y="4222889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cs typeface="Arial"/>
                  </a:rPr>
                  <a:t>Vpn</a:t>
                </a:r>
                <a:endParaRPr lang="de-DE" sz="2400" dirty="0" smtClean="0">
                  <a:cs typeface="Arial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710786" y="5592256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21536" y="5592256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607733" y="5592256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71248" y="4908689"/>
                <a:ext cx="786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lang.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schnell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Sprechtempo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44925" y="5592256"/>
                <a:ext cx="8795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Vokal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Sprache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engl. oder </a:t>
                </a:r>
                <a:r>
                  <a:rPr lang="de-DE" sz="2400" dirty="0" err="1" smtClean="0">
                    <a:cs typeface="Arial"/>
                  </a:rPr>
                  <a:t>span</a:t>
                </a:r>
                <a:r>
                  <a:rPr lang="de-DE" sz="2400" dirty="0" smtClean="0">
                    <a:cs typeface="Arial"/>
                  </a:rPr>
                  <a:t>.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rot="5400000">
                <a:off x="5129686" y="5556712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</p:cNvCxnSpPr>
              <p:nvPr/>
            </p:nvCxnSpPr>
            <p:spPr>
              <a:xfrm rot="5400000">
                <a:off x="4880845" y="5360758"/>
                <a:ext cx="374305" cy="39349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5343497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6527604" y="5592255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938354" y="5592255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24551" y="5592255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6946504" y="5556711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6713931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H="1">
                <a:off x="7160315" y="5344488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4" idx="2"/>
              </p:cNvCxnSpPr>
              <p:nvPr/>
            </p:nvCxnSpPr>
            <p:spPr>
              <a:xfrm flipV="1">
                <a:off x="5297283" y="4684554"/>
                <a:ext cx="831176" cy="37430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6153255" y="4684554"/>
                <a:ext cx="855972" cy="3743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5947110" y="4181214"/>
                <a:ext cx="376536" cy="71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60431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7386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20174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7761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4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84716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5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93476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6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0147" y="3996521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39243" y="4597192"/>
                <a:ext cx="9843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634086" y="4518762"/>
                <a:ext cx="8153400" cy="1588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8600" y="2195394"/>
              <a:ext cx="81058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r>
                <a:rPr lang="de-DE" sz="2400" dirty="0" smtClean="0">
                  <a:latin typeface="+mj-lt"/>
                  <a:cs typeface="Arial"/>
                </a:rPr>
                <a:t>: Vokal (3 Stufen) und Sprechgeschwindigkeit (2 Stufen)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Daher: 3 × 2 = 6 </a:t>
              </a:r>
              <a:r>
                <a:rPr lang="de-DE" sz="2400" dirty="0" err="1" smtClean="0">
                  <a:latin typeface="+mj-lt"/>
                  <a:cs typeface="Arial"/>
                </a:rPr>
                <a:t>within-Werte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(ein Wert pro </a:t>
              </a:r>
              <a:r>
                <a:rPr lang="de-DE" sz="2400" dirty="0" err="1" smtClean="0">
                  <a:latin typeface="+mj-lt"/>
                  <a:cs typeface="Arial"/>
                </a:rPr>
                <a:t>within-Stufe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).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0147" y="533400"/>
            <a:ext cx="799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latin typeface="+mj-lt"/>
                <a:cs typeface="Arial"/>
              </a:rPr>
              <a:t>Wenn es </a:t>
            </a:r>
            <a:r>
              <a:rPr lang="de-DE" sz="2400" i="1" smtClean="0">
                <a:latin typeface="+mj-lt"/>
                <a:cs typeface="Arial"/>
              </a:rPr>
              <a:t>n</a:t>
            </a:r>
            <a:r>
              <a:rPr lang="de-DE" sz="2400" smtClean="0">
                <a:latin typeface="+mj-lt"/>
                <a:cs typeface="Arial"/>
              </a:rPr>
              <a:t> within-Stufen gibt, dann muss es </a:t>
            </a:r>
            <a:r>
              <a:rPr lang="de-DE" sz="2400" i="1" smtClean="0">
                <a:latin typeface="+mj-lt"/>
                <a:cs typeface="Arial"/>
              </a:rPr>
              <a:t>n</a:t>
            </a:r>
            <a:r>
              <a:rPr lang="de-DE" sz="2400" smtClean="0">
                <a:latin typeface="+mj-lt"/>
                <a:cs typeface="Arial"/>
              </a:rPr>
              <a:t> Werte geben pro Vpn, einen Wert pro within-Stufe z.B: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696" y="533400"/>
            <a:ext cx="840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mehrere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/i, e, a/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</a:t>
            </a:r>
            <a:r>
              <a:rPr lang="de-DE" sz="2400" dirty="0" err="1" smtClean="0">
                <a:latin typeface="+mj-lt"/>
                <a:cs typeface="Arial"/>
              </a:rPr>
              <a:t>within-Stufe</a:t>
            </a:r>
            <a:r>
              <a:rPr lang="de-DE" sz="2400" dirty="0" smtClean="0">
                <a:latin typeface="+mj-lt"/>
                <a:cs typeface="Arial"/>
              </a:rPr>
              <a:t> sind in einem ANOVA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en-AU" sz="2400" dirty="0" err="1" smtClean="0">
                <a:latin typeface="+mj-lt"/>
                <a:cs typeface="Arial"/>
              </a:rPr>
              <a:t>einen</a:t>
            </a:r>
            <a:r>
              <a:rPr lang="en-AU" sz="2400" dirty="0" smtClean="0">
                <a:latin typeface="+mj-lt"/>
                <a:cs typeface="Arial"/>
              </a:rPr>
              <a:t> Wert pro within-</a:t>
            </a:r>
            <a:r>
              <a:rPr lang="en-AU" sz="2400" dirty="0" err="1" smtClean="0">
                <a:latin typeface="+mj-lt"/>
                <a:cs typeface="Arial"/>
              </a:rPr>
              <a:t>Stufe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haben (6 </a:t>
            </a:r>
            <a:r>
              <a:rPr lang="de-DE" sz="2400" b="1" dirty="0" smtClean="0">
                <a:latin typeface="+mj-lt"/>
                <a:cs typeface="Arial"/>
              </a:rPr>
              <a:t>Mittelwerte</a:t>
            </a:r>
            <a:r>
              <a:rPr lang="de-DE" sz="2400" dirty="0" smtClean="0">
                <a:latin typeface="+mj-lt"/>
                <a:cs typeface="Arial"/>
              </a:rPr>
              <a:t>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Inwiefern wird F2 vom Alter und Wort beeinflusst?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831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read.table(file.path(pfadu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table(Vpn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interaction(Wort</a:t>
            </a:r>
            <a:r>
              <a:rPr lang="en-US" sz="2400" dirty="0" smtClean="0">
                <a:solidFill>
                  <a:srgbClr val="FF0000"/>
                </a:solidFill>
              </a:rPr>
              <a:t>, Alter)))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676400"/>
            <a:ext cx="8839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9       10        10          0         0          0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  <a:endParaRPr lang="en-GB" sz="1600" dirty="0" err="1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66701" y="2356245"/>
            <a:ext cx="8153400" cy="1015663"/>
            <a:chOff x="266701" y="2356245"/>
            <a:chExt cx="81534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266701" y="2394466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dim(ssbm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1" y="2856131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[1] 36  4</a:t>
              </a:r>
              <a:endParaRPr lang="en-GB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5101" y="2356245"/>
              <a:ext cx="5715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head(ssbm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  <a:p>
              <a:r>
                <a:rPr lang="en-US" dirty="0" smtClean="0"/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Group.1 Group.2 Group.3         x1   swoop     alt    </a:t>
              </a:r>
              <a:r>
                <a:rPr lang="en-US" dirty="0" err="1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arkn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10.527359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52400" y="581796"/>
            <a:ext cx="7962901" cy="1560734"/>
            <a:chOff x="152400" y="581796"/>
            <a:chExt cx="7962901" cy="1560734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581796"/>
              <a:ext cx="777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2. </a:t>
              </a:r>
              <a:r>
                <a:rPr lang="en-GB" sz="2400" dirty="0" err="1" smtClean="0">
                  <a:latin typeface="+mj-lt"/>
                  <a:cs typeface="Arial"/>
                </a:rPr>
                <a:t>Über</a:t>
              </a:r>
              <a:r>
                <a:rPr lang="en-GB" sz="2400" dirty="0" smtClean="0">
                  <a:latin typeface="+mj-lt"/>
                  <a:cs typeface="Arial"/>
                </a:rPr>
                <a:t> die </a:t>
              </a:r>
              <a:r>
                <a:rPr lang="en-GB" sz="2400" dirty="0" err="1" smtClean="0">
                  <a:latin typeface="+mj-lt"/>
                  <a:cs typeface="Arial"/>
                </a:rPr>
                <a:t>Wort-Wiederholungen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mit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aggregate()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mitteln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6701" y="1680865"/>
              <a:ext cx="784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ssbm</a:t>
              </a:r>
              <a:r>
                <a:rPr lang="en-US" sz="2400" dirty="0" smtClean="0">
                  <a:solidFill>
                    <a:srgbClr val="FF0000"/>
                  </a:solidFill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with(ssb</a:t>
              </a:r>
              <a:r>
                <a:rPr lang="en-US" sz="2400" dirty="0" smtClean="0">
                  <a:solidFill>
                    <a:srgbClr val="FF0000"/>
                  </a:solidFill>
                </a:rPr>
                <a:t>, aggregate(F2,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list(Wort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</a:rPr>
                <a:t>), mean))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25589" y="995064"/>
              <a:ext cx="2819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abhängige Variable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16200000" flipH="1">
              <a:off x="3616624" y="1494829"/>
              <a:ext cx="313731" cy="2286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610101" y="897759"/>
              <a:ext cx="18123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alle Faktoren</a:t>
              </a:r>
            </a:p>
          </p:txBody>
        </p:sp>
        <p:cxnSp>
          <p:nvCxnSpPr>
            <p:cNvPr id="18" name="Straight Arrow Connector 17"/>
            <p:cNvCxnSpPr>
              <a:stCxn id="17" idx="2"/>
            </p:cNvCxnSpPr>
            <p:nvPr/>
          </p:nvCxnSpPr>
          <p:spPr>
            <a:xfrm rot="5400000">
              <a:off x="4978673" y="1143253"/>
              <a:ext cx="321441" cy="7537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7" idx="2"/>
            </p:cNvCxnSpPr>
            <p:nvPr/>
          </p:nvCxnSpPr>
          <p:spPr>
            <a:xfrm rot="16200000" flipH="1">
              <a:off x="5393435" y="1482273"/>
              <a:ext cx="321440" cy="757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7" idx="2"/>
            </p:cNvCxnSpPr>
            <p:nvPr/>
          </p:nvCxnSpPr>
          <p:spPr>
            <a:xfrm rot="16200000" flipH="1">
              <a:off x="5884397" y="991311"/>
              <a:ext cx="321440" cy="10576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82093" y="3371908"/>
            <a:ext cx="7871854" cy="1303345"/>
            <a:chOff x="182093" y="3371908"/>
            <a:chExt cx="7871854" cy="1303345"/>
          </a:xfrm>
        </p:grpSpPr>
        <p:sp>
          <p:nvSpPr>
            <p:cNvPr id="5" name="TextBox 4"/>
            <p:cNvSpPr txBox="1"/>
            <p:nvPr/>
          </p:nvSpPr>
          <p:spPr>
            <a:xfrm>
              <a:off x="205347" y="3371908"/>
              <a:ext cx="49530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3. </a:t>
              </a:r>
              <a:r>
                <a:rPr lang="en-GB" sz="2400" dirty="0" err="1" smtClean="0">
                  <a:latin typeface="+mj-lt"/>
                  <a:cs typeface="Arial"/>
                </a:rPr>
                <a:t>Neue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Namen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vergeben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2093" y="3756388"/>
              <a:ext cx="59271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names(ssbm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) =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c("Wort</a:t>
              </a:r>
              <a:r>
                <a:rPr lang="en-US" sz="2400" dirty="0" smtClean="0">
                  <a:solidFill>
                    <a:srgbClr val="FF0000"/>
                  </a:solidFill>
                </a:rPr>
                <a:t>", "Alter", "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</a:rPr>
                <a:t>", "F2")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3447" y="4213588"/>
              <a:ext cx="781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with(ssbm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table(Vpn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interaction(Wort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Alter)))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52400" y="4675253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...</a:t>
            </a:r>
            <a:endParaRPr lang="en-GB" sz="1600" dirty="0" err="1" smtClean="0">
              <a:latin typeface="Courier"/>
              <a:cs typeface="Courier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43447" y="5939135"/>
            <a:ext cx="6553200" cy="918865"/>
            <a:chOff x="243447" y="5939135"/>
            <a:chExt cx="6553200" cy="918865"/>
          </a:xfrm>
        </p:grpSpPr>
        <p:sp>
          <p:nvSpPr>
            <p:cNvPr id="27" name="TextBox 26"/>
            <p:cNvSpPr txBox="1"/>
            <p:nvPr/>
          </p:nvSpPr>
          <p:spPr>
            <a:xfrm>
              <a:off x="243447" y="5939135"/>
              <a:ext cx="5865811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4. </a:t>
              </a:r>
              <a:r>
                <a:rPr lang="en-GB" sz="2400" dirty="0" err="1" smtClean="0">
                  <a:latin typeface="+mj-lt"/>
                  <a:cs typeface="Arial"/>
                </a:rPr>
                <a:t>Anova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wie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üblich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durchführen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3447" y="6396335"/>
              <a:ext cx="655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.(F2),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.(Alter))</a:t>
              </a:r>
              <a:endParaRPr lang="en-GB" sz="2400" dirty="0" err="1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4232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ist die Annahme, dass die Unterschiede zwischen den Stufen eines </a:t>
            </a:r>
            <a:r>
              <a:rPr lang="de-DE" sz="2400" dirty="0" err="1" smtClean="0">
                <a:latin typeface="+mj-lt"/>
                <a:cs typeface="Arial"/>
              </a:rPr>
              <a:t>within-Faktors</a:t>
            </a:r>
            <a:r>
              <a:rPr lang="de-DE" sz="2400" dirty="0" smtClean="0">
                <a:latin typeface="+mj-lt"/>
                <a:cs typeface="Arial"/>
              </a:rPr>
              <a:t> dieselbe Varianz haben.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595229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werden die Wahrscheinlichkeiten durch Änderungen in den Freiheitsgraden nach oben gesetzt.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tritt nur auf wenn ein </a:t>
            </a:r>
            <a:r>
              <a:rPr lang="de-DE" sz="2400" dirty="0" err="1" smtClean="0">
                <a:latin typeface="+mj-lt"/>
                <a:cs typeface="Arial"/>
              </a:rPr>
              <a:t>within-Faktor</a:t>
            </a:r>
            <a:r>
              <a:rPr lang="de-DE" sz="2400" dirty="0" smtClean="0">
                <a:latin typeface="+mj-lt"/>
                <a:cs typeface="Arial"/>
              </a:rPr>
              <a:t> mehr als 2 Stufen hat.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Man </a:t>
            </a:r>
            <a:r>
              <a:rPr lang="en-GB" sz="2400" dirty="0" err="1" smtClean="0">
                <a:latin typeface="+mj-lt"/>
                <a:cs typeface="Arial"/>
              </a:rPr>
              <a:t>soll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grundsätzlich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für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10560</TotalTime>
  <Words>1382</Words>
  <Application>Microsoft Macintosh PowerPoint</Application>
  <PresentationFormat>On-screen Show (4:3)</PresentationFormat>
  <Paragraphs>223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135</cp:revision>
  <dcterms:created xsi:type="dcterms:W3CDTF">2012-11-28T07:51:48Z</dcterms:created>
  <dcterms:modified xsi:type="dcterms:W3CDTF">2012-11-28T07:54:34Z</dcterms:modified>
</cp:coreProperties>
</file>