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Default Extension="pict" ContentType="image/pict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embeddings/Microsoft_Equation3.bin" ContentType="application/vnd.openxmlformats-officedocument.oleObject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Default Extension="pdf" ContentType="application/pdf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embeddings/Microsoft_Equation1.bin" ContentType="application/vnd.openxmlformats-officedocument.oleObject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Default Extension="wmf" ContentType="image/x-wmf"/>
  <Override PartName="/ppt/slideLayouts/slideLayout4.xml" ContentType="application/vnd.openxmlformats-officedocument.presentationml.slideLayout+xml"/>
  <Override PartName="/ppt/embeddings/Microsoft_Equation2.bin" ContentType="application/vnd.openxmlformats-officedocument.oleObject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368" r:id="rId2"/>
    <p:sldId id="377" r:id="rId3"/>
    <p:sldId id="417" r:id="rId4"/>
    <p:sldId id="424" r:id="rId5"/>
    <p:sldId id="386" r:id="rId6"/>
    <p:sldId id="419" r:id="rId7"/>
    <p:sldId id="420" r:id="rId8"/>
    <p:sldId id="391" r:id="rId9"/>
    <p:sldId id="392" r:id="rId10"/>
    <p:sldId id="425" r:id="rId11"/>
    <p:sldId id="400" r:id="rId12"/>
    <p:sldId id="429" r:id="rId13"/>
    <p:sldId id="430" r:id="rId14"/>
    <p:sldId id="437" r:id="rId15"/>
    <p:sldId id="431" r:id="rId16"/>
    <p:sldId id="432" r:id="rId17"/>
    <p:sldId id="433" r:id="rId18"/>
    <p:sldId id="434" r:id="rId19"/>
    <p:sldId id="435" r:id="rId20"/>
    <p:sldId id="436" r:id="rId21"/>
    <p:sldId id="438" r:id="rId22"/>
    <p:sldId id="439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rgbClr val="FF3300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rgbClr val="FF3300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rgbClr val="FF3300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rgbClr val="FF3300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rgbClr val="FF3300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kern="1200">
        <a:solidFill>
          <a:srgbClr val="FF3300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kern="1200">
        <a:solidFill>
          <a:srgbClr val="FF3300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kern="1200">
        <a:solidFill>
          <a:srgbClr val="FF3300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kern="1200">
        <a:solidFill>
          <a:srgbClr val="FF3300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browse/>
    <p:sldAll/>
    <p:penClr>
      <a:schemeClr val="tx1"/>
    </p:penClr>
  </p:showPr>
  <p:clrMru>
    <a:srgbClr val="666699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92" y="-5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ict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CAB70-8928-5F41-BFBF-9CC109BA2B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445A5-E70B-334F-9F3C-EF7FF63BFD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60727-2351-8C4A-A7E2-CBEC04CE83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04D83-3A78-3444-ADA7-8DF3394A7E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272AD-96A2-3B4A-96BD-103EFAD145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D668D-6D69-BF4D-AA6C-08007B9174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A8113-C826-2C48-B0A3-0E966852F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94C62-35AC-CD4F-9F23-6C4D8CC9C7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92E7B-493E-7D47-B987-DCC871BA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0F924-9DA9-AB4E-91B6-A39A23452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5A38E-1928-9D48-B48E-88FACB11E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C8E70B4-9FCD-D24B-A60E-598A800DAA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df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df"/><Relationship Id="rId3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df"/><Relationship Id="rId3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Microsoft_Equation1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df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df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2.bin"/><Relationship Id="rId4" Type="http://schemas.openxmlformats.org/officeDocument/2006/relationships/oleObject" Target="../embeddings/Microsoft_Equation3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2133600" y="685800"/>
            <a:ext cx="48768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Die </a:t>
            </a:r>
            <a:r>
              <a:rPr lang="en-US" dirty="0" err="1">
                <a:solidFill>
                  <a:schemeClr val="tx1"/>
                </a:solidFill>
                <a:latin typeface="Calibri"/>
                <a:cs typeface="Calibri"/>
              </a:rPr>
              <a:t>t-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Verteilung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und die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Prüfstatistik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2514600" y="2895600"/>
            <a:ext cx="3382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Jonathan Harrington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0"/>
            <a:ext cx="800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Fällt 0 außerhalb des 95% </a:t>
            </a:r>
            <a:r>
              <a:rPr lang="de-DE" dirty="0" err="1" smtClean="0">
                <a:solidFill>
                  <a:schemeClr val="tx1"/>
                </a:solidFill>
                <a:latin typeface="Calibri"/>
                <a:cs typeface="Calibri"/>
              </a:rPr>
              <a:t>Konfidenzintervalls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 von </a:t>
            </a:r>
            <a:r>
              <a:rPr lang="en-US" dirty="0" err="1" smtClean="0">
                <a:solidFill>
                  <a:schemeClr val="tx1"/>
                </a:solidFill>
                <a:latin typeface="Symbol" charset="2"/>
              </a:rPr>
              <a:t>m</a:t>
            </a:r>
            <a:r>
              <a:rPr lang="en-US" dirty="0" smtClean="0">
                <a:solidFill>
                  <a:schemeClr val="tx1"/>
                </a:solidFill>
                <a:latin typeface="Symbol" charset="2"/>
              </a:rPr>
              <a:t>?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5000" t="13762" r="9091" b="18089"/>
              <a:stretch>
                <a:fillRect/>
              </a:stretch>
            </p:blipFill>
          </mc:Choice>
          <mc:Fallback>
            <p:blipFill>
              <a:blip r:embed="rId3"/>
              <a:srcRect l="5000" t="13762" r="9091" b="18089"/>
              <a:stretch>
                <a:fillRect/>
              </a:stretch>
            </p:blipFill>
          </mc:Fallback>
        </mc:AlternateContent>
        <p:spPr>
          <a:xfrm>
            <a:off x="762000" y="1524000"/>
            <a:ext cx="5943600" cy="4114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52600" y="457200"/>
            <a:ext cx="4876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=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kommt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0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zwischen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i="1" dirty="0" smtClean="0">
                <a:solidFill>
                  <a:schemeClr val="tx1"/>
                </a:solidFill>
                <a:latin typeface="Calibri"/>
                <a:cs typeface="Calibri"/>
              </a:rPr>
              <a:t>a 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und </a:t>
            </a:r>
            <a:r>
              <a:rPr lang="en-GB" i="1" dirty="0" err="1" smtClean="0">
                <a:solidFill>
                  <a:schemeClr val="tx1"/>
                </a:solidFill>
                <a:latin typeface="Calibri"/>
                <a:cs typeface="Calibri"/>
              </a:rPr>
              <a:t>b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vor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86200" y="10668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Symbol" charset="2"/>
                <a:cs typeface="Symbol" charset="2"/>
              </a:rPr>
              <a:t>m</a:t>
            </a:r>
            <a:endParaRPr lang="en-GB" dirty="0" smtClean="0">
              <a:solidFill>
                <a:schemeClr val="tx1"/>
              </a:solidFill>
              <a:latin typeface="Symbol" charset="2"/>
              <a:cs typeface="Symbol" charset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90800" y="3124200"/>
            <a:ext cx="381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05400" y="3124200"/>
            <a:ext cx="381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b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-904845" y="3571845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sz="2000" dirty="0" err="1" smtClean="0">
                <a:solidFill>
                  <a:schemeClr val="tx1"/>
                </a:solidFill>
                <a:latin typeface="Calibri"/>
                <a:cs typeface="Calibri"/>
              </a:rPr>
              <a:t>Wahrscheinlichkeitsdichte</a:t>
            </a:r>
            <a:endParaRPr lang="en-GB" sz="2000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52400" y="5562600"/>
            <a:ext cx="7566100" cy="995065"/>
            <a:chOff x="152400" y="5562600"/>
            <a:chExt cx="7566100" cy="995065"/>
          </a:xfrm>
        </p:grpSpPr>
        <p:sp>
          <p:nvSpPr>
            <p:cNvPr id="12" name="Rectangle 11"/>
            <p:cNvSpPr/>
            <p:nvPr/>
          </p:nvSpPr>
          <p:spPr>
            <a:xfrm>
              <a:off x="152400" y="5638800"/>
              <a:ext cx="309802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DE" dirty="0" err="1" smtClean="0">
                  <a:latin typeface="Calibri"/>
                  <a:cs typeface="Calibri"/>
                </a:rPr>
                <a:t>mu</a:t>
              </a:r>
              <a:r>
                <a:rPr lang="de-DE" dirty="0" smtClean="0">
                  <a:latin typeface="Calibri"/>
                  <a:cs typeface="Calibri"/>
                </a:rPr>
                <a:t>  + SE * qt(0.025, </a:t>
              </a:r>
              <a:r>
                <a:rPr lang="de-DE" dirty="0" err="1" smtClean="0">
                  <a:latin typeface="Calibri"/>
                  <a:cs typeface="Calibri"/>
                </a:rPr>
                <a:t>df</a:t>
              </a:r>
              <a:r>
                <a:rPr lang="de-DE" dirty="0" smtClean="0">
                  <a:latin typeface="Calibri"/>
                  <a:cs typeface="Calibri"/>
                </a:rPr>
                <a:t>)</a:t>
              </a:r>
              <a:r>
                <a:rPr lang="de-DE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endParaRPr lang="en-GB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0476" y="5562600"/>
              <a:ext cx="309802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de-DE" dirty="0" err="1" smtClean="0">
                  <a:latin typeface="Calibri"/>
                  <a:cs typeface="Calibri"/>
                </a:rPr>
                <a:t>mu</a:t>
              </a:r>
              <a:r>
                <a:rPr lang="de-DE" dirty="0" smtClean="0">
                  <a:latin typeface="Calibri"/>
                  <a:cs typeface="Calibri"/>
                </a:rPr>
                <a:t>  + SE * qt(0.975, </a:t>
              </a:r>
              <a:r>
                <a:rPr lang="de-DE" dirty="0" err="1" smtClean="0">
                  <a:latin typeface="Calibri"/>
                  <a:cs typeface="Calibri"/>
                </a:rPr>
                <a:t>df</a:t>
              </a:r>
              <a:r>
                <a:rPr lang="de-DE" dirty="0" smtClean="0">
                  <a:latin typeface="Calibri"/>
                  <a:cs typeface="Calibri"/>
                </a:rPr>
                <a:t>)</a:t>
              </a:r>
              <a:endParaRPr lang="de-DE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14" name="Text Box 21"/>
            <p:cNvSpPr txBox="1">
              <a:spLocks noChangeArrowheads="1"/>
            </p:cNvSpPr>
            <p:nvPr/>
          </p:nvSpPr>
          <p:spPr bwMode="auto">
            <a:xfrm>
              <a:off x="1676400" y="6096000"/>
              <a:ext cx="194468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dirty="0" smtClean="0">
                  <a:solidFill>
                    <a:srgbClr val="808080"/>
                  </a:solidFill>
                </a:rPr>
                <a:t>-</a:t>
              </a:r>
              <a:r>
                <a:rPr lang="en-US" dirty="0" smtClean="0">
                  <a:solidFill>
                    <a:schemeClr val="bg2"/>
                  </a:solidFill>
                </a:rPr>
                <a:t>0.3711415</a:t>
              </a:r>
              <a:endParaRPr lang="de-DE" dirty="0">
                <a:solidFill>
                  <a:schemeClr val="bg2"/>
                </a:solidFill>
                <a:latin typeface="Calibri"/>
                <a:cs typeface="Calibri"/>
              </a:endParaRPr>
            </a:p>
          </p:txBody>
        </p:sp>
        <p:sp>
          <p:nvSpPr>
            <p:cNvPr id="15" name="Rectangle 23"/>
            <p:cNvSpPr>
              <a:spLocks noChangeArrowheads="1"/>
            </p:cNvSpPr>
            <p:nvPr/>
          </p:nvSpPr>
          <p:spPr bwMode="auto">
            <a:xfrm>
              <a:off x="5410200" y="6096000"/>
              <a:ext cx="151510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>
                  <a:solidFill>
                    <a:schemeClr val="bg2"/>
                  </a:solidFill>
                  <a:latin typeface="Calibri"/>
                  <a:cs typeface="Calibri"/>
                </a:rPr>
                <a:t> </a:t>
              </a:r>
              <a:r>
                <a:rPr lang="en-US" dirty="0" smtClean="0">
                  <a:solidFill>
                    <a:srgbClr val="808080"/>
                  </a:solidFill>
                </a:rPr>
                <a:t>1.871142</a:t>
              </a:r>
              <a:endParaRPr lang="de-DE" dirty="0">
                <a:solidFill>
                  <a:srgbClr val="808080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791200" y="1219200"/>
            <a:ext cx="3352800" cy="2519065"/>
            <a:chOff x="5791200" y="1219200"/>
            <a:chExt cx="3352800" cy="2519065"/>
          </a:xfrm>
        </p:grpSpPr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5791200" y="1219200"/>
              <a:ext cx="27432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mu =</a:t>
              </a:r>
              <a:r>
                <a:rPr lang="en-US" dirty="0" smtClean="0">
                  <a:latin typeface="Calibri"/>
                  <a:cs typeface="Calibri"/>
                </a:rPr>
                <a:t> </a:t>
              </a:r>
              <a:r>
                <a:rPr lang="en-US" dirty="0" err="1" smtClean="0">
                  <a:latin typeface="Calibri"/>
                  <a:cs typeface="Calibri"/>
                </a:rPr>
                <a:t>mean(werte</a:t>
              </a:r>
              <a:r>
                <a:rPr lang="en-US" dirty="0" smtClean="0">
                  <a:latin typeface="Calibri"/>
                  <a:cs typeface="Calibri"/>
                </a:rPr>
                <a:t>)</a:t>
              </a:r>
              <a:endParaRPr lang="de-DE" dirty="0">
                <a:latin typeface="Calibri"/>
                <a:cs typeface="Calibri"/>
              </a:endParaRPr>
            </a:p>
          </p:txBody>
        </p:sp>
        <p:sp>
          <p:nvSpPr>
            <p:cNvPr id="17" name="Text Box 18"/>
            <p:cNvSpPr txBox="1">
              <a:spLocks noChangeArrowheads="1"/>
            </p:cNvSpPr>
            <p:nvPr/>
          </p:nvSpPr>
          <p:spPr bwMode="auto">
            <a:xfrm>
              <a:off x="5791200" y="2133601"/>
              <a:ext cx="33528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SE </a:t>
              </a:r>
              <a:r>
                <a:rPr lang="en-US" dirty="0">
                  <a:latin typeface="Calibri"/>
                  <a:cs typeface="Calibri"/>
                </a:rPr>
                <a:t>= </a:t>
              </a:r>
              <a:r>
                <a:rPr lang="en-US" dirty="0" err="1">
                  <a:latin typeface="Calibri"/>
                  <a:cs typeface="Calibri"/>
                </a:rPr>
                <a:t>sd</a:t>
              </a:r>
              <a:r>
                <a:rPr lang="en-US" dirty="0" err="1" smtClean="0">
                  <a:latin typeface="Calibri"/>
                  <a:cs typeface="Calibri"/>
                </a:rPr>
                <a:t>(werte)</a:t>
              </a:r>
              <a:r>
                <a:rPr lang="en-US" dirty="0" err="1">
                  <a:latin typeface="Calibri"/>
                  <a:cs typeface="Calibri"/>
                </a:rPr>
                <a:t>/sqrt(n</a:t>
              </a:r>
              <a:r>
                <a:rPr lang="en-US" dirty="0" smtClean="0">
                  <a:latin typeface="Calibri"/>
                  <a:cs typeface="Calibri"/>
                </a:rPr>
                <a:t>)</a:t>
              </a:r>
              <a:endParaRPr lang="de-DE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18" name="Text Box 20"/>
            <p:cNvSpPr txBox="1">
              <a:spLocks noChangeArrowheads="1"/>
            </p:cNvSpPr>
            <p:nvPr/>
          </p:nvSpPr>
          <p:spPr bwMode="auto">
            <a:xfrm>
              <a:off x="5791200" y="3276600"/>
              <a:ext cx="128382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 err="1" smtClean="0">
                  <a:latin typeface="Calibri"/>
                  <a:cs typeface="Calibri"/>
                </a:rPr>
                <a:t>df</a:t>
              </a:r>
              <a:r>
                <a:rPr lang="en-US" dirty="0" smtClean="0">
                  <a:latin typeface="Calibri"/>
                  <a:cs typeface="Calibri"/>
                </a:rPr>
                <a:t> </a:t>
              </a:r>
              <a:r>
                <a:rPr lang="en-US" dirty="0">
                  <a:latin typeface="Calibri"/>
                  <a:cs typeface="Calibri"/>
                </a:rPr>
                <a:t>= </a:t>
              </a:r>
              <a:r>
                <a:rPr lang="en-US" dirty="0" err="1">
                  <a:latin typeface="Calibri"/>
                  <a:cs typeface="Calibri"/>
                </a:rPr>
                <a:t>n</a:t>
              </a:r>
              <a:r>
                <a:rPr lang="en-US" dirty="0">
                  <a:latin typeface="Calibri"/>
                  <a:cs typeface="Calibri"/>
                </a:rPr>
                <a:t> - </a:t>
              </a:r>
              <a:r>
                <a:rPr lang="en-US" dirty="0" smtClean="0">
                  <a:latin typeface="Calibri"/>
                  <a:cs typeface="Calibri"/>
                </a:rPr>
                <a:t>1</a:t>
              </a:r>
              <a:endParaRPr lang="de-DE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19" name="Text Box 25"/>
            <p:cNvSpPr txBox="1">
              <a:spLocks noChangeArrowheads="1"/>
            </p:cNvSpPr>
            <p:nvPr/>
          </p:nvSpPr>
          <p:spPr bwMode="auto">
            <a:xfrm>
              <a:off x="5850636" y="1676400"/>
              <a:ext cx="234661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dirty="0" err="1">
                  <a:latin typeface="Calibri"/>
                  <a:cs typeface="Calibri"/>
                </a:rPr>
                <a:t>n</a:t>
              </a:r>
              <a:r>
                <a:rPr lang="en-US" dirty="0">
                  <a:latin typeface="Calibri"/>
                  <a:cs typeface="Calibri"/>
                </a:rPr>
                <a:t> = </a:t>
              </a:r>
              <a:r>
                <a:rPr lang="en-US" dirty="0" err="1">
                  <a:latin typeface="Calibri"/>
                  <a:cs typeface="Calibri"/>
                </a:rPr>
                <a:t>length</a:t>
              </a:r>
              <a:r>
                <a:rPr lang="en-US" dirty="0" err="1" smtClean="0">
                  <a:latin typeface="Calibri"/>
                  <a:cs typeface="Calibri"/>
                </a:rPr>
                <a:t>(werte</a:t>
              </a:r>
              <a:r>
                <a:rPr lang="en-US" dirty="0">
                  <a:latin typeface="Calibri"/>
                  <a:cs typeface="Calibri"/>
                </a:rPr>
                <a:t>)</a:t>
              </a:r>
              <a:endParaRPr lang="de-DE" dirty="0">
                <a:latin typeface="Calibri"/>
                <a:cs typeface="Calibri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791200" y="2819400"/>
              <a:ext cx="228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Freiheitsgrade</a:t>
              </a:r>
              <a:endParaRPr lang="en-GB" dirty="0" smtClean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3657600" y="39624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Fläche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= 0.95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179388" y="1447800"/>
            <a:ext cx="8964612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mtClean="0">
                <a:solidFill>
                  <a:schemeClr val="tx1"/>
                </a:solidFill>
                <a:latin typeface="Calibri"/>
                <a:cs typeface="Calibri"/>
              </a:rPr>
              <a:t>Auf der Basis dieser Stichprobe liegt </a:t>
            </a:r>
            <a:r>
              <a:rPr lang="de-DE" smtClean="0">
                <a:solidFill>
                  <a:schemeClr val="tx1"/>
                </a:solidFill>
                <a:latin typeface="Symbol" charset="2"/>
                <a:cs typeface="Symbol" charset="2"/>
              </a:rPr>
              <a:t>m (</a:t>
            </a:r>
            <a:r>
              <a:rPr lang="de-DE" smtClean="0">
                <a:solidFill>
                  <a:schemeClr val="tx1"/>
                </a:solidFill>
                <a:latin typeface="Calibri"/>
                <a:cs typeface="Calibri"/>
              </a:rPr>
              <a:t>der Unterschied zwischen den Mittelwerten) zwischen  </a:t>
            </a:r>
            <a:r>
              <a:rPr lang="de-DE" smtClean="0"/>
              <a:t>-0.3711415</a:t>
            </a:r>
            <a:r>
              <a:rPr lang="de-DE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de-DE">
                <a:solidFill>
                  <a:schemeClr val="tx1"/>
                </a:solidFill>
                <a:latin typeface="Calibri"/>
                <a:cs typeface="Calibri"/>
              </a:rPr>
              <a:t>und</a:t>
            </a:r>
            <a:r>
              <a:rPr lang="de-DE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de-DE" smtClean="0"/>
              <a:t>1.871142</a:t>
            </a:r>
            <a:r>
              <a:rPr lang="de-DE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de-DE">
                <a:solidFill>
                  <a:schemeClr val="tx1"/>
                </a:solidFill>
                <a:latin typeface="Calibri"/>
                <a:cs typeface="Calibri"/>
              </a:rPr>
              <a:t>mit einer Wahrscheinlichkeit von 95%.</a:t>
            </a: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179388" y="3276600"/>
            <a:ext cx="89646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dirty="0">
                <a:solidFill>
                  <a:schemeClr val="tx1"/>
                </a:solidFill>
                <a:latin typeface="Calibri"/>
                <a:cs typeface="Calibri"/>
              </a:rPr>
              <a:t>Frage: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 sind diese Werte konsistent mit Lennebergs Hypothese?</a:t>
            </a:r>
            <a:endParaRPr lang="de-DE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66920" name="Text Box 8"/>
          <p:cNvSpPr txBox="1">
            <a:spLocks noChangeArrowheads="1"/>
          </p:cNvSpPr>
          <p:nvPr/>
        </p:nvSpPr>
        <p:spPr bwMode="auto">
          <a:xfrm>
            <a:off x="304800" y="3962400"/>
            <a:ext cx="5079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Ja.</a:t>
            </a:r>
            <a:endParaRPr lang="de-DE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676400"/>
            <a:ext cx="7086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12 Sprecher produzierten /i/ in einer betonten und unbetonten Silbe. Hat die Betonung (=Faktor) einen Einfluss auf F2 (= die abhängige Variable)?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043535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de-DE" dirty="0" smtClean="0">
                <a:solidFill>
                  <a:srgbClr val="FF0000"/>
                </a:solidFill>
                <a:latin typeface="Calibri"/>
                <a:cs typeface="Calibri"/>
              </a:rPr>
              <a:t>F2 = </a:t>
            </a:r>
            <a:r>
              <a:rPr lang="de-DE" dirty="0" err="1" smtClean="0">
                <a:solidFill>
                  <a:srgbClr val="FF0000"/>
                </a:solidFill>
                <a:latin typeface="Calibri"/>
                <a:cs typeface="Calibri"/>
              </a:rPr>
              <a:t>read.table(file.path(pfadu</a:t>
            </a:r>
            <a:r>
              <a:rPr lang="de-DE" dirty="0" smtClean="0">
                <a:solidFill>
                  <a:srgbClr val="FF0000"/>
                </a:solidFill>
                <a:latin typeface="Calibri"/>
                <a:cs typeface="Calibri"/>
              </a:rPr>
              <a:t>, "</a:t>
            </a:r>
            <a:r>
              <a:rPr lang="de-DE" dirty="0" err="1" smtClean="0">
                <a:solidFill>
                  <a:srgbClr val="FF0000"/>
                </a:solidFill>
                <a:latin typeface="Calibri"/>
                <a:cs typeface="Calibri"/>
              </a:rPr>
              <a:t>bet.txt</a:t>
            </a:r>
            <a:r>
              <a:rPr lang="de-DE" dirty="0" smtClean="0">
                <a:solidFill>
                  <a:srgbClr val="FF0000"/>
                </a:solidFill>
                <a:latin typeface="Calibri"/>
                <a:cs typeface="Calibri"/>
              </a:rPr>
              <a:t>"))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3957935"/>
            <a:ext cx="8001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Was ist die Wahrscheinlichkeit, dass der Unterschied zwischen den Mittelwerten (für betont und unbetont) 0 sein könnte (= kommt 0 innerhalb des 95% </a:t>
            </a:r>
            <a:r>
              <a:rPr lang="de-DE" dirty="0" err="1" smtClean="0">
                <a:solidFill>
                  <a:schemeClr val="tx1"/>
                </a:solidFill>
                <a:latin typeface="Calibri"/>
                <a:cs typeface="Calibri"/>
              </a:rPr>
              <a:t>Konfidenzintervalls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 vor)?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53340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de-DE" dirty="0" smtClean="0">
                <a:solidFill>
                  <a:schemeClr val="tx1"/>
                </a:solidFill>
                <a:latin typeface="Symbol" charset="2"/>
                <a:cs typeface="Symbol" charset="2"/>
              </a:rPr>
              <a:t>m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, SE der Mittelwert-</a:t>
            </a:r>
            <a:r>
              <a:rPr lang="de-DE" i="1" dirty="0" smtClean="0">
                <a:solidFill>
                  <a:schemeClr val="tx1"/>
                </a:solidFill>
                <a:latin typeface="Calibri"/>
                <a:cs typeface="Calibri"/>
              </a:rPr>
              <a:t>Unterschiede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 einschätzen.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6396335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de-DE" dirty="0" smtClean="0">
                <a:solidFill>
                  <a:srgbClr val="FF0000"/>
                </a:solidFill>
                <a:latin typeface="Calibri"/>
                <a:cs typeface="Calibri"/>
              </a:rPr>
              <a:t>F2unt = F2$betont - F2$unbeton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28800" y="152400"/>
            <a:ext cx="5029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Ein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einseitger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-Test in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der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Phonetik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7620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wird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eingesetzt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wenn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der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Mittelwert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aus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Unterschieden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b="1" dirty="0" smtClean="0">
                <a:solidFill>
                  <a:schemeClr val="tx1"/>
                </a:solidFill>
                <a:latin typeface="Calibri"/>
                <a:cs typeface="Calibri"/>
              </a:rPr>
              <a:t>pro </a:t>
            </a:r>
            <a:r>
              <a:rPr lang="en-GB" b="1" dirty="0" err="1" smtClean="0">
                <a:solidFill>
                  <a:schemeClr val="tx1"/>
                </a:solidFill>
                <a:latin typeface="Calibri"/>
                <a:cs typeface="Calibri"/>
              </a:rPr>
              <a:t>Versuchsperson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berechnet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wird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auch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ein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gepaarter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-test).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9600" y="5867400"/>
            <a:ext cx="73152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Die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Unterschiede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betont-unbetont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) pro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Sprecher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0" y="12954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boxplot(F2unt)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t="10909" b="14286"/>
              <a:stretch>
                <a:fillRect/>
              </a:stretch>
            </p:blipFill>
          </mc:Choice>
          <mc:Fallback>
            <p:blipFill>
              <a:blip r:embed="rId3"/>
              <a:srcRect t="10909" b="14286"/>
              <a:stretch>
                <a:fillRect/>
              </a:stretch>
            </p:blipFill>
          </mc:Fallback>
        </mc:AlternateContent>
        <p:spPr>
          <a:xfrm>
            <a:off x="1600200" y="1752600"/>
            <a:ext cx="4686300" cy="3657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14600" y="381000"/>
            <a:ext cx="3276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Zuerst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eine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Abbildung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56388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Wir werden die Wahrscheinlichkeit prüfen, dass der Mittelwert dieser Verteilung von 0 abweicht.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219200"/>
            <a:ext cx="2667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mu = mean(F2unt)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04800" y="2209800"/>
            <a:ext cx="3657600" cy="918865"/>
            <a:chOff x="304800" y="2209800"/>
            <a:chExt cx="3657600" cy="918865"/>
          </a:xfrm>
        </p:grpSpPr>
        <p:sp>
          <p:nvSpPr>
            <p:cNvPr id="3" name="TextBox 2"/>
            <p:cNvSpPr txBox="1"/>
            <p:nvPr/>
          </p:nvSpPr>
          <p:spPr>
            <a:xfrm>
              <a:off x="304800" y="2209800"/>
              <a:ext cx="2438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dirty="0" err="1" smtClean="0">
                  <a:solidFill>
                    <a:srgbClr val="FF0000"/>
                  </a:solidFill>
                  <a:latin typeface="Calibri"/>
                  <a:cs typeface="Calibri"/>
                </a:rPr>
                <a:t>n</a:t>
              </a:r>
              <a:r>
                <a:rPr lang="en-GB" dirty="0" smtClean="0">
                  <a:solidFill>
                    <a:srgbClr val="FF0000"/>
                  </a:solidFill>
                  <a:latin typeface="Calibri"/>
                  <a:cs typeface="Calibri"/>
                </a:rPr>
                <a:t> = length(F2unt)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04800" y="2667000"/>
              <a:ext cx="3657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dirty="0" smtClean="0">
                  <a:solidFill>
                    <a:srgbClr val="FF0000"/>
                  </a:solidFill>
                  <a:latin typeface="Calibri"/>
                  <a:cs typeface="Calibri"/>
                </a:rPr>
                <a:t>SE = sd(F2unt)/sqrt(n)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04800" y="36576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df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 = </a:t>
            </a: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 - 1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304800" y="4648200"/>
            <a:ext cx="8153400" cy="995065"/>
            <a:chOff x="304800" y="4648200"/>
            <a:chExt cx="8153400" cy="995065"/>
          </a:xfrm>
        </p:grpSpPr>
        <p:sp>
          <p:nvSpPr>
            <p:cNvPr id="6" name="TextBox 5"/>
            <p:cNvSpPr txBox="1"/>
            <p:nvPr/>
          </p:nvSpPr>
          <p:spPr>
            <a:xfrm>
              <a:off x="304800" y="4648200"/>
              <a:ext cx="441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dirty="0" err="1" smtClean="0">
                  <a:solidFill>
                    <a:srgbClr val="FF0000"/>
                  </a:solidFill>
                  <a:latin typeface="Calibri"/>
                  <a:cs typeface="Calibri"/>
                </a:rPr>
                <a:t>unten</a:t>
              </a:r>
              <a:r>
                <a:rPr lang="en-GB" dirty="0" smtClean="0">
                  <a:solidFill>
                    <a:srgbClr val="FF0000"/>
                  </a:solidFill>
                  <a:latin typeface="Calibri"/>
                  <a:cs typeface="Calibri"/>
                </a:rPr>
                <a:t> = mu + SE * qt(0.025, </a:t>
              </a:r>
              <a:r>
                <a:rPr lang="en-GB" dirty="0" err="1" smtClean="0">
                  <a:solidFill>
                    <a:srgbClr val="FF0000"/>
                  </a:solidFill>
                  <a:latin typeface="Calibri"/>
                  <a:cs typeface="Calibri"/>
                </a:rPr>
                <a:t>df</a:t>
              </a:r>
              <a:r>
                <a:rPr lang="en-GB" dirty="0" smtClean="0">
                  <a:solidFill>
                    <a:srgbClr val="FF0000"/>
                  </a:solidFill>
                  <a:latin typeface="Calibri"/>
                  <a:cs typeface="Calibri"/>
                </a:rPr>
                <a:t>)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04800" y="5181600"/>
              <a:ext cx="411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dirty="0" err="1" smtClean="0">
                  <a:solidFill>
                    <a:srgbClr val="FF0000"/>
                  </a:solidFill>
                  <a:latin typeface="Calibri"/>
                  <a:cs typeface="Calibri"/>
                </a:rPr>
                <a:t>oben</a:t>
              </a:r>
              <a:r>
                <a:rPr lang="en-GB" dirty="0" smtClean="0">
                  <a:solidFill>
                    <a:srgbClr val="FF0000"/>
                  </a:solidFill>
                  <a:latin typeface="Calibri"/>
                  <a:cs typeface="Calibri"/>
                </a:rPr>
                <a:t> = mu + SE * qt(</a:t>
              </a:r>
              <a:r>
                <a:rPr lang="en-GB" dirty="0" smtClean="0">
                  <a:solidFill>
                    <a:srgbClr val="FF0000"/>
                  </a:solidFill>
                  <a:latin typeface="Calibri"/>
                  <a:cs typeface="Calibri"/>
                </a:rPr>
                <a:t>0.975</a:t>
              </a:r>
              <a:r>
                <a:rPr lang="en-GB" dirty="0" smtClean="0">
                  <a:solidFill>
                    <a:srgbClr val="FF0000"/>
                  </a:solidFill>
                  <a:latin typeface="Calibri"/>
                  <a:cs typeface="Calibri"/>
                </a:rPr>
                <a:t>, </a:t>
              </a:r>
              <a:r>
                <a:rPr lang="en-GB" dirty="0" err="1" smtClean="0">
                  <a:solidFill>
                    <a:srgbClr val="FF0000"/>
                  </a:solidFill>
                  <a:latin typeface="Calibri"/>
                  <a:cs typeface="Calibri"/>
                </a:rPr>
                <a:t>df</a:t>
              </a:r>
              <a:r>
                <a:rPr lang="en-GB" dirty="0" smtClean="0">
                  <a:solidFill>
                    <a:srgbClr val="FF0000"/>
                  </a:solidFill>
                  <a:latin typeface="Calibri"/>
                  <a:cs typeface="Calibri"/>
                </a:rPr>
                <a:t>)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791200" y="4648200"/>
              <a:ext cx="2667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US" dirty="0" smtClean="0">
                  <a:solidFill>
                    <a:schemeClr val="bg2"/>
                  </a:solidFill>
                </a:rPr>
                <a:t>134.0163</a:t>
              </a:r>
              <a:endParaRPr lang="en-GB" dirty="0" smtClean="0">
                <a:solidFill>
                  <a:schemeClr val="bg2"/>
                </a:solidFill>
                <a:latin typeface="Calibri"/>
                <a:cs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5867400" y="5105400"/>
              <a:ext cx="146837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407.9837</a:t>
              </a:r>
              <a:endParaRPr lang="en-GB" dirty="0">
                <a:solidFill>
                  <a:schemeClr val="bg2"/>
                </a:solidFill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04800" y="5867400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Kommt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0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innerhalb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des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Konfidenzintervalls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vor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4800" y="7620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Symbol" charset="2"/>
                <a:cs typeface="Symbol" charset="2"/>
              </a:rPr>
              <a:t>m</a:t>
            </a:r>
            <a:endParaRPr lang="en-GB" dirty="0" smtClean="0">
              <a:solidFill>
                <a:schemeClr val="tx1"/>
              </a:solidFill>
              <a:latin typeface="Symbol" charset="2"/>
              <a:cs typeface="Symbol" charset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1752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3124200"/>
            <a:ext cx="1143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df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403860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Konfidenzintervall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24200" y="228600"/>
            <a:ext cx="2362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Berechnungen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04800" y="2057400"/>
            <a:ext cx="8001000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Auf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der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Basis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dieser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Stichprobe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liegt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ymbol" charset="2"/>
                <a:cs typeface="Symbol" charset="2"/>
              </a:rPr>
              <a:t>m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der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Unterschied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zwischen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den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Mittelwerten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zwischen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 134.0163 und 407.9837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mit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einer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Wahrscheinlichkeit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von 95%.</a:t>
            </a:r>
            <a:endParaRPr lang="de-DE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39624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Betonung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beeinflusst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F2 (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p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&lt; 0.05)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800" y="46482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(= die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Wahrscheinlichkeit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dass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Betonung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keinen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Einfluss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auf F2 hat,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liegt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unter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0.05).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8600" y="838200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unten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 = mu + SE * qt(0.025, </a:t>
            </a: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df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" y="137160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oben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 = mu + SE * qt(0.975, </a:t>
            </a: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df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38800" y="8382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 smtClean="0">
                <a:solidFill>
                  <a:schemeClr val="bg2"/>
                </a:solidFill>
              </a:rPr>
              <a:t>134.0163</a:t>
            </a:r>
            <a:endParaRPr lang="en-GB" dirty="0" smtClean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715000" y="1295400"/>
            <a:ext cx="14683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407.9837</a:t>
            </a:r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" y="3352801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0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kommt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innerhalb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dieses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Konfidenzintervalls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nicht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vor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daher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810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t.test(F2unt)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2514600"/>
            <a:ext cx="7620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data:  F2unt </a:t>
            </a:r>
          </a:p>
          <a:p>
            <a:pPr>
              <a:spcBef>
                <a:spcPts val="0"/>
              </a:spcBef>
            </a:pPr>
            <a:r>
              <a:rPr lang="en-US" sz="2000" dirty="0" err="1" smtClean="0">
                <a:solidFill>
                  <a:srgbClr val="800000"/>
                </a:solidFill>
                <a:latin typeface="Courier"/>
                <a:cs typeface="Courier"/>
              </a:rPr>
              <a:t>t</a:t>
            </a:r>
            <a:r>
              <a:rPr lang="en-US" sz="2000" dirty="0" smtClean="0">
                <a:solidFill>
                  <a:srgbClr val="800000"/>
                </a:solidFill>
                <a:latin typeface="Courier"/>
                <a:cs typeface="Courier"/>
              </a:rPr>
              <a:t> = 4.3543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, </a:t>
            </a:r>
            <a:r>
              <a:rPr lang="en-US" sz="2000" dirty="0" err="1" smtClean="0">
                <a:solidFill>
                  <a:srgbClr val="666699"/>
                </a:solidFill>
                <a:latin typeface="Courier"/>
                <a:cs typeface="Courier"/>
              </a:rPr>
              <a:t>df</a:t>
            </a:r>
            <a:r>
              <a:rPr lang="en-US" sz="2000" dirty="0" smtClean="0">
                <a:solidFill>
                  <a:srgbClr val="666699"/>
                </a:solidFill>
                <a:latin typeface="Courier"/>
                <a:cs typeface="Courier"/>
              </a:rPr>
              <a:t> = 11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, </a:t>
            </a:r>
            <a:r>
              <a:rPr lang="en-US" sz="2000" dirty="0" err="1" smtClean="0">
                <a:solidFill>
                  <a:srgbClr val="008000"/>
                </a:solidFill>
                <a:latin typeface="Courier"/>
                <a:cs typeface="Courier"/>
              </a:rPr>
              <a:t>p</a:t>
            </a:r>
            <a:r>
              <a:rPr lang="en-US" sz="2000" dirty="0" smtClean="0">
                <a:solidFill>
                  <a:srgbClr val="008000"/>
                </a:solidFill>
                <a:latin typeface="Courier"/>
                <a:cs typeface="Courier"/>
              </a:rPr>
              <a:t>-value = 0.001147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alternative hypothesis: true mean is not equal to 0 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95 percent confidence interval: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134.0163 407.9837 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sample estimates: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mean of </a:t>
            </a:r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</a:rPr>
              <a:t>x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      </a:t>
            </a:r>
            <a:r>
              <a:rPr lang="en-US" sz="2000" dirty="0" smtClean="0">
                <a:solidFill>
                  <a:srgbClr val="FF6600"/>
                </a:solidFill>
                <a:latin typeface="Courier"/>
                <a:cs typeface="Courier"/>
              </a:rPr>
              <a:t>271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endParaRPr lang="en-GB" sz="2000" dirty="0" smtClean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57150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Betonung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hat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einen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signifikanten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Einfluss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auf F2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oder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F2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wird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signifikant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von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der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Betonung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beeinflusst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(t[</a:t>
            </a:r>
            <a:r>
              <a:rPr lang="en-GB" dirty="0" smtClean="0">
                <a:solidFill>
                  <a:srgbClr val="808080"/>
                </a:solidFill>
                <a:latin typeface="Calibri"/>
                <a:cs typeface="Calibri"/>
              </a:rPr>
              <a:t>11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] = </a:t>
            </a:r>
            <a:r>
              <a:rPr lang="en-GB" dirty="0" smtClean="0">
                <a:solidFill>
                  <a:srgbClr val="800000"/>
                </a:solidFill>
                <a:latin typeface="Calibri"/>
                <a:cs typeface="Calibri"/>
              </a:rPr>
              <a:t>4.4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, </a:t>
            </a:r>
            <a:r>
              <a:rPr lang="en-GB" dirty="0" err="1" smtClean="0">
                <a:solidFill>
                  <a:srgbClr val="008000"/>
                </a:solidFill>
                <a:latin typeface="Calibri"/>
                <a:cs typeface="Calibri"/>
              </a:rPr>
              <a:t>p</a:t>
            </a:r>
            <a:r>
              <a:rPr lang="en-GB" dirty="0" smtClean="0">
                <a:solidFill>
                  <a:srgbClr val="008000"/>
                </a:solidFill>
                <a:latin typeface="Calibri"/>
                <a:cs typeface="Calibri"/>
              </a:rPr>
              <a:t> &lt; 0.01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191000" y="228600"/>
            <a:ext cx="4800600" cy="2743200"/>
            <a:chOff x="4191000" y="228600"/>
            <a:chExt cx="4800600" cy="2743200"/>
          </a:xfrm>
        </p:grpSpPr>
        <p:sp>
          <p:nvSpPr>
            <p:cNvPr id="4" name="TextBox 3"/>
            <p:cNvSpPr txBox="1"/>
            <p:nvPr/>
          </p:nvSpPr>
          <p:spPr>
            <a:xfrm>
              <a:off x="4191000" y="228600"/>
              <a:ext cx="4800600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dirty="0" smtClean="0">
                  <a:solidFill>
                    <a:srgbClr val="008000"/>
                  </a:solidFill>
                  <a:latin typeface="Calibri"/>
                  <a:cs typeface="Calibri"/>
                </a:rPr>
                <a:t>Die </a:t>
              </a:r>
              <a:r>
                <a:rPr lang="en-GB" dirty="0" err="1" smtClean="0">
                  <a:solidFill>
                    <a:srgbClr val="008000"/>
                  </a:solidFill>
                  <a:latin typeface="Calibri"/>
                  <a:cs typeface="Calibri"/>
                </a:rPr>
                <a:t>Wahrscheinlichkeit</a:t>
              </a:r>
              <a:r>
                <a:rPr lang="en-GB" dirty="0" smtClean="0">
                  <a:solidFill>
                    <a:srgbClr val="008000"/>
                  </a:solidFill>
                  <a:latin typeface="Calibri"/>
                  <a:cs typeface="Calibri"/>
                </a:rPr>
                <a:t>, </a:t>
              </a:r>
              <a:r>
                <a:rPr lang="en-GB" dirty="0" err="1" smtClean="0">
                  <a:solidFill>
                    <a:srgbClr val="008000"/>
                  </a:solidFill>
                  <a:latin typeface="Calibri"/>
                  <a:cs typeface="Calibri"/>
                </a:rPr>
                <a:t>dass</a:t>
              </a:r>
              <a:r>
                <a:rPr lang="en-GB" dirty="0" smtClean="0">
                  <a:solidFill>
                    <a:srgbClr val="008000"/>
                  </a:solidFill>
                  <a:latin typeface="Calibri"/>
                  <a:cs typeface="Calibri"/>
                </a:rPr>
                <a:t> </a:t>
              </a:r>
              <a:r>
                <a:rPr lang="en-GB" dirty="0" err="1" smtClean="0">
                  <a:solidFill>
                    <a:srgbClr val="008000"/>
                  </a:solidFill>
                  <a:latin typeface="Calibri"/>
                  <a:cs typeface="Calibri"/>
                </a:rPr>
                <a:t>der</a:t>
              </a:r>
              <a:r>
                <a:rPr lang="en-GB" dirty="0" smtClean="0">
                  <a:solidFill>
                    <a:srgbClr val="008000"/>
                  </a:solidFill>
                  <a:latin typeface="Calibri"/>
                  <a:cs typeface="Calibri"/>
                </a:rPr>
                <a:t> </a:t>
              </a:r>
              <a:r>
                <a:rPr lang="en-GB" dirty="0" err="1" smtClean="0">
                  <a:solidFill>
                    <a:srgbClr val="008000"/>
                  </a:solidFill>
                  <a:latin typeface="Calibri"/>
                  <a:cs typeface="Calibri"/>
                </a:rPr>
                <a:t>Unterschied</a:t>
              </a:r>
              <a:r>
                <a:rPr lang="en-GB" dirty="0" smtClean="0">
                  <a:solidFill>
                    <a:srgbClr val="008000"/>
                  </a:solidFill>
                  <a:latin typeface="Calibri"/>
                  <a:cs typeface="Calibri"/>
                </a:rPr>
                <a:t> </a:t>
              </a:r>
              <a:r>
                <a:rPr lang="en-GB" dirty="0" err="1" smtClean="0">
                  <a:solidFill>
                    <a:srgbClr val="008000"/>
                  </a:solidFill>
                  <a:latin typeface="Calibri"/>
                  <a:cs typeface="Calibri"/>
                </a:rPr>
                <a:t>zwischen</a:t>
              </a:r>
              <a:r>
                <a:rPr lang="en-GB" dirty="0" smtClean="0">
                  <a:solidFill>
                    <a:srgbClr val="008000"/>
                  </a:solidFill>
                  <a:latin typeface="Calibri"/>
                  <a:cs typeface="Calibri"/>
                </a:rPr>
                <a:t> den </a:t>
              </a:r>
              <a:r>
                <a:rPr lang="en-GB" dirty="0" err="1" smtClean="0">
                  <a:solidFill>
                    <a:srgbClr val="008000"/>
                  </a:solidFill>
                  <a:latin typeface="Calibri"/>
                  <a:cs typeface="Calibri"/>
                </a:rPr>
                <a:t>Mittelwerten</a:t>
              </a:r>
              <a:r>
                <a:rPr lang="en-GB" dirty="0" smtClean="0">
                  <a:solidFill>
                    <a:srgbClr val="008000"/>
                  </a:solidFill>
                  <a:latin typeface="Calibri"/>
                  <a:cs typeface="Calibri"/>
                </a:rPr>
                <a:t> 0 </a:t>
              </a:r>
              <a:r>
                <a:rPr lang="en-GB" dirty="0" err="1" smtClean="0">
                  <a:solidFill>
                    <a:srgbClr val="008000"/>
                  </a:solidFill>
                  <a:latin typeface="Calibri"/>
                  <a:cs typeface="Calibri"/>
                </a:rPr>
                <a:t>sein</a:t>
              </a:r>
              <a:r>
                <a:rPr lang="en-GB" dirty="0" smtClean="0">
                  <a:solidFill>
                    <a:srgbClr val="008000"/>
                  </a:solidFill>
                  <a:latin typeface="Calibri"/>
                  <a:cs typeface="Calibri"/>
                </a:rPr>
                <a:t> </a:t>
              </a:r>
              <a:r>
                <a:rPr lang="en-GB" dirty="0" err="1" smtClean="0">
                  <a:solidFill>
                    <a:srgbClr val="008000"/>
                  </a:solidFill>
                  <a:latin typeface="Calibri"/>
                  <a:cs typeface="Calibri"/>
                </a:rPr>
                <a:t>könnte</a:t>
              </a:r>
              <a:r>
                <a:rPr lang="en-GB" dirty="0" smtClean="0">
                  <a:solidFill>
                    <a:srgbClr val="008000"/>
                  </a:solidFill>
                  <a:latin typeface="Calibri"/>
                  <a:cs typeface="Calibri"/>
                </a:rPr>
                <a:t>.</a:t>
              </a:r>
            </a:p>
          </p:txBody>
        </p:sp>
        <p:cxnSp>
          <p:nvCxnSpPr>
            <p:cNvPr id="12" name="Straight Arrow Connector 11"/>
            <p:cNvCxnSpPr/>
            <p:nvPr/>
          </p:nvCxnSpPr>
          <p:spPr bwMode="auto">
            <a:xfrm rot="5400000">
              <a:off x="5372100" y="2095500"/>
              <a:ext cx="1524000" cy="228600"/>
            </a:xfrm>
            <a:prstGeom prst="straightConnector1">
              <a:avLst/>
            </a:prstGeom>
            <a:ln w="2857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3886200" y="3962400"/>
            <a:ext cx="4572000" cy="457200"/>
            <a:chOff x="3886200" y="3962400"/>
            <a:chExt cx="4572000" cy="457200"/>
          </a:xfrm>
        </p:grpSpPr>
        <p:sp>
          <p:nvSpPr>
            <p:cNvPr id="6" name="TextBox 5"/>
            <p:cNvSpPr txBox="1"/>
            <p:nvPr/>
          </p:nvSpPr>
          <p:spPr>
            <a:xfrm>
              <a:off x="4724400" y="3962400"/>
              <a:ext cx="37338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dirty="0" err="1" smtClean="0">
                  <a:solidFill>
                    <a:srgbClr val="0000FF"/>
                  </a:solidFill>
                  <a:latin typeface="Calibri"/>
                  <a:cs typeface="Calibri"/>
                </a:rPr>
                <a:t>Konfidenzintervall</a:t>
              </a:r>
              <a:endParaRPr lang="en-GB" dirty="0" smtClean="0">
                <a:solidFill>
                  <a:srgbClr val="0000FF"/>
                </a:solidFill>
                <a:latin typeface="Calibri"/>
                <a:cs typeface="Calibri"/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 rot="10800000">
              <a:off x="3886200" y="4267200"/>
              <a:ext cx="685800" cy="1588"/>
            </a:xfrm>
            <a:prstGeom prst="straightConnector1">
              <a:avLst/>
            </a:prstGeom>
            <a:ln w="2857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381000" y="1371600"/>
            <a:ext cx="7848600" cy="1677194"/>
            <a:chOff x="381000" y="1371600"/>
            <a:chExt cx="7848600" cy="1677194"/>
          </a:xfrm>
        </p:grpSpPr>
        <p:sp>
          <p:nvSpPr>
            <p:cNvPr id="7" name="TextBox 6"/>
            <p:cNvSpPr txBox="1"/>
            <p:nvPr/>
          </p:nvSpPr>
          <p:spPr>
            <a:xfrm>
              <a:off x="533400" y="1371600"/>
              <a:ext cx="67818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dirty="0" smtClean="0">
                  <a:solidFill>
                    <a:srgbClr val="800000"/>
                  </a:solidFill>
                  <a:latin typeface="Calibri"/>
                  <a:cs typeface="Calibri"/>
                </a:rPr>
                <a:t>Die </a:t>
              </a:r>
              <a:r>
                <a:rPr lang="en-GB" dirty="0" err="1" smtClean="0">
                  <a:solidFill>
                    <a:srgbClr val="800000"/>
                  </a:solidFill>
                  <a:latin typeface="Calibri"/>
                  <a:cs typeface="Calibri"/>
                </a:rPr>
                <a:t>t-Statistik</a:t>
              </a:r>
              <a:r>
                <a:rPr lang="en-GB" dirty="0" smtClean="0">
                  <a:solidFill>
                    <a:srgbClr val="800000"/>
                  </a:solidFill>
                  <a:latin typeface="Calibri"/>
                  <a:cs typeface="Calibri"/>
                </a:rPr>
                <a:t> </a:t>
              </a:r>
              <a:r>
                <a:rPr lang="en-GB" dirty="0" err="1" smtClean="0">
                  <a:solidFill>
                    <a:srgbClr val="800000"/>
                  </a:solidFill>
                  <a:latin typeface="Calibri"/>
                  <a:cs typeface="Calibri"/>
                </a:rPr>
                <a:t>oder</a:t>
              </a:r>
              <a:r>
                <a:rPr lang="en-GB" dirty="0" smtClean="0">
                  <a:solidFill>
                    <a:srgbClr val="800000"/>
                  </a:solidFill>
                  <a:latin typeface="Calibri"/>
                  <a:cs typeface="Calibri"/>
                </a:rPr>
                <a:t> critical-ratio: mu/SE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81000" y="1752600"/>
              <a:ext cx="7848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dirty="0" smtClean="0">
                  <a:solidFill>
                    <a:srgbClr val="800000"/>
                  </a:solidFill>
                  <a:latin typeface="Calibri"/>
                  <a:cs typeface="Calibri"/>
                </a:rPr>
                <a:t>= </a:t>
              </a:r>
              <a:r>
                <a:rPr lang="en-GB" dirty="0" err="1" smtClean="0">
                  <a:solidFill>
                    <a:srgbClr val="800000"/>
                  </a:solidFill>
                  <a:latin typeface="Calibri"/>
                  <a:cs typeface="Calibri"/>
                </a:rPr>
                <a:t>wieviele</a:t>
              </a:r>
              <a:r>
                <a:rPr lang="en-GB" dirty="0" smtClean="0">
                  <a:solidFill>
                    <a:srgbClr val="800000"/>
                  </a:solidFill>
                  <a:latin typeface="Calibri"/>
                  <a:cs typeface="Calibri"/>
                </a:rPr>
                <a:t> Standard-Errors </a:t>
              </a:r>
              <a:r>
                <a:rPr lang="en-GB" dirty="0" err="1" smtClean="0">
                  <a:solidFill>
                    <a:srgbClr val="800000"/>
                  </a:solidFill>
                  <a:latin typeface="Symbol" charset="2"/>
                  <a:cs typeface="Symbol" charset="2"/>
                </a:rPr>
                <a:t>m</a:t>
              </a:r>
              <a:r>
                <a:rPr lang="en-GB" dirty="0" smtClean="0">
                  <a:solidFill>
                    <a:srgbClr val="800000"/>
                  </a:solidFill>
                  <a:latin typeface="Calibri"/>
                  <a:cs typeface="Calibri"/>
                </a:rPr>
                <a:t> und 0 </a:t>
              </a:r>
              <a:r>
                <a:rPr lang="en-GB" dirty="0" err="1" smtClean="0">
                  <a:solidFill>
                    <a:srgbClr val="800000"/>
                  </a:solidFill>
                  <a:latin typeface="Calibri"/>
                  <a:cs typeface="Calibri"/>
                </a:rPr>
                <a:t>voneinander</a:t>
              </a:r>
              <a:r>
                <a:rPr lang="en-GB" dirty="0" smtClean="0">
                  <a:solidFill>
                    <a:srgbClr val="800000"/>
                  </a:solidFill>
                  <a:latin typeface="Calibri"/>
                  <a:cs typeface="Calibri"/>
                </a:rPr>
                <a:t> </a:t>
              </a:r>
              <a:r>
                <a:rPr lang="en-GB" dirty="0" err="1" smtClean="0">
                  <a:solidFill>
                    <a:srgbClr val="800000"/>
                  </a:solidFill>
                  <a:latin typeface="Calibri"/>
                  <a:cs typeface="Calibri"/>
                </a:rPr>
                <a:t>entfernt</a:t>
              </a:r>
              <a:r>
                <a:rPr lang="en-GB" dirty="0" smtClean="0">
                  <a:solidFill>
                    <a:srgbClr val="800000"/>
                  </a:solidFill>
                  <a:latin typeface="Calibri"/>
                  <a:cs typeface="Calibri"/>
                </a:rPr>
                <a:t> </a:t>
              </a:r>
              <a:r>
                <a:rPr lang="en-GB" dirty="0" err="1" smtClean="0">
                  <a:solidFill>
                    <a:srgbClr val="800000"/>
                  </a:solidFill>
                  <a:latin typeface="Calibri"/>
                  <a:cs typeface="Calibri"/>
                </a:rPr>
                <a:t>sind</a:t>
              </a:r>
              <a:endParaRPr lang="en-GB" dirty="0" smtClean="0">
                <a:solidFill>
                  <a:srgbClr val="800000"/>
                </a:solidFill>
                <a:latin typeface="Calibri"/>
                <a:cs typeface="Calibri"/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 bwMode="auto">
            <a:xfrm rot="5400000">
              <a:off x="76200" y="2590800"/>
              <a:ext cx="914400" cy="1588"/>
            </a:xfrm>
            <a:prstGeom prst="line">
              <a:avLst/>
            </a:prstGeom>
            <a:ln w="2857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 bwMode="auto">
            <a:xfrm>
              <a:off x="534194" y="3047206"/>
              <a:ext cx="457200" cy="1588"/>
            </a:xfrm>
            <a:prstGeom prst="straightConnector1">
              <a:avLst/>
            </a:prstGeom>
            <a:ln w="2857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2971800" y="2057400"/>
            <a:ext cx="2133600" cy="915194"/>
            <a:chOff x="2971800" y="2057400"/>
            <a:chExt cx="2133600" cy="915194"/>
          </a:xfrm>
        </p:grpSpPr>
        <p:sp>
          <p:nvSpPr>
            <p:cNvPr id="8" name="TextBox 7"/>
            <p:cNvSpPr txBox="1"/>
            <p:nvPr/>
          </p:nvSpPr>
          <p:spPr>
            <a:xfrm>
              <a:off x="2971800" y="2057400"/>
              <a:ext cx="2133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dirty="0" err="1" smtClean="0">
                  <a:solidFill>
                    <a:schemeClr val="bg2"/>
                  </a:solidFill>
                  <a:latin typeface="Calibri"/>
                  <a:cs typeface="Calibri"/>
                </a:rPr>
                <a:t>Freiheitsgrade</a:t>
              </a:r>
              <a:endParaRPr lang="en-GB" dirty="0" smtClean="0">
                <a:solidFill>
                  <a:schemeClr val="bg2"/>
                </a:solidFill>
                <a:latin typeface="Calibri"/>
                <a:cs typeface="Calibri"/>
              </a:endParaRPr>
            </a:p>
          </p:txBody>
        </p:sp>
        <p:cxnSp>
          <p:nvCxnSpPr>
            <p:cNvPr id="32" name="Straight Arrow Connector 31"/>
            <p:cNvCxnSpPr/>
            <p:nvPr/>
          </p:nvCxnSpPr>
          <p:spPr bwMode="auto">
            <a:xfrm rot="5400000">
              <a:off x="3161506" y="2705100"/>
              <a:ext cx="534194" cy="794"/>
            </a:xfrm>
            <a:prstGeom prst="straightConnector1">
              <a:avLst/>
            </a:prstGeom>
            <a:ln w="2857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2514600" y="4876800"/>
            <a:ext cx="5867400" cy="461665"/>
            <a:chOff x="2514600" y="4876800"/>
            <a:chExt cx="5867400" cy="461665"/>
          </a:xfrm>
        </p:grpSpPr>
        <p:sp>
          <p:nvSpPr>
            <p:cNvPr id="5" name="TextBox 4"/>
            <p:cNvSpPr txBox="1"/>
            <p:nvPr/>
          </p:nvSpPr>
          <p:spPr>
            <a:xfrm>
              <a:off x="3048000" y="4876800"/>
              <a:ext cx="5334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dirty="0" err="1" smtClean="0">
                  <a:solidFill>
                    <a:srgbClr val="FF6600"/>
                  </a:solidFill>
                  <a:latin typeface="Symbol" charset="2"/>
                  <a:cs typeface="Symbol" charset="2"/>
                </a:rPr>
                <a:t>m</a:t>
              </a:r>
              <a:r>
                <a:rPr lang="en-GB" dirty="0" smtClean="0">
                  <a:solidFill>
                    <a:srgbClr val="FF6600"/>
                  </a:solidFill>
                  <a:latin typeface="Calibri"/>
                  <a:cs typeface="Calibri"/>
                </a:rPr>
                <a:t> (</a:t>
              </a:r>
              <a:r>
                <a:rPr lang="en-GB" dirty="0" err="1" smtClean="0">
                  <a:solidFill>
                    <a:srgbClr val="FF6600"/>
                  </a:solidFill>
                  <a:latin typeface="Calibri"/>
                  <a:cs typeface="Calibri"/>
                </a:rPr>
                <a:t>der</a:t>
              </a:r>
              <a:r>
                <a:rPr lang="en-GB" dirty="0" smtClean="0">
                  <a:solidFill>
                    <a:srgbClr val="FF6600"/>
                  </a:solidFill>
                  <a:latin typeface="Calibri"/>
                  <a:cs typeface="Calibri"/>
                </a:rPr>
                <a:t> </a:t>
              </a:r>
              <a:r>
                <a:rPr lang="en-GB" dirty="0" err="1" smtClean="0">
                  <a:solidFill>
                    <a:srgbClr val="FF6600"/>
                  </a:solidFill>
                  <a:latin typeface="Calibri"/>
                  <a:cs typeface="Calibri"/>
                </a:rPr>
                <a:t>Mittelwert</a:t>
              </a:r>
              <a:r>
                <a:rPr lang="en-GB" dirty="0" smtClean="0">
                  <a:solidFill>
                    <a:srgbClr val="FF6600"/>
                  </a:solidFill>
                  <a:latin typeface="Calibri"/>
                  <a:cs typeface="Calibri"/>
                </a:rPr>
                <a:t> </a:t>
              </a:r>
              <a:r>
                <a:rPr lang="en-GB" dirty="0" err="1" smtClean="0">
                  <a:solidFill>
                    <a:srgbClr val="FF6600"/>
                  </a:solidFill>
                  <a:latin typeface="Calibri"/>
                  <a:cs typeface="Calibri"/>
                </a:rPr>
                <a:t>der</a:t>
              </a:r>
              <a:r>
                <a:rPr lang="en-GB" dirty="0" smtClean="0">
                  <a:solidFill>
                    <a:srgbClr val="FF6600"/>
                  </a:solidFill>
                  <a:latin typeface="Calibri"/>
                  <a:cs typeface="Calibri"/>
                </a:rPr>
                <a:t> </a:t>
              </a:r>
              <a:r>
                <a:rPr lang="en-GB" dirty="0" err="1" smtClean="0">
                  <a:solidFill>
                    <a:srgbClr val="FF6600"/>
                  </a:solidFill>
                  <a:latin typeface="Calibri"/>
                  <a:cs typeface="Calibri"/>
                </a:rPr>
                <a:t>Unterschiede</a:t>
              </a:r>
              <a:r>
                <a:rPr lang="en-GB" dirty="0" smtClean="0">
                  <a:solidFill>
                    <a:srgbClr val="FF6600"/>
                  </a:solidFill>
                  <a:latin typeface="Calibri"/>
                  <a:cs typeface="Calibri"/>
                </a:rPr>
                <a:t>)</a:t>
              </a:r>
            </a:p>
          </p:txBody>
        </p:sp>
        <p:cxnSp>
          <p:nvCxnSpPr>
            <p:cNvPr id="35" name="Straight Arrow Connector 34"/>
            <p:cNvCxnSpPr/>
            <p:nvPr/>
          </p:nvCxnSpPr>
          <p:spPr bwMode="auto">
            <a:xfrm rot="10800000">
              <a:off x="2514600" y="5181600"/>
              <a:ext cx="457200" cy="1588"/>
            </a:xfrm>
            <a:prstGeom prst="straightConnector1">
              <a:avLst/>
            </a:prstGeom>
            <a:ln w="2857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838200"/>
            <a:ext cx="861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In der Phonetik wird ein solcher </a:t>
            </a:r>
            <a:r>
              <a:rPr lang="de-DE" dirty="0" err="1" smtClean="0">
                <a:solidFill>
                  <a:schemeClr val="tx1"/>
                </a:solidFill>
                <a:latin typeface="Calibri"/>
                <a:cs typeface="Calibri"/>
              </a:rPr>
              <a:t>one-sample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Calibri"/>
                <a:cs typeface="Calibri"/>
              </a:rPr>
              <a:t>t-test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 eingesetzt, wenn gepaarte Werte </a:t>
            </a:r>
            <a:r>
              <a:rPr lang="de-DE" b="1" dirty="0" smtClean="0">
                <a:solidFill>
                  <a:schemeClr val="tx1"/>
                </a:solidFill>
                <a:latin typeface="Calibri"/>
                <a:cs typeface="Calibri"/>
              </a:rPr>
              <a:t>für die selbe Versuchsperson 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vorliegen – wie im vorigen Fall: es gab einen betonten F2-Wert und einen unbetonten F2-Wert </a:t>
            </a:r>
            <a:r>
              <a:rPr lang="de-DE" b="1" dirty="0" smtClean="0">
                <a:solidFill>
                  <a:schemeClr val="tx1"/>
                </a:solidFill>
                <a:latin typeface="Calibri"/>
                <a:cs typeface="Calibri"/>
              </a:rPr>
              <a:t>pro Sprecher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, und der Unterschied wurde </a:t>
            </a:r>
            <a:r>
              <a:rPr lang="de-DE" b="1" dirty="0" smtClean="0">
                <a:solidFill>
                  <a:schemeClr val="tx1"/>
                </a:solidFill>
                <a:latin typeface="Calibri"/>
                <a:cs typeface="Calibri"/>
              </a:rPr>
              <a:t>pro Sprecher berechnet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 (und dann der Mittelwert dieser Unterschiede).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124200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Der </a:t>
            </a:r>
            <a:r>
              <a:rPr lang="de-DE" dirty="0" err="1" smtClean="0">
                <a:solidFill>
                  <a:schemeClr val="tx1"/>
                </a:solidFill>
                <a:latin typeface="Calibri"/>
                <a:cs typeface="Calibri"/>
              </a:rPr>
              <a:t>two-sample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Calibri"/>
                <a:cs typeface="Calibri"/>
              </a:rPr>
              <a:t>t-test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 wird dagegen in der Phonetik dann eingesetzt, wenn sich </a:t>
            </a:r>
            <a:r>
              <a:rPr lang="de-DE" b="1" dirty="0" smtClean="0">
                <a:solidFill>
                  <a:schemeClr val="tx1"/>
                </a:solidFill>
                <a:latin typeface="Calibri"/>
                <a:cs typeface="Calibri"/>
              </a:rPr>
              <a:t>die Versuchspersonen unterscheiden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: z.B. wir wollen F2 in Männern und Frauen vergleichen; die Grundfrequenz von deutschen vs. französischen Sprechern usw.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105400"/>
            <a:ext cx="8001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Die Frage ist genau dieselbe, aber diesmal für 2  Gruppen: was ist die Wahrscheinlichkeit, dass der Mittelwert-Unterschied (zwischen den Gruppen) 0 (Null) sein könnte?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19200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e.df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 = </a:t>
            </a: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read.table(file.path(pfadu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, "</a:t>
            </a: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e.txt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"))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609600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Unterscheiden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sich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Deutsche und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Engländer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in F2 von /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e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/?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676400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head(e.df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209800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boxplot(F2 ~ </a:t>
            </a: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Sprache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, data = </a:t>
            </a: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e.df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t="11898" b="9915"/>
              <a:stretch>
                <a:fillRect/>
              </a:stretch>
            </p:blipFill>
          </mc:Choice>
          <mc:Fallback>
            <p:blipFill>
              <a:blip r:embed="rId3"/>
              <a:srcRect t="11898" b="9915"/>
              <a:stretch>
                <a:fillRect/>
              </a:stretch>
            </p:blipFill>
          </mc:Fallback>
        </mc:AlternateContent>
        <p:spPr>
          <a:xfrm>
            <a:off x="0" y="2895600"/>
            <a:ext cx="4406900" cy="3505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34000" y="2819400"/>
            <a:ext cx="3429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= Was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ist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die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Wahrscheinlichkeit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dass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der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Unterschied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zwischen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den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Mittelwerten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der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Gruppen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von 0 (Null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abweicht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)?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43400" y="533400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t.test(F2 ~ </a:t>
            </a: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Sprache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, data = </a:t>
            </a: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e.df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1066800"/>
            <a:ext cx="5867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data:  F2 by </a:t>
            </a:r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</a:rPr>
              <a:t>Sprache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</a:rPr>
              <a:t>t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 = 2.2613, </a:t>
            </a:r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</a:rPr>
              <a:t>df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 = 21.101, </a:t>
            </a:r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</a:rPr>
              <a:t>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-value = </a:t>
            </a:r>
            <a:r>
              <a:rPr lang="en-US" sz="2000" dirty="0" smtClean="0">
                <a:solidFill>
                  <a:srgbClr val="008000"/>
                </a:solidFill>
                <a:latin typeface="Courier"/>
                <a:cs typeface="Courier"/>
              </a:rPr>
              <a:t>0.03443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alternative hypothesis: true difference in means is not equal to 0 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95 percent confidence interval: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  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13.46719 320.73097 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sample estimates: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mean in group D mean in group E 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       2031.672        1864.573</a:t>
            </a:r>
            <a:endParaRPr lang="en-GB" sz="20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4419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Unterschiede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zwischen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den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Mittelwerten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: </a:t>
            </a:r>
            <a:r>
              <a:rPr lang="en-US" dirty="0" smtClean="0"/>
              <a:t>167.099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49530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Der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Unterschied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zwischen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den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Mittelwerten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liegt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zwischen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Calibri"/>
                <a:cs typeface="Calibri"/>
              </a:rPr>
              <a:t>13.46719 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und</a:t>
            </a:r>
            <a:r>
              <a:rPr lang="en-US" dirty="0" smtClean="0">
                <a:solidFill>
                  <a:srgbClr val="0000FF"/>
                </a:solidFill>
                <a:latin typeface="Calibri"/>
                <a:cs typeface="Calibri"/>
              </a:rPr>
              <a:t> 320.73097 </a:t>
            </a:r>
            <a:r>
              <a:rPr lang="en-US" dirty="0" err="1" smtClean="0">
                <a:solidFill>
                  <a:srgbClr val="000000"/>
                </a:solidFill>
                <a:latin typeface="Calibri"/>
                <a:cs typeface="Calibri"/>
              </a:rPr>
              <a:t>mit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alibri"/>
                <a:cs typeface="Calibri"/>
              </a:rPr>
              <a:t>einer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alibri"/>
                <a:cs typeface="Calibri"/>
              </a:rPr>
              <a:t>Wahrscheinlichkeit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 von 95%.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6096000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Die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Wahrscheinichkeit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dass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die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Mittelwert-Unterschiede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0 (Null)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sein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könnte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=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0.03443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3340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t.test(F2 ~ </a:t>
            </a: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Sprache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, data = </a:t>
            </a: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e.df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2057400" y="152400"/>
            <a:ext cx="4395787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dirty="0">
                <a:solidFill>
                  <a:schemeClr val="tx1"/>
                </a:solidFill>
                <a:latin typeface="Calibri"/>
                <a:cs typeface="Calibri"/>
              </a:rPr>
              <a:t>Standard </a:t>
            </a:r>
            <a:r>
              <a:rPr lang="de-DE" dirty="0" err="1">
                <a:solidFill>
                  <a:schemeClr val="tx1"/>
                </a:solidFill>
                <a:latin typeface="Calibri"/>
                <a:cs typeface="Calibri"/>
              </a:rPr>
              <a:t>error</a:t>
            </a:r>
            <a:r>
              <a:rPr lang="de-DE" dirty="0">
                <a:solidFill>
                  <a:schemeClr val="tx1"/>
                </a:solidFill>
                <a:latin typeface="Calibri"/>
                <a:cs typeface="Calibri"/>
              </a:rPr>
              <a:t> of </a:t>
            </a:r>
            <a:r>
              <a:rPr lang="de-DE" dirty="0" err="1">
                <a:solidFill>
                  <a:schemeClr val="tx1"/>
                </a:solidFill>
                <a:latin typeface="Calibri"/>
                <a:cs typeface="Calibri"/>
              </a:rPr>
              <a:t>the</a:t>
            </a:r>
            <a:r>
              <a:rPr lang="de-D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Calibri"/>
                <a:cs typeface="Calibri"/>
              </a:rPr>
              <a:t>mean</a:t>
            </a:r>
            <a:r>
              <a:rPr lang="de-DE" dirty="0">
                <a:solidFill>
                  <a:schemeClr val="tx1"/>
                </a:solidFill>
                <a:latin typeface="Calibri"/>
                <a:cs typeface="Calibri"/>
              </a:rPr>
              <a:t> (SE)</a:t>
            </a: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1187450" y="765175"/>
            <a:ext cx="6769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tx1"/>
                </a:solidFill>
                <a:latin typeface="Calibri"/>
                <a:cs typeface="Calibri"/>
              </a:rPr>
              <a:t>ist die Standardabweichung von Mittelwerten</a:t>
            </a:r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304800" y="1295400"/>
            <a:ext cx="8424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dirty="0">
                <a:solidFill>
                  <a:schemeClr val="tx1"/>
                </a:solidFill>
                <a:latin typeface="Calibri"/>
                <a:cs typeface="Calibri"/>
              </a:rPr>
              <a:t>Ich werfe 5 Würfel und berechne den Mittelwert der Zahlen</a:t>
            </a: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273050" y="1828800"/>
            <a:ext cx="1582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dirty="0" err="1" smtClean="0">
                <a:solidFill>
                  <a:srgbClr val="FF0000"/>
                </a:solidFill>
                <a:latin typeface="Calibri"/>
                <a:cs typeface="Calibri"/>
              </a:rPr>
              <a:t>mu</a:t>
            </a:r>
            <a:endParaRPr lang="de-DE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4343" name="Text Box 9"/>
          <p:cNvSpPr txBox="1">
            <a:spLocks noChangeArrowheads="1"/>
          </p:cNvSpPr>
          <p:nvPr/>
        </p:nvSpPr>
        <p:spPr bwMode="auto">
          <a:xfrm>
            <a:off x="1423987" y="1828800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dirty="0">
                <a:solidFill>
                  <a:srgbClr val="FF0000"/>
                </a:solidFill>
                <a:latin typeface="Calibri"/>
                <a:cs typeface="Calibri"/>
              </a:rPr>
              <a:t>= 3.5</a:t>
            </a:r>
          </a:p>
        </p:txBody>
      </p:sp>
      <p:sp>
        <p:nvSpPr>
          <p:cNvPr id="14344" name="Text Box 11"/>
          <p:cNvSpPr txBox="1">
            <a:spLocks noChangeArrowheads="1"/>
          </p:cNvSpPr>
          <p:nvPr/>
        </p:nvSpPr>
        <p:spPr bwMode="auto">
          <a:xfrm>
            <a:off x="2971800" y="1828800"/>
            <a:ext cx="5976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tx1"/>
                </a:solidFill>
                <a:latin typeface="Calibri"/>
                <a:cs typeface="Calibri"/>
              </a:rPr>
              <a:t>der wahrscheinlichste Wert</a:t>
            </a:r>
          </a:p>
        </p:txBody>
      </p:sp>
      <p:sp>
        <p:nvSpPr>
          <p:cNvPr id="142349" name="Text Box 13"/>
          <p:cNvSpPr txBox="1">
            <a:spLocks noChangeArrowheads="1"/>
          </p:cNvSpPr>
          <p:nvPr/>
        </p:nvSpPr>
        <p:spPr bwMode="auto">
          <a:xfrm>
            <a:off x="3048000" y="2514600"/>
            <a:ext cx="5329237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dirty="0">
                <a:solidFill>
                  <a:schemeClr val="tx1"/>
                </a:solidFill>
                <a:latin typeface="Calibri"/>
                <a:cs typeface="Calibri"/>
              </a:rPr>
              <a:t>Die Verteilung der Mittelwerte. Bedeutung: ich werde nicht jedes Mal einen Mittelwert</a:t>
            </a:r>
            <a:r>
              <a:rPr lang="de-DE" i="1" dirty="0">
                <a:solidFill>
                  <a:schemeClr val="tx1"/>
                </a:solidFill>
                <a:latin typeface="Calibri"/>
                <a:cs typeface="Calibri"/>
              </a:rPr>
              <a:t> m</a:t>
            </a:r>
            <a:r>
              <a:rPr lang="de-DE" dirty="0">
                <a:solidFill>
                  <a:schemeClr val="tx1"/>
                </a:solidFill>
                <a:latin typeface="Calibri"/>
                <a:cs typeface="Calibri"/>
              </a:rPr>
              <a:t> = 3.5 bekommen, sondern davon abweichende Mittelwerte. Der SE ist eine numerische Verschlüsselung dieser Abweichung.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457200" y="2362200"/>
          <a:ext cx="1684338" cy="1184275"/>
        </p:xfrm>
        <a:graphic>
          <a:graphicData uri="http://schemas.openxmlformats.org/presentationml/2006/ole">
            <p:oleObj spid="_x0000_s14338" name="Equation" r:id="rId3" imgW="7315200" imgH="513080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5638800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SE = sigma()/sqrt(5)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381000"/>
            <a:ext cx="5867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data:  F2 by </a:t>
            </a:r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</a:rPr>
              <a:t>Sprache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</a:rPr>
              <a:t>t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2000" dirty="0" smtClean="0">
                <a:solidFill>
                  <a:srgbClr val="800000"/>
                </a:solidFill>
                <a:latin typeface="Courier"/>
                <a:cs typeface="Courier"/>
              </a:rPr>
              <a:t>2.2613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, </a:t>
            </a:r>
            <a:r>
              <a:rPr lang="en-US" sz="2000" dirty="0" err="1" smtClean="0">
                <a:solidFill>
                  <a:srgbClr val="808080"/>
                </a:solidFill>
                <a:latin typeface="Courier"/>
                <a:cs typeface="Courier"/>
              </a:rPr>
              <a:t>df</a:t>
            </a:r>
            <a:r>
              <a:rPr lang="en-US" sz="2000" dirty="0" smtClean="0">
                <a:solidFill>
                  <a:srgbClr val="808080"/>
                </a:solidFill>
                <a:latin typeface="Courier"/>
                <a:cs typeface="Courier"/>
              </a:rPr>
              <a:t> = 21.101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, </a:t>
            </a:r>
            <a:r>
              <a:rPr lang="en-US" sz="2000" dirty="0" err="1" smtClean="0">
                <a:solidFill>
                  <a:srgbClr val="008000"/>
                </a:solidFill>
                <a:latin typeface="Courier"/>
                <a:cs typeface="Courier"/>
              </a:rPr>
              <a:t>p</a:t>
            </a:r>
            <a:r>
              <a:rPr lang="en-US" sz="2000" dirty="0" smtClean="0">
                <a:solidFill>
                  <a:srgbClr val="008000"/>
                </a:solidFill>
                <a:latin typeface="Courier"/>
                <a:cs typeface="Courier"/>
              </a:rPr>
              <a:t>-value = 0.03443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alternative hypothesis: true difference in means is not equal to 0 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95 percent confidence interval: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  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13.46719 320.73097 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sample estimates: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mean in group D mean in group E 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       2031.672        1864.573</a:t>
            </a:r>
            <a:endParaRPr lang="en-GB" sz="20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39624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Die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Sprache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hat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einen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signifikanten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Einfluss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auf F2 (t[</a:t>
            </a:r>
            <a:r>
              <a:rPr lang="en-GB" dirty="0" smtClean="0">
                <a:solidFill>
                  <a:schemeClr val="bg2"/>
                </a:solidFill>
                <a:latin typeface="Calibri"/>
                <a:cs typeface="Calibri"/>
              </a:rPr>
              <a:t>21.1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] = </a:t>
            </a:r>
            <a:r>
              <a:rPr lang="en-GB" dirty="0" smtClean="0">
                <a:solidFill>
                  <a:srgbClr val="800000"/>
                </a:solidFill>
                <a:latin typeface="Calibri"/>
                <a:cs typeface="Calibri"/>
              </a:rPr>
              <a:t>2.3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, </a:t>
            </a:r>
            <a:r>
              <a:rPr lang="en-GB" dirty="0" err="1" smtClean="0">
                <a:solidFill>
                  <a:srgbClr val="008000"/>
                </a:solidFill>
                <a:latin typeface="Calibri"/>
                <a:cs typeface="Calibri"/>
              </a:rPr>
              <a:t>p</a:t>
            </a:r>
            <a:r>
              <a:rPr lang="en-GB" dirty="0" smtClean="0">
                <a:solidFill>
                  <a:srgbClr val="008000"/>
                </a:solidFill>
                <a:latin typeface="Calibri"/>
                <a:cs typeface="Calibri"/>
              </a:rPr>
              <a:t> &lt; 0.05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57150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F2 wurde signifikant von der Sprache beeinflusst (t[21.1] = 2.3, p &lt; 0.05)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5029200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oder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676400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# RT-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akzentuiert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Sprecher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1-15</a:t>
            </a:r>
          </a:p>
          <a:p>
            <a:pPr>
              <a:spcBef>
                <a:spcPts val="0"/>
              </a:spcBef>
            </a:pPr>
            <a:r>
              <a:rPr lang="en-US" dirty="0" err="1" smtClean="0">
                <a:latin typeface="Calibri"/>
                <a:cs typeface="Calibri"/>
              </a:rPr>
              <a:t>rtaz</a:t>
            </a:r>
            <a:r>
              <a:rPr lang="en-US" dirty="0" smtClean="0">
                <a:latin typeface="Calibri"/>
                <a:cs typeface="Calibri"/>
              </a:rPr>
              <a:t> = c(56, 49, 50, 39, 49, 60, 51, 39, 67, 49, 60, 46, 55, 54, 52)</a:t>
            </a:r>
            <a:endParaRPr lang="en-GB" dirty="0" smtClean="0"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2819400"/>
            <a:ext cx="8305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# RT-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unakzentuiert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, in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denselben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Sprechern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1-15</a:t>
            </a:r>
          </a:p>
          <a:p>
            <a:pPr>
              <a:spcBef>
                <a:spcPts val="0"/>
              </a:spcBef>
            </a:pPr>
            <a:r>
              <a:rPr lang="en-US" dirty="0" err="1" smtClean="0">
                <a:latin typeface="Calibri"/>
                <a:cs typeface="Calibri"/>
              </a:rPr>
              <a:t>rtun</a:t>
            </a:r>
            <a:r>
              <a:rPr lang="en-US" dirty="0" smtClean="0">
                <a:latin typeface="Calibri"/>
                <a:cs typeface="Calibri"/>
              </a:rPr>
              <a:t> = c(95,  94, 121,  48, 135,  87,  94, 135,  98, 125,  92, 115,  80,  98, 108)</a:t>
            </a:r>
            <a:endParaRPr lang="en-GB" dirty="0" smtClean="0">
              <a:latin typeface="Calibri"/>
              <a:cs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28600"/>
            <a:ext cx="9144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Die Reaktionszeiten wurde in 15 Versuchspersonen gemessen, um Wörter zu identifizieren, wenn sie akzentuiert oder unakzentuiert waren. Hat Akzentuierung einen Einfluss auf die Reaktionszeit?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4267200"/>
            <a:ext cx="434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Boxplot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5029200"/>
            <a:ext cx="1066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Test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791200"/>
            <a:ext cx="2590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Schlussfolgerung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762000"/>
            <a:ext cx="6934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Prüfen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Sie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für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den Data-Frame owl, ob die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Sprache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(Lang)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einen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Einfluss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auf die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Reaktionszeit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hatte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rt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), um dieses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Wort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zu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identifizieren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4384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latin typeface="Calibri"/>
                <a:cs typeface="Calibri"/>
              </a:rPr>
              <a:t>owl = </a:t>
            </a:r>
            <a:r>
              <a:rPr lang="en-GB" dirty="0" err="1" smtClean="0">
                <a:latin typeface="Calibri"/>
                <a:cs typeface="Calibri"/>
              </a:rPr>
              <a:t>read.table(file.path(pfadu</a:t>
            </a:r>
            <a:r>
              <a:rPr lang="en-GB" dirty="0" smtClean="0">
                <a:latin typeface="Calibri"/>
                <a:cs typeface="Calibri"/>
              </a:rPr>
              <a:t>, "</a:t>
            </a:r>
            <a:r>
              <a:rPr lang="en-GB" dirty="0" err="1" smtClean="0">
                <a:latin typeface="Calibri"/>
                <a:cs typeface="Calibri"/>
              </a:rPr>
              <a:t>owl.txt</a:t>
            </a:r>
            <a:r>
              <a:rPr lang="en-GB" dirty="0" smtClean="0">
                <a:latin typeface="Calibri"/>
                <a:cs typeface="Calibri"/>
              </a:rPr>
              <a:t>"))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3352800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Boxplot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44196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Test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541020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Schlussfolgerung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67000" y="152400"/>
            <a:ext cx="3276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95%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Konfidenzintervall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7" name="Picture 6" descr="norm2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381000" y="757535"/>
            <a:ext cx="6248400" cy="521483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5862935"/>
            <a:ext cx="33915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a = qnorm(0.025, mu, SE)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600" y="5862935"/>
            <a:ext cx="3343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b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 = qnorm(0.975, mu, SE)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95400" y="62484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2.003053</a:t>
            </a:r>
            <a:endParaRPr lang="en-GB" dirty="0" smtClean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76800" y="6248400"/>
            <a:ext cx="16622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4.996947</a:t>
            </a:r>
            <a:endParaRPr lang="en-GB" dirty="0" smtClean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91200" y="990600"/>
            <a:ext cx="2743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bedeutet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: in 95/100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Fälle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erwarte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ich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einen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Mittelwert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zwischen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2 und 5.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5791200" y="32766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de-DE" dirty="0">
                <a:latin typeface="Calibri"/>
                <a:cs typeface="Calibri"/>
              </a:rPr>
              <a:t>a = proben(1, 6, 5, 100)</a:t>
            </a:r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5862637" y="3708400"/>
            <a:ext cx="287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dirty="0" err="1">
                <a:latin typeface="Calibri"/>
                <a:cs typeface="Calibri"/>
              </a:rPr>
              <a:t>sum(a</a:t>
            </a:r>
            <a:r>
              <a:rPr lang="de-DE" dirty="0">
                <a:latin typeface="Calibri"/>
                <a:cs typeface="Calibri"/>
              </a:rPr>
              <a:t> &lt; 2 | a &gt; 5)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19800" y="28956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Probieren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52400"/>
            <a:ext cx="5410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Berechnungen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wenn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Symbol" charset="2"/>
                <a:cs typeface="Symbol" charset="2"/>
              </a:rPr>
              <a:t>m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Symbol" charset="2"/>
                <a:cs typeface="Symbol" charset="2"/>
              </a:rPr>
              <a:t>s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unbekannt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ist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904999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1. </a:t>
            </a:r>
            <a:r>
              <a:rPr lang="en-GB" dirty="0" err="1" smtClean="0">
                <a:solidFill>
                  <a:schemeClr val="tx1"/>
                </a:solidFill>
                <a:latin typeface="Symbol" charset="2"/>
                <a:cs typeface="Symbol" charset="2"/>
              </a:rPr>
              <a:t>m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, SE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werden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eingeschätzt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5146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2.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Verwendung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der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t-Verteilung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statt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der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Normalverteilung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3352800" y="1"/>
            <a:ext cx="27432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Symbol" charset="2"/>
                <a:cs typeface="Symbol" charset="2"/>
              </a:rPr>
              <a:t>m, s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ist unbekannt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51557" name="Text Box 5"/>
          <p:cNvSpPr txBox="1">
            <a:spLocks noChangeArrowheads="1"/>
          </p:cNvSpPr>
          <p:nvPr/>
        </p:nvSpPr>
        <p:spPr bwMode="auto">
          <a:xfrm>
            <a:off x="228600" y="685800"/>
            <a:ext cx="7848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dirty="0">
                <a:solidFill>
                  <a:schemeClr val="tx1"/>
                </a:solidFill>
                <a:latin typeface="Calibri"/>
                <a:cs typeface="Calibri"/>
              </a:rPr>
              <a:t>Lenneberg behauptet, dass wir im Durchschnitt mit einer Geschwindigkeit von 6 Silben pro Sekunde sprechen. </a:t>
            </a:r>
          </a:p>
        </p:txBody>
      </p:sp>
      <p:sp>
        <p:nvSpPr>
          <p:cNvPr id="151560" name="Text Box 8"/>
          <p:cNvSpPr txBox="1">
            <a:spLocks noChangeArrowheads="1"/>
          </p:cNvSpPr>
          <p:nvPr/>
        </p:nvSpPr>
        <p:spPr bwMode="auto">
          <a:xfrm>
            <a:off x="152400" y="3581400"/>
            <a:ext cx="8763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Vorgang: was ist die Wahrscheinlichkeit, dass der </a:t>
            </a:r>
            <a:r>
              <a:rPr lang="en-AU" dirty="0" err="1" smtClean="0">
                <a:solidFill>
                  <a:schemeClr val="tx1"/>
                </a:solidFill>
                <a:latin typeface="Calibri"/>
                <a:cs typeface="Calibri"/>
              </a:rPr>
              <a:t>Unterschied</a:t>
            </a:r>
            <a:r>
              <a:rPr lang="en-AU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Calibri"/>
                <a:cs typeface="Calibri"/>
              </a:rPr>
              <a:t>zwischen</a:t>
            </a:r>
            <a:r>
              <a:rPr lang="en-AU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Calibri"/>
                <a:cs typeface="Calibri"/>
              </a:rPr>
              <a:t>dem</a:t>
            </a:r>
            <a:r>
              <a:rPr lang="en-AU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Calibri"/>
                <a:cs typeface="Calibri"/>
              </a:rPr>
              <a:t>Stichprobenmittelwert</a:t>
            </a:r>
            <a:r>
              <a:rPr lang="en-AU" dirty="0" smtClean="0">
                <a:solidFill>
                  <a:schemeClr val="tx1"/>
                </a:solidFill>
                <a:latin typeface="Calibri"/>
                <a:cs typeface="Calibri"/>
              </a:rPr>
              <a:t> und 6 von 0 (Null) </a:t>
            </a:r>
            <a:r>
              <a:rPr lang="en-AU" dirty="0" err="1" smtClean="0">
                <a:solidFill>
                  <a:schemeClr val="tx1"/>
                </a:solidFill>
                <a:latin typeface="Calibri"/>
                <a:cs typeface="Calibri"/>
              </a:rPr>
              <a:t>abweicht</a:t>
            </a:r>
            <a:r>
              <a:rPr lang="en-AU" dirty="0" smtClean="0">
                <a:solidFill>
                  <a:schemeClr val="tx1"/>
                </a:solidFill>
                <a:latin typeface="Calibri"/>
                <a:cs typeface="Calibri"/>
              </a:rPr>
              <a:t>?</a:t>
            </a:r>
            <a:endParaRPr lang="de-DE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52401" y="1447800"/>
            <a:ext cx="8428038" cy="1833563"/>
            <a:chOff x="141" y="912"/>
            <a:chExt cx="5309" cy="1155"/>
          </a:xfrm>
        </p:grpSpPr>
        <p:sp>
          <p:nvSpPr>
            <p:cNvPr id="18439" name="Text Box 6"/>
            <p:cNvSpPr txBox="1">
              <a:spLocks noChangeArrowheads="1"/>
            </p:cNvSpPr>
            <p:nvPr/>
          </p:nvSpPr>
          <p:spPr bwMode="auto">
            <a:xfrm>
              <a:off x="141" y="912"/>
              <a:ext cx="52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solidFill>
                    <a:schemeClr val="tx1"/>
                  </a:solidFill>
                  <a:latin typeface="Calibri"/>
                  <a:cs typeface="Calibri"/>
                </a:rPr>
                <a:t>Hier sind 12 Werte (Silben/Sekunde) von einem Sprecher. </a:t>
              </a:r>
            </a:p>
          </p:txBody>
        </p:sp>
        <p:sp>
          <p:nvSpPr>
            <p:cNvPr id="18440" name="Text Box 7"/>
            <p:cNvSpPr txBox="1">
              <a:spLocks noChangeArrowheads="1"/>
            </p:cNvSpPr>
            <p:nvPr/>
          </p:nvSpPr>
          <p:spPr bwMode="auto">
            <a:xfrm>
              <a:off x="285" y="1776"/>
              <a:ext cx="504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solidFill>
                    <a:schemeClr val="tx1"/>
                  </a:solidFill>
                  <a:latin typeface="Calibri"/>
                  <a:cs typeface="Calibri"/>
                </a:rPr>
                <a:t>Frage:</a:t>
              </a:r>
              <a:r>
                <a:rPr lang="de-DE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AU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sind</a:t>
              </a:r>
              <a:r>
                <a:rPr lang="en-AU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AU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diese</a:t>
              </a:r>
              <a:r>
                <a:rPr lang="en-AU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AU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Werte</a:t>
              </a:r>
              <a:r>
                <a:rPr lang="en-AU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AU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konsistent</a:t>
              </a:r>
              <a:r>
                <a:rPr lang="en-AU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AU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mit</a:t>
              </a:r>
              <a:r>
                <a:rPr lang="en-AU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AU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Lennebergs</a:t>
              </a:r>
              <a:r>
                <a:rPr lang="en-AU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AU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Hypothese</a:t>
              </a:r>
              <a:r>
                <a:rPr lang="en-AU" dirty="0" smtClean="0">
                  <a:solidFill>
                    <a:schemeClr val="tx1"/>
                  </a:solidFill>
                  <a:latin typeface="Calibri"/>
                  <a:cs typeface="Calibri"/>
                </a:rPr>
                <a:t>?</a:t>
              </a:r>
              <a:endParaRPr lang="de-DE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18441" name="Text Box 9"/>
            <p:cNvSpPr txBox="1">
              <a:spLocks noChangeArrowheads="1"/>
            </p:cNvSpPr>
            <p:nvPr/>
          </p:nvSpPr>
          <p:spPr bwMode="auto">
            <a:xfrm>
              <a:off x="189" y="1200"/>
              <a:ext cx="5261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pl-PL" dirty="0" smtClean="0">
                  <a:latin typeface="Calibri"/>
                  <a:cs typeface="Calibri"/>
                </a:rPr>
                <a:t>w</a:t>
              </a:r>
              <a:r>
                <a:rPr lang="en-US" dirty="0" err="1" smtClean="0">
                  <a:latin typeface="Calibri"/>
                  <a:cs typeface="Calibri"/>
                </a:rPr>
                <a:t>erte</a:t>
              </a:r>
              <a:endParaRPr lang="pl-PL" dirty="0">
                <a:latin typeface="Calibri"/>
                <a:cs typeface="Calibri"/>
              </a:endParaRPr>
            </a:p>
            <a:p>
              <a:pPr>
                <a:spcBef>
                  <a:spcPct val="0"/>
                </a:spcBef>
              </a:pPr>
              <a:r>
                <a:rPr lang="pl-PL" dirty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pl-PL" dirty="0">
                  <a:solidFill>
                    <a:schemeClr val="bg2"/>
                  </a:solidFill>
                  <a:latin typeface="Calibri"/>
                  <a:cs typeface="Calibri"/>
                </a:rPr>
                <a:t>[1]  6  5  6  9  6  5  6  8  5  6 10  9</a:t>
              </a:r>
              <a:endParaRPr lang="de-DE" dirty="0">
                <a:solidFill>
                  <a:schemeClr val="bg2"/>
                </a:solidFill>
                <a:latin typeface="Calibri"/>
                <a:cs typeface="Calibri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52400" y="5181600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Das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Verfahren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: a one-sampled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-test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7" grpId="0"/>
      <p:bldP spid="151560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5000" t="13762" r="9091" b="16827"/>
              <a:stretch>
                <a:fillRect/>
              </a:stretch>
            </p:blipFill>
          </mc:Choice>
          <mc:Fallback>
            <p:blipFill>
              <a:blip r:embed="rId3"/>
              <a:srcRect l="5000" t="13762" r="9091" b="16827"/>
              <a:stretch>
                <a:fillRect/>
              </a:stretch>
            </p:blipFill>
          </mc:Fallback>
        </mc:AlternateContent>
        <p:spPr>
          <a:xfrm>
            <a:off x="1295400" y="2133600"/>
            <a:ext cx="5943600" cy="4191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0" y="6858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Symbol" charset="2"/>
                <a:cs typeface="Symbol" charset="2"/>
              </a:rPr>
              <a:t>m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=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der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Unterschied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zwischen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den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Mittelwerten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5800" y="16002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Symbol" charset="2"/>
                <a:cs typeface="Symbol" charset="2"/>
              </a:rPr>
              <a:t>m</a:t>
            </a:r>
            <a:endParaRPr lang="en-GB" dirty="0" smtClean="0">
              <a:solidFill>
                <a:schemeClr val="tx1"/>
              </a:solidFill>
              <a:latin typeface="Symbol" charset="2"/>
              <a:cs typeface="Symbol" charset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0400" y="3657600"/>
            <a:ext cx="381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15000" y="3657600"/>
            <a:ext cx="381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b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-295245" y="4105245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sz="2000" dirty="0" err="1" smtClean="0">
                <a:solidFill>
                  <a:schemeClr val="tx1"/>
                </a:solidFill>
                <a:latin typeface="Calibri"/>
                <a:cs typeface="Calibri"/>
              </a:rPr>
              <a:t>Wahrscheinlichkeitsdichte</a:t>
            </a:r>
            <a:endParaRPr lang="en-GB" sz="2000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38600" y="45720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Fläche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= 0.95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200" y="1219200"/>
            <a:ext cx="73152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a,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b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: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Grenzen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des 95%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Konfidenzinternvalls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05000" y="62484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Kommt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0 (Null) 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zwischen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a und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b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vor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4600" y="0"/>
            <a:ext cx="3352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Das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Verfahren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im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-test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3657600"/>
            <a:ext cx="7696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Die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beste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Einschätzung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von SE 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ist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die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Standardabweichung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der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Unterschiede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der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Werte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minus 6 in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diesem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Fall), </a:t>
            </a:r>
            <a:r>
              <a:rPr lang="en-GB" i="1" dirty="0" err="1" smtClean="0">
                <a:solidFill>
                  <a:schemeClr val="tx1"/>
                </a:solidFill>
                <a:latin typeface="Calibri"/>
                <a:cs typeface="Calibri"/>
              </a:rPr>
              <a:t>s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dividiert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durch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Wurzel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Calibri"/>
                <a:cs typeface="Calibri"/>
              </a:rPr>
              <a:t>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Anzahl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der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Stichproben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):</a:t>
            </a:r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2570163" y="5500687"/>
          <a:ext cx="85725" cy="88900"/>
        </p:xfrm>
        <a:graphic>
          <a:graphicData uri="http://schemas.openxmlformats.org/presentationml/2006/ole">
            <p:oleObj spid="_x0000_s53252" name="Equation" r:id="rId3" imgW="368300" imgH="381000" progId="Equation.3">
              <p:embed/>
            </p:oleObj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1600200" y="4876799"/>
          <a:ext cx="1371600" cy="1143000"/>
        </p:xfrm>
        <a:graphic>
          <a:graphicData uri="http://schemas.openxmlformats.org/presentationml/2006/ole">
            <p:oleObj spid="_x0000_s53253" name="Equation" r:id="rId4" imgW="368300" imgH="38100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38200" y="5105399"/>
            <a:ext cx="6858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sz="3200" dirty="0" smtClean="0">
                <a:solidFill>
                  <a:schemeClr val="tx1"/>
                </a:solidFill>
                <a:latin typeface="Calibri"/>
                <a:cs typeface="Calibri"/>
              </a:rPr>
              <a:t>SE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952999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sz="2800" dirty="0" smtClean="0">
                <a:solidFill>
                  <a:schemeClr val="tx1"/>
                </a:solidFill>
                <a:latin typeface="Calibri"/>
                <a:cs typeface="Calibri"/>
              </a:rPr>
              <a:t>^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38600" y="4952999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In R: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67200" y="60198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SE = </a:t>
            </a: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sd(werte)/sqrt(n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90800" y="228600"/>
            <a:ext cx="3581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1.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Einschätzung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von </a:t>
            </a:r>
            <a:r>
              <a:rPr lang="en-GB" dirty="0" err="1" smtClean="0">
                <a:solidFill>
                  <a:schemeClr val="tx1"/>
                </a:solidFill>
                <a:latin typeface="Symbol" charset="2"/>
                <a:cs typeface="Symbol" charset="2"/>
              </a:rPr>
              <a:t>m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, 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914400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chemeClr val="tx1"/>
                </a:solidFill>
                <a:latin typeface="Symbol" charset="2"/>
                <a:cs typeface="Symbol" charset="2"/>
              </a:rPr>
              <a:t>m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: 6 von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jedem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Wert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abziehen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, und den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Mittelwert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der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Unterschiede</a:t>
            </a:r>
            <a:r>
              <a:rPr lang="en-GB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/>
                <a:cs typeface="Calibri"/>
              </a:rPr>
              <a:t>berechnen</a:t>
            </a:r>
            <a:endParaRPr lang="en-GB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4384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mu = </a:t>
            </a: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mean(werte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1828800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werte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 = </a:t>
            </a: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werte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 - 6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67200" y="55626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 = </a:t>
            </a:r>
            <a:r>
              <a:rPr lang="en-GB" dirty="0" err="1" smtClean="0">
                <a:solidFill>
                  <a:srgbClr val="FF0000"/>
                </a:solidFill>
                <a:latin typeface="Calibri"/>
                <a:cs typeface="Calibri"/>
              </a:rPr>
              <a:t>length(werte</a:t>
            </a:r>
            <a:r>
              <a:rPr lang="en-GB" dirty="0" smtClean="0">
                <a:solidFill>
                  <a:srgbClr val="FF0000"/>
                </a:solidFill>
                <a:latin typeface="Calibri"/>
                <a:cs typeface="Calibri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2514600" y="0"/>
            <a:ext cx="3163887" cy="5191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sz="2800" dirty="0" smtClean="0">
                <a:solidFill>
                  <a:schemeClr val="tx1"/>
                </a:solidFill>
                <a:latin typeface="Calibri"/>
                <a:cs typeface="Calibri"/>
              </a:rPr>
              <a:t>2. die t-Verteilung</a:t>
            </a:r>
            <a:endParaRPr lang="de-DE" sz="2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250825" y="609600"/>
            <a:ext cx="8497888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Wenn SE </a:t>
            </a:r>
            <a:r>
              <a:rPr lang="de-DE" b="1" dirty="0" smtClean="0">
                <a:solidFill>
                  <a:schemeClr val="tx1"/>
                </a:solidFill>
                <a:latin typeface="Calibri"/>
                <a:cs typeface="Calibri"/>
              </a:rPr>
              <a:t>eingeschätzt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 werden muss, dann wird das </a:t>
            </a:r>
            <a:r>
              <a:rPr lang="de-DE" dirty="0" err="1" smtClean="0">
                <a:solidFill>
                  <a:schemeClr val="tx1"/>
                </a:solidFill>
                <a:latin typeface="Calibri"/>
                <a:cs typeface="Calibri"/>
              </a:rPr>
              <a:t>Konfidenzintervall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 nicht mit der Normal- sondern der</a:t>
            </a:r>
            <a:r>
              <a:rPr lang="de-DE" b="1" dirty="0" smtClean="0">
                <a:solidFill>
                  <a:schemeClr val="tx1"/>
                </a:solidFill>
                <a:latin typeface="Calibri"/>
                <a:cs typeface="Calibri"/>
              </a:rPr>
              <a:t> t-Verteilung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 mit einer gewissen Anzahl von </a:t>
            </a:r>
            <a:r>
              <a:rPr lang="de-DE" b="1" dirty="0" smtClean="0">
                <a:solidFill>
                  <a:schemeClr val="tx1"/>
                </a:solidFill>
                <a:latin typeface="Calibri"/>
                <a:cs typeface="Calibri"/>
              </a:rPr>
              <a:t>Freiheitsgraden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 berechnet.</a:t>
            </a:r>
            <a:endParaRPr lang="de-DE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22535" name="Text Box 4"/>
          <p:cNvSpPr txBox="1">
            <a:spLocks noChangeArrowheads="1"/>
          </p:cNvSpPr>
          <p:nvPr/>
        </p:nvSpPr>
        <p:spPr bwMode="auto">
          <a:xfrm>
            <a:off x="250825" y="2346325"/>
            <a:ext cx="79787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Die t-Verteilung ist der Normalverteilung recht ähnlich, aber die 'Glocke' und daher das </a:t>
            </a:r>
            <a:r>
              <a:rPr lang="de-DE" dirty="0" err="1" smtClean="0">
                <a:solidFill>
                  <a:schemeClr val="tx1"/>
                </a:solidFill>
                <a:latin typeface="Calibri"/>
                <a:cs typeface="Calibri"/>
              </a:rPr>
              <a:t>Konfidenzintervall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 sind etwas breiter (dies berücksichtigt, die zusätzliche Unsicherheit wegen der Einschätzung von SE).</a:t>
            </a:r>
            <a:endParaRPr lang="de-DE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50825" y="4251325"/>
            <a:ext cx="8893175" cy="2354997"/>
            <a:chOff x="250825" y="4251325"/>
            <a:chExt cx="8893175" cy="2354997"/>
          </a:xfrm>
        </p:grpSpPr>
        <p:sp>
          <p:nvSpPr>
            <p:cNvPr id="156677" name="Text Box 5"/>
            <p:cNvSpPr txBox="1">
              <a:spLocks noChangeArrowheads="1"/>
            </p:cNvSpPr>
            <p:nvPr/>
          </p:nvSpPr>
          <p:spPr bwMode="auto">
            <a:xfrm>
              <a:off x="250825" y="4251325"/>
              <a:ext cx="8137525" cy="1200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>
                  <a:solidFill>
                    <a:schemeClr val="tx1"/>
                  </a:solidFill>
                  <a:latin typeface="Calibri"/>
                  <a:cs typeface="Calibri"/>
                </a:rPr>
                <a:t>Bei diesem </a:t>
              </a:r>
              <a:r>
                <a:rPr lang="de-DE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one-sample</a:t>
              </a:r>
              <a:r>
                <a:rPr lang="de-DE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de-DE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t-test</a:t>
              </a:r>
              <a:r>
                <a:rPr lang="de-DE" dirty="0" smtClean="0">
                  <a:solidFill>
                    <a:schemeClr val="tx1"/>
                  </a:solidFill>
                  <a:latin typeface="Calibri"/>
                  <a:cs typeface="Calibri"/>
                </a:rPr>
                <a:t> ist die Anzahl der Freiheitsgrade, </a:t>
              </a:r>
              <a:r>
                <a:rPr lang="de-DE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df</a:t>
              </a:r>
              <a:r>
                <a:rPr lang="de-DE" dirty="0" smtClean="0">
                  <a:solidFill>
                    <a:schemeClr val="tx1"/>
                  </a:solidFill>
                  <a:latin typeface="Calibri"/>
                  <a:cs typeface="Calibri"/>
                </a:rPr>
                <a:t> (</a:t>
              </a:r>
              <a:r>
                <a:rPr lang="de-DE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degrees</a:t>
              </a:r>
              <a:r>
                <a:rPr lang="de-DE" dirty="0" smtClean="0">
                  <a:solidFill>
                    <a:schemeClr val="tx1"/>
                  </a:solidFill>
                  <a:latin typeface="Calibri"/>
                  <a:cs typeface="Calibri"/>
                </a:rPr>
                <a:t> of </a:t>
              </a:r>
              <a:r>
                <a:rPr lang="de-DE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freedom</a:t>
              </a:r>
              <a:r>
                <a:rPr lang="de-DE" dirty="0" smtClean="0">
                  <a:solidFill>
                    <a:schemeClr val="tx1"/>
                  </a:solidFill>
                  <a:latin typeface="Calibri"/>
                  <a:cs typeface="Calibri"/>
                </a:rPr>
                <a:t>), von der </a:t>
              </a:r>
              <a:r>
                <a:rPr lang="de-DE" b="1" dirty="0" smtClean="0">
                  <a:solidFill>
                    <a:schemeClr val="tx1"/>
                  </a:solidFill>
                  <a:latin typeface="Calibri"/>
                  <a:cs typeface="Calibri"/>
                </a:rPr>
                <a:t>Anzahl der Werte in der Stichprobe</a:t>
              </a:r>
              <a:r>
                <a:rPr lang="de-DE" dirty="0" smtClean="0">
                  <a:solidFill>
                    <a:schemeClr val="tx1"/>
                  </a:solidFill>
                  <a:latin typeface="Calibri"/>
                  <a:cs typeface="Calibri"/>
                </a:rPr>
                <a:t> abhängig: </a:t>
              </a:r>
              <a:r>
                <a:rPr lang="de-DE" b="1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df</a:t>
              </a:r>
              <a:r>
                <a:rPr lang="de-DE" b="1" dirty="0" smtClean="0">
                  <a:solidFill>
                    <a:schemeClr val="tx1"/>
                  </a:solidFill>
                  <a:latin typeface="Calibri"/>
                  <a:cs typeface="Calibri"/>
                </a:rPr>
                <a:t> = n – 1</a:t>
              </a:r>
              <a:endParaRPr lang="de-DE" b="1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250825" y="5638800"/>
              <a:ext cx="8893175" cy="967522"/>
              <a:chOff x="250825" y="5638800"/>
              <a:chExt cx="8893175" cy="967522"/>
            </a:xfrm>
          </p:grpSpPr>
          <p:sp>
            <p:nvSpPr>
              <p:cNvPr id="22537" name="Text Box 6"/>
              <p:cNvSpPr txBox="1">
                <a:spLocks noChangeArrowheads="1"/>
              </p:cNvSpPr>
              <p:nvPr/>
            </p:nvSpPr>
            <p:spPr bwMode="auto">
              <a:xfrm>
                <a:off x="250825" y="5775325"/>
                <a:ext cx="8893175" cy="8309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de-DE" dirty="0" smtClean="0">
                    <a:solidFill>
                      <a:schemeClr val="tx1"/>
                    </a:solidFill>
                    <a:latin typeface="Calibri"/>
                    <a:cs typeface="Calibri"/>
                  </a:rPr>
                  <a:t>Je höher </a:t>
                </a:r>
                <a:r>
                  <a:rPr lang="de-DE" dirty="0" err="1" smtClean="0">
                    <a:solidFill>
                      <a:schemeClr val="tx1"/>
                    </a:solidFill>
                    <a:latin typeface="Calibri"/>
                    <a:cs typeface="Calibri"/>
                  </a:rPr>
                  <a:t>df</a:t>
                </a:r>
                <a:r>
                  <a:rPr lang="de-DE" dirty="0" smtClean="0">
                    <a:solidFill>
                      <a:schemeClr val="tx1"/>
                    </a:solidFill>
                    <a:latin typeface="Calibri"/>
                    <a:cs typeface="Calibri"/>
                  </a:rPr>
                  <a:t>, umso sicherer können wir sein, dass SE = SE und umso mehr nähert sich die t-Verteilung der Normalverteilung </a:t>
                </a:r>
                <a:endParaRPr lang="de-DE" dirty="0">
                  <a:solidFill>
                    <a:schemeClr val="tx1"/>
                  </a:solidFill>
                  <a:latin typeface="Calibri"/>
                  <a:cs typeface="Calibri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6324600" y="5638800"/>
                <a:ext cx="533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0"/>
                  </a:spcBef>
                </a:pPr>
                <a:r>
                  <a:rPr lang="en-GB" dirty="0" smtClean="0">
                    <a:solidFill>
                      <a:schemeClr val="tx1"/>
                    </a:solidFill>
                    <a:latin typeface="Calibri"/>
                    <a:cs typeface="Calibri"/>
                  </a:rPr>
                  <a:t>^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755650" y="0"/>
            <a:ext cx="44443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err="1">
                <a:solidFill>
                  <a:schemeClr val="tx1"/>
                </a:solidFill>
              </a:rPr>
              <a:t>Normalverteilung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Symbol" charset="2"/>
              </a:rPr>
              <a:t>m</a:t>
            </a:r>
            <a:r>
              <a:rPr lang="en-US" dirty="0">
                <a:solidFill>
                  <a:schemeClr val="tx1"/>
                </a:solidFill>
              </a:rPr>
              <a:t> = 0,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SE</a:t>
            </a:r>
            <a:r>
              <a:rPr lang="en-US" dirty="0" smtClean="0">
                <a:solidFill>
                  <a:schemeClr val="tx1"/>
                </a:solidFill>
              </a:rPr>
              <a:t>= </a:t>
            </a:r>
            <a:r>
              <a:rPr lang="en-US" dirty="0">
                <a:solidFill>
                  <a:schemeClr val="tx1"/>
                </a:solidFill>
              </a:rPr>
              <a:t>1. </a:t>
            </a:r>
          </a:p>
        </p:txBody>
      </p:sp>
      <p:sp>
        <p:nvSpPr>
          <p:cNvPr id="157699" name="Text Box 3"/>
          <p:cNvSpPr txBox="1">
            <a:spLocks noChangeArrowheads="1"/>
          </p:cNvSpPr>
          <p:nvPr/>
        </p:nvSpPr>
        <p:spPr bwMode="auto">
          <a:xfrm>
            <a:off x="468313" y="6165850"/>
            <a:ext cx="46968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err="1"/>
              <a:t>curve(dt(x</a:t>
            </a:r>
            <a:r>
              <a:rPr lang="en-US" dirty="0"/>
              <a:t>, 10),</a:t>
            </a:r>
            <a:r>
              <a:rPr lang="en-US" dirty="0" smtClean="0"/>
              <a:t> add</a:t>
            </a:r>
            <a:r>
              <a:rPr lang="en-US" dirty="0"/>
              <a:t>=T, </a:t>
            </a:r>
            <a:r>
              <a:rPr lang="en-US" dirty="0" err="1"/>
              <a:t>col</a:t>
            </a:r>
            <a:r>
              <a:rPr lang="en-US" dirty="0"/>
              <a:t>="red")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755650" y="476250"/>
            <a:ext cx="38449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err="1">
                <a:solidFill>
                  <a:srgbClr val="0000FF"/>
                </a:solidFill>
              </a:rPr>
              <a:t>curve(dnorm(x</a:t>
            </a:r>
            <a:r>
              <a:rPr lang="en-US" dirty="0">
                <a:solidFill>
                  <a:srgbClr val="0000FF"/>
                </a:solidFill>
              </a:rPr>
              <a:t>, 0, 1), -4, 4)</a:t>
            </a:r>
          </a:p>
        </p:txBody>
      </p:sp>
      <p:sp>
        <p:nvSpPr>
          <p:cNvPr id="23557" name="Freeform 5"/>
          <p:cNvSpPr>
            <a:spLocks/>
          </p:cNvSpPr>
          <p:nvPr/>
        </p:nvSpPr>
        <p:spPr bwMode="auto">
          <a:xfrm>
            <a:off x="2003425" y="2770188"/>
            <a:ext cx="5318125" cy="2630487"/>
          </a:xfrm>
          <a:custGeom>
            <a:avLst/>
            <a:gdLst>
              <a:gd name="T0" fmla="*/ 57082 w 559"/>
              <a:gd name="T1" fmla="*/ 2630487 h 277"/>
              <a:gd name="T2" fmla="*/ 161732 w 559"/>
              <a:gd name="T3" fmla="*/ 2630487 h 277"/>
              <a:gd name="T4" fmla="*/ 266382 w 559"/>
              <a:gd name="T5" fmla="*/ 2630487 h 277"/>
              <a:gd name="T6" fmla="*/ 371032 w 559"/>
              <a:gd name="T7" fmla="*/ 2620991 h 277"/>
              <a:gd name="T8" fmla="*/ 475682 w 559"/>
              <a:gd name="T9" fmla="*/ 2620991 h 277"/>
              <a:gd name="T10" fmla="*/ 589846 w 559"/>
              <a:gd name="T11" fmla="*/ 2611494 h 277"/>
              <a:gd name="T12" fmla="*/ 694496 w 559"/>
              <a:gd name="T13" fmla="*/ 2601998 h 277"/>
              <a:gd name="T14" fmla="*/ 799146 w 559"/>
              <a:gd name="T15" fmla="*/ 2583005 h 277"/>
              <a:gd name="T16" fmla="*/ 903796 w 559"/>
              <a:gd name="T17" fmla="*/ 2554516 h 277"/>
              <a:gd name="T18" fmla="*/ 1008446 w 559"/>
              <a:gd name="T19" fmla="*/ 2507035 h 277"/>
              <a:gd name="T20" fmla="*/ 1113096 w 559"/>
              <a:gd name="T21" fmla="*/ 2450056 h 277"/>
              <a:gd name="T22" fmla="*/ 1227260 w 559"/>
              <a:gd name="T23" fmla="*/ 2374086 h 277"/>
              <a:gd name="T24" fmla="*/ 1331910 w 559"/>
              <a:gd name="T25" fmla="*/ 2279122 h 277"/>
              <a:gd name="T26" fmla="*/ 1436560 w 559"/>
              <a:gd name="T27" fmla="*/ 2146174 h 277"/>
              <a:gd name="T28" fmla="*/ 1541210 w 559"/>
              <a:gd name="T29" fmla="*/ 1994232 h 277"/>
              <a:gd name="T30" fmla="*/ 1645860 w 559"/>
              <a:gd name="T31" fmla="*/ 1804305 h 277"/>
              <a:gd name="T32" fmla="*/ 1760023 w 559"/>
              <a:gd name="T33" fmla="*/ 1585889 h 277"/>
              <a:gd name="T34" fmla="*/ 1864674 w 559"/>
              <a:gd name="T35" fmla="*/ 1348481 h 277"/>
              <a:gd name="T36" fmla="*/ 1969324 w 559"/>
              <a:gd name="T37" fmla="*/ 1101576 h 277"/>
              <a:gd name="T38" fmla="*/ 2073974 w 559"/>
              <a:gd name="T39" fmla="*/ 845175 h 277"/>
              <a:gd name="T40" fmla="*/ 2178624 w 559"/>
              <a:gd name="T41" fmla="*/ 598270 h 277"/>
              <a:gd name="T42" fmla="*/ 2283274 w 559"/>
              <a:gd name="T43" fmla="*/ 379854 h 277"/>
              <a:gd name="T44" fmla="*/ 2397437 w 559"/>
              <a:gd name="T45" fmla="*/ 199423 h 277"/>
              <a:gd name="T46" fmla="*/ 2502087 w 559"/>
              <a:gd name="T47" fmla="*/ 75971 h 277"/>
              <a:gd name="T48" fmla="*/ 2606737 w 559"/>
              <a:gd name="T49" fmla="*/ 9496 h 277"/>
              <a:gd name="T50" fmla="*/ 2711388 w 559"/>
              <a:gd name="T51" fmla="*/ 9496 h 277"/>
              <a:gd name="T52" fmla="*/ 2816038 w 559"/>
              <a:gd name="T53" fmla="*/ 75971 h 277"/>
              <a:gd name="T54" fmla="*/ 2920688 w 559"/>
              <a:gd name="T55" fmla="*/ 199423 h 277"/>
              <a:gd name="T56" fmla="*/ 3034851 w 559"/>
              <a:gd name="T57" fmla="*/ 379854 h 277"/>
              <a:gd name="T58" fmla="*/ 3139501 w 559"/>
              <a:gd name="T59" fmla="*/ 598270 h 277"/>
              <a:gd name="T60" fmla="*/ 3244151 w 559"/>
              <a:gd name="T61" fmla="*/ 845175 h 277"/>
              <a:gd name="T62" fmla="*/ 3348801 w 559"/>
              <a:gd name="T63" fmla="*/ 1101576 h 277"/>
              <a:gd name="T64" fmla="*/ 3453451 w 559"/>
              <a:gd name="T65" fmla="*/ 1348481 h 277"/>
              <a:gd name="T66" fmla="*/ 3558102 w 559"/>
              <a:gd name="T67" fmla="*/ 1585889 h 277"/>
              <a:gd name="T68" fmla="*/ 3672265 w 559"/>
              <a:gd name="T69" fmla="*/ 1804305 h 277"/>
              <a:gd name="T70" fmla="*/ 3776915 w 559"/>
              <a:gd name="T71" fmla="*/ 1994232 h 277"/>
              <a:gd name="T72" fmla="*/ 3881565 w 559"/>
              <a:gd name="T73" fmla="*/ 2146174 h 277"/>
              <a:gd name="T74" fmla="*/ 3986215 w 559"/>
              <a:gd name="T75" fmla="*/ 2279122 h 277"/>
              <a:gd name="T76" fmla="*/ 4090865 w 559"/>
              <a:gd name="T77" fmla="*/ 2374086 h 277"/>
              <a:gd name="T78" fmla="*/ 4205029 w 559"/>
              <a:gd name="T79" fmla="*/ 2450056 h 277"/>
              <a:gd name="T80" fmla="*/ 4309679 w 559"/>
              <a:gd name="T81" fmla="*/ 2507035 h 277"/>
              <a:gd name="T82" fmla="*/ 4414329 w 559"/>
              <a:gd name="T83" fmla="*/ 2554516 h 277"/>
              <a:gd name="T84" fmla="*/ 4518979 w 559"/>
              <a:gd name="T85" fmla="*/ 2583005 h 277"/>
              <a:gd name="T86" fmla="*/ 4623629 w 559"/>
              <a:gd name="T87" fmla="*/ 2601998 h 277"/>
              <a:gd name="T88" fmla="*/ 4728279 w 559"/>
              <a:gd name="T89" fmla="*/ 2611494 h 277"/>
              <a:gd name="T90" fmla="*/ 4842443 w 559"/>
              <a:gd name="T91" fmla="*/ 2620991 h 277"/>
              <a:gd name="T92" fmla="*/ 4947093 w 559"/>
              <a:gd name="T93" fmla="*/ 2620991 h 277"/>
              <a:gd name="T94" fmla="*/ 5051743 w 559"/>
              <a:gd name="T95" fmla="*/ 2630487 h 277"/>
              <a:gd name="T96" fmla="*/ 5156393 w 559"/>
              <a:gd name="T97" fmla="*/ 2630487 h 277"/>
              <a:gd name="T98" fmla="*/ 5261043 w 559"/>
              <a:gd name="T99" fmla="*/ 2630487 h 27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559"/>
              <a:gd name="T151" fmla="*/ 0 h 277"/>
              <a:gd name="T152" fmla="*/ 559 w 559"/>
              <a:gd name="T153" fmla="*/ 277 h 27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559" h="277">
                <a:moveTo>
                  <a:pt x="0" y="277"/>
                </a:moveTo>
                <a:lnTo>
                  <a:pt x="6" y="277"/>
                </a:lnTo>
                <a:lnTo>
                  <a:pt x="11" y="277"/>
                </a:lnTo>
                <a:lnTo>
                  <a:pt x="17" y="277"/>
                </a:lnTo>
                <a:lnTo>
                  <a:pt x="22" y="277"/>
                </a:lnTo>
                <a:lnTo>
                  <a:pt x="28" y="277"/>
                </a:lnTo>
                <a:lnTo>
                  <a:pt x="34" y="277"/>
                </a:lnTo>
                <a:lnTo>
                  <a:pt x="39" y="276"/>
                </a:lnTo>
                <a:lnTo>
                  <a:pt x="45" y="276"/>
                </a:lnTo>
                <a:lnTo>
                  <a:pt x="50" y="276"/>
                </a:lnTo>
                <a:lnTo>
                  <a:pt x="56" y="276"/>
                </a:lnTo>
                <a:lnTo>
                  <a:pt x="62" y="275"/>
                </a:lnTo>
                <a:lnTo>
                  <a:pt x="67" y="274"/>
                </a:lnTo>
                <a:lnTo>
                  <a:pt x="73" y="274"/>
                </a:lnTo>
                <a:lnTo>
                  <a:pt x="78" y="273"/>
                </a:lnTo>
                <a:lnTo>
                  <a:pt x="84" y="272"/>
                </a:lnTo>
                <a:lnTo>
                  <a:pt x="90" y="270"/>
                </a:lnTo>
                <a:lnTo>
                  <a:pt x="95" y="269"/>
                </a:lnTo>
                <a:lnTo>
                  <a:pt x="101" y="267"/>
                </a:lnTo>
                <a:lnTo>
                  <a:pt x="106" y="264"/>
                </a:lnTo>
                <a:lnTo>
                  <a:pt x="112" y="262"/>
                </a:lnTo>
                <a:lnTo>
                  <a:pt x="117" y="258"/>
                </a:lnTo>
                <a:lnTo>
                  <a:pt x="123" y="255"/>
                </a:lnTo>
                <a:lnTo>
                  <a:pt x="129" y="250"/>
                </a:lnTo>
                <a:lnTo>
                  <a:pt x="134" y="245"/>
                </a:lnTo>
                <a:lnTo>
                  <a:pt x="140" y="240"/>
                </a:lnTo>
                <a:lnTo>
                  <a:pt x="145" y="233"/>
                </a:lnTo>
                <a:lnTo>
                  <a:pt x="151" y="226"/>
                </a:lnTo>
                <a:lnTo>
                  <a:pt x="157" y="218"/>
                </a:lnTo>
                <a:lnTo>
                  <a:pt x="162" y="210"/>
                </a:lnTo>
                <a:lnTo>
                  <a:pt x="168" y="200"/>
                </a:lnTo>
                <a:lnTo>
                  <a:pt x="173" y="190"/>
                </a:lnTo>
                <a:lnTo>
                  <a:pt x="179" y="179"/>
                </a:lnTo>
                <a:lnTo>
                  <a:pt x="185" y="167"/>
                </a:lnTo>
                <a:lnTo>
                  <a:pt x="190" y="155"/>
                </a:lnTo>
                <a:lnTo>
                  <a:pt x="196" y="142"/>
                </a:lnTo>
                <a:lnTo>
                  <a:pt x="201" y="129"/>
                </a:lnTo>
                <a:lnTo>
                  <a:pt x="207" y="116"/>
                </a:lnTo>
                <a:lnTo>
                  <a:pt x="212" y="102"/>
                </a:lnTo>
                <a:lnTo>
                  <a:pt x="218" y="89"/>
                </a:lnTo>
                <a:lnTo>
                  <a:pt x="224" y="76"/>
                </a:lnTo>
                <a:lnTo>
                  <a:pt x="229" y="63"/>
                </a:lnTo>
                <a:lnTo>
                  <a:pt x="235" y="51"/>
                </a:lnTo>
                <a:lnTo>
                  <a:pt x="240" y="40"/>
                </a:lnTo>
                <a:lnTo>
                  <a:pt x="246" y="30"/>
                </a:lnTo>
                <a:lnTo>
                  <a:pt x="252" y="21"/>
                </a:lnTo>
                <a:lnTo>
                  <a:pt x="257" y="14"/>
                </a:lnTo>
                <a:lnTo>
                  <a:pt x="263" y="8"/>
                </a:lnTo>
                <a:lnTo>
                  <a:pt x="268" y="3"/>
                </a:lnTo>
                <a:lnTo>
                  <a:pt x="274" y="1"/>
                </a:lnTo>
                <a:lnTo>
                  <a:pt x="280" y="0"/>
                </a:lnTo>
                <a:lnTo>
                  <a:pt x="285" y="1"/>
                </a:lnTo>
                <a:lnTo>
                  <a:pt x="291" y="3"/>
                </a:lnTo>
                <a:lnTo>
                  <a:pt x="296" y="8"/>
                </a:lnTo>
                <a:lnTo>
                  <a:pt x="302" y="14"/>
                </a:lnTo>
                <a:lnTo>
                  <a:pt x="307" y="21"/>
                </a:lnTo>
                <a:lnTo>
                  <a:pt x="313" y="30"/>
                </a:lnTo>
                <a:lnTo>
                  <a:pt x="319" y="40"/>
                </a:lnTo>
                <a:lnTo>
                  <a:pt x="324" y="51"/>
                </a:lnTo>
                <a:lnTo>
                  <a:pt x="330" y="63"/>
                </a:lnTo>
                <a:lnTo>
                  <a:pt x="335" y="76"/>
                </a:lnTo>
                <a:lnTo>
                  <a:pt x="341" y="89"/>
                </a:lnTo>
                <a:lnTo>
                  <a:pt x="347" y="102"/>
                </a:lnTo>
                <a:lnTo>
                  <a:pt x="352" y="116"/>
                </a:lnTo>
                <a:lnTo>
                  <a:pt x="358" y="129"/>
                </a:lnTo>
                <a:lnTo>
                  <a:pt x="363" y="142"/>
                </a:lnTo>
                <a:lnTo>
                  <a:pt x="369" y="155"/>
                </a:lnTo>
                <a:lnTo>
                  <a:pt x="374" y="167"/>
                </a:lnTo>
                <a:lnTo>
                  <a:pt x="380" y="179"/>
                </a:lnTo>
                <a:lnTo>
                  <a:pt x="386" y="190"/>
                </a:lnTo>
                <a:lnTo>
                  <a:pt x="391" y="200"/>
                </a:lnTo>
                <a:lnTo>
                  <a:pt x="397" y="210"/>
                </a:lnTo>
                <a:lnTo>
                  <a:pt x="402" y="218"/>
                </a:lnTo>
                <a:lnTo>
                  <a:pt x="408" y="226"/>
                </a:lnTo>
                <a:lnTo>
                  <a:pt x="414" y="233"/>
                </a:lnTo>
                <a:lnTo>
                  <a:pt x="419" y="240"/>
                </a:lnTo>
                <a:lnTo>
                  <a:pt x="425" y="245"/>
                </a:lnTo>
                <a:lnTo>
                  <a:pt x="430" y="250"/>
                </a:lnTo>
                <a:lnTo>
                  <a:pt x="436" y="255"/>
                </a:lnTo>
                <a:lnTo>
                  <a:pt x="442" y="258"/>
                </a:lnTo>
                <a:lnTo>
                  <a:pt x="447" y="262"/>
                </a:lnTo>
                <a:lnTo>
                  <a:pt x="453" y="264"/>
                </a:lnTo>
                <a:lnTo>
                  <a:pt x="458" y="267"/>
                </a:lnTo>
                <a:lnTo>
                  <a:pt x="464" y="269"/>
                </a:lnTo>
                <a:lnTo>
                  <a:pt x="469" y="270"/>
                </a:lnTo>
                <a:lnTo>
                  <a:pt x="475" y="272"/>
                </a:lnTo>
                <a:lnTo>
                  <a:pt x="481" y="273"/>
                </a:lnTo>
                <a:lnTo>
                  <a:pt x="486" y="274"/>
                </a:lnTo>
                <a:lnTo>
                  <a:pt x="492" y="274"/>
                </a:lnTo>
                <a:lnTo>
                  <a:pt x="497" y="275"/>
                </a:lnTo>
                <a:lnTo>
                  <a:pt x="503" y="276"/>
                </a:lnTo>
                <a:lnTo>
                  <a:pt x="509" y="276"/>
                </a:lnTo>
                <a:lnTo>
                  <a:pt x="514" y="276"/>
                </a:lnTo>
                <a:lnTo>
                  <a:pt x="520" y="276"/>
                </a:lnTo>
                <a:lnTo>
                  <a:pt x="525" y="277"/>
                </a:lnTo>
                <a:lnTo>
                  <a:pt x="531" y="277"/>
                </a:lnTo>
                <a:lnTo>
                  <a:pt x="537" y="277"/>
                </a:lnTo>
                <a:lnTo>
                  <a:pt x="542" y="277"/>
                </a:lnTo>
                <a:lnTo>
                  <a:pt x="548" y="277"/>
                </a:lnTo>
                <a:lnTo>
                  <a:pt x="553" y="277"/>
                </a:lnTo>
                <a:lnTo>
                  <a:pt x="559" y="277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2003425" y="5505450"/>
            <a:ext cx="531812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2003425" y="5505450"/>
            <a:ext cx="1588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3335338" y="5505450"/>
            <a:ext cx="1587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4667250" y="5505450"/>
            <a:ext cx="1588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5989638" y="5505450"/>
            <a:ext cx="1587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7321550" y="5505450"/>
            <a:ext cx="1588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874838" y="5751513"/>
            <a:ext cx="16986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-4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3206750" y="5751513"/>
            <a:ext cx="1698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-2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4572000" y="5751513"/>
            <a:ext cx="1063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0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894388" y="5751513"/>
            <a:ext cx="10636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7226300" y="5751513"/>
            <a:ext cx="1063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4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V="1">
            <a:off x="1793875" y="2760663"/>
            <a:ext cx="1588" cy="26400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>
            <a:off x="1793875" y="5400675"/>
            <a:ext cx="1588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 flipH="1">
            <a:off x="1793875" y="4745038"/>
            <a:ext cx="158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 flipH="1">
            <a:off x="1793875" y="4081463"/>
            <a:ext cx="158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 flipH="1">
            <a:off x="1793875" y="3425825"/>
            <a:ext cx="1588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H="1">
            <a:off x="1793875" y="2760663"/>
            <a:ext cx="158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 rot="-5400000">
            <a:off x="1354931" y="5330032"/>
            <a:ext cx="2651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0.0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 rot="-5400000">
            <a:off x="1354932" y="4674394"/>
            <a:ext cx="26511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0.1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 rot="-5400000">
            <a:off x="1354932" y="4010819"/>
            <a:ext cx="26511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0.2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 rot="-5400000">
            <a:off x="1354931" y="3355182"/>
            <a:ext cx="2651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0.3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 rot="-5400000">
            <a:off x="1358107" y="2690019"/>
            <a:ext cx="26511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0.4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1793875" y="2665413"/>
            <a:ext cx="5737225" cy="2840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4581525" y="618807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x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 rot="-5400000">
            <a:off x="-150813" y="4002088"/>
            <a:ext cx="24034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function(x) dnorm(x, 0, 1) (x)</a:t>
            </a:r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755650" y="1047750"/>
            <a:ext cx="6565900" cy="4314825"/>
            <a:chOff x="476" y="660"/>
            <a:chExt cx="4136" cy="2718"/>
          </a:xfrm>
        </p:grpSpPr>
        <p:sp>
          <p:nvSpPr>
            <p:cNvPr id="23585" name="Text Box 32"/>
            <p:cNvSpPr txBox="1">
              <a:spLocks noChangeArrowheads="1"/>
            </p:cNvSpPr>
            <p:nvPr/>
          </p:nvSpPr>
          <p:spPr bwMode="auto">
            <a:xfrm>
              <a:off x="476" y="660"/>
              <a:ext cx="286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dirty="0" err="1">
                  <a:solidFill>
                    <a:schemeClr val="tx1"/>
                  </a:solidFill>
                </a:rPr>
                <a:t>t-Verteilung</a:t>
              </a:r>
              <a:r>
                <a:rPr lang="en-US" dirty="0">
                  <a:solidFill>
                    <a:schemeClr val="tx1"/>
                  </a:solidFill>
                </a:rPr>
                <a:t>, </a:t>
              </a:r>
              <a:r>
                <a:rPr lang="en-US" dirty="0" err="1">
                  <a:solidFill>
                    <a:schemeClr val="tx1"/>
                  </a:solidFill>
                  <a:latin typeface="Symbol" charset="2"/>
                </a:rPr>
                <a:t>m</a:t>
              </a:r>
              <a:r>
                <a:rPr lang="en-US" dirty="0">
                  <a:solidFill>
                    <a:schemeClr val="tx1"/>
                  </a:solidFill>
                </a:rPr>
                <a:t> = 0,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smtClean="0">
                  <a:solidFill>
                    <a:schemeClr val="tx1"/>
                  </a:solidFill>
                  <a:latin typeface="Calibri"/>
                  <a:cs typeface="Calibri"/>
                </a:rPr>
                <a:t>SE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>
                  <a:solidFill>
                    <a:schemeClr val="tx1"/>
                  </a:solidFill>
                </a:rPr>
                <a:t>= 1, </a:t>
              </a:r>
              <a:r>
                <a:rPr lang="en-US" dirty="0" err="1">
                  <a:solidFill>
                    <a:schemeClr val="tx1"/>
                  </a:solidFill>
                </a:rPr>
                <a:t>df</a:t>
              </a:r>
              <a:r>
                <a:rPr lang="en-US" dirty="0">
                  <a:solidFill>
                    <a:schemeClr val="tx1"/>
                  </a:solidFill>
                </a:rPr>
                <a:t> = 3</a:t>
              </a:r>
            </a:p>
          </p:txBody>
        </p:sp>
        <p:sp>
          <p:nvSpPr>
            <p:cNvPr id="23586" name="Text Box 33"/>
            <p:cNvSpPr txBox="1">
              <a:spLocks noChangeArrowheads="1"/>
            </p:cNvSpPr>
            <p:nvPr/>
          </p:nvSpPr>
          <p:spPr bwMode="auto">
            <a:xfrm>
              <a:off x="476" y="981"/>
              <a:ext cx="29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dirty="0" err="1">
                  <a:solidFill>
                    <a:srgbClr val="0000FF"/>
                  </a:solidFill>
                </a:rPr>
                <a:t>curve(dt(x</a:t>
              </a:r>
              <a:r>
                <a:rPr lang="en-US" dirty="0">
                  <a:solidFill>
                    <a:srgbClr val="0000FF"/>
                  </a:solidFill>
                </a:rPr>
                <a:t>, 3),</a:t>
              </a:r>
              <a:r>
                <a:rPr lang="en-US" dirty="0" smtClean="0">
                  <a:solidFill>
                    <a:srgbClr val="0000FF"/>
                  </a:solidFill>
                </a:rPr>
                <a:t> add</a:t>
              </a:r>
              <a:r>
                <a:rPr lang="en-US" dirty="0">
                  <a:solidFill>
                    <a:srgbClr val="0000FF"/>
                  </a:solidFill>
                </a:rPr>
                <a:t>=T, </a:t>
              </a:r>
              <a:r>
                <a:rPr lang="en-US" dirty="0" err="1">
                  <a:solidFill>
                    <a:srgbClr val="0000FF"/>
                  </a:solidFill>
                </a:rPr>
                <a:t>col</a:t>
              </a:r>
              <a:r>
                <a:rPr lang="en-US" dirty="0">
                  <a:solidFill>
                    <a:srgbClr val="0000FF"/>
                  </a:solidFill>
                </a:rPr>
                <a:t>="blue")</a:t>
              </a:r>
            </a:p>
          </p:txBody>
        </p:sp>
        <p:sp>
          <p:nvSpPr>
            <p:cNvPr id="23587" name="Line 34"/>
            <p:cNvSpPr>
              <a:spLocks noChangeShapeType="1"/>
            </p:cNvSpPr>
            <p:nvPr/>
          </p:nvSpPr>
          <p:spPr bwMode="auto">
            <a:xfrm flipH="1">
              <a:off x="1584" y="935"/>
              <a:ext cx="1432" cy="1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88" name="Freeform 35"/>
            <p:cNvSpPr>
              <a:spLocks/>
            </p:cNvSpPr>
            <p:nvPr/>
          </p:nvSpPr>
          <p:spPr bwMode="auto">
            <a:xfrm>
              <a:off x="1262" y="1847"/>
              <a:ext cx="3350" cy="1531"/>
            </a:xfrm>
            <a:custGeom>
              <a:avLst/>
              <a:gdLst>
                <a:gd name="T0" fmla="*/ 36 w 559"/>
                <a:gd name="T1" fmla="*/ 1525 h 256"/>
                <a:gd name="T2" fmla="*/ 102 w 559"/>
                <a:gd name="T3" fmla="*/ 1519 h 256"/>
                <a:gd name="T4" fmla="*/ 168 w 559"/>
                <a:gd name="T5" fmla="*/ 1513 h 256"/>
                <a:gd name="T6" fmla="*/ 234 w 559"/>
                <a:gd name="T7" fmla="*/ 1507 h 256"/>
                <a:gd name="T8" fmla="*/ 300 w 559"/>
                <a:gd name="T9" fmla="*/ 1495 h 256"/>
                <a:gd name="T10" fmla="*/ 372 w 559"/>
                <a:gd name="T11" fmla="*/ 1483 h 256"/>
                <a:gd name="T12" fmla="*/ 437 w 559"/>
                <a:gd name="T13" fmla="*/ 1471 h 256"/>
                <a:gd name="T14" fmla="*/ 503 w 559"/>
                <a:gd name="T15" fmla="*/ 1453 h 256"/>
                <a:gd name="T16" fmla="*/ 569 w 559"/>
                <a:gd name="T17" fmla="*/ 1429 h 256"/>
                <a:gd name="T18" fmla="*/ 635 w 559"/>
                <a:gd name="T19" fmla="*/ 1405 h 256"/>
                <a:gd name="T20" fmla="*/ 701 w 559"/>
                <a:gd name="T21" fmla="*/ 1370 h 256"/>
                <a:gd name="T22" fmla="*/ 773 w 559"/>
                <a:gd name="T23" fmla="*/ 1328 h 256"/>
                <a:gd name="T24" fmla="*/ 839 w 559"/>
                <a:gd name="T25" fmla="*/ 1280 h 256"/>
                <a:gd name="T26" fmla="*/ 905 w 559"/>
                <a:gd name="T27" fmla="*/ 1220 h 256"/>
                <a:gd name="T28" fmla="*/ 971 w 559"/>
                <a:gd name="T29" fmla="*/ 1148 h 256"/>
                <a:gd name="T30" fmla="*/ 1037 w 559"/>
                <a:gd name="T31" fmla="*/ 1059 h 256"/>
                <a:gd name="T32" fmla="*/ 1109 w 559"/>
                <a:gd name="T33" fmla="*/ 951 h 256"/>
                <a:gd name="T34" fmla="*/ 1175 w 559"/>
                <a:gd name="T35" fmla="*/ 831 h 256"/>
                <a:gd name="T36" fmla="*/ 1241 w 559"/>
                <a:gd name="T37" fmla="*/ 700 h 256"/>
                <a:gd name="T38" fmla="*/ 1306 w 559"/>
                <a:gd name="T39" fmla="*/ 556 h 256"/>
                <a:gd name="T40" fmla="*/ 1372 w 559"/>
                <a:gd name="T41" fmla="*/ 407 h 256"/>
                <a:gd name="T42" fmla="*/ 1438 w 559"/>
                <a:gd name="T43" fmla="*/ 263 h 256"/>
                <a:gd name="T44" fmla="*/ 1510 w 559"/>
                <a:gd name="T45" fmla="*/ 144 h 256"/>
                <a:gd name="T46" fmla="*/ 1576 w 559"/>
                <a:gd name="T47" fmla="*/ 54 h 256"/>
                <a:gd name="T48" fmla="*/ 1642 w 559"/>
                <a:gd name="T49" fmla="*/ 6 h 256"/>
                <a:gd name="T50" fmla="*/ 1708 w 559"/>
                <a:gd name="T51" fmla="*/ 6 h 256"/>
                <a:gd name="T52" fmla="*/ 1774 w 559"/>
                <a:gd name="T53" fmla="*/ 54 h 256"/>
                <a:gd name="T54" fmla="*/ 1840 w 559"/>
                <a:gd name="T55" fmla="*/ 144 h 256"/>
                <a:gd name="T56" fmla="*/ 1912 w 559"/>
                <a:gd name="T57" fmla="*/ 263 h 256"/>
                <a:gd name="T58" fmla="*/ 1978 w 559"/>
                <a:gd name="T59" fmla="*/ 407 h 256"/>
                <a:gd name="T60" fmla="*/ 2044 w 559"/>
                <a:gd name="T61" fmla="*/ 556 h 256"/>
                <a:gd name="T62" fmla="*/ 2109 w 559"/>
                <a:gd name="T63" fmla="*/ 700 h 256"/>
                <a:gd name="T64" fmla="*/ 2175 w 559"/>
                <a:gd name="T65" fmla="*/ 831 h 256"/>
                <a:gd name="T66" fmla="*/ 2241 w 559"/>
                <a:gd name="T67" fmla="*/ 951 h 256"/>
                <a:gd name="T68" fmla="*/ 2313 w 559"/>
                <a:gd name="T69" fmla="*/ 1059 h 256"/>
                <a:gd name="T70" fmla="*/ 2379 w 559"/>
                <a:gd name="T71" fmla="*/ 1148 h 256"/>
                <a:gd name="T72" fmla="*/ 2445 w 559"/>
                <a:gd name="T73" fmla="*/ 1220 h 256"/>
                <a:gd name="T74" fmla="*/ 2511 w 559"/>
                <a:gd name="T75" fmla="*/ 1280 h 256"/>
                <a:gd name="T76" fmla="*/ 2577 w 559"/>
                <a:gd name="T77" fmla="*/ 1328 h 256"/>
                <a:gd name="T78" fmla="*/ 2649 w 559"/>
                <a:gd name="T79" fmla="*/ 1370 h 256"/>
                <a:gd name="T80" fmla="*/ 2715 w 559"/>
                <a:gd name="T81" fmla="*/ 1405 h 256"/>
                <a:gd name="T82" fmla="*/ 2781 w 559"/>
                <a:gd name="T83" fmla="*/ 1429 h 256"/>
                <a:gd name="T84" fmla="*/ 2847 w 559"/>
                <a:gd name="T85" fmla="*/ 1453 h 256"/>
                <a:gd name="T86" fmla="*/ 2913 w 559"/>
                <a:gd name="T87" fmla="*/ 1471 h 256"/>
                <a:gd name="T88" fmla="*/ 2978 w 559"/>
                <a:gd name="T89" fmla="*/ 1483 h 256"/>
                <a:gd name="T90" fmla="*/ 3050 w 559"/>
                <a:gd name="T91" fmla="*/ 1495 h 256"/>
                <a:gd name="T92" fmla="*/ 3116 w 559"/>
                <a:gd name="T93" fmla="*/ 1507 h 256"/>
                <a:gd name="T94" fmla="*/ 3182 w 559"/>
                <a:gd name="T95" fmla="*/ 1513 h 256"/>
                <a:gd name="T96" fmla="*/ 3248 w 559"/>
                <a:gd name="T97" fmla="*/ 1519 h 256"/>
                <a:gd name="T98" fmla="*/ 3314 w 559"/>
                <a:gd name="T99" fmla="*/ 1525 h 25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59"/>
                <a:gd name="T151" fmla="*/ 0 h 256"/>
                <a:gd name="T152" fmla="*/ 559 w 559"/>
                <a:gd name="T153" fmla="*/ 256 h 25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59" h="256">
                  <a:moveTo>
                    <a:pt x="0" y="256"/>
                  </a:moveTo>
                  <a:lnTo>
                    <a:pt x="6" y="255"/>
                  </a:lnTo>
                  <a:lnTo>
                    <a:pt x="11" y="255"/>
                  </a:lnTo>
                  <a:lnTo>
                    <a:pt x="17" y="254"/>
                  </a:lnTo>
                  <a:lnTo>
                    <a:pt x="22" y="254"/>
                  </a:lnTo>
                  <a:lnTo>
                    <a:pt x="28" y="253"/>
                  </a:lnTo>
                  <a:lnTo>
                    <a:pt x="34" y="253"/>
                  </a:lnTo>
                  <a:lnTo>
                    <a:pt x="39" y="252"/>
                  </a:lnTo>
                  <a:lnTo>
                    <a:pt x="45" y="251"/>
                  </a:lnTo>
                  <a:lnTo>
                    <a:pt x="50" y="250"/>
                  </a:lnTo>
                  <a:lnTo>
                    <a:pt x="56" y="249"/>
                  </a:lnTo>
                  <a:lnTo>
                    <a:pt x="62" y="248"/>
                  </a:lnTo>
                  <a:lnTo>
                    <a:pt x="67" y="247"/>
                  </a:lnTo>
                  <a:lnTo>
                    <a:pt x="73" y="246"/>
                  </a:lnTo>
                  <a:lnTo>
                    <a:pt x="78" y="244"/>
                  </a:lnTo>
                  <a:lnTo>
                    <a:pt x="84" y="243"/>
                  </a:lnTo>
                  <a:lnTo>
                    <a:pt x="90" y="241"/>
                  </a:lnTo>
                  <a:lnTo>
                    <a:pt x="95" y="239"/>
                  </a:lnTo>
                  <a:lnTo>
                    <a:pt x="101" y="237"/>
                  </a:lnTo>
                  <a:lnTo>
                    <a:pt x="106" y="235"/>
                  </a:lnTo>
                  <a:lnTo>
                    <a:pt x="112" y="232"/>
                  </a:lnTo>
                  <a:lnTo>
                    <a:pt x="117" y="229"/>
                  </a:lnTo>
                  <a:lnTo>
                    <a:pt x="123" y="226"/>
                  </a:lnTo>
                  <a:lnTo>
                    <a:pt x="129" y="222"/>
                  </a:lnTo>
                  <a:lnTo>
                    <a:pt x="134" y="219"/>
                  </a:lnTo>
                  <a:lnTo>
                    <a:pt x="140" y="214"/>
                  </a:lnTo>
                  <a:lnTo>
                    <a:pt x="145" y="209"/>
                  </a:lnTo>
                  <a:lnTo>
                    <a:pt x="151" y="204"/>
                  </a:lnTo>
                  <a:lnTo>
                    <a:pt x="157" y="198"/>
                  </a:lnTo>
                  <a:lnTo>
                    <a:pt x="162" y="192"/>
                  </a:lnTo>
                  <a:lnTo>
                    <a:pt x="168" y="185"/>
                  </a:lnTo>
                  <a:lnTo>
                    <a:pt x="173" y="177"/>
                  </a:lnTo>
                  <a:lnTo>
                    <a:pt x="179" y="168"/>
                  </a:lnTo>
                  <a:lnTo>
                    <a:pt x="185" y="159"/>
                  </a:lnTo>
                  <a:lnTo>
                    <a:pt x="190" y="150"/>
                  </a:lnTo>
                  <a:lnTo>
                    <a:pt x="196" y="139"/>
                  </a:lnTo>
                  <a:lnTo>
                    <a:pt x="201" y="128"/>
                  </a:lnTo>
                  <a:lnTo>
                    <a:pt x="207" y="117"/>
                  </a:lnTo>
                  <a:lnTo>
                    <a:pt x="212" y="105"/>
                  </a:lnTo>
                  <a:lnTo>
                    <a:pt x="218" y="93"/>
                  </a:lnTo>
                  <a:lnTo>
                    <a:pt x="224" y="80"/>
                  </a:lnTo>
                  <a:lnTo>
                    <a:pt x="229" y="68"/>
                  </a:lnTo>
                  <a:lnTo>
                    <a:pt x="235" y="56"/>
                  </a:lnTo>
                  <a:lnTo>
                    <a:pt x="240" y="44"/>
                  </a:lnTo>
                  <a:lnTo>
                    <a:pt x="246" y="34"/>
                  </a:lnTo>
                  <a:lnTo>
                    <a:pt x="252" y="24"/>
                  </a:lnTo>
                  <a:lnTo>
                    <a:pt x="257" y="15"/>
                  </a:lnTo>
                  <a:lnTo>
                    <a:pt x="263" y="9"/>
                  </a:lnTo>
                  <a:lnTo>
                    <a:pt x="268" y="4"/>
                  </a:lnTo>
                  <a:lnTo>
                    <a:pt x="274" y="1"/>
                  </a:lnTo>
                  <a:lnTo>
                    <a:pt x="280" y="0"/>
                  </a:lnTo>
                  <a:lnTo>
                    <a:pt x="285" y="1"/>
                  </a:lnTo>
                  <a:lnTo>
                    <a:pt x="291" y="4"/>
                  </a:lnTo>
                  <a:lnTo>
                    <a:pt x="296" y="9"/>
                  </a:lnTo>
                  <a:lnTo>
                    <a:pt x="302" y="15"/>
                  </a:lnTo>
                  <a:lnTo>
                    <a:pt x="307" y="24"/>
                  </a:lnTo>
                  <a:lnTo>
                    <a:pt x="313" y="34"/>
                  </a:lnTo>
                  <a:lnTo>
                    <a:pt x="319" y="44"/>
                  </a:lnTo>
                  <a:lnTo>
                    <a:pt x="324" y="56"/>
                  </a:lnTo>
                  <a:lnTo>
                    <a:pt x="330" y="68"/>
                  </a:lnTo>
                  <a:lnTo>
                    <a:pt x="335" y="80"/>
                  </a:lnTo>
                  <a:lnTo>
                    <a:pt x="341" y="93"/>
                  </a:lnTo>
                  <a:lnTo>
                    <a:pt x="347" y="105"/>
                  </a:lnTo>
                  <a:lnTo>
                    <a:pt x="352" y="117"/>
                  </a:lnTo>
                  <a:lnTo>
                    <a:pt x="358" y="128"/>
                  </a:lnTo>
                  <a:lnTo>
                    <a:pt x="363" y="139"/>
                  </a:lnTo>
                  <a:lnTo>
                    <a:pt x="369" y="150"/>
                  </a:lnTo>
                  <a:lnTo>
                    <a:pt x="374" y="159"/>
                  </a:lnTo>
                  <a:lnTo>
                    <a:pt x="380" y="168"/>
                  </a:lnTo>
                  <a:lnTo>
                    <a:pt x="386" y="177"/>
                  </a:lnTo>
                  <a:lnTo>
                    <a:pt x="391" y="185"/>
                  </a:lnTo>
                  <a:lnTo>
                    <a:pt x="397" y="192"/>
                  </a:lnTo>
                  <a:lnTo>
                    <a:pt x="402" y="198"/>
                  </a:lnTo>
                  <a:lnTo>
                    <a:pt x="408" y="204"/>
                  </a:lnTo>
                  <a:lnTo>
                    <a:pt x="414" y="209"/>
                  </a:lnTo>
                  <a:lnTo>
                    <a:pt x="419" y="214"/>
                  </a:lnTo>
                  <a:lnTo>
                    <a:pt x="425" y="219"/>
                  </a:lnTo>
                  <a:lnTo>
                    <a:pt x="430" y="222"/>
                  </a:lnTo>
                  <a:lnTo>
                    <a:pt x="436" y="226"/>
                  </a:lnTo>
                  <a:lnTo>
                    <a:pt x="442" y="229"/>
                  </a:lnTo>
                  <a:lnTo>
                    <a:pt x="447" y="232"/>
                  </a:lnTo>
                  <a:lnTo>
                    <a:pt x="453" y="235"/>
                  </a:lnTo>
                  <a:lnTo>
                    <a:pt x="458" y="237"/>
                  </a:lnTo>
                  <a:lnTo>
                    <a:pt x="464" y="239"/>
                  </a:lnTo>
                  <a:lnTo>
                    <a:pt x="469" y="241"/>
                  </a:lnTo>
                  <a:lnTo>
                    <a:pt x="475" y="243"/>
                  </a:lnTo>
                  <a:lnTo>
                    <a:pt x="481" y="244"/>
                  </a:lnTo>
                  <a:lnTo>
                    <a:pt x="486" y="246"/>
                  </a:lnTo>
                  <a:lnTo>
                    <a:pt x="492" y="247"/>
                  </a:lnTo>
                  <a:lnTo>
                    <a:pt x="497" y="248"/>
                  </a:lnTo>
                  <a:lnTo>
                    <a:pt x="503" y="249"/>
                  </a:lnTo>
                  <a:lnTo>
                    <a:pt x="509" y="250"/>
                  </a:lnTo>
                  <a:lnTo>
                    <a:pt x="514" y="251"/>
                  </a:lnTo>
                  <a:lnTo>
                    <a:pt x="520" y="252"/>
                  </a:lnTo>
                  <a:lnTo>
                    <a:pt x="525" y="253"/>
                  </a:lnTo>
                  <a:lnTo>
                    <a:pt x="531" y="253"/>
                  </a:lnTo>
                  <a:lnTo>
                    <a:pt x="537" y="254"/>
                  </a:lnTo>
                  <a:lnTo>
                    <a:pt x="542" y="254"/>
                  </a:lnTo>
                  <a:lnTo>
                    <a:pt x="548" y="255"/>
                  </a:lnTo>
                  <a:lnTo>
                    <a:pt x="553" y="255"/>
                  </a:lnTo>
                  <a:lnTo>
                    <a:pt x="559" y="256"/>
                  </a:lnTo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7732" name="Freeform 36"/>
          <p:cNvSpPr>
            <a:spLocks/>
          </p:cNvSpPr>
          <p:nvPr/>
        </p:nvSpPr>
        <p:spPr bwMode="auto">
          <a:xfrm>
            <a:off x="2003425" y="2836863"/>
            <a:ext cx="5318125" cy="2554287"/>
          </a:xfrm>
          <a:custGeom>
            <a:avLst/>
            <a:gdLst>
              <a:gd name="T0" fmla="*/ 57082 w 559"/>
              <a:gd name="T1" fmla="*/ 2554287 h 269"/>
              <a:gd name="T2" fmla="*/ 161732 w 559"/>
              <a:gd name="T3" fmla="*/ 2544792 h 269"/>
              <a:gd name="T4" fmla="*/ 266382 w 559"/>
              <a:gd name="T5" fmla="*/ 2535296 h 269"/>
              <a:gd name="T6" fmla="*/ 371032 w 559"/>
              <a:gd name="T7" fmla="*/ 2535296 h 269"/>
              <a:gd name="T8" fmla="*/ 475682 w 559"/>
              <a:gd name="T9" fmla="*/ 2516305 h 269"/>
              <a:gd name="T10" fmla="*/ 589846 w 559"/>
              <a:gd name="T11" fmla="*/ 2506810 h 269"/>
              <a:gd name="T12" fmla="*/ 694496 w 559"/>
              <a:gd name="T13" fmla="*/ 2487819 h 269"/>
              <a:gd name="T14" fmla="*/ 799146 w 559"/>
              <a:gd name="T15" fmla="*/ 2459332 h 269"/>
              <a:gd name="T16" fmla="*/ 903796 w 559"/>
              <a:gd name="T17" fmla="*/ 2421350 h 269"/>
              <a:gd name="T18" fmla="*/ 1008446 w 559"/>
              <a:gd name="T19" fmla="*/ 2383368 h 269"/>
              <a:gd name="T20" fmla="*/ 1113096 w 559"/>
              <a:gd name="T21" fmla="*/ 2326395 h 269"/>
              <a:gd name="T22" fmla="*/ 1227260 w 559"/>
              <a:gd name="T23" fmla="*/ 2250431 h 269"/>
              <a:gd name="T24" fmla="*/ 1331910 w 559"/>
              <a:gd name="T25" fmla="*/ 2164972 h 269"/>
              <a:gd name="T26" fmla="*/ 1436560 w 559"/>
              <a:gd name="T27" fmla="*/ 2051026 h 269"/>
              <a:gd name="T28" fmla="*/ 1541210 w 559"/>
              <a:gd name="T29" fmla="*/ 1908594 h 269"/>
              <a:gd name="T30" fmla="*/ 1645860 w 559"/>
              <a:gd name="T31" fmla="*/ 1747170 h 269"/>
              <a:gd name="T32" fmla="*/ 1760023 w 559"/>
              <a:gd name="T33" fmla="*/ 1557260 h 269"/>
              <a:gd name="T34" fmla="*/ 1864674 w 559"/>
              <a:gd name="T35" fmla="*/ 1338864 h 269"/>
              <a:gd name="T36" fmla="*/ 1969324 w 559"/>
              <a:gd name="T37" fmla="*/ 1101477 h 269"/>
              <a:gd name="T38" fmla="*/ 2073974 w 559"/>
              <a:gd name="T39" fmla="*/ 864090 h 269"/>
              <a:gd name="T40" fmla="*/ 2178624 w 559"/>
              <a:gd name="T41" fmla="*/ 617207 h 269"/>
              <a:gd name="T42" fmla="*/ 2283274 w 559"/>
              <a:gd name="T43" fmla="*/ 398811 h 269"/>
              <a:gd name="T44" fmla="*/ 2397437 w 559"/>
              <a:gd name="T45" fmla="*/ 208901 h 269"/>
              <a:gd name="T46" fmla="*/ 2502087 w 559"/>
              <a:gd name="T47" fmla="*/ 75964 h 269"/>
              <a:gd name="T48" fmla="*/ 2606737 w 559"/>
              <a:gd name="T49" fmla="*/ 9495 h 269"/>
              <a:gd name="T50" fmla="*/ 2711388 w 559"/>
              <a:gd name="T51" fmla="*/ 9495 h 269"/>
              <a:gd name="T52" fmla="*/ 2816038 w 559"/>
              <a:gd name="T53" fmla="*/ 75964 h 269"/>
              <a:gd name="T54" fmla="*/ 2920688 w 559"/>
              <a:gd name="T55" fmla="*/ 208901 h 269"/>
              <a:gd name="T56" fmla="*/ 3034851 w 559"/>
              <a:gd name="T57" fmla="*/ 398811 h 269"/>
              <a:gd name="T58" fmla="*/ 3139501 w 559"/>
              <a:gd name="T59" fmla="*/ 617207 h 269"/>
              <a:gd name="T60" fmla="*/ 3244151 w 559"/>
              <a:gd name="T61" fmla="*/ 864090 h 269"/>
              <a:gd name="T62" fmla="*/ 3348801 w 559"/>
              <a:gd name="T63" fmla="*/ 1101477 h 269"/>
              <a:gd name="T64" fmla="*/ 3453451 w 559"/>
              <a:gd name="T65" fmla="*/ 1338864 h 269"/>
              <a:gd name="T66" fmla="*/ 3558102 w 559"/>
              <a:gd name="T67" fmla="*/ 1557260 h 269"/>
              <a:gd name="T68" fmla="*/ 3672265 w 559"/>
              <a:gd name="T69" fmla="*/ 1747170 h 269"/>
              <a:gd name="T70" fmla="*/ 3776915 w 559"/>
              <a:gd name="T71" fmla="*/ 1908594 h 269"/>
              <a:gd name="T72" fmla="*/ 3881565 w 559"/>
              <a:gd name="T73" fmla="*/ 2051026 h 269"/>
              <a:gd name="T74" fmla="*/ 3986215 w 559"/>
              <a:gd name="T75" fmla="*/ 2164972 h 269"/>
              <a:gd name="T76" fmla="*/ 4090865 w 559"/>
              <a:gd name="T77" fmla="*/ 2250431 h 269"/>
              <a:gd name="T78" fmla="*/ 4205029 w 559"/>
              <a:gd name="T79" fmla="*/ 2326395 h 269"/>
              <a:gd name="T80" fmla="*/ 4309679 w 559"/>
              <a:gd name="T81" fmla="*/ 2383368 h 269"/>
              <a:gd name="T82" fmla="*/ 4414329 w 559"/>
              <a:gd name="T83" fmla="*/ 2421350 h 269"/>
              <a:gd name="T84" fmla="*/ 4518979 w 559"/>
              <a:gd name="T85" fmla="*/ 2459332 h 269"/>
              <a:gd name="T86" fmla="*/ 4623629 w 559"/>
              <a:gd name="T87" fmla="*/ 2487819 h 269"/>
              <a:gd name="T88" fmla="*/ 4728279 w 559"/>
              <a:gd name="T89" fmla="*/ 2506810 h 269"/>
              <a:gd name="T90" fmla="*/ 4842443 w 559"/>
              <a:gd name="T91" fmla="*/ 2516305 h 269"/>
              <a:gd name="T92" fmla="*/ 4947093 w 559"/>
              <a:gd name="T93" fmla="*/ 2535296 h 269"/>
              <a:gd name="T94" fmla="*/ 5051743 w 559"/>
              <a:gd name="T95" fmla="*/ 2535296 h 269"/>
              <a:gd name="T96" fmla="*/ 5156393 w 559"/>
              <a:gd name="T97" fmla="*/ 2544792 h 269"/>
              <a:gd name="T98" fmla="*/ 5261043 w 559"/>
              <a:gd name="T99" fmla="*/ 2554287 h 269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559"/>
              <a:gd name="T151" fmla="*/ 0 h 269"/>
              <a:gd name="T152" fmla="*/ 559 w 559"/>
              <a:gd name="T153" fmla="*/ 269 h 269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559" h="269">
                <a:moveTo>
                  <a:pt x="0" y="269"/>
                </a:moveTo>
                <a:lnTo>
                  <a:pt x="6" y="269"/>
                </a:lnTo>
                <a:lnTo>
                  <a:pt x="11" y="268"/>
                </a:lnTo>
                <a:lnTo>
                  <a:pt x="17" y="268"/>
                </a:lnTo>
                <a:lnTo>
                  <a:pt x="22" y="268"/>
                </a:lnTo>
                <a:lnTo>
                  <a:pt x="28" y="267"/>
                </a:lnTo>
                <a:lnTo>
                  <a:pt x="34" y="267"/>
                </a:lnTo>
                <a:lnTo>
                  <a:pt x="39" y="267"/>
                </a:lnTo>
                <a:lnTo>
                  <a:pt x="45" y="266"/>
                </a:lnTo>
                <a:lnTo>
                  <a:pt x="50" y="265"/>
                </a:lnTo>
                <a:lnTo>
                  <a:pt x="56" y="265"/>
                </a:lnTo>
                <a:lnTo>
                  <a:pt x="62" y="264"/>
                </a:lnTo>
                <a:lnTo>
                  <a:pt x="67" y="263"/>
                </a:lnTo>
                <a:lnTo>
                  <a:pt x="73" y="262"/>
                </a:lnTo>
                <a:lnTo>
                  <a:pt x="78" y="260"/>
                </a:lnTo>
                <a:lnTo>
                  <a:pt x="84" y="259"/>
                </a:lnTo>
                <a:lnTo>
                  <a:pt x="90" y="257"/>
                </a:lnTo>
                <a:lnTo>
                  <a:pt x="95" y="255"/>
                </a:lnTo>
                <a:lnTo>
                  <a:pt x="101" y="253"/>
                </a:lnTo>
                <a:lnTo>
                  <a:pt x="106" y="251"/>
                </a:lnTo>
                <a:lnTo>
                  <a:pt x="112" y="248"/>
                </a:lnTo>
                <a:lnTo>
                  <a:pt x="117" y="245"/>
                </a:lnTo>
                <a:lnTo>
                  <a:pt x="123" y="241"/>
                </a:lnTo>
                <a:lnTo>
                  <a:pt x="129" y="237"/>
                </a:lnTo>
                <a:lnTo>
                  <a:pt x="134" y="233"/>
                </a:lnTo>
                <a:lnTo>
                  <a:pt x="140" y="228"/>
                </a:lnTo>
                <a:lnTo>
                  <a:pt x="145" y="222"/>
                </a:lnTo>
                <a:lnTo>
                  <a:pt x="151" y="216"/>
                </a:lnTo>
                <a:lnTo>
                  <a:pt x="157" y="209"/>
                </a:lnTo>
                <a:lnTo>
                  <a:pt x="162" y="201"/>
                </a:lnTo>
                <a:lnTo>
                  <a:pt x="168" y="193"/>
                </a:lnTo>
                <a:lnTo>
                  <a:pt x="173" y="184"/>
                </a:lnTo>
                <a:lnTo>
                  <a:pt x="179" y="174"/>
                </a:lnTo>
                <a:lnTo>
                  <a:pt x="185" y="164"/>
                </a:lnTo>
                <a:lnTo>
                  <a:pt x="190" y="153"/>
                </a:lnTo>
                <a:lnTo>
                  <a:pt x="196" y="141"/>
                </a:lnTo>
                <a:lnTo>
                  <a:pt x="201" y="129"/>
                </a:lnTo>
                <a:lnTo>
                  <a:pt x="207" y="116"/>
                </a:lnTo>
                <a:lnTo>
                  <a:pt x="212" y="104"/>
                </a:lnTo>
                <a:lnTo>
                  <a:pt x="218" y="91"/>
                </a:lnTo>
                <a:lnTo>
                  <a:pt x="224" y="78"/>
                </a:lnTo>
                <a:lnTo>
                  <a:pt x="229" y="65"/>
                </a:lnTo>
                <a:lnTo>
                  <a:pt x="235" y="53"/>
                </a:lnTo>
                <a:lnTo>
                  <a:pt x="240" y="42"/>
                </a:lnTo>
                <a:lnTo>
                  <a:pt x="246" y="32"/>
                </a:lnTo>
                <a:lnTo>
                  <a:pt x="252" y="22"/>
                </a:lnTo>
                <a:lnTo>
                  <a:pt x="257" y="14"/>
                </a:lnTo>
                <a:lnTo>
                  <a:pt x="263" y="8"/>
                </a:lnTo>
                <a:lnTo>
                  <a:pt x="268" y="4"/>
                </a:lnTo>
                <a:lnTo>
                  <a:pt x="274" y="1"/>
                </a:lnTo>
                <a:lnTo>
                  <a:pt x="280" y="0"/>
                </a:lnTo>
                <a:lnTo>
                  <a:pt x="285" y="1"/>
                </a:lnTo>
                <a:lnTo>
                  <a:pt x="291" y="4"/>
                </a:lnTo>
                <a:lnTo>
                  <a:pt x="296" y="8"/>
                </a:lnTo>
                <a:lnTo>
                  <a:pt x="302" y="14"/>
                </a:lnTo>
                <a:lnTo>
                  <a:pt x="307" y="22"/>
                </a:lnTo>
                <a:lnTo>
                  <a:pt x="313" y="32"/>
                </a:lnTo>
                <a:lnTo>
                  <a:pt x="319" y="42"/>
                </a:lnTo>
                <a:lnTo>
                  <a:pt x="324" y="53"/>
                </a:lnTo>
                <a:lnTo>
                  <a:pt x="330" y="65"/>
                </a:lnTo>
                <a:lnTo>
                  <a:pt x="335" y="78"/>
                </a:lnTo>
                <a:lnTo>
                  <a:pt x="341" y="91"/>
                </a:lnTo>
                <a:lnTo>
                  <a:pt x="347" y="104"/>
                </a:lnTo>
                <a:lnTo>
                  <a:pt x="352" y="116"/>
                </a:lnTo>
                <a:lnTo>
                  <a:pt x="358" y="129"/>
                </a:lnTo>
                <a:lnTo>
                  <a:pt x="363" y="141"/>
                </a:lnTo>
                <a:lnTo>
                  <a:pt x="369" y="153"/>
                </a:lnTo>
                <a:lnTo>
                  <a:pt x="374" y="164"/>
                </a:lnTo>
                <a:lnTo>
                  <a:pt x="380" y="174"/>
                </a:lnTo>
                <a:lnTo>
                  <a:pt x="386" y="184"/>
                </a:lnTo>
                <a:lnTo>
                  <a:pt x="391" y="193"/>
                </a:lnTo>
                <a:lnTo>
                  <a:pt x="397" y="201"/>
                </a:lnTo>
                <a:lnTo>
                  <a:pt x="402" y="209"/>
                </a:lnTo>
                <a:lnTo>
                  <a:pt x="408" y="216"/>
                </a:lnTo>
                <a:lnTo>
                  <a:pt x="414" y="222"/>
                </a:lnTo>
                <a:lnTo>
                  <a:pt x="419" y="228"/>
                </a:lnTo>
                <a:lnTo>
                  <a:pt x="425" y="233"/>
                </a:lnTo>
                <a:lnTo>
                  <a:pt x="430" y="237"/>
                </a:lnTo>
                <a:lnTo>
                  <a:pt x="436" y="241"/>
                </a:lnTo>
                <a:lnTo>
                  <a:pt x="442" y="245"/>
                </a:lnTo>
                <a:lnTo>
                  <a:pt x="447" y="248"/>
                </a:lnTo>
                <a:lnTo>
                  <a:pt x="453" y="251"/>
                </a:lnTo>
                <a:lnTo>
                  <a:pt x="458" y="253"/>
                </a:lnTo>
                <a:lnTo>
                  <a:pt x="464" y="255"/>
                </a:lnTo>
                <a:lnTo>
                  <a:pt x="469" y="257"/>
                </a:lnTo>
                <a:lnTo>
                  <a:pt x="475" y="259"/>
                </a:lnTo>
                <a:lnTo>
                  <a:pt x="481" y="260"/>
                </a:lnTo>
                <a:lnTo>
                  <a:pt x="486" y="262"/>
                </a:lnTo>
                <a:lnTo>
                  <a:pt x="492" y="263"/>
                </a:lnTo>
                <a:lnTo>
                  <a:pt x="497" y="264"/>
                </a:lnTo>
                <a:lnTo>
                  <a:pt x="503" y="265"/>
                </a:lnTo>
                <a:lnTo>
                  <a:pt x="509" y="265"/>
                </a:lnTo>
                <a:lnTo>
                  <a:pt x="514" y="266"/>
                </a:lnTo>
                <a:lnTo>
                  <a:pt x="520" y="267"/>
                </a:lnTo>
                <a:lnTo>
                  <a:pt x="525" y="267"/>
                </a:lnTo>
                <a:lnTo>
                  <a:pt x="531" y="267"/>
                </a:lnTo>
                <a:lnTo>
                  <a:pt x="537" y="268"/>
                </a:lnTo>
                <a:lnTo>
                  <a:pt x="542" y="268"/>
                </a:lnTo>
                <a:lnTo>
                  <a:pt x="548" y="268"/>
                </a:lnTo>
                <a:lnTo>
                  <a:pt x="553" y="269"/>
                </a:lnTo>
                <a:lnTo>
                  <a:pt x="559" y="269"/>
                </a:ln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/>
      <p:bldP spid="15773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FF3300"/>
            </a:solidFill>
            <a:effectLst/>
            <a:latin typeface="Arial" charset="0"/>
            <a:ea typeface="Arial" charset="0"/>
            <a:cs typeface="Arial" charset="0"/>
          </a:defRPr>
        </a:defPPr>
      </a:lstStyle>
    </a:spDef>
    <a:lnDef>
      <a:spPr bwMode="auto">
        <a:ln w="28575" cap="flat" cmpd="sng" algn="ctr">
          <a:solidFill>
            <a:schemeClr val="accent4"/>
          </a:solidFill>
          <a:prstDash val="solid"/>
          <a:round/>
          <a:headEnd type="none" w="med" len="med"/>
          <a:tailEnd type="arrow" w="med" len="med"/>
        </a:ln>
      </a:spPr>
      <a:bodyPr/>
      <a:lstStyle/>
      <a:style>
        <a:lnRef idx="2">
          <a:schemeClr val="accent4"/>
        </a:lnRef>
        <a:fillRef idx="0">
          <a:schemeClr val="accent4"/>
        </a:fillRef>
        <a:effectRef idx="1">
          <a:schemeClr val="accent4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spcBef>
            <a:spcPts val="0"/>
          </a:spcBef>
          <a:defRPr dirty="0" smtClean="0">
            <a:solidFill>
              <a:schemeClr val="tx1"/>
            </a:solidFill>
            <a:latin typeface="Calibri"/>
            <a:cs typeface="Calibri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11718</TotalTime>
  <Words>1735</Words>
  <Application>Microsoft Macintosh PowerPoint</Application>
  <PresentationFormat>On-screen Show (4:3)</PresentationFormat>
  <Paragraphs>185</Paragraphs>
  <Slides>22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Default Design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 ipds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jmh</dc:creator>
  <cp:lastModifiedBy>Jonathan Harrington</cp:lastModifiedBy>
  <cp:revision>224</cp:revision>
  <dcterms:created xsi:type="dcterms:W3CDTF">2012-05-16T07:30:57Z</dcterms:created>
  <dcterms:modified xsi:type="dcterms:W3CDTF">2012-05-16T10:06:11Z</dcterms:modified>
</cp:coreProperties>
</file>