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media/audio6.bin" ContentType="audio/unknown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media/audio4.bin" ContentType="audio/unknown"/>
  <Override PartName="/ppt/slides/slide1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ppt/media/audio2.bin" ContentType="audio/unknown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s/slide19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media/audio5.bin" ContentType="audio/unknown"/>
  <Override PartName="/ppt/slides/slide17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media/audio3.bin" ContentType="audio/unknown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media/audio1.bin" ContentType="audio/unknown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80" r:id="rId2"/>
    <p:sldId id="281" r:id="rId3"/>
    <p:sldId id="282" r:id="rId4"/>
    <p:sldId id="283" r:id="rId5"/>
    <p:sldId id="284" r:id="rId6"/>
    <p:sldId id="285" r:id="rId7"/>
    <p:sldId id="286" r:id="rId8"/>
    <p:sldId id="287" r:id="rId9"/>
    <p:sldId id="332" r:id="rId10"/>
    <p:sldId id="289" r:id="rId11"/>
    <p:sldId id="290" r:id="rId12"/>
    <p:sldId id="293" r:id="rId13"/>
    <p:sldId id="336" r:id="rId14"/>
    <p:sldId id="333" r:id="rId15"/>
    <p:sldId id="296" r:id="rId16"/>
    <p:sldId id="297" r:id="rId17"/>
    <p:sldId id="298" r:id="rId18"/>
    <p:sldId id="334" r:id="rId19"/>
    <p:sldId id="303" r:id="rId20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05" charset="0"/>
        <a:ea typeface="Arial" pitchFamily="-105" charset="0"/>
        <a:cs typeface="Arial" pitchFamily="-105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05" charset="0"/>
        <a:ea typeface="Arial" pitchFamily="-105" charset="0"/>
        <a:cs typeface="Arial" pitchFamily="-105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05" charset="0"/>
        <a:ea typeface="Arial" pitchFamily="-105" charset="0"/>
        <a:cs typeface="Arial" pitchFamily="-105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05" charset="0"/>
        <a:ea typeface="Arial" pitchFamily="-105" charset="0"/>
        <a:cs typeface="Arial" pitchFamily="-105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05" charset="0"/>
        <a:ea typeface="Arial" pitchFamily="-105" charset="0"/>
        <a:cs typeface="Arial" pitchFamily="-105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-105" charset="0"/>
        <a:ea typeface="Arial" pitchFamily="-105" charset="0"/>
        <a:cs typeface="Arial" pitchFamily="-105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-105" charset="0"/>
        <a:ea typeface="Arial" pitchFamily="-105" charset="0"/>
        <a:cs typeface="Arial" pitchFamily="-105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-105" charset="0"/>
        <a:ea typeface="Arial" pitchFamily="-105" charset="0"/>
        <a:cs typeface="Arial" pitchFamily="-105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-105" charset="0"/>
        <a:ea typeface="Arial" pitchFamily="-105" charset="0"/>
        <a:cs typeface="Arial" pitchFamily="-105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>
    <p:browse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>
      <p:cViewPr>
        <p:scale>
          <a:sx n="150" d="100"/>
          <a:sy n="150" d="100"/>
        </p:scale>
        <p:origin x="-1256" y="-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AU" smtClean="0"/>
              <a:t>Click to edit Master subtitle style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05C66B-D03E-F64F-934B-70A92DAF1DD2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D27F71-2F01-3449-B583-6BFF02B1CFFB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F40CD2-B9B0-984C-BC42-F78DF7EFD040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5B0CB0-94D7-8F4B-B1F4-B22C63516036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8EDEA0-87BF-8B46-B447-06BEE2F14E26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62C170-BCBD-6740-9D94-BC0BE25185B7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C02541-49C3-5147-8E5A-E6C9FC2F4020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0281A7-ABE7-C348-86B9-D8BFC3B7F1CE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B2F6F6-DCE0-7640-B655-5DD4849A8724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3756F1-58CE-C740-B7CC-165010A438E0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7A961F-7A3D-AD45-8911-21F2788B707E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Click to edit Master text styles</a:t>
            </a:r>
          </a:p>
          <a:p>
            <a:pPr lvl="1"/>
            <a:r>
              <a:rPr lang="de-DE"/>
              <a:t>Second level</a:t>
            </a:r>
          </a:p>
          <a:p>
            <a:pPr lvl="2"/>
            <a:r>
              <a:rPr lang="de-DE"/>
              <a:t>Third level</a:t>
            </a:r>
          </a:p>
          <a:p>
            <a:pPr lvl="3"/>
            <a:r>
              <a:rPr lang="de-DE"/>
              <a:t>Fourth level</a:t>
            </a:r>
          </a:p>
          <a:p>
            <a:pPr lvl="4"/>
            <a:r>
              <a:rPr lang="de-DE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fld id="{AF3A5649-AA74-B546-B577-0488DF163DE4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4" Type="http://schemas.openxmlformats.org/officeDocument/2006/relationships/image" Target="../media/image1.png"/><Relationship Id="rId1" Type="http://schemas.openxmlformats.org/officeDocument/2006/relationships/audio" Target="../media/audio3.bin"/><Relationship Id="rId2" Type="http://schemas.openxmlformats.org/officeDocument/2006/relationships/audio" Target="../media/audio4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3.png"/><Relationship Id="rId1" Type="http://schemas.openxmlformats.org/officeDocument/2006/relationships/audio" Target="../media/audio5.bin"/><Relationship Id="rId2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audio" Target="../media/audio6.bin"/><Relationship Id="rId2" Type="http://schemas.openxmlformats.org/officeDocument/2006/relationships/slideLayout" Target="../slideLayouts/slideLayout7.xml"/><Relationship Id="rId3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-koeln.de/phil-fak/phonetik/gtobi/index.html" TargetMode="External"/><Relationship Id="rId4" Type="http://schemas.openxmlformats.org/officeDocument/2006/relationships/hyperlink" Target="http://idiom.ucsd.edu/~arvaniti/grtobi.html" TargetMode="External"/><Relationship Id="rId5" Type="http://schemas.openxmlformats.org/officeDocument/2006/relationships/hyperlink" Target="http://oxfordindex.oup.com/view/10.1093/acprof:oso/9780199249633.003.0007" TargetMode="External"/><Relationship Id="rId6" Type="http://schemas.openxmlformats.org/officeDocument/2006/relationships/hyperlink" Target="http://www.linguistics.ucla.edu/people/jun/ktobi/k-tobi.html" TargetMode="External"/><Relationship Id="rId7" Type="http://schemas.openxmlformats.org/officeDocument/2006/relationships/hyperlink" Target="http://people.cohums.ohio-state.edu/chan9/mtobi.htm" TargetMode="External"/><Relationship Id="rId8" Type="http://schemas.openxmlformats.org/officeDocument/2006/relationships/hyperlink" Target="http://sprosig.isle.illinois.edu/sp2006/contents/papers/PS5-31_0136.pdf" TargetMode="External"/><Relationship Id="rId1" Type="http://schemas.openxmlformats.org/officeDocument/2006/relationships/slideLayout" Target="../slideLayouts/slideLayout7.xml"/><Relationship Id="rId2" Type="http://schemas.openxmlformats.org/officeDocument/2006/relationships/hyperlink" Target="http://www.ling.ohio-state.edu/~tobi/cantonese/CToBIpaper/CToBI_18July02.pdf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audio" Target="../media/audio1.bin"/><Relationship Id="rId2" Type="http://schemas.openxmlformats.org/officeDocument/2006/relationships/slideLayout" Target="../slideLayouts/slideLayout7.xml"/><Relationship Id="rId3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audio" Target="../media/audio2.bin"/><Relationship Id="rId2" Type="http://schemas.openxmlformats.org/officeDocument/2006/relationships/slideLayout" Target="../slideLayouts/slideLayout7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1028"/>
          <p:cNvSpPr txBox="1">
            <a:spLocks noChangeArrowheads="1"/>
          </p:cNvSpPr>
          <p:nvPr/>
        </p:nvSpPr>
        <p:spPr bwMode="auto">
          <a:xfrm>
            <a:off x="838200" y="762000"/>
            <a:ext cx="7162800" cy="46196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dirty="0">
                <a:latin typeface="Calibri" pitchFamily="8" charset="0"/>
              </a:rPr>
              <a:t>Das </a:t>
            </a:r>
            <a:r>
              <a:rPr lang="en-GB" dirty="0" err="1">
                <a:latin typeface="Calibri" pitchFamily="8" charset="0"/>
              </a:rPr>
              <a:t>autosegmentelle-metrische</a:t>
            </a:r>
            <a:r>
              <a:rPr lang="en-GB" dirty="0">
                <a:latin typeface="Calibri" pitchFamily="8" charset="0"/>
              </a:rPr>
              <a:t> </a:t>
            </a:r>
            <a:r>
              <a:rPr lang="en-GB" dirty="0" err="1">
                <a:latin typeface="Calibri" pitchFamily="8" charset="0"/>
              </a:rPr>
              <a:t>Modell</a:t>
            </a:r>
            <a:r>
              <a:rPr lang="en-GB" dirty="0">
                <a:latin typeface="Calibri" pitchFamily="8" charset="0"/>
              </a:rPr>
              <a:t> </a:t>
            </a:r>
            <a:r>
              <a:rPr lang="en-GB" dirty="0" err="1">
                <a:latin typeface="Calibri" pitchFamily="8" charset="0"/>
              </a:rPr>
              <a:t>der</a:t>
            </a:r>
            <a:r>
              <a:rPr lang="en-GB" dirty="0">
                <a:latin typeface="Calibri" pitchFamily="8" charset="0"/>
              </a:rPr>
              <a:t> Intonation</a:t>
            </a:r>
            <a:endParaRPr lang="de-DE" dirty="0">
              <a:latin typeface="Calibri" pitchFamily="8" charset="0"/>
            </a:endParaRPr>
          </a:p>
        </p:txBody>
      </p:sp>
      <p:sp>
        <p:nvSpPr>
          <p:cNvPr id="15363" name="Text Box 1029"/>
          <p:cNvSpPr txBox="1">
            <a:spLocks noChangeArrowheads="1"/>
          </p:cNvSpPr>
          <p:nvPr/>
        </p:nvSpPr>
        <p:spPr bwMode="auto">
          <a:xfrm>
            <a:off x="838200" y="3200400"/>
            <a:ext cx="3276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latin typeface="Calibri" pitchFamily="8" charset="0"/>
              </a:rPr>
              <a:t>Jonathan Harrington</a:t>
            </a:r>
            <a:endParaRPr lang="de-DE">
              <a:latin typeface="Calibri" pitchFamily="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4"/>
          <p:cNvSpPr txBox="1">
            <a:spLocks noChangeArrowheads="1"/>
          </p:cNvSpPr>
          <p:nvPr/>
        </p:nvSpPr>
        <p:spPr bwMode="auto">
          <a:xfrm>
            <a:off x="304800" y="533400"/>
            <a:ext cx="7920038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de-DE" dirty="0" smtClean="0">
                <a:latin typeface="Calibri" pitchFamily="8" charset="0"/>
              </a:rPr>
              <a:t>An (</a:t>
            </a:r>
            <a:r>
              <a:rPr lang="de-DE" dirty="0" err="1" smtClean="0">
                <a:latin typeface="Calibri" pitchFamily="8" charset="0"/>
              </a:rPr>
              <a:t>ip</a:t>
            </a:r>
            <a:r>
              <a:rPr lang="de-DE" dirty="0" smtClean="0">
                <a:latin typeface="Calibri" pitchFamily="8" charset="0"/>
              </a:rPr>
              <a:t>) Intermediärgrenzen ist die prosodische Unterbrechung schwächer als an (IP) Intonationsgrenzen </a:t>
            </a:r>
            <a:endParaRPr lang="de-DE" dirty="0">
              <a:latin typeface="Calibri" pitchFamily="8" charset="0"/>
            </a:endParaRPr>
          </a:p>
        </p:txBody>
      </p:sp>
      <p:sp>
        <p:nvSpPr>
          <p:cNvPr id="24579" name="Text Box 5"/>
          <p:cNvSpPr txBox="1">
            <a:spLocks noChangeArrowheads="1"/>
          </p:cNvSpPr>
          <p:nvPr/>
        </p:nvSpPr>
        <p:spPr bwMode="auto">
          <a:xfrm>
            <a:off x="196850" y="3619500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/>
            <a:endParaRPr lang="en-GB" sz="1800">
              <a:latin typeface="Calibri" pitchFamily="8" charset="0"/>
            </a:endParaRPr>
          </a:p>
        </p:txBody>
      </p:sp>
      <p:sp>
        <p:nvSpPr>
          <p:cNvPr id="24581" name="Text Box 7"/>
          <p:cNvSpPr txBox="1">
            <a:spLocks noChangeArrowheads="1"/>
          </p:cNvSpPr>
          <p:nvPr/>
        </p:nvSpPr>
        <p:spPr bwMode="auto">
          <a:xfrm>
            <a:off x="76200" y="3657600"/>
            <a:ext cx="4195762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dirty="0" err="1">
                <a:latin typeface="Calibri" pitchFamily="8" charset="0"/>
              </a:rPr>
              <a:t>Phrasenfinale</a:t>
            </a:r>
            <a:r>
              <a:rPr lang="en-US" dirty="0">
                <a:latin typeface="Calibri" pitchFamily="8" charset="0"/>
              </a:rPr>
              <a:t> </a:t>
            </a:r>
            <a:r>
              <a:rPr lang="en-US" dirty="0" err="1">
                <a:latin typeface="Calibri" pitchFamily="8" charset="0"/>
              </a:rPr>
              <a:t>Längung</a:t>
            </a:r>
            <a:r>
              <a:rPr lang="en-US" dirty="0">
                <a:latin typeface="Calibri" pitchFamily="8" charset="0"/>
              </a:rPr>
              <a:t>, </a:t>
            </a:r>
            <a:r>
              <a:rPr lang="en-US" dirty="0" err="1">
                <a:latin typeface="Calibri" pitchFamily="8" charset="0"/>
              </a:rPr>
              <a:t>keine</a:t>
            </a:r>
            <a:r>
              <a:rPr lang="en-US" dirty="0">
                <a:latin typeface="Calibri" pitchFamily="8" charset="0"/>
              </a:rPr>
              <a:t> Pause</a:t>
            </a:r>
            <a:endParaRPr lang="de-DE" dirty="0">
              <a:latin typeface="Calibri" pitchFamily="8" charset="0"/>
            </a:endParaRPr>
          </a:p>
        </p:txBody>
      </p:sp>
      <p:sp>
        <p:nvSpPr>
          <p:cNvPr id="24583" name="Text Box 9"/>
          <p:cNvSpPr txBox="1">
            <a:spLocks noChangeArrowheads="1"/>
          </p:cNvSpPr>
          <p:nvPr/>
        </p:nvSpPr>
        <p:spPr bwMode="auto">
          <a:xfrm>
            <a:off x="4724400" y="3657600"/>
            <a:ext cx="4195763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dirty="0" err="1">
                <a:latin typeface="Calibri" pitchFamily="8" charset="0"/>
              </a:rPr>
              <a:t>Phrasenfinale</a:t>
            </a:r>
            <a:r>
              <a:rPr lang="en-US" dirty="0">
                <a:latin typeface="Calibri" pitchFamily="8" charset="0"/>
              </a:rPr>
              <a:t> </a:t>
            </a:r>
            <a:r>
              <a:rPr lang="en-US" dirty="0" err="1">
                <a:latin typeface="Calibri" pitchFamily="8" charset="0"/>
              </a:rPr>
              <a:t>Längung</a:t>
            </a:r>
            <a:r>
              <a:rPr lang="en-US" dirty="0">
                <a:latin typeface="Calibri" pitchFamily="8" charset="0"/>
              </a:rPr>
              <a:t>, </a:t>
            </a:r>
            <a:r>
              <a:rPr lang="en-US" dirty="0" err="1">
                <a:latin typeface="Calibri" pitchFamily="8" charset="0"/>
              </a:rPr>
              <a:t>eine</a:t>
            </a:r>
            <a:r>
              <a:rPr lang="en-US" dirty="0">
                <a:latin typeface="Calibri" pitchFamily="8" charset="0"/>
              </a:rPr>
              <a:t> Pause </a:t>
            </a:r>
            <a:r>
              <a:rPr lang="en-US" i="1" dirty="0" err="1">
                <a:latin typeface="Calibri" pitchFamily="8" charset="0"/>
              </a:rPr>
              <a:t>kann</a:t>
            </a:r>
            <a:r>
              <a:rPr lang="en-US" dirty="0">
                <a:latin typeface="Calibri" pitchFamily="8" charset="0"/>
              </a:rPr>
              <a:t> </a:t>
            </a:r>
            <a:r>
              <a:rPr lang="en-US" dirty="0" err="1">
                <a:latin typeface="Calibri" pitchFamily="8" charset="0"/>
              </a:rPr>
              <a:t>vorkommen</a:t>
            </a:r>
            <a:endParaRPr lang="de-DE" dirty="0">
              <a:latin typeface="Calibri" pitchFamily="8" charset="0"/>
            </a:endParaRPr>
          </a:p>
        </p:txBody>
      </p:sp>
      <p:sp>
        <p:nvSpPr>
          <p:cNvPr id="24585" name="Text Box 11"/>
          <p:cNvSpPr txBox="1">
            <a:spLocks noChangeArrowheads="1"/>
          </p:cNvSpPr>
          <p:nvPr/>
        </p:nvSpPr>
        <p:spPr bwMode="auto">
          <a:xfrm>
            <a:off x="0" y="5543550"/>
            <a:ext cx="3671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GB">
              <a:latin typeface="Calibri" pitchFamily="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47800" y="1"/>
            <a:ext cx="54102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dirty="0" smtClean="0">
                <a:latin typeface="Calibri"/>
                <a:cs typeface="Calibri"/>
              </a:rPr>
              <a:t>Unterschiede zwischen IP und </a:t>
            </a:r>
            <a:r>
              <a:rPr lang="de-DE" dirty="0" err="1" smtClean="0">
                <a:latin typeface="Calibri"/>
                <a:cs typeface="Calibri"/>
              </a:rPr>
              <a:t>ip-Grenzen</a:t>
            </a:r>
            <a:endParaRPr lang="de-DE" dirty="0" smtClean="0">
              <a:latin typeface="Calibri"/>
              <a:cs typeface="Calibri"/>
            </a:endParaRPr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4562475" y="2667000"/>
            <a:ext cx="45815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dirty="0">
                <a:latin typeface="Calibri" pitchFamily="8" charset="0"/>
              </a:rPr>
              <a:t>[(that’s right)]  [(at the traffic light)] </a:t>
            </a:r>
            <a:endParaRPr lang="de-DE" dirty="0">
              <a:latin typeface="Calibri" pitchFamily="8" charset="0"/>
            </a:endParaRPr>
          </a:p>
        </p:txBody>
      </p:sp>
      <p:sp>
        <p:nvSpPr>
          <p:cNvPr id="13" name="Text Box 5"/>
          <p:cNvSpPr txBox="1">
            <a:spLocks noChangeArrowheads="1"/>
          </p:cNvSpPr>
          <p:nvPr/>
        </p:nvSpPr>
        <p:spPr bwMode="auto">
          <a:xfrm>
            <a:off x="0" y="2667000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>
                <a:latin typeface="Calibri" pitchFamily="8" charset="0"/>
              </a:rPr>
              <a:t>[(that’s right)  (at the traffic light)]</a:t>
            </a:r>
            <a:endParaRPr lang="de-DE">
              <a:latin typeface="Calibri" pitchFamily="8" charset="0"/>
            </a:endParaRPr>
          </a:p>
        </p:txBody>
      </p:sp>
      <p:pic>
        <p:nvPicPr>
          <p:cNvPr id="14" name="Picture 6">
            <a:hlinkClick r:id="" action="ppaction://media"/>
          </p:cNvPr>
          <p:cNvPicPr>
            <a:picLocks noRot="1" noChangeAspect="1" noChangeArrowheads="1"/>
          </p:cNvPicPr>
          <p:nvPr>
            <a:wavAudioFile r:embed="rId1" name="traffic1.wav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1252538" y="2054225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7">
            <a:hlinkClick r:id="" action="ppaction://media"/>
          </p:cNvPr>
          <p:cNvPicPr>
            <a:picLocks noRot="1" noChangeAspect="1" noChangeArrowheads="1"/>
          </p:cNvPicPr>
          <p:nvPr>
            <a:wavAudioFile r:embed="rId2" name="traffic2.wav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6248400" y="19812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 Box 8"/>
          <p:cNvSpPr txBox="1">
            <a:spLocks noChangeArrowheads="1"/>
          </p:cNvSpPr>
          <p:nvPr/>
        </p:nvSpPr>
        <p:spPr bwMode="auto">
          <a:xfrm>
            <a:off x="1600200" y="2286000"/>
            <a:ext cx="4222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dirty="0" err="1">
                <a:latin typeface="Calibri" pitchFamily="8" charset="0"/>
              </a:rPr>
              <a:t>ip</a:t>
            </a:r>
            <a:endParaRPr lang="de-DE" dirty="0">
              <a:latin typeface="Calibri" pitchFamily="8" charset="0"/>
            </a:endParaRPr>
          </a:p>
        </p:txBody>
      </p:sp>
      <p:sp>
        <p:nvSpPr>
          <p:cNvPr id="17" name="Text Box 9"/>
          <p:cNvSpPr txBox="1">
            <a:spLocks noChangeArrowheads="1"/>
          </p:cNvSpPr>
          <p:nvPr/>
        </p:nvSpPr>
        <p:spPr bwMode="auto">
          <a:xfrm>
            <a:off x="6248400" y="2362200"/>
            <a:ext cx="4206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dirty="0">
                <a:latin typeface="Calibri" pitchFamily="8" charset="0"/>
              </a:rPr>
              <a:t>IP</a:t>
            </a:r>
            <a:endParaRPr lang="de-DE" dirty="0">
              <a:latin typeface="Calibri" pitchFamily="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66" fill="hold"/>
                                        <p:tgtEl>
                                          <p:spTgt spid="1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" dur="1668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audio>
              <p:cMediaNode>
                <p:cTn id="1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"/>
                </p:tgtEl>
              </p:cMediaNode>
            </p:audio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5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4"/>
          <p:cNvSpPr txBox="1">
            <a:spLocks noChangeArrowheads="1"/>
          </p:cNvSpPr>
          <p:nvPr/>
        </p:nvSpPr>
        <p:spPr bwMode="auto">
          <a:xfrm>
            <a:off x="1042988" y="333375"/>
            <a:ext cx="6348412" cy="4572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dirty="0" err="1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Beispiel</a:t>
            </a:r>
            <a:r>
              <a:rPr lang="en-GB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GB" dirty="0" err="1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der</a:t>
            </a:r>
            <a:r>
              <a:rPr lang="en-GB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GB" dirty="0" err="1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phrasenfinalen</a:t>
            </a:r>
            <a:r>
              <a:rPr lang="en-GB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 L</a:t>
            </a:r>
            <a:r>
              <a:rPr lang="de-DE" dirty="0" err="1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ängung</a:t>
            </a:r>
            <a:r>
              <a:rPr lang="de-DE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 (</a:t>
            </a:r>
            <a:r>
              <a:rPr lang="de-DE" dirty="0" err="1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ip</a:t>
            </a:r>
            <a:r>
              <a:rPr lang="de-DE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 Grenze)</a:t>
            </a:r>
            <a:endParaRPr lang="en-GB" dirty="0">
              <a:solidFill>
                <a:srgbClr val="00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5603" name="Text Box 5"/>
          <p:cNvSpPr txBox="1">
            <a:spLocks noChangeArrowheads="1"/>
          </p:cNvSpPr>
          <p:nvPr/>
        </p:nvSpPr>
        <p:spPr bwMode="auto">
          <a:xfrm>
            <a:off x="395288" y="1557338"/>
            <a:ext cx="544036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de-DE">
                <a:latin typeface="Calibri" pitchFamily="8" charset="0"/>
              </a:rPr>
              <a:t>  jetzt kommen meine blühenden Blumen]</a:t>
            </a:r>
          </a:p>
        </p:txBody>
      </p:sp>
      <p:sp>
        <p:nvSpPr>
          <p:cNvPr id="25604" name="Text Box 8"/>
          <p:cNvSpPr txBox="1">
            <a:spLocks noChangeArrowheads="1"/>
          </p:cNvSpPr>
          <p:nvPr/>
        </p:nvSpPr>
        <p:spPr bwMode="auto">
          <a:xfrm>
            <a:off x="7104063" y="1322388"/>
            <a:ext cx="16827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de-DE">
                <a:latin typeface="Calibri" pitchFamily="8" charset="0"/>
              </a:rPr>
              <a:t>Keine Pause</a:t>
            </a:r>
          </a:p>
        </p:txBody>
      </p:sp>
      <p:pic>
        <p:nvPicPr>
          <p:cNvPr id="247817" name="Picture 9">
            <a:hlinkClick r:id="" action="ppaction://media"/>
          </p:cNvPr>
          <p:cNvPicPr>
            <a:picLocks noRot="1" noChangeAspect="1" noChangeArrowheads="1"/>
          </p:cNvPicPr>
          <p:nvPr>
            <a:wavAudioFile r:embed="rId1" name="meine.wav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3048000" y="24209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6" name="Line 10"/>
          <p:cNvSpPr>
            <a:spLocks noChangeShapeType="1"/>
          </p:cNvSpPr>
          <p:nvPr/>
        </p:nvSpPr>
        <p:spPr bwMode="auto">
          <a:xfrm flipV="1">
            <a:off x="1760538" y="2035175"/>
            <a:ext cx="0" cy="8366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5607" name="Text Box 11"/>
          <p:cNvSpPr txBox="1">
            <a:spLocks noChangeArrowheads="1"/>
          </p:cNvSpPr>
          <p:nvPr/>
        </p:nvSpPr>
        <p:spPr bwMode="auto">
          <a:xfrm>
            <a:off x="549275" y="2843213"/>
            <a:ext cx="2120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de-DE">
                <a:latin typeface="Calibri" pitchFamily="8" charset="0"/>
              </a:rPr>
              <a:t>Verlängerung</a:t>
            </a:r>
          </a:p>
        </p:txBody>
      </p:sp>
      <p:sp>
        <p:nvSpPr>
          <p:cNvPr id="25608" name="Text Box 12"/>
          <p:cNvSpPr txBox="1">
            <a:spLocks noChangeArrowheads="1"/>
          </p:cNvSpPr>
          <p:nvPr/>
        </p:nvSpPr>
        <p:spPr bwMode="auto">
          <a:xfrm>
            <a:off x="1676400" y="838200"/>
            <a:ext cx="15906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de-DE" dirty="0" err="1" smtClean="0">
                <a:latin typeface="Calibri" pitchFamily="8" charset="0"/>
              </a:rPr>
              <a:t>ip-grenze</a:t>
            </a:r>
            <a:endParaRPr lang="de-DE" dirty="0">
              <a:latin typeface="Calibri" pitchFamily="8" charset="0"/>
            </a:endParaRPr>
          </a:p>
        </p:txBody>
      </p:sp>
      <p:sp>
        <p:nvSpPr>
          <p:cNvPr id="25609" name="Line 13"/>
          <p:cNvSpPr>
            <a:spLocks noChangeShapeType="1"/>
          </p:cNvSpPr>
          <p:nvPr/>
        </p:nvSpPr>
        <p:spPr bwMode="auto">
          <a:xfrm flipH="1">
            <a:off x="2436813" y="1312863"/>
            <a:ext cx="46037" cy="4397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de-DE"/>
          </a:p>
        </p:txBody>
      </p:sp>
      <p:pic>
        <p:nvPicPr>
          <p:cNvPr id="25610" name="Picture 11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038600" y="2209800"/>
            <a:ext cx="3886200" cy="4398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11" name="Line 7"/>
          <p:cNvSpPr>
            <a:spLocks noChangeShapeType="1"/>
          </p:cNvSpPr>
          <p:nvPr/>
        </p:nvSpPr>
        <p:spPr bwMode="auto">
          <a:xfrm flipH="1">
            <a:off x="5410200" y="1739900"/>
            <a:ext cx="1709738" cy="3365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78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15" fill="hold"/>
                                        <p:tgtEl>
                                          <p:spTgt spid="24781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7817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47817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4"/>
          <p:cNvSpPr txBox="1">
            <a:spLocks noChangeArrowheads="1"/>
          </p:cNvSpPr>
          <p:nvPr/>
        </p:nvSpPr>
        <p:spPr bwMode="auto">
          <a:xfrm>
            <a:off x="2590800" y="76200"/>
            <a:ext cx="3886200" cy="46166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de-DE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2. </a:t>
            </a:r>
            <a:r>
              <a:rPr lang="de-DE" dirty="0" err="1" smtClean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Autosegmentell</a:t>
            </a:r>
            <a:r>
              <a:rPr lang="de-DE" dirty="0" smtClean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 und Töne</a:t>
            </a:r>
            <a:endParaRPr lang="en-GB" dirty="0">
              <a:solidFill>
                <a:srgbClr val="00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8675" name="Text Box 5"/>
          <p:cNvSpPr txBox="1">
            <a:spLocks noChangeArrowheads="1"/>
          </p:cNvSpPr>
          <p:nvPr/>
        </p:nvSpPr>
        <p:spPr bwMode="auto">
          <a:xfrm>
            <a:off x="69850" y="1235075"/>
            <a:ext cx="907415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 err="1">
                <a:latin typeface="Calibri" pitchFamily="8" charset="0"/>
              </a:rPr>
              <a:t>Im</a:t>
            </a:r>
            <a:r>
              <a:rPr lang="en-GB" dirty="0">
                <a:latin typeface="Calibri" pitchFamily="8" charset="0"/>
              </a:rPr>
              <a:t> AM-</a:t>
            </a:r>
            <a:r>
              <a:rPr lang="en-GB" dirty="0" err="1">
                <a:latin typeface="Calibri" pitchFamily="8" charset="0"/>
              </a:rPr>
              <a:t>Modell</a:t>
            </a:r>
            <a:r>
              <a:rPr lang="en-GB" dirty="0">
                <a:latin typeface="Calibri" pitchFamily="8" charset="0"/>
              </a:rPr>
              <a:t> </a:t>
            </a:r>
            <a:r>
              <a:rPr lang="en-GB" dirty="0" err="1">
                <a:latin typeface="Calibri" pitchFamily="8" charset="0"/>
              </a:rPr>
              <a:t>gibt</a:t>
            </a:r>
            <a:r>
              <a:rPr lang="en-GB" dirty="0">
                <a:latin typeface="Calibri" pitchFamily="8" charset="0"/>
              </a:rPr>
              <a:t> </a:t>
            </a:r>
            <a:r>
              <a:rPr lang="en-GB" dirty="0" err="1">
                <a:latin typeface="Calibri" pitchFamily="8" charset="0"/>
              </a:rPr>
              <a:t>es</a:t>
            </a:r>
            <a:r>
              <a:rPr lang="en-GB" dirty="0">
                <a:latin typeface="Calibri" pitchFamily="8" charset="0"/>
              </a:rPr>
              <a:t> </a:t>
            </a:r>
            <a:r>
              <a:rPr lang="en-GB" dirty="0">
                <a:solidFill>
                  <a:srgbClr val="FF0000"/>
                </a:solidFill>
                <a:latin typeface="Calibri" pitchFamily="8" charset="0"/>
              </a:rPr>
              <a:t>3 </a:t>
            </a:r>
            <a:r>
              <a:rPr lang="en-GB" dirty="0" err="1">
                <a:solidFill>
                  <a:srgbClr val="FF0000"/>
                </a:solidFill>
                <a:latin typeface="Calibri" pitchFamily="8" charset="0"/>
              </a:rPr>
              <a:t>Sorten</a:t>
            </a:r>
            <a:r>
              <a:rPr lang="en-GB" dirty="0">
                <a:solidFill>
                  <a:srgbClr val="FF0000"/>
                </a:solidFill>
                <a:latin typeface="Calibri" pitchFamily="8" charset="0"/>
              </a:rPr>
              <a:t> von T</a:t>
            </a:r>
            <a:r>
              <a:rPr lang="de-DE" dirty="0" err="1">
                <a:solidFill>
                  <a:srgbClr val="FF0000"/>
                </a:solidFill>
                <a:latin typeface="Calibri" pitchFamily="8" charset="0"/>
              </a:rPr>
              <a:t>önen</a:t>
            </a:r>
            <a:r>
              <a:rPr lang="de-DE" dirty="0">
                <a:latin typeface="Calibri" pitchFamily="8" charset="0"/>
              </a:rPr>
              <a:t>, die mit unterschiedlichen Ebenen der prosodischen Hierarchie </a:t>
            </a:r>
            <a:r>
              <a:rPr lang="de-DE" b="1" dirty="0">
                <a:latin typeface="Calibri" pitchFamily="8" charset="0"/>
              </a:rPr>
              <a:t>assoziiert</a:t>
            </a:r>
            <a:r>
              <a:rPr lang="de-DE" dirty="0">
                <a:latin typeface="Calibri" pitchFamily="8" charset="0"/>
              </a:rPr>
              <a:t> werden </a:t>
            </a:r>
            <a:r>
              <a:rPr lang="en-GB" dirty="0">
                <a:latin typeface="Calibri" pitchFamily="8" charset="0"/>
              </a:rPr>
              <a:t>(</a:t>
            </a:r>
            <a:r>
              <a:rPr lang="en-GB" dirty="0" err="1">
                <a:latin typeface="Calibri" pitchFamily="8" charset="0"/>
              </a:rPr>
              <a:t>Assoziation</a:t>
            </a:r>
            <a:r>
              <a:rPr lang="en-GB" dirty="0">
                <a:latin typeface="Calibri" pitchFamily="8" charset="0"/>
              </a:rPr>
              <a:t> = </a:t>
            </a:r>
            <a:r>
              <a:rPr lang="en-GB" dirty="0" err="1">
                <a:latin typeface="Calibri" pitchFamily="8" charset="0"/>
              </a:rPr>
              <a:t>Autosegmentelles</a:t>
            </a:r>
            <a:r>
              <a:rPr lang="en-GB" dirty="0">
                <a:latin typeface="Calibri" pitchFamily="8" charset="0"/>
              </a:rPr>
              <a:t> </a:t>
            </a:r>
            <a:r>
              <a:rPr lang="en-GB" dirty="0" err="1">
                <a:latin typeface="Calibri" pitchFamily="8" charset="0"/>
              </a:rPr>
              <a:t>Verh</a:t>
            </a:r>
            <a:r>
              <a:rPr lang="de-DE" dirty="0" err="1">
                <a:latin typeface="Calibri" pitchFamily="8" charset="0"/>
              </a:rPr>
              <a:t>ältnis</a:t>
            </a:r>
            <a:r>
              <a:rPr lang="en-GB" dirty="0">
                <a:latin typeface="Calibri" pitchFamily="8" charset="0"/>
              </a:rPr>
              <a:t>)</a:t>
            </a:r>
          </a:p>
        </p:txBody>
      </p:sp>
      <p:sp>
        <p:nvSpPr>
          <p:cNvPr id="28677" name="Text Box 6"/>
          <p:cNvSpPr txBox="1">
            <a:spLocks noChangeArrowheads="1"/>
          </p:cNvSpPr>
          <p:nvPr/>
        </p:nvSpPr>
        <p:spPr bwMode="auto">
          <a:xfrm>
            <a:off x="179388" y="2514600"/>
            <a:ext cx="32400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de-DE" dirty="0">
                <a:latin typeface="Calibri" pitchFamily="8" charset="0"/>
              </a:rPr>
              <a:t>Intonationsphrase</a:t>
            </a:r>
            <a:endParaRPr lang="en-GB" dirty="0">
              <a:latin typeface="Calibri" pitchFamily="8" charset="0"/>
            </a:endParaRPr>
          </a:p>
        </p:txBody>
      </p:sp>
      <p:sp>
        <p:nvSpPr>
          <p:cNvPr id="28678" name="Text Box 11"/>
          <p:cNvSpPr txBox="1">
            <a:spLocks noChangeArrowheads="1"/>
          </p:cNvSpPr>
          <p:nvPr/>
        </p:nvSpPr>
        <p:spPr bwMode="auto">
          <a:xfrm>
            <a:off x="6227763" y="2514600"/>
            <a:ext cx="20875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solidFill>
                  <a:schemeClr val="accent2"/>
                </a:solidFill>
                <a:latin typeface="Calibri" pitchFamily="8" charset="0"/>
              </a:rPr>
              <a:t>=</a:t>
            </a:r>
            <a:r>
              <a:rPr lang="en-GB">
                <a:latin typeface="Calibri" pitchFamily="8" charset="0"/>
              </a:rPr>
              <a:t> </a:t>
            </a:r>
            <a:r>
              <a:rPr lang="en-GB">
                <a:solidFill>
                  <a:srgbClr val="FF0000"/>
                </a:solidFill>
                <a:latin typeface="Calibri" pitchFamily="8" charset="0"/>
              </a:rPr>
              <a:t>Grenzt</a:t>
            </a:r>
            <a:r>
              <a:rPr lang="de-DE">
                <a:solidFill>
                  <a:srgbClr val="FF0000"/>
                </a:solidFill>
                <a:latin typeface="Calibri" pitchFamily="8" charset="0"/>
              </a:rPr>
              <a:t>on</a:t>
            </a:r>
            <a:endParaRPr lang="en-GB">
              <a:solidFill>
                <a:srgbClr val="FF0000"/>
              </a:solidFill>
              <a:latin typeface="Calibri" pitchFamily="8" charset="0"/>
            </a:endParaRPr>
          </a:p>
        </p:txBody>
      </p:sp>
      <p:sp>
        <p:nvSpPr>
          <p:cNvPr id="28679" name="Text Box 7"/>
          <p:cNvSpPr txBox="1">
            <a:spLocks noChangeArrowheads="1"/>
          </p:cNvSpPr>
          <p:nvPr/>
        </p:nvSpPr>
        <p:spPr bwMode="auto">
          <a:xfrm>
            <a:off x="179388" y="3233738"/>
            <a:ext cx="30241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de-DE">
                <a:latin typeface="Calibri" pitchFamily="8" charset="0"/>
              </a:rPr>
              <a:t>Intermediärphrase</a:t>
            </a:r>
            <a:endParaRPr lang="en-GB">
              <a:latin typeface="Calibri" pitchFamily="8" charset="0"/>
            </a:endParaRPr>
          </a:p>
        </p:txBody>
      </p:sp>
      <p:sp>
        <p:nvSpPr>
          <p:cNvPr id="28680" name="Text Box 12"/>
          <p:cNvSpPr txBox="1">
            <a:spLocks noChangeArrowheads="1"/>
          </p:cNvSpPr>
          <p:nvPr/>
        </p:nvSpPr>
        <p:spPr bwMode="auto">
          <a:xfrm>
            <a:off x="6227763" y="3233738"/>
            <a:ext cx="2520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solidFill>
                  <a:schemeClr val="accent2"/>
                </a:solidFill>
                <a:latin typeface="Calibri" pitchFamily="8" charset="0"/>
              </a:rPr>
              <a:t>=</a:t>
            </a:r>
            <a:r>
              <a:rPr lang="de-DE">
                <a:latin typeface="Calibri" pitchFamily="8" charset="0"/>
              </a:rPr>
              <a:t>  </a:t>
            </a:r>
            <a:r>
              <a:rPr lang="de-DE">
                <a:solidFill>
                  <a:srgbClr val="FF0000"/>
                </a:solidFill>
                <a:latin typeface="Calibri" pitchFamily="8" charset="0"/>
              </a:rPr>
              <a:t>Phrasenton</a:t>
            </a:r>
            <a:endParaRPr lang="en-GB">
              <a:solidFill>
                <a:srgbClr val="FF0000"/>
              </a:solidFill>
              <a:latin typeface="Calibri" pitchFamily="8" charset="0"/>
            </a:endParaRPr>
          </a:p>
        </p:txBody>
      </p:sp>
      <p:sp>
        <p:nvSpPr>
          <p:cNvPr id="28681" name="Text Box 9"/>
          <p:cNvSpPr txBox="1">
            <a:spLocks noChangeArrowheads="1"/>
          </p:cNvSpPr>
          <p:nvPr/>
        </p:nvSpPr>
        <p:spPr bwMode="auto">
          <a:xfrm>
            <a:off x="152400" y="4511675"/>
            <a:ext cx="434022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de-DE">
                <a:latin typeface="Calibri" pitchFamily="8" charset="0"/>
              </a:rPr>
              <a:t>primär betonte Silbe eines akzentuierten Wortes</a:t>
            </a:r>
            <a:endParaRPr lang="en-GB">
              <a:latin typeface="Calibri" pitchFamily="8" charset="0"/>
            </a:endParaRPr>
          </a:p>
        </p:txBody>
      </p:sp>
      <p:sp>
        <p:nvSpPr>
          <p:cNvPr id="28682" name="Text Box 13"/>
          <p:cNvSpPr txBox="1">
            <a:spLocks noChangeArrowheads="1"/>
          </p:cNvSpPr>
          <p:nvPr/>
        </p:nvSpPr>
        <p:spPr bwMode="auto">
          <a:xfrm>
            <a:off x="6300788" y="4471988"/>
            <a:ext cx="2520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>
                <a:solidFill>
                  <a:schemeClr val="accent2"/>
                </a:solidFill>
                <a:latin typeface="Calibri" pitchFamily="8" charset="0"/>
              </a:rPr>
              <a:t>=</a:t>
            </a:r>
            <a:r>
              <a:rPr lang="de-DE" dirty="0">
                <a:latin typeface="Calibri" pitchFamily="8" charset="0"/>
              </a:rPr>
              <a:t>  </a:t>
            </a:r>
            <a:r>
              <a:rPr lang="de-DE" dirty="0">
                <a:solidFill>
                  <a:srgbClr val="FF0000"/>
                </a:solidFill>
                <a:latin typeface="Calibri" pitchFamily="8" charset="0"/>
              </a:rPr>
              <a:t>Tonakzent</a:t>
            </a:r>
            <a:endParaRPr lang="en-GB" dirty="0">
              <a:solidFill>
                <a:srgbClr val="FF0000"/>
              </a:solidFill>
              <a:latin typeface="Calibri" pitchFamily="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0" y="5734050"/>
            <a:ext cx="8458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sz="2000" dirty="0">
                <a:latin typeface="Times New Roman" pitchFamily="8" charset="0"/>
              </a:rPr>
              <a:t>[(</a:t>
            </a:r>
            <a:r>
              <a:rPr lang="en-GB" sz="2000" dirty="0" err="1">
                <a:latin typeface="Times New Roman" pitchFamily="8" charset="0"/>
              </a:rPr>
              <a:t>nur</a:t>
            </a:r>
            <a:r>
              <a:rPr lang="en-GB" sz="2000" dirty="0">
                <a:latin typeface="Times New Roman" pitchFamily="8" charset="0"/>
              </a:rPr>
              <a:t> </a:t>
            </a:r>
            <a:r>
              <a:rPr lang="en-GB" sz="2000" u="sng" dirty="0" err="1">
                <a:latin typeface="Times New Roman" pitchFamily="8" charset="0"/>
              </a:rPr>
              <a:t>hier</a:t>
            </a:r>
            <a:r>
              <a:rPr lang="en-GB" sz="2000" dirty="0">
                <a:latin typeface="Times New Roman" pitchFamily="8" charset="0"/>
              </a:rPr>
              <a:t> und </a:t>
            </a:r>
            <a:r>
              <a:rPr lang="en-GB" sz="2000" u="sng" dirty="0" err="1">
                <a:latin typeface="Times New Roman" pitchFamily="8" charset="0"/>
              </a:rPr>
              <a:t>dort</a:t>
            </a:r>
            <a:r>
              <a:rPr lang="en-GB" sz="2000" dirty="0">
                <a:latin typeface="Times New Roman" pitchFamily="8" charset="0"/>
              </a:rPr>
              <a:t>)</a:t>
            </a:r>
            <a:r>
              <a:rPr lang="en-GB" dirty="0">
                <a:latin typeface="Calibri"/>
                <a:cs typeface="Calibri"/>
              </a:rPr>
              <a:t>   </a:t>
            </a:r>
            <a:r>
              <a:rPr lang="en-GB" sz="2000" dirty="0">
                <a:latin typeface="Times New Roman" pitchFamily="8" charset="0"/>
              </a:rPr>
              <a:t> </a:t>
            </a:r>
            <a:r>
              <a:rPr lang="en-GB" sz="2200" dirty="0">
                <a:latin typeface="Calibri"/>
                <a:cs typeface="Calibri"/>
              </a:rPr>
              <a:t>]     </a:t>
            </a:r>
            <a:r>
              <a:rPr lang="en-GB" sz="2000" dirty="0">
                <a:latin typeface="Times New Roman" pitchFamily="8" charset="0"/>
              </a:rPr>
              <a:t>[(</a:t>
            </a:r>
            <a:r>
              <a:rPr lang="en-GB" sz="2000" dirty="0" err="1">
                <a:latin typeface="Times New Roman" pitchFamily="8" charset="0"/>
              </a:rPr>
              <a:t>kann</a:t>
            </a:r>
            <a:r>
              <a:rPr lang="en-GB" sz="2000" dirty="0">
                <a:latin typeface="Times New Roman" pitchFamily="8" charset="0"/>
              </a:rPr>
              <a:t> man </a:t>
            </a:r>
            <a:r>
              <a:rPr lang="en-GB" sz="2000" dirty="0" err="1">
                <a:latin typeface="Times New Roman" pitchFamily="8" charset="0"/>
              </a:rPr>
              <a:t>noch</a:t>
            </a:r>
            <a:r>
              <a:rPr lang="en-GB" sz="2000" dirty="0">
                <a:latin typeface="Times New Roman" pitchFamily="8" charset="0"/>
              </a:rPr>
              <a:t> </a:t>
            </a:r>
            <a:r>
              <a:rPr lang="en-GB" sz="2000" u="sng" dirty="0" err="1">
                <a:latin typeface="Times New Roman" pitchFamily="8" charset="0"/>
              </a:rPr>
              <a:t>ahnen</a:t>
            </a:r>
            <a:r>
              <a:rPr lang="en-GB" sz="2000" dirty="0">
                <a:latin typeface="Times New Roman" pitchFamily="8" charset="0"/>
              </a:rPr>
              <a:t>)</a:t>
            </a:r>
            <a:r>
              <a:rPr lang="en-GB" dirty="0">
                <a:latin typeface="Calibri"/>
                <a:cs typeface="Calibri"/>
              </a:rPr>
              <a:t>    </a:t>
            </a:r>
            <a:r>
              <a:rPr lang="en-GB" sz="2000" dirty="0">
                <a:latin typeface="Times New Roman" pitchFamily="8" charset="0"/>
              </a:rPr>
              <a:t>(</a:t>
            </a:r>
            <a:r>
              <a:rPr lang="en-GB" sz="2000" dirty="0" err="1">
                <a:latin typeface="Times New Roman" pitchFamily="8" charset="0"/>
              </a:rPr>
              <a:t>wie</a:t>
            </a:r>
            <a:r>
              <a:rPr lang="en-GB" sz="2000" dirty="0">
                <a:latin typeface="Times New Roman" pitchFamily="8" charset="0"/>
              </a:rPr>
              <a:t> </a:t>
            </a:r>
            <a:r>
              <a:rPr lang="en-GB" sz="2000" u="sng" dirty="0" err="1">
                <a:latin typeface="Times New Roman" pitchFamily="8" charset="0"/>
              </a:rPr>
              <a:t>sch</a:t>
            </a:r>
            <a:r>
              <a:rPr lang="de-DE" sz="2000" u="sng" dirty="0">
                <a:latin typeface="Times New Roman" pitchFamily="8" charset="0"/>
              </a:rPr>
              <a:t>ö</a:t>
            </a:r>
            <a:r>
              <a:rPr lang="en-GB" sz="2000" u="sng" dirty="0" err="1">
                <a:latin typeface="Times New Roman" pitchFamily="8" charset="0"/>
              </a:rPr>
              <a:t>n</a:t>
            </a:r>
            <a:r>
              <a:rPr lang="en-GB" sz="2000" dirty="0">
                <a:latin typeface="Times New Roman" pitchFamily="8" charset="0"/>
              </a:rPr>
              <a:t>   </a:t>
            </a:r>
            <a:r>
              <a:rPr lang="en-GB" sz="2000" dirty="0" err="1">
                <a:latin typeface="Times New Roman" pitchFamily="8" charset="0"/>
              </a:rPr>
              <a:t>sie</a:t>
            </a:r>
            <a:r>
              <a:rPr lang="en-GB" sz="2000" dirty="0">
                <a:latin typeface="Times New Roman" pitchFamily="8" charset="0"/>
              </a:rPr>
              <a:t> war)    ]</a:t>
            </a:r>
            <a:endParaRPr lang="de-DE" sz="2000" dirty="0">
              <a:latin typeface="Times New Roman" pitchFamily="8" charset="0"/>
            </a:endParaRPr>
          </a:p>
        </p:txBody>
      </p:sp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1050925" y="4525963"/>
            <a:ext cx="4206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>
                <a:latin typeface="Times New Roman" pitchFamily="8" charset="0"/>
              </a:rPr>
              <a:t>ip</a:t>
            </a:r>
            <a:endParaRPr lang="de-DE">
              <a:latin typeface="Times New Roman" pitchFamily="8" charset="0"/>
            </a:endParaRPr>
          </a:p>
        </p:txBody>
      </p:sp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3505200" y="4525963"/>
            <a:ext cx="4206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>
                <a:latin typeface="Times New Roman" pitchFamily="8" charset="0"/>
              </a:rPr>
              <a:t>ip</a:t>
            </a:r>
            <a:endParaRPr lang="de-DE">
              <a:latin typeface="Times New Roman" pitchFamily="8" charset="0"/>
            </a:endParaRP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6172200" y="4525963"/>
            <a:ext cx="4206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>
                <a:latin typeface="Times New Roman" pitchFamily="8" charset="0"/>
              </a:rPr>
              <a:t>ip</a:t>
            </a:r>
            <a:endParaRPr lang="de-DE">
              <a:latin typeface="Times New Roman" pitchFamily="8" charset="0"/>
            </a:endParaRPr>
          </a:p>
        </p:txBody>
      </p:sp>
      <p:pic>
        <p:nvPicPr>
          <p:cNvPr id="6" name="Picture 8">
            <a:hlinkClick r:id="" action="ppaction://media"/>
          </p:cNvPr>
          <p:cNvPicPr>
            <a:picLocks noRot="1" noChangeAspect="1" noChangeArrowheads="1"/>
          </p:cNvPicPr>
          <p:nvPr>
            <a:wavAudioFile r:embed="rId1" name="s02_f1cb.wav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3962400" y="2468563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1066800" y="3459163"/>
            <a:ext cx="455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>
                <a:latin typeface="Times New Roman" pitchFamily="8" charset="0"/>
              </a:rPr>
              <a:t>IP</a:t>
            </a:r>
            <a:endParaRPr lang="de-DE">
              <a:latin typeface="Times New Roman" pitchFamily="8" charset="0"/>
            </a:endParaRPr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4876800" y="3382963"/>
            <a:ext cx="455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>
                <a:latin typeface="Times New Roman" pitchFamily="8" charset="0"/>
              </a:rPr>
              <a:t>IP</a:t>
            </a:r>
            <a:endParaRPr lang="de-DE">
              <a:latin typeface="Times New Roman" pitchFamily="8" charset="0"/>
            </a:endParaRPr>
          </a:p>
        </p:txBody>
      </p:sp>
      <p:sp>
        <p:nvSpPr>
          <p:cNvPr id="9" name="Text Box 11"/>
          <p:cNvSpPr txBox="1">
            <a:spLocks noChangeArrowheads="1"/>
          </p:cNvSpPr>
          <p:nvPr/>
        </p:nvSpPr>
        <p:spPr bwMode="auto">
          <a:xfrm>
            <a:off x="2514600" y="2392363"/>
            <a:ext cx="1403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de-DE">
                <a:latin typeface="Times New Roman" pitchFamily="8" charset="0"/>
              </a:rPr>
              <a:t>Ä</a:t>
            </a:r>
            <a:r>
              <a:rPr lang="en-GB">
                <a:latin typeface="Times New Roman" pitchFamily="8" charset="0"/>
              </a:rPr>
              <a:t>u</a:t>
            </a:r>
            <a:r>
              <a:rPr lang="de-DE">
                <a:latin typeface="Times New Roman" pitchFamily="8" charset="0"/>
              </a:rPr>
              <a:t>ß</a:t>
            </a:r>
            <a:r>
              <a:rPr lang="en-GB">
                <a:latin typeface="Times New Roman" pitchFamily="8" charset="0"/>
              </a:rPr>
              <a:t>erung</a:t>
            </a:r>
            <a:endParaRPr lang="de-DE">
              <a:latin typeface="Times New Roman" pitchFamily="8" charset="0"/>
            </a:endParaRPr>
          </a:p>
        </p:txBody>
      </p:sp>
      <p:sp>
        <p:nvSpPr>
          <p:cNvPr id="10" name="Line 12"/>
          <p:cNvSpPr>
            <a:spLocks noChangeShapeType="1"/>
          </p:cNvSpPr>
          <p:nvPr/>
        </p:nvSpPr>
        <p:spPr bwMode="auto">
          <a:xfrm flipH="1">
            <a:off x="1447800" y="2925763"/>
            <a:ext cx="1752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1" name="Line 13"/>
          <p:cNvSpPr>
            <a:spLocks noChangeShapeType="1"/>
          </p:cNvSpPr>
          <p:nvPr/>
        </p:nvSpPr>
        <p:spPr bwMode="auto">
          <a:xfrm>
            <a:off x="3200400" y="2925763"/>
            <a:ext cx="1905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2" name="Line 14"/>
          <p:cNvSpPr>
            <a:spLocks noChangeShapeType="1"/>
          </p:cNvSpPr>
          <p:nvPr/>
        </p:nvSpPr>
        <p:spPr bwMode="auto">
          <a:xfrm>
            <a:off x="1219200" y="3916363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3" name="Line 15"/>
          <p:cNvSpPr>
            <a:spLocks noChangeShapeType="1"/>
          </p:cNvSpPr>
          <p:nvPr/>
        </p:nvSpPr>
        <p:spPr bwMode="auto">
          <a:xfrm flipH="1">
            <a:off x="3581400" y="3763963"/>
            <a:ext cx="14478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4" name="Line 16"/>
          <p:cNvSpPr>
            <a:spLocks noChangeShapeType="1"/>
          </p:cNvSpPr>
          <p:nvPr/>
        </p:nvSpPr>
        <p:spPr bwMode="auto">
          <a:xfrm>
            <a:off x="5029200" y="3763963"/>
            <a:ext cx="1295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5" name="Line 17"/>
          <p:cNvSpPr>
            <a:spLocks noChangeShapeType="1"/>
          </p:cNvSpPr>
          <p:nvPr/>
        </p:nvSpPr>
        <p:spPr bwMode="auto">
          <a:xfrm flipH="1">
            <a:off x="381000" y="5059363"/>
            <a:ext cx="838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6" name="Line 18"/>
          <p:cNvSpPr>
            <a:spLocks noChangeShapeType="1"/>
          </p:cNvSpPr>
          <p:nvPr/>
        </p:nvSpPr>
        <p:spPr bwMode="auto">
          <a:xfrm flipH="1">
            <a:off x="914400" y="5059363"/>
            <a:ext cx="304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7" name="Line 19"/>
          <p:cNvSpPr>
            <a:spLocks noChangeShapeType="1"/>
          </p:cNvSpPr>
          <p:nvPr/>
        </p:nvSpPr>
        <p:spPr bwMode="auto">
          <a:xfrm>
            <a:off x="1219200" y="5059363"/>
            <a:ext cx="228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8" name="Line 20"/>
          <p:cNvSpPr>
            <a:spLocks noChangeShapeType="1"/>
          </p:cNvSpPr>
          <p:nvPr/>
        </p:nvSpPr>
        <p:spPr bwMode="auto">
          <a:xfrm>
            <a:off x="1219200" y="5059363"/>
            <a:ext cx="685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9" name="Line 21"/>
          <p:cNvSpPr>
            <a:spLocks noChangeShapeType="1"/>
          </p:cNvSpPr>
          <p:nvPr/>
        </p:nvSpPr>
        <p:spPr bwMode="auto">
          <a:xfrm flipH="1">
            <a:off x="3048000" y="5059363"/>
            <a:ext cx="685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0" name="Line 22"/>
          <p:cNvSpPr>
            <a:spLocks noChangeShapeType="1"/>
          </p:cNvSpPr>
          <p:nvPr/>
        </p:nvSpPr>
        <p:spPr bwMode="auto">
          <a:xfrm>
            <a:off x="3733800" y="5059363"/>
            <a:ext cx="914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1" name="Line 23"/>
          <p:cNvSpPr>
            <a:spLocks noChangeShapeType="1"/>
          </p:cNvSpPr>
          <p:nvPr/>
        </p:nvSpPr>
        <p:spPr bwMode="auto">
          <a:xfrm flipH="1">
            <a:off x="3581400" y="5059363"/>
            <a:ext cx="152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2" name="Line 24"/>
          <p:cNvSpPr>
            <a:spLocks noChangeShapeType="1"/>
          </p:cNvSpPr>
          <p:nvPr/>
        </p:nvSpPr>
        <p:spPr bwMode="auto">
          <a:xfrm>
            <a:off x="3733800" y="5059363"/>
            <a:ext cx="304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3" name="Line 25"/>
          <p:cNvSpPr>
            <a:spLocks noChangeShapeType="1"/>
          </p:cNvSpPr>
          <p:nvPr/>
        </p:nvSpPr>
        <p:spPr bwMode="auto">
          <a:xfrm flipH="1">
            <a:off x="5638800" y="4983163"/>
            <a:ext cx="685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4" name="Line 26"/>
          <p:cNvSpPr>
            <a:spLocks noChangeShapeType="1"/>
          </p:cNvSpPr>
          <p:nvPr/>
        </p:nvSpPr>
        <p:spPr bwMode="auto">
          <a:xfrm>
            <a:off x="6324600" y="4983163"/>
            <a:ext cx="838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5" name="Line 27"/>
          <p:cNvSpPr>
            <a:spLocks noChangeShapeType="1"/>
          </p:cNvSpPr>
          <p:nvPr/>
        </p:nvSpPr>
        <p:spPr bwMode="auto">
          <a:xfrm flipH="1">
            <a:off x="6172200" y="4983163"/>
            <a:ext cx="1524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6" name="Line 28"/>
          <p:cNvSpPr>
            <a:spLocks noChangeShapeType="1"/>
          </p:cNvSpPr>
          <p:nvPr/>
        </p:nvSpPr>
        <p:spPr bwMode="auto">
          <a:xfrm>
            <a:off x="6324600" y="4983163"/>
            <a:ext cx="457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grpSp>
        <p:nvGrpSpPr>
          <p:cNvPr id="27" name="Group 62"/>
          <p:cNvGrpSpPr>
            <a:grpSpLocks/>
          </p:cNvGrpSpPr>
          <p:nvPr/>
        </p:nvGrpSpPr>
        <p:grpSpPr bwMode="auto">
          <a:xfrm>
            <a:off x="0" y="533401"/>
            <a:ext cx="8604250" cy="5734051"/>
            <a:chOff x="0" y="336"/>
            <a:chExt cx="5420" cy="3612"/>
          </a:xfrm>
        </p:grpSpPr>
        <p:grpSp>
          <p:nvGrpSpPr>
            <p:cNvPr id="28" name="Group 59"/>
            <p:cNvGrpSpPr>
              <a:grpSpLocks/>
            </p:cNvGrpSpPr>
            <p:nvPr/>
          </p:nvGrpSpPr>
          <p:grpSpPr bwMode="auto">
            <a:xfrm>
              <a:off x="1429" y="3657"/>
              <a:ext cx="3991" cy="291"/>
              <a:chOff x="1429" y="3657"/>
              <a:chExt cx="3991" cy="291"/>
            </a:xfrm>
          </p:grpSpPr>
          <p:sp>
            <p:nvSpPr>
              <p:cNvPr id="30" name="Text Box 46"/>
              <p:cNvSpPr txBox="1">
                <a:spLocks noChangeArrowheads="1"/>
              </p:cNvSpPr>
              <p:nvPr/>
            </p:nvSpPr>
            <p:spPr bwMode="auto">
              <a:xfrm>
                <a:off x="1429" y="3657"/>
                <a:ext cx="453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GB" dirty="0">
                    <a:solidFill>
                      <a:srgbClr val="008000"/>
                    </a:solidFill>
                    <a:latin typeface="Calibri" pitchFamily="8" charset="0"/>
                  </a:rPr>
                  <a:t>G%</a:t>
                </a:r>
              </a:p>
            </p:txBody>
          </p:sp>
          <p:sp>
            <p:nvSpPr>
              <p:cNvPr id="31" name="Text Box 47"/>
              <p:cNvSpPr txBox="1">
                <a:spLocks noChangeArrowheads="1"/>
              </p:cNvSpPr>
              <p:nvPr/>
            </p:nvSpPr>
            <p:spPr bwMode="auto">
              <a:xfrm>
                <a:off x="4967" y="3657"/>
                <a:ext cx="453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GB" dirty="0">
                    <a:solidFill>
                      <a:srgbClr val="008000"/>
                    </a:solidFill>
                    <a:latin typeface="Calibri" pitchFamily="8" charset="0"/>
                  </a:rPr>
                  <a:t>G%</a:t>
                </a:r>
              </a:p>
            </p:txBody>
          </p:sp>
        </p:grpSp>
        <p:sp>
          <p:nvSpPr>
            <p:cNvPr id="29" name="Text Box 55"/>
            <p:cNvSpPr txBox="1">
              <a:spLocks noChangeArrowheads="1"/>
            </p:cNvSpPr>
            <p:nvPr/>
          </p:nvSpPr>
          <p:spPr bwMode="auto">
            <a:xfrm>
              <a:off x="0" y="336"/>
              <a:ext cx="512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dirty="0" err="1">
                  <a:latin typeface="Calibri" pitchFamily="8" charset="0"/>
                </a:rPr>
                <a:t>Ein</a:t>
              </a:r>
              <a:r>
                <a:rPr lang="en-GB" dirty="0">
                  <a:latin typeface="Calibri" pitchFamily="8" charset="0"/>
                </a:rPr>
                <a:t> </a:t>
              </a:r>
              <a:r>
                <a:rPr lang="en-GB" dirty="0" err="1">
                  <a:latin typeface="Calibri" pitchFamily="8" charset="0"/>
                </a:rPr>
                <a:t>Grenzton</a:t>
              </a:r>
              <a:r>
                <a:rPr lang="en-GB" dirty="0">
                  <a:latin typeface="Calibri" pitchFamily="8" charset="0"/>
                </a:rPr>
                <a:t>, </a:t>
              </a:r>
              <a:r>
                <a:rPr lang="en-GB" dirty="0">
                  <a:solidFill>
                    <a:srgbClr val="008000"/>
                  </a:solidFill>
                  <a:latin typeface="Calibri" pitchFamily="8" charset="0"/>
                </a:rPr>
                <a:t>G%</a:t>
              </a:r>
              <a:r>
                <a:rPr lang="en-GB" dirty="0">
                  <a:latin typeface="Calibri" pitchFamily="8" charset="0"/>
                </a:rPr>
                <a:t>,  </a:t>
              </a:r>
              <a:r>
                <a:rPr lang="en-GB" dirty="0" err="1">
                  <a:latin typeface="Calibri" pitchFamily="8" charset="0"/>
                </a:rPr>
                <a:t>wird</a:t>
              </a:r>
              <a:r>
                <a:rPr lang="en-GB" dirty="0">
                  <a:latin typeface="Calibri" pitchFamily="8" charset="0"/>
                </a:rPr>
                <a:t> </a:t>
              </a:r>
              <a:r>
                <a:rPr lang="en-GB" dirty="0" err="1">
                  <a:latin typeface="Calibri" pitchFamily="8" charset="0"/>
                </a:rPr>
                <a:t>mit</a:t>
              </a:r>
              <a:r>
                <a:rPr lang="en-GB" dirty="0">
                  <a:latin typeface="Calibri" pitchFamily="8" charset="0"/>
                </a:rPr>
                <a:t> </a:t>
              </a:r>
              <a:r>
                <a:rPr lang="en-GB" dirty="0" err="1">
                  <a:latin typeface="Calibri" pitchFamily="8" charset="0"/>
                </a:rPr>
                <a:t>jedem</a:t>
              </a:r>
              <a:r>
                <a:rPr lang="en-GB" dirty="0">
                  <a:latin typeface="Calibri" pitchFamily="8" charset="0"/>
                </a:rPr>
                <a:t> ] </a:t>
              </a:r>
              <a:r>
                <a:rPr lang="en-GB" dirty="0" err="1">
                  <a:latin typeface="Calibri" pitchFamily="8" charset="0"/>
                </a:rPr>
                <a:t>assoziiert</a:t>
              </a:r>
              <a:endParaRPr lang="en-GB" dirty="0">
                <a:latin typeface="Calibri" pitchFamily="8" charset="0"/>
              </a:endParaRPr>
            </a:p>
          </p:txBody>
        </p:sp>
      </p:grpSp>
      <p:grpSp>
        <p:nvGrpSpPr>
          <p:cNvPr id="32" name="Group 63"/>
          <p:cNvGrpSpPr>
            <a:grpSpLocks/>
          </p:cNvGrpSpPr>
          <p:nvPr/>
        </p:nvGrpSpPr>
        <p:grpSpPr bwMode="auto">
          <a:xfrm>
            <a:off x="0" y="914400"/>
            <a:ext cx="8137525" cy="5353051"/>
            <a:chOff x="0" y="576"/>
            <a:chExt cx="5126" cy="3372"/>
          </a:xfrm>
        </p:grpSpPr>
        <p:grpSp>
          <p:nvGrpSpPr>
            <p:cNvPr id="33" name="Group 60"/>
            <p:cNvGrpSpPr>
              <a:grpSpLocks/>
            </p:cNvGrpSpPr>
            <p:nvPr/>
          </p:nvGrpSpPr>
          <p:grpSpPr bwMode="auto">
            <a:xfrm>
              <a:off x="1247" y="3648"/>
              <a:ext cx="3784" cy="300"/>
              <a:chOff x="1247" y="3648"/>
              <a:chExt cx="3784" cy="300"/>
            </a:xfrm>
          </p:grpSpPr>
          <p:sp>
            <p:nvSpPr>
              <p:cNvPr id="35" name="Text Box 43"/>
              <p:cNvSpPr txBox="1">
                <a:spLocks noChangeArrowheads="1"/>
              </p:cNvSpPr>
              <p:nvPr/>
            </p:nvSpPr>
            <p:spPr bwMode="auto">
              <a:xfrm>
                <a:off x="1247" y="3657"/>
                <a:ext cx="279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r>
                  <a:rPr lang="en-GB" dirty="0">
                    <a:solidFill>
                      <a:srgbClr val="FF0000"/>
                    </a:solidFill>
                    <a:latin typeface="Calibri" pitchFamily="8" charset="0"/>
                  </a:rPr>
                  <a:t>P-</a:t>
                </a:r>
              </a:p>
            </p:txBody>
          </p:sp>
          <p:sp>
            <p:nvSpPr>
              <p:cNvPr id="36" name="Text Box 44"/>
              <p:cNvSpPr txBox="1">
                <a:spLocks noChangeArrowheads="1"/>
              </p:cNvSpPr>
              <p:nvPr/>
            </p:nvSpPr>
            <p:spPr bwMode="auto">
              <a:xfrm>
                <a:off x="3216" y="3648"/>
                <a:ext cx="279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r>
                  <a:rPr lang="en-GB" dirty="0">
                    <a:solidFill>
                      <a:srgbClr val="FF0000"/>
                    </a:solidFill>
                    <a:latin typeface="Calibri" pitchFamily="8" charset="0"/>
                  </a:rPr>
                  <a:t>P-</a:t>
                </a:r>
              </a:p>
            </p:txBody>
          </p:sp>
          <p:sp>
            <p:nvSpPr>
              <p:cNvPr id="37" name="Text Box 45"/>
              <p:cNvSpPr txBox="1">
                <a:spLocks noChangeArrowheads="1"/>
              </p:cNvSpPr>
              <p:nvPr/>
            </p:nvSpPr>
            <p:spPr bwMode="auto">
              <a:xfrm>
                <a:off x="4752" y="3648"/>
                <a:ext cx="279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r>
                  <a:rPr lang="en-GB" dirty="0">
                    <a:solidFill>
                      <a:srgbClr val="FF0000"/>
                    </a:solidFill>
                    <a:latin typeface="Calibri" pitchFamily="8" charset="0"/>
                  </a:rPr>
                  <a:t>P-</a:t>
                </a:r>
              </a:p>
            </p:txBody>
          </p:sp>
        </p:grpSp>
        <p:sp>
          <p:nvSpPr>
            <p:cNvPr id="34" name="Text Box 57"/>
            <p:cNvSpPr txBox="1">
              <a:spLocks noChangeArrowheads="1"/>
            </p:cNvSpPr>
            <p:nvPr/>
          </p:nvSpPr>
          <p:spPr bwMode="auto">
            <a:xfrm>
              <a:off x="0" y="576"/>
              <a:ext cx="512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dirty="0" err="1">
                  <a:latin typeface="Calibri" pitchFamily="8" charset="0"/>
                </a:rPr>
                <a:t>Ein</a:t>
              </a:r>
              <a:r>
                <a:rPr lang="en-GB" dirty="0">
                  <a:latin typeface="Calibri" pitchFamily="8" charset="0"/>
                </a:rPr>
                <a:t> </a:t>
              </a:r>
              <a:r>
                <a:rPr lang="en-GB" dirty="0" err="1">
                  <a:latin typeface="Calibri" pitchFamily="8" charset="0"/>
                </a:rPr>
                <a:t>Phrasenton</a:t>
              </a:r>
              <a:r>
                <a:rPr lang="en-GB" dirty="0">
                  <a:latin typeface="Calibri" pitchFamily="8" charset="0"/>
                </a:rPr>
                <a:t>, </a:t>
              </a:r>
              <a:r>
                <a:rPr lang="en-GB" dirty="0">
                  <a:solidFill>
                    <a:srgbClr val="FF0000"/>
                  </a:solidFill>
                  <a:latin typeface="Calibri" pitchFamily="8" charset="0"/>
                </a:rPr>
                <a:t>P</a:t>
              </a:r>
              <a:r>
                <a:rPr lang="en-GB" dirty="0">
                  <a:solidFill>
                    <a:schemeClr val="hlink"/>
                  </a:solidFill>
                  <a:latin typeface="Calibri" pitchFamily="8" charset="0"/>
                </a:rPr>
                <a:t>-</a:t>
              </a:r>
              <a:r>
                <a:rPr lang="en-GB" dirty="0">
                  <a:latin typeface="Calibri" pitchFamily="8" charset="0"/>
                </a:rPr>
                <a:t>,    </a:t>
              </a:r>
              <a:r>
                <a:rPr lang="en-GB" dirty="0" err="1">
                  <a:latin typeface="Calibri" pitchFamily="8" charset="0"/>
                </a:rPr>
                <a:t>mit</a:t>
              </a:r>
              <a:r>
                <a:rPr lang="en-GB" dirty="0">
                  <a:latin typeface="Calibri" pitchFamily="8" charset="0"/>
                </a:rPr>
                <a:t> </a:t>
              </a:r>
              <a:r>
                <a:rPr lang="en-GB" dirty="0" err="1">
                  <a:latin typeface="Calibri" pitchFamily="8" charset="0"/>
                </a:rPr>
                <a:t>jedem</a:t>
              </a:r>
              <a:r>
                <a:rPr lang="en-GB" dirty="0">
                  <a:latin typeface="Calibri" pitchFamily="8" charset="0"/>
                </a:rPr>
                <a:t> )</a:t>
              </a:r>
            </a:p>
          </p:txBody>
        </p:sp>
      </p:grpSp>
      <p:grpSp>
        <p:nvGrpSpPr>
          <p:cNvPr id="38" name="Group 64"/>
          <p:cNvGrpSpPr>
            <a:grpSpLocks/>
          </p:cNvGrpSpPr>
          <p:nvPr/>
        </p:nvGrpSpPr>
        <p:grpSpPr bwMode="auto">
          <a:xfrm>
            <a:off x="107950" y="1371600"/>
            <a:ext cx="9036050" cy="5183188"/>
            <a:chOff x="68" y="864"/>
            <a:chExt cx="5692" cy="3265"/>
          </a:xfrm>
        </p:grpSpPr>
        <p:grpSp>
          <p:nvGrpSpPr>
            <p:cNvPr id="39" name="Group 61"/>
            <p:cNvGrpSpPr>
              <a:grpSpLocks/>
            </p:cNvGrpSpPr>
            <p:nvPr/>
          </p:nvGrpSpPr>
          <p:grpSpPr bwMode="auto">
            <a:xfrm>
              <a:off x="385" y="3838"/>
              <a:ext cx="3755" cy="291"/>
              <a:chOff x="385" y="3838"/>
              <a:chExt cx="3755" cy="291"/>
            </a:xfrm>
          </p:grpSpPr>
          <p:sp>
            <p:nvSpPr>
              <p:cNvPr id="41" name="Text Box 50"/>
              <p:cNvSpPr txBox="1">
                <a:spLocks noChangeArrowheads="1"/>
              </p:cNvSpPr>
              <p:nvPr/>
            </p:nvSpPr>
            <p:spPr bwMode="auto">
              <a:xfrm>
                <a:off x="385" y="3838"/>
                <a:ext cx="307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r>
                  <a:rPr lang="en-GB" dirty="0">
                    <a:solidFill>
                      <a:srgbClr val="0000FF"/>
                    </a:solidFill>
                    <a:latin typeface="Calibri" pitchFamily="8" charset="0"/>
                  </a:rPr>
                  <a:t>T*</a:t>
                </a:r>
              </a:p>
            </p:txBody>
          </p:sp>
          <p:sp>
            <p:nvSpPr>
              <p:cNvPr id="42" name="Text Box 52"/>
              <p:cNvSpPr txBox="1">
                <a:spLocks noChangeArrowheads="1"/>
              </p:cNvSpPr>
              <p:nvPr/>
            </p:nvSpPr>
            <p:spPr bwMode="auto">
              <a:xfrm>
                <a:off x="975" y="3838"/>
                <a:ext cx="307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r>
                  <a:rPr lang="en-GB" dirty="0">
                    <a:solidFill>
                      <a:srgbClr val="0000FF"/>
                    </a:solidFill>
                    <a:latin typeface="Calibri" pitchFamily="8" charset="0"/>
                  </a:rPr>
                  <a:t>T*</a:t>
                </a:r>
              </a:p>
            </p:txBody>
          </p:sp>
          <p:sp>
            <p:nvSpPr>
              <p:cNvPr id="43" name="Text Box 53"/>
              <p:cNvSpPr txBox="1">
                <a:spLocks noChangeArrowheads="1"/>
              </p:cNvSpPr>
              <p:nvPr/>
            </p:nvSpPr>
            <p:spPr bwMode="auto">
              <a:xfrm>
                <a:off x="2744" y="3838"/>
                <a:ext cx="307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r>
                  <a:rPr lang="en-GB" dirty="0">
                    <a:solidFill>
                      <a:srgbClr val="0000FF"/>
                    </a:solidFill>
                    <a:latin typeface="Calibri" pitchFamily="8" charset="0"/>
                  </a:rPr>
                  <a:t>T*</a:t>
                </a:r>
              </a:p>
            </p:txBody>
          </p:sp>
          <p:sp>
            <p:nvSpPr>
              <p:cNvPr id="44" name="Text Box 54"/>
              <p:cNvSpPr txBox="1">
                <a:spLocks noChangeArrowheads="1"/>
              </p:cNvSpPr>
              <p:nvPr/>
            </p:nvSpPr>
            <p:spPr bwMode="auto">
              <a:xfrm>
                <a:off x="3833" y="3838"/>
                <a:ext cx="307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r>
                  <a:rPr lang="en-GB" dirty="0">
                    <a:solidFill>
                      <a:srgbClr val="0000FF"/>
                    </a:solidFill>
                    <a:latin typeface="Calibri" pitchFamily="8" charset="0"/>
                  </a:rPr>
                  <a:t>T*</a:t>
                </a:r>
              </a:p>
            </p:txBody>
          </p:sp>
        </p:grpSp>
        <p:sp>
          <p:nvSpPr>
            <p:cNvPr id="40" name="Text Box 58"/>
            <p:cNvSpPr txBox="1">
              <a:spLocks noChangeArrowheads="1"/>
            </p:cNvSpPr>
            <p:nvPr/>
          </p:nvSpPr>
          <p:spPr bwMode="auto">
            <a:xfrm>
              <a:off x="68" y="864"/>
              <a:ext cx="569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dirty="0" err="1">
                  <a:latin typeface="Calibri" pitchFamily="8" charset="0"/>
                </a:rPr>
                <a:t>Ein</a:t>
              </a:r>
              <a:r>
                <a:rPr lang="en-GB" dirty="0">
                  <a:latin typeface="Calibri" pitchFamily="8" charset="0"/>
                </a:rPr>
                <a:t> </a:t>
              </a:r>
              <a:r>
                <a:rPr lang="en-GB" dirty="0" err="1">
                  <a:latin typeface="Calibri" pitchFamily="8" charset="0"/>
                </a:rPr>
                <a:t>Tonakzent</a:t>
              </a:r>
              <a:r>
                <a:rPr lang="en-GB" dirty="0">
                  <a:latin typeface="Calibri" pitchFamily="8" charset="0"/>
                </a:rPr>
                <a:t> ,</a:t>
              </a:r>
              <a:r>
                <a:rPr lang="en-GB" dirty="0">
                  <a:solidFill>
                    <a:srgbClr val="0000FF"/>
                  </a:solidFill>
                  <a:latin typeface="Calibri" pitchFamily="8" charset="0"/>
                </a:rPr>
                <a:t>T*</a:t>
              </a:r>
              <a:r>
                <a:rPr lang="en-GB" dirty="0">
                  <a:latin typeface="Calibri" pitchFamily="8" charset="0"/>
                </a:rPr>
                <a:t>,  </a:t>
              </a:r>
              <a:r>
                <a:rPr lang="en-GB" dirty="0" err="1">
                  <a:latin typeface="Calibri" pitchFamily="8" charset="0"/>
                </a:rPr>
                <a:t>mit</a:t>
              </a:r>
              <a:r>
                <a:rPr lang="en-GB" dirty="0">
                  <a:latin typeface="Calibri" pitchFamily="8" charset="0"/>
                </a:rPr>
                <a:t> </a:t>
              </a:r>
              <a:r>
                <a:rPr lang="en-GB" dirty="0" err="1">
                  <a:latin typeface="Calibri" pitchFamily="8" charset="0"/>
                </a:rPr>
                <a:t>der</a:t>
              </a:r>
              <a:r>
                <a:rPr lang="en-GB" dirty="0">
                  <a:latin typeface="Calibri" pitchFamily="8" charset="0"/>
                </a:rPr>
                <a:t> prim</a:t>
              </a:r>
              <a:r>
                <a:rPr lang="de-DE" dirty="0">
                  <a:latin typeface="Calibri" pitchFamily="8" charset="0"/>
                </a:rPr>
                <a:t>ä</a:t>
              </a:r>
              <a:r>
                <a:rPr lang="en-GB" dirty="0" err="1">
                  <a:latin typeface="Calibri" pitchFamily="8" charset="0"/>
                </a:rPr>
                <a:t>r</a:t>
              </a:r>
              <a:r>
                <a:rPr lang="en-GB" dirty="0">
                  <a:latin typeface="Calibri" pitchFamily="8" charset="0"/>
                </a:rPr>
                <a:t> bet. </a:t>
              </a:r>
              <a:r>
                <a:rPr lang="en-GB" dirty="0" err="1">
                  <a:latin typeface="Calibri" pitchFamily="8" charset="0"/>
                </a:rPr>
                <a:t>Silbe</a:t>
              </a:r>
              <a:r>
                <a:rPr lang="en-GB" dirty="0">
                  <a:latin typeface="Calibri" pitchFamily="8" charset="0"/>
                </a:rPr>
                <a:t> des </a:t>
              </a:r>
              <a:r>
                <a:rPr lang="en-GB" dirty="0" err="1">
                  <a:latin typeface="Calibri" pitchFamily="8" charset="0"/>
                </a:rPr>
                <a:t>akz</a:t>
              </a:r>
              <a:r>
                <a:rPr lang="en-GB" dirty="0">
                  <a:latin typeface="Calibri" pitchFamily="8" charset="0"/>
                </a:rPr>
                <a:t>. </a:t>
              </a:r>
              <a:r>
                <a:rPr lang="en-GB" dirty="0" err="1">
                  <a:latin typeface="Calibri" pitchFamily="8" charset="0"/>
                </a:rPr>
                <a:t>Wortes</a:t>
              </a:r>
              <a:endParaRPr lang="en-GB" dirty="0">
                <a:latin typeface="Calibri" pitchFamily="8" charset="0"/>
              </a:endParaRPr>
            </a:p>
          </p:txBody>
        </p:sp>
      </p:grpSp>
      <p:sp>
        <p:nvSpPr>
          <p:cNvPr id="45" name="Text Box 4"/>
          <p:cNvSpPr txBox="1">
            <a:spLocks noChangeArrowheads="1"/>
          </p:cNvSpPr>
          <p:nvPr/>
        </p:nvSpPr>
        <p:spPr bwMode="auto">
          <a:xfrm>
            <a:off x="1371600" y="0"/>
            <a:ext cx="4876800" cy="46166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de-DE" dirty="0" err="1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Grenztöne</a:t>
            </a:r>
            <a:r>
              <a:rPr lang="de-DE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, </a:t>
            </a:r>
            <a:r>
              <a:rPr lang="de-DE" dirty="0" err="1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Phrasentöne</a:t>
            </a:r>
            <a:r>
              <a:rPr lang="de-DE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, Tonakzente</a:t>
            </a:r>
            <a:endParaRPr lang="en-GB" dirty="0">
              <a:solidFill>
                <a:srgbClr val="00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6248400" y="2514600"/>
            <a:ext cx="259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solidFill>
                  <a:srgbClr val="008000"/>
                </a:solidFill>
                <a:latin typeface="Calibri"/>
                <a:cs typeface="Calibri"/>
              </a:rPr>
              <a:t>G%</a:t>
            </a:r>
            <a:r>
              <a:rPr lang="de-DE" dirty="0" smtClean="0">
                <a:latin typeface="Calibri"/>
                <a:cs typeface="Calibri"/>
              </a:rPr>
              <a:t> = H% oder L%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6324600" y="2895600"/>
            <a:ext cx="259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solidFill>
                  <a:srgbClr val="FF0000"/>
                </a:solidFill>
                <a:latin typeface="Calibri"/>
                <a:cs typeface="Calibri"/>
              </a:rPr>
              <a:t>P-</a:t>
            </a:r>
            <a:r>
              <a:rPr lang="de-DE" dirty="0" smtClean="0">
                <a:latin typeface="Calibri"/>
                <a:cs typeface="Calibri"/>
              </a:rPr>
              <a:t> = H- oder L-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6324600" y="3276600"/>
            <a:ext cx="25908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solidFill>
                  <a:srgbClr val="0000FF"/>
                </a:solidFill>
                <a:latin typeface="Calibri"/>
                <a:cs typeface="Calibri"/>
              </a:rPr>
              <a:t>T*</a:t>
            </a:r>
            <a:r>
              <a:rPr lang="de-DE" dirty="0" smtClean="0">
                <a:latin typeface="Calibri"/>
                <a:cs typeface="Calibri"/>
              </a:rPr>
              <a:t> = H*, L* und </a:t>
            </a:r>
            <a:r>
              <a:rPr lang="de-DE" dirty="0" err="1" smtClean="0">
                <a:latin typeface="Calibri"/>
                <a:cs typeface="Calibri"/>
              </a:rPr>
              <a:t>bitonale</a:t>
            </a:r>
            <a:r>
              <a:rPr lang="de-DE" dirty="0" smtClean="0">
                <a:latin typeface="Calibri"/>
                <a:cs typeface="Calibri"/>
              </a:rPr>
              <a:t> Möglichkeiten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6172200" y="2057400"/>
            <a:ext cx="2514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Calibri"/>
                <a:cs typeface="Calibri"/>
              </a:rPr>
              <a:t>Zwei-Ton Modell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5" dur="306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3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46" grpId="0"/>
      <p:bldP spid="47" grpId="0"/>
      <p:bldP spid="48" grpId="0"/>
      <p:bldP spid="4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24200" y="1"/>
            <a:ext cx="25908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dirty="0" err="1" smtClean="0">
                <a:latin typeface="Calibri"/>
                <a:cs typeface="Calibri"/>
              </a:rPr>
              <a:t>TOBI-Etikettierung</a:t>
            </a:r>
            <a:endParaRPr lang="de-DE" dirty="0" smtClean="0">
              <a:latin typeface="Calibri"/>
              <a:cs typeface="Calibri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6" y="914400"/>
            <a:ext cx="9054044" cy="35052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28600" y="457200"/>
            <a:ext cx="7391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solidFill>
                  <a:srgbClr val="0000FF"/>
                </a:solidFill>
                <a:latin typeface="Calibri"/>
                <a:cs typeface="Calibri"/>
              </a:rPr>
              <a:t>Tone: </a:t>
            </a:r>
            <a:r>
              <a:rPr lang="de-DE" dirty="0" smtClean="0">
                <a:latin typeface="Calibri"/>
                <a:cs typeface="Calibri"/>
              </a:rPr>
              <a:t>alle Töne (Tonakzente, </a:t>
            </a:r>
            <a:r>
              <a:rPr lang="de-DE" dirty="0" err="1" smtClean="0">
                <a:latin typeface="Calibri"/>
                <a:cs typeface="Calibri"/>
              </a:rPr>
              <a:t>Phrasentöne</a:t>
            </a:r>
            <a:r>
              <a:rPr lang="de-DE" dirty="0" smtClean="0">
                <a:latin typeface="Calibri"/>
                <a:cs typeface="Calibri"/>
              </a:rPr>
              <a:t>, </a:t>
            </a:r>
            <a:r>
              <a:rPr lang="de-DE" dirty="0" err="1" smtClean="0">
                <a:latin typeface="Calibri"/>
                <a:cs typeface="Calibri"/>
              </a:rPr>
              <a:t>Grenztöne</a:t>
            </a:r>
            <a:r>
              <a:rPr lang="de-DE" dirty="0" smtClean="0">
                <a:latin typeface="Calibri"/>
                <a:cs typeface="Calibri"/>
              </a:rPr>
              <a:t>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2400" y="4419600"/>
            <a:ext cx="662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solidFill>
                  <a:srgbClr val="0000FF"/>
                </a:solidFill>
                <a:latin typeface="Calibri"/>
                <a:cs typeface="Calibri"/>
              </a:rPr>
              <a:t>Break:</a:t>
            </a:r>
            <a:r>
              <a:rPr lang="de-DE" dirty="0" smtClean="0">
                <a:latin typeface="Calibri"/>
                <a:cs typeface="Calibri"/>
              </a:rPr>
              <a:t> die Trennung zwischen Wörtern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2400" y="5257800"/>
            <a:ext cx="441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Calibri"/>
                <a:cs typeface="Calibri"/>
              </a:rPr>
              <a:t>1 = keine prosodische Trennung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2400" y="4800600"/>
            <a:ext cx="784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Calibri"/>
                <a:cs typeface="Calibri"/>
              </a:rPr>
              <a:t>0: keine klare Wortgrenzen (z.B. </a:t>
            </a:r>
            <a:r>
              <a:rPr lang="de-DE" i="1" dirty="0" smtClean="0">
                <a:latin typeface="Calibri"/>
                <a:cs typeface="Calibri"/>
              </a:rPr>
              <a:t>kann man </a:t>
            </a:r>
            <a:r>
              <a:rPr lang="de-DE" dirty="0" smtClean="0">
                <a:latin typeface="Calibri"/>
                <a:cs typeface="Calibri"/>
              </a:rPr>
              <a:t>= /</a:t>
            </a:r>
            <a:r>
              <a:rPr lang="de-DE" dirty="0" err="1" smtClean="0">
                <a:latin typeface="Calibri"/>
                <a:cs typeface="Calibri"/>
              </a:rPr>
              <a:t>kaman</a:t>
            </a:r>
            <a:r>
              <a:rPr lang="de-DE" dirty="0" smtClean="0">
                <a:latin typeface="Calibri"/>
                <a:cs typeface="Calibri"/>
              </a:rPr>
              <a:t>/)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2400" y="5715000"/>
            <a:ext cx="236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Calibri"/>
                <a:cs typeface="Calibri"/>
              </a:rPr>
              <a:t>3 = </a:t>
            </a:r>
            <a:r>
              <a:rPr lang="de-DE" dirty="0" err="1" smtClean="0">
                <a:latin typeface="Calibri"/>
                <a:cs typeface="Calibri"/>
              </a:rPr>
              <a:t>ip-Grenzen</a:t>
            </a:r>
            <a:r>
              <a:rPr lang="de-DE" dirty="0" smtClean="0">
                <a:latin typeface="Calibri"/>
                <a:cs typeface="Calibri"/>
              </a:rPr>
              <a:t>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2400" y="6248400"/>
            <a:ext cx="236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Calibri"/>
                <a:cs typeface="Calibri"/>
              </a:rPr>
              <a:t>4 = </a:t>
            </a:r>
            <a:r>
              <a:rPr lang="de-DE" dirty="0" err="1" smtClean="0">
                <a:latin typeface="Calibri"/>
                <a:cs typeface="Calibri"/>
              </a:rPr>
              <a:t>IP-Grenzen</a:t>
            </a:r>
            <a:r>
              <a:rPr lang="de-DE" dirty="0" smtClean="0">
                <a:latin typeface="Calibri"/>
                <a:cs typeface="Calibri"/>
              </a:rPr>
              <a:t>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0" y="5257800"/>
            <a:ext cx="419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Calibri"/>
                <a:cs typeface="Calibri"/>
              </a:rPr>
              <a:t>2: prosodische Trennung aber keine </a:t>
            </a:r>
            <a:r>
              <a:rPr lang="de-DE" dirty="0" err="1" smtClean="0">
                <a:latin typeface="Calibri"/>
                <a:cs typeface="Calibri"/>
              </a:rPr>
              <a:t>ip-Grenze</a:t>
            </a:r>
            <a:r>
              <a:rPr lang="de-DE" dirty="0" smtClean="0">
                <a:latin typeface="Calibri"/>
                <a:cs typeface="Calibri"/>
              </a:rPr>
              <a:t> (sehr selten...)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15"/>
          <p:cNvSpPr txBox="1">
            <a:spLocks noChangeArrowheads="1"/>
          </p:cNvSpPr>
          <p:nvPr/>
        </p:nvSpPr>
        <p:spPr bwMode="auto">
          <a:xfrm>
            <a:off x="0" y="762000"/>
            <a:ext cx="7848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de-DE" b="1" dirty="0" smtClean="0">
                <a:latin typeface="Calibri" pitchFamily="8" charset="0"/>
                <a:ea typeface="Calibri" pitchFamily="8" charset="0"/>
                <a:cs typeface="Calibri" pitchFamily="8" charset="0"/>
              </a:rPr>
              <a:t>Tonakzent </a:t>
            </a:r>
            <a:r>
              <a:rPr lang="de-DE" dirty="0" smtClean="0">
                <a:latin typeface="Calibri" pitchFamily="8" charset="0"/>
                <a:ea typeface="Calibri" pitchFamily="8" charset="0"/>
                <a:cs typeface="Calibri" pitchFamily="8" charset="0"/>
              </a:rPr>
              <a:t>(</a:t>
            </a:r>
            <a:r>
              <a:rPr lang="de-DE" dirty="0" smtClean="0">
                <a:solidFill>
                  <a:srgbClr val="0000FF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H*</a:t>
            </a:r>
            <a:r>
              <a:rPr lang="de-DE" dirty="0" smtClean="0">
                <a:latin typeface="Calibri" pitchFamily="8" charset="0"/>
                <a:ea typeface="Calibri" pitchFamily="8" charset="0"/>
                <a:cs typeface="Calibri" pitchFamily="8" charset="0"/>
              </a:rPr>
              <a:t>, </a:t>
            </a:r>
            <a:r>
              <a:rPr lang="de-DE" dirty="0" smtClean="0">
                <a:solidFill>
                  <a:srgbClr val="0000FF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L*</a:t>
            </a:r>
            <a:r>
              <a:rPr lang="de-DE" dirty="0" smtClean="0">
                <a:latin typeface="Calibri" pitchFamily="8" charset="0"/>
                <a:ea typeface="Calibri" pitchFamily="8" charset="0"/>
                <a:cs typeface="Calibri" pitchFamily="8" charset="0"/>
              </a:rPr>
              <a:t>, </a:t>
            </a:r>
            <a:r>
              <a:rPr lang="de-DE" dirty="0" smtClean="0">
                <a:solidFill>
                  <a:srgbClr val="0000FF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L+H*</a:t>
            </a:r>
            <a:r>
              <a:rPr lang="de-DE" dirty="0" smtClean="0">
                <a:latin typeface="Calibri" pitchFamily="8" charset="0"/>
                <a:ea typeface="Calibri" pitchFamily="8" charset="0"/>
                <a:cs typeface="Calibri" pitchFamily="8" charset="0"/>
              </a:rPr>
              <a:t>, </a:t>
            </a:r>
            <a:r>
              <a:rPr lang="de-DE" dirty="0" err="1" smtClean="0">
                <a:latin typeface="Calibri" pitchFamily="8" charset="0"/>
                <a:ea typeface="Calibri" pitchFamily="8" charset="0"/>
                <a:cs typeface="Calibri" pitchFamily="8" charset="0"/>
              </a:rPr>
              <a:t>usw</a:t>
            </a:r>
            <a:r>
              <a:rPr lang="de-DE" dirty="0" smtClean="0">
                <a:latin typeface="Calibri" pitchFamily="8" charset="0"/>
                <a:ea typeface="Calibri" pitchFamily="8" charset="0"/>
                <a:cs typeface="Calibri" pitchFamily="8" charset="0"/>
              </a:rPr>
              <a:t>): Beeinflusst f0 in der Nähe der primär-betonten Silbe des akzentuierten Wortes</a:t>
            </a:r>
            <a:endParaRPr lang="de-DE" dirty="0">
              <a:latin typeface="Calibri" pitchFamily="8" charset="0"/>
              <a:ea typeface="Calibri" pitchFamily="8" charset="0"/>
              <a:cs typeface="Calibri" pitchFamily="8" charset="0"/>
            </a:endParaRPr>
          </a:p>
        </p:txBody>
      </p:sp>
      <p:sp>
        <p:nvSpPr>
          <p:cNvPr id="31747" name="Text Box 21"/>
          <p:cNvSpPr txBox="1">
            <a:spLocks noChangeArrowheads="1"/>
          </p:cNvSpPr>
          <p:nvPr/>
        </p:nvSpPr>
        <p:spPr bwMode="auto">
          <a:xfrm>
            <a:off x="4724400" y="1981200"/>
            <a:ext cx="4191000" cy="1200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de-DE" b="1" dirty="0" err="1" smtClean="0">
                <a:latin typeface="Calibri" pitchFamily="8" charset="0"/>
                <a:ea typeface="Calibri" pitchFamily="8" charset="0"/>
                <a:cs typeface="Calibri" pitchFamily="8" charset="0"/>
              </a:rPr>
              <a:t>Grenzton</a:t>
            </a:r>
            <a:r>
              <a:rPr lang="de-DE" b="1" dirty="0" smtClean="0">
                <a:latin typeface="Calibri" pitchFamily="8" charset="0"/>
                <a:ea typeface="Calibri" pitchFamily="8" charset="0"/>
                <a:cs typeface="Calibri" pitchFamily="8" charset="0"/>
              </a:rPr>
              <a:t> (</a:t>
            </a:r>
            <a:r>
              <a:rPr lang="de-DE" dirty="0" smtClean="0">
                <a:solidFill>
                  <a:srgbClr val="008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H%</a:t>
            </a:r>
            <a:r>
              <a:rPr lang="de-DE" dirty="0" smtClean="0">
                <a:latin typeface="Calibri" pitchFamily="8" charset="0"/>
                <a:ea typeface="Calibri" pitchFamily="8" charset="0"/>
                <a:cs typeface="Calibri" pitchFamily="8" charset="0"/>
              </a:rPr>
              <a:t>,</a:t>
            </a:r>
            <a:r>
              <a:rPr lang="de-DE" b="1" dirty="0" smtClean="0">
                <a:latin typeface="Calibri" pitchFamily="8" charset="0"/>
                <a:ea typeface="Calibri" pitchFamily="8" charset="0"/>
                <a:cs typeface="Calibri" pitchFamily="8" charset="0"/>
              </a:rPr>
              <a:t> </a:t>
            </a:r>
            <a:r>
              <a:rPr lang="de-DE" dirty="0" smtClean="0">
                <a:solidFill>
                  <a:srgbClr val="008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L%</a:t>
            </a:r>
            <a:r>
              <a:rPr lang="de-DE" b="1" dirty="0" smtClean="0">
                <a:latin typeface="Calibri" pitchFamily="8" charset="0"/>
                <a:ea typeface="Calibri" pitchFamily="8" charset="0"/>
                <a:cs typeface="Calibri" pitchFamily="8" charset="0"/>
              </a:rPr>
              <a:t>)</a:t>
            </a:r>
            <a:r>
              <a:rPr lang="de-DE" dirty="0" smtClean="0">
                <a:latin typeface="Calibri" pitchFamily="8" charset="0"/>
                <a:ea typeface="Calibri" pitchFamily="8" charset="0"/>
                <a:cs typeface="Calibri" pitchFamily="8" charset="0"/>
              </a:rPr>
              <a:t> : beeinflusst f0 am meisten in ca. der letzten Silbe</a:t>
            </a:r>
            <a:endParaRPr lang="de-DE" dirty="0">
              <a:latin typeface="Calibri" pitchFamily="8" charset="0"/>
              <a:ea typeface="Calibri" pitchFamily="8" charset="0"/>
              <a:cs typeface="Calibri" pitchFamily="8" charset="0"/>
            </a:endParaRPr>
          </a:p>
        </p:txBody>
      </p:sp>
      <p:sp>
        <p:nvSpPr>
          <p:cNvPr id="31748" name="Text Box 30"/>
          <p:cNvSpPr txBox="1">
            <a:spLocks noChangeArrowheads="1"/>
          </p:cNvSpPr>
          <p:nvPr/>
        </p:nvSpPr>
        <p:spPr bwMode="auto">
          <a:xfrm>
            <a:off x="0" y="1981200"/>
            <a:ext cx="41148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de-DE" b="1" dirty="0" err="1" smtClean="0">
                <a:latin typeface="Calibri" pitchFamily="8" charset="0"/>
                <a:ea typeface="Calibri" pitchFamily="8" charset="0"/>
                <a:cs typeface="Calibri" pitchFamily="8" charset="0"/>
              </a:rPr>
              <a:t>Phrasenton</a:t>
            </a:r>
            <a:r>
              <a:rPr lang="de-DE" b="1" dirty="0" smtClean="0">
                <a:latin typeface="Calibri" pitchFamily="8" charset="0"/>
                <a:ea typeface="Calibri" pitchFamily="8" charset="0"/>
                <a:cs typeface="Calibri" pitchFamily="8" charset="0"/>
              </a:rPr>
              <a:t> </a:t>
            </a:r>
            <a:r>
              <a:rPr lang="de-DE" dirty="0" smtClean="0">
                <a:latin typeface="Calibri" pitchFamily="8" charset="0"/>
                <a:ea typeface="Calibri" pitchFamily="8" charset="0"/>
                <a:cs typeface="Calibri" pitchFamily="8" charset="0"/>
              </a:rPr>
              <a:t>(</a:t>
            </a:r>
            <a:r>
              <a:rPr lang="de-DE" dirty="0" smtClean="0">
                <a:solidFill>
                  <a:srgbClr val="FF0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H-</a:t>
            </a:r>
            <a:r>
              <a:rPr lang="de-DE" dirty="0" smtClean="0">
                <a:latin typeface="Calibri" pitchFamily="8" charset="0"/>
                <a:ea typeface="Calibri" pitchFamily="8" charset="0"/>
                <a:cs typeface="Calibri" pitchFamily="8" charset="0"/>
              </a:rPr>
              <a:t>,</a:t>
            </a:r>
            <a:r>
              <a:rPr lang="de-DE" b="1" dirty="0" smtClean="0">
                <a:latin typeface="Calibri" pitchFamily="8" charset="0"/>
                <a:ea typeface="Calibri" pitchFamily="8" charset="0"/>
                <a:cs typeface="Calibri" pitchFamily="8" charset="0"/>
              </a:rPr>
              <a:t> </a:t>
            </a:r>
            <a:r>
              <a:rPr lang="de-DE" dirty="0" smtClean="0">
                <a:solidFill>
                  <a:srgbClr val="FF0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L-</a:t>
            </a:r>
            <a:r>
              <a:rPr lang="de-DE" dirty="0" smtClean="0">
                <a:latin typeface="Calibri" pitchFamily="8" charset="0"/>
                <a:ea typeface="Calibri" pitchFamily="8" charset="0"/>
                <a:cs typeface="Calibri" pitchFamily="8" charset="0"/>
              </a:rPr>
              <a:t>) : beeinflusst f0 in dem Bereich nach dem letzten Tonakzent bis ca. zur vorletzten Silbe.</a:t>
            </a:r>
            <a:endParaRPr lang="de-DE" dirty="0">
              <a:latin typeface="Calibri" pitchFamily="8" charset="0"/>
              <a:ea typeface="Calibri" pitchFamily="8" charset="0"/>
              <a:cs typeface="Calibri" pitchFamily="8" charset="0"/>
            </a:endParaRPr>
          </a:p>
        </p:txBody>
      </p:sp>
      <p:sp>
        <p:nvSpPr>
          <p:cNvPr id="31749" name="Oval 19"/>
          <p:cNvSpPr>
            <a:spLocks noChangeArrowheads="1"/>
          </p:cNvSpPr>
          <p:nvPr/>
        </p:nvSpPr>
        <p:spPr bwMode="auto">
          <a:xfrm>
            <a:off x="1752600" y="4572000"/>
            <a:ext cx="228600" cy="22860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de-DE">
              <a:latin typeface="Calibri" pitchFamily="8" charset="0"/>
            </a:endParaRPr>
          </a:p>
        </p:txBody>
      </p:sp>
      <p:sp>
        <p:nvSpPr>
          <p:cNvPr id="31750" name="Oval 20"/>
          <p:cNvSpPr>
            <a:spLocks noChangeArrowheads="1"/>
          </p:cNvSpPr>
          <p:nvPr/>
        </p:nvSpPr>
        <p:spPr bwMode="auto">
          <a:xfrm>
            <a:off x="7010400" y="4572000"/>
            <a:ext cx="228600" cy="22860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de-DE">
              <a:latin typeface="Calibri" pitchFamily="8" charset="0"/>
            </a:endParaRPr>
          </a:p>
        </p:txBody>
      </p:sp>
      <p:sp>
        <p:nvSpPr>
          <p:cNvPr id="31751" name="Freeform 22"/>
          <p:cNvSpPr>
            <a:spLocks/>
          </p:cNvSpPr>
          <p:nvPr/>
        </p:nvSpPr>
        <p:spPr bwMode="auto">
          <a:xfrm>
            <a:off x="1993900" y="4000500"/>
            <a:ext cx="609600" cy="828675"/>
          </a:xfrm>
          <a:custGeom>
            <a:avLst/>
            <a:gdLst>
              <a:gd name="T0" fmla="*/ 2147483647 w 384"/>
              <a:gd name="T1" fmla="*/ 0 h 522"/>
              <a:gd name="T2" fmla="*/ 2147483647 w 384"/>
              <a:gd name="T3" fmla="*/ 2147483647 h 522"/>
              <a:gd name="T4" fmla="*/ 2147483647 w 384"/>
              <a:gd name="T5" fmla="*/ 2147483647 h 522"/>
              <a:gd name="T6" fmla="*/ 2147483647 w 384"/>
              <a:gd name="T7" fmla="*/ 2147483647 h 522"/>
              <a:gd name="T8" fmla="*/ 2147483647 w 384"/>
              <a:gd name="T9" fmla="*/ 2147483647 h 522"/>
              <a:gd name="T10" fmla="*/ 2147483647 w 384"/>
              <a:gd name="T11" fmla="*/ 2147483647 h 522"/>
              <a:gd name="T12" fmla="*/ 2147483647 w 384"/>
              <a:gd name="T13" fmla="*/ 2147483647 h 522"/>
              <a:gd name="T14" fmla="*/ 2147483647 w 384"/>
              <a:gd name="T15" fmla="*/ 2147483647 h 522"/>
              <a:gd name="T16" fmla="*/ 0 w 384"/>
              <a:gd name="T17" fmla="*/ 2147483647 h 52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384"/>
              <a:gd name="T28" fmla="*/ 0 h 522"/>
              <a:gd name="T29" fmla="*/ 384 w 384"/>
              <a:gd name="T30" fmla="*/ 522 h 522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384" h="522">
                <a:moveTo>
                  <a:pt x="384" y="0"/>
                </a:moveTo>
                <a:cubicBezTo>
                  <a:pt x="381" y="51"/>
                  <a:pt x="380" y="101"/>
                  <a:pt x="376" y="152"/>
                </a:cubicBezTo>
                <a:cubicBezTo>
                  <a:pt x="373" y="185"/>
                  <a:pt x="358" y="205"/>
                  <a:pt x="344" y="232"/>
                </a:cubicBezTo>
                <a:cubicBezTo>
                  <a:pt x="334" y="251"/>
                  <a:pt x="336" y="267"/>
                  <a:pt x="328" y="288"/>
                </a:cubicBezTo>
                <a:cubicBezTo>
                  <a:pt x="317" y="316"/>
                  <a:pt x="296" y="344"/>
                  <a:pt x="280" y="368"/>
                </a:cubicBezTo>
                <a:cubicBezTo>
                  <a:pt x="260" y="398"/>
                  <a:pt x="257" y="413"/>
                  <a:pt x="224" y="424"/>
                </a:cubicBezTo>
                <a:cubicBezTo>
                  <a:pt x="199" y="461"/>
                  <a:pt x="152" y="476"/>
                  <a:pt x="112" y="496"/>
                </a:cubicBezTo>
                <a:cubicBezTo>
                  <a:pt x="91" y="507"/>
                  <a:pt x="89" y="518"/>
                  <a:pt x="64" y="520"/>
                </a:cubicBezTo>
                <a:cubicBezTo>
                  <a:pt x="43" y="522"/>
                  <a:pt x="21" y="520"/>
                  <a:pt x="0" y="52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de-DE">
              <a:latin typeface="Calibri" pitchFamily="8" charset="0"/>
            </a:endParaRPr>
          </a:p>
        </p:txBody>
      </p:sp>
      <p:sp>
        <p:nvSpPr>
          <p:cNvPr id="31752" name="Freeform 23"/>
          <p:cNvSpPr>
            <a:spLocks/>
          </p:cNvSpPr>
          <p:nvPr/>
        </p:nvSpPr>
        <p:spPr bwMode="auto">
          <a:xfrm>
            <a:off x="7315200" y="3886200"/>
            <a:ext cx="609600" cy="828675"/>
          </a:xfrm>
          <a:custGeom>
            <a:avLst/>
            <a:gdLst>
              <a:gd name="T0" fmla="*/ 2147483647 w 384"/>
              <a:gd name="T1" fmla="*/ 0 h 522"/>
              <a:gd name="T2" fmla="*/ 2147483647 w 384"/>
              <a:gd name="T3" fmla="*/ 2147483647 h 522"/>
              <a:gd name="T4" fmla="*/ 2147483647 w 384"/>
              <a:gd name="T5" fmla="*/ 2147483647 h 522"/>
              <a:gd name="T6" fmla="*/ 2147483647 w 384"/>
              <a:gd name="T7" fmla="*/ 2147483647 h 522"/>
              <a:gd name="T8" fmla="*/ 2147483647 w 384"/>
              <a:gd name="T9" fmla="*/ 2147483647 h 522"/>
              <a:gd name="T10" fmla="*/ 2147483647 w 384"/>
              <a:gd name="T11" fmla="*/ 2147483647 h 522"/>
              <a:gd name="T12" fmla="*/ 2147483647 w 384"/>
              <a:gd name="T13" fmla="*/ 2147483647 h 522"/>
              <a:gd name="T14" fmla="*/ 2147483647 w 384"/>
              <a:gd name="T15" fmla="*/ 2147483647 h 522"/>
              <a:gd name="T16" fmla="*/ 0 w 384"/>
              <a:gd name="T17" fmla="*/ 2147483647 h 52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384"/>
              <a:gd name="T28" fmla="*/ 0 h 522"/>
              <a:gd name="T29" fmla="*/ 384 w 384"/>
              <a:gd name="T30" fmla="*/ 522 h 522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384" h="522">
                <a:moveTo>
                  <a:pt x="384" y="0"/>
                </a:moveTo>
                <a:cubicBezTo>
                  <a:pt x="381" y="51"/>
                  <a:pt x="380" y="101"/>
                  <a:pt x="376" y="152"/>
                </a:cubicBezTo>
                <a:cubicBezTo>
                  <a:pt x="373" y="185"/>
                  <a:pt x="358" y="205"/>
                  <a:pt x="344" y="232"/>
                </a:cubicBezTo>
                <a:cubicBezTo>
                  <a:pt x="334" y="251"/>
                  <a:pt x="336" y="267"/>
                  <a:pt x="328" y="288"/>
                </a:cubicBezTo>
                <a:cubicBezTo>
                  <a:pt x="317" y="316"/>
                  <a:pt x="296" y="344"/>
                  <a:pt x="280" y="368"/>
                </a:cubicBezTo>
                <a:cubicBezTo>
                  <a:pt x="260" y="398"/>
                  <a:pt x="257" y="413"/>
                  <a:pt x="224" y="424"/>
                </a:cubicBezTo>
                <a:cubicBezTo>
                  <a:pt x="199" y="461"/>
                  <a:pt x="152" y="476"/>
                  <a:pt x="112" y="496"/>
                </a:cubicBezTo>
                <a:cubicBezTo>
                  <a:pt x="91" y="507"/>
                  <a:pt x="89" y="518"/>
                  <a:pt x="64" y="520"/>
                </a:cubicBezTo>
                <a:cubicBezTo>
                  <a:pt x="43" y="522"/>
                  <a:pt x="21" y="520"/>
                  <a:pt x="0" y="52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de-DE">
              <a:latin typeface="Calibri" pitchFamily="8" charset="0"/>
            </a:endParaRPr>
          </a:p>
        </p:txBody>
      </p:sp>
      <p:sp>
        <p:nvSpPr>
          <p:cNvPr id="31753" name="Text Box 6"/>
          <p:cNvSpPr txBox="1">
            <a:spLocks noChangeArrowheads="1"/>
          </p:cNvSpPr>
          <p:nvPr/>
        </p:nvSpPr>
        <p:spPr bwMode="auto">
          <a:xfrm>
            <a:off x="685800" y="3505200"/>
            <a:ext cx="22558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dirty="0">
                <a:latin typeface="Calibri" pitchFamily="8" charset="0"/>
                <a:ea typeface="Calibri" pitchFamily="8" charset="0"/>
                <a:cs typeface="Calibri" pitchFamily="8" charset="0"/>
              </a:rPr>
              <a:t>[(</a:t>
            </a:r>
            <a:r>
              <a:rPr lang="en-GB" dirty="0" err="1">
                <a:solidFill>
                  <a:srgbClr val="0000FF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Mel</a:t>
            </a:r>
            <a:r>
              <a:rPr lang="en-GB" dirty="0" err="1">
                <a:solidFill>
                  <a:srgbClr val="FF0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an</a:t>
            </a:r>
            <a:r>
              <a:rPr lang="en-GB" dirty="0" err="1">
                <a:solidFill>
                  <a:srgbClr val="008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ie</a:t>
            </a:r>
            <a:r>
              <a:rPr lang="en-GB" dirty="0" err="1">
                <a:latin typeface="Calibri" pitchFamily="8" charset="0"/>
                <a:ea typeface="Calibri" pitchFamily="8" charset="0"/>
                <a:cs typeface="Calibri" pitchFamily="8" charset="0"/>
              </a:rPr>
              <a:t>)]</a:t>
            </a:r>
            <a:r>
              <a:rPr lang="en-GB" dirty="0" err="1">
                <a:solidFill>
                  <a:srgbClr val="FF0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L</a:t>
            </a:r>
            <a:r>
              <a:rPr lang="en-GB" dirty="0">
                <a:solidFill>
                  <a:srgbClr val="FF0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-</a:t>
            </a:r>
            <a:r>
              <a:rPr lang="en-GB" dirty="0">
                <a:solidFill>
                  <a:srgbClr val="008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H%</a:t>
            </a:r>
            <a:endParaRPr lang="de-DE" dirty="0">
              <a:solidFill>
                <a:srgbClr val="008000"/>
              </a:solidFill>
              <a:latin typeface="Calibri" pitchFamily="8" charset="0"/>
              <a:ea typeface="Calibri" pitchFamily="8" charset="0"/>
              <a:cs typeface="Calibri" pitchFamily="8" charset="0"/>
            </a:endParaRPr>
          </a:p>
        </p:txBody>
      </p:sp>
      <p:sp>
        <p:nvSpPr>
          <p:cNvPr id="31754" name="Text Box 7"/>
          <p:cNvSpPr txBox="1">
            <a:spLocks noChangeArrowheads="1"/>
          </p:cNvSpPr>
          <p:nvPr/>
        </p:nvSpPr>
        <p:spPr bwMode="auto">
          <a:xfrm>
            <a:off x="4343400" y="3505200"/>
            <a:ext cx="37703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dirty="0">
                <a:latin typeface="Calibri" pitchFamily="8" charset="0"/>
                <a:ea typeface="Calibri" pitchFamily="8" charset="0"/>
                <a:cs typeface="Calibri" pitchFamily="8" charset="0"/>
              </a:rPr>
              <a:t>[(</a:t>
            </a:r>
            <a:r>
              <a:rPr lang="en-GB" dirty="0">
                <a:solidFill>
                  <a:srgbClr val="0000FF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Mel</a:t>
            </a:r>
            <a:r>
              <a:rPr lang="en-GB" dirty="0">
                <a:solidFill>
                  <a:srgbClr val="FF0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anie</a:t>
            </a:r>
            <a:r>
              <a:rPr lang="en-GB" dirty="0">
                <a:latin typeface="Calibri" pitchFamily="8" charset="0"/>
                <a:ea typeface="Calibri" pitchFamily="8" charset="0"/>
                <a:cs typeface="Calibri" pitchFamily="8" charset="0"/>
              </a:rPr>
              <a:t> </a:t>
            </a:r>
            <a:r>
              <a:rPr lang="en-GB" dirty="0" err="1">
                <a:solidFill>
                  <a:srgbClr val="FF0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nominier</a:t>
            </a:r>
            <a:r>
              <a:rPr lang="en-GB" dirty="0" err="1">
                <a:solidFill>
                  <a:srgbClr val="008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en</a:t>
            </a:r>
            <a:r>
              <a:rPr lang="en-GB" dirty="0" err="1">
                <a:latin typeface="Calibri" pitchFamily="8" charset="0"/>
                <a:ea typeface="Calibri" pitchFamily="8" charset="0"/>
                <a:cs typeface="Calibri" pitchFamily="8" charset="0"/>
              </a:rPr>
              <a:t>)]</a:t>
            </a:r>
            <a:r>
              <a:rPr lang="en-GB" dirty="0" err="1">
                <a:solidFill>
                  <a:srgbClr val="FF0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L</a:t>
            </a:r>
            <a:r>
              <a:rPr lang="en-GB" dirty="0">
                <a:solidFill>
                  <a:srgbClr val="FF0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-</a:t>
            </a:r>
            <a:r>
              <a:rPr lang="en-GB" dirty="0">
                <a:solidFill>
                  <a:srgbClr val="008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H%</a:t>
            </a:r>
            <a:endParaRPr lang="de-DE" dirty="0">
              <a:solidFill>
                <a:srgbClr val="008000"/>
              </a:solidFill>
              <a:latin typeface="Calibri" pitchFamily="8" charset="0"/>
              <a:ea typeface="Calibri" pitchFamily="8" charset="0"/>
              <a:cs typeface="Calibri" pitchFamily="8" charset="0"/>
            </a:endParaRPr>
          </a:p>
        </p:txBody>
      </p:sp>
      <p:sp>
        <p:nvSpPr>
          <p:cNvPr id="31755" name="Freeform 8"/>
          <p:cNvSpPr>
            <a:spLocks/>
          </p:cNvSpPr>
          <p:nvPr/>
        </p:nvSpPr>
        <p:spPr bwMode="auto">
          <a:xfrm>
            <a:off x="6858000" y="4648200"/>
            <a:ext cx="304800" cy="598488"/>
          </a:xfrm>
          <a:custGeom>
            <a:avLst/>
            <a:gdLst>
              <a:gd name="T0" fmla="*/ 0 w 192"/>
              <a:gd name="T1" fmla="*/ 2147483647 h 377"/>
              <a:gd name="T2" fmla="*/ 2147483647 w 192"/>
              <a:gd name="T3" fmla="*/ 2147483647 h 377"/>
              <a:gd name="T4" fmla="*/ 2147483647 w 192"/>
              <a:gd name="T5" fmla="*/ 2147483647 h 377"/>
              <a:gd name="T6" fmla="*/ 2147483647 w 192"/>
              <a:gd name="T7" fmla="*/ 2147483647 h 377"/>
              <a:gd name="T8" fmla="*/ 2147483647 w 192"/>
              <a:gd name="T9" fmla="*/ 2147483647 h 377"/>
              <a:gd name="T10" fmla="*/ 2147483647 w 192"/>
              <a:gd name="T11" fmla="*/ 0 h 377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92"/>
              <a:gd name="T19" fmla="*/ 0 h 377"/>
              <a:gd name="T20" fmla="*/ 192 w 192"/>
              <a:gd name="T21" fmla="*/ 377 h 377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92" h="377">
                <a:moveTo>
                  <a:pt x="0" y="376"/>
                </a:moveTo>
                <a:cubicBezTo>
                  <a:pt x="53" y="363"/>
                  <a:pt x="27" y="377"/>
                  <a:pt x="67" y="320"/>
                </a:cubicBezTo>
                <a:cubicBezTo>
                  <a:pt x="110" y="258"/>
                  <a:pt x="138" y="191"/>
                  <a:pt x="159" y="120"/>
                </a:cubicBezTo>
                <a:cubicBezTo>
                  <a:pt x="181" y="45"/>
                  <a:pt x="150" y="166"/>
                  <a:pt x="175" y="56"/>
                </a:cubicBezTo>
                <a:cubicBezTo>
                  <a:pt x="177" y="45"/>
                  <a:pt x="181" y="35"/>
                  <a:pt x="184" y="24"/>
                </a:cubicBezTo>
                <a:cubicBezTo>
                  <a:pt x="186" y="16"/>
                  <a:pt x="192" y="0"/>
                  <a:pt x="192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>
              <a:latin typeface="Calibri" pitchFamily="8" charset="0"/>
            </a:endParaRPr>
          </a:p>
        </p:txBody>
      </p:sp>
      <p:sp>
        <p:nvSpPr>
          <p:cNvPr id="31756" name="Freeform 9"/>
          <p:cNvSpPr>
            <a:spLocks/>
          </p:cNvSpPr>
          <p:nvPr/>
        </p:nvSpPr>
        <p:spPr bwMode="auto">
          <a:xfrm>
            <a:off x="5905500" y="5251450"/>
            <a:ext cx="971550" cy="25400"/>
          </a:xfrm>
          <a:custGeom>
            <a:avLst/>
            <a:gdLst>
              <a:gd name="T0" fmla="*/ 0 w 612"/>
              <a:gd name="T1" fmla="*/ 2147483647 h 16"/>
              <a:gd name="T2" fmla="*/ 2147483647 w 612"/>
              <a:gd name="T3" fmla="*/ 2147483647 h 16"/>
              <a:gd name="T4" fmla="*/ 2147483647 w 612"/>
              <a:gd name="T5" fmla="*/ 0 h 16"/>
              <a:gd name="T6" fmla="*/ 0 60000 65536"/>
              <a:gd name="T7" fmla="*/ 0 60000 65536"/>
              <a:gd name="T8" fmla="*/ 0 60000 65536"/>
              <a:gd name="T9" fmla="*/ 0 w 612"/>
              <a:gd name="T10" fmla="*/ 0 h 16"/>
              <a:gd name="T11" fmla="*/ 612 w 612"/>
              <a:gd name="T12" fmla="*/ 16 h 1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612" h="16">
                <a:moveTo>
                  <a:pt x="0" y="16"/>
                </a:moveTo>
                <a:cubicBezTo>
                  <a:pt x="160" y="15"/>
                  <a:pt x="320" y="15"/>
                  <a:pt x="480" y="12"/>
                </a:cubicBezTo>
                <a:cubicBezTo>
                  <a:pt x="523" y="11"/>
                  <a:pt x="568" y="0"/>
                  <a:pt x="612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>
              <a:latin typeface="Calibri" pitchFamily="8" charset="0"/>
            </a:endParaRPr>
          </a:p>
        </p:txBody>
      </p:sp>
      <p:sp>
        <p:nvSpPr>
          <p:cNvPr id="31757" name="Freeform 10"/>
          <p:cNvSpPr>
            <a:spLocks/>
          </p:cNvSpPr>
          <p:nvPr/>
        </p:nvSpPr>
        <p:spPr bwMode="auto">
          <a:xfrm>
            <a:off x="762000" y="4419600"/>
            <a:ext cx="1130300" cy="936625"/>
          </a:xfrm>
          <a:custGeom>
            <a:avLst/>
            <a:gdLst>
              <a:gd name="T0" fmla="*/ 0 w 712"/>
              <a:gd name="T1" fmla="*/ 2147483647 h 590"/>
              <a:gd name="T2" fmla="*/ 2147483647 w 712"/>
              <a:gd name="T3" fmla="*/ 2147483647 h 590"/>
              <a:gd name="T4" fmla="*/ 2147483647 w 712"/>
              <a:gd name="T5" fmla="*/ 0 h 590"/>
              <a:gd name="T6" fmla="*/ 2147483647 w 712"/>
              <a:gd name="T7" fmla="*/ 2147483647 h 590"/>
              <a:gd name="T8" fmla="*/ 2147483647 w 712"/>
              <a:gd name="T9" fmla="*/ 2147483647 h 590"/>
              <a:gd name="T10" fmla="*/ 2147483647 w 712"/>
              <a:gd name="T11" fmla="*/ 2147483647 h 590"/>
              <a:gd name="T12" fmla="*/ 2147483647 w 712"/>
              <a:gd name="T13" fmla="*/ 2147483647 h 590"/>
              <a:gd name="T14" fmla="*/ 2147483647 w 712"/>
              <a:gd name="T15" fmla="*/ 2147483647 h 590"/>
              <a:gd name="T16" fmla="*/ 2147483647 w 712"/>
              <a:gd name="T17" fmla="*/ 2147483647 h 590"/>
              <a:gd name="T18" fmla="*/ 2147483647 w 712"/>
              <a:gd name="T19" fmla="*/ 2147483647 h 590"/>
              <a:gd name="T20" fmla="*/ 2147483647 w 712"/>
              <a:gd name="T21" fmla="*/ 2147483647 h 590"/>
              <a:gd name="T22" fmla="*/ 2147483647 w 712"/>
              <a:gd name="T23" fmla="*/ 2147483647 h 590"/>
              <a:gd name="T24" fmla="*/ 2147483647 w 712"/>
              <a:gd name="T25" fmla="*/ 2147483647 h 590"/>
              <a:gd name="T26" fmla="*/ 2147483647 w 712"/>
              <a:gd name="T27" fmla="*/ 2147483647 h 590"/>
              <a:gd name="T28" fmla="*/ 2147483647 w 712"/>
              <a:gd name="T29" fmla="*/ 2147483647 h 590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712"/>
              <a:gd name="T46" fmla="*/ 0 h 590"/>
              <a:gd name="T47" fmla="*/ 712 w 712"/>
              <a:gd name="T48" fmla="*/ 590 h 590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712" h="590">
                <a:moveTo>
                  <a:pt x="0" y="80"/>
                </a:moveTo>
                <a:cubicBezTo>
                  <a:pt x="32" y="59"/>
                  <a:pt x="64" y="37"/>
                  <a:pt x="96" y="16"/>
                </a:cubicBezTo>
                <a:cubicBezTo>
                  <a:pt x="110" y="7"/>
                  <a:pt x="144" y="0"/>
                  <a:pt x="144" y="0"/>
                </a:cubicBezTo>
                <a:cubicBezTo>
                  <a:pt x="181" y="7"/>
                  <a:pt x="202" y="12"/>
                  <a:pt x="232" y="32"/>
                </a:cubicBezTo>
                <a:cubicBezTo>
                  <a:pt x="258" y="109"/>
                  <a:pt x="284" y="185"/>
                  <a:pt x="304" y="264"/>
                </a:cubicBezTo>
                <a:cubicBezTo>
                  <a:pt x="307" y="293"/>
                  <a:pt x="308" y="323"/>
                  <a:pt x="312" y="352"/>
                </a:cubicBezTo>
                <a:cubicBezTo>
                  <a:pt x="319" y="410"/>
                  <a:pt x="319" y="546"/>
                  <a:pt x="376" y="584"/>
                </a:cubicBezTo>
                <a:cubicBezTo>
                  <a:pt x="459" y="578"/>
                  <a:pt x="487" y="590"/>
                  <a:pt x="544" y="552"/>
                </a:cubicBezTo>
                <a:cubicBezTo>
                  <a:pt x="549" y="544"/>
                  <a:pt x="553" y="535"/>
                  <a:pt x="560" y="528"/>
                </a:cubicBezTo>
                <a:cubicBezTo>
                  <a:pt x="567" y="521"/>
                  <a:pt x="578" y="520"/>
                  <a:pt x="584" y="512"/>
                </a:cubicBezTo>
                <a:cubicBezTo>
                  <a:pt x="589" y="505"/>
                  <a:pt x="588" y="495"/>
                  <a:pt x="592" y="488"/>
                </a:cubicBezTo>
                <a:cubicBezTo>
                  <a:pt x="601" y="471"/>
                  <a:pt x="613" y="456"/>
                  <a:pt x="624" y="440"/>
                </a:cubicBezTo>
                <a:cubicBezTo>
                  <a:pt x="624" y="440"/>
                  <a:pt x="644" y="380"/>
                  <a:pt x="648" y="368"/>
                </a:cubicBezTo>
                <a:cubicBezTo>
                  <a:pt x="664" y="321"/>
                  <a:pt x="686" y="272"/>
                  <a:pt x="696" y="224"/>
                </a:cubicBezTo>
                <a:cubicBezTo>
                  <a:pt x="705" y="178"/>
                  <a:pt x="698" y="196"/>
                  <a:pt x="712" y="16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>
              <a:latin typeface="Calibri" pitchFamily="8" charset="0"/>
            </a:endParaRPr>
          </a:p>
        </p:txBody>
      </p:sp>
      <p:sp>
        <p:nvSpPr>
          <p:cNvPr id="31758" name="Freeform 11"/>
          <p:cNvSpPr>
            <a:spLocks/>
          </p:cNvSpPr>
          <p:nvPr/>
        </p:nvSpPr>
        <p:spPr bwMode="auto">
          <a:xfrm>
            <a:off x="4572000" y="4343400"/>
            <a:ext cx="863600" cy="974725"/>
          </a:xfrm>
          <a:custGeom>
            <a:avLst/>
            <a:gdLst>
              <a:gd name="T0" fmla="*/ 0 w 544"/>
              <a:gd name="T1" fmla="*/ 2147483647 h 614"/>
              <a:gd name="T2" fmla="*/ 2147483647 w 544"/>
              <a:gd name="T3" fmla="*/ 2147483647 h 614"/>
              <a:gd name="T4" fmla="*/ 2147483647 w 544"/>
              <a:gd name="T5" fmla="*/ 0 h 614"/>
              <a:gd name="T6" fmla="*/ 2147483647 w 544"/>
              <a:gd name="T7" fmla="*/ 2147483647 h 614"/>
              <a:gd name="T8" fmla="*/ 2147483647 w 544"/>
              <a:gd name="T9" fmla="*/ 2147483647 h 614"/>
              <a:gd name="T10" fmla="*/ 2147483647 w 544"/>
              <a:gd name="T11" fmla="*/ 2147483647 h 614"/>
              <a:gd name="T12" fmla="*/ 2147483647 w 544"/>
              <a:gd name="T13" fmla="*/ 2147483647 h 614"/>
              <a:gd name="T14" fmla="*/ 2147483647 w 544"/>
              <a:gd name="T15" fmla="*/ 2147483647 h 614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544"/>
              <a:gd name="T25" fmla="*/ 0 h 614"/>
              <a:gd name="T26" fmla="*/ 544 w 544"/>
              <a:gd name="T27" fmla="*/ 614 h 614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544" h="614">
                <a:moveTo>
                  <a:pt x="0" y="80"/>
                </a:moveTo>
                <a:cubicBezTo>
                  <a:pt x="32" y="59"/>
                  <a:pt x="64" y="37"/>
                  <a:pt x="96" y="16"/>
                </a:cubicBezTo>
                <a:cubicBezTo>
                  <a:pt x="110" y="7"/>
                  <a:pt x="144" y="0"/>
                  <a:pt x="144" y="0"/>
                </a:cubicBezTo>
                <a:cubicBezTo>
                  <a:pt x="181" y="7"/>
                  <a:pt x="202" y="12"/>
                  <a:pt x="232" y="32"/>
                </a:cubicBezTo>
                <a:cubicBezTo>
                  <a:pt x="258" y="109"/>
                  <a:pt x="284" y="185"/>
                  <a:pt x="304" y="264"/>
                </a:cubicBezTo>
                <a:cubicBezTo>
                  <a:pt x="307" y="293"/>
                  <a:pt x="308" y="323"/>
                  <a:pt x="312" y="352"/>
                </a:cubicBezTo>
                <a:cubicBezTo>
                  <a:pt x="319" y="410"/>
                  <a:pt x="319" y="546"/>
                  <a:pt x="376" y="584"/>
                </a:cubicBezTo>
                <a:cubicBezTo>
                  <a:pt x="459" y="578"/>
                  <a:pt x="487" y="614"/>
                  <a:pt x="544" y="57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>
              <a:latin typeface="Calibri" pitchFamily="8" charset="0"/>
            </a:endParaRPr>
          </a:p>
        </p:txBody>
      </p:sp>
      <p:sp>
        <p:nvSpPr>
          <p:cNvPr id="31759" name="Freeform 12"/>
          <p:cNvSpPr>
            <a:spLocks/>
          </p:cNvSpPr>
          <p:nvPr/>
        </p:nvSpPr>
        <p:spPr bwMode="auto">
          <a:xfrm>
            <a:off x="5435600" y="5251450"/>
            <a:ext cx="501650" cy="31750"/>
          </a:xfrm>
          <a:custGeom>
            <a:avLst/>
            <a:gdLst>
              <a:gd name="T0" fmla="*/ 0 w 316"/>
              <a:gd name="T1" fmla="*/ 2147483647 h 20"/>
              <a:gd name="T2" fmla="*/ 2147483647 w 316"/>
              <a:gd name="T3" fmla="*/ 2147483647 h 20"/>
              <a:gd name="T4" fmla="*/ 2147483647 w 316"/>
              <a:gd name="T5" fmla="*/ 2147483647 h 20"/>
              <a:gd name="T6" fmla="*/ 2147483647 w 316"/>
              <a:gd name="T7" fmla="*/ 2147483647 h 20"/>
              <a:gd name="T8" fmla="*/ 0 60000 65536"/>
              <a:gd name="T9" fmla="*/ 0 60000 65536"/>
              <a:gd name="T10" fmla="*/ 0 60000 65536"/>
              <a:gd name="T11" fmla="*/ 0 60000 65536"/>
              <a:gd name="T12" fmla="*/ 0 w 316"/>
              <a:gd name="T13" fmla="*/ 0 h 20"/>
              <a:gd name="T14" fmla="*/ 316 w 316"/>
              <a:gd name="T15" fmla="*/ 20 h 2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16" h="20">
                <a:moveTo>
                  <a:pt x="0" y="8"/>
                </a:moveTo>
                <a:cubicBezTo>
                  <a:pt x="52" y="5"/>
                  <a:pt x="77" y="0"/>
                  <a:pt x="128" y="4"/>
                </a:cubicBezTo>
                <a:cubicBezTo>
                  <a:pt x="169" y="14"/>
                  <a:pt x="210" y="17"/>
                  <a:pt x="252" y="20"/>
                </a:cubicBezTo>
                <a:cubicBezTo>
                  <a:pt x="311" y="16"/>
                  <a:pt x="289" y="16"/>
                  <a:pt x="316" y="1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>
              <a:latin typeface="Calibri" pitchFamily="8" charset="0"/>
            </a:endParaRPr>
          </a:p>
        </p:txBody>
      </p:sp>
      <p:sp>
        <p:nvSpPr>
          <p:cNvPr id="50" name="Oval 13"/>
          <p:cNvSpPr>
            <a:spLocks noChangeArrowheads="1"/>
          </p:cNvSpPr>
          <p:nvPr/>
        </p:nvSpPr>
        <p:spPr bwMode="auto">
          <a:xfrm>
            <a:off x="914400" y="4343400"/>
            <a:ext cx="228600" cy="2286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de-DE">
              <a:latin typeface="Calibri" pitchFamily="8" charset="0"/>
            </a:endParaRPr>
          </a:p>
        </p:txBody>
      </p:sp>
      <p:sp>
        <p:nvSpPr>
          <p:cNvPr id="31761" name="Oval 14"/>
          <p:cNvSpPr>
            <a:spLocks noChangeArrowheads="1"/>
          </p:cNvSpPr>
          <p:nvPr/>
        </p:nvSpPr>
        <p:spPr bwMode="auto">
          <a:xfrm>
            <a:off x="4724400" y="4267200"/>
            <a:ext cx="228600" cy="2286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de-DE">
              <a:latin typeface="Calibri" pitchFamily="8" charset="0"/>
            </a:endParaRPr>
          </a:p>
        </p:txBody>
      </p:sp>
      <p:sp>
        <p:nvSpPr>
          <p:cNvPr id="31762" name="Text Box 16"/>
          <p:cNvSpPr txBox="1">
            <a:spLocks noChangeArrowheads="1"/>
          </p:cNvSpPr>
          <p:nvPr/>
        </p:nvSpPr>
        <p:spPr bwMode="auto">
          <a:xfrm>
            <a:off x="819150" y="3865563"/>
            <a:ext cx="5302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>
                <a:solidFill>
                  <a:srgbClr val="3333CC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H*</a:t>
            </a:r>
            <a:endParaRPr lang="de-DE">
              <a:solidFill>
                <a:srgbClr val="3333CC"/>
              </a:solidFill>
              <a:latin typeface="Calibri" pitchFamily="8" charset="0"/>
              <a:ea typeface="Calibri" pitchFamily="8" charset="0"/>
              <a:cs typeface="Calibri" pitchFamily="8" charset="0"/>
            </a:endParaRPr>
          </a:p>
        </p:txBody>
      </p:sp>
      <p:sp>
        <p:nvSpPr>
          <p:cNvPr id="31763" name="Text Box 17"/>
          <p:cNvSpPr txBox="1">
            <a:spLocks noChangeArrowheads="1"/>
          </p:cNvSpPr>
          <p:nvPr/>
        </p:nvSpPr>
        <p:spPr bwMode="auto">
          <a:xfrm>
            <a:off x="4572000" y="3810000"/>
            <a:ext cx="5302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>
                <a:solidFill>
                  <a:srgbClr val="3333CC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H*</a:t>
            </a:r>
            <a:endParaRPr lang="de-DE">
              <a:solidFill>
                <a:srgbClr val="3333CC"/>
              </a:solidFill>
              <a:latin typeface="Calibri" pitchFamily="8" charset="0"/>
              <a:ea typeface="Calibri" pitchFamily="8" charset="0"/>
              <a:cs typeface="Calibri" pitchFamily="8" charset="0"/>
            </a:endParaRPr>
          </a:p>
        </p:txBody>
      </p:sp>
      <p:sp>
        <p:nvSpPr>
          <p:cNvPr id="31764" name="Oval 25"/>
          <p:cNvSpPr>
            <a:spLocks noChangeArrowheads="1"/>
          </p:cNvSpPr>
          <p:nvPr/>
        </p:nvSpPr>
        <p:spPr bwMode="auto">
          <a:xfrm>
            <a:off x="1524000" y="5181600"/>
            <a:ext cx="228600" cy="2286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de-DE">
              <a:latin typeface="Calibri" pitchFamily="8" charset="0"/>
            </a:endParaRPr>
          </a:p>
        </p:txBody>
      </p:sp>
      <p:sp>
        <p:nvSpPr>
          <p:cNvPr id="31765" name="Oval 26"/>
          <p:cNvSpPr>
            <a:spLocks noChangeArrowheads="1"/>
          </p:cNvSpPr>
          <p:nvPr/>
        </p:nvSpPr>
        <p:spPr bwMode="auto">
          <a:xfrm>
            <a:off x="6781800" y="5105400"/>
            <a:ext cx="228600" cy="2286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de-DE">
              <a:latin typeface="Calibri" pitchFamily="8" charset="0"/>
            </a:endParaRPr>
          </a:p>
        </p:txBody>
      </p:sp>
      <p:sp>
        <p:nvSpPr>
          <p:cNvPr id="31766" name="Oval 28"/>
          <p:cNvSpPr>
            <a:spLocks noChangeArrowheads="1"/>
          </p:cNvSpPr>
          <p:nvPr/>
        </p:nvSpPr>
        <p:spPr bwMode="auto">
          <a:xfrm>
            <a:off x="1219200" y="5181600"/>
            <a:ext cx="228600" cy="2286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de-DE">
              <a:latin typeface="Calibri" pitchFamily="8" charset="0"/>
            </a:endParaRPr>
          </a:p>
        </p:txBody>
      </p:sp>
      <p:sp>
        <p:nvSpPr>
          <p:cNvPr id="31767" name="Oval 29"/>
          <p:cNvSpPr>
            <a:spLocks noChangeArrowheads="1"/>
          </p:cNvSpPr>
          <p:nvPr/>
        </p:nvSpPr>
        <p:spPr bwMode="auto">
          <a:xfrm>
            <a:off x="5105400" y="5105400"/>
            <a:ext cx="228600" cy="2286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de-DE">
              <a:latin typeface="Calibri" pitchFamily="8" charset="0"/>
            </a:endParaRPr>
          </a:p>
        </p:txBody>
      </p:sp>
      <p:sp>
        <p:nvSpPr>
          <p:cNvPr id="31768" name="Freeform 31"/>
          <p:cNvSpPr>
            <a:spLocks/>
          </p:cNvSpPr>
          <p:nvPr/>
        </p:nvSpPr>
        <p:spPr bwMode="auto">
          <a:xfrm>
            <a:off x="1328737" y="3949700"/>
            <a:ext cx="919163" cy="1155700"/>
          </a:xfrm>
          <a:custGeom>
            <a:avLst/>
            <a:gdLst>
              <a:gd name="T0" fmla="*/ 2147483647 w 579"/>
              <a:gd name="T1" fmla="*/ 0 h 728"/>
              <a:gd name="T2" fmla="*/ 2147483647 w 579"/>
              <a:gd name="T3" fmla="*/ 2147483647 h 728"/>
              <a:gd name="T4" fmla="*/ 2147483647 w 579"/>
              <a:gd name="T5" fmla="*/ 2147483647 h 728"/>
              <a:gd name="T6" fmla="*/ 2147483647 w 579"/>
              <a:gd name="T7" fmla="*/ 2147483647 h 728"/>
              <a:gd name="T8" fmla="*/ 2147483647 w 579"/>
              <a:gd name="T9" fmla="*/ 2147483647 h 728"/>
              <a:gd name="T10" fmla="*/ 2147483647 w 579"/>
              <a:gd name="T11" fmla="*/ 2147483647 h 728"/>
              <a:gd name="T12" fmla="*/ 2147483647 w 579"/>
              <a:gd name="T13" fmla="*/ 2147483647 h 728"/>
              <a:gd name="T14" fmla="*/ 2147483647 w 579"/>
              <a:gd name="T15" fmla="*/ 2147483647 h 728"/>
              <a:gd name="T16" fmla="*/ 2147483647 w 579"/>
              <a:gd name="T17" fmla="*/ 2147483647 h 728"/>
              <a:gd name="T18" fmla="*/ 2147483647 w 579"/>
              <a:gd name="T19" fmla="*/ 2147483647 h 728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579"/>
              <a:gd name="T31" fmla="*/ 0 h 728"/>
              <a:gd name="T32" fmla="*/ 579 w 579"/>
              <a:gd name="T33" fmla="*/ 728 h 728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579" h="728">
                <a:moveTo>
                  <a:pt x="579" y="0"/>
                </a:moveTo>
                <a:cubicBezTo>
                  <a:pt x="563" y="24"/>
                  <a:pt x="555" y="56"/>
                  <a:pt x="531" y="72"/>
                </a:cubicBezTo>
                <a:cubicBezTo>
                  <a:pt x="467" y="115"/>
                  <a:pt x="412" y="152"/>
                  <a:pt x="339" y="176"/>
                </a:cubicBezTo>
                <a:cubicBezTo>
                  <a:pt x="330" y="179"/>
                  <a:pt x="324" y="188"/>
                  <a:pt x="315" y="192"/>
                </a:cubicBezTo>
                <a:cubicBezTo>
                  <a:pt x="315" y="192"/>
                  <a:pt x="255" y="212"/>
                  <a:pt x="243" y="216"/>
                </a:cubicBezTo>
                <a:cubicBezTo>
                  <a:pt x="225" y="222"/>
                  <a:pt x="195" y="248"/>
                  <a:pt x="195" y="248"/>
                </a:cubicBezTo>
                <a:cubicBezTo>
                  <a:pt x="158" y="304"/>
                  <a:pt x="179" y="285"/>
                  <a:pt x="139" y="312"/>
                </a:cubicBezTo>
                <a:cubicBezTo>
                  <a:pt x="125" y="353"/>
                  <a:pt x="93" y="371"/>
                  <a:pt x="75" y="408"/>
                </a:cubicBezTo>
                <a:cubicBezTo>
                  <a:pt x="52" y="454"/>
                  <a:pt x="35" y="503"/>
                  <a:pt x="19" y="552"/>
                </a:cubicBezTo>
                <a:cubicBezTo>
                  <a:pt x="0" y="608"/>
                  <a:pt x="19" y="669"/>
                  <a:pt x="19" y="72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de-DE">
              <a:latin typeface="Calibri" pitchFamily="8" charset="0"/>
            </a:endParaRPr>
          </a:p>
        </p:txBody>
      </p:sp>
      <p:sp>
        <p:nvSpPr>
          <p:cNvPr id="31769" name="Freeform 33"/>
          <p:cNvSpPr>
            <a:spLocks/>
          </p:cNvSpPr>
          <p:nvPr/>
        </p:nvSpPr>
        <p:spPr bwMode="auto">
          <a:xfrm>
            <a:off x="1454150" y="4483100"/>
            <a:ext cx="146050" cy="673100"/>
          </a:xfrm>
          <a:custGeom>
            <a:avLst/>
            <a:gdLst>
              <a:gd name="T0" fmla="*/ 2147483647 w 92"/>
              <a:gd name="T1" fmla="*/ 0 h 424"/>
              <a:gd name="T2" fmla="*/ 2147483647 w 92"/>
              <a:gd name="T3" fmla="*/ 2147483647 h 424"/>
              <a:gd name="T4" fmla="*/ 2147483647 w 92"/>
              <a:gd name="T5" fmla="*/ 2147483647 h 424"/>
              <a:gd name="T6" fmla="*/ 2147483647 w 92"/>
              <a:gd name="T7" fmla="*/ 2147483647 h 424"/>
              <a:gd name="T8" fmla="*/ 2147483647 w 92"/>
              <a:gd name="T9" fmla="*/ 2147483647 h 42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2"/>
              <a:gd name="T16" fmla="*/ 0 h 424"/>
              <a:gd name="T17" fmla="*/ 92 w 92"/>
              <a:gd name="T18" fmla="*/ 424 h 42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2" h="424">
                <a:moveTo>
                  <a:pt x="52" y="0"/>
                </a:moveTo>
                <a:cubicBezTo>
                  <a:pt x="46" y="17"/>
                  <a:pt x="34" y="31"/>
                  <a:pt x="28" y="48"/>
                </a:cubicBezTo>
                <a:cubicBezTo>
                  <a:pt x="16" y="85"/>
                  <a:pt x="14" y="130"/>
                  <a:pt x="4" y="168"/>
                </a:cubicBezTo>
                <a:cubicBezTo>
                  <a:pt x="9" y="230"/>
                  <a:pt x="0" y="328"/>
                  <a:pt x="60" y="368"/>
                </a:cubicBezTo>
                <a:cubicBezTo>
                  <a:pt x="67" y="390"/>
                  <a:pt x="75" y="407"/>
                  <a:pt x="92" y="42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de-DE">
              <a:latin typeface="Calibri" pitchFamily="8" charset="0"/>
            </a:endParaRPr>
          </a:p>
        </p:txBody>
      </p:sp>
      <p:sp>
        <p:nvSpPr>
          <p:cNvPr id="31770" name="Freeform 34"/>
          <p:cNvSpPr>
            <a:spLocks/>
          </p:cNvSpPr>
          <p:nvPr/>
        </p:nvSpPr>
        <p:spPr bwMode="auto">
          <a:xfrm>
            <a:off x="6496050" y="4397375"/>
            <a:ext cx="260350" cy="733425"/>
          </a:xfrm>
          <a:custGeom>
            <a:avLst/>
            <a:gdLst>
              <a:gd name="T0" fmla="*/ 2147483647 w 164"/>
              <a:gd name="T1" fmla="*/ 2147483647 h 462"/>
              <a:gd name="T2" fmla="*/ 2147483647 w 164"/>
              <a:gd name="T3" fmla="*/ 2147483647 h 462"/>
              <a:gd name="T4" fmla="*/ 2147483647 w 164"/>
              <a:gd name="T5" fmla="*/ 2147483647 h 462"/>
              <a:gd name="T6" fmla="*/ 2147483647 w 164"/>
              <a:gd name="T7" fmla="*/ 2147483647 h 462"/>
              <a:gd name="T8" fmla="*/ 2147483647 w 164"/>
              <a:gd name="T9" fmla="*/ 2147483647 h 46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64"/>
              <a:gd name="T16" fmla="*/ 0 h 462"/>
              <a:gd name="T17" fmla="*/ 164 w 164"/>
              <a:gd name="T18" fmla="*/ 462 h 46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64" h="462">
                <a:moveTo>
                  <a:pt x="4" y="86"/>
                </a:moveTo>
                <a:cubicBezTo>
                  <a:pt x="4" y="87"/>
                  <a:pt x="0" y="0"/>
                  <a:pt x="4" y="43"/>
                </a:cubicBezTo>
                <a:cubicBezTo>
                  <a:pt x="8" y="86"/>
                  <a:pt x="20" y="292"/>
                  <a:pt x="28" y="342"/>
                </a:cubicBezTo>
                <a:cubicBezTo>
                  <a:pt x="41" y="368"/>
                  <a:pt x="29" y="367"/>
                  <a:pt x="52" y="390"/>
                </a:cubicBezTo>
                <a:cubicBezTo>
                  <a:pt x="85" y="423"/>
                  <a:pt x="123" y="442"/>
                  <a:pt x="164" y="46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de-DE">
              <a:latin typeface="Calibri" pitchFamily="8" charset="0"/>
            </a:endParaRPr>
          </a:p>
        </p:txBody>
      </p:sp>
      <p:cxnSp>
        <p:nvCxnSpPr>
          <p:cNvPr id="31771" name="Straight Arrow Connector 35"/>
          <p:cNvCxnSpPr>
            <a:cxnSpLocks noChangeShapeType="1"/>
          </p:cNvCxnSpPr>
          <p:nvPr/>
        </p:nvCxnSpPr>
        <p:spPr bwMode="auto">
          <a:xfrm rot="10800000" flipV="1">
            <a:off x="5334000" y="3944938"/>
            <a:ext cx="1981200" cy="1219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29" name="TextBox 28"/>
          <p:cNvSpPr txBox="1"/>
          <p:nvPr/>
        </p:nvSpPr>
        <p:spPr>
          <a:xfrm>
            <a:off x="1066800" y="0"/>
            <a:ext cx="6248400" cy="4619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dirty="0">
                <a:latin typeface="Calibri"/>
                <a:cs typeface="Calibri"/>
              </a:rPr>
              <a:t>Beziehung zwischen Tönen und Grundfrequenz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TextBox 49"/>
          <p:cNvSpPr txBox="1">
            <a:spLocks noChangeArrowheads="1"/>
          </p:cNvSpPr>
          <p:nvPr/>
        </p:nvSpPr>
        <p:spPr bwMode="auto">
          <a:xfrm>
            <a:off x="0" y="2971800"/>
            <a:ext cx="88392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de-DE" dirty="0">
                <a:latin typeface="Calibri" pitchFamily="8" charset="0"/>
              </a:rPr>
              <a:t>Die getrennten Einflüsse des Phrasen- und </a:t>
            </a:r>
            <a:r>
              <a:rPr lang="de-DE" dirty="0" err="1">
                <a:latin typeface="Calibri" pitchFamily="8" charset="0"/>
              </a:rPr>
              <a:t>Grenztones</a:t>
            </a:r>
            <a:r>
              <a:rPr lang="de-DE" dirty="0">
                <a:latin typeface="Calibri" pitchFamily="8" charset="0"/>
              </a:rPr>
              <a:t> auf f0 kommen jedoch kaum zum Vorschein, </a:t>
            </a:r>
            <a:r>
              <a:rPr lang="de-DE" b="1" dirty="0">
                <a:latin typeface="Calibri" pitchFamily="8" charset="0"/>
              </a:rPr>
              <a:t>wenn Phrasen- und </a:t>
            </a:r>
            <a:r>
              <a:rPr lang="de-DE" b="1" dirty="0" err="1">
                <a:latin typeface="Calibri" pitchFamily="8" charset="0"/>
              </a:rPr>
              <a:t>Grenztöne</a:t>
            </a:r>
            <a:r>
              <a:rPr lang="de-DE" b="1" dirty="0">
                <a:latin typeface="Calibri" pitchFamily="8" charset="0"/>
              </a:rPr>
              <a:t> dieselben Werte haben</a:t>
            </a:r>
            <a:r>
              <a:rPr lang="de-DE" dirty="0">
                <a:latin typeface="Calibri" pitchFamily="8" charset="0"/>
              </a:rPr>
              <a:t>.</a:t>
            </a:r>
          </a:p>
        </p:txBody>
      </p:sp>
      <p:sp>
        <p:nvSpPr>
          <p:cNvPr id="32772" name="Text Box 6"/>
          <p:cNvSpPr txBox="1">
            <a:spLocks noChangeArrowheads="1"/>
          </p:cNvSpPr>
          <p:nvPr/>
        </p:nvSpPr>
        <p:spPr bwMode="auto">
          <a:xfrm>
            <a:off x="749300" y="4229100"/>
            <a:ext cx="22288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dirty="0">
                <a:latin typeface="Calibri" pitchFamily="8" charset="0"/>
                <a:ea typeface="Calibri" pitchFamily="8" charset="0"/>
                <a:cs typeface="Calibri" pitchFamily="8" charset="0"/>
              </a:rPr>
              <a:t>[(Melanie)] </a:t>
            </a:r>
            <a:r>
              <a:rPr lang="en-GB" b="1" dirty="0">
                <a:solidFill>
                  <a:srgbClr val="FF0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L-</a:t>
            </a:r>
            <a:r>
              <a:rPr lang="en-GB" b="1" dirty="0">
                <a:solidFill>
                  <a:srgbClr val="008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L%</a:t>
            </a:r>
            <a:endParaRPr lang="de-DE" b="1" dirty="0">
              <a:solidFill>
                <a:srgbClr val="008000"/>
              </a:solidFill>
              <a:latin typeface="Calibri" pitchFamily="8" charset="0"/>
              <a:ea typeface="Calibri" pitchFamily="8" charset="0"/>
              <a:cs typeface="Calibri" pitchFamily="8" charset="0"/>
            </a:endParaRPr>
          </a:p>
        </p:txBody>
      </p:sp>
      <p:sp>
        <p:nvSpPr>
          <p:cNvPr id="32773" name="Text Box 7"/>
          <p:cNvSpPr txBox="1">
            <a:spLocks noChangeArrowheads="1"/>
          </p:cNvSpPr>
          <p:nvPr/>
        </p:nvSpPr>
        <p:spPr bwMode="auto">
          <a:xfrm>
            <a:off x="4406900" y="4229100"/>
            <a:ext cx="37115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dirty="0">
                <a:latin typeface="Calibri" pitchFamily="8" charset="0"/>
                <a:ea typeface="Calibri" pitchFamily="8" charset="0"/>
                <a:cs typeface="Calibri" pitchFamily="8" charset="0"/>
              </a:rPr>
              <a:t>[(Melanie </a:t>
            </a:r>
            <a:r>
              <a:rPr lang="en-GB" dirty="0" err="1">
                <a:latin typeface="Calibri" pitchFamily="8" charset="0"/>
                <a:ea typeface="Calibri" pitchFamily="8" charset="0"/>
                <a:cs typeface="Calibri" pitchFamily="8" charset="0"/>
              </a:rPr>
              <a:t>nominieren]</a:t>
            </a:r>
            <a:r>
              <a:rPr lang="en-GB" b="1" dirty="0" err="1">
                <a:solidFill>
                  <a:srgbClr val="FF0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H</a:t>
            </a:r>
            <a:r>
              <a:rPr lang="en-GB" b="1" dirty="0">
                <a:solidFill>
                  <a:srgbClr val="FF0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-</a:t>
            </a:r>
            <a:r>
              <a:rPr lang="en-GB" b="1" dirty="0">
                <a:solidFill>
                  <a:srgbClr val="008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H%</a:t>
            </a:r>
            <a:endParaRPr lang="de-DE" b="1" dirty="0">
              <a:solidFill>
                <a:srgbClr val="008000"/>
              </a:solidFill>
              <a:latin typeface="Calibri" pitchFamily="8" charset="0"/>
              <a:ea typeface="Calibri" pitchFamily="8" charset="0"/>
              <a:cs typeface="Calibri" pitchFamily="8" charset="0"/>
            </a:endParaRPr>
          </a:p>
        </p:txBody>
      </p:sp>
      <p:sp>
        <p:nvSpPr>
          <p:cNvPr id="62" name="Oval 13"/>
          <p:cNvSpPr>
            <a:spLocks noChangeArrowheads="1"/>
          </p:cNvSpPr>
          <p:nvPr/>
        </p:nvSpPr>
        <p:spPr bwMode="auto">
          <a:xfrm>
            <a:off x="977900" y="5067300"/>
            <a:ext cx="228600" cy="2286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de-DE">
              <a:latin typeface="Calibri" pitchFamily="8" charset="0"/>
            </a:endParaRPr>
          </a:p>
        </p:txBody>
      </p:sp>
      <p:sp>
        <p:nvSpPr>
          <p:cNvPr id="32775" name="Text Box 16"/>
          <p:cNvSpPr txBox="1">
            <a:spLocks noChangeArrowheads="1"/>
          </p:cNvSpPr>
          <p:nvPr/>
        </p:nvSpPr>
        <p:spPr bwMode="auto">
          <a:xfrm>
            <a:off x="990600" y="4572000"/>
            <a:ext cx="5302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dirty="0">
                <a:solidFill>
                  <a:srgbClr val="3333CC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H*</a:t>
            </a:r>
            <a:endParaRPr lang="de-DE" dirty="0">
              <a:solidFill>
                <a:srgbClr val="3333CC"/>
              </a:solidFill>
              <a:latin typeface="Calibri" pitchFamily="8" charset="0"/>
              <a:ea typeface="Calibri" pitchFamily="8" charset="0"/>
              <a:cs typeface="Calibri" pitchFamily="8" charset="0"/>
            </a:endParaRPr>
          </a:p>
        </p:txBody>
      </p:sp>
      <p:sp>
        <p:nvSpPr>
          <p:cNvPr id="32776" name="Text Box 17"/>
          <p:cNvSpPr txBox="1">
            <a:spLocks noChangeArrowheads="1"/>
          </p:cNvSpPr>
          <p:nvPr/>
        </p:nvSpPr>
        <p:spPr bwMode="auto">
          <a:xfrm>
            <a:off x="4635500" y="4533900"/>
            <a:ext cx="4667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>
                <a:solidFill>
                  <a:srgbClr val="3333CC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L*</a:t>
            </a:r>
            <a:endParaRPr lang="de-DE">
              <a:solidFill>
                <a:srgbClr val="3333CC"/>
              </a:solidFill>
              <a:latin typeface="Calibri" pitchFamily="8" charset="0"/>
              <a:ea typeface="Calibri" pitchFamily="8" charset="0"/>
              <a:cs typeface="Calibri" pitchFamily="8" charset="0"/>
            </a:endParaRPr>
          </a:p>
        </p:txBody>
      </p:sp>
      <p:sp>
        <p:nvSpPr>
          <p:cNvPr id="32777" name="Freeform 76"/>
          <p:cNvSpPr>
            <a:spLocks noChangeArrowheads="1"/>
          </p:cNvSpPr>
          <p:nvPr/>
        </p:nvSpPr>
        <p:spPr bwMode="auto">
          <a:xfrm>
            <a:off x="876300" y="5156200"/>
            <a:ext cx="1181100" cy="800100"/>
          </a:xfrm>
          <a:custGeom>
            <a:avLst/>
            <a:gdLst>
              <a:gd name="T0" fmla="*/ 0 w 1181100"/>
              <a:gd name="T1" fmla="*/ 177800 h 800100"/>
              <a:gd name="T2" fmla="*/ 38100 w 1181100"/>
              <a:gd name="T3" fmla="*/ 152400 h 800100"/>
              <a:gd name="T4" fmla="*/ 101600 w 1181100"/>
              <a:gd name="T5" fmla="*/ 76200 h 800100"/>
              <a:gd name="T6" fmla="*/ 127000 w 1181100"/>
              <a:gd name="T7" fmla="*/ 38100 h 800100"/>
              <a:gd name="T8" fmla="*/ 165100 w 1181100"/>
              <a:gd name="T9" fmla="*/ 25400 h 800100"/>
              <a:gd name="T10" fmla="*/ 203200 w 1181100"/>
              <a:gd name="T11" fmla="*/ 0 h 800100"/>
              <a:gd name="T12" fmla="*/ 330200 w 1181100"/>
              <a:gd name="T13" fmla="*/ 38100 h 800100"/>
              <a:gd name="T14" fmla="*/ 342900 w 1181100"/>
              <a:gd name="T15" fmla="*/ 76200 h 800100"/>
              <a:gd name="T16" fmla="*/ 381000 w 1181100"/>
              <a:gd name="T17" fmla="*/ 101600 h 800100"/>
              <a:gd name="T18" fmla="*/ 419100 w 1181100"/>
              <a:gd name="T19" fmla="*/ 177800 h 800100"/>
              <a:gd name="T20" fmla="*/ 444500 w 1181100"/>
              <a:gd name="T21" fmla="*/ 254000 h 800100"/>
              <a:gd name="T22" fmla="*/ 457200 w 1181100"/>
              <a:gd name="T23" fmla="*/ 292100 h 800100"/>
              <a:gd name="T24" fmla="*/ 469900 w 1181100"/>
              <a:gd name="T25" fmla="*/ 330200 h 800100"/>
              <a:gd name="T26" fmla="*/ 495300 w 1181100"/>
              <a:gd name="T27" fmla="*/ 469900 h 800100"/>
              <a:gd name="T28" fmla="*/ 508000 w 1181100"/>
              <a:gd name="T29" fmla="*/ 546100 h 800100"/>
              <a:gd name="T30" fmla="*/ 533400 w 1181100"/>
              <a:gd name="T31" fmla="*/ 584200 h 800100"/>
              <a:gd name="T32" fmla="*/ 609600 w 1181100"/>
              <a:gd name="T33" fmla="*/ 736600 h 800100"/>
              <a:gd name="T34" fmla="*/ 787400 w 1181100"/>
              <a:gd name="T35" fmla="*/ 787400 h 800100"/>
              <a:gd name="T36" fmla="*/ 863600 w 1181100"/>
              <a:gd name="T37" fmla="*/ 800100 h 800100"/>
              <a:gd name="T38" fmla="*/ 1143000 w 1181100"/>
              <a:gd name="T39" fmla="*/ 787400 h 800100"/>
              <a:gd name="T40" fmla="*/ 1181100 w 1181100"/>
              <a:gd name="T41" fmla="*/ 774700 h 800100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1181100"/>
              <a:gd name="T64" fmla="*/ 0 h 800100"/>
              <a:gd name="T65" fmla="*/ 1181100 w 1181100"/>
              <a:gd name="T66" fmla="*/ 800100 h 800100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1181100" h="800100">
                <a:moveTo>
                  <a:pt x="0" y="177800"/>
                </a:moveTo>
                <a:cubicBezTo>
                  <a:pt x="12700" y="169333"/>
                  <a:pt x="28329" y="164126"/>
                  <a:pt x="38100" y="152400"/>
                </a:cubicBezTo>
                <a:cubicBezTo>
                  <a:pt x="118665" y="55722"/>
                  <a:pt x="8775" y="138083"/>
                  <a:pt x="101600" y="76200"/>
                </a:cubicBezTo>
                <a:cubicBezTo>
                  <a:pt x="110067" y="63500"/>
                  <a:pt x="115081" y="47635"/>
                  <a:pt x="127000" y="38100"/>
                </a:cubicBezTo>
                <a:cubicBezTo>
                  <a:pt x="137453" y="29737"/>
                  <a:pt x="153126" y="31387"/>
                  <a:pt x="165100" y="25400"/>
                </a:cubicBezTo>
                <a:cubicBezTo>
                  <a:pt x="178752" y="18574"/>
                  <a:pt x="190500" y="8467"/>
                  <a:pt x="203200" y="0"/>
                </a:cubicBezTo>
                <a:cubicBezTo>
                  <a:pt x="237821" y="5770"/>
                  <a:pt x="300667" y="8567"/>
                  <a:pt x="330200" y="38100"/>
                </a:cubicBezTo>
                <a:cubicBezTo>
                  <a:pt x="339666" y="47566"/>
                  <a:pt x="334537" y="65747"/>
                  <a:pt x="342900" y="76200"/>
                </a:cubicBezTo>
                <a:cubicBezTo>
                  <a:pt x="352435" y="88119"/>
                  <a:pt x="368300" y="93133"/>
                  <a:pt x="381000" y="101600"/>
                </a:cubicBezTo>
                <a:cubicBezTo>
                  <a:pt x="427317" y="240551"/>
                  <a:pt x="353448" y="30084"/>
                  <a:pt x="419100" y="177800"/>
                </a:cubicBezTo>
                <a:cubicBezTo>
                  <a:pt x="429974" y="202266"/>
                  <a:pt x="436033" y="228600"/>
                  <a:pt x="444500" y="254000"/>
                </a:cubicBezTo>
                <a:lnTo>
                  <a:pt x="457200" y="292100"/>
                </a:lnTo>
                <a:cubicBezTo>
                  <a:pt x="461433" y="304800"/>
                  <a:pt x="466653" y="317213"/>
                  <a:pt x="469900" y="330200"/>
                </a:cubicBezTo>
                <a:cubicBezTo>
                  <a:pt x="491629" y="417116"/>
                  <a:pt x="477098" y="351586"/>
                  <a:pt x="495300" y="469900"/>
                </a:cubicBezTo>
                <a:cubicBezTo>
                  <a:pt x="499216" y="495351"/>
                  <a:pt x="499857" y="521671"/>
                  <a:pt x="508000" y="546100"/>
                </a:cubicBezTo>
                <a:cubicBezTo>
                  <a:pt x="512827" y="560580"/>
                  <a:pt x="527201" y="570252"/>
                  <a:pt x="533400" y="584200"/>
                </a:cubicBezTo>
                <a:cubicBezTo>
                  <a:pt x="547121" y="615073"/>
                  <a:pt x="568271" y="722824"/>
                  <a:pt x="609600" y="736600"/>
                </a:cubicBezTo>
                <a:cubicBezTo>
                  <a:pt x="669995" y="756732"/>
                  <a:pt x="723613" y="776769"/>
                  <a:pt x="787400" y="787400"/>
                </a:cubicBezTo>
                <a:lnTo>
                  <a:pt x="863600" y="800100"/>
                </a:lnTo>
                <a:cubicBezTo>
                  <a:pt x="956733" y="795867"/>
                  <a:pt x="1050067" y="794835"/>
                  <a:pt x="1143000" y="787400"/>
                </a:cubicBezTo>
                <a:cubicBezTo>
                  <a:pt x="1156344" y="786332"/>
                  <a:pt x="1181100" y="774700"/>
                  <a:pt x="1181100" y="77470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79" name="Oval 13"/>
          <p:cNvSpPr>
            <a:spLocks noChangeArrowheads="1"/>
          </p:cNvSpPr>
          <p:nvPr/>
        </p:nvSpPr>
        <p:spPr bwMode="auto">
          <a:xfrm>
            <a:off x="4724400" y="5715000"/>
            <a:ext cx="228600" cy="2286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de-DE">
              <a:latin typeface="Calibri" pitchFamily="8" charset="0"/>
            </a:endParaRPr>
          </a:p>
        </p:txBody>
      </p:sp>
      <p:sp>
        <p:nvSpPr>
          <p:cNvPr id="32779" name="Oval 19"/>
          <p:cNvSpPr>
            <a:spLocks noChangeArrowheads="1"/>
          </p:cNvSpPr>
          <p:nvPr/>
        </p:nvSpPr>
        <p:spPr bwMode="auto">
          <a:xfrm>
            <a:off x="4081463" y="1917700"/>
            <a:ext cx="228600" cy="22860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de-DE">
              <a:latin typeface="Calibri" pitchFamily="8" charset="0"/>
            </a:endParaRPr>
          </a:p>
        </p:txBody>
      </p:sp>
      <p:sp>
        <p:nvSpPr>
          <p:cNvPr id="32780" name="Freeform 22"/>
          <p:cNvSpPr>
            <a:spLocks/>
          </p:cNvSpPr>
          <p:nvPr/>
        </p:nvSpPr>
        <p:spPr bwMode="auto">
          <a:xfrm>
            <a:off x="4322763" y="1346200"/>
            <a:ext cx="609600" cy="828675"/>
          </a:xfrm>
          <a:custGeom>
            <a:avLst/>
            <a:gdLst>
              <a:gd name="T0" fmla="*/ 2147483647 w 384"/>
              <a:gd name="T1" fmla="*/ 0 h 522"/>
              <a:gd name="T2" fmla="*/ 2147483647 w 384"/>
              <a:gd name="T3" fmla="*/ 2147483647 h 522"/>
              <a:gd name="T4" fmla="*/ 2147483647 w 384"/>
              <a:gd name="T5" fmla="*/ 2147483647 h 522"/>
              <a:gd name="T6" fmla="*/ 2147483647 w 384"/>
              <a:gd name="T7" fmla="*/ 2147483647 h 522"/>
              <a:gd name="T8" fmla="*/ 2147483647 w 384"/>
              <a:gd name="T9" fmla="*/ 2147483647 h 522"/>
              <a:gd name="T10" fmla="*/ 2147483647 w 384"/>
              <a:gd name="T11" fmla="*/ 2147483647 h 522"/>
              <a:gd name="T12" fmla="*/ 2147483647 w 384"/>
              <a:gd name="T13" fmla="*/ 2147483647 h 522"/>
              <a:gd name="T14" fmla="*/ 2147483647 w 384"/>
              <a:gd name="T15" fmla="*/ 2147483647 h 522"/>
              <a:gd name="T16" fmla="*/ 0 w 384"/>
              <a:gd name="T17" fmla="*/ 2147483647 h 52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384"/>
              <a:gd name="T28" fmla="*/ 0 h 522"/>
              <a:gd name="T29" fmla="*/ 384 w 384"/>
              <a:gd name="T30" fmla="*/ 522 h 522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384" h="522">
                <a:moveTo>
                  <a:pt x="384" y="0"/>
                </a:moveTo>
                <a:cubicBezTo>
                  <a:pt x="381" y="51"/>
                  <a:pt x="380" y="101"/>
                  <a:pt x="376" y="152"/>
                </a:cubicBezTo>
                <a:cubicBezTo>
                  <a:pt x="373" y="185"/>
                  <a:pt x="358" y="205"/>
                  <a:pt x="344" y="232"/>
                </a:cubicBezTo>
                <a:cubicBezTo>
                  <a:pt x="334" y="251"/>
                  <a:pt x="336" y="267"/>
                  <a:pt x="328" y="288"/>
                </a:cubicBezTo>
                <a:cubicBezTo>
                  <a:pt x="317" y="316"/>
                  <a:pt x="296" y="344"/>
                  <a:pt x="280" y="368"/>
                </a:cubicBezTo>
                <a:cubicBezTo>
                  <a:pt x="260" y="398"/>
                  <a:pt x="257" y="413"/>
                  <a:pt x="224" y="424"/>
                </a:cubicBezTo>
                <a:cubicBezTo>
                  <a:pt x="199" y="461"/>
                  <a:pt x="152" y="476"/>
                  <a:pt x="112" y="496"/>
                </a:cubicBezTo>
                <a:cubicBezTo>
                  <a:pt x="91" y="507"/>
                  <a:pt x="89" y="518"/>
                  <a:pt x="64" y="520"/>
                </a:cubicBezTo>
                <a:cubicBezTo>
                  <a:pt x="43" y="522"/>
                  <a:pt x="21" y="520"/>
                  <a:pt x="0" y="52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de-DE">
              <a:latin typeface="Calibri" pitchFamily="8" charset="0"/>
            </a:endParaRPr>
          </a:p>
        </p:txBody>
      </p:sp>
      <p:sp>
        <p:nvSpPr>
          <p:cNvPr id="32781" name="Text Box 6"/>
          <p:cNvSpPr txBox="1">
            <a:spLocks noChangeArrowheads="1"/>
          </p:cNvSpPr>
          <p:nvPr/>
        </p:nvSpPr>
        <p:spPr bwMode="auto">
          <a:xfrm>
            <a:off x="3014663" y="850900"/>
            <a:ext cx="22558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dirty="0">
                <a:latin typeface="Calibri" pitchFamily="8" charset="0"/>
                <a:ea typeface="Calibri" pitchFamily="8" charset="0"/>
                <a:cs typeface="Calibri" pitchFamily="8" charset="0"/>
              </a:rPr>
              <a:t>[(</a:t>
            </a:r>
            <a:r>
              <a:rPr lang="en-GB" dirty="0" err="1">
                <a:solidFill>
                  <a:srgbClr val="0000FF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Mel</a:t>
            </a:r>
            <a:r>
              <a:rPr lang="en-GB" dirty="0" err="1">
                <a:solidFill>
                  <a:srgbClr val="FF0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an</a:t>
            </a:r>
            <a:r>
              <a:rPr lang="en-GB" dirty="0" err="1">
                <a:solidFill>
                  <a:srgbClr val="008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ie</a:t>
            </a:r>
            <a:r>
              <a:rPr lang="en-GB" dirty="0" err="1">
                <a:latin typeface="Calibri" pitchFamily="8" charset="0"/>
                <a:ea typeface="Calibri" pitchFamily="8" charset="0"/>
                <a:cs typeface="Calibri" pitchFamily="8" charset="0"/>
              </a:rPr>
              <a:t>)]</a:t>
            </a:r>
            <a:r>
              <a:rPr lang="en-GB" dirty="0" err="1">
                <a:solidFill>
                  <a:srgbClr val="FF0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L</a:t>
            </a:r>
            <a:r>
              <a:rPr lang="en-GB" dirty="0">
                <a:solidFill>
                  <a:srgbClr val="FF0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-</a:t>
            </a:r>
            <a:r>
              <a:rPr lang="en-GB" dirty="0">
                <a:solidFill>
                  <a:srgbClr val="008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H%</a:t>
            </a:r>
            <a:endParaRPr lang="de-DE" dirty="0">
              <a:solidFill>
                <a:srgbClr val="008000"/>
              </a:solidFill>
              <a:latin typeface="Calibri" pitchFamily="8" charset="0"/>
              <a:ea typeface="Calibri" pitchFamily="8" charset="0"/>
              <a:cs typeface="Calibri" pitchFamily="8" charset="0"/>
            </a:endParaRPr>
          </a:p>
        </p:txBody>
      </p:sp>
      <p:sp>
        <p:nvSpPr>
          <p:cNvPr id="32782" name="Freeform 10"/>
          <p:cNvSpPr>
            <a:spLocks/>
          </p:cNvSpPr>
          <p:nvPr/>
        </p:nvSpPr>
        <p:spPr bwMode="auto">
          <a:xfrm>
            <a:off x="3090863" y="1765300"/>
            <a:ext cx="1130300" cy="936625"/>
          </a:xfrm>
          <a:custGeom>
            <a:avLst/>
            <a:gdLst>
              <a:gd name="T0" fmla="*/ 0 w 712"/>
              <a:gd name="T1" fmla="*/ 2147483647 h 590"/>
              <a:gd name="T2" fmla="*/ 2147483647 w 712"/>
              <a:gd name="T3" fmla="*/ 2147483647 h 590"/>
              <a:gd name="T4" fmla="*/ 2147483647 w 712"/>
              <a:gd name="T5" fmla="*/ 0 h 590"/>
              <a:gd name="T6" fmla="*/ 2147483647 w 712"/>
              <a:gd name="T7" fmla="*/ 2147483647 h 590"/>
              <a:gd name="T8" fmla="*/ 2147483647 w 712"/>
              <a:gd name="T9" fmla="*/ 2147483647 h 590"/>
              <a:gd name="T10" fmla="*/ 2147483647 w 712"/>
              <a:gd name="T11" fmla="*/ 2147483647 h 590"/>
              <a:gd name="T12" fmla="*/ 2147483647 w 712"/>
              <a:gd name="T13" fmla="*/ 2147483647 h 590"/>
              <a:gd name="T14" fmla="*/ 2147483647 w 712"/>
              <a:gd name="T15" fmla="*/ 2147483647 h 590"/>
              <a:gd name="T16" fmla="*/ 2147483647 w 712"/>
              <a:gd name="T17" fmla="*/ 2147483647 h 590"/>
              <a:gd name="T18" fmla="*/ 2147483647 w 712"/>
              <a:gd name="T19" fmla="*/ 2147483647 h 590"/>
              <a:gd name="T20" fmla="*/ 2147483647 w 712"/>
              <a:gd name="T21" fmla="*/ 2147483647 h 590"/>
              <a:gd name="T22" fmla="*/ 2147483647 w 712"/>
              <a:gd name="T23" fmla="*/ 2147483647 h 590"/>
              <a:gd name="T24" fmla="*/ 2147483647 w 712"/>
              <a:gd name="T25" fmla="*/ 2147483647 h 590"/>
              <a:gd name="T26" fmla="*/ 2147483647 w 712"/>
              <a:gd name="T27" fmla="*/ 2147483647 h 590"/>
              <a:gd name="T28" fmla="*/ 2147483647 w 712"/>
              <a:gd name="T29" fmla="*/ 2147483647 h 590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712"/>
              <a:gd name="T46" fmla="*/ 0 h 590"/>
              <a:gd name="T47" fmla="*/ 712 w 712"/>
              <a:gd name="T48" fmla="*/ 590 h 590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712" h="590">
                <a:moveTo>
                  <a:pt x="0" y="80"/>
                </a:moveTo>
                <a:cubicBezTo>
                  <a:pt x="32" y="59"/>
                  <a:pt x="64" y="37"/>
                  <a:pt x="96" y="16"/>
                </a:cubicBezTo>
                <a:cubicBezTo>
                  <a:pt x="110" y="7"/>
                  <a:pt x="144" y="0"/>
                  <a:pt x="144" y="0"/>
                </a:cubicBezTo>
                <a:cubicBezTo>
                  <a:pt x="181" y="7"/>
                  <a:pt x="202" y="12"/>
                  <a:pt x="232" y="32"/>
                </a:cubicBezTo>
                <a:cubicBezTo>
                  <a:pt x="258" y="109"/>
                  <a:pt x="284" y="185"/>
                  <a:pt x="304" y="264"/>
                </a:cubicBezTo>
                <a:cubicBezTo>
                  <a:pt x="307" y="293"/>
                  <a:pt x="308" y="323"/>
                  <a:pt x="312" y="352"/>
                </a:cubicBezTo>
                <a:cubicBezTo>
                  <a:pt x="319" y="410"/>
                  <a:pt x="319" y="546"/>
                  <a:pt x="376" y="584"/>
                </a:cubicBezTo>
                <a:cubicBezTo>
                  <a:pt x="459" y="578"/>
                  <a:pt x="487" y="590"/>
                  <a:pt x="544" y="552"/>
                </a:cubicBezTo>
                <a:cubicBezTo>
                  <a:pt x="549" y="544"/>
                  <a:pt x="553" y="535"/>
                  <a:pt x="560" y="528"/>
                </a:cubicBezTo>
                <a:cubicBezTo>
                  <a:pt x="567" y="521"/>
                  <a:pt x="578" y="520"/>
                  <a:pt x="584" y="512"/>
                </a:cubicBezTo>
                <a:cubicBezTo>
                  <a:pt x="589" y="505"/>
                  <a:pt x="588" y="495"/>
                  <a:pt x="592" y="488"/>
                </a:cubicBezTo>
                <a:cubicBezTo>
                  <a:pt x="601" y="471"/>
                  <a:pt x="613" y="456"/>
                  <a:pt x="624" y="440"/>
                </a:cubicBezTo>
                <a:cubicBezTo>
                  <a:pt x="624" y="440"/>
                  <a:pt x="644" y="380"/>
                  <a:pt x="648" y="368"/>
                </a:cubicBezTo>
                <a:cubicBezTo>
                  <a:pt x="664" y="321"/>
                  <a:pt x="686" y="272"/>
                  <a:pt x="696" y="224"/>
                </a:cubicBezTo>
                <a:cubicBezTo>
                  <a:pt x="705" y="178"/>
                  <a:pt x="698" y="196"/>
                  <a:pt x="712" y="16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>
              <a:latin typeface="Calibri" pitchFamily="8" charset="0"/>
            </a:endParaRPr>
          </a:p>
        </p:txBody>
      </p:sp>
      <p:sp>
        <p:nvSpPr>
          <p:cNvPr id="84" name="Oval 13"/>
          <p:cNvSpPr>
            <a:spLocks noChangeArrowheads="1"/>
          </p:cNvSpPr>
          <p:nvPr/>
        </p:nvSpPr>
        <p:spPr bwMode="auto">
          <a:xfrm>
            <a:off x="3243263" y="1689100"/>
            <a:ext cx="228600" cy="2286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de-DE">
              <a:latin typeface="Calibri" pitchFamily="8" charset="0"/>
            </a:endParaRPr>
          </a:p>
        </p:txBody>
      </p:sp>
      <p:sp>
        <p:nvSpPr>
          <p:cNvPr id="32784" name="Text Box 16"/>
          <p:cNvSpPr txBox="1">
            <a:spLocks noChangeArrowheads="1"/>
          </p:cNvSpPr>
          <p:nvPr/>
        </p:nvSpPr>
        <p:spPr bwMode="auto">
          <a:xfrm>
            <a:off x="3148013" y="1211263"/>
            <a:ext cx="5302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>
                <a:solidFill>
                  <a:srgbClr val="3333CC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H*</a:t>
            </a:r>
            <a:endParaRPr lang="de-DE">
              <a:solidFill>
                <a:srgbClr val="3333CC"/>
              </a:solidFill>
              <a:latin typeface="Calibri" pitchFamily="8" charset="0"/>
              <a:ea typeface="Calibri" pitchFamily="8" charset="0"/>
              <a:cs typeface="Calibri" pitchFamily="8" charset="0"/>
            </a:endParaRPr>
          </a:p>
        </p:txBody>
      </p:sp>
      <p:sp>
        <p:nvSpPr>
          <p:cNvPr id="32785" name="Oval 25"/>
          <p:cNvSpPr>
            <a:spLocks noChangeArrowheads="1"/>
          </p:cNvSpPr>
          <p:nvPr/>
        </p:nvSpPr>
        <p:spPr bwMode="auto">
          <a:xfrm>
            <a:off x="3852863" y="2527300"/>
            <a:ext cx="228600" cy="2286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de-DE">
              <a:latin typeface="Calibri" pitchFamily="8" charset="0"/>
            </a:endParaRPr>
          </a:p>
        </p:txBody>
      </p:sp>
      <p:sp>
        <p:nvSpPr>
          <p:cNvPr id="32786" name="Oval 28"/>
          <p:cNvSpPr>
            <a:spLocks noChangeArrowheads="1"/>
          </p:cNvSpPr>
          <p:nvPr/>
        </p:nvSpPr>
        <p:spPr bwMode="auto">
          <a:xfrm>
            <a:off x="3548063" y="2527300"/>
            <a:ext cx="228600" cy="2286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de-DE">
              <a:latin typeface="Calibri" pitchFamily="8" charset="0"/>
            </a:endParaRPr>
          </a:p>
        </p:txBody>
      </p:sp>
      <p:sp>
        <p:nvSpPr>
          <p:cNvPr id="32787" name="Freeform 31"/>
          <p:cNvSpPr>
            <a:spLocks/>
          </p:cNvSpPr>
          <p:nvPr/>
        </p:nvSpPr>
        <p:spPr bwMode="auto">
          <a:xfrm>
            <a:off x="3657600" y="1295400"/>
            <a:ext cx="919163" cy="1155700"/>
          </a:xfrm>
          <a:custGeom>
            <a:avLst/>
            <a:gdLst>
              <a:gd name="T0" fmla="*/ 2147483647 w 579"/>
              <a:gd name="T1" fmla="*/ 0 h 728"/>
              <a:gd name="T2" fmla="*/ 2147483647 w 579"/>
              <a:gd name="T3" fmla="*/ 2147483647 h 728"/>
              <a:gd name="T4" fmla="*/ 2147483647 w 579"/>
              <a:gd name="T5" fmla="*/ 2147483647 h 728"/>
              <a:gd name="T6" fmla="*/ 2147483647 w 579"/>
              <a:gd name="T7" fmla="*/ 2147483647 h 728"/>
              <a:gd name="T8" fmla="*/ 2147483647 w 579"/>
              <a:gd name="T9" fmla="*/ 2147483647 h 728"/>
              <a:gd name="T10" fmla="*/ 2147483647 w 579"/>
              <a:gd name="T11" fmla="*/ 2147483647 h 728"/>
              <a:gd name="T12" fmla="*/ 2147483647 w 579"/>
              <a:gd name="T13" fmla="*/ 2147483647 h 728"/>
              <a:gd name="T14" fmla="*/ 2147483647 w 579"/>
              <a:gd name="T15" fmla="*/ 2147483647 h 728"/>
              <a:gd name="T16" fmla="*/ 2147483647 w 579"/>
              <a:gd name="T17" fmla="*/ 2147483647 h 728"/>
              <a:gd name="T18" fmla="*/ 2147483647 w 579"/>
              <a:gd name="T19" fmla="*/ 2147483647 h 728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579"/>
              <a:gd name="T31" fmla="*/ 0 h 728"/>
              <a:gd name="T32" fmla="*/ 579 w 579"/>
              <a:gd name="T33" fmla="*/ 728 h 728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579" h="728">
                <a:moveTo>
                  <a:pt x="579" y="0"/>
                </a:moveTo>
                <a:cubicBezTo>
                  <a:pt x="563" y="24"/>
                  <a:pt x="555" y="56"/>
                  <a:pt x="531" y="72"/>
                </a:cubicBezTo>
                <a:cubicBezTo>
                  <a:pt x="467" y="115"/>
                  <a:pt x="412" y="152"/>
                  <a:pt x="339" y="176"/>
                </a:cubicBezTo>
                <a:cubicBezTo>
                  <a:pt x="330" y="179"/>
                  <a:pt x="324" y="188"/>
                  <a:pt x="315" y="192"/>
                </a:cubicBezTo>
                <a:cubicBezTo>
                  <a:pt x="315" y="192"/>
                  <a:pt x="255" y="212"/>
                  <a:pt x="243" y="216"/>
                </a:cubicBezTo>
                <a:cubicBezTo>
                  <a:pt x="225" y="222"/>
                  <a:pt x="195" y="248"/>
                  <a:pt x="195" y="248"/>
                </a:cubicBezTo>
                <a:cubicBezTo>
                  <a:pt x="158" y="304"/>
                  <a:pt x="179" y="285"/>
                  <a:pt x="139" y="312"/>
                </a:cubicBezTo>
                <a:cubicBezTo>
                  <a:pt x="125" y="353"/>
                  <a:pt x="93" y="371"/>
                  <a:pt x="75" y="408"/>
                </a:cubicBezTo>
                <a:cubicBezTo>
                  <a:pt x="52" y="454"/>
                  <a:pt x="35" y="503"/>
                  <a:pt x="19" y="552"/>
                </a:cubicBezTo>
                <a:cubicBezTo>
                  <a:pt x="0" y="608"/>
                  <a:pt x="19" y="669"/>
                  <a:pt x="19" y="72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de-DE">
              <a:latin typeface="Calibri" pitchFamily="8" charset="0"/>
            </a:endParaRPr>
          </a:p>
        </p:txBody>
      </p:sp>
      <p:sp>
        <p:nvSpPr>
          <p:cNvPr id="32788" name="Freeform 33"/>
          <p:cNvSpPr>
            <a:spLocks/>
          </p:cNvSpPr>
          <p:nvPr/>
        </p:nvSpPr>
        <p:spPr bwMode="auto">
          <a:xfrm>
            <a:off x="3783013" y="1828800"/>
            <a:ext cx="146050" cy="673100"/>
          </a:xfrm>
          <a:custGeom>
            <a:avLst/>
            <a:gdLst>
              <a:gd name="T0" fmla="*/ 2147483647 w 92"/>
              <a:gd name="T1" fmla="*/ 0 h 424"/>
              <a:gd name="T2" fmla="*/ 2147483647 w 92"/>
              <a:gd name="T3" fmla="*/ 2147483647 h 424"/>
              <a:gd name="T4" fmla="*/ 2147483647 w 92"/>
              <a:gd name="T5" fmla="*/ 2147483647 h 424"/>
              <a:gd name="T6" fmla="*/ 2147483647 w 92"/>
              <a:gd name="T7" fmla="*/ 2147483647 h 424"/>
              <a:gd name="T8" fmla="*/ 2147483647 w 92"/>
              <a:gd name="T9" fmla="*/ 2147483647 h 42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2"/>
              <a:gd name="T16" fmla="*/ 0 h 424"/>
              <a:gd name="T17" fmla="*/ 92 w 92"/>
              <a:gd name="T18" fmla="*/ 424 h 42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2" h="424">
                <a:moveTo>
                  <a:pt x="52" y="0"/>
                </a:moveTo>
                <a:cubicBezTo>
                  <a:pt x="46" y="17"/>
                  <a:pt x="34" y="31"/>
                  <a:pt x="28" y="48"/>
                </a:cubicBezTo>
                <a:cubicBezTo>
                  <a:pt x="16" y="85"/>
                  <a:pt x="14" y="130"/>
                  <a:pt x="4" y="168"/>
                </a:cubicBezTo>
                <a:cubicBezTo>
                  <a:pt x="9" y="230"/>
                  <a:pt x="0" y="328"/>
                  <a:pt x="60" y="368"/>
                </a:cubicBezTo>
                <a:cubicBezTo>
                  <a:pt x="67" y="390"/>
                  <a:pt x="75" y="407"/>
                  <a:pt x="92" y="42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de-DE">
              <a:latin typeface="Calibri" pitchFamily="8" charset="0"/>
            </a:endParaRPr>
          </a:p>
        </p:txBody>
      </p:sp>
      <p:cxnSp>
        <p:nvCxnSpPr>
          <p:cNvPr id="32789" name="Straight Arrow Connector 90"/>
          <p:cNvCxnSpPr>
            <a:cxnSpLocks noChangeShapeType="1"/>
          </p:cNvCxnSpPr>
          <p:nvPr/>
        </p:nvCxnSpPr>
        <p:spPr bwMode="auto">
          <a:xfrm rot="5400000">
            <a:off x="1371600" y="4724400"/>
            <a:ext cx="1219200" cy="91440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sysDash"/>
            <a:round/>
            <a:headEnd/>
            <a:tailEnd type="arrow" w="med" len="med"/>
          </a:ln>
        </p:spPr>
      </p:cxnSp>
      <p:cxnSp>
        <p:nvCxnSpPr>
          <p:cNvPr id="32790" name="Straight Arrow Connector 92"/>
          <p:cNvCxnSpPr>
            <a:cxnSpLocks noChangeShapeType="1"/>
          </p:cNvCxnSpPr>
          <p:nvPr/>
        </p:nvCxnSpPr>
        <p:spPr bwMode="auto">
          <a:xfrm rot="10800000" flipV="1">
            <a:off x="5562600" y="4648200"/>
            <a:ext cx="1993900" cy="30480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sysDash"/>
            <a:round/>
            <a:headEnd/>
            <a:tailEnd type="arrow" w="med" len="med"/>
          </a:ln>
        </p:spPr>
      </p:cxnSp>
      <p:sp>
        <p:nvSpPr>
          <p:cNvPr id="32791" name="Freeform 99"/>
          <p:cNvSpPr>
            <a:spLocks noChangeArrowheads="1"/>
          </p:cNvSpPr>
          <p:nvPr/>
        </p:nvSpPr>
        <p:spPr bwMode="auto">
          <a:xfrm>
            <a:off x="4673600" y="4697413"/>
            <a:ext cx="2413000" cy="1157287"/>
          </a:xfrm>
          <a:custGeom>
            <a:avLst/>
            <a:gdLst>
              <a:gd name="T0" fmla="*/ 0 w 2413000"/>
              <a:gd name="T1" fmla="*/ 1131880 h 1156964"/>
              <a:gd name="T2" fmla="*/ 139700 w 2413000"/>
              <a:gd name="T3" fmla="*/ 1157287 h 1156964"/>
              <a:gd name="T4" fmla="*/ 342900 w 2413000"/>
              <a:gd name="T5" fmla="*/ 1144583 h 1156964"/>
              <a:gd name="T6" fmla="*/ 431800 w 2413000"/>
              <a:gd name="T7" fmla="*/ 1093769 h 1156964"/>
              <a:gd name="T8" fmla="*/ 482600 w 2413000"/>
              <a:gd name="T9" fmla="*/ 992141 h 1156964"/>
              <a:gd name="T10" fmla="*/ 508000 w 2413000"/>
              <a:gd name="T11" fmla="*/ 954030 h 1156964"/>
              <a:gd name="T12" fmla="*/ 520700 w 2413000"/>
              <a:gd name="T13" fmla="*/ 903216 h 1156964"/>
              <a:gd name="T14" fmla="*/ 546100 w 2413000"/>
              <a:gd name="T15" fmla="*/ 725366 h 1156964"/>
              <a:gd name="T16" fmla="*/ 571500 w 2413000"/>
              <a:gd name="T17" fmla="*/ 623738 h 1156964"/>
              <a:gd name="T18" fmla="*/ 584200 w 2413000"/>
              <a:gd name="T19" fmla="*/ 572924 h 1156964"/>
              <a:gd name="T20" fmla="*/ 609600 w 2413000"/>
              <a:gd name="T21" fmla="*/ 445888 h 1156964"/>
              <a:gd name="T22" fmla="*/ 622300 w 2413000"/>
              <a:gd name="T23" fmla="*/ 395074 h 1156964"/>
              <a:gd name="T24" fmla="*/ 698500 w 2413000"/>
              <a:gd name="T25" fmla="*/ 268039 h 1156964"/>
              <a:gd name="T26" fmla="*/ 723900 w 2413000"/>
              <a:gd name="T27" fmla="*/ 229928 h 1156964"/>
              <a:gd name="T28" fmla="*/ 800100 w 2413000"/>
              <a:gd name="T29" fmla="*/ 191818 h 1156964"/>
              <a:gd name="T30" fmla="*/ 876300 w 2413000"/>
              <a:gd name="T31" fmla="*/ 166410 h 1156964"/>
              <a:gd name="T32" fmla="*/ 927100 w 2413000"/>
              <a:gd name="T33" fmla="*/ 141003 h 1156964"/>
              <a:gd name="T34" fmla="*/ 1054100 w 2413000"/>
              <a:gd name="T35" fmla="*/ 102893 h 1156964"/>
              <a:gd name="T36" fmla="*/ 1117600 w 2413000"/>
              <a:gd name="T37" fmla="*/ 90189 h 1156964"/>
              <a:gd name="T38" fmla="*/ 1193800 w 2413000"/>
              <a:gd name="T39" fmla="*/ 64782 h 1156964"/>
              <a:gd name="T40" fmla="*/ 1625600 w 2413000"/>
              <a:gd name="T41" fmla="*/ 39375 h 1156964"/>
              <a:gd name="T42" fmla="*/ 2247900 w 2413000"/>
              <a:gd name="T43" fmla="*/ 13968 h 1156964"/>
              <a:gd name="T44" fmla="*/ 2413000 w 2413000"/>
              <a:gd name="T45" fmla="*/ 1264 h 1156964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2413000"/>
              <a:gd name="T70" fmla="*/ 0 h 1156964"/>
              <a:gd name="T71" fmla="*/ 2413000 w 2413000"/>
              <a:gd name="T72" fmla="*/ 1156964 h 1156964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2413000" h="1156964">
                <a:moveTo>
                  <a:pt x="0" y="1131564"/>
                </a:moveTo>
                <a:cubicBezTo>
                  <a:pt x="20646" y="1135693"/>
                  <a:pt x="123451" y="1156964"/>
                  <a:pt x="139700" y="1156964"/>
                </a:cubicBezTo>
                <a:cubicBezTo>
                  <a:pt x="207565" y="1156964"/>
                  <a:pt x="275167" y="1148497"/>
                  <a:pt x="342900" y="1144264"/>
                </a:cubicBezTo>
                <a:cubicBezTo>
                  <a:pt x="352545" y="1139441"/>
                  <a:pt x="422134" y="1107272"/>
                  <a:pt x="431800" y="1093464"/>
                </a:cubicBezTo>
                <a:cubicBezTo>
                  <a:pt x="453514" y="1062445"/>
                  <a:pt x="461597" y="1023369"/>
                  <a:pt x="482600" y="991864"/>
                </a:cubicBezTo>
                <a:lnTo>
                  <a:pt x="508000" y="953764"/>
                </a:lnTo>
                <a:cubicBezTo>
                  <a:pt x="512233" y="936831"/>
                  <a:pt x="517831" y="920181"/>
                  <a:pt x="520700" y="902964"/>
                </a:cubicBezTo>
                <a:cubicBezTo>
                  <a:pt x="530542" y="843910"/>
                  <a:pt x="527168" y="781960"/>
                  <a:pt x="546100" y="725164"/>
                </a:cubicBezTo>
                <a:cubicBezTo>
                  <a:pt x="568794" y="657081"/>
                  <a:pt x="551066" y="715516"/>
                  <a:pt x="571500" y="623564"/>
                </a:cubicBezTo>
                <a:cubicBezTo>
                  <a:pt x="575286" y="606525"/>
                  <a:pt x="580543" y="589831"/>
                  <a:pt x="584200" y="572764"/>
                </a:cubicBezTo>
                <a:cubicBezTo>
                  <a:pt x="593246" y="530551"/>
                  <a:pt x="599129" y="487647"/>
                  <a:pt x="609600" y="445764"/>
                </a:cubicBezTo>
                <a:cubicBezTo>
                  <a:pt x="613833" y="428831"/>
                  <a:pt x="616171" y="411307"/>
                  <a:pt x="622300" y="394964"/>
                </a:cubicBezTo>
                <a:cubicBezTo>
                  <a:pt x="639037" y="350333"/>
                  <a:pt x="673181" y="305942"/>
                  <a:pt x="698500" y="267964"/>
                </a:cubicBezTo>
                <a:cubicBezTo>
                  <a:pt x="706967" y="255264"/>
                  <a:pt x="709420" y="234691"/>
                  <a:pt x="723900" y="229864"/>
                </a:cubicBezTo>
                <a:cubicBezTo>
                  <a:pt x="862851" y="183547"/>
                  <a:pt x="652384" y="257416"/>
                  <a:pt x="800100" y="191764"/>
                </a:cubicBezTo>
                <a:cubicBezTo>
                  <a:pt x="824566" y="180890"/>
                  <a:pt x="852353" y="178338"/>
                  <a:pt x="876300" y="166364"/>
                </a:cubicBezTo>
                <a:cubicBezTo>
                  <a:pt x="893233" y="157897"/>
                  <a:pt x="909522" y="147995"/>
                  <a:pt x="927100" y="140964"/>
                </a:cubicBezTo>
                <a:cubicBezTo>
                  <a:pt x="966673" y="125135"/>
                  <a:pt x="1011998" y="112220"/>
                  <a:pt x="1054100" y="102864"/>
                </a:cubicBezTo>
                <a:cubicBezTo>
                  <a:pt x="1075172" y="98181"/>
                  <a:pt x="1096775" y="95844"/>
                  <a:pt x="1117600" y="90164"/>
                </a:cubicBezTo>
                <a:cubicBezTo>
                  <a:pt x="1143431" y="83119"/>
                  <a:pt x="1167272" y="68382"/>
                  <a:pt x="1193800" y="64764"/>
                </a:cubicBezTo>
                <a:cubicBezTo>
                  <a:pt x="1217176" y="61576"/>
                  <a:pt x="1617114" y="39778"/>
                  <a:pt x="1625600" y="39364"/>
                </a:cubicBezTo>
                <a:lnTo>
                  <a:pt x="2247900" y="13964"/>
                </a:lnTo>
                <a:cubicBezTo>
                  <a:pt x="2387537" y="0"/>
                  <a:pt x="2332356" y="1264"/>
                  <a:pt x="2413000" y="126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6" name="TextBox 25"/>
          <p:cNvSpPr txBox="1"/>
          <p:nvPr/>
        </p:nvSpPr>
        <p:spPr>
          <a:xfrm>
            <a:off x="1066800" y="0"/>
            <a:ext cx="6248400" cy="4619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dirty="0">
                <a:latin typeface="Calibri"/>
                <a:cs typeface="Calibri"/>
              </a:rPr>
              <a:t>Beziehung zwischen Tönen und Grundfrequenz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47800" y="0"/>
            <a:ext cx="5791200" cy="4619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de-DE" dirty="0" smtClean="0">
                <a:latin typeface="Calibri"/>
                <a:cs typeface="Calibri"/>
              </a:rPr>
              <a:t>Tonakzent-Inventar: monotonal und </a:t>
            </a:r>
            <a:r>
              <a:rPr lang="de-DE" dirty="0" err="1" smtClean="0">
                <a:latin typeface="Calibri"/>
                <a:cs typeface="Calibri"/>
              </a:rPr>
              <a:t>bitonal</a:t>
            </a:r>
            <a:r>
              <a:rPr lang="de-DE" dirty="0" smtClean="0">
                <a:latin typeface="Calibri"/>
                <a:cs typeface="Calibri"/>
              </a:rPr>
              <a:t> </a:t>
            </a:r>
            <a:endParaRPr lang="de-DE" dirty="0">
              <a:latin typeface="Calibri"/>
              <a:cs typeface="Calibri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1000" y="381000"/>
            <a:ext cx="19050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dirty="0">
                <a:solidFill>
                  <a:srgbClr val="0000FF"/>
                </a:solidFill>
                <a:latin typeface="Calibri"/>
                <a:cs typeface="Calibri"/>
              </a:rPr>
              <a:t>Monotonal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562600" y="381000"/>
            <a:ext cx="12954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dirty="0" err="1">
                <a:solidFill>
                  <a:srgbClr val="0000FF"/>
                </a:solidFill>
                <a:latin typeface="Calibri"/>
                <a:cs typeface="Calibri"/>
              </a:rPr>
              <a:t>Bitonal</a:t>
            </a:r>
            <a:endParaRPr lang="de-DE" dirty="0">
              <a:solidFill>
                <a:srgbClr val="0000FF"/>
              </a:solidFill>
              <a:latin typeface="Calibri"/>
              <a:cs typeface="Calibri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1000" y="762000"/>
            <a:ext cx="13716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dirty="0">
                <a:latin typeface="Calibri"/>
                <a:cs typeface="Calibri"/>
              </a:rPr>
              <a:t>L*, H*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962400" y="762000"/>
            <a:ext cx="22098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dirty="0" err="1">
                <a:solidFill>
                  <a:srgbClr val="0000FF"/>
                </a:solidFill>
                <a:latin typeface="Calibri"/>
                <a:cs typeface="Calibri"/>
              </a:rPr>
              <a:t>Trailing</a:t>
            </a:r>
            <a:r>
              <a:rPr lang="de-DE" dirty="0">
                <a:solidFill>
                  <a:srgbClr val="0000FF"/>
                </a:solidFill>
                <a:latin typeface="Calibri"/>
                <a:cs typeface="Calibri"/>
              </a:rPr>
              <a:t> tone</a:t>
            </a:r>
            <a:r>
              <a:rPr lang="de-DE" dirty="0">
                <a:latin typeface="Calibri"/>
                <a:cs typeface="Calibri"/>
              </a:rPr>
              <a:t>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0" y="762000"/>
            <a:ext cx="17526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dirty="0">
                <a:latin typeface="Calibri"/>
                <a:cs typeface="Calibri"/>
              </a:rPr>
              <a:t>L*+H, H*+L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962400" y="1143000"/>
            <a:ext cx="22098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dirty="0" err="1">
                <a:solidFill>
                  <a:srgbClr val="0000FF"/>
                </a:solidFill>
                <a:latin typeface="Calibri"/>
                <a:cs typeface="Calibri"/>
              </a:rPr>
              <a:t>Leading</a:t>
            </a:r>
            <a:r>
              <a:rPr lang="de-DE" dirty="0">
                <a:solidFill>
                  <a:srgbClr val="0000FF"/>
                </a:solidFill>
                <a:latin typeface="Calibri"/>
                <a:cs typeface="Calibri"/>
              </a:rPr>
              <a:t> tone</a:t>
            </a:r>
            <a:r>
              <a:rPr lang="de-DE" dirty="0">
                <a:latin typeface="Calibri"/>
                <a:cs typeface="Calibri"/>
              </a:rPr>
              <a:t>: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00800" y="1143000"/>
            <a:ext cx="17526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dirty="0">
                <a:latin typeface="Calibri"/>
                <a:cs typeface="Calibri"/>
              </a:rPr>
              <a:t>L+H*, H+L*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304800" y="5562600"/>
            <a:ext cx="8305800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dirty="0">
                <a:latin typeface="Calibri"/>
                <a:cs typeface="Calibri"/>
              </a:rPr>
              <a:t>N.B: die Einführung von L+H* </a:t>
            </a:r>
            <a:r>
              <a:rPr lang="de-DE" dirty="0" err="1">
                <a:latin typeface="Calibri"/>
                <a:cs typeface="Calibri"/>
              </a:rPr>
              <a:t>vs</a:t>
            </a:r>
            <a:r>
              <a:rPr lang="de-DE" dirty="0">
                <a:latin typeface="Calibri"/>
                <a:cs typeface="Calibri"/>
              </a:rPr>
              <a:t> L*+H ist konsistent mit der </a:t>
            </a:r>
            <a:r>
              <a:rPr lang="de-DE" dirty="0" err="1">
                <a:latin typeface="Calibri"/>
                <a:cs typeface="Calibri"/>
              </a:rPr>
              <a:t>IPO-Beobachtung</a:t>
            </a:r>
            <a:r>
              <a:rPr lang="de-DE" dirty="0">
                <a:latin typeface="Calibri"/>
                <a:cs typeface="Calibri"/>
              </a:rPr>
              <a:t> (vorige Woche), dass die </a:t>
            </a:r>
            <a:r>
              <a:rPr lang="de-DE" b="1" dirty="0">
                <a:latin typeface="Calibri"/>
                <a:cs typeface="Calibri"/>
              </a:rPr>
              <a:t>zeitliche Synchronisierung von f0 mit  Vokalen </a:t>
            </a:r>
            <a:r>
              <a:rPr lang="de-DE" b="1" dirty="0" err="1">
                <a:latin typeface="Calibri"/>
                <a:cs typeface="Calibri"/>
              </a:rPr>
              <a:t>perzeptiv</a:t>
            </a:r>
            <a:r>
              <a:rPr lang="de-DE" b="1" dirty="0">
                <a:latin typeface="Calibri"/>
                <a:cs typeface="Calibri"/>
              </a:rPr>
              <a:t> sehr </a:t>
            </a:r>
            <a:r>
              <a:rPr lang="de-DE" b="1" dirty="0" err="1">
                <a:latin typeface="Calibri"/>
                <a:cs typeface="Calibri"/>
              </a:rPr>
              <a:t>salient</a:t>
            </a:r>
            <a:r>
              <a:rPr lang="de-DE" b="1" dirty="0">
                <a:latin typeface="Calibri"/>
                <a:cs typeface="Calibri"/>
              </a:rPr>
              <a:t> ist</a:t>
            </a:r>
          </a:p>
        </p:txBody>
      </p:sp>
      <p:grpSp>
        <p:nvGrpSpPr>
          <p:cNvPr id="41" name="Group 40"/>
          <p:cNvGrpSpPr/>
          <p:nvPr/>
        </p:nvGrpSpPr>
        <p:grpSpPr>
          <a:xfrm>
            <a:off x="304800" y="3733800"/>
            <a:ext cx="8077200" cy="1943100"/>
            <a:chOff x="304800" y="3733800"/>
            <a:chExt cx="8077200" cy="1943100"/>
          </a:xfrm>
        </p:grpSpPr>
        <p:sp>
          <p:nvSpPr>
            <p:cNvPr id="18" name="TextBox 17"/>
            <p:cNvSpPr txBox="1"/>
            <p:nvPr/>
          </p:nvSpPr>
          <p:spPr>
            <a:xfrm>
              <a:off x="304800" y="3733800"/>
              <a:ext cx="2133600" cy="46196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de-DE" dirty="0">
                  <a:latin typeface="Calibri"/>
                  <a:cs typeface="Calibri"/>
                </a:rPr>
                <a:t>Ramona L-L%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477000" y="3746500"/>
              <a:ext cx="1905000" cy="46196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de-DE" dirty="0">
                  <a:latin typeface="Calibri"/>
                  <a:cs typeface="Calibri"/>
                </a:rPr>
                <a:t>Ramona L-L%</a:t>
              </a:r>
            </a:p>
          </p:txBody>
        </p:sp>
        <p:sp>
          <p:nvSpPr>
            <p:cNvPr id="33805" name="Freeform 22"/>
            <p:cNvSpPr>
              <a:spLocks noChangeArrowheads="1"/>
            </p:cNvSpPr>
            <p:nvPr/>
          </p:nvSpPr>
          <p:spPr bwMode="auto">
            <a:xfrm>
              <a:off x="457200" y="4813300"/>
              <a:ext cx="825500" cy="635000"/>
            </a:xfrm>
            <a:custGeom>
              <a:avLst/>
              <a:gdLst>
                <a:gd name="T0" fmla="*/ 0 w 825500"/>
                <a:gd name="T1" fmla="*/ 355600 h 635000"/>
                <a:gd name="T2" fmla="*/ 50800 w 825500"/>
                <a:gd name="T3" fmla="*/ 342900 h 635000"/>
                <a:gd name="T4" fmla="*/ 101600 w 825500"/>
                <a:gd name="T5" fmla="*/ 317500 h 635000"/>
                <a:gd name="T6" fmla="*/ 165100 w 825500"/>
                <a:gd name="T7" fmla="*/ 304800 h 635000"/>
                <a:gd name="T8" fmla="*/ 279400 w 825500"/>
                <a:gd name="T9" fmla="*/ 241300 h 635000"/>
                <a:gd name="T10" fmla="*/ 317500 w 825500"/>
                <a:gd name="T11" fmla="*/ 203200 h 635000"/>
                <a:gd name="T12" fmla="*/ 355600 w 825500"/>
                <a:gd name="T13" fmla="*/ 177800 h 635000"/>
                <a:gd name="T14" fmla="*/ 419100 w 825500"/>
                <a:gd name="T15" fmla="*/ 114300 h 635000"/>
                <a:gd name="T16" fmla="*/ 457200 w 825500"/>
                <a:gd name="T17" fmla="*/ 38100 h 635000"/>
                <a:gd name="T18" fmla="*/ 546100 w 825500"/>
                <a:gd name="T19" fmla="*/ 0 h 635000"/>
                <a:gd name="T20" fmla="*/ 647700 w 825500"/>
                <a:gd name="T21" fmla="*/ 38100 h 635000"/>
                <a:gd name="T22" fmla="*/ 673100 w 825500"/>
                <a:gd name="T23" fmla="*/ 114300 h 635000"/>
                <a:gd name="T24" fmla="*/ 698500 w 825500"/>
                <a:gd name="T25" fmla="*/ 203200 h 635000"/>
                <a:gd name="T26" fmla="*/ 711200 w 825500"/>
                <a:gd name="T27" fmla="*/ 241300 h 635000"/>
                <a:gd name="T28" fmla="*/ 723900 w 825500"/>
                <a:gd name="T29" fmla="*/ 292100 h 635000"/>
                <a:gd name="T30" fmla="*/ 749300 w 825500"/>
                <a:gd name="T31" fmla="*/ 368300 h 635000"/>
                <a:gd name="T32" fmla="*/ 762000 w 825500"/>
                <a:gd name="T33" fmla="*/ 406400 h 635000"/>
                <a:gd name="T34" fmla="*/ 787400 w 825500"/>
                <a:gd name="T35" fmla="*/ 520700 h 635000"/>
                <a:gd name="T36" fmla="*/ 812800 w 825500"/>
                <a:gd name="T37" fmla="*/ 596900 h 635000"/>
                <a:gd name="T38" fmla="*/ 825500 w 825500"/>
                <a:gd name="T39" fmla="*/ 635000 h 635000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825500"/>
                <a:gd name="T61" fmla="*/ 0 h 635000"/>
                <a:gd name="T62" fmla="*/ 825500 w 825500"/>
                <a:gd name="T63" fmla="*/ 635000 h 635000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825500" h="635000">
                  <a:moveTo>
                    <a:pt x="0" y="355600"/>
                  </a:moveTo>
                  <a:cubicBezTo>
                    <a:pt x="16933" y="351367"/>
                    <a:pt x="34457" y="349029"/>
                    <a:pt x="50800" y="342900"/>
                  </a:cubicBezTo>
                  <a:cubicBezTo>
                    <a:pt x="68527" y="336253"/>
                    <a:pt x="83639" y="323487"/>
                    <a:pt x="101600" y="317500"/>
                  </a:cubicBezTo>
                  <a:cubicBezTo>
                    <a:pt x="122078" y="310674"/>
                    <a:pt x="143933" y="309033"/>
                    <a:pt x="165100" y="304800"/>
                  </a:cubicBezTo>
                  <a:cubicBezTo>
                    <a:pt x="252439" y="246574"/>
                    <a:pt x="212340" y="263653"/>
                    <a:pt x="279400" y="241300"/>
                  </a:cubicBezTo>
                  <a:cubicBezTo>
                    <a:pt x="292100" y="228600"/>
                    <a:pt x="303702" y="214698"/>
                    <a:pt x="317500" y="203200"/>
                  </a:cubicBezTo>
                  <a:cubicBezTo>
                    <a:pt x="329226" y="193429"/>
                    <a:pt x="344807" y="188593"/>
                    <a:pt x="355600" y="177800"/>
                  </a:cubicBezTo>
                  <a:cubicBezTo>
                    <a:pt x="440267" y="93133"/>
                    <a:pt x="317500" y="182033"/>
                    <a:pt x="419100" y="114300"/>
                  </a:cubicBezTo>
                  <a:cubicBezTo>
                    <a:pt x="427768" y="88295"/>
                    <a:pt x="434474" y="57038"/>
                    <a:pt x="457200" y="38100"/>
                  </a:cubicBezTo>
                  <a:cubicBezTo>
                    <a:pt x="478125" y="20663"/>
                    <a:pt x="519631" y="8823"/>
                    <a:pt x="546100" y="0"/>
                  </a:cubicBezTo>
                  <a:cubicBezTo>
                    <a:pt x="571713" y="5123"/>
                    <a:pt x="629013" y="8201"/>
                    <a:pt x="647700" y="38100"/>
                  </a:cubicBezTo>
                  <a:cubicBezTo>
                    <a:pt x="661890" y="60804"/>
                    <a:pt x="664633" y="88900"/>
                    <a:pt x="673100" y="114300"/>
                  </a:cubicBezTo>
                  <a:cubicBezTo>
                    <a:pt x="703550" y="205651"/>
                    <a:pt x="666606" y="91572"/>
                    <a:pt x="698500" y="203200"/>
                  </a:cubicBezTo>
                  <a:cubicBezTo>
                    <a:pt x="702178" y="216072"/>
                    <a:pt x="707522" y="228428"/>
                    <a:pt x="711200" y="241300"/>
                  </a:cubicBezTo>
                  <a:cubicBezTo>
                    <a:pt x="715995" y="258083"/>
                    <a:pt x="718884" y="275382"/>
                    <a:pt x="723900" y="292100"/>
                  </a:cubicBezTo>
                  <a:cubicBezTo>
                    <a:pt x="731593" y="317745"/>
                    <a:pt x="740833" y="342900"/>
                    <a:pt x="749300" y="368300"/>
                  </a:cubicBezTo>
                  <a:cubicBezTo>
                    <a:pt x="753533" y="381000"/>
                    <a:pt x="759375" y="393273"/>
                    <a:pt x="762000" y="406400"/>
                  </a:cubicBezTo>
                  <a:cubicBezTo>
                    <a:pt x="769251" y="442654"/>
                    <a:pt x="776639" y="484829"/>
                    <a:pt x="787400" y="520700"/>
                  </a:cubicBezTo>
                  <a:cubicBezTo>
                    <a:pt x="795093" y="546345"/>
                    <a:pt x="804333" y="571500"/>
                    <a:pt x="812800" y="596900"/>
                  </a:cubicBezTo>
                  <a:lnTo>
                    <a:pt x="825500" y="63500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33806" name="Freeform 24"/>
            <p:cNvSpPr>
              <a:spLocks noChangeArrowheads="1"/>
            </p:cNvSpPr>
            <p:nvPr/>
          </p:nvSpPr>
          <p:spPr bwMode="auto">
            <a:xfrm>
              <a:off x="2438400" y="4813300"/>
              <a:ext cx="879475" cy="863600"/>
            </a:xfrm>
            <a:custGeom>
              <a:avLst/>
              <a:gdLst>
                <a:gd name="T0" fmla="*/ 0 w 879822"/>
                <a:gd name="T1" fmla="*/ 863600 h 863600"/>
                <a:gd name="T2" fmla="*/ 126950 w 879822"/>
                <a:gd name="T3" fmla="*/ 850900 h 863600"/>
                <a:gd name="T4" fmla="*/ 215815 w 879822"/>
                <a:gd name="T5" fmla="*/ 749300 h 863600"/>
                <a:gd name="T6" fmla="*/ 241205 w 879822"/>
                <a:gd name="T7" fmla="*/ 711200 h 863600"/>
                <a:gd name="T8" fmla="*/ 266595 w 879822"/>
                <a:gd name="T9" fmla="*/ 673100 h 863600"/>
                <a:gd name="T10" fmla="*/ 304680 w 879822"/>
                <a:gd name="T11" fmla="*/ 635000 h 863600"/>
                <a:gd name="T12" fmla="*/ 330070 w 879822"/>
                <a:gd name="T13" fmla="*/ 558800 h 863600"/>
                <a:gd name="T14" fmla="*/ 342765 w 879822"/>
                <a:gd name="T15" fmla="*/ 520700 h 863600"/>
                <a:gd name="T16" fmla="*/ 406240 w 879822"/>
                <a:gd name="T17" fmla="*/ 406400 h 863600"/>
                <a:gd name="T18" fmla="*/ 431630 w 879822"/>
                <a:gd name="T19" fmla="*/ 304800 h 863600"/>
                <a:gd name="T20" fmla="*/ 457020 w 879822"/>
                <a:gd name="T21" fmla="*/ 177800 h 863600"/>
                <a:gd name="T22" fmla="*/ 482410 w 879822"/>
                <a:gd name="T23" fmla="*/ 139700 h 863600"/>
                <a:gd name="T24" fmla="*/ 507800 w 879822"/>
                <a:gd name="T25" fmla="*/ 63500 h 863600"/>
                <a:gd name="T26" fmla="*/ 520495 w 879822"/>
                <a:gd name="T27" fmla="*/ 25400 h 863600"/>
                <a:gd name="T28" fmla="*/ 596665 w 879822"/>
                <a:gd name="T29" fmla="*/ 0 h 863600"/>
                <a:gd name="T30" fmla="*/ 698225 w 879822"/>
                <a:gd name="T31" fmla="*/ 38100 h 863600"/>
                <a:gd name="T32" fmla="*/ 723614 w 879822"/>
                <a:gd name="T33" fmla="*/ 177800 h 863600"/>
                <a:gd name="T34" fmla="*/ 761699 w 879822"/>
                <a:gd name="T35" fmla="*/ 393700 h 863600"/>
                <a:gd name="T36" fmla="*/ 774394 w 879822"/>
                <a:gd name="T37" fmla="*/ 457200 h 863600"/>
                <a:gd name="T38" fmla="*/ 787089 w 879822"/>
                <a:gd name="T39" fmla="*/ 520700 h 863600"/>
                <a:gd name="T40" fmla="*/ 837869 w 879822"/>
                <a:gd name="T41" fmla="*/ 635000 h 863600"/>
                <a:gd name="T42" fmla="*/ 875954 w 879822"/>
                <a:gd name="T43" fmla="*/ 673100 h 86360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879822"/>
                <a:gd name="T67" fmla="*/ 0 h 863600"/>
                <a:gd name="T68" fmla="*/ 879822 w 879822"/>
                <a:gd name="T69" fmla="*/ 863600 h 86360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879822" h="863600">
                  <a:moveTo>
                    <a:pt x="0" y="863600"/>
                  </a:moveTo>
                  <a:cubicBezTo>
                    <a:pt x="42333" y="859367"/>
                    <a:pt x="85545" y="860467"/>
                    <a:pt x="127000" y="850900"/>
                  </a:cubicBezTo>
                  <a:cubicBezTo>
                    <a:pt x="168692" y="841279"/>
                    <a:pt x="200249" y="772776"/>
                    <a:pt x="215900" y="749300"/>
                  </a:cubicBezTo>
                  <a:lnTo>
                    <a:pt x="241300" y="711200"/>
                  </a:lnTo>
                  <a:cubicBezTo>
                    <a:pt x="249767" y="698500"/>
                    <a:pt x="255907" y="683893"/>
                    <a:pt x="266700" y="673100"/>
                  </a:cubicBezTo>
                  <a:lnTo>
                    <a:pt x="304800" y="635000"/>
                  </a:lnTo>
                  <a:lnTo>
                    <a:pt x="330200" y="558800"/>
                  </a:lnTo>
                  <a:cubicBezTo>
                    <a:pt x="334433" y="546100"/>
                    <a:pt x="335474" y="531839"/>
                    <a:pt x="342900" y="520700"/>
                  </a:cubicBezTo>
                  <a:cubicBezTo>
                    <a:pt x="385442" y="456888"/>
                    <a:pt x="390925" y="463143"/>
                    <a:pt x="406400" y="406400"/>
                  </a:cubicBezTo>
                  <a:cubicBezTo>
                    <a:pt x="415585" y="372721"/>
                    <a:pt x="424486" y="338934"/>
                    <a:pt x="431800" y="304800"/>
                  </a:cubicBezTo>
                  <a:cubicBezTo>
                    <a:pt x="436302" y="283790"/>
                    <a:pt x="445756" y="204502"/>
                    <a:pt x="457200" y="177800"/>
                  </a:cubicBezTo>
                  <a:cubicBezTo>
                    <a:pt x="463213" y="163771"/>
                    <a:pt x="476401" y="153648"/>
                    <a:pt x="482600" y="139700"/>
                  </a:cubicBezTo>
                  <a:cubicBezTo>
                    <a:pt x="493474" y="115234"/>
                    <a:pt x="499533" y="88900"/>
                    <a:pt x="508000" y="63500"/>
                  </a:cubicBezTo>
                  <a:cubicBezTo>
                    <a:pt x="512233" y="50800"/>
                    <a:pt x="508000" y="29633"/>
                    <a:pt x="520700" y="25400"/>
                  </a:cubicBezTo>
                  <a:lnTo>
                    <a:pt x="596900" y="0"/>
                  </a:lnTo>
                  <a:cubicBezTo>
                    <a:pt x="619955" y="4611"/>
                    <a:pt x="681622" y="8563"/>
                    <a:pt x="698500" y="38100"/>
                  </a:cubicBezTo>
                  <a:cubicBezTo>
                    <a:pt x="702672" y="45400"/>
                    <a:pt x="723850" y="177472"/>
                    <a:pt x="723900" y="177800"/>
                  </a:cubicBezTo>
                  <a:cubicBezTo>
                    <a:pt x="748974" y="340780"/>
                    <a:pt x="721689" y="192145"/>
                    <a:pt x="762000" y="393700"/>
                  </a:cubicBezTo>
                  <a:lnTo>
                    <a:pt x="774700" y="457200"/>
                  </a:lnTo>
                  <a:cubicBezTo>
                    <a:pt x="778933" y="478367"/>
                    <a:pt x="780574" y="500222"/>
                    <a:pt x="787400" y="520700"/>
                  </a:cubicBezTo>
                  <a:cubicBezTo>
                    <a:pt x="799975" y="558426"/>
                    <a:pt x="808011" y="604811"/>
                    <a:pt x="838200" y="635000"/>
                  </a:cubicBezTo>
                  <a:cubicBezTo>
                    <a:pt x="879822" y="676622"/>
                    <a:pt x="876300" y="641289"/>
                    <a:pt x="876300" y="67310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2362200" y="3746500"/>
              <a:ext cx="2133600" cy="46196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de-DE" dirty="0">
                  <a:latin typeface="Calibri"/>
                  <a:cs typeface="Calibri"/>
                </a:rPr>
                <a:t>Ramona L-L%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762000" y="4356100"/>
              <a:ext cx="609600" cy="46196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de-DE" dirty="0">
                  <a:latin typeface="Calibri"/>
                  <a:cs typeface="Calibri"/>
                </a:rPr>
                <a:t>H*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2590800" y="4356100"/>
              <a:ext cx="990600" cy="46196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de-DE" dirty="0">
                  <a:latin typeface="Calibri"/>
                  <a:cs typeface="Calibri"/>
                </a:rPr>
                <a:t>L+H*</a:t>
              </a:r>
            </a:p>
          </p:txBody>
        </p:sp>
        <p:cxnSp>
          <p:nvCxnSpPr>
            <p:cNvPr id="33810" name="Straight Connector 29"/>
            <p:cNvCxnSpPr>
              <a:cxnSpLocks noChangeShapeType="1"/>
            </p:cNvCxnSpPr>
            <p:nvPr/>
          </p:nvCxnSpPr>
          <p:spPr bwMode="auto">
            <a:xfrm rot="5400000">
              <a:off x="838201" y="4279900"/>
              <a:ext cx="304800" cy="31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3811" name="Straight Connector 30"/>
            <p:cNvCxnSpPr>
              <a:cxnSpLocks noChangeShapeType="1"/>
            </p:cNvCxnSpPr>
            <p:nvPr/>
          </p:nvCxnSpPr>
          <p:spPr bwMode="auto">
            <a:xfrm rot="5400000">
              <a:off x="2896394" y="4355306"/>
              <a:ext cx="3048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3812" name="Straight Arrow Connector 32"/>
            <p:cNvCxnSpPr>
              <a:cxnSpLocks noChangeShapeType="1"/>
            </p:cNvCxnSpPr>
            <p:nvPr/>
          </p:nvCxnSpPr>
          <p:spPr bwMode="auto">
            <a:xfrm rot="5400000">
              <a:off x="2247900" y="5080000"/>
              <a:ext cx="762000" cy="2286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sp>
          <p:nvSpPr>
            <p:cNvPr id="33813" name="Freeform 33"/>
            <p:cNvSpPr>
              <a:spLocks noChangeArrowheads="1"/>
            </p:cNvSpPr>
            <p:nvPr/>
          </p:nvSpPr>
          <p:spPr bwMode="auto">
            <a:xfrm>
              <a:off x="4953000" y="4889500"/>
              <a:ext cx="533400" cy="711200"/>
            </a:xfrm>
            <a:custGeom>
              <a:avLst/>
              <a:gdLst>
                <a:gd name="T0" fmla="*/ 0 w 879822"/>
                <a:gd name="T1" fmla="*/ 585694 h 863600"/>
                <a:gd name="T2" fmla="*/ 46679 w 879822"/>
                <a:gd name="T3" fmla="*/ 577081 h 863600"/>
                <a:gd name="T4" fmla="*/ 79354 w 879822"/>
                <a:gd name="T5" fmla="*/ 508176 h 863600"/>
                <a:gd name="T6" fmla="*/ 88690 w 879822"/>
                <a:gd name="T7" fmla="*/ 482336 h 863600"/>
                <a:gd name="T8" fmla="*/ 98025 w 879822"/>
                <a:gd name="T9" fmla="*/ 456497 h 863600"/>
                <a:gd name="T10" fmla="*/ 112029 w 879822"/>
                <a:gd name="T11" fmla="*/ 430657 h 863600"/>
                <a:gd name="T12" fmla="*/ 121365 w 879822"/>
                <a:gd name="T13" fmla="*/ 378978 h 863600"/>
                <a:gd name="T14" fmla="*/ 126033 w 879822"/>
                <a:gd name="T15" fmla="*/ 353139 h 863600"/>
                <a:gd name="T16" fmla="*/ 149373 w 879822"/>
                <a:gd name="T17" fmla="*/ 275620 h 863600"/>
                <a:gd name="T18" fmla="*/ 158708 w 879822"/>
                <a:gd name="T19" fmla="*/ 206716 h 863600"/>
                <a:gd name="T20" fmla="*/ 168044 w 879822"/>
                <a:gd name="T21" fmla="*/ 120584 h 863600"/>
                <a:gd name="T22" fmla="*/ 177380 w 879822"/>
                <a:gd name="T23" fmla="*/ 94745 h 863600"/>
                <a:gd name="T24" fmla="*/ 186716 w 879822"/>
                <a:gd name="T25" fmla="*/ 43066 h 863600"/>
                <a:gd name="T26" fmla="*/ 191383 w 879822"/>
                <a:gd name="T27" fmla="*/ 17227 h 863600"/>
                <a:gd name="T28" fmla="*/ 219391 w 879822"/>
                <a:gd name="T29" fmla="*/ 0 h 863600"/>
                <a:gd name="T30" fmla="*/ 256734 w 879822"/>
                <a:gd name="T31" fmla="*/ 25839 h 863600"/>
                <a:gd name="T32" fmla="*/ 266069 w 879822"/>
                <a:gd name="T33" fmla="*/ 120584 h 863600"/>
                <a:gd name="T34" fmla="*/ 280073 w 879822"/>
                <a:gd name="T35" fmla="*/ 267008 h 863600"/>
                <a:gd name="T36" fmla="*/ 284741 w 879822"/>
                <a:gd name="T37" fmla="*/ 310074 h 863600"/>
                <a:gd name="T38" fmla="*/ 289409 w 879822"/>
                <a:gd name="T39" fmla="*/ 353139 h 863600"/>
                <a:gd name="T40" fmla="*/ 308080 w 879822"/>
                <a:gd name="T41" fmla="*/ 430657 h 863600"/>
                <a:gd name="T42" fmla="*/ 322084 w 879822"/>
                <a:gd name="T43" fmla="*/ 456497 h 86360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879822"/>
                <a:gd name="T67" fmla="*/ 0 h 863600"/>
                <a:gd name="T68" fmla="*/ 879822 w 879822"/>
                <a:gd name="T69" fmla="*/ 863600 h 86360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879822" h="863600">
                  <a:moveTo>
                    <a:pt x="0" y="863600"/>
                  </a:moveTo>
                  <a:cubicBezTo>
                    <a:pt x="42333" y="859367"/>
                    <a:pt x="85545" y="860467"/>
                    <a:pt x="127000" y="850900"/>
                  </a:cubicBezTo>
                  <a:cubicBezTo>
                    <a:pt x="168692" y="841279"/>
                    <a:pt x="200249" y="772776"/>
                    <a:pt x="215900" y="749300"/>
                  </a:cubicBezTo>
                  <a:lnTo>
                    <a:pt x="241300" y="711200"/>
                  </a:lnTo>
                  <a:cubicBezTo>
                    <a:pt x="249767" y="698500"/>
                    <a:pt x="255907" y="683893"/>
                    <a:pt x="266700" y="673100"/>
                  </a:cubicBezTo>
                  <a:lnTo>
                    <a:pt x="304800" y="635000"/>
                  </a:lnTo>
                  <a:lnTo>
                    <a:pt x="330200" y="558800"/>
                  </a:lnTo>
                  <a:cubicBezTo>
                    <a:pt x="334433" y="546100"/>
                    <a:pt x="335474" y="531839"/>
                    <a:pt x="342900" y="520700"/>
                  </a:cubicBezTo>
                  <a:cubicBezTo>
                    <a:pt x="385442" y="456888"/>
                    <a:pt x="390925" y="463143"/>
                    <a:pt x="406400" y="406400"/>
                  </a:cubicBezTo>
                  <a:cubicBezTo>
                    <a:pt x="415585" y="372721"/>
                    <a:pt x="424486" y="338934"/>
                    <a:pt x="431800" y="304800"/>
                  </a:cubicBezTo>
                  <a:cubicBezTo>
                    <a:pt x="436302" y="283790"/>
                    <a:pt x="445756" y="204502"/>
                    <a:pt x="457200" y="177800"/>
                  </a:cubicBezTo>
                  <a:cubicBezTo>
                    <a:pt x="463213" y="163771"/>
                    <a:pt x="476401" y="153648"/>
                    <a:pt x="482600" y="139700"/>
                  </a:cubicBezTo>
                  <a:cubicBezTo>
                    <a:pt x="493474" y="115234"/>
                    <a:pt x="499533" y="88900"/>
                    <a:pt x="508000" y="63500"/>
                  </a:cubicBezTo>
                  <a:cubicBezTo>
                    <a:pt x="512233" y="50800"/>
                    <a:pt x="508000" y="29633"/>
                    <a:pt x="520700" y="25400"/>
                  </a:cubicBezTo>
                  <a:lnTo>
                    <a:pt x="596900" y="0"/>
                  </a:lnTo>
                  <a:cubicBezTo>
                    <a:pt x="619955" y="4611"/>
                    <a:pt x="681622" y="8563"/>
                    <a:pt x="698500" y="38100"/>
                  </a:cubicBezTo>
                  <a:cubicBezTo>
                    <a:pt x="702672" y="45400"/>
                    <a:pt x="723850" y="177472"/>
                    <a:pt x="723900" y="177800"/>
                  </a:cubicBezTo>
                  <a:cubicBezTo>
                    <a:pt x="748974" y="340780"/>
                    <a:pt x="721689" y="192145"/>
                    <a:pt x="762000" y="393700"/>
                  </a:cubicBezTo>
                  <a:lnTo>
                    <a:pt x="774700" y="457200"/>
                  </a:lnTo>
                  <a:cubicBezTo>
                    <a:pt x="778933" y="478367"/>
                    <a:pt x="780574" y="500222"/>
                    <a:pt x="787400" y="520700"/>
                  </a:cubicBezTo>
                  <a:cubicBezTo>
                    <a:pt x="799975" y="558426"/>
                    <a:pt x="808011" y="604811"/>
                    <a:pt x="838200" y="635000"/>
                  </a:cubicBezTo>
                  <a:cubicBezTo>
                    <a:pt x="879822" y="676622"/>
                    <a:pt x="876300" y="641289"/>
                    <a:pt x="876300" y="67310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4343400" y="3746500"/>
              <a:ext cx="2133600" cy="46196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de-DE" dirty="0">
                  <a:latin typeface="Calibri"/>
                  <a:cs typeface="Calibri"/>
                </a:rPr>
                <a:t>Ramona L-L%</a:t>
              </a: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4876800" y="4356100"/>
              <a:ext cx="990600" cy="46196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de-DE" dirty="0">
                  <a:latin typeface="Calibri"/>
                  <a:cs typeface="Calibri"/>
                </a:rPr>
                <a:t>L*+H</a:t>
              </a:r>
            </a:p>
          </p:txBody>
        </p:sp>
        <p:cxnSp>
          <p:nvCxnSpPr>
            <p:cNvPr id="33816" name="Straight Connector 36"/>
            <p:cNvCxnSpPr>
              <a:cxnSpLocks noChangeShapeType="1"/>
            </p:cNvCxnSpPr>
            <p:nvPr/>
          </p:nvCxnSpPr>
          <p:spPr bwMode="auto">
            <a:xfrm rot="5400000">
              <a:off x="4877594" y="4279106"/>
              <a:ext cx="3048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3817" name="Straight Arrow Connector 37"/>
            <p:cNvCxnSpPr>
              <a:cxnSpLocks noChangeShapeType="1"/>
            </p:cNvCxnSpPr>
            <p:nvPr/>
          </p:nvCxnSpPr>
          <p:spPr bwMode="auto">
            <a:xfrm rot="5400000">
              <a:off x="4610894" y="5079206"/>
              <a:ext cx="762000" cy="7778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sp>
          <p:nvSpPr>
            <p:cNvPr id="33818" name="Freeform 39"/>
            <p:cNvSpPr>
              <a:spLocks noChangeArrowheads="1"/>
            </p:cNvSpPr>
            <p:nvPr/>
          </p:nvSpPr>
          <p:spPr bwMode="auto">
            <a:xfrm>
              <a:off x="4795838" y="5473700"/>
              <a:ext cx="163512" cy="130175"/>
            </a:xfrm>
            <a:custGeom>
              <a:avLst/>
              <a:gdLst>
                <a:gd name="T0" fmla="*/ 5367 w 164138"/>
                <a:gd name="T1" fmla="*/ 0 h 129677"/>
                <a:gd name="T2" fmla="*/ 30671 w 164138"/>
                <a:gd name="T3" fmla="*/ 25498 h 129677"/>
                <a:gd name="T4" fmla="*/ 43322 w 164138"/>
                <a:gd name="T5" fmla="*/ 44621 h 129677"/>
                <a:gd name="T6" fmla="*/ 81277 w 164138"/>
                <a:gd name="T7" fmla="*/ 76493 h 129677"/>
                <a:gd name="T8" fmla="*/ 100254 w 164138"/>
                <a:gd name="T9" fmla="*/ 114739 h 129677"/>
                <a:gd name="T10" fmla="*/ 163512 w 164138"/>
                <a:gd name="T11" fmla="*/ 127488 h 1296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64138"/>
                <a:gd name="T19" fmla="*/ 0 h 129677"/>
                <a:gd name="T20" fmla="*/ 164138 w 164138"/>
                <a:gd name="T21" fmla="*/ 129677 h 12967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64138" h="129677">
                  <a:moveTo>
                    <a:pt x="5388" y="0"/>
                  </a:moveTo>
                  <a:cubicBezTo>
                    <a:pt x="19243" y="41564"/>
                    <a:pt x="0" y="770"/>
                    <a:pt x="30788" y="25400"/>
                  </a:cubicBezTo>
                  <a:cubicBezTo>
                    <a:pt x="36747" y="30168"/>
                    <a:pt x="38602" y="38587"/>
                    <a:pt x="43488" y="44450"/>
                  </a:cubicBezTo>
                  <a:cubicBezTo>
                    <a:pt x="58767" y="62785"/>
                    <a:pt x="62857" y="63713"/>
                    <a:pt x="81588" y="76200"/>
                  </a:cubicBezTo>
                  <a:cubicBezTo>
                    <a:pt x="85048" y="86580"/>
                    <a:pt x="90272" y="107821"/>
                    <a:pt x="100638" y="114300"/>
                  </a:cubicBezTo>
                  <a:cubicBezTo>
                    <a:pt x="125242" y="129677"/>
                    <a:pt x="138967" y="127000"/>
                    <a:pt x="164138" y="12700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de-DE">
                <a:latin typeface="Calibri"/>
                <a:cs typeface="Calibri"/>
              </a:endParaRPr>
            </a:p>
          </p:txBody>
        </p:sp>
        <p:cxnSp>
          <p:nvCxnSpPr>
            <p:cNvPr id="33819" name="Straight Arrow Connector 43"/>
            <p:cNvCxnSpPr>
              <a:cxnSpLocks noChangeShapeType="1"/>
              <a:endCxn id="33813" idx="14"/>
            </p:cNvCxnSpPr>
            <p:nvPr/>
          </p:nvCxnSpPr>
          <p:spPr bwMode="auto">
            <a:xfrm rot="10800000" flipV="1">
              <a:off x="5314950" y="4737100"/>
              <a:ext cx="171450" cy="1524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sp>
          <p:nvSpPr>
            <p:cNvPr id="33820" name="Freeform 44"/>
            <p:cNvSpPr>
              <a:spLocks noChangeArrowheads="1"/>
            </p:cNvSpPr>
            <p:nvPr/>
          </p:nvSpPr>
          <p:spPr bwMode="auto">
            <a:xfrm>
              <a:off x="6477000" y="4965700"/>
              <a:ext cx="965200" cy="609600"/>
            </a:xfrm>
            <a:custGeom>
              <a:avLst/>
              <a:gdLst>
                <a:gd name="T0" fmla="*/ 0 w 965200"/>
                <a:gd name="T1" fmla="*/ 9025 h 743682"/>
                <a:gd name="T2" fmla="*/ 152400 w 965200"/>
                <a:gd name="T3" fmla="*/ 492 h 743682"/>
                <a:gd name="T4" fmla="*/ 273050 w 965200"/>
                <a:gd name="T5" fmla="*/ 9025 h 743682"/>
                <a:gd name="T6" fmla="*/ 425450 w 965200"/>
                <a:gd name="T7" fmla="*/ 13292 h 743682"/>
                <a:gd name="T8" fmla="*/ 444500 w 965200"/>
                <a:gd name="T9" fmla="*/ 17559 h 743682"/>
                <a:gd name="T10" fmla="*/ 482600 w 965200"/>
                <a:gd name="T11" fmla="*/ 34625 h 743682"/>
                <a:gd name="T12" fmla="*/ 501650 w 965200"/>
                <a:gd name="T13" fmla="*/ 47425 h 743682"/>
                <a:gd name="T14" fmla="*/ 514350 w 965200"/>
                <a:gd name="T15" fmla="*/ 64492 h 743682"/>
                <a:gd name="T16" fmla="*/ 527050 w 965200"/>
                <a:gd name="T17" fmla="*/ 77292 h 743682"/>
                <a:gd name="T18" fmla="*/ 533400 w 965200"/>
                <a:gd name="T19" fmla="*/ 94359 h 743682"/>
                <a:gd name="T20" fmla="*/ 552450 w 965200"/>
                <a:gd name="T21" fmla="*/ 124226 h 743682"/>
                <a:gd name="T22" fmla="*/ 571500 w 965200"/>
                <a:gd name="T23" fmla="*/ 205292 h 743682"/>
                <a:gd name="T24" fmla="*/ 577850 w 965200"/>
                <a:gd name="T25" fmla="*/ 230892 h 743682"/>
                <a:gd name="T26" fmla="*/ 584200 w 965200"/>
                <a:gd name="T27" fmla="*/ 269292 h 743682"/>
                <a:gd name="T28" fmla="*/ 590550 w 965200"/>
                <a:gd name="T29" fmla="*/ 337559 h 743682"/>
                <a:gd name="T30" fmla="*/ 603250 w 965200"/>
                <a:gd name="T31" fmla="*/ 363159 h 743682"/>
                <a:gd name="T32" fmla="*/ 609600 w 965200"/>
                <a:gd name="T33" fmla="*/ 380225 h 743682"/>
                <a:gd name="T34" fmla="*/ 622300 w 965200"/>
                <a:gd name="T35" fmla="*/ 397292 h 743682"/>
                <a:gd name="T36" fmla="*/ 635000 w 965200"/>
                <a:gd name="T37" fmla="*/ 435692 h 743682"/>
                <a:gd name="T38" fmla="*/ 647700 w 965200"/>
                <a:gd name="T39" fmla="*/ 461292 h 743682"/>
                <a:gd name="T40" fmla="*/ 666750 w 965200"/>
                <a:gd name="T41" fmla="*/ 474092 h 743682"/>
                <a:gd name="T42" fmla="*/ 679450 w 965200"/>
                <a:gd name="T43" fmla="*/ 491159 h 743682"/>
                <a:gd name="T44" fmla="*/ 723900 w 965200"/>
                <a:gd name="T45" fmla="*/ 499692 h 743682"/>
                <a:gd name="T46" fmla="*/ 889000 w 965200"/>
                <a:gd name="T47" fmla="*/ 495426 h 743682"/>
                <a:gd name="T48" fmla="*/ 939800 w 965200"/>
                <a:gd name="T49" fmla="*/ 486893 h 743682"/>
                <a:gd name="T50" fmla="*/ 965200 w 965200"/>
                <a:gd name="T51" fmla="*/ 482625 h 743682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965200"/>
                <a:gd name="T79" fmla="*/ 0 h 743682"/>
                <a:gd name="T80" fmla="*/ 965200 w 965200"/>
                <a:gd name="T81" fmla="*/ 743682 h 743682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965200" h="743682">
                  <a:moveTo>
                    <a:pt x="0" y="13432"/>
                  </a:moveTo>
                  <a:cubicBezTo>
                    <a:pt x="31503" y="10282"/>
                    <a:pt x="128254" y="0"/>
                    <a:pt x="152400" y="732"/>
                  </a:cubicBezTo>
                  <a:cubicBezTo>
                    <a:pt x="192820" y="1957"/>
                    <a:pt x="232709" y="10618"/>
                    <a:pt x="273050" y="13432"/>
                  </a:cubicBezTo>
                  <a:cubicBezTo>
                    <a:pt x="323771" y="16971"/>
                    <a:pt x="374650" y="17665"/>
                    <a:pt x="425450" y="19782"/>
                  </a:cubicBezTo>
                  <a:cubicBezTo>
                    <a:pt x="431800" y="21899"/>
                    <a:pt x="438931" y="22419"/>
                    <a:pt x="444500" y="26132"/>
                  </a:cubicBezTo>
                  <a:cubicBezTo>
                    <a:pt x="492066" y="57843"/>
                    <a:pt x="437304" y="36433"/>
                    <a:pt x="482600" y="51532"/>
                  </a:cubicBezTo>
                  <a:cubicBezTo>
                    <a:pt x="488950" y="57882"/>
                    <a:pt x="496430" y="63274"/>
                    <a:pt x="501650" y="70582"/>
                  </a:cubicBezTo>
                  <a:cubicBezTo>
                    <a:pt x="507152" y="78285"/>
                    <a:pt x="509654" y="87763"/>
                    <a:pt x="514350" y="95982"/>
                  </a:cubicBezTo>
                  <a:cubicBezTo>
                    <a:pt x="518136" y="102608"/>
                    <a:pt x="522817" y="108682"/>
                    <a:pt x="527050" y="115032"/>
                  </a:cubicBezTo>
                  <a:cubicBezTo>
                    <a:pt x="529167" y="123499"/>
                    <a:pt x="530336" y="132260"/>
                    <a:pt x="533400" y="140432"/>
                  </a:cubicBezTo>
                  <a:cubicBezTo>
                    <a:pt x="541127" y="161037"/>
                    <a:pt x="548740" y="164476"/>
                    <a:pt x="552450" y="184882"/>
                  </a:cubicBezTo>
                  <a:cubicBezTo>
                    <a:pt x="559733" y="224940"/>
                    <a:pt x="565067" y="265328"/>
                    <a:pt x="571500" y="305532"/>
                  </a:cubicBezTo>
                  <a:cubicBezTo>
                    <a:pt x="573534" y="318245"/>
                    <a:pt x="576428" y="330836"/>
                    <a:pt x="577850" y="343632"/>
                  </a:cubicBezTo>
                  <a:cubicBezTo>
                    <a:pt x="579967" y="362682"/>
                    <a:pt x="582672" y="381676"/>
                    <a:pt x="584200" y="400782"/>
                  </a:cubicBezTo>
                  <a:cubicBezTo>
                    <a:pt x="586906" y="434607"/>
                    <a:pt x="585965" y="468760"/>
                    <a:pt x="590550" y="502382"/>
                  </a:cubicBezTo>
                  <a:cubicBezTo>
                    <a:pt x="592359" y="515646"/>
                    <a:pt x="599403" y="527660"/>
                    <a:pt x="603250" y="540482"/>
                  </a:cubicBezTo>
                  <a:cubicBezTo>
                    <a:pt x="605758" y="548841"/>
                    <a:pt x="606536" y="557710"/>
                    <a:pt x="609600" y="565882"/>
                  </a:cubicBezTo>
                  <a:cubicBezTo>
                    <a:pt x="612924" y="574745"/>
                    <a:pt x="618976" y="582419"/>
                    <a:pt x="622300" y="591282"/>
                  </a:cubicBezTo>
                  <a:cubicBezTo>
                    <a:pt x="628002" y="606488"/>
                    <a:pt x="630977" y="633680"/>
                    <a:pt x="635000" y="648432"/>
                  </a:cubicBezTo>
                  <a:cubicBezTo>
                    <a:pt x="638522" y="661347"/>
                    <a:pt x="638234" y="677066"/>
                    <a:pt x="647700" y="686532"/>
                  </a:cubicBezTo>
                  <a:cubicBezTo>
                    <a:pt x="654050" y="692882"/>
                    <a:pt x="661530" y="698274"/>
                    <a:pt x="666750" y="705582"/>
                  </a:cubicBezTo>
                  <a:cubicBezTo>
                    <a:pt x="672252" y="713285"/>
                    <a:pt x="672757" y="724289"/>
                    <a:pt x="679450" y="730982"/>
                  </a:cubicBezTo>
                  <a:cubicBezTo>
                    <a:pt x="682487" y="734019"/>
                    <a:pt x="723680" y="743627"/>
                    <a:pt x="723900" y="743682"/>
                  </a:cubicBezTo>
                  <a:cubicBezTo>
                    <a:pt x="778933" y="741565"/>
                    <a:pt x="834040" y="740878"/>
                    <a:pt x="889000" y="737332"/>
                  </a:cubicBezTo>
                  <a:cubicBezTo>
                    <a:pt x="914013" y="735718"/>
                    <a:pt x="918759" y="730644"/>
                    <a:pt x="939800" y="724632"/>
                  </a:cubicBezTo>
                  <a:cubicBezTo>
                    <a:pt x="948191" y="722234"/>
                    <a:pt x="965200" y="718282"/>
                    <a:pt x="965200" y="71828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6705600" y="4356100"/>
              <a:ext cx="990600" cy="46196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de-DE" dirty="0">
                  <a:latin typeface="Calibri"/>
                  <a:cs typeface="Calibri"/>
                </a:rPr>
                <a:t>H+L*</a:t>
              </a:r>
            </a:p>
          </p:txBody>
        </p:sp>
        <p:cxnSp>
          <p:nvCxnSpPr>
            <p:cNvPr id="33822" name="Straight Connector 46"/>
            <p:cNvCxnSpPr>
              <a:cxnSpLocks noChangeShapeType="1"/>
            </p:cNvCxnSpPr>
            <p:nvPr/>
          </p:nvCxnSpPr>
          <p:spPr bwMode="auto">
            <a:xfrm rot="5400000">
              <a:off x="7011194" y="4279106"/>
              <a:ext cx="3048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3824" name="Straight Arrow Connector 48"/>
            <p:cNvCxnSpPr>
              <a:cxnSpLocks noChangeShapeType="1"/>
              <a:endCxn id="33820" idx="22"/>
            </p:cNvCxnSpPr>
            <p:nvPr/>
          </p:nvCxnSpPr>
          <p:spPr bwMode="auto">
            <a:xfrm rot="16200000" flipH="1">
              <a:off x="6763544" y="5137944"/>
              <a:ext cx="838200" cy="3651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cxnSp>
          <p:nvCxnSpPr>
            <p:cNvPr id="33825" name="Straight Arrow Connector 50"/>
            <p:cNvCxnSpPr>
              <a:cxnSpLocks noChangeShapeType="1"/>
              <a:endCxn id="33820" idx="2"/>
            </p:cNvCxnSpPr>
            <p:nvPr/>
          </p:nvCxnSpPr>
          <p:spPr bwMode="auto">
            <a:xfrm rot="5400000">
              <a:off x="6693693" y="4793457"/>
              <a:ext cx="239713" cy="1270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</p:spPr>
        </p:cxnSp>
      </p:grpSp>
      <p:sp>
        <p:nvSpPr>
          <p:cNvPr id="34" name="TextBox 33"/>
          <p:cNvSpPr txBox="1"/>
          <p:nvPr/>
        </p:nvSpPr>
        <p:spPr>
          <a:xfrm>
            <a:off x="457200" y="1600200"/>
            <a:ext cx="563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solidFill>
                  <a:srgbClr val="0000FF"/>
                </a:solidFill>
                <a:latin typeface="Calibri"/>
                <a:cs typeface="Calibri"/>
              </a:rPr>
              <a:t>Assoziation und Beziehung zur f0</a:t>
            </a:r>
          </a:p>
        </p:txBody>
      </p:sp>
      <p:grpSp>
        <p:nvGrpSpPr>
          <p:cNvPr id="40" name="Group 39"/>
          <p:cNvGrpSpPr/>
          <p:nvPr/>
        </p:nvGrpSpPr>
        <p:grpSpPr>
          <a:xfrm>
            <a:off x="533400" y="1981200"/>
            <a:ext cx="7772400" cy="1592997"/>
            <a:chOff x="533400" y="1981200"/>
            <a:chExt cx="7772400" cy="1592997"/>
          </a:xfrm>
        </p:grpSpPr>
        <p:sp>
          <p:nvSpPr>
            <p:cNvPr id="17" name="TextBox 16"/>
            <p:cNvSpPr txBox="1"/>
            <p:nvPr/>
          </p:nvSpPr>
          <p:spPr>
            <a:xfrm>
              <a:off x="990600" y="1981200"/>
              <a:ext cx="7162800" cy="830997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de-DE" dirty="0">
                  <a:latin typeface="Calibri"/>
                  <a:cs typeface="Calibri"/>
                </a:rPr>
                <a:t>Der </a:t>
              </a:r>
              <a:r>
                <a:rPr lang="de-DE" dirty="0" err="1">
                  <a:latin typeface="Calibri"/>
                  <a:cs typeface="Calibri"/>
                </a:rPr>
                <a:t>gesternte</a:t>
              </a:r>
              <a:r>
                <a:rPr lang="de-DE" dirty="0">
                  <a:latin typeface="Calibri"/>
                  <a:cs typeface="Calibri"/>
                </a:rPr>
                <a:t> Ton (</a:t>
              </a:r>
              <a:r>
                <a:rPr lang="de-DE" dirty="0" err="1">
                  <a:latin typeface="Calibri"/>
                  <a:cs typeface="Calibri"/>
                </a:rPr>
                <a:t>starred</a:t>
              </a:r>
              <a:r>
                <a:rPr lang="de-DE" dirty="0">
                  <a:latin typeface="Calibri"/>
                  <a:cs typeface="Calibri"/>
                </a:rPr>
                <a:t> tone) wird </a:t>
              </a:r>
              <a:r>
                <a:rPr lang="de-DE" b="1" dirty="0">
                  <a:latin typeface="Calibri"/>
                  <a:cs typeface="Calibri"/>
                </a:rPr>
                <a:t>mit der primär betonten Silbe des akzentuierten Wortes assoziiert</a:t>
              </a:r>
              <a:r>
                <a:rPr lang="de-DE" dirty="0">
                  <a:latin typeface="Calibri"/>
                  <a:cs typeface="Calibri"/>
                </a:rPr>
                <a:t>.</a:t>
              </a:r>
              <a:r>
                <a:rPr lang="de-DE" dirty="0" smtClean="0">
                  <a:latin typeface="Calibri"/>
                  <a:cs typeface="Calibri"/>
                </a:rPr>
                <a:t> </a:t>
              </a:r>
              <a:endParaRPr lang="de-DE" dirty="0">
                <a:latin typeface="Calibri"/>
                <a:cs typeface="Calibri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914400" y="2743200"/>
              <a:ext cx="73914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dirty="0" err="1" smtClean="0">
                  <a:latin typeface="Calibri"/>
                  <a:cs typeface="Calibri"/>
                </a:rPr>
                <a:t>Trailing/Leading</a:t>
              </a:r>
              <a:r>
                <a:rPr lang="de-DE" dirty="0" smtClean="0">
                  <a:latin typeface="Calibri"/>
                  <a:cs typeface="Calibri"/>
                </a:rPr>
                <a:t> Töne beeinflussen die f0-Kontur nach (</a:t>
              </a:r>
              <a:r>
                <a:rPr lang="de-DE" dirty="0" err="1" smtClean="0">
                  <a:latin typeface="Calibri"/>
                  <a:cs typeface="Calibri"/>
                </a:rPr>
                <a:t>trailing</a:t>
              </a:r>
              <a:r>
                <a:rPr lang="de-DE" dirty="0" smtClean="0">
                  <a:latin typeface="Calibri"/>
                  <a:cs typeface="Calibri"/>
                </a:rPr>
                <a:t>) oder vor (</a:t>
              </a:r>
              <a:r>
                <a:rPr lang="de-DE" dirty="0" err="1" smtClean="0">
                  <a:latin typeface="Calibri"/>
                  <a:cs typeface="Calibri"/>
                </a:rPr>
                <a:t>leading</a:t>
              </a:r>
              <a:r>
                <a:rPr lang="de-DE" dirty="0" smtClean="0">
                  <a:latin typeface="Calibri"/>
                  <a:cs typeface="Calibri"/>
                </a:rPr>
                <a:t>) dem </a:t>
              </a:r>
              <a:r>
                <a:rPr lang="de-DE" dirty="0" err="1" smtClean="0">
                  <a:latin typeface="Calibri"/>
                  <a:cs typeface="Calibri"/>
                </a:rPr>
                <a:t>gesternten</a:t>
              </a:r>
              <a:r>
                <a:rPr lang="de-DE" dirty="0" smtClean="0">
                  <a:latin typeface="Calibri"/>
                  <a:cs typeface="Calibri"/>
                </a:rPr>
                <a:t> Ton.</a:t>
              </a:r>
            </a:p>
          </p:txBody>
        </p:sp>
        <p:sp>
          <p:nvSpPr>
            <p:cNvPr id="38" name="Oval 37"/>
            <p:cNvSpPr/>
            <p:nvPr/>
          </p:nvSpPr>
          <p:spPr>
            <a:xfrm>
              <a:off x="533400" y="2133600"/>
              <a:ext cx="152400" cy="152400"/>
            </a:xfrm>
            <a:prstGeom prst="ellipse">
              <a:avLst/>
            </a:prstGeom>
            <a:solidFill>
              <a:srgbClr val="CCFFCC"/>
            </a:solidFill>
            <a:ln w="12700">
              <a:solidFill>
                <a:schemeClr val="tx1"/>
              </a:solidFill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9" name="Oval 38"/>
            <p:cNvSpPr/>
            <p:nvPr/>
          </p:nvSpPr>
          <p:spPr>
            <a:xfrm>
              <a:off x="533400" y="2819400"/>
              <a:ext cx="152400" cy="152400"/>
            </a:xfrm>
            <a:prstGeom prst="ellipse">
              <a:avLst/>
            </a:prstGeom>
            <a:solidFill>
              <a:srgbClr val="CCFFCC"/>
            </a:solidFill>
            <a:ln w="12700">
              <a:solidFill>
                <a:schemeClr val="tx1"/>
              </a:solidFill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0"/>
            <a:ext cx="53340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dirty="0" smtClean="0">
                <a:latin typeface="Calibri"/>
                <a:cs typeface="Calibri"/>
              </a:rPr>
              <a:t>Phrasen- und Grenztonkombinationen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038600" y="533400"/>
            <a:ext cx="472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>
                <a:latin typeface="Calibri"/>
                <a:cs typeface="Calibri"/>
              </a:rPr>
              <a:t>IP-Grenzen</a:t>
            </a:r>
            <a:r>
              <a:rPr lang="de-DE" dirty="0" smtClean="0">
                <a:latin typeface="Calibri"/>
                <a:cs typeface="Calibri"/>
              </a:rPr>
              <a:t>: L-L%, H-L%, H-H%, L-H%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600" y="533400"/>
            <a:ext cx="3276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>
                <a:latin typeface="Calibri"/>
                <a:cs typeface="Calibri"/>
              </a:rPr>
              <a:t>ip-Grenzen</a:t>
            </a:r>
            <a:r>
              <a:rPr lang="de-DE" dirty="0" smtClean="0">
                <a:latin typeface="Calibri"/>
                <a:cs typeface="Calibri"/>
              </a:rPr>
              <a:t>: H- oder L-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1524000" y="1295400"/>
            <a:ext cx="5305425" cy="1462088"/>
            <a:chOff x="1524000" y="1295400"/>
            <a:chExt cx="5305425" cy="1462088"/>
          </a:xfrm>
        </p:grpSpPr>
        <p:sp>
          <p:nvSpPr>
            <p:cNvPr id="5" name="TextBox 1"/>
            <p:cNvSpPr txBox="1">
              <a:spLocks noChangeArrowheads="1"/>
            </p:cNvSpPr>
            <p:nvPr/>
          </p:nvSpPr>
          <p:spPr bwMode="auto">
            <a:xfrm>
              <a:off x="1524000" y="1295400"/>
              <a:ext cx="5257800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de-DE" dirty="0">
                  <a:latin typeface="Calibri" pitchFamily="8" charset="0"/>
                </a:rPr>
                <a:t>[(Ramona besucht </a:t>
              </a:r>
              <a:r>
                <a:rPr lang="de-DE" dirty="0" err="1">
                  <a:latin typeface="Calibri" pitchFamily="8" charset="0"/>
                </a:rPr>
                <a:t>Melanie)L-]L</a:t>
              </a:r>
              <a:r>
                <a:rPr lang="de-DE" dirty="0">
                  <a:latin typeface="Calibri" pitchFamily="8" charset="0"/>
                </a:rPr>
                <a:t>%</a:t>
              </a:r>
            </a:p>
          </p:txBody>
        </p:sp>
        <p:sp>
          <p:nvSpPr>
            <p:cNvPr id="6" name="TextBox 3"/>
            <p:cNvSpPr txBox="1">
              <a:spLocks noChangeArrowheads="1"/>
            </p:cNvSpPr>
            <p:nvPr/>
          </p:nvSpPr>
          <p:spPr bwMode="auto">
            <a:xfrm>
              <a:off x="2286000" y="1600200"/>
              <a:ext cx="527050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de-DE" dirty="0">
                  <a:latin typeface="Calibri" pitchFamily="8" charset="0"/>
                </a:rPr>
                <a:t>H*</a:t>
              </a:r>
            </a:p>
          </p:txBody>
        </p:sp>
        <p:sp>
          <p:nvSpPr>
            <p:cNvPr id="7" name="TextBox 4"/>
            <p:cNvSpPr txBox="1">
              <a:spLocks noChangeArrowheads="1"/>
            </p:cNvSpPr>
            <p:nvPr/>
          </p:nvSpPr>
          <p:spPr bwMode="auto">
            <a:xfrm>
              <a:off x="4038600" y="1600200"/>
              <a:ext cx="527050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de-DE" dirty="0">
                  <a:latin typeface="Calibri" pitchFamily="8" charset="0"/>
                </a:rPr>
                <a:t>H*</a:t>
              </a:r>
            </a:p>
          </p:txBody>
        </p:sp>
        <p:sp>
          <p:nvSpPr>
            <p:cNvPr id="17" name="Freeform 16"/>
            <p:cNvSpPr/>
            <p:nvPr/>
          </p:nvSpPr>
          <p:spPr>
            <a:xfrm>
              <a:off x="4191001" y="2057400"/>
              <a:ext cx="914400" cy="700088"/>
            </a:xfrm>
            <a:custGeom>
              <a:avLst/>
              <a:gdLst>
                <a:gd name="connsiteX0" fmla="*/ 0 w 993888"/>
                <a:gd name="connsiteY0" fmla="*/ 0 h 699373"/>
                <a:gd name="connsiteX1" fmla="*/ 276080 w 993888"/>
                <a:gd name="connsiteY1" fmla="*/ 18404 h 699373"/>
                <a:gd name="connsiteX2" fmla="*/ 294486 w 993888"/>
                <a:gd name="connsiteY2" fmla="*/ 36809 h 699373"/>
                <a:gd name="connsiteX3" fmla="*/ 322094 w 993888"/>
                <a:gd name="connsiteY3" fmla="*/ 46011 h 699373"/>
                <a:gd name="connsiteX4" fmla="*/ 377310 w 993888"/>
                <a:gd name="connsiteY4" fmla="*/ 82820 h 699373"/>
                <a:gd name="connsiteX5" fmla="*/ 404918 w 993888"/>
                <a:gd name="connsiteY5" fmla="*/ 101225 h 699373"/>
                <a:gd name="connsiteX6" fmla="*/ 432526 w 993888"/>
                <a:gd name="connsiteY6" fmla="*/ 147236 h 699373"/>
                <a:gd name="connsiteX7" fmla="*/ 478539 w 993888"/>
                <a:gd name="connsiteY7" fmla="*/ 193248 h 699373"/>
                <a:gd name="connsiteX8" fmla="*/ 496944 w 993888"/>
                <a:gd name="connsiteY8" fmla="*/ 248461 h 699373"/>
                <a:gd name="connsiteX9" fmla="*/ 506147 w 993888"/>
                <a:gd name="connsiteY9" fmla="*/ 276068 h 699373"/>
                <a:gd name="connsiteX10" fmla="*/ 524552 w 993888"/>
                <a:gd name="connsiteY10" fmla="*/ 312877 h 699373"/>
                <a:gd name="connsiteX11" fmla="*/ 570566 w 993888"/>
                <a:gd name="connsiteY11" fmla="*/ 386496 h 699373"/>
                <a:gd name="connsiteX12" fmla="*/ 588971 w 993888"/>
                <a:gd name="connsiteY12" fmla="*/ 414103 h 699373"/>
                <a:gd name="connsiteX13" fmla="*/ 598174 w 993888"/>
                <a:gd name="connsiteY13" fmla="*/ 441709 h 699373"/>
                <a:gd name="connsiteX14" fmla="*/ 607376 w 993888"/>
                <a:gd name="connsiteY14" fmla="*/ 478518 h 699373"/>
                <a:gd name="connsiteX15" fmla="*/ 625782 w 993888"/>
                <a:gd name="connsiteY15" fmla="*/ 496923 h 699373"/>
                <a:gd name="connsiteX16" fmla="*/ 653390 w 993888"/>
                <a:gd name="connsiteY16" fmla="*/ 561339 h 699373"/>
                <a:gd name="connsiteX17" fmla="*/ 717808 w 993888"/>
                <a:gd name="connsiteY17" fmla="*/ 644160 h 699373"/>
                <a:gd name="connsiteX18" fmla="*/ 763822 w 993888"/>
                <a:gd name="connsiteY18" fmla="*/ 680969 h 699373"/>
                <a:gd name="connsiteX19" fmla="*/ 846646 w 993888"/>
                <a:gd name="connsiteY19" fmla="*/ 699373 h 699373"/>
                <a:gd name="connsiteX20" fmla="*/ 993888 w 993888"/>
                <a:gd name="connsiteY20" fmla="*/ 690171 h 699373"/>
                <a:gd name="connsiteX21" fmla="*/ 993888 w 993888"/>
                <a:gd name="connsiteY21" fmla="*/ 690171 h 699373"/>
                <a:gd name="connsiteX22" fmla="*/ 993888 w 993888"/>
                <a:gd name="connsiteY22" fmla="*/ 690171 h 69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993888" h="699373">
                  <a:moveTo>
                    <a:pt x="0" y="0"/>
                  </a:moveTo>
                  <a:cubicBezTo>
                    <a:pt x="92027" y="6135"/>
                    <a:pt x="184561" y="6965"/>
                    <a:pt x="276080" y="18404"/>
                  </a:cubicBezTo>
                  <a:cubicBezTo>
                    <a:pt x="284689" y="19480"/>
                    <a:pt x="287046" y="32345"/>
                    <a:pt x="294486" y="36809"/>
                  </a:cubicBezTo>
                  <a:cubicBezTo>
                    <a:pt x="302804" y="41800"/>
                    <a:pt x="312891" y="42944"/>
                    <a:pt x="322094" y="46011"/>
                  </a:cubicBezTo>
                  <a:lnTo>
                    <a:pt x="377310" y="82820"/>
                  </a:lnTo>
                  <a:lnTo>
                    <a:pt x="404918" y="101225"/>
                  </a:lnTo>
                  <a:cubicBezTo>
                    <a:pt x="420899" y="149170"/>
                    <a:pt x="403651" y="111145"/>
                    <a:pt x="432526" y="147236"/>
                  </a:cubicBezTo>
                  <a:cubicBezTo>
                    <a:pt x="467586" y="191059"/>
                    <a:pt x="431208" y="161695"/>
                    <a:pt x="478539" y="193248"/>
                  </a:cubicBezTo>
                  <a:lnTo>
                    <a:pt x="496944" y="248461"/>
                  </a:lnTo>
                  <a:cubicBezTo>
                    <a:pt x="500012" y="257663"/>
                    <a:pt x="501809" y="267392"/>
                    <a:pt x="506147" y="276068"/>
                  </a:cubicBezTo>
                  <a:cubicBezTo>
                    <a:pt x="512282" y="288338"/>
                    <a:pt x="519457" y="300140"/>
                    <a:pt x="524552" y="312877"/>
                  </a:cubicBezTo>
                  <a:cubicBezTo>
                    <a:pt x="552429" y="382565"/>
                    <a:pt x="523411" y="355060"/>
                    <a:pt x="570566" y="386496"/>
                  </a:cubicBezTo>
                  <a:cubicBezTo>
                    <a:pt x="576701" y="395698"/>
                    <a:pt x="584025" y="404211"/>
                    <a:pt x="588971" y="414103"/>
                  </a:cubicBezTo>
                  <a:cubicBezTo>
                    <a:pt x="593309" y="422779"/>
                    <a:pt x="595509" y="432382"/>
                    <a:pt x="598174" y="441709"/>
                  </a:cubicBezTo>
                  <a:cubicBezTo>
                    <a:pt x="601649" y="453870"/>
                    <a:pt x="601720" y="467206"/>
                    <a:pt x="607376" y="478518"/>
                  </a:cubicBezTo>
                  <a:cubicBezTo>
                    <a:pt x="611256" y="486278"/>
                    <a:pt x="619647" y="490788"/>
                    <a:pt x="625782" y="496923"/>
                  </a:cubicBezTo>
                  <a:cubicBezTo>
                    <a:pt x="642139" y="562352"/>
                    <a:pt x="624057" y="507564"/>
                    <a:pt x="653390" y="561339"/>
                  </a:cubicBezTo>
                  <a:cubicBezTo>
                    <a:pt x="699111" y="645158"/>
                    <a:pt x="662555" y="625742"/>
                    <a:pt x="717808" y="644160"/>
                  </a:cubicBezTo>
                  <a:cubicBezTo>
                    <a:pt x="732650" y="659000"/>
                    <a:pt x="743509" y="672263"/>
                    <a:pt x="763822" y="680969"/>
                  </a:cubicBezTo>
                  <a:cubicBezTo>
                    <a:pt x="775194" y="685843"/>
                    <a:pt x="838457" y="697735"/>
                    <a:pt x="846646" y="699373"/>
                  </a:cubicBezTo>
                  <a:cubicBezTo>
                    <a:pt x="975456" y="689465"/>
                    <a:pt x="926284" y="690171"/>
                    <a:pt x="993888" y="690171"/>
                  </a:cubicBezTo>
                  <a:lnTo>
                    <a:pt x="993888" y="690171"/>
                  </a:lnTo>
                  <a:lnTo>
                    <a:pt x="993888" y="690171"/>
                  </a:lnTo>
                </a:path>
              </a:pathLst>
            </a:cu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>
                <a:defRPr/>
              </a:pPr>
              <a:endParaRPr lang="de-DE"/>
            </a:p>
          </p:txBody>
        </p:sp>
        <p:sp>
          <p:nvSpPr>
            <p:cNvPr id="21" name="TextBox 20"/>
            <p:cNvSpPr txBox="1">
              <a:spLocks noChangeArrowheads="1"/>
            </p:cNvSpPr>
            <p:nvPr/>
          </p:nvSpPr>
          <p:spPr bwMode="auto">
            <a:xfrm>
              <a:off x="5791200" y="1905000"/>
              <a:ext cx="1038225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de-DE" dirty="0">
                  <a:solidFill>
                    <a:srgbClr val="0000FF"/>
                  </a:solidFill>
                  <a:latin typeface="Calibri" pitchFamily="8" charset="0"/>
                </a:rPr>
                <a:t>fallend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1828800" y="2743200"/>
            <a:ext cx="5257800" cy="1146175"/>
            <a:chOff x="1828800" y="2743200"/>
            <a:chExt cx="5257800" cy="1146175"/>
          </a:xfrm>
        </p:grpSpPr>
        <p:sp>
          <p:nvSpPr>
            <p:cNvPr id="8" name="TextBox 5"/>
            <p:cNvSpPr txBox="1">
              <a:spLocks noChangeArrowheads="1"/>
            </p:cNvSpPr>
            <p:nvPr/>
          </p:nvSpPr>
          <p:spPr bwMode="auto">
            <a:xfrm>
              <a:off x="1828800" y="2743200"/>
              <a:ext cx="5257800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de-DE" dirty="0">
                  <a:latin typeface="Calibri" pitchFamily="8" charset="0"/>
                </a:rPr>
                <a:t>[(Ramona besucht </a:t>
              </a:r>
              <a:r>
                <a:rPr lang="de-DE" dirty="0" err="1">
                  <a:latin typeface="Calibri" pitchFamily="8" charset="0"/>
                </a:rPr>
                <a:t>Melanie)H-]H</a:t>
              </a:r>
              <a:r>
                <a:rPr lang="de-DE" dirty="0">
                  <a:latin typeface="Calibri" pitchFamily="8" charset="0"/>
                </a:rPr>
                <a:t>%</a:t>
              </a:r>
            </a:p>
          </p:txBody>
        </p:sp>
        <p:sp>
          <p:nvSpPr>
            <p:cNvPr id="9" name="TextBox 6"/>
            <p:cNvSpPr txBox="1">
              <a:spLocks noChangeArrowheads="1"/>
            </p:cNvSpPr>
            <p:nvPr/>
          </p:nvSpPr>
          <p:spPr bwMode="auto">
            <a:xfrm>
              <a:off x="2590800" y="3048000"/>
              <a:ext cx="527050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de-DE" dirty="0">
                  <a:latin typeface="Calibri" pitchFamily="8" charset="0"/>
                </a:rPr>
                <a:t>H*</a:t>
              </a:r>
            </a:p>
          </p:txBody>
        </p:sp>
        <p:sp>
          <p:nvSpPr>
            <p:cNvPr id="10" name="TextBox 7"/>
            <p:cNvSpPr txBox="1">
              <a:spLocks noChangeArrowheads="1"/>
            </p:cNvSpPr>
            <p:nvPr/>
          </p:nvSpPr>
          <p:spPr bwMode="auto">
            <a:xfrm>
              <a:off x="4343400" y="3048000"/>
              <a:ext cx="476250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de-DE" dirty="0">
                  <a:latin typeface="Calibri" pitchFamily="8" charset="0"/>
                </a:rPr>
                <a:t>L*</a:t>
              </a:r>
            </a:p>
          </p:txBody>
        </p:sp>
        <p:sp>
          <p:nvSpPr>
            <p:cNvPr id="18" name="Freeform 17"/>
            <p:cNvSpPr/>
            <p:nvPr/>
          </p:nvSpPr>
          <p:spPr>
            <a:xfrm>
              <a:off x="4495800" y="3124200"/>
              <a:ext cx="838200" cy="765175"/>
            </a:xfrm>
            <a:custGeom>
              <a:avLst/>
              <a:gdLst>
                <a:gd name="connsiteX0" fmla="*/ 0 w 1205549"/>
                <a:gd name="connsiteY0" fmla="*/ 663309 h 764534"/>
                <a:gd name="connsiteX1" fmla="*/ 55216 w 1205549"/>
                <a:gd name="connsiteY1" fmla="*/ 709320 h 764534"/>
                <a:gd name="connsiteX2" fmla="*/ 82824 w 1205549"/>
                <a:gd name="connsiteY2" fmla="*/ 718522 h 764534"/>
                <a:gd name="connsiteX3" fmla="*/ 101229 w 1205549"/>
                <a:gd name="connsiteY3" fmla="*/ 746129 h 764534"/>
                <a:gd name="connsiteX4" fmla="*/ 147242 w 1205549"/>
                <a:gd name="connsiteY4" fmla="*/ 755332 h 764534"/>
                <a:gd name="connsiteX5" fmla="*/ 174850 w 1205549"/>
                <a:gd name="connsiteY5" fmla="*/ 764534 h 764534"/>
                <a:gd name="connsiteX6" fmla="*/ 349701 w 1205549"/>
                <a:gd name="connsiteY6" fmla="*/ 755332 h 764534"/>
                <a:gd name="connsiteX7" fmla="*/ 386512 w 1205549"/>
                <a:gd name="connsiteY7" fmla="*/ 746129 h 764534"/>
                <a:gd name="connsiteX8" fmla="*/ 432525 w 1205549"/>
                <a:gd name="connsiteY8" fmla="*/ 736927 h 764534"/>
                <a:gd name="connsiteX9" fmla="*/ 450931 w 1205549"/>
                <a:gd name="connsiteY9" fmla="*/ 718522 h 764534"/>
                <a:gd name="connsiteX10" fmla="*/ 478539 w 1205549"/>
                <a:gd name="connsiteY10" fmla="*/ 700118 h 764534"/>
                <a:gd name="connsiteX11" fmla="*/ 496944 w 1205549"/>
                <a:gd name="connsiteY11" fmla="*/ 672511 h 764534"/>
                <a:gd name="connsiteX12" fmla="*/ 533755 w 1205549"/>
                <a:gd name="connsiteY12" fmla="*/ 654106 h 764534"/>
                <a:gd name="connsiteX13" fmla="*/ 588971 w 1205549"/>
                <a:gd name="connsiteY13" fmla="*/ 617297 h 764534"/>
                <a:gd name="connsiteX14" fmla="*/ 607376 w 1205549"/>
                <a:gd name="connsiteY14" fmla="*/ 589690 h 764534"/>
                <a:gd name="connsiteX15" fmla="*/ 662592 w 1205549"/>
                <a:gd name="connsiteY15" fmla="*/ 534477 h 764534"/>
                <a:gd name="connsiteX16" fmla="*/ 680997 w 1205549"/>
                <a:gd name="connsiteY16" fmla="*/ 506870 h 764534"/>
                <a:gd name="connsiteX17" fmla="*/ 708605 w 1205549"/>
                <a:gd name="connsiteY17" fmla="*/ 488465 h 764534"/>
                <a:gd name="connsiteX18" fmla="*/ 727011 w 1205549"/>
                <a:gd name="connsiteY18" fmla="*/ 470061 h 764534"/>
                <a:gd name="connsiteX19" fmla="*/ 754619 w 1205549"/>
                <a:gd name="connsiteY19" fmla="*/ 424049 h 764534"/>
                <a:gd name="connsiteX20" fmla="*/ 791429 w 1205549"/>
                <a:gd name="connsiteY20" fmla="*/ 368836 h 764534"/>
                <a:gd name="connsiteX21" fmla="*/ 809835 w 1205549"/>
                <a:gd name="connsiteY21" fmla="*/ 341229 h 764534"/>
                <a:gd name="connsiteX22" fmla="*/ 865051 w 1205549"/>
                <a:gd name="connsiteY22" fmla="*/ 295217 h 764534"/>
                <a:gd name="connsiteX23" fmla="*/ 920267 w 1205549"/>
                <a:gd name="connsiteY23" fmla="*/ 249206 h 764534"/>
                <a:gd name="connsiteX24" fmla="*/ 966280 w 1205549"/>
                <a:gd name="connsiteY24" fmla="*/ 203195 h 764534"/>
                <a:gd name="connsiteX25" fmla="*/ 1021496 w 1205549"/>
                <a:gd name="connsiteY25" fmla="*/ 138779 h 764534"/>
                <a:gd name="connsiteX26" fmla="*/ 1058307 w 1205549"/>
                <a:gd name="connsiteY26" fmla="*/ 83565 h 764534"/>
                <a:gd name="connsiteX27" fmla="*/ 1113523 w 1205549"/>
                <a:gd name="connsiteY27" fmla="*/ 46756 h 764534"/>
                <a:gd name="connsiteX28" fmla="*/ 1131928 w 1205549"/>
                <a:gd name="connsiteY28" fmla="*/ 19149 h 764534"/>
                <a:gd name="connsiteX29" fmla="*/ 1159536 w 1205549"/>
                <a:gd name="connsiteY29" fmla="*/ 9947 h 764534"/>
                <a:gd name="connsiteX30" fmla="*/ 1205549 w 1205549"/>
                <a:gd name="connsiteY30" fmla="*/ 744 h 7645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1205549" h="764534">
                  <a:moveTo>
                    <a:pt x="0" y="663309"/>
                  </a:moveTo>
                  <a:cubicBezTo>
                    <a:pt x="20354" y="683662"/>
                    <a:pt x="29591" y="696508"/>
                    <a:pt x="55216" y="709320"/>
                  </a:cubicBezTo>
                  <a:cubicBezTo>
                    <a:pt x="63892" y="713658"/>
                    <a:pt x="73621" y="715455"/>
                    <a:pt x="82824" y="718522"/>
                  </a:cubicBezTo>
                  <a:cubicBezTo>
                    <a:pt x="88959" y="727724"/>
                    <a:pt x="91626" y="740642"/>
                    <a:pt x="101229" y="746129"/>
                  </a:cubicBezTo>
                  <a:cubicBezTo>
                    <a:pt x="114810" y="753889"/>
                    <a:pt x="132068" y="751538"/>
                    <a:pt x="147242" y="755332"/>
                  </a:cubicBezTo>
                  <a:cubicBezTo>
                    <a:pt x="156653" y="757685"/>
                    <a:pt x="165647" y="761467"/>
                    <a:pt x="174850" y="764534"/>
                  </a:cubicBezTo>
                  <a:cubicBezTo>
                    <a:pt x="233134" y="761467"/>
                    <a:pt x="291556" y="760388"/>
                    <a:pt x="349701" y="755332"/>
                  </a:cubicBezTo>
                  <a:cubicBezTo>
                    <a:pt x="362301" y="754236"/>
                    <a:pt x="374165" y="748873"/>
                    <a:pt x="386512" y="746129"/>
                  </a:cubicBezTo>
                  <a:cubicBezTo>
                    <a:pt x="401781" y="742736"/>
                    <a:pt x="417187" y="739994"/>
                    <a:pt x="432525" y="736927"/>
                  </a:cubicBezTo>
                  <a:cubicBezTo>
                    <a:pt x="438660" y="730792"/>
                    <a:pt x="444156" y="723942"/>
                    <a:pt x="450931" y="718522"/>
                  </a:cubicBezTo>
                  <a:cubicBezTo>
                    <a:pt x="459568" y="711613"/>
                    <a:pt x="470718" y="707938"/>
                    <a:pt x="478539" y="700118"/>
                  </a:cubicBezTo>
                  <a:cubicBezTo>
                    <a:pt x="486360" y="692298"/>
                    <a:pt x="488447" y="679591"/>
                    <a:pt x="496944" y="672511"/>
                  </a:cubicBezTo>
                  <a:cubicBezTo>
                    <a:pt x="507483" y="663729"/>
                    <a:pt x="521991" y="661164"/>
                    <a:pt x="533755" y="654106"/>
                  </a:cubicBezTo>
                  <a:cubicBezTo>
                    <a:pt x="552723" y="642726"/>
                    <a:pt x="588971" y="617297"/>
                    <a:pt x="588971" y="617297"/>
                  </a:cubicBezTo>
                  <a:cubicBezTo>
                    <a:pt x="595106" y="608095"/>
                    <a:pt x="600028" y="597956"/>
                    <a:pt x="607376" y="589690"/>
                  </a:cubicBezTo>
                  <a:cubicBezTo>
                    <a:pt x="624669" y="570237"/>
                    <a:pt x="648154" y="556134"/>
                    <a:pt x="662592" y="534477"/>
                  </a:cubicBezTo>
                  <a:cubicBezTo>
                    <a:pt x="668727" y="525275"/>
                    <a:pt x="673176" y="514690"/>
                    <a:pt x="680997" y="506870"/>
                  </a:cubicBezTo>
                  <a:cubicBezTo>
                    <a:pt x="688818" y="499049"/>
                    <a:pt x="699968" y="495374"/>
                    <a:pt x="708605" y="488465"/>
                  </a:cubicBezTo>
                  <a:cubicBezTo>
                    <a:pt x="715380" y="483045"/>
                    <a:pt x="720876" y="476196"/>
                    <a:pt x="727011" y="470061"/>
                  </a:cubicBezTo>
                  <a:cubicBezTo>
                    <a:pt x="744605" y="417277"/>
                    <a:pt x="724301" y="464471"/>
                    <a:pt x="754619" y="424049"/>
                  </a:cubicBezTo>
                  <a:cubicBezTo>
                    <a:pt x="767891" y="406354"/>
                    <a:pt x="779159" y="387240"/>
                    <a:pt x="791429" y="368836"/>
                  </a:cubicBezTo>
                  <a:cubicBezTo>
                    <a:pt x="797564" y="359634"/>
                    <a:pt x="802014" y="349050"/>
                    <a:pt x="809835" y="341229"/>
                  </a:cubicBezTo>
                  <a:cubicBezTo>
                    <a:pt x="890482" y="260585"/>
                    <a:pt x="788186" y="359268"/>
                    <a:pt x="865051" y="295217"/>
                  </a:cubicBezTo>
                  <a:cubicBezTo>
                    <a:pt x="935909" y="236172"/>
                    <a:pt x="851721" y="294903"/>
                    <a:pt x="920267" y="249206"/>
                  </a:cubicBezTo>
                  <a:cubicBezTo>
                    <a:pt x="954010" y="198593"/>
                    <a:pt x="920267" y="241538"/>
                    <a:pt x="966280" y="203195"/>
                  </a:cubicBezTo>
                  <a:cubicBezTo>
                    <a:pt x="989157" y="184132"/>
                    <a:pt x="1004436" y="163150"/>
                    <a:pt x="1021496" y="138779"/>
                  </a:cubicBezTo>
                  <a:cubicBezTo>
                    <a:pt x="1034181" y="120658"/>
                    <a:pt x="1039902" y="95835"/>
                    <a:pt x="1058307" y="83565"/>
                  </a:cubicBezTo>
                  <a:lnTo>
                    <a:pt x="1113523" y="46756"/>
                  </a:lnTo>
                  <a:cubicBezTo>
                    <a:pt x="1119658" y="37554"/>
                    <a:pt x="1123292" y="26058"/>
                    <a:pt x="1131928" y="19149"/>
                  </a:cubicBezTo>
                  <a:cubicBezTo>
                    <a:pt x="1139503" y="13089"/>
                    <a:pt x="1150209" y="12612"/>
                    <a:pt x="1159536" y="9947"/>
                  </a:cubicBezTo>
                  <a:cubicBezTo>
                    <a:pt x="1194351" y="0"/>
                    <a:pt x="1184905" y="744"/>
                    <a:pt x="1205549" y="744"/>
                  </a:cubicBezTo>
                </a:path>
              </a:pathLst>
            </a:cu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>
                <a:defRPr/>
              </a:pPr>
              <a:endParaRPr lang="de-DE"/>
            </a:p>
          </p:txBody>
        </p:sp>
        <p:sp>
          <p:nvSpPr>
            <p:cNvPr id="22" name="TextBox 21"/>
            <p:cNvSpPr txBox="1">
              <a:spLocks noChangeArrowheads="1"/>
            </p:cNvSpPr>
            <p:nvPr/>
          </p:nvSpPr>
          <p:spPr bwMode="auto">
            <a:xfrm>
              <a:off x="5791200" y="3276600"/>
              <a:ext cx="1244600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de-DE" dirty="0">
                  <a:solidFill>
                    <a:srgbClr val="0000FF"/>
                  </a:solidFill>
                  <a:latin typeface="Calibri" pitchFamily="8" charset="0"/>
                </a:rPr>
                <a:t>steigend</a:t>
              </a: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1600200" y="4038600"/>
            <a:ext cx="5257800" cy="987352"/>
            <a:chOff x="1600200" y="4038600"/>
            <a:chExt cx="5257800" cy="987352"/>
          </a:xfrm>
        </p:grpSpPr>
        <p:sp>
          <p:nvSpPr>
            <p:cNvPr id="11" name="TextBox 8"/>
            <p:cNvSpPr txBox="1">
              <a:spLocks noChangeArrowheads="1"/>
            </p:cNvSpPr>
            <p:nvPr/>
          </p:nvSpPr>
          <p:spPr bwMode="auto">
            <a:xfrm>
              <a:off x="1600200" y="4038600"/>
              <a:ext cx="5257800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de-DE">
                  <a:latin typeface="Calibri" pitchFamily="8" charset="0"/>
                </a:rPr>
                <a:t>[(Ramona besucht Melanie)H-]L%</a:t>
              </a:r>
            </a:p>
          </p:txBody>
        </p:sp>
        <p:sp>
          <p:nvSpPr>
            <p:cNvPr id="12" name="TextBox 9"/>
            <p:cNvSpPr txBox="1">
              <a:spLocks noChangeArrowheads="1"/>
            </p:cNvSpPr>
            <p:nvPr/>
          </p:nvSpPr>
          <p:spPr bwMode="auto">
            <a:xfrm>
              <a:off x="2362200" y="4343400"/>
              <a:ext cx="527050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de-DE" dirty="0">
                  <a:latin typeface="Calibri" pitchFamily="8" charset="0"/>
                </a:rPr>
                <a:t>H*</a:t>
              </a:r>
            </a:p>
          </p:txBody>
        </p:sp>
        <p:sp>
          <p:nvSpPr>
            <p:cNvPr id="13" name="TextBox 10"/>
            <p:cNvSpPr txBox="1">
              <a:spLocks noChangeArrowheads="1"/>
            </p:cNvSpPr>
            <p:nvPr/>
          </p:nvSpPr>
          <p:spPr bwMode="auto">
            <a:xfrm>
              <a:off x="4191000" y="4419600"/>
              <a:ext cx="527050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de-DE" dirty="0">
                  <a:latin typeface="Calibri" pitchFamily="8" charset="0"/>
                </a:rPr>
                <a:t>H*</a:t>
              </a:r>
            </a:p>
          </p:txBody>
        </p:sp>
        <p:sp>
          <p:nvSpPr>
            <p:cNvPr id="19" name="Freeform 18"/>
            <p:cNvSpPr/>
            <p:nvPr/>
          </p:nvSpPr>
          <p:spPr>
            <a:xfrm>
              <a:off x="4267200" y="4876800"/>
              <a:ext cx="1066800" cy="149152"/>
            </a:xfrm>
            <a:custGeom>
              <a:avLst/>
              <a:gdLst>
                <a:gd name="connsiteX0" fmla="*/ 0 w 1352792"/>
                <a:gd name="connsiteY0" fmla="*/ 0 h 76897"/>
                <a:gd name="connsiteX1" fmla="*/ 754619 w 1352792"/>
                <a:gd name="connsiteY1" fmla="*/ 9203 h 76897"/>
                <a:gd name="connsiteX2" fmla="*/ 800632 w 1352792"/>
                <a:gd name="connsiteY2" fmla="*/ 18405 h 76897"/>
                <a:gd name="connsiteX3" fmla="*/ 984685 w 1352792"/>
                <a:gd name="connsiteY3" fmla="*/ 36810 h 76897"/>
                <a:gd name="connsiteX4" fmla="*/ 1030699 w 1352792"/>
                <a:gd name="connsiteY4" fmla="*/ 46012 h 76897"/>
                <a:gd name="connsiteX5" fmla="*/ 1085915 w 1352792"/>
                <a:gd name="connsiteY5" fmla="*/ 64416 h 76897"/>
                <a:gd name="connsiteX6" fmla="*/ 1352792 w 1352792"/>
                <a:gd name="connsiteY6" fmla="*/ 73619 h 76897"/>
                <a:gd name="connsiteX7" fmla="*/ 1352792 w 1352792"/>
                <a:gd name="connsiteY7" fmla="*/ 73619 h 76897"/>
                <a:gd name="connsiteX8" fmla="*/ 1352792 w 1352792"/>
                <a:gd name="connsiteY8" fmla="*/ 73619 h 76897"/>
                <a:gd name="connsiteX0" fmla="*/ 0 w 1456853"/>
                <a:gd name="connsiteY0" fmla="*/ 0 h 150516"/>
                <a:gd name="connsiteX1" fmla="*/ 754619 w 1456853"/>
                <a:gd name="connsiteY1" fmla="*/ 9203 h 150516"/>
                <a:gd name="connsiteX2" fmla="*/ 800632 w 1456853"/>
                <a:gd name="connsiteY2" fmla="*/ 18405 h 150516"/>
                <a:gd name="connsiteX3" fmla="*/ 984685 w 1456853"/>
                <a:gd name="connsiteY3" fmla="*/ 36810 h 150516"/>
                <a:gd name="connsiteX4" fmla="*/ 1030699 w 1456853"/>
                <a:gd name="connsiteY4" fmla="*/ 46012 h 150516"/>
                <a:gd name="connsiteX5" fmla="*/ 1085915 w 1456853"/>
                <a:gd name="connsiteY5" fmla="*/ 64416 h 150516"/>
                <a:gd name="connsiteX6" fmla="*/ 1352792 w 1456853"/>
                <a:gd name="connsiteY6" fmla="*/ 73619 h 150516"/>
                <a:gd name="connsiteX7" fmla="*/ 1352792 w 1456853"/>
                <a:gd name="connsiteY7" fmla="*/ 73619 h 150516"/>
                <a:gd name="connsiteX8" fmla="*/ 1456853 w 1456853"/>
                <a:gd name="connsiteY8" fmla="*/ 150516 h 1505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456853" h="150516">
                  <a:moveTo>
                    <a:pt x="0" y="0"/>
                  </a:moveTo>
                  <a:lnTo>
                    <a:pt x="754619" y="9203"/>
                  </a:lnTo>
                  <a:cubicBezTo>
                    <a:pt x="770256" y="9562"/>
                    <a:pt x="785148" y="16193"/>
                    <a:pt x="800632" y="18405"/>
                  </a:cubicBezTo>
                  <a:cubicBezTo>
                    <a:pt x="845923" y="24875"/>
                    <a:pt x="942649" y="32988"/>
                    <a:pt x="984685" y="36810"/>
                  </a:cubicBezTo>
                  <a:cubicBezTo>
                    <a:pt x="1000023" y="39877"/>
                    <a:pt x="1015608" y="41897"/>
                    <a:pt x="1030699" y="46012"/>
                  </a:cubicBezTo>
                  <a:cubicBezTo>
                    <a:pt x="1049416" y="51116"/>
                    <a:pt x="1066729" y="61538"/>
                    <a:pt x="1085915" y="64416"/>
                  </a:cubicBezTo>
                  <a:cubicBezTo>
                    <a:pt x="1169127" y="76897"/>
                    <a:pt x="1269506" y="73619"/>
                    <a:pt x="1352792" y="73619"/>
                  </a:cubicBezTo>
                  <a:lnTo>
                    <a:pt x="1352792" y="73619"/>
                  </a:lnTo>
                  <a:lnTo>
                    <a:pt x="1456853" y="150516"/>
                  </a:lnTo>
                </a:path>
              </a:pathLst>
            </a:cu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>
                <a:defRPr/>
              </a:pPr>
              <a:endParaRPr lang="de-DE"/>
            </a:p>
          </p:txBody>
        </p:sp>
        <p:sp>
          <p:nvSpPr>
            <p:cNvPr id="23" name="TextBox 22"/>
            <p:cNvSpPr txBox="1">
              <a:spLocks noChangeArrowheads="1"/>
            </p:cNvSpPr>
            <p:nvPr/>
          </p:nvSpPr>
          <p:spPr bwMode="auto">
            <a:xfrm>
              <a:off x="5867400" y="4419600"/>
              <a:ext cx="814388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de-DE" dirty="0">
                  <a:solidFill>
                    <a:srgbClr val="0000FF"/>
                  </a:solidFill>
                  <a:latin typeface="Calibri" pitchFamily="8" charset="0"/>
                </a:rPr>
                <a:t>eben</a:t>
              </a: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1905000" y="5173662"/>
            <a:ext cx="6019800" cy="1379538"/>
            <a:chOff x="1905000" y="5173662"/>
            <a:chExt cx="6019800" cy="1379538"/>
          </a:xfrm>
        </p:grpSpPr>
        <p:sp>
          <p:nvSpPr>
            <p:cNvPr id="14" name="TextBox 11"/>
            <p:cNvSpPr txBox="1">
              <a:spLocks noChangeArrowheads="1"/>
            </p:cNvSpPr>
            <p:nvPr/>
          </p:nvSpPr>
          <p:spPr bwMode="auto">
            <a:xfrm>
              <a:off x="1905000" y="5173662"/>
              <a:ext cx="5257800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de-DE">
                  <a:latin typeface="Calibri" pitchFamily="8" charset="0"/>
                </a:rPr>
                <a:t>[(Ramona besucht Melanie)L-]H%</a:t>
              </a:r>
            </a:p>
          </p:txBody>
        </p:sp>
        <p:sp>
          <p:nvSpPr>
            <p:cNvPr id="15" name="TextBox 12"/>
            <p:cNvSpPr txBox="1">
              <a:spLocks noChangeArrowheads="1"/>
            </p:cNvSpPr>
            <p:nvPr/>
          </p:nvSpPr>
          <p:spPr bwMode="auto">
            <a:xfrm>
              <a:off x="2667000" y="5630862"/>
              <a:ext cx="527050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de-DE">
                  <a:latin typeface="Calibri" pitchFamily="8" charset="0"/>
                </a:rPr>
                <a:t>H*</a:t>
              </a:r>
            </a:p>
          </p:txBody>
        </p:sp>
        <p:sp>
          <p:nvSpPr>
            <p:cNvPr id="16" name="TextBox 13"/>
            <p:cNvSpPr txBox="1">
              <a:spLocks noChangeArrowheads="1"/>
            </p:cNvSpPr>
            <p:nvPr/>
          </p:nvSpPr>
          <p:spPr bwMode="auto">
            <a:xfrm>
              <a:off x="4648200" y="5630862"/>
              <a:ext cx="527050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de-DE">
                  <a:latin typeface="Calibri" pitchFamily="8" charset="0"/>
                </a:rPr>
                <a:t>H*</a:t>
              </a:r>
            </a:p>
          </p:txBody>
        </p:sp>
        <p:sp>
          <p:nvSpPr>
            <p:cNvPr id="20" name="Freeform 19"/>
            <p:cNvSpPr/>
            <p:nvPr/>
          </p:nvSpPr>
          <p:spPr>
            <a:xfrm>
              <a:off x="4648200" y="6011862"/>
              <a:ext cx="762000" cy="541338"/>
            </a:xfrm>
            <a:custGeom>
              <a:avLst/>
              <a:gdLst>
                <a:gd name="connsiteX0" fmla="*/ 0 w 1720898"/>
                <a:gd name="connsiteY0" fmla="*/ 18404 h 846610"/>
                <a:gd name="connsiteX1" fmla="*/ 82824 w 1720898"/>
                <a:gd name="connsiteY1" fmla="*/ 0 h 846610"/>
                <a:gd name="connsiteX2" fmla="*/ 358904 w 1720898"/>
                <a:gd name="connsiteY2" fmla="*/ 9202 h 846610"/>
                <a:gd name="connsiteX3" fmla="*/ 414120 w 1720898"/>
                <a:gd name="connsiteY3" fmla="*/ 36809 h 846610"/>
                <a:gd name="connsiteX4" fmla="*/ 450930 w 1720898"/>
                <a:gd name="connsiteY4" fmla="*/ 73618 h 846610"/>
                <a:gd name="connsiteX5" fmla="*/ 487741 w 1720898"/>
                <a:gd name="connsiteY5" fmla="*/ 82820 h 846610"/>
                <a:gd name="connsiteX6" fmla="*/ 524552 w 1720898"/>
                <a:gd name="connsiteY6" fmla="*/ 128832 h 846610"/>
                <a:gd name="connsiteX7" fmla="*/ 561362 w 1720898"/>
                <a:gd name="connsiteY7" fmla="*/ 147236 h 846610"/>
                <a:gd name="connsiteX8" fmla="*/ 570565 w 1720898"/>
                <a:gd name="connsiteY8" fmla="*/ 174843 h 846610"/>
                <a:gd name="connsiteX9" fmla="*/ 607376 w 1720898"/>
                <a:gd name="connsiteY9" fmla="*/ 239259 h 846610"/>
                <a:gd name="connsiteX10" fmla="*/ 616578 w 1720898"/>
                <a:gd name="connsiteY10" fmla="*/ 266866 h 846610"/>
                <a:gd name="connsiteX11" fmla="*/ 634984 w 1720898"/>
                <a:gd name="connsiteY11" fmla="*/ 303675 h 846610"/>
                <a:gd name="connsiteX12" fmla="*/ 644186 w 1720898"/>
                <a:gd name="connsiteY12" fmla="*/ 340484 h 846610"/>
                <a:gd name="connsiteX13" fmla="*/ 671794 w 1720898"/>
                <a:gd name="connsiteY13" fmla="*/ 414103 h 846610"/>
                <a:gd name="connsiteX14" fmla="*/ 690200 w 1720898"/>
                <a:gd name="connsiteY14" fmla="*/ 478519 h 846610"/>
                <a:gd name="connsiteX15" fmla="*/ 736213 w 1720898"/>
                <a:gd name="connsiteY15" fmla="*/ 542935 h 846610"/>
                <a:gd name="connsiteX16" fmla="*/ 745416 w 1720898"/>
                <a:gd name="connsiteY16" fmla="*/ 570541 h 846610"/>
                <a:gd name="connsiteX17" fmla="*/ 754618 w 1720898"/>
                <a:gd name="connsiteY17" fmla="*/ 607350 h 846610"/>
                <a:gd name="connsiteX18" fmla="*/ 782226 w 1720898"/>
                <a:gd name="connsiteY18" fmla="*/ 662564 h 846610"/>
                <a:gd name="connsiteX19" fmla="*/ 800632 w 1720898"/>
                <a:gd name="connsiteY19" fmla="*/ 680969 h 846610"/>
                <a:gd name="connsiteX20" fmla="*/ 809834 w 1720898"/>
                <a:gd name="connsiteY20" fmla="*/ 717778 h 846610"/>
                <a:gd name="connsiteX21" fmla="*/ 865050 w 1720898"/>
                <a:gd name="connsiteY21" fmla="*/ 763789 h 846610"/>
                <a:gd name="connsiteX22" fmla="*/ 911064 w 1720898"/>
                <a:gd name="connsiteY22" fmla="*/ 809801 h 846610"/>
                <a:gd name="connsiteX23" fmla="*/ 966280 w 1720898"/>
                <a:gd name="connsiteY23" fmla="*/ 846610 h 846610"/>
                <a:gd name="connsiteX24" fmla="*/ 1196346 w 1720898"/>
                <a:gd name="connsiteY24" fmla="*/ 837407 h 846610"/>
                <a:gd name="connsiteX25" fmla="*/ 1269968 w 1720898"/>
                <a:gd name="connsiteY25" fmla="*/ 819003 h 846610"/>
                <a:gd name="connsiteX26" fmla="*/ 1315981 w 1720898"/>
                <a:gd name="connsiteY26" fmla="*/ 772992 h 846610"/>
                <a:gd name="connsiteX27" fmla="*/ 1380400 w 1720898"/>
                <a:gd name="connsiteY27" fmla="*/ 736182 h 846610"/>
                <a:gd name="connsiteX28" fmla="*/ 1408008 w 1720898"/>
                <a:gd name="connsiteY28" fmla="*/ 708576 h 846610"/>
                <a:gd name="connsiteX29" fmla="*/ 1472426 w 1720898"/>
                <a:gd name="connsiteY29" fmla="*/ 625755 h 846610"/>
                <a:gd name="connsiteX30" fmla="*/ 1546048 w 1720898"/>
                <a:gd name="connsiteY30" fmla="*/ 570541 h 846610"/>
                <a:gd name="connsiteX31" fmla="*/ 1592061 w 1720898"/>
                <a:gd name="connsiteY31" fmla="*/ 487721 h 846610"/>
                <a:gd name="connsiteX32" fmla="*/ 1619669 w 1720898"/>
                <a:gd name="connsiteY32" fmla="*/ 478519 h 846610"/>
                <a:gd name="connsiteX33" fmla="*/ 1628872 w 1720898"/>
                <a:gd name="connsiteY33" fmla="*/ 450912 h 846610"/>
                <a:gd name="connsiteX34" fmla="*/ 1656480 w 1720898"/>
                <a:gd name="connsiteY34" fmla="*/ 432507 h 846610"/>
                <a:gd name="connsiteX35" fmla="*/ 1674885 w 1720898"/>
                <a:gd name="connsiteY35" fmla="*/ 377293 h 846610"/>
                <a:gd name="connsiteX36" fmla="*/ 1693290 w 1720898"/>
                <a:gd name="connsiteY36" fmla="*/ 340484 h 846610"/>
                <a:gd name="connsiteX37" fmla="*/ 1711696 w 1720898"/>
                <a:gd name="connsiteY37" fmla="*/ 285271 h 846610"/>
                <a:gd name="connsiteX38" fmla="*/ 1720898 w 1720898"/>
                <a:gd name="connsiteY38" fmla="*/ 257664 h 8466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</a:cxnLst>
              <a:rect l="l" t="t" r="r" b="b"/>
              <a:pathLst>
                <a:path w="1720898" h="846610">
                  <a:moveTo>
                    <a:pt x="0" y="18404"/>
                  </a:moveTo>
                  <a:cubicBezTo>
                    <a:pt x="14199" y="14855"/>
                    <a:pt x="71139" y="0"/>
                    <a:pt x="82824" y="0"/>
                  </a:cubicBezTo>
                  <a:cubicBezTo>
                    <a:pt x="174902" y="0"/>
                    <a:pt x="266877" y="6135"/>
                    <a:pt x="358904" y="9202"/>
                  </a:cubicBezTo>
                  <a:cubicBezTo>
                    <a:pt x="385626" y="18109"/>
                    <a:pt x="391414" y="17347"/>
                    <a:pt x="414120" y="36809"/>
                  </a:cubicBezTo>
                  <a:cubicBezTo>
                    <a:pt x="427295" y="48101"/>
                    <a:pt x="436215" y="64422"/>
                    <a:pt x="450930" y="73618"/>
                  </a:cubicBezTo>
                  <a:cubicBezTo>
                    <a:pt x="461656" y="80321"/>
                    <a:pt x="475471" y="79753"/>
                    <a:pt x="487741" y="82820"/>
                  </a:cubicBezTo>
                  <a:cubicBezTo>
                    <a:pt x="497587" y="97589"/>
                    <a:pt x="508815" y="118341"/>
                    <a:pt x="524552" y="128832"/>
                  </a:cubicBezTo>
                  <a:cubicBezTo>
                    <a:pt x="535966" y="136441"/>
                    <a:pt x="549092" y="141101"/>
                    <a:pt x="561362" y="147236"/>
                  </a:cubicBezTo>
                  <a:cubicBezTo>
                    <a:pt x="564430" y="156438"/>
                    <a:pt x="566744" y="165927"/>
                    <a:pt x="570565" y="174843"/>
                  </a:cubicBezTo>
                  <a:cubicBezTo>
                    <a:pt x="584577" y="207537"/>
                    <a:pt x="588890" y="211532"/>
                    <a:pt x="607376" y="239259"/>
                  </a:cubicBezTo>
                  <a:cubicBezTo>
                    <a:pt x="610443" y="248461"/>
                    <a:pt x="612757" y="257950"/>
                    <a:pt x="616578" y="266866"/>
                  </a:cubicBezTo>
                  <a:cubicBezTo>
                    <a:pt x="621982" y="279475"/>
                    <a:pt x="630167" y="290830"/>
                    <a:pt x="634984" y="303675"/>
                  </a:cubicBezTo>
                  <a:cubicBezTo>
                    <a:pt x="639425" y="315517"/>
                    <a:pt x="640711" y="328323"/>
                    <a:pt x="644186" y="340484"/>
                  </a:cubicBezTo>
                  <a:cubicBezTo>
                    <a:pt x="657103" y="385694"/>
                    <a:pt x="652357" y="355795"/>
                    <a:pt x="671794" y="414103"/>
                  </a:cubicBezTo>
                  <a:cubicBezTo>
                    <a:pt x="677691" y="431793"/>
                    <a:pt x="681337" y="460795"/>
                    <a:pt x="690200" y="478519"/>
                  </a:cubicBezTo>
                  <a:cubicBezTo>
                    <a:pt x="696927" y="491972"/>
                    <a:pt x="729964" y="534603"/>
                    <a:pt x="736213" y="542935"/>
                  </a:cubicBezTo>
                  <a:cubicBezTo>
                    <a:pt x="739281" y="552137"/>
                    <a:pt x="742751" y="561214"/>
                    <a:pt x="745416" y="570541"/>
                  </a:cubicBezTo>
                  <a:cubicBezTo>
                    <a:pt x="748891" y="582702"/>
                    <a:pt x="749921" y="595607"/>
                    <a:pt x="754618" y="607350"/>
                  </a:cubicBezTo>
                  <a:cubicBezTo>
                    <a:pt x="762260" y="626455"/>
                    <a:pt x="771320" y="645115"/>
                    <a:pt x="782226" y="662564"/>
                  </a:cubicBezTo>
                  <a:cubicBezTo>
                    <a:pt x="786825" y="669922"/>
                    <a:pt x="794497" y="674834"/>
                    <a:pt x="800632" y="680969"/>
                  </a:cubicBezTo>
                  <a:cubicBezTo>
                    <a:pt x="803699" y="693239"/>
                    <a:pt x="803559" y="706797"/>
                    <a:pt x="809834" y="717778"/>
                  </a:cubicBezTo>
                  <a:cubicBezTo>
                    <a:pt x="820735" y="736855"/>
                    <a:pt x="847457" y="752061"/>
                    <a:pt x="865050" y="763789"/>
                  </a:cubicBezTo>
                  <a:cubicBezTo>
                    <a:pt x="879932" y="808431"/>
                    <a:pt x="863682" y="781373"/>
                    <a:pt x="911064" y="809801"/>
                  </a:cubicBezTo>
                  <a:cubicBezTo>
                    <a:pt x="930032" y="821181"/>
                    <a:pt x="966280" y="846610"/>
                    <a:pt x="966280" y="846610"/>
                  </a:cubicBezTo>
                  <a:cubicBezTo>
                    <a:pt x="1042969" y="843542"/>
                    <a:pt x="1119911" y="844355"/>
                    <a:pt x="1196346" y="837407"/>
                  </a:cubicBezTo>
                  <a:cubicBezTo>
                    <a:pt x="1221538" y="835117"/>
                    <a:pt x="1269968" y="819003"/>
                    <a:pt x="1269968" y="819003"/>
                  </a:cubicBezTo>
                  <a:cubicBezTo>
                    <a:pt x="1343591" y="769922"/>
                    <a:pt x="1254630" y="834341"/>
                    <a:pt x="1315981" y="772992"/>
                  </a:cubicBezTo>
                  <a:cubicBezTo>
                    <a:pt x="1337718" y="751256"/>
                    <a:pt x="1355137" y="754226"/>
                    <a:pt x="1380400" y="736182"/>
                  </a:cubicBezTo>
                  <a:cubicBezTo>
                    <a:pt x="1390990" y="728618"/>
                    <a:pt x="1399676" y="718574"/>
                    <a:pt x="1408008" y="708576"/>
                  </a:cubicBezTo>
                  <a:cubicBezTo>
                    <a:pt x="1430399" y="681708"/>
                    <a:pt x="1443325" y="645155"/>
                    <a:pt x="1472426" y="625755"/>
                  </a:cubicBezTo>
                  <a:cubicBezTo>
                    <a:pt x="1534861" y="584133"/>
                    <a:pt x="1512000" y="604587"/>
                    <a:pt x="1546048" y="570541"/>
                  </a:cubicBezTo>
                  <a:cubicBezTo>
                    <a:pt x="1554151" y="546232"/>
                    <a:pt x="1568327" y="495632"/>
                    <a:pt x="1592061" y="487721"/>
                  </a:cubicBezTo>
                  <a:lnTo>
                    <a:pt x="1619669" y="478519"/>
                  </a:lnTo>
                  <a:cubicBezTo>
                    <a:pt x="1622737" y="469317"/>
                    <a:pt x="1622812" y="458486"/>
                    <a:pt x="1628872" y="450912"/>
                  </a:cubicBezTo>
                  <a:cubicBezTo>
                    <a:pt x="1635781" y="442276"/>
                    <a:pt x="1650618" y="441886"/>
                    <a:pt x="1656480" y="432507"/>
                  </a:cubicBezTo>
                  <a:cubicBezTo>
                    <a:pt x="1666762" y="416056"/>
                    <a:pt x="1666209" y="394645"/>
                    <a:pt x="1674885" y="377293"/>
                  </a:cubicBezTo>
                  <a:cubicBezTo>
                    <a:pt x="1681020" y="365023"/>
                    <a:pt x="1688195" y="353221"/>
                    <a:pt x="1693290" y="340484"/>
                  </a:cubicBezTo>
                  <a:cubicBezTo>
                    <a:pt x="1700495" y="322472"/>
                    <a:pt x="1705561" y="303675"/>
                    <a:pt x="1711696" y="285271"/>
                  </a:cubicBezTo>
                  <a:lnTo>
                    <a:pt x="1720898" y="257664"/>
                  </a:lnTo>
                </a:path>
              </a:pathLst>
            </a:cu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>
                <a:defRPr/>
              </a:pPr>
              <a:endParaRPr lang="de-DE"/>
            </a:p>
          </p:txBody>
        </p:sp>
        <p:sp>
          <p:nvSpPr>
            <p:cNvPr id="24" name="TextBox 23"/>
            <p:cNvSpPr txBox="1">
              <a:spLocks noChangeArrowheads="1"/>
            </p:cNvSpPr>
            <p:nvPr/>
          </p:nvSpPr>
          <p:spPr bwMode="auto">
            <a:xfrm>
              <a:off x="6324600" y="5257800"/>
              <a:ext cx="1600200" cy="8302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de-DE" dirty="0" err="1">
                  <a:solidFill>
                    <a:srgbClr val="0000FF"/>
                  </a:solidFill>
                  <a:latin typeface="Calibri" pitchFamily="8" charset="0"/>
                </a:rPr>
                <a:t>fallend-steigend</a:t>
              </a:r>
              <a:endParaRPr lang="de-DE" dirty="0">
                <a:solidFill>
                  <a:srgbClr val="0000FF"/>
                </a:solidFill>
                <a:latin typeface="Calibri" pitchFamily="8" charset="0"/>
              </a:endParaRPr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228600" y="990601"/>
            <a:ext cx="678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solidFill>
                  <a:srgbClr val="0000FF"/>
                </a:solidFill>
                <a:latin typeface="Calibri"/>
                <a:cs typeface="Calibri"/>
              </a:rPr>
              <a:t>Häufig vorkommende Melodien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762000" y="376235"/>
            <a:ext cx="7620000" cy="1223963"/>
            <a:chOff x="480" y="144"/>
            <a:chExt cx="4800" cy="771"/>
          </a:xfrm>
        </p:grpSpPr>
        <p:sp>
          <p:nvSpPr>
            <p:cNvPr id="38936" name="Text Box 3"/>
            <p:cNvSpPr txBox="1">
              <a:spLocks noChangeArrowheads="1"/>
            </p:cNvSpPr>
            <p:nvPr/>
          </p:nvSpPr>
          <p:spPr bwMode="auto">
            <a:xfrm>
              <a:off x="480" y="144"/>
              <a:ext cx="480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>
                  <a:latin typeface="Calibri"/>
                  <a:cs typeface="Calibri"/>
                </a:rPr>
                <a:t>[(Melanie ist nach Berlin gefahren)]L-L%</a:t>
              </a:r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38937" name="Line 4"/>
            <p:cNvSpPr>
              <a:spLocks noChangeShapeType="1"/>
            </p:cNvSpPr>
            <p:nvPr/>
          </p:nvSpPr>
          <p:spPr bwMode="auto">
            <a:xfrm>
              <a:off x="864" y="384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38938" name="Line 5"/>
            <p:cNvSpPr>
              <a:spLocks noChangeShapeType="1"/>
            </p:cNvSpPr>
            <p:nvPr/>
          </p:nvSpPr>
          <p:spPr bwMode="auto">
            <a:xfrm>
              <a:off x="2112" y="384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38939" name="Text Box 6"/>
            <p:cNvSpPr txBox="1">
              <a:spLocks noChangeArrowheads="1"/>
            </p:cNvSpPr>
            <p:nvPr/>
          </p:nvSpPr>
          <p:spPr bwMode="auto">
            <a:xfrm>
              <a:off x="720" y="624"/>
              <a:ext cx="33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>
                  <a:latin typeface="Calibri"/>
                  <a:cs typeface="Calibri"/>
                </a:rPr>
                <a:t>H*</a:t>
              </a:r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38940" name="Text Box 7"/>
            <p:cNvSpPr txBox="1">
              <a:spLocks noChangeArrowheads="1"/>
            </p:cNvSpPr>
            <p:nvPr/>
          </p:nvSpPr>
          <p:spPr bwMode="auto">
            <a:xfrm>
              <a:off x="1968" y="624"/>
              <a:ext cx="33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>
                  <a:latin typeface="Calibri"/>
                  <a:cs typeface="Calibri"/>
                </a:rPr>
                <a:t>H*</a:t>
              </a:r>
              <a:endParaRPr lang="de-DE">
                <a:latin typeface="Calibri"/>
                <a:cs typeface="Calibri"/>
              </a:endParaRPr>
            </a:p>
          </p:txBody>
        </p:sp>
      </p:grp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533400" y="1595436"/>
            <a:ext cx="7620000" cy="1223963"/>
            <a:chOff x="336" y="912"/>
            <a:chExt cx="4800" cy="771"/>
          </a:xfrm>
        </p:grpSpPr>
        <p:sp>
          <p:nvSpPr>
            <p:cNvPr id="38931" name="Text Box 9"/>
            <p:cNvSpPr txBox="1">
              <a:spLocks noChangeArrowheads="1"/>
            </p:cNvSpPr>
            <p:nvPr/>
          </p:nvSpPr>
          <p:spPr bwMode="auto">
            <a:xfrm>
              <a:off x="336" y="912"/>
              <a:ext cx="480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>
                  <a:latin typeface="Calibri"/>
                  <a:cs typeface="Calibri"/>
                </a:rPr>
                <a:t>[(Melanie ist nach Berlin gefahren)L-]H%</a:t>
              </a:r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38932" name="Line 10"/>
            <p:cNvSpPr>
              <a:spLocks noChangeShapeType="1"/>
            </p:cNvSpPr>
            <p:nvPr/>
          </p:nvSpPr>
          <p:spPr bwMode="auto">
            <a:xfrm>
              <a:off x="720" y="1152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38933" name="Line 11"/>
            <p:cNvSpPr>
              <a:spLocks noChangeShapeType="1"/>
            </p:cNvSpPr>
            <p:nvPr/>
          </p:nvSpPr>
          <p:spPr bwMode="auto">
            <a:xfrm>
              <a:off x="1968" y="1152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38934" name="Text Box 12"/>
            <p:cNvSpPr txBox="1">
              <a:spLocks noChangeArrowheads="1"/>
            </p:cNvSpPr>
            <p:nvPr/>
          </p:nvSpPr>
          <p:spPr bwMode="auto">
            <a:xfrm>
              <a:off x="576" y="1392"/>
              <a:ext cx="33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>
                  <a:latin typeface="Calibri"/>
                  <a:cs typeface="Calibri"/>
                </a:rPr>
                <a:t>H*</a:t>
              </a:r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38935" name="Text Box 13"/>
            <p:cNvSpPr txBox="1">
              <a:spLocks noChangeArrowheads="1"/>
            </p:cNvSpPr>
            <p:nvPr/>
          </p:nvSpPr>
          <p:spPr bwMode="auto">
            <a:xfrm>
              <a:off x="1824" y="1392"/>
              <a:ext cx="33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>
                  <a:latin typeface="Calibri"/>
                  <a:cs typeface="Calibri"/>
                </a:rPr>
                <a:t>H*</a:t>
              </a:r>
              <a:endParaRPr lang="de-DE">
                <a:latin typeface="Calibri"/>
                <a:cs typeface="Calibri"/>
              </a:endParaRPr>
            </a:p>
          </p:txBody>
        </p:sp>
      </p:grpSp>
      <p:sp>
        <p:nvSpPr>
          <p:cNvPr id="38916" name="Text Box 14"/>
          <p:cNvSpPr txBox="1">
            <a:spLocks noChangeArrowheads="1"/>
          </p:cNvSpPr>
          <p:nvPr/>
        </p:nvSpPr>
        <p:spPr bwMode="auto">
          <a:xfrm>
            <a:off x="609600" y="2967035"/>
            <a:ext cx="762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latin typeface="Calibri"/>
                <a:cs typeface="Calibri"/>
              </a:rPr>
              <a:t>[(Melanie)L-]H%[( ist nach Berlin gefahren)]L-L%</a:t>
            </a:r>
            <a:endParaRPr lang="de-DE">
              <a:latin typeface="Calibri"/>
              <a:cs typeface="Calibri"/>
            </a:endParaRPr>
          </a:p>
        </p:txBody>
      </p:sp>
      <p:sp>
        <p:nvSpPr>
          <p:cNvPr id="38917" name="Line 15"/>
          <p:cNvSpPr>
            <a:spLocks noChangeShapeType="1"/>
          </p:cNvSpPr>
          <p:nvPr/>
        </p:nvSpPr>
        <p:spPr bwMode="auto">
          <a:xfrm>
            <a:off x="1219200" y="3348035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>
              <a:latin typeface="Calibri"/>
              <a:cs typeface="Calibri"/>
            </a:endParaRPr>
          </a:p>
        </p:txBody>
      </p:sp>
      <p:sp>
        <p:nvSpPr>
          <p:cNvPr id="38918" name="Line 16"/>
          <p:cNvSpPr>
            <a:spLocks noChangeShapeType="1"/>
          </p:cNvSpPr>
          <p:nvPr/>
        </p:nvSpPr>
        <p:spPr bwMode="auto">
          <a:xfrm>
            <a:off x="5486400" y="3348035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>
              <a:latin typeface="Calibri"/>
              <a:cs typeface="Calibri"/>
            </a:endParaRPr>
          </a:p>
        </p:txBody>
      </p:sp>
      <p:sp>
        <p:nvSpPr>
          <p:cNvPr id="38919" name="Text Box 17"/>
          <p:cNvSpPr txBox="1">
            <a:spLocks noChangeArrowheads="1"/>
          </p:cNvSpPr>
          <p:nvPr/>
        </p:nvSpPr>
        <p:spPr bwMode="auto">
          <a:xfrm>
            <a:off x="990600" y="3729035"/>
            <a:ext cx="5297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>
                <a:latin typeface="Calibri"/>
                <a:cs typeface="Calibri"/>
              </a:rPr>
              <a:t>H*</a:t>
            </a:r>
            <a:endParaRPr lang="de-DE">
              <a:latin typeface="Calibri"/>
              <a:cs typeface="Calibri"/>
            </a:endParaRPr>
          </a:p>
        </p:txBody>
      </p:sp>
      <p:sp>
        <p:nvSpPr>
          <p:cNvPr id="38920" name="Text Box 18"/>
          <p:cNvSpPr txBox="1">
            <a:spLocks noChangeArrowheads="1"/>
          </p:cNvSpPr>
          <p:nvPr/>
        </p:nvSpPr>
        <p:spPr bwMode="auto">
          <a:xfrm>
            <a:off x="5257800" y="3805235"/>
            <a:ext cx="5297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>
                <a:latin typeface="Calibri"/>
                <a:cs typeface="Calibri"/>
              </a:rPr>
              <a:t>H*</a:t>
            </a:r>
            <a:endParaRPr lang="de-DE">
              <a:latin typeface="Calibri"/>
              <a:cs typeface="Calibri"/>
            </a:endParaRPr>
          </a:p>
        </p:txBody>
      </p:sp>
      <p:grpSp>
        <p:nvGrpSpPr>
          <p:cNvPr id="4" name="Group 19"/>
          <p:cNvGrpSpPr>
            <a:grpSpLocks/>
          </p:cNvGrpSpPr>
          <p:nvPr/>
        </p:nvGrpSpPr>
        <p:grpSpPr bwMode="auto">
          <a:xfrm>
            <a:off x="685800" y="4262437"/>
            <a:ext cx="7620000" cy="1223963"/>
            <a:chOff x="432" y="2592"/>
            <a:chExt cx="4800" cy="771"/>
          </a:xfrm>
        </p:grpSpPr>
        <p:sp>
          <p:nvSpPr>
            <p:cNvPr id="38926" name="Text Box 20"/>
            <p:cNvSpPr txBox="1">
              <a:spLocks noChangeArrowheads="1"/>
            </p:cNvSpPr>
            <p:nvPr/>
          </p:nvSpPr>
          <p:spPr bwMode="auto">
            <a:xfrm>
              <a:off x="432" y="2592"/>
              <a:ext cx="480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>
                  <a:latin typeface="Calibri"/>
                  <a:cs typeface="Calibri"/>
                </a:rPr>
                <a:t>[(Melanie ist nach Berlin gefahren)]H-H%</a:t>
              </a:r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38927" name="Line 21"/>
            <p:cNvSpPr>
              <a:spLocks noChangeShapeType="1"/>
            </p:cNvSpPr>
            <p:nvPr/>
          </p:nvSpPr>
          <p:spPr bwMode="auto">
            <a:xfrm>
              <a:off x="816" y="2832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38928" name="Line 22"/>
            <p:cNvSpPr>
              <a:spLocks noChangeShapeType="1"/>
            </p:cNvSpPr>
            <p:nvPr/>
          </p:nvSpPr>
          <p:spPr bwMode="auto">
            <a:xfrm>
              <a:off x="2064" y="2832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38929" name="Text Box 23"/>
            <p:cNvSpPr txBox="1">
              <a:spLocks noChangeArrowheads="1"/>
            </p:cNvSpPr>
            <p:nvPr/>
          </p:nvSpPr>
          <p:spPr bwMode="auto">
            <a:xfrm>
              <a:off x="672" y="3072"/>
              <a:ext cx="33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>
                  <a:latin typeface="Calibri"/>
                  <a:cs typeface="Calibri"/>
                </a:rPr>
                <a:t>H*</a:t>
              </a:r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38930" name="Text Box 24"/>
            <p:cNvSpPr txBox="1">
              <a:spLocks noChangeArrowheads="1"/>
            </p:cNvSpPr>
            <p:nvPr/>
          </p:nvSpPr>
          <p:spPr bwMode="auto">
            <a:xfrm>
              <a:off x="1920" y="3072"/>
              <a:ext cx="29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>
                  <a:latin typeface="Calibri"/>
                  <a:cs typeface="Calibri"/>
                </a:rPr>
                <a:t>L*</a:t>
              </a:r>
              <a:endParaRPr lang="de-DE">
                <a:latin typeface="Calibri"/>
                <a:cs typeface="Calibri"/>
              </a:endParaRPr>
            </a:p>
          </p:txBody>
        </p:sp>
      </p:grp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762000" y="5634037"/>
            <a:ext cx="7620000" cy="1223963"/>
            <a:chOff x="480" y="3456"/>
            <a:chExt cx="4800" cy="771"/>
          </a:xfrm>
        </p:grpSpPr>
        <p:sp>
          <p:nvSpPr>
            <p:cNvPr id="38923" name="Text Box 26"/>
            <p:cNvSpPr txBox="1">
              <a:spLocks noChangeArrowheads="1"/>
            </p:cNvSpPr>
            <p:nvPr/>
          </p:nvSpPr>
          <p:spPr bwMode="auto">
            <a:xfrm>
              <a:off x="480" y="3456"/>
              <a:ext cx="480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>
                  <a:latin typeface="Calibri"/>
                  <a:cs typeface="Calibri"/>
                </a:rPr>
                <a:t>[(Melanie ist nach Berlin gefahren)]H-H%</a:t>
              </a:r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38924" name="Line 27"/>
            <p:cNvSpPr>
              <a:spLocks noChangeShapeType="1"/>
            </p:cNvSpPr>
            <p:nvPr/>
          </p:nvSpPr>
          <p:spPr bwMode="auto">
            <a:xfrm>
              <a:off x="864" y="3696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38925" name="Text Box 28"/>
            <p:cNvSpPr txBox="1">
              <a:spLocks noChangeArrowheads="1"/>
            </p:cNvSpPr>
            <p:nvPr/>
          </p:nvSpPr>
          <p:spPr bwMode="auto">
            <a:xfrm>
              <a:off x="720" y="3936"/>
              <a:ext cx="29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>
                  <a:latin typeface="Calibri"/>
                  <a:cs typeface="Calibri"/>
                </a:rPr>
                <a:t>L*</a:t>
              </a:r>
              <a:endParaRPr lang="de-DE">
                <a:latin typeface="Calibri"/>
                <a:cs typeface="Calibri"/>
              </a:endParaRPr>
            </a:p>
          </p:txBody>
        </p:sp>
      </p:grpSp>
      <p:sp>
        <p:nvSpPr>
          <p:cNvPr id="29" name="TextBox 28"/>
          <p:cNvSpPr txBox="1"/>
          <p:nvPr/>
        </p:nvSpPr>
        <p:spPr>
          <a:xfrm>
            <a:off x="228600" y="0"/>
            <a:ext cx="86868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dirty="0" smtClean="0">
                <a:latin typeface="Calibri"/>
                <a:cs typeface="Calibri"/>
              </a:rPr>
              <a:t>Immer 4 Möglichkeiten an </a:t>
            </a:r>
            <a:r>
              <a:rPr lang="de-DE" dirty="0" err="1" smtClean="0">
                <a:latin typeface="Calibri"/>
                <a:cs typeface="Calibri"/>
              </a:rPr>
              <a:t>IP-Grenzen</a:t>
            </a:r>
            <a:r>
              <a:rPr lang="de-DE" dirty="0" smtClean="0">
                <a:latin typeface="Calibri"/>
                <a:cs typeface="Calibri"/>
              </a:rPr>
              <a:t>: L-L%, L-H%, H-L%, H-H%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00400" y="0"/>
            <a:ext cx="2133600" cy="4619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de-DE" dirty="0" smtClean="0">
                <a:solidFill>
                  <a:srgbClr val="000000"/>
                </a:solidFill>
                <a:latin typeface="Calibri" pitchFamily="8" charset="0"/>
              </a:rPr>
              <a:t>Ältere </a:t>
            </a:r>
            <a:r>
              <a:rPr lang="de-DE" dirty="0">
                <a:solidFill>
                  <a:srgbClr val="000000"/>
                </a:solidFill>
                <a:latin typeface="Calibri" pitchFamily="8" charset="0"/>
              </a:rPr>
              <a:t>Einflüsse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28600" y="990600"/>
            <a:ext cx="2971800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>
                <a:solidFill>
                  <a:srgbClr val="0000FF"/>
                </a:solidFill>
                <a:latin typeface="Calibri"/>
                <a:cs typeface="Calibri"/>
              </a:rPr>
              <a:t>Amerikanische Schule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8600" y="3124200"/>
            <a:ext cx="2362200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>
                <a:solidFill>
                  <a:srgbClr val="0000FF"/>
                </a:solidFill>
                <a:latin typeface="Calibri"/>
                <a:cs typeface="Calibri"/>
              </a:rPr>
              <a:t>Britische Schule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2400" y="4495800"/>
            <a:ext cx="2743200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dirty="0">
                <a:solidFill>
                  <a:srgbClr val="0000FF"/>
                </a:solidFill>
                <a:latin typeface="Calibri"/>
                <a:cs typeface="Calibri"/>
              </a:rPr>
              <a:t>Holländische Schule</a:t>
            </a:r>
          </a:p>
        </p:txBody>
      </p:sp>
      <p:grpSp>
        <p:nvGrpSpPr>
          <p:cNvPr id="21" name="Group 20"/>
          <p:cNvGrpSpPr/>
          <p:nvPr/>
        </p:nvGrpSpPr>
        <p:grpSpPr>
          <a:xfrm>
            <a:off x="457200" y="1371600"/>
            <a:ext cx="8229600" cy="1668463"/>
            <a:chOff x="457200" y="1371600"/>
            <a:chExt cx="8229600" cy="1668463"/>
          </a:xfrm>
        </p:grpSpPr>
        <p:sp>
          <p:nvSpPr>
            <p:cNvPr id="5" name="TextBox 4"/>
            <p:cNvSpPr txBox="1"/>
            <p:nvPr/>
          </p:nvSpPr>
          <p:spPr>
            <a:xfrm>
              <a:off x="914400" y="1371600"/>
              <a:ext cx="3657600" cy="46166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de-DE">
                  <a:latin typeface="Calibri"/>
                  <a:cs typeface="Calibri"/>
                </a:rPr>
                <a:t>Ton-Stufen nicht Konturen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914400" y="1752600"/>
              <a:ext cx="6553200" cy="46196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de-DE" dirty="0">
                  <a:latin typeface="Calibri"/>
                  <a:cs typeface="Calibri"/>
                </a:rPr>
                <a:t>Unabhängigkeit von Betonung und Intonation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914400" y="2209800"/>
              <a:ext cx="7772400" cy="83026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de-DE">
                  <a:latin typeface="Calibri"/>
                  <a:cs typeface="Calibri"/>
                </a:rPr>
                <a:t>Intonation besteht aus einer phonologischen Kombinatorik (im A-M Modell zwischen H und L Tönen)</a:t>
              </a:r>
            </a:p>
          </p:txBody>
        </p:sp>
        <p:sp>
          <p:nvSpPr>
            <p:cNvPr id="16397" name="Oval 12"/>
            <p:cNvSpPr>
              <a:spLocks noChangeArrowheads="1"/>
            </p:cNvSpPr>
            <p:nvPr/>
          </p:nvSpPr>
          <p:spPr bwMode="auto">
            <a:xfrm>
              <a:off x="457200" y="1524000"/>
              <a:ext cx="152400" cy="1524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16398" name="Oval 14"/>
            <p:cNvSpPr>
              <a:spLocks noChangeArrowheads="1"/>
            </p:cNvSpPr>
            <p:nvPr/>
          </p:nvSpPr>
          <p:spPr bwMode="auto">
            <a:xfrm>
              <a:off x="457200" y="1905000"/>
              <a:ext cx="152400" cy="1524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16399" name="Oval 15"/>
            <p:cNvSpPr>
              <a:spLocks noChangeArrowheads="1"/>
            </p:cNvSpPr>
            <p:nvPr/>
          </p:nvSpPr>
          <p:spPr bwMode="auto">
            <a:xfrm>
              <a:off x="457200" y="2362200"/>
              <a:ext cx="152400" cy="1524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de-DE">
                <a:latin typeface="Calibri"/>
                <a:cs typeface="Calibri"/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457200" y="3581400"/>
            <a:ext cx="7239000" cy="830263"/>
            <a:chOff x="457200" y="3581400"/>
            <a:chExt cx="7239000" cy="830263"/>
          </a:xfrm>
        </p:grpSpPr>
        <p:sp>
          <p:nvSpPr>
            <p:cNvPr id="8" name="TextBox 7"/>
            <p:cNvSpPr txBox="1"/>
            <p:nvPr/>
          </p:nvSpPr>
          <p:spPr>
            <a:xfrm>
              <a:off x="838200" y="3581400"/>
              <a:ext cx="6858000" cy="83026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de-DE" dirty="0">
                  <a:latin typeface="Calibri"/>
                  <a:cs typeface="Calibri"/>
                </a:rPr>
                <a:t>Teilweise eine Auseinandersetzung mit der Bedeutung der Intonation</a:t>
              </a:r>
            </a:p>
          </p:txBody>
        </p:sp>
        <p:sp>
          <p:nvSpPr>
            <p:cNvPr id="16400" name="Oval 16"/>
            <p:cNvSpPr>
              <a:spLocks noChangeArrowheads="1"/>
            </p:cNvSpPr>
            <p:nvPr/>
          </p:nvSpPr>
          <p:spPr bwMode="auto">
            <a:xfrm>
              <a:off x="457200" y="3733800"/>
              <a:ext cx="152400" cy="1524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de-DE">
                <a:latin typeface="Calibri"/>
                <a:cs typeface="Calibri"/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457200" y="4876800"/>
            <a:ext cx="7772400" cy="1909763"/>
            <a:chOff x="457200" y="4876800"/>
            <a:chExt cx="7772400" cy="1909763"/>
          </a:xfrm>
        </p:grpSpPr>
        <p:sp>
          <p:nvSpPr>
            <p:cNvPr id="11" name="TextBox 10"/>
            <p:cNvSpPr txBox="1"/>
            <p:nvPr/>
          </p:nvSpPr>
          <p:spPr>
            <a:xfrm>
              <a:off x="914400" y="4876800"/>
              <a:ext cx="5791200" cy="46166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de-DE" dirty="0">
                  <a:latin typeface="Calibri"/>
                  <a:cs typeface="Calibri"/>
                </a:rPr>
                <a:t>Empirie: akustische Analyse und </a:t>
              </a:r>
              <a:r>
                <a:rPr lang="de-DE" dirty="0" err="1">
                  <a:latin typeface="Calibri"/>
                  <a:cs typeface="Calibri"/>
                </a:rPr>
                <a:t>Perzeption</a:t>
              </a:r>
              <a:endParaRPr lang="de-DE" dirty="0">
                <a:latin typeface="Calibri"/>
                <a:cs typeface="Calibri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914400" y="5410200"/>
              <a:ext cx="7162800" cy="83026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de-DE" dirty="0">
                  <a:latin typeface="Calibri"/>
                  <a:cs typeface="Calibri"/>
                </a:rPr>
                <a:t>Nicht alle Teile der f0-Kontur sind für Intonation relevant (Interpolation)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914400" y="6324600"/>
              <a:ext cx="7315200" cy="461963"/>
            </a:xfrm>
            <a:prstGeom prst="rect">
              <a:avLst/>
            </a:prstGeom>
            <a:noFill/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de-DE" dirty="0">
                  <a:latin typeface="Calibri"/>
                  <a:cs typeface="Calibri"/>
                </a:rPr>
                <a:t>Sprachsynthese; Anwendbarkeit auf mehrere Sprachen</a:t>
              </a:r>
            </a:p>
          </p:txBody>
        </p:sp>
        <p:sp>
          <p:nvSpPr>
            <p:cNvPr id="16401" name="Oval 17"/>
            <p:cNvSpPr>
              <a:spLocks noChangeArrowheads="1"/>
            </p:cNvSpPr>
            <p:nvPr/>
          </p:nvSpPr>
          <p:spPr bwMode="auto">
            <a:xfrm>
              <a:off x="457200" y="5105400"/>
              <a:ext cx="152400" cy="1524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16402" name="Oval 18"/>
            <p:cNvSpPr>
              <a:spLocks noChangeArrowheads="1"/>
            </p:cNvSpPr>
            <p:nvPr/>
          </p:nvSpPr>
          <p:spPr bwMode="auto">
            <a:xfrm>
              <a:off x="457200" y="5638800"/>
              <a:ext cx="152400" cy="1524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16403" name="Oval 19"/>
            <p:cNvSpPr>
              <a:spLocks noChangeArrowheads="1"/>
            </p:cNvSpPr>
            <p:nvPr/>
          </p:nvSpPr>
          <p:spPr bwMode="auto">
            <a:xfrm>
              <a:off x="457200" y="6477000"/>
              <a:ext cx="152400" cy="1524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de-DE">
                <a:latin typeface="Calibri"/>
                <a:cs typeface="Calibri"/>
              </a:endParaRPr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0" y="457200"/>
            <a:ext cx="899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Calibri"/>
                <a:cs typeface="Calibri"/>
              </a:rPr>
              <a:t>Was im autosegmentellen-metrischen (A-M) übernommen wird: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09800" y="0"/>
            <a:ext cx="3810000" cy="4619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de-DE" dirty="0">
                <a:solidFill>
                  <a:srgbClr val="000000"/>
                </a:solidFill>
                <a:latin typeface="Calibri" pitchFamily="8" charset="0"/>
              </a:rPr>
              <a:t>Neuere Einflüsse/Innovation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2400" y="457200"/>
            <a:ext cx="2286000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dirty="0">
                <a:solidFill>
                  <a:srgbClr val="0000FF"/>
                </a:solidFill>
                <a:latin typeface="Calibri"/>
                <a:cs typeface="Calibri"/>
              </a:rPr>
              <a:t>Zwei-Ton Modell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1000" y="838200"/>
            <a:ext cx="7696200" cy="830997"/>
          </a:xfrm>
          <a:prstGeom prst="rect">
            <a:avLst/>
          </a:prstGeom>
          <a:noFill/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de-DE" dirty="0">
                <a:latin typeface="Calibri" pitchFamily="8" charset="0"/>
              </a:rPr>
              <a:t>Pierrehumbert (1980): Intonation besteht aus H (hoch) und  L (tief) Ton-Stufen.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8600" y="6248400"/>
            <a:ext cx="81534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solidFill>
                  <a:srgbClr val="343434"/>
                </a:solidFill>
                <a:latin typeface="Calibri"/>
                <a:cs typeface="Calibri"/>
              </a:rPr>
              <a:t>Pierrehumbert</a:t>
            </a:r>
            <a:r>
              <a:rPr lang="en-US" sz="1600" dirty="0" smtClean="0">
                <a:solidFill>
                  <a:srgbClr val="343434"/>
                </a:solidFill>
                <a:latin typeface="Calibri"/>
                <a:cs typeface="Calibri"/>
              </a:rPr>
              <a:t>, J. (1980) </a:t>
            </a:r>
            <a:r>
              <a:rPr lang="en-US" sz="1600" i="1" dirty="0" smtClean="0">
                <a:solidFill>
                  <a:srgbClr val="343434"/>
                </a:solidFill>
                <a:latin typeface="Calibri"/>
                <a:cs typeface="Calibri"/>
              </a:rPr>
              <a:t>The phonology and phonetics of English intonation</a:t>
            </a:r>
            <a:r>
              <a:rPr lang="en-US" sz="1600" dirty="0" smtClean="0">
                <a:solidFill>
                  <a:srgbClr val="343434"/>
                </a:solidFill>
                <a:latin typeface="Calibri"/>
                <a:cs typeface="Calibri"/>
              </a:rPr>
              <a:t>. PhD thesis, MIT. Distributed 1988, Indiana University Linguistics Club.</a:t>
            </a:r>
            <a:endParaRPr lang="de-DE" sz="1600" dirty="0" smtClean="0">
              <a:latin typeface="Calibri"/>
              <a:cs typeface="Calibri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228600" y="1676400"/>
            <a:ext cx="7848600" cy="4119265"/>
            <a:chOff x="228600" y="1676400"/>
            <a:chExt cx="7848600" cy="4119265"/>
          </a:xfrm>
        </p:grpSpPr>
        <p:sp>
          <p:nvSpPr>
            <p:cNvPr id="17413" name="Rectangle 4"/>
            <p:cNvSpPr>
              <a:spLocks noChangeArrowheads="1"/>
            </p:cNvSpPr>
            <p:nvPr/>
          </p:nvSpPr>
          <p:spPr bwMode="auto">
            <a:xfrm>
              <a:off x="381000" y="1676400"/>
              <a:ext cx="7543800" cy="19389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de-DE" dirty="0">
                  <a:solidFill>
                    <a:srgbClr val="000000"/>
                  </a:solidFill>
                  <a:latin typeface="Calibri" pitchFamily="8" charset="0"/>
                </a:rPr>
                <a:t>Diese können </a:t>
              </a:r>
              <a:r>
                <a:rPr lang="de-DE" b="1" dirty="0">
                  <a:solidFill>
                    <a:srgbClr val="000000"/>
                  </a:solidFill>
                  <a:latin typeface="Calibri" pitchFamily="8" charset="0"/>
                </a:rPr>
                <a:t>unterschiedlich skaliert sein</a:t>
              </a:r>
              <a:r>
                <a:rPr lang="de-DE" dirty="0">
                  <a:solidFill>
                    <a:srgbClr val="000000"/>
                  </a:solidFill>
                  <a:latin typeface="Calibri" pitchFamily="8" charset="0"/>
                </a:rPr>
                <a:t>: z.B. H-Töne zu Beginn der Phrase sind wegen der Deklination grundsätzlich höher skaliert als später in der Phrase</a:t>
              </a:r>
              <a:r>
                <a:rPr lang="de-DE" dirty="0" smtClean="0">
                  <a:solidFill>
                    <a:srgbClr val="000000"/>
                  </a:solidFill>
                  <a:latin typeface="Calibri" pitchFamily="8" charset="0"/>
                </a:rPr>
                <a:t>. Ein L-Ton zu Beginn einer Phrase kann daher höher sein als ein davor kommender H (in der vorigen Phrase)</a:t>
              </a:r>
              <a:endParaRPr lang="de-DE" dirty="0">
                <a:solidFill>
                  <a:srgbClr val="000000"/>
                </a:solidFill>
                <a:latin typeface="Calibri" pitchFamily="8" charset="0"/>
              </a:endParaRPr>
            </a:p>
          </p:txBody>
        </p:sp>
        <p:cxnSp>
          <p:nvCxnSpPr>
            <p:cNvPr id="11" name="Straight Arrow Connector 10"/>
            <p:cNvCxnSpPr/>
            <p:nvPr/>
          </p:nvCxnSpPr>
          <p:spPr>
            <a:xfrm rot="5400000" flipH="1" flipV="1">
              <a:off x="304800" y="4495800"/>
              <a:ext cx="1524000" cy="158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>
              <a:off x="1066800" y="5257800"/>
              <a:ext cx="7010400" cy="158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Freeform 13"/>
            <p:cNvSpPr/>
            <p:nvPr/>
          </p:nvSpPr>
          <p:spPr>
            <a:xfrm>
              <a:off x="1422400" y="4038600"/>
              <a:ext cx="814365" cy="372533"/>
            </a:xfrm>
            <a:custGeom>
              <a:avLst/>
              <a:gdLst>
                <a:gd name="connsiteX0" fmla="*/ 0 w 814365"/>
                <a:gd name="connsiteY0" fmla="*/ 262467 h 372533"/>
                <a:gd name="connsiteX1" fmla="*/ 93133 w 814365"/>
                <a:gd name="connsiteY1" fmla="*/ 152400 h 372533"/>
                <a:gd name="connsiteX2" fmla="*/ 110067 w 814365"/>
                <a:gd name="connsiteY2" fmla="*/ 127000 h 372533"/>
                <a:gd name="connsiteX3" fmla="*/ 143933 w 814365"/>
                <a:gd name="connsiteY3" fmla="*/ 110067 h 372533"/>
                <a:gd name="connsiteX4" fmla="*/ 177800 w 814365"/>
                <a:gd name="connsiteY4" fmla="*/ 76200 h 372533"/>
                <a:gd name="connsiteX5" fmla="*/ 203200 w 814365"/>
                <a:gd name="connsiteY5" fmla="*/ 50800 h 372533"/>
                <a:gd name="connsiteX6" fmla="*/ 279400 w 814365"/>
                <a:gd name="connsiteY6" fmla="*/ 8467 h 372533"/>
                <a:gd name="connsiteX7" fmla="*/ 321733 w 814365"/>
                <a:gd name="connsiteY7" fmla="*/ 0 h 372533"/>
                <a:gd name="connsiteX8" fmla="*/ 431800 w 814365"/>
                <a:gd name="connsiteY8" fmla="*/ 8467 h 372533"/>
                <a:gd name="connsiteX9" fmla="*/ 457200 w 814365"/>
                <a:gd name="connsiteY9" fmla="*/ 16933 h 372533"/>
                <a:gd name="connsiteX10" fmla="*/ 516467 w 814365"/>
                <a:gd name="connsiteY10" fmla="*/ 59267 h 372533"/>
                <a:gd name="connsiteX11" fmla="*/ 533400 w 814365"/>
                <a:gd name="connsiteY11" fmla="*/ 84667 h 372533"/>
                <a:gd name="connsiteX12" fmla="*/ 541867 w 814365"/>
                <a:gd name="connsiteY12" fmla="*/ 110067 h 372533"/>
                <a:gd name="connsiteX13" fmla="*/ 575733 w 814365"/>
                <a:gd name="connsiteY13" fmla="*/ 127000 h 372533"/>
                <a:gd name="connsiteX14" fmla="*/ 601133 w 814365"/>
                <a:gd name="connsiteY14" fmla="*/ 152400 h 372533"/>
                <a:gd name="connsiteX15" fmla="*/ 651933 w 814365"/>
                <a:gd name="connsiteY15" fmla="*/ 177800 h 372533"/>
                <a:gd name="connsiteX16" fmla="*/ 677333 w 814365"/>
                <a:gd name="connsiteY16" fmla="*/ 220133 h 372533"/>
                <a:gd name="connsiteX17" fmla="*/ 711200 w 814365"/>
                <a:gd name="connsiteY17" fmla="*/ 262467 h 372533"/>
                <a:gd name="connsiteX18" fmla="*/ 770467 w 814365"/>
                <a:gd name="connsiteY18" fmla="*/ 330200 h 372533"/>
                <a:gd name="connsiteX19" fmla="*/ 812800 w 814365"/>
                <a:gd name="connsiteY19" fmla="*/ 364067 h 372533"/>
                <a:gd name="connsiteX20" fmla="*/ 812800 w 814365"/>
                <a:gd name="connsiteY20" fmla="*/ 372533 h 3725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814365" h="372533">
                  <a:moveTo>
                    <a:pt x="0" y="262467"/>
                  </a:moveTo>
                  <a:cubicBezTo>
                    <a:pt x="41938" y="220529"/>
                    <a:pt x="53659" y="211608"/>
                    <a:pt x="93133" y="152400"/>
                  </a:cubicBezTo>
                  <a:cubicBezTo>
                    <a:pt x="98778" y="143933"/>
                    <a:pt x="102250" y="133514"/>
                    <a:pt x="110067" y="127000"/>
                  </a:cubicBezTo>
                  <a:cubicBezTo>
                    <a:pt x="119763" y="118920"/>
                    <a:pt x="132644" y="115711"/>
                    <a:pt x="143933" y="110067"/>
                  </a:cubicBezTo>
                  <a:cubicBezTo>
                    <a:pt x="160061" y="61686"/>
                    <a:pt x="139095" y="102004"/>
                    <a:pt x="177800" y="76200"/>
                  </a:cubicBezTo>
                  <a:cubicBezTo>
                    <a:pt x="187763" y="69558"/>
                    <a:pt x="193749" y="58151"/>
                    <a:pt x="203200" y="50800"/>
                  </a:cubicBezTo>
                  <a:cubicBezTo>
                    <a:pt x="233075" y="27563"/>
                    <a:pt x="247125" y="16536"/>
                    <a:pt x="279400" y="8467"/>
                  </a:cubicBezTo>
                  <a:cubicBezTo>
                    <a:pt x="293361" y="4977"/>
                    <a:pt x="307622" y="2822"/>
                    <a:pt x="321733" y="0"/>
                  </a:cubicBezTo>
                  <a:cubicBezTo>
                    <a:pt x="358422" y="2822"/>
                    <a:pt x="395287" y="3903"/>
                    <a:pt x="431800" y="8467"/>
                  </a:cubicBezTo>
                  <a:cubicBezTo>
                    <a:pt x="440656" y="9574"/>
                    <a:pt x="449938" y="11746"/>
                    <a:pt x="457200" y="16933"/>
                  </a:cubicBezTo>
                  <a:cubicBezTo>
                    <a:pt x="527514" y="67156"/>
                    <a:pt x="459075" y="40136"/>
                    <a:pt x="516467" y="59267"/>
                  </a:cubicBezTo>
                  <a:cubicBezTo>
                    <a:pt x="522111" y="67734"/>
                    <a:pt x="528849" y="75566"/>
                    <a:pt x="533400" y="84667"/>
                  </a:cubicBezTo>
                  <a:cubicBezTo>
                    <a:pt x="537391" y="92649"/>
                    <a:pt x="535556" y="103756"/>
                    <a:pt x="541867" y="110067"/>
                  </a:cubicBezTo>
                  <a:cubicBezTo>
                    <a:pt x="550791" y="118991"/>
                    <a:pt x="565463" y="119664"/>
                    <a:pt x="575733" y="127000"/>
                  </a:cubicBezTo>
                  <a:cubicBezTo>
                    <a:pt x="585476" y="133960"/>
                    <a:pt x="591935" y="144735"/>
                    <a:pt x="601133" y="152400"/>
                  </a:cubicBezTo>
                  <a:cubicBezTo>
                    <a:pt x="623016" y="170636"/>
                    <a:pt x="626477" y="169314"/>
                    <a:pt x="651933" y="177800"/>
                  </a:cubicBezTo>
                  <a:cubicBezTo>
                    <a:pt x="685010" y="210875"/>
                    <a:pt x="655351" y="176169"/>
                    <a:pt x="677333" y="220133"/>
                  </a:cubicBezTo>
                  <a:cubicBezTo>
                    <a:pt x="694704" y="254874"/>
                    <a:pt x="690203" y="236220"/>
                    <a:pt x="711200" y="262467"/>
                  </a:cubicBezTo>
                  <a:cubicBezTo>
                    <a:pt x="736772" y="294434"/>
                    <a:pt x="725704" y="300358"/>
                    <a:pt x="770467" y="330200"/>
                  </a:cubicBezTo>
                  <a:cubicBezTo>
                    <a:pt x="784057" y="339260"/>
                    <a:pt x="803147" y="349588"/>
                    <a:pt x="812800" y="364067"/>
                  </a:cubicBezTo>
                  <a:cubicBezTo>
                    <a:pt x="814365" y="366415"/>
                    <a:pt x="812800" y="369711"/>
                    <a:pt x="812800" y="372533"/>
                  </a:cubicBezTo>
                </a:path>
              </a:pathLst>
            </a:custGeom>
            <a:ln w="12700">
              <a:solidFill>
                <a:schemeClr val="tx1"/>
              </a:solidFill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5" name="Freeform 14"/>
            <p:cNvSpPr/>
            <p:nvPr/>
          </p:nvSpPr>
          <p:spPr>
            <a:xfrm>
              <a:off x="2819400" y="4419600"/>
              <a:ext cx="814365" cy="372533"/>
            </a:xfrm>
            <a:custGeom>
              <a:avLst/>
              <a:gdLst>
                <a:gd name="connsiteX0" fmla="*/ 0 w 814365"/>
                <a:gd name="connsiteY0" fmla="*/ 262467 h 372533"/>
                <a:gd name="connsiteX1" fmla="*/ 93133 w 814365"/>
                <a:gd name="connsiteY1" fmla="*/ 152400 h 372533"/>
                <a:gd name="connsiteX2" fmla="*/ 110067 w 814365"/>
                <a:gd name="connsiteY2" fmla="*/ 127000 h 372533"/>
                <a:gd name="connsiteX3" fmla="*/ 143933 w 814365"/>
                <a:gd name="connsiteY3" fmla="*/ 110067 h 372533"/>
                <a:gd name="connsiteX4" fmla="*/ 177800 w 814365"/>
                <a:gd name="connsiteY4" fmla="*/ 76200 h 372533"/>
                <a:gd name="connsiteX5" fmla="*/ 203200 w 814365"/>
                <a:gd name="connsiteY5" fmla="*/ 50800 h 372533"/>
                <a:gd name="connsiteX6" fmla="*/ 279400 w 814365"/>
                <a:gd name="connsiteY6" fmla="*/ 8467 h 372533"/>
                <a:gd name="connsiteX7" fmla="*/ 321733 w 814365"/>
                <a:gd name="connsiteY7" fmla="*/ 0 h 372533"/>
                <a:gd name="connsiteX8" fmla="*/ 431800 w 814365"/>
                <a:gd name="connsiteY8" fmla="*/ 8467 h 372533"/>
                <a:gd name="connsiteX9" fmla="*/ 457200 w 814365"/>
                <a:gd name="connsiteY9" fmla="*/ 16933 h 372533"/>
                <a:gd name="connsiteX10" fmla="*/ 516467 w 814365"/>
                <a:gd name="connsiteY10" fmla="*/ 59267 h 372533"/>
                <a:gd name="connsiteX11" fmla="*/ 533400 w 814365"/>
                <a:gd name="connsiteY11" fmla="*/ 84667 h 372533"/>
                <a:gd name="connsiteX12" fmla="*/ 541867 w 814365"/>
                <a:gd name="connsiteY12" fmla="*/ 110067 h 372533"/>
                <a:gd name="connsiteX13" fmla="*/ 575733 w 814365"/>
                <a:gd name="connsiteY13" fmla="*/ 127000 h 372533"/>
                <a:gd name="connsiteX14" fmla="*/ 601133 w 814365"/>
                <a:gd name="connsiteY14" fmla="*/ 152400 h 372533"/>
                <a:gd name="connsiteX15" fmla="*/ 651933 w 814365"/>
                <a:gd name="connsiteY15" fmla="*/ 177800 h 372533"/>
                <a:gd name="connsiteX16" fmla="*/ 677333 w 814365"/>
                <a:gd name="connsiteY16" fmla="*/ 220133 h 372533"/>
                <a:gd name="connsiteX17" fmla="*/ 711200 w 814365"/>
                <a:gd name="connsiteY17" fmla="*/ 262467 h 372533"/>
                <a:gd name="connsiteX18" fmla="*/ 770467 w 814365"/>
                <a:gd name="connsiteY18" fmla="*/ 330200 h 372533"/>
                <a:gd name="connsiteX19" fmla="*/ 812800 w 814365"/>
                <a:gd name="connsiteY19" fmla="*/ 364067 h 372533"/>
                <a:gd name="connsiteX20" fmla="*/ 812800 w 814365"/>
                <a:gd name="connsiteY20" fmla="*/ 372533 h 3725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814365" h="372533">
                  <a:moveTo>
                    <a:pt x="0" y="262467"/>
                  </a:moveTo>
                  <a:cubicBezTo>
                    <a:pt x="41938" y="220529"/>
                    <a:pt x="53659" y="211608"/>
                    <a:pt x="93133" y="152400"/>
                  </a:cubicBezTo>
                  <a:cubicBezTo>
                    <a:pt x="98778" y="143933"/>
                    <a:pt x="102250" y="133514"/>
                    <a:pt x="110067" y="127000"/>
                  </a:cubicBezTo>
                  <a:cubicBezTo>
                    <a:pt x="119763" y="118920"/>
                    <a:pt x="132644" y="115711"/>
                    <a:pt x="143933" y="110067"/>
                  </a:cubicBezTo>
                  <a:cubicBezTo>
                    <a:pt x="160061" y="61686"/>
                    <a:pt x="139095" y="102004"/>
                    <a:pt x="177800" y="76200"/>
                  </a:cubicBezTo>
                  <a:cubicBezTo>
                    <a:pt x="187763" y="69558"/>
                    <a:pt x="193749" y="58151"/>
                    <a:pt x="203200" y="50800"/>
                  </a:cubicBezTo>
                  <a:cubicBezTo>
                    <a:pt x="233075" y="27563"/>
                    <a:pt x="247125" y="16536"/>
                    <a:pt x="279400" y="8467"/>
                  </a:cubicBezTo>
                  <a:cubicBezTo>
                    <a:pt x="293361" y="4977"/>
                    <a:pt x="307622" y="2822"/>
                    <a:pt x="321733" y="0"/>
                  </a:cubicBezTo>
                  <a:cubicBezTo>
                    <a:pt x="358422" y="2822"/>
                    <a:pt x="395287" y="3903"/>
                    <a:pt x="431800" y="8467"/>
                  </a:cubicBezTo>
                  <a:cubicBezTo>
                    <a:pt x="440656" y="9574"/>
                    <a:pt x="449938" y="11746"/>
                    <a:pt x="457200" y="16933"/>
                  </a:cubicBezTo>
                  <a:cubicBezTo>
                    <a:pt x="527514" y="67156"/>
                    <a:pt x="459075" y="40136"/>
                    <a:pt x="516467" y="59267"/>
                  </a:cubicBezTo>
                  <a:cubicBezTo>
                    <a:pt x="522111" y="67734"/>
                    <a:pt x="528849" y="75566"/>
                    <a:pt x="533400" y="84667"/>
                  </a:cubicBezTo>
                  <a:cubicBezTo>
                    <a:pt x="537391" y="92649"/>
                    <a:pt x="535556" y="103756"/>
                    <a:pt x="541867" y="110067"/>
                  </a:cubicBezTo>
                  <a:cubicBezTo>
                    <a:pt x="550791" y="118991"/>
                    <a:pt x="565463" y="119664"/>
                    <a:pt x="575733" y="127000"/>
                  </a:cubicBezTo>
                  <a:cubicBezTo>
                    <a:pt x="585476" y="133960"/>
                    <a:pt x="591935" y="144735"/>
                    <a:pt x="601133" y="152400"/>
                  </a:cubicBezTo>
                  <a:cubicBezTo>
                    <a:pt x="623016" y="170636"/>
                    <a:pt x="626477" y="169314"/>
                    <a:pt x="651933" y="177800"/>
                  </a:cubicBezTo>
                  <a:cubicBezTo>
                    <a:pt x="685010" y="210875"/>
                    <a:pt x="655351" y="176169"/>
                    <a:pt x="677333" y="220133"/>
                  </a:cubicBezTo>
                  <a:cubicBezTo>
                    <a:pt x="694704" y="254874"/>
                    <a:pt x="690203" y="236220"/>
                    <a:pt x="711200" y="262467"/>
                  </a:cubicBezTo>
                  <a:cubicBezTo>
                    <a:pt x="736772" y="294434"/>
                    <a:pt x="725704" y="300358"/>
                    <a:pt x="770467" y="330200"/>
                  </a:cubicBezTo>
                  <a:cubicBezTo>
                    <a:pt x="784057" y="339260"/>
                    <a:pt x="803147" y="349588"/>
                    <a:pt x="812800" y="364067"/>
                  </a:cubicBezTo>
                  <a:cubicBezTo>
                    <a:pt x="814365" y="366415"/>
                    <a:pt x="812800" y="369711"/>
                    <a:pt x="812800" y="372533"/>
                  </a:cubicBezTo>
                </a:path>
              </a:pathLst>
            </a:custGeom>
            <a:ln w="12700">
              <a:solidFill>
                <a:schemeClr val="tx1"/>
              </a:solidFill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7" name="Freeform 16"/>
            <p:cNvSpPr/>
            <p:nvPr/>
          </p:nvSpPr>
          <p:spPr>
            <a:xfrm>
              <a:off x="4267200" y="4800600"/>
              <a:ext cx="814365" cy="372533"/>
            </a:xfrm>
            <a:custGeom>
              <a:avLst/>
              <a:gdLst>
                <a:gd name="connsiteX0" fmla="*/ 0 w 814365"/>
                <a:gd name="connsiteY0" fmla="*/ 262467 h 372533"/>
                <a:gd name="connsiteX1" fmla="*/ 93133 w 814365"/>
                <a:gd name="connsiteY1" fmla="*/ 152400 h 372533"/>
                <a:gd name="connsiteX2" fmla="*/ 110067 w 814365"/>
                <a:gd name="connsiteY2" fmla="*/ 127000 h 372533"/>
                <a:gd name="connsiteX3" fmla="*/ 143933 w 814365"/>
                <a:gd name="connsiteY3" fmla="*/ 110067 h 372533"/>
                <a:gd name="connsiteX4" fmla="*/ 177800 w 814365"/>
                <a:gd name="connsiteY4" fmla="*/ 76200 h 372533"/>
                <a:gd name="connsiteX5" fmla="*/ 203200 w 814365"/>
                <a:gd name="connsiteY5" fmla="*/ 50800 h 372533"/>
                <a:gd name="connsiteX6" fmla="*/ 279400 w 814365"/>
                <a:gd name="connsiteY6" fmla="*/ 8467 h 372533"/>
                <a:gd name="connsiteX7" fmla="*/ 321733 w 814365"/>
                <a:gd name="connsiteY7" fmla="*/ 0 h 372533"/>
                <a:gd name="connsiteX8" fmla="*/ 431800 w 814365"/>
                <a:gd name="connsiteY8" fmla="*/ 8467 h 372533"/>
                <a:gd name="connsiteX9" fmla="*/ 457200 w 814365"/>
                <a:gd name="connsiteY9" fmla="*/ 16933 h 372533"/>
                <a:gd name="connsiteX10" fmla="*/ 516467 w 814365"/>
                <a:gd name="connsiteY10" fmla="*/ 59267 h 372533"/>
                <a:gd name="connsiteX11" fmla="*/ 533400 w 814365"/>
                <a:gd name="connsiteY11" fmla="*/ 84667 h 372533"/>
                <a:gd name="connsiteX12" fmla="*/ 541867 w 814365"/>
                <a:gd name="connsiteY12" fmla="*/ 110067 h 372533"/>
                <a:gd name="connsiteX13" fmla="*/ 575733 w 814365"/>
                <a:gd name="connsiteY13" fmla="*/ 127000 h 372533"/>
                <a:gd name="connsiteX14" fmla="*/ 601133 w 814365"/>
                <a:gd name="connsiteY14" fmla="*/ 152400 h 372533"/>
                <a:gd name="connsiteX15" fmla="*/ 651933 w 814365"/>
                <a:gd name="connsiteY15" fmla="*/ 177800 h 372533"/>
                <a:gd name="connsiteX16" fmla="*/ 677333 w 814365"/>
                <a:gd name="connsiteY16" fmla="*/ 220133 h 372533"/>
                <a:gd name="connsiteX17" fmla="*/ 711200 w 814365"/>
                <a:gd name="connsiteY17" fmla="*/ 262467 h 372533"/>
                <a:gd name="connsiteX18" fmla="*/ 770467 w 814365"/>
                <a:gd name="connsiteY18" fmla="*/ 330200 h 372533"/>
                <a:gd name="connsiteX19" fmla="*/ 812800 w 814365"/>
                <a:gd name="connsiteY19" fmla="*/ 364067 h 372533"/>
                <a:gd name="connsiteX20" fmla="*/ 812800 w 814365"/>
                <a:gd name="connsiteY20" fmla="*/ 372533 h 3725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814365" h="372533">
                  <a:moveTo>
                    <a:pt x="0" y="262467"/>
                  </a:moveTo>
                  <a:cubicBezTo>
                    <a:pt x="41938" y="220529"/>
                    <a:pt x="53659" y="211608"/>
                    <a:pt x="93133" y="152400"/>
                  </a:cubicBezTo>
                  <a:cubicBezTo>
                    <a:pt x="98778" y="143933"/>
                    <a:pt x="102250" y="133514"/>
                    <a:pt x="110067" y="127000"/>
                  </a:cubicBezTo>
                  <a:cubicBezTo>
                    <a:pt x="119763" y="118920"/>
                    <a:pt x="132644" y="115711"/>
                    <a:pt x="143933" y="110067"/>
                  </a:cubicBezTo>
                  <a:cubicBezTo>
                    <a:pt x="160061" y="61686"/>
                    <a:pt x="139095" y="102004"/>
                    <a:pt x="177800" y="76200"/>
                  </a:cubicBezTo>
                  <a:cubicBezTo>
                    <a:pt x="187763" y="69558"/>
                    <a:pt x="193749" y="58151"/>
                    <a:pt x="203200" y="50800"/>
                  </a:cubicBezTo>
                  <a:cubicBezTo>
                    <a:pt x="233075" y="27563"/>
                    <a:pt x="247125" y="16536"/>
                    <a:pt x="279400" y="8467"/>
                  </a:cubicBezTo>
                  <a:cubicBezTo>
                    <a:pt x="293361" y="4977"/>
                    <a:pt x="307622" y="2822"/>
                    <a:pt x="321733" y="0"/>
                  </a:cubicBezTo>
                  <a:cubicBezTo>
                    <a:pt x="358422" y="2822"/>
                    <a:pt x="395287" y="3903"/>
                    <a:pt x="431800" y="8467"/>
                  </a:cubicBezTo>
                  <a:cubicBezTo>
                    <a:pt x="440656" y="9574"/>
                    <a:pt x="449938" y="11746"/>
                    <a:pt x="457200" y="16933"/>
                  </a:cubicBezTo>
                  <a:cubicBezTo>
                    <a:pt x="527514" y="67156"/>
                    <a:pt x="459075" y="40136"/>
                    <a:pt x="516467" y="59267"/>
                  </a:cubicBezTo>
                  <a:cubicBezTo>
                    <a:pt x="522111" y="67734"/>
                    <a:pt x="528849" y="75566"/>
                    <a:pt x="533400" y="84667"/>
                  </a:cubicBezTo>
                  <a:cubicBezTo>
                    <a:pt x="537391" y="92649"/>
                    <a:pt x="535556" y="103756"/>
                    <a:pt x="541867" y="110067"/>
                  </a:cubicBezTo>
                  <a:cubicBezTo>
                    <a:pt x="550791" y="118991"/>
                    <a:pt x="565463" y="119664"/>
                    <a:pt x="575733" y="127000"/>
                  </a:cubicBezTo>
                  <a:cubicBezTo>
                    <a:pt x="585476" y="133960"/>
                    <a:pt x="591935" y="144735"/>
                    <a:pt x="601133" y="152400"/>
                  </a:cubicBezTo>
                  <a:cubicBezTo>
                    <a:pt x="623016" y="170636"/>
                    <a:pt x="626477" y="169314"/>
                    <a:pt x="651933" y="177800"/>
                  </a:cubicBezTo>
                  <a:cubicBezTo>
                    <a:pt x="685010" y="210875"/>
                    <a:pt x="655351" y="176169"/>
                    <a:pt x="677333" y="220133"/>
                  </a:cubicBezTo>
                  <a:cubicBezTo>
                    <a:pt x="694704" y="254874"/>
                    <a:pt x="690203" y="236220"/>
                    <a:pt x="711200" y="262467"/>
                  </a:cubicBezTo>
                  <a:cubicBezTo>
                    <a:pt x="736772" y="294434"/>
                    <a:pt x="725704" y="300358"/>
                    <a:pt x="770467" y="330200"/>
                  </a:cubicBezTo>
                  <a:cubicBezTo>
                    <a:pt x="784057" y="339260"/>
                    <a:pt x="803147" y="349588"/>
                    <a:pt x="812800" y="364067"/>
                  </a:cubicBezTo>
                  <a:cubicBezTo>
                    <a:pt x="814365" y="366415"/>
                    <a:pt x="812800" y="369711"/>
                    <a:pt x="812800" y="372533"/>
                  </a:cubicBezTo>
                </a:path>
              </a:pathLst>
            </a:custGeom>
            <a:ln w="12700">
              <a:solidFill>
                <a:schemeClr val="tx1"/>
              </a:solidFill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676400" y="3657601"/>
              <a:ext cx="533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dirty="0" smtClean="0">
                  <a:latin typeface="Calibri"/>
                  <a:cs typeface="Calibri"/>
                </a:rPr>
                <a:t>H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895600" y="4038600"/>
              <a:ext cx="533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dirty="0" smtClean="0">
                  <a:latin typeface="Calibri"/>
                  <a:cs typeface="Calibri"/>
                </a:rPr>
                <a:t>H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4419600" y="4419600"/>
              <a:ext cx="533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dirty="0" smtClean="0">
                  <a:latin typeface="Calibri"/>
                  <a:cs typeface="Calibri"/>
                </a:rPr>
                <a:t>H</a:t>
              </a:r>
            </a:p>
          </p:txBody>
        </p:sp>
        <p:sp>
          <p:nvSpPr>
            <p:cNvPr id="23" name="Freeform 22"/>
            <p:cNvSpPr/>
            <p:nvPr/>
          </p:nvSpPr>
          <p:spPr>
            <a:xfrm>
              <a:off x="5791200" y="4343400"/>
              <a:ext cx="754795" cy="203200"/>
            </a:xfrm>
            <a:custGeom>
              <a:avLst/>
              <a:gdLst>
                <a:gd name="connsiteX0" fmla="*/ 0 w 754795"/>
                <a:gd name="connsiteY0" fmla="*/ 177800 h 203200"/>
                <a:gd name="connsiteX1" fmla="*/ 101600 w 754795"/>
                <a:gd name="connsiteY1" fmla="*/ 186266 h 203200"/>
                <a:gd name="connsiteX2" fmla="*/ 203200 w 754795"/>
                <a:gd name="connsiteY2" fmla="*/ 203200 h 203200"/>
                <a:gd name="connsiteX3" fmla="*/ 474133 w 754795"/>
                <a:gd name="connsiteY3" fmla="*/ 194733 h 203200"/>
                <a:gd name="connsiteX4" fmla="*/ 508000 w 754795"/>
                <a:gd name="connsiteY4" fmla="*/ 186266 h 203200"/>
                <a:gd name="connsiteX5" fmla="*/ 575733 w 754795"/>
                <a:gd name="connsiteY5" fmla="*/ 152400 h 203200"/>
                <a:gd name="connsiteX6" fmla="*/ 601133 w 754795"/>
                <a:gd name="connsiteY6" fmla="*/ 135466 h 203200"/>
                <a:gd name="connsiteX7" fmla="*/ 651933 w 754795"/>
                <a:gd name="connsiteY7" fmla="*/ 110066 h 203200"/>
                <a:gd name="connsiteX8" fmla="*/ 668867 w 754795"/>
                <a:gd name="connsiteY8" fmla="*/ 84666 h 203200"/>
                <a:gd name="connsiteX9" fmla="*/ 702733 w 754795"/>
                <a:gd name="connsiteY9" fmla="*/ 67733 h 203200"/>
                <a:gd name="connsiteX10" fmla="*/ 753533 w 754795"/>
                <a:gd name="connsiteY10" fmla="*/ 8466 h 203200"/>
                <a:gd name="connsiteX11" fmla="*/ 753533 w 754795"/>
                <a:gd name="connsiteY11" fmla="*/ 0 h 2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754795" h="203200">
                  <a:moveTo>
                    <a:pt x="0" y="177800"/>
                  </a:moveTo>
                  <a:cubicBezTo>
                    <a:pt x="33867" y="180622"/>
                    <a:pt x="67878" y="182051"/>
                    <a:pt x="101600" y="186266"/>
                  </a:cubicBezTo>
                  <a:cubicBezTo>
                    <a:pt x="135669" y="190525"/>
                    <a:pt x="203200" y="203200"/>
                    <a:pt x="203200" y="203200"/>
                  </a:cubicBezTo>
                  <a:cubicBezTo>
                    <a:pt x="293511" y="200378"/>
                    <a:pt x="383917" y="199745"/>
                    <a:pt x="474133" y="194733"/>
                  </a:cubicBezTo>
                  <a:cubicBezTo>
                    <a:pt x="485752" y="194088"/>
                    <a:pt x="497366" y="190992"/>
                    <a:pt x="508000" y="186266"/>
                  </a:cubicBezTo>
                  <a:cubicBezTo>
                    <a:pt x="627947" y="132956"/>
                    <a:pt x="496780" y="178716"/>
                    <a:pt x="575733" y="152400"/>
                  </a:cubicBezTo>
                  <a:cubicBezTo>
                    <a:pt x="584200" y="146755"/>
                    <a:pt x="592031" y="140017"/>
                    <a:pt x="601133" y="135466"/>
                  </a:cubicBezTo>
                  <a:cubicBezTo>
                    <a:pt x="671240" y="100412"/>
                    <a:pt x="579139" y="158597"/>
                    <a:pt x="651933" y="110066"/>
                  </a:cubicBezTo>
                  <a:cubicBezTo>
                    <a:pt x="657578" y="101599"/>
                    <a:pt x="661050" y="91180"/>
                    <a:pt x="668867" y="84666"/>
                  </a:cubicBezTo>
                  <a:cubicBezTo>
                    <a:pt x="678563" y="76586"/>
                    <a:pt x="692636" y="75306"/>
                    <a:pt x="702733" y="67733"/>
                  </a:cubicBezTo>
                  <a:cubicBezTo>
                    <a:pt x="719399" y="55233"/>
                    <a:pt x="743293" y="28945"/>
                    <a:pt x="753533" y="8466"/>
                  </a:cubicBezTo>
                  <a:cubicBezTo>
                    <a:pt x="754795" y="5942"/>
                    <a:pt x="753533" y="2822"/>
                    <a:pt x="753533" y="0"/>
                  </a:cubicBezTo>
                </a:path>
              </a:pathLst>
            </a:custGeom>
            <a:ln w="12700">
              <a:solidFill>
                <a:schemeClr val="tx1"/>
              </a:solidFill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867400" y="4461933"/>
              <a:ext cx="533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dirty="0" smtClean="0">
                  <a:latin typeface="Calibri"/>
                  <a:cs typeface="Calibri"/>
                </a:rPr>
                <a:t>L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228600" y="4038600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dirty="0" smtClean="0">
                  <a:latin typeface="Calibri"/>
                  <a:cs typeface="Calibri"/>
                </a:rPr>
                <a:t>f0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3886200" y="5334000"/>
              <a:ext cx="1295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dirty="0" smtClean="0">
                  <a:latin typeface="Calibri"/>
                  <a:cs typeface="Calibri"/>
                </a:rPr>
                <a:t>Dauer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5000" y="0"/>
            <a:ext cx="4572000" cy="4619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dirty="0">
                <a:latin typeface="Calibri"/>
                <a:cs typeface="Calibri"/>
              </a:rPr>
              <a:t>Neuere Einflüsse: </a:t>
            </a:r>
            <a:r>
              <a:rPr lang="de-DE" dirty="0" err="1">
                <a:latin typeface="Calibri"/>
                <a:cs typeface="Calibri"/>
              </a:rPr>
              <a:t>autosegmentell</a:t>
            </a:r>
            <a:endParaRPr lang="de-DE" dirty="0">
              <a:latin typeface="Calibri"/>
              <a:cs typeface="Calibri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5657850"/>
            <a:ext cx="7772400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dirty="0">
                <a:latin typeface="Calibri"/>
                <a:cs typeface="Calibri"/>
              </a:rPr>
              <a:t>Die A-M Theorie der Intonation übernimmt die Idee, dass H und L Tönen mit Segmenten (und anderen prosodischen Einheiten) </a:t>
            </a:r>
            <a:r>
              <a:rPr lang="de-DE" dirty="0" smtClean="0">
                <a:latin typeface="Calibri"/>
                <a:cs typeface="Calibri"/>
              </a:rPr>
              <a:t>autonom (</a:t>
            </a:r>
            <a:r>
              <a:rPr lang="de-DE" dirty="0" err="1" smtClean="0">
                <a:latin typeface="Calibri"/>
                <a:cs typeface="Calibri"/>
              </a:rPr>
              <a:t>autosegmentell</a:t>
            </a:r>
            <a:r>
              <a:rPr lang="de-DE" dirty="0" smtClean="0">
                <a:latin typeface="Calibri"/>
                <a:cs typeface="Calibri"/>
              </a:rPr>
              <a:t>) </a:t>
            </a:r>
            <a:r>
              <a:rPr lang="de-DE" b="1" dirty="0">
                <a:latin typeface="Calibri"/>
                <a:cs typeface="Calibri"/>
              </a:rPr>
              <a:t>assoziiert</a:t>
            </a:r>
            <a:r>
              <a:rPr lang="de-DE" dirty="0">
                <a:latin typeface="Calibri"/>
                <a:cs typeface="Calibri"/>
              </a:rPr>
              <a:t> werden</a:t>
            </a:r>
          </a:p>
        </p:txBody>
      </p:sp>
      <p:sp>
        <p:nvSpPr>
          <p:cNvPr id="18436" name="Text Box 5"/>
          <p:cNvSpPr txBox="1">
            <a:spLocks noChangeArrowheads="1"/>
          </p:cNvSpPr>
          <p:nvPr/>
        </p:nvSpPr>
        <p:spPr bwMode="auto">
          <a:xfrm>
            <a:off x="152400" y="381000"/>
            <a:ext cx="83820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de-DE" dirty="0">
                <a:latin typeface="Calibri"/>
                <a:cs typeface="Calibri"/>
              </a:rPr>
              <a:t>Die ursprüngliche Anwendung</a:t>
            </a:r>
            <a:r>
              <a:rPr lang="de-DE" dirty="0" smtClean="0">
                <a:latin typeface="Calibri"/>
                <a:cs typeface="Calibri"/>
              </a:rPr>
              <a:t> von </a:t>
            </a:r>
            <a:r>
              <a:rPr lang="de-DE" dirty="0" err="1" smtClean="0">
                <a:latin typeface="Calibri"/>
                <a:cs typeface="Calibri"/>
              </a:rPr>
              <a:t>autosegmentell</a:t>
            </a:r>
            <a:r>
              <a:rPr lang="de-DE" dirty="0" smtClean="0">
                <a:latin typeface="Calibri"/>
                <a:cs typeface="Calibri"/>
              </a:rPr>
              <a:t> ist </a:t>
            </a:r>
            <a:r>
              <a:rPr lang="de-DE" dirty="0">
                <a:latin typeface="Calibri"/>
                <a:cs typeface="Calibri"/>
              </a:rPr>
              <a:t>in der Analyse lexikalischer Töne in afrikanischen Tonsprachen (</a:t>
            </a:r>
            <a:r>
              <a:rPr lang="de-DE" dirty="0" err="1">
                <a:latin typeface="Calibri"/>
                <a:cs typeface="Calibri"/>
              </a:rPr>
              <a:t>Goldsmith</a:t>
            </a:r>
            <a:r>
              <a:rPr lang="de-DE" dirty="0">
                <a:latin typeface="Calibri"/>
                <a:cs typeface="Calibri"/>
              </a:rPr>
              <a:t>, 1976; Leben, 1975).  Segmente aber nicht unbedingt deren Töne können getilgt werden - daher müssen Töne und Segmente </a:t>
            </a:r>
            <a:r>
              <a:rPr lang="de-DE" b="1" dirty="0">
                <a:latin typeface="Calibri"/>
                <a:cs typeface="Calibri"/>
              </a:rPr>
              <a:t>voneinander unabhängig</a:t>
            </a:r>
            <a:r>
              <a:rPr lang="de-DE" dirty="0">
                <a:latin typeface="Calibri"/>
                <a:cs typeface="Calibri"/>
              </a:rPr>
              <a:t> (= </a:t>
            </a:r>
            <a:r>
              <a:rPr lang="de-DE" b="1" dirty="0" err="1">
                <a:latin typeface="Calibri"/>
                <a:cs typeface="Calibri"/>
              </a:rPr>
              <a:t>autosegmentell</a:t>
            </a:r>
            <a:r>
              <a:rPr lang="de-DE" dirty="0">
                <a:latin typeface="Calibri"/>
                <a:cs typeface="Calibri"/>
              </a:rPr>
              <a:t>) sein, </a:t>
            </a:r>
            <a:r>
              <a:rPr lang="de-DE" dirty="0" err="1">
                <a:latin typeface="Calibri"/>
                <a:cs typeface="Calibri"/>
              </a:rPr>
              <a:t>zB</a:t>
            </a:r>
            <a:r>
              <a:rPr lang="de-DE" dirty="0">
                <a:latin typeface="Calibri"/>
                <a:cs typeface="Calibri"/>
              </a:rPr>
              <a:t>:</a:t>
            </a:r>
          </a:p>
        </p:txBody>
      </p:sp>
      <p:grpSp>
        <p:nvGrpSpPr>
          <p:cNvPr id="4" name="Group 38"/>
          <p:cNvGrpSpPr>
            <a:grpSpLocks/>
          </p:cNvGrpSpPr>
          <p:nvPr/>
        </p:nvGrpSpPr>
        <p:grpSpPr bwMode="auto">
          <a:xfrm>
            <a:off x="6542088" y="3517900"/>
            <a:ext cx="2120900" cy="2105025"/>
            <a:chOff x="4138" y="2534"/>
            <a:chExt cx="1336" cy="1326"/>
          </a:xfrm>
        </p:grpSpPr>
        <p:sp>
          <p:nvSpPr>
            <p:cNvPr id="6" name="Text Box 19"/>
            <p:cNvSpPr txBox="1">
              <a:spLocks noChangeArrowheads="1"/>
            </p:cNvSpPr>
            <p:nvPr/>
          </p:nvSpPr>
          <p:spPr bwMode="auto">
            <a:xfrm>
              <a:off x="5050" y="3158"/>
              <a:ext cx="316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GB">
                  <a:latin typeface="Calibri"/>
                  <a:cs typeface="Calibri"/>
                </a:rPr>
                <a:t>r  i</a:t>
              </a:r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7" name="Text Box 20"/>
            <p:cNvSpPr txBox="1">
              <a:spLocks noChangeArrowheads="1"/>
            </p:cNvSpPr>
            <p:nvPr/>
          </p:nvSpPr>
          <p:spPr bwMode="auto">
            <a:xfrm>
              <a:off x="4954" y="2534"/>
              <a:ext cx="237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GB">
                  <a:latin typeface="Calibri"/>
                  <a:cs typeface="Calibri"/>
                </a:rPr>
                <a:t>H</a:t>
              </a:r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8" name="Line 21"/>
            <p:cNvSpPr>
              <a:spLocks noChangeShapeType="1"/>
            </p:cNvSpPr>
            <p:nvPr/>
          </p:nvSpPr>
          <p:spPr bwMode="auto">
            <a:xfrm flipV="1">
              <a:off x="5290" y="2918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9" name="Text Box 22"/>
            <p:cNvSpPr txBox="1">
              <a:spLocks noChangeArrowheads="1"/>
            </p:cNvSpPr>
            <p:nvPr/>
          </p:nvSpPr>
          <p:spPr bwMode="auto">
            <a:xfrm>
              <a:off x="5242" y="2534"/>
              <a:ext cx="198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GB">
                  <a:latin typeface="Calibri"/>
                  <a:cs typeface="Calibri"/>
                </a:rPr>
                <a:t>L</a:t>
              </a:r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10" name="Text Box 23"/>
            <p:cNvSpPr txBox="1">
              <a:spLocks noChangeArrowheads="1"/>
            </p:cNvSpPr>
            <p:nvPr/>
          </p:nvSpPr>
          <p:spPr bwMode="auto">
            <a:xfrm>
              <a:off x="4138" y="3158"/>
              <a:ext cx="756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GB">
                  <a:latin typeface="Calibri"/>
                  <a:cs typeface="Calibri"/>
                </a:rPr>
                <a:t>c  e  d  e</a:t>
              </a:r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11" name="Line 24"/>
            <p:cNvSpPr>
              <a:spLocks noChangeShapeType="1"/>
            </p:cNvSpPr>
            <p:nvPr/>
          </p:nvSpPr>
          <p:spPr bwMode="auto">
            <a:xfrm flipV="1">
              <a:off x="4446" y="2964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12" name="Text Box 25"/>
            <p:cNvSpPr txBox="1">
              <a:spLocks noChangeArrowheads="1"/>
            </p:cNvSpPr>
            <p:nvPr/>
          </p:nvSpPr>
          <p:spPr bwMode="auto">
            <a:xfrm>
              <a:off x="4340" y="2534"/>
              <a:ext cx="237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GB">
                  <a:latin typeface="Calibri"/>
                  <a:cs typeface="Calibri"/>
                </a:rPr>
                <a:t>H</a:t>
              </a:r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auto">
            <a:xfrm>
              <a:off x="4854" y="2938"/>
              <a:ext cx="8" cy="216"/>
            </a:xfrm>
            <a:custGeom>
              <a:avLst/>
              <a:gdLst>
                <a:gd name="T0" fmla="*/ 8 w 8"/>
                <a:gd name="T1" fmla="*/ 216 h 216"/>
                <a:gd name="T2" fmla="*/ 0 w 8"/>
                <a:gd name="T3" fmla="*/ 0 h 216"/>
                <a:gd name="T4" fmla="*/ 0 60000 65536"/>
                <a:gd name="T5" fmla="*/ 0 60000 65536"/>
                <a:gd name="T6" fmla="*/ 0 w 8"/>
                <a:gd name="T7" fmla="*/ 0 h 216"/>
                <a:gd name="T8" fmla="*/ 8 w 8"/>
                <a:gd name="T9" fmla="*/ 216 h 21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8" h="216">
                  <a:moveTo>
                    <a:pt x="8" y="216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14" name="Text Box 27"/>
            <p:cNvSpPr txBox="1">
              <a:spLocks noChangeArrowheads="1"/>
            </p:cNvSpPr>
            <p:nvPr/>
          </p:nvSpPr>
          <p:spPr bwMode="auto">
            <a:xfrm>
              <a:off x="4772" y="2534"/>
              <a:ext cx="198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GB">
                  <a:latin typeface="Calibri"/>
                  <a:cs typeface="Calibri"/>
                </a:rPr>
                <a:t>L</a:t>
              </a:r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15" name="Freeform 28"/>
            <p:cNvSpPr>
              <a:spLocks/>
            </p:cNvSpPr>
            <p:nvPr/>
          </p:nvSpPr>
          <p:spPr bwMode="auto">
            <a:xfrm>
              <a:off x="5098" y="3446"/>
              <a:ext cx="376" cy="273"/>
            </a:xfrm>
            <a:custGeom>
              <a:avLst/>
              <a:gdLst>
                <a:gd name="T0" fmla="*/ 0 w 376"/>
                <a:gd name="T1" fmla="*/ 17 h 273"/>
                <a:gd name="T2" fmla="*/ 160 w 376"/>
                <a:gd name="T3" fmla="*/ 33 h 273"/>
                <a:gd name="T4" fmla="*/ 216 w 376"/>
                <a:gd name="T5" fmla="*/ 217 h 273"/>
                <a:gd name="T6" fmla="*/ 264 w 376"/>
                <a:gd name="T7" fmla="*/ 257 h 273"/>
                <a:gd name="T8" fmla="*/ 312 w 376"/>
                <a:gd name="T9" fmla="*/ 273 h 273"/>
                <a:gd name="T10" fmla="*/ 376 w 376"/>
                <a:gd name="T11" fmla="*/ 265 h 27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76"/>
                <a:gd name="T19" fmla="*/ 0 h 273"/>
                <a:gd name="T20" fmla="*/ 376 w 376"/>
                <a:gd name="T21" fmla="*/ 273 h 27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76" h="273">
                  <a:moveTo>
                    <a:pt x="0" y="17"/>
                  </a:moveTo>
                  <a:cubicBezTo>
                    <a:pt x="55" y="6"/>
                    <a:pt x="111" y="0"/>
                    <a:pt x="160" y="33"/>
                  </a:cubicBezTo>
                  <a:cubicBezTo>
                    <a:pt x="180" y="94"/>
                    <a:pt x="196" y="156"/>
                    <a:pt x="216" y="217"/>
                  </a:cubicBezTo>
                  <a:cubicBezTo>
                    <a:pt x="219" y="227"/>
                    <a:pt x="254" y="253"/>
                    <a:pt x="264" y="257"/>
                  </a:cubicBezTo>
                  <a:cubicBezTo>
                    <a:pt x="279" y="264"/>
                    <a:pt x="312" y="273"/>
                    <a:pt x="312" y="273"/>
                  </a:cubicBezTo>
                  <a:cubicBezTo>
                    <a:pt x="354" y="262"/>
                    <a:pt x="333" y="265"/>
                    <a:pt x="376" y="265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16" name="Freeform 29"/>
            <p:cNvSpPr>
              <a:spLocks/>
            </p:cNvSpPr>
            <p:nvPr/>
          </p:nvSpPr>
          <p:spPr bwMode="auto">
            <a:xfrm>
              <a:off x="4264" y="3504"/>
              <a:ext cx="552" cy="356"/>
            </a:xfrm>
            <a:custGeom>
              <a:avLst/>
              <a:gdLst>
                <a:gd name="T0" fmla="*/ 0 w 552"/>
                <a:gd name="T1" fmla="*/ 40 h 356"/>
                <a:gd name="T2" fmla="*/ 144 w 552"/>
                <a:gd name="T3" fmla="*/ 0 h 356"/>
                <a:gd name="T4" fmla="*/ 240 w 552"/>
                <a:gd name="T5" fmla="*/ 24 h 356"/>
                <a:gd name="T6" fmla="*/ 288 w 552"/>
                <a:gd name="T7" fmla="*/ 56 h 356"/>
                <a:gd name="T8" fmla="*/ 312 w 552"/>
                <a:gd name="T9" fmla="*/ 72 h 356"/>
                <a:gd name="T10" fmla="*/ 384 w 552"/>
                <a:gd name="T11" fmla="*/ 168 h 356"/>
                <a:gd name="T12" fmla="*/ 440 w 552"/>
                <a:gd name="T13" fmla="*/ 312 h 356"/>
                <a:gd name="T14" fmla="*/ 488 w 552"/>
                <a:gd name="T15" fmla="*/ 344 h 356"/>
                <a:gd name="T16" fmla="*/ 552 w 552"/>
                <a:gd name="T17" fmla="*/ 344 h 35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52"/>
                <a:gd name="T28" fmla="*/ 0 h 356"/>
                <a:gd name="T29" fmla="*/ 552 w 552"/>
                <a:gd name="T30" fmla="*/ 356 h 35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52" h="356">
                  <a:moveTo>
                    <a:pt x="0" y="40"/>
                  </a:moveTo>
                  <a:cubicBezTo>
                    <a:pt x="48" y="24"/>
                    <a:pt x="97" y="16"/>
                    <a:pt x="144" y="0"/>
                  </a:cubicBezTo>
                  <a:cubicBezTo>
                    <a:pt x="209" y="11"/>
                    <a:pt x="177" y="3"/>
                    <a:pt x="240" y="24"/>
                  </a:cubicBezTo>
                  <a:cubicBezTo>
                    <a:pt x="258" y="30"/>
                    <a:pt x="272" y="45"/>
                    <a:pt x="288" y="56"/>
                  </a:cubicBezTo>
                  <a:cubicBezTo>
                    <a:pt x="296" y="61"/>
                    <a:pt x="312" y="72"/>
                    <a:pt x="312" y="72"/>
                  </a:cubicBezTo>
                  <a:cubicBezTo>
                    <a:pt x="335" y="106"/>
                    <a:pt x="361" y="133"/>
                    <a:pt x="384" y="168"/>
                  </a:cubicBezTo>
                  <a:cubicBezTo>
                    <a:pt x="411" y="208"/>
                    <a:pt x="401" y="278"/>
                    <a:pt x="440" y="312"/>
                  </a:cubicBezTo>
                  <a:cubicBezTo>
                    <a:pt x="454" y="325"/>
                    <a:pt x="472" y="333"/>
                    <a:pt x="488" y="344"/>
                  </a:cubicBezTo>
                  <a:cubicBezTo>
                    <a:pt x="506" y="356"/>
                    <a:pt x="531" y="344"/>
                    <a:pt x="552" y="344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17" name="Freeform 30"/>
            <p:cNvSpPr>
              <a:spLocks/>
            </p:cNvSpPr>
            <p:nvPr/>
          </p:nvSpPr>
          <p:spPr bwMode="auto">
            <a:xfrm>
              <a:off x="4810" y="3468"/>
              <a:ext cx="288" cy="386"/>
            </a:xfrm>
            <a:custGeom>
              <a:avLst/>
              <a:gdLst>
                <a:gd name="T0" fmla="*/ 0 w 288"/>
                <a:gd name="T1" fmla="*/ 386 h 386"/>
                <a:gd name="T2" fmla="*/ 80 w 288"/>
                <a:gd name="T3" fmla="*/ 362 h 386"/>
                <a:gd name="T4" fmla="*/ 104 w 288"/>
                <a:gd name="T5" fmla="*/ 354 h 386"/>
                <a:gd name="T6" fmla="*/ 192 w 288"/>
                <a:gd name="T7" fmla="*/ 234 h 386"/>
                <a:gd name="T8" fmla="*/ 232 w 288"/>
                <a:gd name="T9" fmla="*/ 162 h 386"/>
                <a:gd name="T10" fmla="*/ 264 w 288"/>
                <a:gd name="T11" fmla="*/ 26 h 386"/>
                <a:gd name="T12" fmla="*/ 288 w 288"/>
                <a:gd name="T13" fmla="*/ 2 h 38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88"/>
                <a:gd name="T22" fmla="*/ 0 h 386"/>
                <a:gd name="T23" fmla="*/ 288 w 288"/>
                <a:gd name="T24" fmla="*/ 386 h 38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88" h="386">
                  <a:moveTo>
                    <a:pt x="0" y="386"/>
                  </a:moveTo>
                  <a:cubicBezTo>
                    <a:pt x="48" y="374"/>
                    <a:pt x="22" y="381"/>
                    <a:pt x="80" y="362"/>
                  </a:cubicBezTo>
                  <a:cubicBezTo>
                    <a:pt x="88" y="359"/>
                    <a:pt x="104" y="354"/>
                    <a:pt x="104" y="354"/>
                  </a:cubicBezTo>
                  <a:cubicBezTo>
                    <a:pt x="141" y="317"/>
                    <a:pt x="167" y="279"/>
                    <a:pt x="192" y="234"/>
                  </a:cubicBezTo>
                  <a:cubicBezTo>
                    <a:pt x="238" y="151"/>
                    <a:pt x="214" y="216"/>
                    <a:pt x="232" y="162"/>
                  </a:cubicBezTo>
                  <a:cubicBezTo>
                    <a:pt x="237" y="122"/>
                    <a:pt x="240" y="62"/>
                    <a:pt x="264" y="26"/>
                  </a:cubicBezTo>
                  <a:cubicBezTo>
                    <a:pt x="281" y="0"/>
                    <a:pt x="270" y="2"/>
                    <a:pt x="288" y="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18" name="Line 31"/>
            <p:cNvSpPr>
              <a:spLocks noChangeShapeType="1"/>
            </p:cNvSpPr>
            <p:nvPr/>
          </p:nvSpPr>
          <p:spPr bwMode="auto">
            <a:xfrm flipV="1">
              <a:off x="4858" y="2918"/>
              <a:ext cx="24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de-DE">
                <a:latin typeface="Calibri"/>
                <a:cs typeface="Calibri"/>
              </a:endParaRPr>
            </a:p>
          </p:txBody>
        </p:sp>
      </p:grpSp>
      <p:grpSp>
        <p:nvGrpSpPr>
          <p:cNvPr id="5" name="Group 40"/>
          <p:cNvGrpSpPr>
            <a:grpSpLocks/>
          </p:cNvGrpSpPr>
          <p:nvPr/>
        </p:nvGrpSpPr>
        <p:grpSpPr bwMode="auto">
          <a:xfrm>
            <a:off x="152400" y="2438400"/>
            <a:ext cx="5561013" cy="3130550"/>
            <a:chOff x="113" y="1854"/>
            <a:chExt cx="3503" cy="1972"/>
          </a:xfrm>
        </p:grpSpPr>
        <p:sp>
          <p:nvSpPr>
            <p:cNvPr id="20" name="Text Box 6"/>
            <p:cNvSpPr txBox="1">
              <a:spLocks noChangeArrowheads="1"/>
            </p:cNvSpPr>
            <p:nvPr/>
          </p:nvSpPr>
          <p:spPr bwMode="auto">
            <a:xfrm>
              <a:off x="3130" y="3158"/>
              <a:ext cx="409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GB">
                  <a:latin typeface="Calibri"/>
                  <a:cs typeface="Calibri"/>
                </a:rPr>
                <a:t>a r i</a:t>
              </a:r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21" name="Line 7"/>
            <p:cNvSpPr>
              <a:spLocks noChangeShapeType="1"/>
            </p:cNvSpPr>
            <p:nvPr/>
          </p:nvSpPr>
          <p:spPr bwMode="auto">
            <a:xfrm flipV="1">
              <a:off x="3226" y="2918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22" name="Text Box 8"/>
            <p:cNvSpPr txBox="1">
              <a:spLocks noChangeArrowheads="1"/>
            </p:cNvSpPr>
            <p:nvPr/>
          </p:nvSpPr>
          <p:spPr bwMode="auto">
            <a:xfrm>
              <a:off x="3082" y="2534"/>
              <a:ext cx="237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GB">
                  <a:latin typeface="Calibri"/>
                  <a:cs typeface="Calibri"/>
                </a:rPr>
                <a:t>H</a:t>
              </a:r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23" name="Line 9"/>
            <p:cNvSpPr>
              <a:spLocks noChangeShapeType="1"/>
            </p:cNvSpPr>
            <p:nvPr/>
          </p:nvSpPr>
          <p:spPr bwMode="auto">
            <a:xfrm flipV="1">
              <a:off x="3466" y="2918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24" name="Text Box 10"/>
            <p:cNvSpPr txBox="1">
              <a:spLocks noChangeArrowheads="1"/>
            </p:cNvSpPr>
            <p:nvPr/>
          </p:nvSpPr>
          <p:spPr bwMode="auto">
            <a:xfrm>
              <a:off x="3418" y="2534"/>
              <a:ext cx="198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GB">
                  <a:latin typeface="Calibri"/>
                  <a:cs typeface="Calibri"/>
                </a:rPr>
                <a:t>L</a:t>
              </a:r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25" name="Freeform 11"/>
            <p:cNvSpPr>
              <a:spLocks/>
            </p:cNvSpPr>
            <p:nvPr/>
          </p:nvSpPr>
          <p:spPr bwMode="auto">
            <a:xfrm>
              <a:off x="3156" y="3412"/>
              <a:ext cx="376" cy="273"/>
            </a:xfrm>
            <a:custGeom>
              <a:avLst/>
              <a:gdLst>
                <a:gd name="T0" fmla="*/ 0 w 376"/>
                <a:gd name="T1" fmla="*/ 17 h 273"/>
                <a:gd name="T2" fmla="*/ 160 w 376"/>
                <a:gd name="T3" fmla="*/ 33 h 273"/>
                <a:gd name="T4" fmla="*/ 216 w 376"/>
                <a:gd name="T5" fmla="*/ 217 h 273"/>
                <a:gd name="T6" fmla="*/ 264 w 376"/>
                <a:gd name="T7" fmla="*/ 257 h 273"/>
                <a:gd name="T8" fmla="*/ 312 w 376"/>
                <a:gd name="T9" fmla="*/ 273 h 273"/>
                <a:gd name="T10" fmla="*/ 376 w 376"/>
                <a:gd name="T11" fmla="*/ 265 h 27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76"/>
                <a:gd name="T19" fmla="*/ 0 h 273"/>
                <a:gd name="T20" fmla="*/ 376 w 376"/>
                <a:gd name="T21" fmla="*/ 273 h 27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76" h="273">
                  <a:moveTo>
                    <a:pt x="0" y="17"/>
                  </a:moveTo>
                  <a:cubicBezTo>
                    <a:pt x="55" y="6"/>
                    <a:pt x="111" y="0"/>
                    <a:pt x="160" y="33"/>
                  </a:cubicBezTo>
                  <a:cubicBezTo>
                    <a:pt x="180" y="94"/>
                    <a:pt x="196" y="156"/>
                    <a:pt x="216" y="217"/>
                  </a:cubicBezTo>
                  <a:cubicBezTo>
                    <a:pt x="219" y="227"/>
                    <a:pt x="254" y="253"/>
                    <a:pt x="264" y="257"/>
                  </a:cubicBezTo>
                  <a:cubicBezTo>
                    <a:pt x="279" y="264"/>
                    <a:pt x="312" y="273"/>
                    <a:pt x="312" y="273"/>
                  </a:cubicBezTo>
                  <a:cubicBezTo>
                    <a:pt x="354" y="262"/>
                    <a:pt x="333" y="265"/>
                    <a:pt x="376" y="265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26" name="Text Box 12"/>
            <p:cNvSpPr txBox="1">
              <a:spLocks noChangeArrowheads="1"/>
            </p:cNvSpPr>
            <p:nvPr/>
          </p:nvSpPr>
          <p:spPr bwMode="auto">
            <a:xfrm>
              <a:off x="1882" y="3158"/>
              <a:ext cx="84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GB" dirty="0" err="1">
                  <a:latin typeface="Calibri"/>
                  <a:cs typeface="Calibri"/>
                </a:rPr>
                <a:t>c</a:t>
              </a:r>
              <a:r>
                <a:rPr lang="en-GB" dirty="0">
                  <a:latin typeface="Calibri"/>
                  <a:cs typeface="Calibri"/>
                </a:rPr>
                <a:t> </a:t>
              </a:r>
              <a:r>
                <a:rPr lang="en-GB" dirty="0" smtClean="0">
                  <a:latin typeface="Calibri"/>
                  <a:cs typeface="Calibri"/>
                </a:rPr>
                <a:t>  </a:t>
              </a:r>
              <a:r>
                <a:rPr lang="en-GB" dirty="0" err="1" smtClean="0">
                  <a:latin typeface="Calibri"/>
                  <a:cs typeface="Calibri"/>
                </a:rPr>
                <a:t>e</a:t>
              </a:r>
              <a:r>
                <a:rPr lang="en-GB" dirty="0" smtClean="0">
                  <a:latin typeface="Calibri"/>
                  <a:cs typeface="Calibri"/>
                </a:rPr>
                <a:t>  </a:t>
              </a:r>
              <a:r>
                <a:rPr lang="en-GB" dirty="0" err="1">
                  <a:latin typeface="Calibri"/>
                  <a:cs typeface="Calibri"/>
                </a:rPr>
                <a:t>d</a:t>
              </a:r>
              <a:r>
                <a:rPr lang="en-GB" dirty="0">
                  <a:latin typeface="Calibri"/>
                  <a:cs typeface="Calibri"/>
                </a:rPr>
                <a:t> </a:t>
              </a:r>
              <a:r>
                <a:rPr lang="en-GB" dirty="0" smtClean="0">
                  <a:latin typeface="Calibri"/>
                  <a:cs typeface="Calibri"/>
                </a:rPr>
                <a:t>  </a:t>
              </a:r>
              <a:r>
                <a:rPr lang="en-GB" dirty="0" err="1" smtClean="0">
                  <a:latin typeface="Calibri"/>
                  <a:cs typeface="Calibri"/>
                </a:rPr>
                <a:t>e</a:t>
              </a:r>
              <a:endParaRPr lang="de-DE" dirty="0">
                <a:latin typeface="Calibri"/>
                <a:cs typeface="Calibri"/>
              </a:endParaRPr>
            </a:p>
          </p:txBody>
        </p:sp>
        <p:sp>
          <p:nvSpPr>
            <p:cNvPr id="27" name="Line 13"/>
            <p:cNvSpPr>
              <a:spLocks noChangeShapeType="1"/>
            </p:cNvSpPr>
            <p:nvPr/>
          </p:nvSpPr>
          <p:spPr bwMode="auto">
            <a:xfrm flipV="1">
              <a:off x="2190" y="2916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28" name="Text Box 14"/>
            <p:cNvSpPr txBox="1">
              <a:spLocks noChangeArrowheads="1"/>
            </p:cNvSpPr>
            <p:nvPr/>
          </p:nvSpPr>
          <p:spPr bwMode="auto">
            <a:xfrm>
              <a:off x="2084" y="2534"/>
              <a:ext cx="237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GB">
                  <a:latin typeface="Calibri"/>
                  <a:cs typeface="Calibri"/>
                </a:rPr>
                <a:t>H</a:t>
              </a:r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29" name="Line 15"/>
            <p:cNvSpPr>
              <a:spLocks noChangeShapeType="1"/>
            </p:cNvSpPr>
            <p:nvPr/>
          </p:nvSpPr>
          <p:spPr bwMode="auto">
            <a:xfrm flipV="1">
              <a:off x="2602" y="2918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30" name="Text Box 16"/>
            <p:cNvSpPr txBox="1">
              <a:spLocks noChangeArrowheads="1"/>
            </p:cNvSpPr>
            <p:nvPr/>
          </p:nvSpPr>
          <p:spPr bwMode="auto">
            <a:xfrm>
              <a:off x="2516" y="2534"/>
              <a:ext cx="198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GB">
                  <a:latin typeface="Calibri"/>
                  <a:cs typeface="Calibri"/>
                </a:rPr>
                <a:t>L</a:t>
              </a:r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31" name="Freeform 17"/>
            <p:cNvSpPr>
              <a:spLocks/>
            </p:cNvSpPr>
            <p:nvPr/>
          </p:nvSpPr>
          <p:spPr bwMode="auto">
            <a:xfrm>
              <a:off x="2130" y="3470"/>
              <a:ext cx="552" cy="356"/>
            </a:xfrm>
            <a:custGeom>
              <a:avLst/>
              <a:gdLst>
                <a:gd name="T0" fmla="*/ 0 w 552"/>
                <a:gd name="T1" fmla="*/ 40 h 356"/>
                <a:gd name="T2" fmla="*/ 144 w 552"/>
                <a:gd name="T3" fmla="*/ 0 h 356"/>
                <a:gd name="T4" fmla="*/ 240 w 552"/>
                <a:gd name="T5" fmla="*/ 24 h 356"/>
                <a:gd name="T6" fmla="*/ 288 w 552"/>
                <a:gd name="T7" fmla="*/ 56 h 356"/>
                <a:gd name="T8" fmla="*/ 312 w 552"/>
                <a:gd name="T9" fmla="*/ 72 h 356"/>
                <a:gd name="T10" fmla="*/ 384 w 552"/>
                <a:gd name="T11" fmla="*/ 168 h 356"/>
                <a:gd name="T12" fmla="*/ 440 w 552"/>
                <a:gd name="T13" fmla="*/ 312 h 356"/>
                <a:gd name="T14" fmla="*/ 488 w 552"/>
                <a:gd name="T15" fmla="*/ 344 h 356"/>
                <a:gd name="T16" fmla="*/ 552 w 552"/>
                <a:gd name="T17" fmla="*/ 344 h 35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52"/>
                <a:gd name="T28" fmla="*/ 0 h 356"/>
                <a:gd name="T29" fmla="*/ 552 w 552"/>
                <a:gd name="T30" fmla="*/ 356 h 35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52" h="356">
                  <a:moveTo>
                    <a:pt x="0" y="40"/>
                  </a:moveTo>
                  <a:cubicBezTo>
                    <a:pt x="48" y="24"/>
                    <a:pt x="97" y="16"/>
                    <a:pt x="144" y="0"/>
                  </a:cubicBezTo>
                  <a:cubicBezTo>
                    <a:pt x="209" y="11"/>
                    <a:pt x="177" y="3"/>
                    <a:pt x="240" y="24"/>
                  </a:cubicBezTo>
                  <a:cubicBezTo>
                    <a:pt x="258" y="30"/>
                    <a:pt x="272" y="45"/>
                    <a:pt x="288" y="56"/>
                  </a:cubicBezTo>
                  <a:cubicBezTo>
                    <a:pt x="296" y="61"/>
                    <a:pt x="312" y="72"/>
                    <a:pt x="312" y="72"/>
                  </a:cubicBezTo>
                  <a:cubicBezTo>
                    <a:pt x="335" y="106"/>
                    <a:pt x="361" y="133"/>
                    <a:pt x="384" y="168"/>
                  </a:cubicBezTo>
                  <a:cubicBezTo>
                    <a:pt x="411" y="208"/>
                    <a:pt x="401" y="278"/>
                    <a:pt x="440" y="312"/>
                  </a:cubicBezTo>
                  <a:cubicBezTo>
                    <a:pt x="454" y="325"/>
                    <a:pt x="472" y="333"/>
                    <a:pt x="488" y="344"/>
                  </a:cubicBezTo>
                  <a:cubicBezTo>
                    <a:pt x="506" y="356"/>
                    <a:pt x="531" y="344"/>
                    <a:pt x="552" y="344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32" name="Text Box 18"/>
            <p:cNvSpPr txBox="1">
              <a:spLocks noChangeArrowheads="1"/>
            </p:cNvSpPr>
            <p:nvPr/>
          </p:nvSpPr>
          <p:spPr bwMode="auto">
            <a:xfrm>
              <a:off x="2832" y="2991"/>
              <a:ext cx="213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GB">
                  <a:latin typeface="Calibri"/>
                  <a:cs typeface="Calibri"/>
                </a:rPr>
                <a:t>+</a:t>
              </a:r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33" name="Text Box 32"/>
            <p:cNvSpPr txBox="1">
              <a:spLocks noChangeArrowheads="1"/>
            </p:cNvSpPr>
            <p:nvPr/>
          </p:nvSpPr>
          <p:spPr bwMode="auto">
            <a:xfrm>
              <a:off x="2971" y="2160"/>
              <a:ext cx="64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GB">
                  <a:latin typeface="Calibri"/>
                  <a:cs typeface="Calibri"/>
                </a:rPr>
                <a:t>+Suffix</a:t>
              </a:r>
            </a:p>
          </p:txBody>
        </p:sp>
        <p:sp>
          <p:nvSpPr>
            <p:cNvPr id="34" name="Text Box 33"/>
            <p:cNvSpPr txBox="1">
              <a:spLocks noChangeArrowheads="1"/>
            </p:cNvSpPr>
            <p:nvPr/>
          </p:nvSpPr>
          <p:spPr bwMode="auto">
            <a:xfrm>
              <a:off x="373" y="2535"/>
              <a:ext cx="966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GB" dirty="0">
                  <a:solidFill>
                    <a:srgbClr val="0000FF"/>
                  </a:solidFill>
                  <a:latin typeface="Calibri"/>
                  <a:cs typeface="Calibri"/>
                </a:rPr>
                <a:t>Ton-</a:t>
              </a:r>
              <a:r>
                <a:rPr lang="en-GB" dirty="0" err="1">
                  <a:solidFill>
                    <a:srgbClr val="0000FF"/>
                  </a:solidFill>
                  <a:latin typeface="Calibri"/>
                  <a:cs typeface="Calibri"/>
                </a:rPr>
                <a:t>Ebene</a:t>
              </a:r>
              <a:endParaRPr lang="en-GB" dirty="0">
                <a:solidFill>
                  <a:srgbClr val="0000FF"/>
                </a:solidFill>
                <a:latin typeface="Calibri"/>
                <a:cs typeface="Calibri"/>
              </a:endParaRPr>
            </a:p>
          </p:txBody>
        </p:sp>
        <p:sp>
          <p:nvSpPr>
            <p:cNvPr id="35" name="Text Box 34"/>
            <p:cNvSpPr txBox="1">
              <a:spLocks noChangeArrowheads="1"/>
            </p:cNvSpPr>
            <p:nvPr/>
          </p:nvSpPr>
          <p:spPr bwMode="auto">
            <a:xfrm>
              <a:off x="113" y="3294"/>
              <a:ext cx="136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GB" dirty="0">
                  <a:solidFill>
                    <a:srgbClr val="0000FF"/>
                  </a:solidFill>
                  <a:latin typeface="Calibri"/>
                  <a:cs typeface="Calibri"/>
                </a:rPr>
                <a:t>Segment-</a:t>
              </a:r>
              <a:r>
                <a:rPr lang="en-GB" dirty="0" err="1">
                  <a:solidFill>
                    <a:srgbClr val="0000FF"/>
                  </a:solidFill>
                  <a:latin typeface="Calibri"/>
                  <a:cs typeface="Calibri"/>
                </a:rPr>
                <a:t>Ebene</a:t>
              </a:r>
              <a:endParaRPr lang="en-GB" dirty="0">
                <a:solidFill>
                  <a:srgbClr val="0000FF"/>
                </a:solidFill>
                <a:latin typeface="Calibri"/>
                <a:cs typeface="Calibri"/>
              </a:endParaRPr>
            </a:p>
          </p:txBody>
        </p:sp>
        <p:sp>
          <p:nvSpPr>
            <p:cNvPr id="36" name="Text Box 35"/>
            <p:cNvSpPr txBox="1">
              <a:spLocks noChangeArrowheads="1"/>
            </p:cNvSpPr>
            <p:nvPr/>
          </p:nvSpPr>
          <p:spPr bwMode="auto">
            <a:xfrm>
              <a:off x="431" y="2931"/>
              <a:ext cx="1089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800">
                  <a:latin typeface="Calibri"/>
                  <a:cs typeface="Calibri"/>
                </a:rPr>
                <a:t>Assoziation</a:t>
              </a:r>
            </a:p>
          </p:txBody>
        </p:sp>
        <p:sp>
          <p:nvSpPr>
            <p:cNvPr id="37" name="Line 36"/>
            <p:cNvSpPr>
              <a:spLocks noChangeShapeType="1"/>
            </p:cNvSpPr>
            <p:nvPr/>
          </p:nvSpPr>
          <p:spPr bwMode="auto">
            <a:xfrm>
              <a:off x="884" y="2795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38" name="Line 37"/>
            <p:cNvSpPr>
              <a:spLocks noChangeShapeType="1"/>
            </p:cNvSpPr>
            <p:nvPr/>
          </p:nvSpPr>
          <p:spPr bwMode="auto">
            <a:xfrm>
              <a:off x="884" y="3158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39" name="Text Box 39"/>
            <p:cNvSpPr txBox="1">
              <a:spLocks noChangeArrowheads="1"/>
            </p:cNvSpPr>
            <p:nvPr/>
          </p:nvSpPr>
          <p:spPr bwMode="auto">
            <a:xfrm>
              <a:off x="373" y="1854"/>
              <a:ext cx="2071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GB" dirty="0">
                  <a:latin typeface="Calibri"/>
                  <a:cs typeface="Calibri"/>
                </a:rPr>
                <a:t>Ton-</a:t>
              </a:r>
              <a:r>
                <a:rPr lang="en-GB" dirty="0" err="1">
                  <a:latin typeface="Calibri"/>
                  <a:cs typeface="Calibri"/>
                </a:rPr>
                <a:t>Darstellung</a:t>
              </a:r>
              <a:r>
                <a:rPr lang="en-GB" dirty="0">
                  <a:latin typeface="Calibri"/>
                  <a:cs typeface="Calibri"/>
                </a:rPr>
                <a:t> in Margi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62200" y="0"/>
            <a:ext cx="3505200" cy="4619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dirty="0">
                <a:latin typeface="Calibri"/>
                <a:cs typeface="Calibri"/>
              </a:rPr>
              <a:t>Neuere Einflüsse: metrisch</a:t>
            </a:r>
          </a:p>
        </p:txBody>
      </p:sp>
      <p:grpSp>
        <p:nvGrpSpPr>
          <p:cNvPr id="3" name="Group 76"/>
          <p:cNvGrpSpPr>
            <a:grpSpLocks/>
          </p:cNvGrpSpPr>
          <p:nvPr/>
        </p:nvGrpSpPr>
        <p:grpSpPr bwMode="auto">
          <a:xfrm>
            <a:off x="381000" y="4343402"/>
            <a:ext cx="3400425" cy="1300163"/>
            <a:chOff x="1144" y="3113"/>
            <a:chExt cx="2142" cy="819"/>
          </a:xfrm>
        </p:grpSpPr>
        <p:sp>
          <p:nvSpPr>
            <p:cNvPr id="19470" name="Text Box 58"/>
            <p:cNvSpPr txBox="1">
              <a:spLocks noChangeArrowheads="1"/>
            </p:cNvSpPr>
            <p:nvPr/>
          </p:nvSpPr>
          <p:spPr bwMode="auto">
            <a:xfrm>
              <a:off x="1912" y="3641"/>
              <a:ext cx="137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de-DE" dirty="0">
                  <a:latin typeface="Calibri"/>
                  <a:cs typeface="Calibri"/>
                </a:rPr>
                <a:t>Ab er</a:t>
              </a:r>
              <a:r>
                <a:rPr lang="de-DE" dirty="0" smtClean="0">
                  <a:latin typeface="Calibri"/>
                  <a:cs typeface="Calibri"/>
                </a:rPr>
                <a:t>    </a:t>
              </a:r>
              <a:r>
                <a:rPr lang="de-DE" dirty="0" err="1">
                  <a:latin typeface="Calibri"/>
                  <a:cs typeface="Calibri"/>
                </a:rPr>
                <a:t>glau</a:t>
              </a:r>
              <a:r>
                <a:rPr lang="de-DE" dirty="0">
                  <a:latin typeface="Calibri"/>
                  <a:cs typeface="Calibri"/>
                </a:rPr>
                <a:t>  b e</a:t>
              </a:r>
              <a:endParaRPr lang="en-GB" dirty="0">
                <a:latin typeface="Calibri"/>
                <a:cs typeface="Calibri"/>
              </a:endParaRPr>
            </a:p>
          </p:txBody>
        </p:sp>
        <p:sp>
          <p:nvSpPr>
            <p:cNvPr id="19471" name="Text Box 60"/>
            <p:cNvSpPr txBox="1">
              <a:spLocks noChangeArrowheads="1"/>
            </p:cNvSpPr>
            <p:nvPr/>
          </p:nvSpPr>
          <p:spPr bwMode="auto">
            <a:xfrm>
              <a:off x="2017" y="3340"/>
              <a:ext cx="19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de-DE">
                  <a:latin typeface="Calibri"/>
                  <a:cs typeface="Calibri"/>
                </a:rPr>
                <a:t>s</a:t>
              </a:r>
              <a:endParaRPr lang="en-GB">
                <a:latin typeface="Calibri"/>
                <a:cs typeface="Calibri"/>
              </a:endParaRPr>
            </a:p>
          </p:txBody>
        </p:sp>
        <p:sp>
          <p:nvSpPr>
            <p:cNvPr id="19472" name="Text Box 61"/>
            <p:cNvSpPr txBox="1">
              <a:spLocks noChangeArrowheads="1"/>
            </p:cNvSpPr>
            <p:nvPr/>
          </p:nvSpPr>
          <p:spPr bwMode="auto">
            <a:xfrm>
              <a:off x="2244" y="3340"/>
              <a:ext cx="25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de-DE" dirty="0">
                  <a:latin typeface="Calibri"/>
                  <a:cs typeface="Calibri"/>
                </a:rPr>
                <a:t>w</a:t>
              </a:r>
              <a:endParaRPr lang="en-GB" dirty="0">
                <a:latin typeface="Calibri"/>
                <a:cs typeface="Calibri"/>
              </a:endParaRPr>
            </a:p>
          </p:txBody>
        </p:sp>
        <p:sp>
          <p:nvSpPr>
            <p:cNvPr id="19473" name="Text Box 62"/>
            <p:cNvSpPr txBox="1">
              <a:spLocks noChangeArrowheads="1"/>
            </p:cNvSpPr>
            <p:nvPr/>
          </p:nvSpPr>
          <p:spPr bwMode="auto">
            <a:xfrm>
              <a:off x="2652" y="3340"/>
              <a:ext cx="19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de-DE">
                  <a:latin typeface="Calibri"/>
                  <a:cs typeface="Calibri"/>
                </a:rPr>
                <a:t>s</a:t>
              </a:r>
              <a:endParaRPr lang="en-GB">
                <a:latin typeface="Calibri"/>
                <a:cs typeface="Calibri"/>
              </a:endParaRPr>
            </a:p>
          </p:txBody>
        </p:sp>
        <p:sp>
          <p:nvSpPr>
            <p:cNvPr id="19474" name="Text Box 63"/>
            <p:cNvSpPr txBox="1">
              <a:spLocks noChangeArrowheads="1"/>
            </p:cNvSpPr>
            <p:nvPr/>
          </p:nvSpPr>
          <p:spPr bwMode="auto">
            <a:xfrm>
              <a:off x="3016" y="3340"/>
              <a:ext cx="25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de-DE">
                  <a:latin typeface="Calibri"/>
                  <a:cs typeface="Calibri"/>
                </a:rPr>
                <a:t>w</a:t>
              </a:r>
              <a:endParaRPr lang="en-GB">
                <a:latin typeface="Calibri"/>
                <a:cs typeface="Calibri"/>
              </a:endParaRPr>
            </a:p>
          </p:txBody>
        </p:sp>
        <p:sp>
          <p:nvSpPr>
            <p:cNvPr id="19475" name="Line 64"/>
            <p:cNvSpPr>
              <a:spLocks noChangeShapeType="1"/>
            </p:cNvSpPr>
            <p:nvPr/>
          </p:nvSpPr>
          <p:spPr bwMode="auto">
            <a:xfrm>
              <a:off x="2108" y="3159"/>
              <a:ext cx="0" cy="2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19476" name="Line 65"/>
            <p:cNvSpPr>
              <a:spLocks noChangeShapeType="1"/>
            </p:cNvSpPr>
            <p:nvPr/>
          </p:nvSpPr>
          <p:spPr bwMode="auto">
            <a:xfrm>
              <a:off x="2108" y="3159"/>
              <a:ext cx="273" cy="2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19477" name="Line 66"/>
            <p:cNvSpPr>
              <a:spLocks noChangeShapeType="1"/>
            </p:cNvSpPr>
            <p:nvPr/>
          </p:nvSpPr>
          <p:spPr bwMode="auto">
            <a:xfrm>
              <a:off x="2743" y="3113"/>
              <a:ext cx="0" cy="2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19478" name="Line 67"/>
            <p:cNvSpPr>
              <a:spLocks noChangeShapeType="1"/>
            </p:cNvSpPr>
            <p:nvPr/>
          </p:nvSpPr>
          <p:spPr bwMode="auto">
            <a:xfrm>
              <a:off x="2743" y="3113"/>
              <a:ext cx="273" cy="2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19479" name="Text Box 70"/>
            <p:cNvSpPr txBox="1">
              <a:spLocks noChangeArrowheads="1"/>
            </p:cNvSpPr>
            <p:nvPr/>
          </p:nvSpPr>
          <p:spPr bwMode="auto">
            <a:xfrm>
              <a:off x="1144" y="3306"/>
              <a:ext cx="493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dirty="0" err="1">
                  <a:latin typeface="Calibri"/>
                  <a:cs typeface="Calibri"/>
                </a:rPr>
                <a:t>Silbe</a:t>
              </a:r>
              <a:endParaRPr lang="en-GB" dirty="0">
                <a:latin typeface="Calibri"/>
                <a:cs typeface="Calibri"/>
              </a:endParaRPr>
            </a:p>
          </p:txBody>
        </p:sp>
      </p:grpSp>
      <p:sp>
        <p:nvSpPr>
          <p:cNvPr id="14" name="Text Box 52"/>
          <p:cNvSpPr txBox="1">
            <a:spLocks noChangeArrowheads="1"/>
          </p:cNvSpPr>
          <p:nvPr/>
        </p:nvSpPr>
        <p:spPr bwMode="auto">
          <a:xfrm>
            <a:off x="228600" y="304800"/>
            <a:ext cx="84963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de-DE" dirty="0">
                <a:latin typeface="Calibri"/>
                <a:cs typeface="Calibri"/>
              </a:rPr>
              <a:t>Die ursprüngliche Anwendung</a:t>
            </a:r>
            <a:r>
              <a:rPr lang="de-DE" dirty="0" smtClean="0">
                <a:latin typeface="Calibri"/>
                <a:cs typeface="Calibri"/>
              </a:rPr>
              <a:t> von 'metrisch' war </a:t>
            </a:r>
            <a:r>
              <a:rPr lang="de-DE" dirty="0">
                <a:latin typeface="Calibri"/>
                <a:cs typeface="Calibri"/>
              </a:rPr>
              <a:t>in der Analyse der  </a:t>
            </a:r>
            <a:r>
              <a:rPr lang="de-DE" dirty="0" smtClean="0">
                <a:latin typeface="Calibri"/>
                <a:cs typeface="Calibri"/>
              </a:rPr>
              <a:t>Wortbetonung</a:t>
            </a:r>
            <a:r>
              <a:rPr lang="de-DE" baseline="30000" dirty="0" smtClean="0">
                <a:latin typeface="Calibri"/>
                <a:cs typeface="Calibri"/>
              </a:rPr>
              <a:t>1</a:t>
            </a:r>
            <a:r>
              <a:rPr lang="de-DE" dirty="0" smtClean="0">
                <a:latin typeface="Calibri"/>
                <a:cs typeface="Calibri"/>
              </a:rPr>
              <a:t> </a:t>
            </a:r>
            <a:r>
              <a:rPr lang="de-DE" baseline="30000" dirty="0" smtClean="0">
                <a:latin typeface="Calibri"/>
                <a:cs typeface="Calibri"/>
              </a:rPr>
              <a:t>2</a:t>
            </a:r>
            <a:r>
              <a:rPr lang="de-DE" dirty="0" smtClean="0">
                <a:latin typeface="Calibri"/>
                <a:cs typeface="Calibri"/>
              </a:rPr>
              <a:t> </a:t>
            </a:r>
            <a:r>
              <a:rPr lang="de-DE" sz="2000" dirty="0">
                <a:latin typeface="Calibri"/>
                <a:cs typeface="Calibri"/>
              </a:rPr>
              <a:t>(</a:t>
            </a:r>
            <a:r>
              <a:rPr lang="de-DE" sz="2000" dirty="0" err="1">
                <a:latin typeface="Calibri"/>
                <a:cs typeface="Calibri"/>
              </a:rPr>
              <a:t>Liberman</a:t>
            </a:r>
            <a:r>
              <a:rPr lang="de-DE" sz="2000" dirty="0">
                <a:latin typeface="Calibri"/>
                <a:cs typeface="Calibri"/>
              </a:rPr>
              <a:t> &amp; Prince, 1977; </a:t>
            </a:r>
            <a:r>
              <a:rPr lang="de-DE" sz="2000" dirty="0" err="1">
                <a:latin typeface="Calibri"/>
                <a:cs typeface="Calibri"/>
              </a:rPr>
              <a:t>Selkirk</a:t>
            </a:r>
            <a:r>
              <a:rPr lang="de-DE" sz="2000" dirty="0">
                <a:latin typeface="Calibri"/>
                <a:cs typeface="Calibri"/>
              </a:rPr>
              <a:t>, 1980)</a:t>
            </a:r>
          </a:p>
        </p:txBody>
      </p:sp>
      <p:grpSp>
        <p:nvGrpSpPr>
          <p:cNvPr id="4" name="Group 77"/>
          <p:cNvGrpSpPr>
            <a:grpSpLocks/>
          </p:cNvGrpSpPr>
          <p:nvPr/>
        </p:nvGrpSpPr>
        <p:grpSpPr bwMode="auto">
          <a:xfrm>
            <a:off x="400050" y="2974975"/>
            <a:ext cx="2851150" cy="1325563"/>
            <a:chOff x="1156" y="2251"/>
            <a:chExt cx="1796" cy="835"/>
          </a:xfrm>
        </p:grpSpPr>
        <p:sp>
          <p:nvSpPr>
            <p:cNvPr id="19464" name="Text Box 68"/>
            <p:cNvSpPr txBox="1">
              <a:spLocks noChangeArrowheads="1"/>
            </p:cNvSpPr>
            <p:nvPr/>
          </p:nvSpPr>
          <p:spPr bwMode="auto">
            <a:xfrm>
              <a:off x="2006" y="2761"/>
              <a:ext cx="281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>
                  <a:latin typeface="Calibri"/>
                  <a:cs typeface="Calibri"/>
                </a:rPr>
                <a:t>Fs</a:t>
              </a:r>
            </a:p>
          </p:txBody>
        </p:sp>
        <p:sp>
          <p:nvSpPr>
            <p:cNvPr id="19465" name="Text Box 69"/>
            <p:cNvSpPr txBox="1">
              <a:spLocks noChangeArrowheads="1"/>
            </p:cNvSpPr>
            <p:nvPr/>
          </p:nvSpPr>
          <p:spPr bwMode="auto">
            <a:xfrm>
              <a:off x="2608" y="2750"/>
              <a:ext cx="34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>
                  <a:latin typeface="Calibri"/>
                  <a:cs typeface="Calibri"/>
                </a:rPr>
                <a:t>Fw</a:t>
              </a:r>
            </a:p>
          </p:txBody>
        </p:sp>
        <p:sp>
          <p:nvSpPr>
            <p:cNvPr id="19466" name="Text Box 71"/>
            <p:cNvSpPr txBox="1">
              <a:spLocks noChangeArrowheads="1"/>
            </p:cNvSpPr>
            <p:nvPr/>
          </p:nvSpPr>
          <p:spPr bwMode="auto">
            <a:xfrm>
              <a:off x="1202" y="2795"/>
              <a:ext cx="410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>
                  <a:latin typeface="Calibri"/>
                  <a:cs typeface="Calibri"/>
                </a:rPr>
                <a:t>Fuß</a:t>
              </a:r>
            </a:p>
          </p:txBody>
        </p:sp>
        <p:sp>
          <p:nvSpPr>
            <p:cNvPr id="19467" name="Line 73"/>
            <p:cNvSpPr>
              <a:spLocks noChangeShapeType="1"/>
            </p:cNvSpPr>
            <p:nvPr/>
          </p:nvSpPr>
          <p:spPr bwMode="auto">
            <a:xfrm>
              <a:off x="2109" y="2432"/>
              <a:ext cx="0" cy="31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19468" name="Line 74"/>
            <p:cNvSpPr>
              <a:spLocks noChangeShapeType="1"/>
            </p:cNvSpPr>
            <p:nvPr/>
          </p:nvSpPr>
          <p:spPr bwMode="auto">
            <a:xfrm>
              <a:off x="2109" y="2432"/>
              <a:ext cx="635" cy="3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de-DE">
                <a:latin typeface="Calibri"/>
                <a:cs typeface="Calibri"/>
              </a:endParaRPr>
            </a:p>
          </p:txBody>
        </p:sp>
        <p:sp>
          <p:nvSpPr>
            <p:cNvPr id="19469" name="Text Box 75"/>
            <p:cNvSpPr txBox="1">
              <a:spLocks noChangeArrowheads="1"/>
            </p:cNvSpPr>
            <p:nvPr/>
          </p:nvSpPr>
          <p:spPr bwMode="auto">
            <a:xfrm>
              <a:off x="1156" y="2251"/>
              <a:ext cx="5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>
                  <a:latin typeface="Calibri"/>
                  <a:cs typeface="Calibri"/>
                </a:rPr>
                <a:t>Wort</a:t>
              </a:r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228600" y="1219200"/>
            <a:ext cx="8001000" cy="15700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dirty="0">
                <a:latin typeface="Calibri"/>
                <a:cs typeface="Calibri"/>
              </a:rPr>
              <a:t>Rhythmus in der metrischen Phonologie  entsteht aus einer hierarchischen Gruppierung von </a:t>
            </a:r>
            <a:r>
              <a:rPr lang="de-DE" dirty="0" smtClean="0">
                <a:latin typeface="Calibri"/>
                <a:cs typeface="Calibri"/>
              </a:rPr>
              <a:t>starken </a:t>
            </a:r>
            <a:r>
              <a:rPr lang="de-DE" dirty="0">
                <a:latin typeface="Calibri"/>
                <a:cs typeface="Calibri"/>
              </a:rPr>
              <a:t>(s) und </a:t>
            </a:r>
            <a:r>
              <a:rPr lang="de-DE" dirty="0" smtClean="0">
                <a:latin typeface="Calibri"/>
                <a:cs typeface="Calibri"/>
              </a:rPr>
              <a:t>schwachen </a:t>
            </a:r>
            <a:r>
              <a:rPr lang="de-DE" dirty="0">
                <a:latin typeface="Calibri"/>
                <a:cs typeface="Calibri"/>
              </a:rPr>
              <a:t>(w) Einheiten: Wörter bestehen aus (dominieren) prosodische Füßen die aus starken und schwachen Silben bestehen: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495800" y="3048000"/>
            <a:ext cx="46482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de-DE" dirty="0">
                <a:latin typeface="Calibri"/>
                <a:cs typeface="Calibri"/>
              </a:rPr>
              <a:t>Die A-M </a:t>
            </a:r>
            <a:r>
              <a:rPr lang="de-DE">
                <a:latin typeface="Calibri"/>
                <a:cs typeface="Calibri"/>
              </a:rPr>
              <a:t>Theorie</a:t>
            </a:r>
            <a:r>
              <a:rPr lang="de-DE" smtClean="0">
                <a:latin typeface="Calibri"/>
                <a:cs typeface="Calibri"/>
              </a:rPr>
              <a:t> </a:t>
            </a:r>
            <a:r>
              <a:rPr lang="de-DE" smtClean="0">
                <a:latin typeface="Calibri"/>
                <a:cs typeface="Calibri"/>
              </a:rPr>
              <a:t>übernimmt </a:t>
            </a:r>
            <a:r>
              <a:rPr lang="de-DE" dirty="0">
                <a:latin typeface="Calibri"/>
                <a:cs typeface="Calibri"/>
              </a:rPr>
              <a:t>die Idee, dass </a:t>
            </a:r>
            <a:r>
              <a:rPr lang="de-DE" b="1" dirty="0">
                <a:latin typeface="Calibri"/>
                <a:cs typeface="Calibri"/>
              </a:rPr>
              <a:t>Prosodie</a:t>
            </a:r>
            <a:r>
              <a:rPr lang="de-DE" b="1" dirty="0" smtClean="0">
                <a:latin typeface="Calibri"/>
                <a:cs typeface="Calibri"/>
              </a:rPr>
              <a:t> hierarchisch ist</a:t>
            </a:r>
            <a:r>
              <a:rPr lang="de-DE" dirty="0" smtClean="0">
                <a:latin typeface="Calibri"/>
                <a:cs typeface="Calibri"/>
              </a:rPr>
              <a:t> - </a:t>
            </a:r>
            <a:r>
              <a:rPr lang="de-DE" dirty="0">
                <a:latin typeface="Calibri"/>
                <a:cs typeface="Calibri"/>
              </a:rPr>
              <a:t>und dass H und L Töne </a:t>
            </a:r>
            <a:r>
              <a:rPr lang="de-DE" b="1" dirty="0">
                <a:latin typeface="Calibri"/>
                <a:cs typeface="Calibri"/>
              </a:rPr>
              <a:t>mit unterschiedlichen</a:t>
            </a:r>
            <a:r>
              <a:rPr lang="de-DE" b="1" dirty="0" smtClean="0">
                <a:latin typeface="Calibri"/>
                <a:cs typeface="Calibri"/>
              </a:rPr>
              <a:t> Ebenen der Hierarchie assoziiert werden können</a:t>
            </a:r>
            <a:r>
              <a:rPr lang="de-DE" dirty="0" smtClean="0">
                <a:latin typeface="Calibri"/>
                <a:cs typeface="Calibri"/>
              </a:rPr>
              <a:t>.</a:t>
            </a:r>
            <a:endParaRPr lang="de-DE" dirty="0">
              <a:latin typeface="Calibri"/>
              <a:cs typeface="Calibri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0" y="6172200"/>
            <a:ext cx="5791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Calibri"/>
                <a:cs typeface="Calibri"/>
              </a:rPr>
              <a:t>1. </a:t>
            </a:r>
            <a:r>
              <a:rPr lang="en-US" sz="1600" dirty="0" err="1" smtClean="0">
                <a:latin typeface="Calibri"/>
                <a:cs typeface="Calibri"/>
              </a:rPr>
              <a:t>Liberman</a:t>
            </a:r>
            <a:r>
              <a:rPr lang="en-US" sz="1600" dirty="0" smtClean="0">
                <a:latin typeface="Calibri"/>
                <a:cs typeface="Calibri"/>
              </a:rPr>
              <a:t> &amp; Prince (1977), </a:t>
            </a:r>
            <a:r>
              <a:rPr lang="en-US" sz="1600" i="1" dirty="0" smtClean="0">
                <a:latin typeface="Calibri"/>
                <a:cs typeface="Calibri"/>
              </a:rPr>
              <a:t>Linguistic Inquiry</a:t>
            </a:r>
            <a:r>
              <a:rPr lang="en-US" sz="1600" dirty="0" smtClean="0">
                <a:latin typeface="Calibri"/>
                <a:cs typeface="Calibri"/>
              </a:rPr>
              <a:t>, 8, 249-336</a:t>
            </a:r>
            <a:endParaRPr lang="de-DE" sz="1600" dirty="0" smtClean="0">
              <a:latin typeface="Calibri"/>
              <a:cs typeface="Calibri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6200" y="6400800"/>
            <a:ext cx="480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Calibri"/>
                <a:cs typeface="Calibri"/>
              </a:rPr>
              <a:t>2. Selkirk (1980), </a:t>
            </a:r>
            <a:r>
              <a:rPr lang="en-US" sz="1600" i="1" dirty="0" smtClean="0">
                <a:latin typeface="Calibri"/>
                <a:cs typeface="Calibri"/>
              </a:rPr>
              <a:t>Linguistic Inquiry</a:t>
            </a:r>
            <a:r>
              <a:rPr lang="en-US" sz="1600" dirty="0" smtClean="0">
                <a:latin typeface="Calibri"/>
                <a:cs typeface="Calibri"/>
              </a:rPr>
              <a:t>, 11, </a:t>
            </a:r>
            <a:r>
              <a:rPr lang="en-US" sz="1600" dirty="0" smtClean="0">
                <a:solidFill>
                  <a:srgbClr val="343434"/>
                </a:solidFill>
                <a:latin typeface="Calibri"/>
                <a:cs typeface="Calibri"/>
              </a:rPr>
              <a:t>563-605</a:t>
            </a:r>
            <a:endParaRPr lang="de-DE" sz="1600" dirty="0" smtClean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0"/>
            <a:ext cx="6553200" cy="4619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dirty="0">
                <a:latin typeface="Calibri"/>
                <a:cs typeface="Calibri"/>
              </a:rPr>
              <a:t>Weitere Innovationen: </a:t>
            </a:r>
            <a:r>
              <a:rPr lang="de-DE" dirty="0" err="1">
                <a:latin typeface="Calibri"/>
                <a:cs typeface="Calibri"/>
              </a:rPr>
              <a:t>TOBI-Annotationssystem</a:t>
            </a:r>
            <a:endParaRPr lang="de-DE" dirty="0">
              <a:latin typeface="Calibri"/>
              <a:cs typeface="Calibri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800" y="533400"/>
            <a:ext cx="7772400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dirty="0">
                <a:latin typeface="Calibri"/>
                <a:cs typeface="Calibri"/>
              </a:rPr>
              <a:t>TOBI = Tones and Break-Indices: entwickelt aufgrund von mehreren Workshops in den 90er Jahren</a:t>
            </a:r>
            <a:r>
              <a:rPr lang="de-DE" baseline="30000" dirty="0">
                <a:latin typeface="Calibri"/>
                <a:cs typeface="Calibri"/>
              </a:rPr>
              <a:t>1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381000" y="2514600"/>
            <a:ext cx="8763000" cy="3181528"/>
            <a:chOff x="381000" y="2514600"/>
            <a:chExt cx="8763000" cy="3181528"/>
          </a:xfrm>
        </p:grpSpPr>
        <p:sp>
          <p:nvSpPr>
            <p:cNvPr id="4" name="TextBox 3"/>
            <p:cNvSpPr txBox="1"/>
            <p:nvPr/>
          </p:nvSpPr>
          <p:spPr>
            <a:xfrm>
              <a:off x="381000" y="2514600"/>
              <a:ext cx="6705600" cy="46196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de-DE" dirty="0">
                  <a:latin typeface="Calibri"/>
                  <a:cs typeface="Calibri"/>
                </a:rPr>
                <a:t>1. Untermauert durch die A-M Theorie</a:t>
              </a: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381000" y="4495800"/>
              <a:ext cx="8458200" cy="1200328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de-DE" dirty="0">
                  <a:latin typeface="Calibri"/>
                  <a:cs typeface="Calibri"/>
                </a:rPr>
                <a:t>4. Anpassung von TOBI an viele </a:t>
              </a:r>
              <a:r>
                <a:rPr lang="de-DE" dirty="0" smtClean="0">
                  <a:latin typeface="Calibri"/>
                  <a:cs typeface="Calibri"/>
                </a:rPr>
                <a:t>Sprachen außer englisch: </a:t>
              </a:r>
              <a:r>
                <a:rPr lang="de-DE" dirty="0">
                  <a:latin typeface="Calibri"/>
                  <a:cs typeface="Calibri"/>
                  <a:hlinkClick r:id="rId2"/>
                </a:rPr>
                <a:t>Kantonesisch</a:t>
              </a:r>
              <a:r>
                <a:rPr lang="de-DE" dirty="0">
                  <a:latin typeface="Calibri"/>
                  <a:cs typeface="Calibri"/>
                </a:rPr>
                <a:t>, </a:t>
              </a:r>
              <a:r>
                <a:rPr lang="de-DE" dirty="0">
                  <a:latin typeface="Calibri"/>
                  <a:cs typeface="Calibri"/>
                  <a:hlinkClick r:id="rId3"/>
                </a:rPr>
                <a:t>Deutsch</a:t>
              </a:r>
              <a:r>
                <a:rPr lang="de-DE" dirty="0">
                  <a:latin typeface="Calibri"/>
                  <a:cs typeface="Calibri"/>
                </a:rPr>
                <a:t> </a:t>
              </a:r>
              <a:r>
                <a:rPr lang="de-DE" dirty="0">
                  <a:latin typeface="Calibri"/>
                  <a:cs typeface="Calibri"/>
                  <a:hlinkClick r:id="rId4"/>
                </a:rPr>
                <a:t>Griechisch</a:t>
              </a:r>
              <a:r>
                <a:rPr lang="de-DE" dirty="0">
                  <a:latin typeface="Calibri"/>
                  <a:cs typeface="Calibri"/>
                </a:rPr>
                <a:t>, </a:t>
              </a:r>
              <a:r>
                <a:rPr lang="de-DE" dirty="0">
                  <a:latin typeface="Calibri"/>
                  <a:cs typeface="Calibri"/>
                  <a:hlinkClick r:id="rId5"/>
                </a:rPr>
                <a:t>Japanisch</a:t>
              </a:r>
              <a:r>
                <a:rPr lang="de-DE" dirty="0">
                  <a:latin typeface="Calibri"/>
                  <a:cs typeface="Calibri"/>
                </a:rPr>
                <a:t>, </a:t>
              </a:r>
              <a:r>
                <a:rPr lang="de-DE" dirty="0">
                  <a:latin typeface="Calibri"/>
                  <a:cs typeface="Calibri"/>
                  <a:hlinkClick r:id="rId6"/>
                </a:rPr>
                <a:t>Koreanisch</a:t>
              </a:r>
              <a:r>
                <a:rPr lang="de-DE" dirty="0">
                  <a:latin typeface="Calibri"/>
                  <a:cs typeface="Calibri"/>
                </a:rPr>
                <a:t>, </a:t>
              </a:r>
              <a:r>
                <a:rPr lang="de-DE" dirty="0">
                  <a:latin typeface="Calibri"/>
                  <a:cs typeface="Calibri"/>
                  <a:hlinkClick r:id="rId7"/>
                </a:rPr>
                <a:t>Mandarin</a:t>
              </a:r>
              <a:r>
                <a:rPr lang="de-DE" dirty="0">
                  <a:latin typeface="Calibri"/>
                  <a:cs typeface="Calibri"/>
                </a:rPr>
                <a:t>, </a:t>
              </a:r>
              <a:r>
                <a:rPr lang="de-DE" dirty="0" smtClean="0">
                  <a:latin typeface="Calibri"/>
                  <a:cs typeface="Calibri"/>
                  <a:hlinkClick r:id="rId8"/>
                </a:rPr>
                <a:t>Maltesisch</a:t>
              </a:r>
              <a:r>
                <a:rPr lang="de-DE" dirty="0" smtClean="0">
                  <a:latin typeface="Calibri"/>
                  <a:cs typeface="Calibri"/>
                </a:rPr>
                <a:t> ...</a:t>
              </a:r>
              <a:endParaRPr lang="de-DE" dirty="0">
                <a:latin typeface="Calibri"/>
                <a:cs typeface="Calibri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381000" y="2971800"/>
              <a:ext cx="8153400" cy="83026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de-DE" dirty="0">
                  <a:latin typeface="Calibri"/>
                  <a:cs typeface="Calibri"/>
                </a:rPr>
                <a:t>2. Entwickelt aufgrund interdisziplinärer Beteiligung (Sprachtechnologie, Psycholinguistik, Phonetik)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81000" y="3886200"/>
              <a:ext cx="8763000" cy="46196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de-DE" dirty="0" smtClean="0">
                  <a:latin typeface="Calibri"/>
                  <a:cs typeface="Calibri"/>
                </a:rPr>
                <a:t>3. </a:t>
              </a:r>
              <a:r>
                <a:rPr lang="de-DE" dirty="0">
                  <a:latin typeface="Calibri"/>
                  <a:cs typeface="Calibri"/>
                </a:rPr>
                <a:t>Eine sorgfältige Auswertung der </a:t>
              </a:r>
              <a:r>
                <a:rPr lang="de-DE" dirty="0" err="1">
                  <a:latin typeface="Calibri"/>
                  <a:cs typeface="Calibri"/>
                </a:rPr>
                <a:t>Transkribierer-Zuverlässigkeit</a:t>
              </a:r>
              <a:endParaRPr lang="de-DE" dirty="0">
                <a:latin typeface="Calibri"/>
                <a:cs typeface="Calibri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381000" y="1981200"/>
            <a:ext cx="3200400" cy="457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dirty="0">
                <a:solidFill>
                  <a:srgbClr val="0000FF"/>
                </a:solidFill>
                <a:latin typeface="Calibri"/>
                <a:cs typeface="Calibri"/>
              </a:rPr>
              <a:t>Erfolgsgründe für TOBI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04800" y="5867400"/>
            <a:ext cx="8534400" cy="58477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sz="1600" dirty="0">
                <a:latin typeface="Calibri"/>
                <a:cs typeface="Calibri"/>
              </a:rPr>
              <a:t>1. Siehe </a:t>
            </a:r>
            <a:r>
              <a:rPr lang="de-DE" sz="1600" dirty="0" err="1">
                <a:latin typeface="Calibri"/>
                <a:cs typeface="Calibri"/>
              </a:rPr>
              <a:t>Beckman</a:t>
            </a:r>
            <a:r>
              <a:rPr lang="de-DE" sz="1600" dirty="0">
                <a:latin typeface="Calibri"/>
                <a:cs typeface="Calibri"/>
              </a:rPr>
              <a:t>, Hirschberg, </a:t>
            </a:r>
            <a:r>
              <a:rPr lang="de-DE" sz="1600" dirty="0" err="1">
                <a:latin typeface="Calibri"/>
                <a:cs typeface="Calibri"/>
              </a:rPr>
              <a:t>Shattuck-Hufnagel</a:t>
            </a:r>
            <a:r>
              <a:rPr lang="de-DE" sz="1600" dirty="0">
                <a:latin typeface="Calibri"/>
                <a:cs typeface="Calibri"/>
              </a:rPr>
              <a:t> (2005) für einen Überblick (beckman05.pdf in </a:t>
            </a:r>
            <a:r>
              <a:rPr lang="en-US" sz="1600" dirty="0">
                <a:latin typeface="Calibri"/>
                <a:cs typeface="Calibri"/>
              </a:rPr>
              <a:t>/</a:t>
            </a:r>
            <a:r>
              <a:rPr lang="en-US" sz="1600" dirty="0" err="1">
                <a:latin typeface="Calibri"/>
                <a:cs typeface="Calibri"/>
              </a:rPr>
              <a:t>vdata/Seminare/Prosody/lit</a:t>
            </a:r>
            <a:r>
              <a:rPr lang="en-US" sz="1600" dirty="0">
                <a:latin typeface="Calibri"/>
                <a:cs typeface="Calibri"/>
              </a:rPr>
              <a:t>)</a:t>
            </a:r>
            <a:endParaRPr lang="de-DE" sz="1600" dirty="0">
              <a:latin typeface="Calibri"/>
              <a:cs typeface="Calibri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81000" y="1371600"/>
            <a:ext cx="784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Calibri"/>
                <a:cs typeface="Calibri"/>
              </a:rPr>
              <a:t>Tones = Töne. Break-Indices = prosodische Grenzen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5"/>
          <p:cNvSpPr txBox="1">
            <a:spLocks noChangeArrowheads="1"/>
          </p:cNvSpPr>
          <p:nvPr/>
        </p:nvSpPr>
        <p:spPr bwMode="auto">
          <a:xfrm>
            <a:off x="3048000" y="1676400"/>
            <a:ext cx="5905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de-DE" dirty="0">
                <a:latin typeface="Calibri"/>
                <a:cs typeface="Calibri"/>
              </a:rPr>
              <a:t>Äußerung</a:t>
            </a:r>
            <a:r>
              <a:rPr lang="de-DE" dirty="0" smtClean="0">
                <a:latin typeface="Calibri"/>
                <a:cs typeface="Calibri"/>
              </a:rPr>
              <a:t> </a:t>
            </a:r>
            <a:r>
              <a:rPr lang="en-GB" dirty="0" smtClean="0">
                <a:latin typeface="Calibri"/>
                <a:cs typeface="Calibri"/>
              </a:rPr>
              <a:t>➝</a:t>
            </a:r>
            <a:r>
              <a:rPr lang="de-DE" dirty="0" smtClean="0">
                <a:latin typeface="Calibri"/>
                <a:cs typeface="Calibri"/>
              </a:rPr>
              <a:t> </a:t>
            </a:r>
            <a:r>
              <a:rPr lang="de-DE" dirty="0" err="1">
                <a:latin typeface="Calibri"/>
                <a:cs typeface="Calibri"/>
              </a:rPr>
              <a:t>Intonationsphrase(n</a:t>
            </a:r>
            <a:r>
              <a:rPr lang="de-DE" dirty="0">
                <a:latin typeface="Calibri"/>
                <a:cs typeface="Calibri"/>
              </a:rPr>
              <a:t>)</a:t>
            </a:r>
            <a:endParaRPr lang="en-GB" dirty="0">
              <a:latin typeface="Calibri"/>
              <a:cs typeface="Calibri"/>
            </a:endParaRPr>
          </a:p>
        </p:txBody>
      </p:sp>
      <p:sp>
        <p:nvSpPr>
          <p:cNvPr id="21507" name="Text Box 6"/>
          <p:cNvSpPr txBox="1">
            <a:spLocks noChangeArrowheads="1"/>
          </p:cNvSpPr>
          <p:nvPr/>
        </p:nvSpPr>
        <p:spPr bwMode="auto">
          <a:xfrm>
            <a:off x="2971800" y="2286000"/>
            <a:ext cx="5638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de-DE" dirty="0">
                <a:latin typeface="Calibri"/>
                <a:cs typeface="Calibri"/>
              </a:rPr>
              <a:t>Intonationsphrase</a:t>
            </a:r>
            <a:r>
              <a:rPr lang="de-DE" dirty="0" smtClean="0">
                <a:latin typeface="Calibri"/>
                <a:cs typeface="Calibri"/>
              </a:rPr>
              <a:t> </a:t>
            </a:r>
            <a:r>
              <a:rPr lang="en-GB" dirty="0" smtClean="0">
                <a:latin typeface="Calibri"/>
                <a:cs typeface="Calibri"/>
              </a:rPr>
              <a:t>➝</a:t>
            </a:r>
            <a:r>
              <a:rPr lang="de-DE" dirty="0" smtClean="0">
                <a:latin typeface="Calibri"/>
                <a:cs typeface="Calibri"/>
              </a:rPr>
              <a:t> </a:t>
            </a:r>
            <a:r>
              <a:rPr lang="de-DE" dirty="0" err="1">
                <a:latin typeface="Calibri"/>
                <a:cs typeface="Calibri"/>
              </a:rPr>
              <a:t>Intermediärphrase(n</a:t>
            </a:r>
            <a:r>
              <a:rPr lang="de-DE" dirty="0">
                <a:latin typeface="Calibri"/>
                <a:cs typeface="Calibri"/>
              </a:rPr>
              <a:t>)</a:t>
            </a:r>
            <a:endParaRPr lang="en-GB" dirty="0">
              <a:latin typeface="Calibri"/>
              <a:cs typeface="Calibri"/>
            </a:endParaRPr>
          </a:p>
        </p:txBody>
      </p:sp>
      <p:sp>
        <p:nvSpPr>
          <p:cNvPr id="21508" name="Text Box 7"/>
          <p:cNvSpPr txBox="1">
            <a:spLocks noChangeArrowheads="1"/>
          </p:cNvSpPr>
          <p:nvPr/>
        </p:nvSpPr>
        <p:spPr bwMode="auto">
          <a:xfrm>
            <a:off x="2971800" y="2895600"/>
            <a:ext cx="57912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de-DE" dirty="0">
                <a:latin typeface="Calibri"/>
                <a:cs typeface="Calibri"/>
              </a:rPr>
              <a:t>Intermediärphrase</a:t>
            </a:r>
            <a:r>
              <a:rPr lang="de-DE" dirty="0" smtClean="0">
                <a:latin typeface="Calibri"/>
                <a:cs typeface="Calibri"/>
              </a:rPr>
              <a:t> </a:t>
            </a:r>
            <a:r>
              <a:rPr lang="en-GB" dirty="0" smtClean="0">
                <a:latin typeface="Calibri"/>
                <a:cs typeface="Calibri"/>
              </a:rPr>
              <a:t>➝</a:t>
            </a:r>
            <a:r>
              <a:rPr lang="de-DE" dirty="0" smtClean="0">
                <a:latin typeface="Calibri"/>
                <a:cs typeface="Calibri"/>
              </a:rPr>
              <a:t> </a:t>
            </a:r>
            <a:r>
              <a:rPr lang="de-DE" dirty="0">
                <a:latin typeface="Calibri"/>
                <a:cs typeface="Calibri"/>
              </a:rPr>
              <a:t>mindestens ein akzentuiertes Wort</a:t>
            </a:r>
            <a:endParaRPr lang="en-GB" dirty="0">
              <a:latin typeface="Calibri"/>
              <a:cs typeface="Calibri"/>
            </a:endParaRPr>
          </a:p>
        </p:txBody>
      </p:sp>
      <p:sp>
        <p:nvSpPr>
          <p:cNvPr id="21509" name="Text Box 8"/>
          <p:cNvSpPr txBox="1">
            <a:spLocks noChangeArrowheads="1"/>
          </p:cNvSpPr>
          <p:nvPr/>
        </p:nvSpPr>
        <p:spPr bwMode="auto">
          <a:xfrm>
            <a:off x="3048000" y="4114800"/>
            <a:ext cx="57975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de-DE" dirty="0">
                <a:latin typeface="Calibri"/>
                <a:cs typeface="Calibri"/>
              </a:rPr>
              <a:t>Akzentuiertes Wort</a:t>
            </a:r>
            <a:r>
              <a:rPr lang="de-DE" dirty="0" smtClean="0">
                <a:latin typeface="Calibri"/>
                <a:cs typeface="Calibri"/>
              </a:rPr>
              <a:t> </a:t>
            </a:r>
            <a:r>
              <a:rPr lang="en-GB" dirty="0" smtClean="0">
                <a:latin typeface="Calibri"/>
                <a:cs typeface="Calibri"/>
              </a:rPr>
              <a:t>➝</a:t>
            </a:r>
            <a:r>
              <a:rPr lang="de-DE" dirty="0" smtClean="0">
                <a:latin typeface="Calibri"/>
                <a:cs typeface="Calibri"/>
              </a:rPr>
              <a:t> </a:t>
            </a:r>
            <a:r>
              <a:rPr lang="de-DE" dirty="0">
                <a:latin typeface="Calibri"/>
                <a:cs typeface="Calibri"/>
              </a:rPr>
              <a:t>mindestens eine Silbe</a:t>
            </a:r>
            <a:endParaRPr lang="en-GB" dirty="0">
              <a:latin typeface="Calibri"/>
              <a:cs typeface="Calibri"/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685800" y="0"/>
            <a:ext cx="8077200" cy="46166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de-DE" dirty="0" smtClean="0">
                <a:solidFill>
                  <a:schemeClr val="tx1"/>
                </a:solidFill>
                <a:latin typeface="Calibri"/>
                <a:cs typeface="Calibri"/>
              </a:rPr>
              <a:t>1. Der </a:t>
            </a:r>
            <a:r>
              <a:rPr lang="de-DE" dirty="0">
                <a:solidFill>
                  <a:schemeClr val="tx1"/>
                </a:solidFill>
                <a:latin typeface="Calibri"/>
                <a:cs typeface="Calibri"/>
              </a:rPr>
              <a:t>hierarchische Teil des A-M </a:t>
            </a:r>
            <a:r>
              <a:rPr lang="de-DE" dirty="0" smtClean="0">
                <a:solidFill>
                  <a:schemeClr val="tx1"/>
                </a:solidFill>
                <a:latin typeface="Calibri"/>
                <a:cs typeface="Calibri"/>
              </a:rPr>
              <a:t>Modells und Phrasengrenzen</a:t>
            </a:r>
            <a:endParaRPr lang="de-DE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00200" y="838200"/>
            <a:ext cx="4699000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 smtClean="0">
                <a:latin typeface="Calibri"/>
                <a:cs typeface="Calibri"/>
              </a:rPr>
              <a:t>➝  </a:t>
            </a:r>
            <a:r>
              <a:rPr lang="en-GB" dirty="0" err="1">
                <a:latin typeface="Calibri"/>
                <a:cs typeface="Calibri"/>
              </a:rPr>
              <a:t>besteht</a:t>
            </a:r>
            <a:r>
              <a:rPr lang="en-GB" dirty="0">
                <a:latin typeface="Calibri"/>
                <a:cs typeface="Calibri"/>
              </a:rPr>
              <a:t> </a:t>
            </a:r>
            <a:r>
              <a:rPr lang="en-GB" dirty="0" err="1">
                <a:latin typeface="Calibri"/>
                <a:cs typeface="Calibri"/>
              </a:rPr>
              <a:t>aus</a:t>
            </a:r>
            <a:r>
              <a:rPr lang="en-GB" dirty="0">
                <a:latin typeface="Calibri"/>
                <a:cs typeface="Calibri"/>
              </a:rPr>
              <a:t> </a:t>
            </a:r>
            <a:r>
              <a:rPr lang="en-GB" dirty="0" err="1">
                <a:latin typeface="Calibri"/>
                <a:cs typeface="Calibri"/>
              </a:rPr>
              <a:t>mindestens</a:t>
            </a:r>
            <a:r>
              <a:rPr lang="en-GB" dirty="0">
                <a:latin typeface="Calibri"/>
                <a:cs typeface="Calibri"/>
              </a:rPr>
              <a:t> </a:t>
            </a:r>
            <a:r>
              <a:rPr lang="en-GB" dirty="0" err="1">
                <a:latin typeface="Calibri"/>
                <a:cs typeface="Calibri"/>
              </a:rPr>
              <a:t>einem/r</a:t>
            </a:r>
            <a:endParaRPr lang="de-DE" dirty="0">
              <a:latin typeface="Calibri"/>
              <a:cs typeface="Calibri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4800" y="2590800"/>
            <a:ext cx="1752600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dirty="0">
                <a:latin typeface="Calibri"/>
                <a:cs typeface="Calibri"/>
              </a:rPr>
              <a:t>Prosodische Phrasen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362200" y="2057400"/>
            <a:ext cx="609600" cy="15696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sz="9600" dirty="0">
                <a:latin typeface="Calibri"/>
                <a:cs typeface="Calibri"/>
              </a:rPr>
              <a:t>{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37"/>
          <p:cNvSpPr txBox="1">
            <a:spLocks noChangeArrowheads="1"/>
          </p:cNvSpPr>
          <p:nvPr/>
        </p:nvSpPr>
        <p:spPr bwMode="auto">
          <a:xfrm>
            <a:off x="1447800" y="0"/>
            <a:ext cx="4927401" cy="46166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GB" dirty="0" err="1">
                <a:solidFill>
                  <a:srgbClr val="000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Hierarchische</a:t>
            </a:r>
            <a:r>
              <a:rPr lang="en-GB" dirty="0">
                <a:solidFill>
                  <a:srgbClr val="000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 </a:t>
            </a:r>
            <a:r>
              <a:rPr lang="en-GB" dirty="0" err="1">
                <a:solidFill>
                  <a:srgbClr val="000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Struktur</a:t>
            </a:r>
            <a:r>
              <a:rPr lang="en-GB" dirty="0">
                <a:solidFill>
                  <a:srgbClr val="000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 </a:t>
            </a:r>
            <a:r>
              <a:rPr lang="en-GB" dirty="0" err="1">
                <a:solidFill>
                  <a:srgbClr val="000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im</a:t>
            </a:r>
            <a:r>
              <a:rPr lang="en-GB" dirty="0">
                <a:solidFill>
                  <a:srgbClr val="000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 A-M </a:t>
            </a:r>
            <a:r>
              <a:rPr lang="en-GB" dirty="0" err="1">
                <a:solidFill>
                  <a:srgbClr val="000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Modell</a:t>
            </a:r>
            <a:endParaRPr lang="en-GB" dirty="0">
              <a:solidFill>
                <a:srgbClr val="000000"/>
              </a:solidFill>
              <a:latin typeface="Calibri" pitchFamily="8" charset="0"/>
              <a:ea typeface="Calibri" pitchFamily="8" charset="0"/>
              <a:cs typeface="Calibri" pitchFamily="8" charset="0"/>
            </a:endParaRPr>
          </a:p>
        </p:txBody>
      </p:sp>
      <p:sp>
        <p:nvSpPr>
          <p:cNvPr id="22533" name="Text Box 4"/>
          <p:cNvSpPr txBox="1">
            <a:spLocks noChangeArrowheads="1"/>
          </p:cNvSpPr>
          <p:nvPr/>
        </p:nvSpPr>
        <p:spPr bwMode="auto">
          <a:xfrm>
            <a:off x="0" y="4038600"/>
            <a:ext cx="8458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sz="2000" dirty="0">
                <a:latin typeface="Times New Roman" pitchFamily="8" charset="0"/>
              </a:rPr>
              <a:t>[(</a:t>
            </a:r>
            <a:r>
              <a:rPr lang="de-DE" sz="2000" dirty="0">
                <a:latin typeface="Times New Roman" pitchFamily="8" charset="0"/>
              </a:rPr>
              <a:t>nur </a:t>
            </a:r>
            <a:r>
              <a:rPr lang="de-DE" sz="2000" u="sng" dirty="0">
                <a:latin typeface="Times New Roman" pitchFamily="8" charset="0"/>
              </a:rPr>
              <a:t>hier</a:t>
            </a:r>
            <a:r>
              <a:rPr lang="de-DE" sz="2000" dirty="0">
                <a:latin typeface="Times New Roman" pitchFamily="8" charset="0"/>
              </a:rPr>
              <a:t> und </a:t>
            </a:r>
            <a:r>
              <a:rPr lang="de-DE" sz="2000" u="sng" dirty="0">
                <a:solidFill>
                  <a:srgbClr val="0000FF"/>
                </a:solidFill>
                <a:latin typeface="Times New Roman" pitchFamily="8" charset="0"/>
              </a:rPr>
              <a:t>dort</a:t>
            </a:r>
            <a:r>
              <a:rPr lang="de-DE" sz="2000" dirty="0">
                <a:latin typeface="Times New Roman" pitchFamily="8" charset="0"/>
              </a:rPr>
              <a:t>)   ]     [(kann man noch </a:t>
            </a:r>
            <a:r>
              <a:rPr lang="de-DE" sz="2000" u="sng" dirty="0">
                <a:solidFill>
                  <a:srgbClr val="0000FF"/>
                </a:solidFill>
                <a:latin typeface="Times New Roman" pitchFamily="8" charset="0"/>
              </a:rPr>
              <a:t>ahnen</a:t>
            </a:r>
            <a:r>
              <a:rPr lang="de-DE" sz="2000" dirty="0">
                <a:latin typeface="Times New Roman" pitchFamily="8" charset="0"/>
              </a:rPr>
              <a:t>)    (wie </a:t>
            </a:r>
            <a:r>
              <a:rPr lang="de-DE" sz="2000" u="sng" dirty="0">
                <a:solidFill>
                  <a:srgbClr val="0000FF"/>
                </a:solidFill>
                <a:latin typeface="Times New Roman" pitchFamily="8" charset="0"/>
              </a:rPr>
              <a:t>schön</a:t>
            </a:r>
            <a:r>
              <a:rPr lang="de-DE" sz="2000" dirty="0">
                <a:latin typeface="Times New Roman" pitchFamily="8" charset="0"/>
              </a:rPr>
              <a:t>   sie war)    ]</a:t>
            </a:r>
          </a:p>
        </p:txBody>
      </p:sp>
      <p:sp>
        <p:nvSpPr>
          <p:cNvPr id="22534" name="Text Box 5"/>
          <p:cNvSpPr txBox="1">
            <a:spLocks noChangeArrowheads="1"/>
          </p:cNvSpPr>
          <p:nvPr/>
        </p:nvSpPr>
        <p:spPr bwMode="auto">
          <a:xfrm>
            <a:off x="1050925" y="2819400"/>
            <a:ext cx="4206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>
                <a:latin typeface="Calibri"/>
                <a:cs typeface="Calibri"/>
              </a:rPr>
              <a:t>ip</a:t>
            </a:r>
            <a:endParaRPr lang="de-DE">
              <a:latin typeface="Calibri"/>
              <a:cs typeface="Calibri"/>
            </a:endParaRPr>
          </a:p>
        </p:txBody>
      </p:sp>
      <p:sp>
        <p:nvSpPr>
          <p:cNvPr id="22535" name="Text Box 6"/>
          <p:cNvSpPr txBox="1">
            <a:spLocks noChangeArrowheads="1"/>
          </p:cNvSpPr>
          <p:nvPr/>
        </p:nvSpPr>
        <p:spPr bwMode="auto">
          <a:xfrm>
            <a:off x="3505200" y="2819400"/>
            <a:ext cx="4206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>
                <a:latin typeface="Calibri"/>
                <a:cs typeface="Calibri"/>
              </a:rPr>
              <a:t>ip</a:t>
            </a:r>
            <a:endParaRPr lang="de-DE">
              <a:latin typeface="Calibri"/>
              <a:cs typeface="Calibri"/>
            </a:endParaRPr>
          </a:p>
        </p:txBody>
      </p:sp>
      <p:sp>
        <p:nvSpPr>
          <p:cNvPr id="22536" name="Text Box 7"/>
          <p:cNvSpPr txBox="1">
            <a:spLocks noChangeArrowheads="1"/>
          </p:cNvSpPr>
          <p:nvPr/>
        </p:nvSpPr>
        <p:spPr bwMode="auto">
          <a:xfrm>
            <a:off x="6172200" y="2819400"/>
            <a:ext cx="4206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>
                <a:latin typeface="Calibri"/>
                <a:cs typeface="Calibri"/>
              </a:rPr>
              <a:t>ip</a:t>
            </a:r>
            <a:endParaRPr lang="de-DE">
              <a:latin typeface="Calibri"/>
              <a:cs typeface="Calibri"/>
            </a:endParaRPr>
          </a:p>
        </p:txBody>
      </p:sp>
      <p:pic>
        <p:nvPicPr>
          <p:cNvPr id="22537" name="Picture 8">
            <a:hlinkClick r:id="" action="ppaction://media"/>
          </p:cNvPr>
          <p:cNvPicPr>
            <a:picLocks noRot="1" noChangeAspect="1" noChangeArrowheads="1"/>
          </p:cNvPicPr>
          <p:nvPr>
            <a:wavAudioFile r:embed="rId1" name="s02_f1cb.wav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3962400" y="7620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8" name="Text Box 9"/>
          <p:cNvSpPr txBox="1">
            <a:spLocks noChangeArrowheads="1"/>
          </p:cNvSpPr>
          <p:nvPr/>
        </p:nvSpPr>
        <p:spPr bwMode="auto">
          <a:xfrm>
            <a:off x="1066800" y="1752600"/>
            <a:ext cx="42120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dirty="0">
                <a:latin typeface="Calibri"/>
                <a:cs typeface="Calibri"/>
              </a:rPr>
              <a:t>IP</a:t>
            </a:r>
            <a:endParaRPr lang="de-DE" dirty="0">
              <a:latin typeface="Calibri"/>
              <a:cs typeface="Calibri"/>
            </a:endParaRPr>
          </a:p>
        </p:txBody>
      </p:sp>
      <p:sp>
        <p:nvSpPr>
          <p:cNvPr id="22539" name="Text Box 10"/>
          <p:cNvSpPr txBox="1">
            <a:spLocks noChangeArrowheads="1"/>
          </p:cNvSpPr>
          <p:nvPr/>
        </p:nvSpPr>
        <p:spPr bwMode="auto">
          <a:xfrm>
            <a:off x="4876800" y="1676400"/>
            <a:ext cx="42120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>
                <a:latin typeface="Calibri"/>
                <a:cs typeface="Calibri"/>
              </a:rPr>
              <a:t>IP</a:t>
            </a:r>
            <a:endParaRPr lang="de-DE">
              <a:latin typeface="Calibri"/>
              <a:cs typeface="Calibri"/>
            </a:endParaRPr>
          </a:p>
        </p:txBody>
      </p:sp>
      <p:sp>
        <p:nvSpPr>
          <p:cNvPr id="22540" name="Text Box 11"/>
          <p:cNvSpPr txBox="1">
            <a:spLocks noChangeArrowheads="1"/>
          </p:cNvSpPr>
          <p:nvPr/>
        </p:nvSpPr>
        <p:spPr bwMode="auto">
          <a:xfrm>
            <a:off x="2514600" y="685800"/>
            <a:ext cx="1403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de-DE" dirty="0">
                <a:latin typeface="Calibri"/>
                <a:cs typeface="Calibri"/>
              </a:rPr>
              <a:t>Ä</a:t>
            </a:r>
            <a:r>
              <a:rPr lang="en-GB" dirty="0" err="1">
                <a:latin typeface="Calibri"/>
                <a:cs typeface="Calibri"/>
              </a:rPr>
              <a:t>u</a:t>
            </a:r>
            <a:r>
              <a:rPr lang="de-DE" dirty="0">
                <a:latin typeface="Calibri"/>
                <a:cs typeface="Calibri"/>
              </a:rPr>
              <a:t>ß</a:t>
            </a:r>
            <a:r>
              <a:rPr lang="en-GB" dirty="0" err="1">
                <a:latin typeface="Calibri"/>
                <a:cs typeface="Calibri"/>
              </a:rPr>
              <a:t>erung</a:t>
            </a:r>
            <a:endParaRPr lang="de-DE" dirty="0">
              <a:latin typeface="Calibri"/>
              <a:cs typeface="Calibri"/>
            </a:endParaRPr>
          </a:p>
        </p:txBody>
      </p:sp>
      <p:sp>
        <p:nvSpPr>
          <p:cNvPr id="22541" name="Line 12"/>
          <p:cNvSpPr>
            <a:spLocks noChangeShapeType="1"/>
          </p:cNvSpPr>
          <p:nvPr/>
        </p:nvSpPr>
        <p:spPr bwMode="auto">
          <a:xfrm flipH="1">
            <a:off x="1447800" y="1219200"/>
            <a:ext cx="1752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2542" name="Line 13"/>
          <p:cNvSpPr>
            <a:spLocks noChangeShapeType="1"/>
          </p:cNvSpPr>
          <p:nvPr/>
        </p:nvSpPr>
        <p:spPr bwMode="auto">
          <a:xfrm>
            <a:off x="3200400" y="1219200"/>
            <a:ext cx="1905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2543" name="Line 14"/>
          <p:cNvSpPr>
            <a:spLocks noChangeShapeType="1"/>
          </p:cNvSpPr>
          <p:nvPr/>
        </p:nvSpPr>
        <p:spPr bwMode="auto">
          <a:xfrm>
            <a:off x="1219200" y="2209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2544" name="Line 15"/>
          <p:cNvSpPr>
            <a:spLocks noChangeShapeType="1"/>
          </p:cNvSpPr>
          <p:nvPr/>
        </p:nvSpPr>
        <p:spPr bwMode="auto">
          <a:xfrm flipH="1">
            <a:off x="3581400" y="2057400"/>
            <a:ext cx="14478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2545" name="Line 16"/>
          <p:cNvSpPr>
            <a:spLocks noChangeShapeType="1"/>
          </p:cNvSpPr>
          <p:nvPr/>
        </p:nvSpPr>
        <p:spPr bwMode="auto">
          <a:xfrm>
            <a:off x="5029200" y="2057400"/>
            <a:ext cx="1295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2546" name="Line 17"/>
          <p:cNvSpPr>
            <a:spLocks noChangeShapeType="1"/>
          </p:cNvSpPr>
          <p:nvPr/>
        </p:nvSpPr>
        <p:spPr bwMode="auto">
          <a:xfrm flipH="1">
            <a:off x="381000" y="3352800"/>
            <a:ext cx="838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2547" name="Line 18"/>
          <p:cNvSpPr>
            <a:spLocks noChangeShapeType="1"/>
          </p:cNvSpPr>
          <p:nvPr/>
        </p:nvSpPr>
        <p:spPr bwMode="auto">
          <a:xfrm flipH="1">
            <a:off x="914400" y="3352800"/>
            <a:ext cx="304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2548" name="Line 19"/>
          <p:cNvSpPr>
            <a:spLocks noChangeShapeType="1"/>
          </p:cNvSpPr>
          <p:nvPr/>
        </p:nvSpPr>
        <p:spPr bwMode="auto">
          <a:xfrm>
            <a:off x="1219200" y="3352800"/>
            <a:ext cx="228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2549" name="Line 20"/>
          <p:cNvSpPr>
            <a:spLocks noChangeShapeType="1"/>
          </p:cNvSpPr>
          <p:nvPr/>
        </p:nvSpPr>
        <p:spPr bwMode="auto">
          <a:xfrm>
            <a:off x="1219200" y="3352800"/>
            <a:ext cx="685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2550" name="Line 21"/>
          <p:cNvSpPr>
            <a:spLocks noChangeShapeType="1"/>
          </p:cNvSpPr>
          <p:nvPr/>
        </p:nvSpPr>
        <p:spPr bwMode="auto">
          <a:xfrm flipH="1">
            <a:off x="3048000" y="3352800"/>
            <a:ext cx="685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2551" name="Line 22"/>
          <p:cNvSpPr>
            <a:spLocks noChangeShapeType="1"/>
          </p:cNvSpPr>
          <p:nvPr/>
        </p:nvSpPr>
        <p:spPr bwMode="auto">
          <a:xfrm>
            <a:off x="3733800" y="3352800"/>
            <a:ext cx="914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2552" name="Line 23"/>
          <p:cNvSpPr>
            <a:spLocks noChangeShapeType="1"/>
          </p:cNvSpPr>
          <p:nvPr/>
        </p:nvSpPr>
        <p:spPr bwMode="auto">
          <a:xfrm flipH="1">
            <a:off x="3581400" y="3352800"/>
            <a:ext cx="152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2553" name="Line 24"/>
          <p:cNvSpPr>
            <a:spLocks noChangeShapeType="1"/>
          </p:cNvSpPr>
          <p:nvPr/>
        </p:nvSpPr>
        <p:spPr bwMode="auto">
          <a:xfrm>
            <a:off x="3733800" y="3352800"/>
            <a:ext cx="304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2554" name="Line 25"/>
          <p:cNvSpPr>
            <a:spLocks noChangeShapeType="1"/>
          </p:cNvSpPr>
          <p:nvPr/>
        </p:nvSpPr>
        <p:spPr bwMode="auto">
          <a:xfrm flipH="1">
            <a:off x="5638800" y="3276600"/>
            <a:ext cx="685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2555" name="Line 26"/>
          <p:cNvSpPr>
            <a:spLocks noChangeShapeType="1"/>
          </p:cNvSpPr>
          <p:nvPr/>
        </p:nvSpPr>
        <p:spPr bwMode="auto">
          <a:xfrm>
            <a:off x="6324600" y="3276600"/>
            <a:ext cx="838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2556" name="Line 27"/>
          <p:cNvSpPr>
            <a:spLocks noChangeShapeType="1"/>
          </p:cNvSpPr>
          <p:nvPr/>
        </p:nvSpPr>
        <p:spPr bwMode="auto">
          <a:xfrm flipH="1">
            <a:off x="6172200" y="3276600"/>
            <a:ext cx="1524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2557" name="Line 28"/>
          <p:cNvSpPr>
            <a:spLocks noChangeShapeType="1"/>
          </p:cNvSpPr>
          <p:nvPr/>
        </p:nvSpPr>
        <p:spPr bwMode="auto">
          <a:xfrm>
            <a:off x="6324600" y="3276600"/>
            <a:ext cx="457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2558" name="Text Box 29"/>
          <p:cNvSpPr txBox="1">
            <a:spLocks noChangeArrowheads="1"/>
          </p:cNvSpPr>
          <p:nvPr/>
        </p:nvSpPr>
        <p:spPr bwMode="auto">
          <a:xfrm>
            <a:off x="5562600" y="1676400"/>
            <a:ext cx="246594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>
                <a:latin typeface="Calibri"/>
                <a:cs typeface="Calibri"/>
              </a:rPr>
              <a:t>Intonationsphrase</a:t>
            </a:r>
            <a:endParaRPr lang="de-DE">
              <a:latin typeface="Calibri"/>
              <a:cs typeface="Calibri"/>
            </a:endParaRPr>
          </a:p>
        </p:txBody>
      </p:sp>
      <p:sp>
        <p:nvSpPr>
          <p:cNvPr id="22559" name="Text Box 30"/>
          <p:cNvSpPr txBox="1">
            <a:spLocks noChangeArrowheads="1"/>
          </p:cNvSpPr>
          <p:nvPr/>
        </p:nvSpPr>
        <p:spPr bwMode="auto">
          <a:xfrm>
            <a:off x="6553200" y="2819400"/>
            <a:ext cx="25251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dirty="0" err="1">
                <a:latin typeface="Calibri"/>
                <a:cs typeface="Calibri"/>
              </a:rPr>
              <a:t>Intermedi</a:t>
            </a:r>
            <a:r>
              <a:rPr lang="de-DE" dirty="0">
                <a:latin typeface="Calibri"/>
                <a:cs typeface="Calibri"/>
              </a:rPr>
              <a:t>ä</a:t>
            </a:r>
            <a:r>
              <a:rPr lang="en-GB" dirty="0" err="1">
                <a:latin typeface="Calibri"/>
                <a:cs typeface="Calibri"/>
              </a:rPr>
              <a:t>rphrase</a:t>
            </a:r>
            <a:endParaRPr lang="de-DE" dirty="0">
              <a:latin typeface="Calibri"/>
              <a:cs typeface="Calibri"/>
            </a:endParaRPr>
          </a:p>
        </p:txBody>
      </p:sp>
      <p:sp>
        <p:nvSpPr>
          <p:cNvPr id="22560" name="Text Box 31"/>
          <p:cNvSpPr txBox="1">
            <a:spLocks noChangeArrowheads="1"/>
          </p:cNvSpPr>
          <p:nvPr/>
        </p:nvSpPr>
        <p:spPr bwMode="auto">
          <a:xfrm>
            <a:off x="1905000" y="3276600"/>
            <a:ext cx="12271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2000" dirty="0">
                <a:latin typeface="Calibri"/>
                <a:cs typeface="Calibri"/>
              </a:rPr>
              <a:t>IP-</a:t>
            </a:r>
            <a:r>
              <a:rPr lang="en-GB" sz="2000" dirty="0" err="1">
                <a:latin typeface="Calibri"/>
                <a:cs typeface="Calibri"/>
              </a:rPr>
              <a:t>Grenze</a:t>
            </a:r>
            <a:endParaRPr lang="de-DE" sz="2000" dirty="0">
              <a:latin typeface="Calibri"/>
              <a:cs typeface="Calibri"/>
            </a:endParaRPr>
          </a:p>
        </p:txBody>
      </p:sp>
      <p:sp>
        <p:nvSpPr>
          <p:cNvPr id="22561" name="Text Box 32"/>
          <p:cNvSpPr txBox="1">
            <a:spLocks noChangeArrowheads="1"/>
          </p:cNvSpPr>
          <p:nvPr/>
        </p:nvSpPr>
        <p:spPr bwMode="auto">
          <a:xfrm>
            <a:off x="4495800" y="3276600"/>
            <a:ext cx="11985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2000">
                <a:latin typeface="Calibri"/>
                <a:cs typeface="Calibri"/>
              </a:rPr>
              <a:t>ip-Grenze</a:t>
            </a:r>
            <a:endParaRPr lang="de-DE" sz="2000">
              <a:latin typeface="Calibri"/>
              <a:cs typeface="Calibri"/>
            </a:endParaRPr>
          </a:p>
        </p:txBody>
      </p:sp>
      <p:sp>
        <p:nvSpPr>
          <p:cNvPr id="22562" name="Text Box 33"/>
          <p:cNvSpPr txBox="1">
            <a:spLocks noChangeArrowheads="1"/>
          </p:cNvSpPr>
          <p:nvPr/>
        </p:nvSpPr>
        <p:spPr bwMode="auto">
          <a:xfrm>
            <a:off x="7543800" y="3352800"/>
            <a:ext cx="12271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2000">
                <a:latin typeface="Calibri"/>
                <a:cs typeface="Calibri"/>
              </a:rPr>
              <a:t>IP-Grenze</a:t>
            </a:r>
            <a:endParaRPr lang="de-DE" sz="2000">
              <a:latin typeface="Calibri"/>
              <a:cs typeface="Calibri"/>
            </a:endParaRPr>
          </a:p>
        </p:txBody>
      </p:sp>
      <p:sp>
        <p:nvSpPr>
          <p:cNvPr id="22563" name="Line 34"/>
          <p:cNvSpPr>
            <a:spLocks noChangeShapeType="1"/>
          </p:cNvSpPr>
          <p:nvPr/>
        </p:nvSpPr>
        <p:spPr bwMode="auto">
          <a:xfrm flipH="1">
            <a:off x="7772400" y="388620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2564" name="Line 35"/>
          <p:cNvSpPr>
            <a:spLocks noChangeShapeType="1"/>
          </p:cNvSpPr>
          <p:nvPr/>
        </p:nvSpPr>
        <p:spPr bwMode="auto">
          <a:xfrm flipH="1">
            <a:off x="2438400" y="3657600"/>
            <a:ext cx="152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2565" name="Line 36"/>
          <p:cNvSpPr>
            <a:spLocks noChangeShapeType="1"/>
          </p:cNvSpPr>
          <p:nvPr/>
        </p:nvSpPr>
        <p:spPr bwMode="auto">
          <a:xfrm>
            <a:off x="5181600" y="3733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2566" name="Text Box 39"/>
          <p:cNvSpPr txBox="1">
            <a:spLocks noChangeArrowheads="1"/>
          </p:cNvSpPr>
          <p:nvPr/>
        </p:nvSpPr>
        <p:spPr bwMode="auto">
          <a:xfrm>
            <a:off x="228600" y="4648200"/>
            <a:ext cx="36083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de-DE" dirty="0">
                <a:latin typeface="Calibri" pitchFamily="8" charset="0"/>
              </a:rPr>
              <a:t>Unakzentuiert, </a:t>
            </a:r>
            <a:r>
              <a:rPr lang="de-DE" u="sng" dirty="0">
                <a:latin typeface="Calibri" pitchFamily="8" charset="0"/>
              </a:rPr>
              <a:t>akzentuiert</a:t>
            </a:r>
            <a:r>
              <a:rPr lang="de-DE" dirty="0">
                <a:latin typeface="Calibri" pitchFamily="8" charset="0"/>
              </a:rPr>
              <a:t> </a:t>
            </a:r>
            <a:endParaRPr lang="en-GB" dirty="0">
              <a:latin typeface="Calibri" pitchFamily="8" charset="0"/>
            </a:endParaRPr>
          </a:p>
        </p:txBody>
      </p:sp>
      <p:sp>
        <p:nvSpPr>
          <p:cNvPr id="22567" name="Text Box 40"/>
          <p:cNvSpPr txBox="1">
            <a:spLocks noChangeArrowheads="1"/>
          </p:cNvSpPr>
          <p:nvPr/>
        </p:nvSpPr>
        <p:spPr bwMode="auto">
          <a:xfrm>
            <a:off x="304800" y="5105400"/>
            <a:ext cx="75088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u="sng" dirty="0" err="1">
                <a:solidFill>
                  <a:srgbClr val="0000FF"/>
                </a:solidFill>
                <a:latin typeface="Calibri" pitchFamily="8" charset="0"/>
              </a:rPr>
              <a:t>Nuklear-akzentuiert</a:t>
            </a:r>
            <a:r>
              <a:rPr lang="en-GB" dirty="0">
                <a:latin typeface="Calibri" pitchFamily="8" charset="0"/>
              </a:rPr>
              <a:t>: das </a:t>
            </a:r>
            <a:r>
              <a:rPr lang="en-GB" dirty="0" err="1">
                <a:latin typeface="Calibri" pitchFamily="8" charset="0"/>
              </a:rPr>
              <a:t>letzte</a:t>
            </a:r>
            <a:r>
              <a:rPr lang="en-GB" dirty="0">
                <a:latin typeface="Calibri" pitchFamily="8" charset="0"/>
              </a:rPr>
              <a:t> </a:t>
            </a:r>
            <a:r>
              <a:rPr lang="en-GB" dirty="0" err="1">
                <a:latin typeface="Calibri" pitchFamily="8" charset="0"/>
              </a:rPr>
              <a:t>akzentuierte</a:t>
            </a:r>
            <a:r>
              <a:rPr lang="en-GB" dirty="0">
                <a:latin typeface="Calibri" pitchFamily="8" charset="0"/>
              </a:rPr>
              <a:t> </a:t>
            </a:r>
            <a:r>
              <a:rPr lang="en-GB" dirty="0" err="1">
                <a:latin typeface="Calibri" pitchFamily="8" charset="0"/>
              </a:rPr>
              <a:t>Wort</a:t>
            </a:r>
            <a:r>
              <a:rPr lang="en-GB" dirty="0">
                <a:latin typeface="Calibri" pitchFamily="8" charset="0"/>
              </a:rPr>
              <a:t> </a:t>
            </a:r>
            <a:r>
              <a:rPr lang="en-GB" dirty="0" err="1">
                <a:latin typeface="Calibri" pitchFamily="8" charset="0"/>
              </a:rPr>
              <a:t>der</a:t>
            </a:r>
            <a:r>
              <a:rPr lang="en-GB" dirty="0">
                <a:latin typeface="Calibri" pitchFamily="8" charset="0"/>
              </a:rPr>
              <a:t> </a:t>
            </a:r>
            <a:r>
              <a:rPr lang="en-GB" dirty="0" err="1" smtClean="0">
                <a:latin typeface="Calibri" pitchFamily="8" charset="0"/>
              </a:rPr>
              <a:t>ip</a:t>
            </a:r>
            <a:endParaRPr lang="en-GB" dirty="0">
              <a:latin typeface="Calibri" pitchFamily="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52400" y="5867400"/>
            <a:ext cx="8763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de-DE" dirty="0">
                <a:latin typeface="Calibri"/>
                <a:cs typeface="Calibri"/>
              </a:rPr>
              <a:t>Eine </a:t>
            </a:r>
            <a:r>
              <a:rPr lang="de-DE" dirty="0" err="1">
                <a:latin typeface="Calibri"/>
                <a:cs typeface="Calibri"/>
              </a:rPr>
              <a:t>ip</a:t>
            </a:r>
            <a:r>
              <a:rPr lang="de-DE" dirty="0">
                <a:latin typeface="Calibri"/>
                <a:cs typeface="Calibri"/>
              </a:rPr>
              <a:t> besteht aus mindestens einem</a:t>
            </a:r>
            <a:r>
              <a:rPr lang="de-DE" dirty="0" smtClean="0">
                <a:latin typeface="Calibri"/>
                <a:cs typeface="Calibri"/>
              </a:rPr>
              <a:t> </a:t>
            </a:r>
            <a:r>
              <a:rPr lang="de-DE" dirty="0" err="1" smtClean="0">
                <a:solidFill>
                  <a:srgbClr val="0000FF"/>
                </a:solidFill>
                <a:latin typeface="Calibri"/>
                <a:cs typeface="Calibri"/>
              </a:rPr>
              <a:t>nuklear-akzentuierten</a:t>
            </a:r>
            <a:r>
              <a:rPr lang="de-DE" dirty="0" smtClean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lang="de-DE" dirty="0">
                <a:solidFill>
                  <a:srgbClr val="0000FF"/>
                </a:solidFill>
                <a:latin typeface="Calibri"/>
                <a:cs typeface="Calibri"/>
              </a:rPr>
              <a:t>Wort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2667000"/>
            <a:ext cx="3048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de-DE" dirty="0" smtClean="0">
                <a:solidFill>
                  <a:srgbClr val="0000FF"/>
                </a:solidFill>
                <a:latin typeface="Calibri"/>
                <a:cs typeface="Calibri"/>
              </a:rPr>
              <a:t>Prosodische Grenzen</a:t>
            </a:r>
            <a:endParaRPr lang="de-DE" dirty="0">
              <a:solidFill>
                <a:srgbClr val="0000FF"/>
              </a:solidFill>
              <a:latin typeface="Calibri"/>
              <a:cs typeface="Calibri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43000" y="4038600"/>
            <a:ext cx="7162800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dirty="0" smtClean="0">
                <a:latin typeface="Calibri"/>
                <a:cs typeface="Calibri"/>
              </a:rPr>
              <a:t>sind teilweise </a:t>
            </a:r>
            <a:r>
              <a:rPr lang="de-DE" dirty="0">
                <a:latin typeface="Calibri"/>
                <a:cs typeface="Calibri"/>
              </a:rPr>
              <a:t>physiologisch bedingt: ein Sprecher hat nicht unendlich viel Atem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43000" y="4953000"/>
            <a:ext cx="7543800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dirty="0" smtClean="0">
                <a:latin typeface="Calibri"/>
                <a:cs typeface="Calibri"/>
              </a:rPr>
              <a:t>sind manchmal – müssen jedoch </a:t>
            </a:r>
            <a:r>
              <a:rPr lang="de-DE" dirty="0">
                <a:latin typeface="Calibri"/>
                <a:cs typeface="Calibri"/>
              </a:rPr>
              <a:t>keineswegs – mit syntaktischen Grenzen übereinstimmen.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47800" y="1"/>
            <a:ext cx="63246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dirty="0" smtClean="0">
                <a:latin typeface="Calibri"/>
                <a:cs typeface="Calibri"/>
              </a:rPr>
              <a:t>Merkmale von prosodischen (IP oder </a:t>
            </a:r>
            <a:r>
              <a:rPr lang="de-DE" dirty="0" err="1" smtClean="0">
                <a:latin typeface="Calibri"/>
                <a:cs typeface="Calibri"/>
              </a:rPr>
              <a:t>ip</a:t>
            </a:r>
            <a:r>
              <a:rPr lang="de-DE" dirty="0" smtClean="0">
                <a:latin typeface="Calibri"/>
                <a:cs typeface="Calibri"/>
              </a:rPr>
              <a:t>) Grenzen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04800" y="838200"/>
            <a:ext cx="7772400" cy="4619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de-DE" dirty="0">
                <a:solidFill>
                  <a:srgbClr val="000000"/>
                </a:solidFill>
                <a:latin typeface="Calibri"/>
                <a:cs typeface="Calibri"/>
              </a:rPr>
              <a:t>[(Nein) (</a:t>
            </a:r>
            <a:r>
              <a:rPr lang="de-DE" dirty="0">
                <a:latin typeface="Calibri"/>
                <a:cs typeface="Calibri"/>
              </a:rPr>
              <a:t>die ist bei mir</a:t>
            </a:r>
            <a:r>
              <a:rPr lang="de-DE" dirty="0">
                <a:solidFill>
                  <a:srgbClr val="000000"/>
                </a:solidFill>
                <a:latin typeface="Calibri"/>
                <a:cs typeface="Calibri"/>
              </a:rPr>
              <a:t>)] [(</a:t>
            </a:r>
            <a:r>
              <a:rPr lang="de-DE" dirty="0">
                <a:latin typeface="Calibri"/>
                <a:cs typeface="Calibri"/>
              </a:rPr>
              <a:t>45 </a:t>
            </a:r>
            <a:r>
              <a:rPr lang="de-DE" dirty="0">
                <a:solidFill>
                  <a:srgbClr val="000000"/>
                </a:solidFill>
                <a:latin typeface="Calibri"/>
                <a:cs typeface="Calibri"/>
              </a:rPr>
              <a:t>Grad)] [(rechts</a:t>
            </a:r>
            <a:r>
              <a:rPr lang="de-DE" dirty="0">
                <a:latin typeface="Calibri"/>
                <a:cs typeface="Calibri"/>
              </a:rPr>
              <a:t> </a:t>
            </a:r>
            <a:r>
              <a:rPr lang="de-DE" dirty="0">
                <a:solidFill>
                  <a:srgbClr val="000000"/>
                </a:solidFill>
                <a:latin typeface="Calibri"/>
                <a:cs typeface="Calibri"/>
              </a:rPr>
              <a:t>oben</a:t>
            </a:r>
            <a:r>
              <a:rPr lang="de-DE" dirty="0">
                <a:latin typeface="Calibri"/>
                <a:cs typeface="Calibri"/>
              </a:rPr>
              <a:t> vom Dom</a:t>
            </a:r>
            <a:r>
              <a:rPr lang="de-DE" dirty="0">
                <a:solidFill>
                  <a:srgbClr val="000000"/>
                </a:solidFill>
                <a:latin typeface="Calibri"/>
                <a:cs typeface="Calibri"/>
              </a:rPr>
              <a:t>)]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38200" y="1828800"/>
            <a:ext cx="15240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dirty="0" err="1">
                <a:latin typeface="Calibri"/>
                <a:cs typeface="Calibri"/>
              </a:rPr>
              <a:t>ip-Grenze</a:t>
            </a:r>
            <a:endParaRPr lang="de-DE" dirty="0">
              <a:latin typeface="Calibri"/>
              <a:cs typeface="Calibri"/>
            </a:endParaRPr>
          </a:p>
        </p:txBody>
      </p:sp>
      <p:sp>
        <p:nvSpPr>
          <p:cNvPr id="11" name="TextBox 10"/>
          <p:cNvSpPr txBox="1"/>
          <p:nvPr/>
        </p:nvSpPr>
        <p:spPr>
          <a:xfrm flipH="1">
            <a:off x="3962400" y="1828800"/>
            <a:ext cx="22098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dirty="0" err="1">
                <a:latin typeface="Calibri"/>
                <a:cs typeface="Calibri"/>
              </a:rPr>
              <a:t>IP-Grenze</a:t>
            </a:r>
            <a:endParaRPr lang="de-DE" dirty="0">
              <a:latin typeface="Calibri"/>
              <a:cs typeface="Calibri"/>
            </a:endParaRPr>
          </a:p>
        </p:txBody>
      </p:sp>
      <p:cxnSp>
        <p:nvCxnSpPr>
          <p:cNvPr id="12" name="Straight Arrow Connector 22"/>
          <p:cNvCxnSpPr>
            <a:cxnSpLocks noChangeShapeType="1"/>
          </p:cNvCxnSpPr>
          <p:nvPr/>
        </p:nvCxnSpPr>
        <p:spPr bwMode="auto">
          <a:xfrm rot="16200000" flipV="1">
            <a:off x="1028700" y="1485900"/>
            <a:ext cx="609600" cy="76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3" name="Straight Arrow Connector 24"/>
          <p:cNvCxnSpPr>
            <a:cxnSpLocks noChangeShapeType="1"/>
          </p:cNvCxnSpPr>
          <p:nvPr/>
        </p:nvCxnSpPr>
        <p:spPr bwMode="auto">
          <a:xfrm rot="10800000">
            <a:off x="3276600" y="1219200"/>
            <a:ext cx="1447800" cy="533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4" name="Straight Arrow Connector 26"/>
          <p:cNvCxnSpPr>
            <a:cxnSpLocks noChangeShapeType="1"/>
          </p:cNvCxnSpPr>
          <p:nvPr/>
        </p:nvCxnSpPr>
        <p:spPr bwMode="auto">
          <a:xfrm rot="5400000" flipH="1" flipV="1">
            <a:off x="4495800" y="1524000"/>
            <a:ext cx="4572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5" name="Straight Arrow Connector 28"/>
          <p:cNvCxnSpPr>
            <a:cxnSpLocks noChangeShapeType="1"/>
          </p:cNvCxnSpPr>
          <p:nvPr/>
        </p:nvCxnSpPr>
        <p:spPr bwMode="auto">
          <a:xfrm flipV="1">
            <a:off x="4724400" y="1295400"/>
            <a:ext cx="320040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</p:cxnSp>
      <p:pic>
        <p:nvPicPr>
          <p:cNvPr id="16" name="obenvondom.wav">
            <a:hlinkClick r:id="" action="ppaction://media"/>
          </p:cNvPr>
          <p:cNvPicPr>
            <a:picLocks noRot="1" noChangeAspect="1"/>
          </p:cNvPicPr>
          <p:nvPr>
            <a:wavAudioFile r:embed="rId1" name="obenvondom.wav"/>
          </p:nvPr>
        </p:nvPicPr>
        <p:blipFill>
          <a:blip r:embed="rId3"/>
          <a:stretch>
            <a:fillRect/>
          </a:stretch>
        </p:blipFill>
        <p:spPr>
          <a:xfrm>
            <a:off x="8229600" y="990600"/>
            <a:ext cx="185737" cy="185737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1143000" y="3124200"/>
            <a:ext cx="7086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Calibri"/>
                <a:cs typeface="Calibri"/>
              </a:rPr>
              <a:t>verursachen auditiv eine 'melodische' Diskontinuität zwischen Wörtern</a:t>
            </a:r>
          </a:p>
        </p:txBody>
      </p:sp>
      <p:sp>
        <p:nvSpPr>
          <p:cNvPr id="18" name="Oval 15"/>
          <p:cNvSpPr>
            <a:spLocks noChangeArrowheads="1"/>
          </p:cNvSpPr>
          <p:nvPr/>
        </p:nvSpPr>
        <p:spPr bwMode="auto">
          <a:xfrm>
            <a:off x="914400" y="32766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>
              <a:latin typeface="Calibri"/>
              <a:cs typeface="Calibri"/>
            </a:endParaRPr>
          </a:p>
        </p:txBody>
      </p:sp>
      <p:sp>
        <p:nvSpPr>
          <p:cNvPr id="19" name="Oval 15"/>
          <p:cNvSpPr>
            <a:spLocks noChangeArrowheads="1"/>
          </p:cNvSpPr>
          <p:nvPr/>
        </p:nvSpPr>
        <p:spPr bwMode="auto">
          <a:xfrm>
            <a:off x="914400" y="42672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>
              <a:latin typeface="Calibri"/>
              <a:cs typeface="Calibri"/>
            </a:endParaRPr>
          </a:p>
        </p:txBody>
      </p:sp>
      <p:sp>
        <p:nvSpPr>
          <p:cNvPr id="20" name="Oval 15"/>
          <p:cNvSpPr>
            <a:spLocks noChangeArrowheads="1"/>
          </p:cNvSpPr>
          <p:nvPr/>
        </p:nvSpPr>
        <p:spPr bwMode="auto">
          <a:xfrm>
            <a:off x="914400" y="51816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e-DE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000" fill="hold"/>
                                        <p:tgtEl>
                                          <p:spTgt spid="1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6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12700">
          <a:solidFill>
            <a:schemeClr val="tx1"/>
          </a:solidFill>
          <a:tailEnd type="none"/>
        </a:ln>
      </a:spPr>
      <a:bodyPr rtlCol="0" anchor="ctr"/>
      <a:lstStyle>
        <a:defPPr algn="ctr">
          <a:defRPr/>
        </a:defPPr>
      </a:lstStyle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spDef>
    <a:lnDef>
      <a:spPr>
        <a:ln w="12700">
          <a:solidFill>
            <a:schemeClr val="tx1"/>
          </a:solidFill>
          <a:tailEnd type="arrow"/>
        </a:ln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 smtClean="0">
            <a:latin typeface="Calibri"/>
            <a:cs typeface="Calibri"/>
          </a:defRPr>
        </a:defPPr>
      </a:lstStyle>
    </a:tx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9541</TotalTime>
  <Words>1637</Words>
  <Application>Microsoft Macintosh PowerPoint</Application>
  <PresentationFormat>On-screen Show (4:3)</PresentationFormat>
  <Paragraphs>227</Paragraphs>
  <Slides>19</Slides>
  <Notes>0</Notes>
  <HiddenSlides>0</HiddenSlides>
  <MMClips>6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Company> ipds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jmh</dc:creator>
  <cp:lastModifiedBy>Jonathan Harrington</cp:lastModifiedBy>
  <cp:revision>166</cp:revision>
  <dcterms:created xsi:type="dcterms:W3CDTF">2013-11-06T10:49:29Z</dcterms:created>
  <dcterms:modified xsi:type="dcterms:W3CDTF">2013-11-06T10:51:21Z</dcterms:modified>
</cp:coreProperties>
</file>