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1B18-7C83-7649-8B48-6C8B541AB34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D3D65-97A6-1F44-9C48-28FF468F5F7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EB9A-3FD1-EE42-BA53-42B803BA7D1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65B94-FDAA-8445-A04C-0D54AA3E7B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FF3F-48F5-4E43-8B5A-2604EA0947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EE54-E02C-A94A-9D43-AE4F76244E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35B57-969E-4543-834C-5A9EEB62B9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C067-0F82-ED4F-B8F5-751B7BB6363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E0EBC-2E81-354A-96FD-6AD3078403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5E35D-3A7E-1B40-98E0-09776A0FE81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B095-2BC1-4E45-B46E-5E731EF564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2B4D2D-4AC2-3644-80DC-9224F1669E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0"/>
            <a:ext cx="86995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t="6483" b="9437"/>
          <a:stretch>
            <a:fillRect/>
          </a:stretch>
        </p:blipFill>
        <p:spPr>
          <a:xfrm>
            <a:off x="939220" y="164930"/>
            <a:ext cx="7150100" cy="3331588"/>
          </a:xfrm>
          <a:prstGeom prst="rect">
            <a:avLst/>
          </a:prstGeom>
        </p:spPr>
      </p:pic>
      <p:grpSp>
        <p:nvGrpSpPr>
          <p:cNvPr id="40" name="Group 39"/>
          <p:cNvGrpSpPr/>
          <p:nvPr/>
        </p:nvGrpSpPr>
        <p:grpSpPr>
          <a:xfrm>
            <a:off x="2465096" y="456691"/>
            <a:ext cx="4487230" cy="2481335"/>
            <a:chOff x="2465096" y="456691"/>
            <a:chExt cx="4487230" cy="2481335"/>
          </a:xfrm>
        </p:grpSpPr>
        <p:cxnSp>
          <p:nvCxnSpPr>
            <p:cNvPr id="6" name="Straight Arrow Connector 5"/>
            <p:cNvCxnSpPr/>
            <p:nvPr/>
          </p:nvCxnSpPr>
          <p:spPr>
            <a:xfrm rot="5400000">
              <a:off x="1562898" y="1358890"/>
              <a:ext cx="1805985" cy="1588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3150402" y="2575250"/>
              <a:ext cx="2399913" cy="24740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550315" y="2599990"/>
              <a:ext cx="1402011" cy="1588"/>
            </a:xfrm>
            <a:prstGeom prst="straightConnector1">
              <a:avLst/>
            </a:prstGeom>
            <a:ln>
              <a:solidFill>
                <a:srgbClr val="3366FF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3380953" y="1874694"/>
              <a:ext cx="775966" cy="1588"/>
            </a:xfrm>
            <a:prstGeom prst="straightConnector1">
              <a:avLst/>
            </a:prstGeom>
            <a:ln>
              <a:solidFill>
                <a:srgbClr val="3366FF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768142" y="1660027"/>
              <a:ext cx="669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0000FF"/>
                  </a:solidFill>
                </a:rPr>
                <a:t>f0</a:t>
              </a:r>
              <a:r>
                <a:rPr lang="de-DE" baseline="-25000" dirty="0" smtClean="0">
                  <a:solidFill>
                    <a:srgbClr val="0000FF"/>
                  </a:solidFill>
                </a:rPr>
                <a:t>an</a:t>
              </a:r>
              <a:endParaRPr lang="de-DE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65096" y="925949"/>
              <a:ext cx="669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</a:rPr>
                <a:t>f0</a:t>
              </a:r>
              <a:r>
                <a:rPr lang="de-DE" baseline="-25000" dirty="0" smtClean="0">
                  <a:solidFill>
                    <a:srgbClr val="FF0000"/>
                  </a:solidFill>
                </a:rPr>
                <a:t>ab</a:t>
              </a:r>
              <a:endParaRPr lang="de-DE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01685" y="2476361"/>
              <a:ext cx="6679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solidFill>
                    <a:srgbClr val="FF0000"/>
                  </a:solidFill>
                  <a:latin typeface="+mj-lt"/>
                </a:rPr>
                <a:t>d</a:t>
              </a:r>
              <a:r>
                <a:rPr lang="de-DE" baseline="-25000" dirty="0" err="1" smtClean="0">
                  <a:solidFill>
                    <a:srgbClr val="FF0000"/>
                  </a:solidFill>
                  <a:latin typeface="+mj-lt"/>
                </a:rPr>
                <a:t>ab</a:t>
              </a:r>
              <a:endParaRPr lang="de-DE" baseline="-25000" dirty="0" smtClean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50161" y="2476361"/>
              <a:ext cx="6679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solidFill>
                    <a:srgbClr val="0000FF"/>
                  </a:solidFill>
                  <a:latin typeface="+mj-lt"/>
                </a:rPr>
                <a:t>d</a:t>
              </a:r>
              <a:r>
                <a:rPr lang="de-DE" baseline="-25000" dirty="0" err="1" smtClean="0">
                  <a:solidFill>
                    <a:srgbClr val="0000FF"/>
                  </a:solidFill>
                  <a:latin typeface="+mj-lt"/>
                </a:rPr>
                <a:t>an</a:t>
              </a:r>
              <a:endParaRPr lang="de-DE" baseline="-25000" dirty="0" smtClean="0">
                <a:solidFill>
                  <a:srgbClr val="0000FF"/>
                </a:solidFill>
                <a:latin typeface="+mj-lt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-2331" y="3381067"/>
            <a:ext cx="9362817" cy="3476933"/>
            <a:chOff x="-2331" y="3381067"/>
            <a:chExt cx="9362817" cy="3476933"/>
          </a:xfrm>
        </p:grpSpPr>
        <p:sp>
          <p:nvSpPr>
            <p:cNvPr id="14" name="TextBox 13"/>
            <p:cNvSpPr txBox="1"/>
            <p:nvPr/>
          </p:nvSpPr>
          <p:spPr>
            <a:xfrm>
              <a:off x="-2331" y="3381067"/>
              <a:ext cx="93628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200" dirty="0" smtClean="0">
                  <a:solidFill>
                    <a:srgbClr val="008000"/>
                  </a:solidFill>
                  <a:latin typeface="+mj-lt"/>
                </a:rPr>
                <a:t>Modell A</a:t>
              </a:r>
              <a:r>
                <a:rPr lang="de-DE" sz="2200" dirty="0" smtClean="0">
                  <a:latin typeface="+mj-lt"/>
                </a:rPr>
                <a:t>: H* H*.  Je gr</a:t>
              </a:r>
              <a:r>
                <a:rPr lang="de-DE" sz="2200" dirty="0" smtClean="0">
                  <a:latin typeface="+mj-lt"/>
                </a:rPr>
                <a:t>ößer die Dauer zwischen H*, umso mehr sackt f0 ab.</a:t>
              </a:r>
              <a:r>
                <a:rPr lang="de-DE" sz="2200" dirty="0" smtClean="0">
                  <a:latin typeface="+mj-lt"/>
                </a:rPr>
                <a:t> </a:t>
              </a:r>
              <a:endParaRPr lang="de-DE" sz="2200" dirty="0" smtClean="0">
                <a:latin typeface="+mj-lt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375699" y="5605187"/>
              <a:ext cx="1633602" cy="1588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191706" y="6422782"/>
              <a:ext cx="2080021" cy="1588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1193294" y="4945864"/>
              <a:ext cx="2078433" cy="103081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193294" y="5358189"/>
              <a:ext cx="2078433" cy="16493"/>
            </a:xfrm>
            <a:prstGeom prst="line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-2331" y="3811954"/>
              <a:ext cx="9144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200" dirty="0" smtClean="0">
                  <a:solidFill>
                    <a:srgbClr val="FF6600"/>
                  </a:solidFill>
                  <a:latin typeface="+mj-lt"/>
                </a:rPr>
                <a:t>Modell B</a:t>
              </a:r>
              <a:r>
                <a:rPr lang="de-DE" sz="2200" dirty="0" smtClean="0">
                  <a:latin typeface="+mj-lt"/>
                </a:rPr>
                <a:t>: H* L H*. f0 sackt ab zu dem selben Wert unabh</a:t>
              </a:r>
              <a:r>
                <a:rPr lang="de-DE" sz="2200" dirty="0" smtClean="0">
                  <a:latin typeface="+mj-lt"/>
                </a:rPr>
                <a:t>ängig von der Dauer zwischen H* H*.</a:t>
              </a:r>
              <a:endParaRPr lang="de-DE" sz="2200" dirty="0" smtClean="0">
                <a:latin typeface="+mj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23109" y="4945864"/>
              <a:ext cx="769111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+mj-lt"/>
                </a:rPr>
                <a:t>f0</a:t>
              </a:r>
              <a:r>
                <a:rPr lang="de-DE" baseline="-25000" dirty="0" smtClean="0">
                  <a:latin typeface="+mj-lt"/>
                </a:rPr>
                <a:t>ab</a:t>
              </a:r>
            </a:p>
            <a:p>
              <a:r>
                <a:rPr lang="de-DE" dirty="0" smtClean="0">
                  <a:latin typeface="+mj-lt"/>
                </a:rPr>
                <a:t>oder</a:t>
              </a:r>
            </a:p>
            <a:p>
              <a:r>
                <a:rPr lang="de-DE" dirty="0" smtClean="0">
                  <a:latin typeface="+mj-lt"/>
                </a:rPr>
                <a:t>f0</a:t>
              </a:r>
              <a:r>
                <a:rPr lang="de-DE" baseline="-25000" dirty="0" smtClean="0">
                  <a:latin typeface="+mj-lt"/>
                </a:rPr>
                <a:t>an</a:t>
              </a:r>
              <a:endParaRPr lang="de-DE" baseline="-25000" dirty="0" smtClean="0"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93294" y="6396335"/>
              <a:ext cx="18004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latin typeface="+mj-lt"/>
                </a:rPr>
                <a:t>d</a:t>
              </a:r>
              <a:r>
                <a:rPr lang="de-DE" baseline="-25000" dirty="0" err="1" smtClean="0">
                  <a:latin typeface="+mj-lt"/>
                </a:rPr>
                <a:t>ab</a:t>
              </a:r>
              <a:r>
                <a:rPr lang="de-DE" dirty="0" smtClean="0">
                  <a:latin typeface="+mj-lt"/>
                </a:rPr>
                <a:t> oder </a:t>
              </a:r>
              <a:r>
                <a:rPr lang="de-DE" dirty="0" err="1" smtClean="0">
                  <a:latin typeface="+mj-lt"/>
                </a:rPr>
                <a:t>d</a:t>
              </a:r>
              <a:r>
                <a:rPr lang="de-DE" baseline="-25000" dirty="0" err="1" smtClean="0">
                  <a:latin typeface="+mj-lt"/>
                </a:rPr>
                <a:t>an</a:t>
              </a:r>
              <a:endParaRPr lang="de-DE" baseline="-25000" dirty="0" smtClean="0">
                <a:latin typeface="+mj-lt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595746" y="4558347"/>
            <a:ext cx="5303033" cy="2068820"/>
            <a:chOff x="3595746" y="4558347"/>
            <a:chExt cx="5303033" cy="2068820"/>
          </a:xfrm>
        </p:grpSpPr>
        <p:grpSp>
          <p:nvGrpSpPr>
            <p:cNvPr id="43" name="Group 42"/>
            <p:cNvGrpSpPr/>
            <p:nvPr/>
          </p:nvGrpSpPr>
          <p:grpSpPr>
            <a:xfrm>
              <a:off x="3595746" y="4715031"/>
              <a:ext cx="2544066" cy="1384995"/>
              <a:chOff x="3595746" y="4715031"/>
              <a:chExt cx="2544066" cy="1384995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3595746" y="4715031"/>
                <a:ext cx="25440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+mj-lt"/>
                  </a:rPr>
                  <a:t>Geschwindigkeit</a:t>
                </a:r>
                <a:endParaRPr lang="de-DE" dirty="0" smtClean="0">
                  <a:latin typeface="+mj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595746" y="5176696"/>
                <a:ext cx="19545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+mj-lt"/>
                  </a:rPr>
                  <a:t>g</a:t>
                </a:r>
                <a:r>
                  <a:rPr lang="de-DE" baseline="-25000" dirty="0" smtClean="0">
                    <a:latin typeface="+mj-lt"/>
                  </a:rPr>
                  <a:t>ab</a:t>
                </a:r>
                <a:r>
                  <a:rPr lang="de-DE" dirty="0" smtClean="0">
                    <a:latin typeface="+mj-lt"/>
                  </a:rPr>
                  <a:t> = f0</a:t>
                </a:r>
                <a:r>
                  <a:rPr lang="de-DE" baseline="-25000" dirty="0" smtClean="0">
                    <a:latin typeface="+mj-lt"/>
                  </a:rPr>
                  <a:t>ab</a:t>
                </a:r>
                <a:r>
                  <a:rPr lang="de-DE" dirty="0" smtClean="0">
                    <a:latin typeface="+mj-lt"/>
                  </a:rPr>
                  <a:t>/d</a:t>
                </a:r>
                <a:r>
                  <a:rPr lang="de-DE" baseline="-25000" dirty="0" smtClean="0">
                    <a:latin typeface="+mj-lt"/>
                  </a:rPr>
                  <a:t>ab</a:t>
                </a:r>
                <a:endParaRPr lang="de-DE" baseline="-25000" dirty="0" smtClean="0">
                  <a:latin typeface="+mj-lt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95746" y="5638361"/>
                <a:ext cx="19545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err="1" smtClean="0">
                    <a:latin typeface="+mj-lt"/>
                  </a:rPr>
                  <a:t>g</a:t>
                </a:r>
                <a:r>
                  <a:rPr lang="de-DE" baseline="-25000" dirty="0" err="1" smtClean="0">
                    <a:latin typeface="+mj-lt"/>
                  </a:rPr>
                  <a:t>an</a:t>
                </a:r>
                <a:r>
                  <a:rPr lang="de-DE" dirty="0" smtClean="0">
                    <a:latin typeface="+mj-lt"/>
                  </a:rPr>
                  <a:t> = f0</a:t>
                </a:r>
                <a:r>
                  <a:rPr lang="de-DE" baseline="-25000" dirty="0" smtClean="0">
                    <a:latin typeface="+mj-lt"/>
                  </a:rPr>
                  <a:t>an</a:t>
                </a:r>
                <a:r>
                  <a:rPr lang="de-DE" dirty="0" smtClean="0">
                    <a:latin typeface="+mj-lt"/>
                  </a:rPr>
                  <a:t>/d</a:t>
                </a:r>
                <a:r>
                  <a:rPr lang="de-DE" baseline="-25000" dirty="0" smtClean="0">
                    <a:latin typeface="+mj-lt"/>
                  </a:rPr>
                  <a:t>an</a:t>
                </a:r>
                <a:endParaRPr lang="de-DE" baseline="-25000" dirty="0" smtClean="0">
                  <a:latin typeface="+mj-lt"/>
                </a:endParaRP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6002751" y="5374354"/>
              <a:ext cx="1633602" cy="1588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6818758" y="6191949"/>
              <a:ext cx="2080021" cy="1588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950161" y="4715031"/>
              <a:ext cx="769111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+mj-lt"/>
                </a:rPr>
                <a:t>g</a:t>
              </a:r>
              <a:r>
                <a:rPr lang="de-DE" baseline="-25000" dirty="0" smtClean="0">
                  <a:latin typeface="+mj-lt"/>
                </a:rPr>
                <a:t>ab</a:t>
              </a:r>
            </a:p>
            <a:p>
              <a:r>
                <a:rPr lang="de-DE" dirty="0" smtClean="0">
                  <a:latin typeface="+mj-lt"/>
                </a:rPr>
                <a:t>oder</a:t>
              </a:r>
            </a:p>
            <a:p>
              <a:r>
                <a:rPr lang="de-DE" dirty="0" err="1" smtClean="0">
                  <a:latin typeface="+mj-lt"/>
                </a:rPr>
                <a:t>g</a:t>
              </a:r>
              <a:r>
                <a:rPr lang="de-DE" baseline="-25000" dirty="0" err="1" smtClean="0">
                  <a:latin typeface="+mj-lt"/>
                </a:rPr>
                <a:t>an</a:t>
              </a:r>
              <a:endParaRPr lang="de-DE" baseline="-25000" dirty="0" smtClean="0">
                <a:latin typeface="+mj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20346" y="6165502"/>
              <a:ext cx="18004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latin typeface="+mj-lt"/>
                </a:rPr>
                <a:t>d</a:t>
              </a:r>
              <a:r>
                <a:rPr lang="de-DE" baseline="-25000" dirty="0" err="1" smtClean="0">
                  <a:latin typeface="+mj-lt"/>
                </a:rPr>
                <a:t>ab</a:t>
              </a:r>
              <a:r>
                <a:rPr lang="de-DE" dirty="0" smtClean="0">
                  <a:latin typeface="+mj-lt"/>
                </a:rPr>
                <a:t> oder </a:t>
              </a:r>
              <a:r>
                <a:rPr lang="de-DE" dirty="0" err="1" smtClean="0">
                  <a:latin typeface="+mj-lt"/>
                </a:rPr>
                <a:t>d</a:t>
              </a:r>
              <a:r>
                <a:rPr lang="de-DE" baseline="-25000" dirty="0" err="1" smtClean="0">
                  <a:latin typeface="+mj-lt"/>
                </a:rPr>
                <a:t>an</a:t>
              </a:r>
              <a:endParaRPr lang="de-DE" baseline="-25000" dirty="0" smtClean="0">
                <a:latin typeface="+mj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820346" y="4715031"/>
            <a:ext cx="2078433" cy="1121317"/>
            <a:chOff x="6820346" y="4715031"/>
            <a:chExt cx="2078433" cy="1121317"/>
          </a:xfrm>
        </p:grpSpPr>
        <p:cxnSp>
          <p:nvCxnSpPr>
            <p:cNvPr id="34" name="Straight Connector 33"/>
            <p:cNvCxnSpPr/>
            <p:nvPr/>
          </p:nvCxnSpPr>
          <p:spPr>
            <a:xfrm flipV="1">
              <a:off x="6820346" y="5127356"/>
              <a:ext cx="2078433" cy="16493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820347" y="4715031"/>
              <a:ext cx="2078432" cy="1121317"/>
            </a:xfrm>
            <a:prstGeom prst="line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7438907" y="2938026"/>
            <a:ext cx="132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Dauer</a:t>
            </a:r>
            <a:endParaRPr lang="de-DE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6470"/>
              <a:stretch>
                <a:fillRect/>
              </a:stretch>
            </p:blipFill>
          </mc:Choice>
          <mc:Fallback>
            <p:blipFill>
              <a:blip r:embed="rId3"/>
              <a:srcRect t="6470"/>
              <a:stretch>
                <a:fillRect/>
              </a:stretch>
            </p:blipFill>
          </mc:Fallback>
        </mc:AlternateContent>
        <p:spPr>
          <a:xfrm>
            <a:off x="593680" y="1896279"/>
            <a:ext cx="8413671" cy="26998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93651" y="1434614"/>
            <a:ext cx="127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+mj-lt"/>
              </a:rPr>
              <a:t>Abstieg</a:t>
            </a:r>
            <a:endParaRPr lang="de-DE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9338" y="1434614"/>
            <a:ext cx="1257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+mj-lt"/>
              </a:rPr>
              <a:t>Anstieg</a:t>
            </a:r>
            <a:endParaRPr lang="de-DE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45411" y="1434614"/>
            <a:ext cx="26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+mj-lt"/>
              </a:rPr>
              <a:t>Abstieg + Anstieg</a:t>
            </a:r>
            <a:endParaRPr lang="de-DE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76689" y="2861186"/>
            <a:ext cx="1279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f0 (Hz)</a:t>
            </a:r>
            <a:endParaRPr lang="de-DE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25232" y="4596162"/>
            <a:ext cx="1504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Dauer (s)</a:t>
            </a:r>
            <a:endParaRPr lang="de-DE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9005" y="49619"/>
            <a:ext cx="4331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n-lt"/>
              </a:rPr>
              <a:t>Mittelwerte 8 Versuchspersonen</a:t>
            </a:r>
            <a:endParaRPr lang="de-DE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00503" y="511284"/>
            <a:ext cx="2142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A = Ben Mahler</a:t>
            </a:r>
            <a:endParaRPr lang="de-DE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00503" y="972949"/>
            <a:ext cx="262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 = Lena Mahler</a:t>
            </a:r>
            <a:endParaRPr lang="de-DE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86037" y="511284"/>
            <a:ext cx="315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C = Melanie Mahler</a:t>
            </a:r>
            <a:endParaRPr lang="de-DE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94908" y="972949"/>
            <a:ext cx="370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D = Melanie </a:t>
            </a:r>
            <a:r>
              <a:rPr lang="de-DE" dirty="0" err="1" smtClean="0">
                <a:latin typeface="+mj-lt"/>
              </a:rPr>
              <a:t>Romanelli</a:t>
            </a:r>
            <a:endParaRPr lang="de-DE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3680" y="5531336"/>
            <a:ext cx="21548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rgbClr val="008000"/>
                </a:solidFill>
                <a:latin typeface="+mj-lt"/>
              </a:rPr>
              <a:t>Modell A</a:t>
            </a:r>
            <a:r>
              <a:rPr lang="de-DE" sz="2200" dirty="0" smtClean="0">
                <a:latin typeface="+mj-lt"/>
              </a:rPr>
              <a:t>: H* H*</a:t>
            </a:r>
            <a:endParaRPr lang="de-DE" sz="2200" dirty="0" smtClean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3680" y="5962223"/>
            <a:ext cx="22785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rgbClr val="FF6600"/>
                </a:solidFill>
                <a:latin typeface="+mj-lt"/>
              </a:rPr>
              <a:t>Modell B</a:t>
            </a:r>
            <a:r>
              <a:rPr lang="de-DE" sz="2200" dirty="0" smtClean="0">
                <a:latin typeface="+mj-lt"/>
              </a:rPr>
              <a:t>: H* L H*</a:t>
            </a:r>
            <a:endParaRPr lang="de-DE" sz="2200" dirty="0" smtClean="0">
              <a:latin typeface="+mj-lt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5201840" y="5588694"/>
            <a:ext cx="1633602" cy="1588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17847" y="6406289"/>
            <a:ext cx="2080021" cy="1588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019435" y="4929371"/>
            <a:ext cx="2078433" cy="1030814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019435" y="5341696"/>
            <a:ext cx="2078433" cy="16493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49250" y="4929371"/>
            <a:ext cx="76911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+mj-lt"/>
              </a:rPr>
              <a:t>f0</a:t>
            </a:r>
            <a:r>
              <a:rPr lang="de-DE" baseline="-25000" dirty="0" smtClean="0">
                <a:latin typeface="+mj-lt"/>
              </a:rPr>
              <a:t>ab</a:t>
            </a:r>
          </a:p>
          <a:p>
            <a:r>
              <a:rPr lang="de-DE" dirty="0" smtClean="0">
                <a:latin typeface="+mj-lt"/>
              </a:rPr>
              <a:t>oder</a:t>
            </a:r>
          </a:p>
          <a:p>
            <a:r>
              <a:rPr lang="de-DE" dirty="0" smtClean="0">
                <a:latin typeface="+mj-lt"/>
              </a:rPr>
              <a:t>f0</a:t>
            </a:r>
            <a:r>
              <a:rPr lang="de-DE" baseline="-25000" dirty="0" smtClean="0">
                <a:latin typeface="+mj-lt"/>
              </a:rPr>
              <a:t>an</a:t>
            </a:r>
            <a:endParaRPr lang="de-DE" baseline="-25000" dirty="0" smtClean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9435" y="6379842"/>
            <a:ext cx="180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+mj-lt"/>
              </a:rPr>
              <a:t>d</a:t>
            </a:r>
            <a:r>
              <a:rPr lang="de-DE" baseline="-25000" dirty="0" err="1" smtClean="0">
                <a:latin typeface="+mj-lt"/>
              </a:rPr>
              <a:t>ab</a:t>
            </a:r>
            <a:r>
              <a:rPr lang="de-DE" dirty="0" smtClean="0">
                <a:latin typeface="+mj-lt"/>
              </a:rPr>
              <a:t> oder </a:t>
            </a:r>
            <a:r>
              <a:rPr lang="de-DE" dirty="0" err="1" smtClean="0">
                <a:latin typeface="+mj-lt"/>
              </a:rPr>
              <a:t>d</a:t>
            </a:r>
            <a:r>
              <a:rPr lang="de-DE" baseline="-25000" dirty="0" err="1" smtClean="0">
                <a:latin typeface="+mj-lt"/>
              </a:rPr>
              <a:t>an</a:t>
            </a:r>
            <a:endParaRPr lang="de-DE" baseline="-25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3919" b="19478"/>
              <a:stretch>
                <a:fillRect/>
              </a:stretch>
            </p:blipFill>
          </mc:Choice>
          <mc:Fallback>
            <p:blipFill>
              <a:blip r:embed="rId3"/>
              <a:srcRect t="13919" b="19478"/>
              <a:stretch>
                <a:fillRect/>
              </a:stretch>
            </p:blipFill>
          </mc:Fallback>
        </mc:AlternateContent>
        <p:spPr>
          <a:xfrm>
            <a:off x="637570" y="470051"/>
            <a:ext cx="7759700" cy="26306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4181" y="3587299"/>
            <a:ext cx="226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A = Ben Mahler</a:t>
            </a:r>
            <a:endParaRPr lang="de-DE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181" y="3894513"/>
            <a:ext cx="262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 = Lena Mahler</a:t>
            </a:r>
            <a:endParaRPr lang="de-DE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5324" y="3587299"/>
            <a:ext cx="315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C = Melanie Mahler</a:t>
            </a:r>
            <a:endParaRPr lang="de-DE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5324" y="3894513"/>
            <a:ext cx="370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D = Melanie </a:t>
            </a:r>
            <a:r>
              <a:rPr lang="de-DE" dirty="0" err="1" smtClean="0">
                <a:latin typeface="+mj-lt"/>
              </a:rPr>
              <a:t>Romanelli</a:t>
            </a:r>
            <a:endParaRPr lang="de-DE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648374" y="1555940"/>
            <a:ext cx="2571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+mj-lt"/>
              </a:rPr>
              <a:t>Geschwindigkeit (Hz/s)</a:t>
            </a:r>
            <a:endParaRPr lang="de-DE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4731" y="0"/>
            <a:ext cx="1278304" cy="470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+mj-lt"/>
              </a:rPr>
              <a:t>Abstieg</a:t>
            </a:r>
            <a:endParaRPr lang="de-DE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5031" y="1"/>
            <a:ext cx="1278304" cy="470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+mj-lt"/>
              </a:rPr>
              <a:t>Anstieg</a:t>
            </a:r>
            <a:endParaRPr lang="de-DE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91694" y="3041939"/>
            <a:ext cx="2399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A       B       C       D</a:t>
            </a:r>
            <a:endParaRPr lang="de-DE" dirty="0" smtClean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54265" y="3041939"/>
            <a:ext cx="2399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A       B       C       D</a:t>
            </a:r>
            <a:endParaRPr lang="de-DE" dirty="0" smtClean="0">
              <a:latin typeface="+mj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371828" y="4634729"/>
            <a:ext cx="5346456" cy="2068820"/>
            <a:chOff x="3552323" y="4558347"/>
            <a:chExt cx="5346456" cy="2068820"/>
          </a:xfrm>
        </p:grpSpPr>
        <p:grpSp>
          <p:nvGrpSpPr>
            <p:cNvPr id="15" name="Group 42"/>
            <p:cNvGrpSpPr/>
            <p:nvPr/>
          </p:nvGrpSpPr>
          <p:grpSpPr>
            <a:xfrm>
              <a:off x="3552323" y="4715031"/>
              <a:ext cx="2587489" cy="1384995"/>
              <a:chOff x="3552323" y="4715031"/>
              <a:chExt cx="2587489" cy="1384995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3595746" y="4715031"/>
                <a:ext cx="25440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+mj-lt"/>
                  </a:rPr>
                  <a:t>Geschwindigkeit</a:t>
                </a:r>
                <a:endParaRPr lang="de-DE" dirty="0" smtClean="0">
                  <a:latin typeface="+mj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552323" y="5207474"/>
                <a:ext cx="19545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+mj-lt"/>
                  </a:rPr>
                  <a:t>g</a:t>
                </a:r>
                <a:r>
                  <a:rPr lang="de-DE" baseline="-25000" dirty="0" smtClean="0">
                    <a:latin typeface="+mj-lt"/>
                  </a:rPr>
                  <a:t>ab</a:t>
                </a:r>
                <a:r>
                  <a:rPr lang="de-DE" dirty="0" smtClean="0">
                    <a:latin typeface="+mj-lt"/>
                  </a:rPr>
                  <a:t> = f0</a:t>
                </a:r>
                <a:r>
                  <a:rPr lang="de-DE" baseline="-25000" dirty="0" smtClean="0">
                    <a:latin typeface="+mj-lt"/>
                  </a:rPr>
                  <a:t>ab</a:t>
                </a:r>
                <a:r>
                  <a:rPr lang="de-DE" dirty="0" smtClean="0">
                    <a:latin typeface="+mj-lt"/>
                  </a:rPr>
                  <a:t>/d</a:t>
                </a:r>
                <a:r>
                  <a:rPr lang="de-DE" baseline="-25000" dirty="0" smtClean="0">
                    <a:latin typeface="+mj-lt"/>
                  </a:rPr>
                  <a:t>ab</a:t>
                </a:r>
                <a:endParaRPr lang="de-DE" baseline="-25000" dirty="0" smtClean="0">
                  <a:latin typeface="+mj-lt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595746" y="5638361"/>
                <a:ext cx="19545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err="1" smtClean="0">
                    <a:latin typeface="+mj-lt"/>
                  </a:rPr>
                  <a:t>g</a:t>
                </a:r>
                <a:r>
                  <a:rPr lang="de-DE" baseline="-25000" dirty="0" err="1" smtClean="0">
                    <a:latin typeface="+mj-lt"/>
                  </a:rPr>
                  <a:t>an</a:t>
                </a:r>
                <a:r>
                  <a:rPr lang="de-DE" dirty="0" smtClean="0">
                    <a:latin typeface="+mj-lt"/>
                  </a:rPr>
                  <a:t> = f0</a:t>
                </a:r>
                <a:r>
                  <a:rPr lang="de-DE" baseline="-25000" dirty="0" smtClean="0">
                    <a:latin typeface="+mj-lt"/>
                  </a:rPr>
                  <a:t>an</a:t>
                </a:r>
                <a:r>
                  <a:rPr lang="de-DE" dirty="0" smtClean="0">
                    <a:latin typeface="+mj-lt"/>
                  </a:rPr>
                  <a:t>/d</a:t>
                </a:r>
                <a:r>
                  <a:rPr lang="de-DE" baseline="-25000" dirty="0" smtClean="0">
                    <a:latin typeface="+mj-lt"/>
                  </a:rPr>
                  <a:t>an</a:t>
                </a:r>
                <a:endParaRPr lang="de-DE" baseline="-25000" dirty="0" smtClean="0">
                  <a:latin typeface="+mj-lt"/>
                </a:endParaRPr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6002751" y="5374354"/>
              <a:ext cx="1633602" cy="1588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818758" y="6191949"/>
              <a:ext cx="2080021" cy="1588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950161" y="4715031"/>
              <a:ext cx="769111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+mj-lt"/>
                </a:rPr>
                <a:t>g</a:t>
              </a:r>
              <a:r>
                <a:rPr lang="de-DE" baseline="-25000" dirty="0" smtClean="0">
                  <a:latin typeface="+mj-lt"/>
                </a:rPr>
                <a:t>ab</a:t>
              </a:r>
            </a:p>
            <a:p>
              <a:r>
                <a:rPr lang="de-DE" dirty="0" smtClean="0">
                  <a:latin typeface="+mj-lt"/>
                </a:rPr>
                <a:t>oder</a:t>
              </a:r>
            </a:p>
            <a:p>
              <a:r>
                <a:rPr lang="de-DE" dirty="0" err="1" smtClean="0">
                  <a:latin typeface="+mj-lt"/>
                </a:rPr>
                <a:t>g</a:t>
              </a:r>
              <a:r>
                <a:rPr lang="de-DE" baseline="-25000" dirty="0" err="1" smtClean="0">
                  <a:latin typeface="+mj-lt"/>
                </a:rPr>
                <a:t>an</a:t>
              </a:r>
              <a:endParaRPr lang="de-DE" baseline="-25000" dirty="0" smtClean="0"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20346" y="6165502"/>
              <a:ext cx="18004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latin typeface="+mj-lt"/>
                </a:rPr>
                <a:t>d</a:t>
              </a:r>
              <a:r>
                <a:rPr lang="de-DE" baseline="-25000" dirty="0" err="1" smtClean="0">
                  <a:latin typeface="+mj-lt"/>
                </a:rPr>
                <a:t>ab</a:t>
              </a:r>
              <a:r>
                <a:rPr lang="de-DE" dirty="0" smtClean="0">
                  <a:latin typeface="+mj-lt"/>
                </a:rPr>
                <a:t> oder </a:t>
              </a:r>
              <a:r>
                <a:rPr lang="de-DE" dirty="0" err="1" smtClean="0">
                  <a:latin typeface="+mj-lt"/>
                </a:rPr>
                <a:t>d</a:t>
              </a:r>
              <a:r>
                <a:rPr lang="de-DE" baseline="-25000" dirty="0" err="1" smtClean="0">
                  <a:latin typeface="+mj-lt"/>
                </a:rPr>
                <a:t>an</a:t>
              </a:r>
              <a:endParaRPr lang="de-DE" baseline="-25000" dirty="0" smtClean="0">
                <a:latin typeface="+mj-lt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39851" y="4791413"/>
            <a:ext cx="2078433" cy="1121317"/>
            <a:chOff x="6820346" y="4715031"/>
            <a:chExt cx="2078433" cy="1121317"/>
          </a:xfrm>
        </p:grpSpPr>
        <p:cxnSp>
          <p:nvCxnSpPr>
            <p:cNvPr id="24" name="Straight Connector 23"/>
            <p:cNvCxnSpPr/>
            <p:nvPr/>
          </p:nvCxnSpPr>
          <p:spPr>
            <a:xfrm flipV="1">
              <a:off x="6820346" y="5127356"/>
              <a:ext cx="2078433" cy="16493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820347" y="4715031"/>
              <a:ext cx="2078432" cy="1121317"/>
            </a:xfrm>
            <a:prstGeom prst="line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69973" y="5050956"/>
            <a:ext cx="21548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rgbClr val="008000"/>
                </a:solidFill>
                <a:latin typeface="+mj-lt"/>
              </a:rPr>
              <a:t>Modell A</a:t>
            </a:r>
            <a:r>
              <a:rPr lang="de-DE" sz="2200" dirty="0" smtClean="0">
                <a:latin typeface="+mj-lt"/>
              </a:rPr>
              <a:t>: H* H*</a:t>
            </a:r>
            <a:endParaRPr lang="de-DE" sz="2200" dirty="0" smtClean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9973" y="5481843"/>
            <a:ext cx="22785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rgbClr val="FF6600"/>
                </a:solidFill>
                <a:latin typeface="+mj-lt"/>
              </a:rPr>
              <a:t>Modell B</a:t>
            </a:r>
            <a:r>
              <a:rPr lang="de-DE" sz="2200" dirty="0" smtClean="0">
                <a:latin typeface="+mj-lt"/>
              </a:rPr>
              <a:t>: H* L H*</a:t>
            </a:r>
            <a:endParaRPr lang="de-DE" sz="2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+mj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66</TotalTime>
  <Words>193</Words>
  <Application>Microsoft Macintosh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Theme</vt:lpstr>
      <vt:lpstr>Slide 1</vt:lpstr>
      <vt:lpstr>Slide 2</vt:lpstr>
      <vt:lpstr>Slide 3</vt:lpstr>
      <vt:lpstr>Slide 4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3</cp:revision>
  <dcterms:created xsi:type="dcterms:W3CDTF">2011-11-15T10:43:07Z</dcterms:created>
  <dcterms:modified xsi:type="dcterms:W3CDTF">2011-11-15T11:12:15Z</dcterms:modified>
</cp:coreProperties>
</file>