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WAV" ContentType="audio/wav"/>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307" r:id="rId4"/>
    <p:sldId id="309" r:id="rId5"/>
    <p:sldId id="310" r:id="rId6"/>
    <p:sldId id="311" r:id="rId7"/>
    <p:sldId id="315" r:id="rId8"/>
    <p:sldId id="312" r:id="rId9"/>
    <p:sldId id="313" r:id="rId10"/>
    <p:sldId id="314" r:id="rId11"/>
    <p:sldId id="303" r:id="rId12"/>
    <p:sldId id="260" r:id="rId13"/>
    <p:sldId id="294" r:id="rId14"/>
    <p:sldId id="277" r:id="rId15"/>
    <p:sldId id="316" r:id="rId16"/>
    <p:sldId id="317" r:id="rId17"/>
    <p:sldId id="318" r:id="rId18"/>
    <p:sldId id="319" r:id="rId19"/>
    <p:sldId id="295" r:id="rId20"/>
    <p:sldId id="320" r:id="rId21"/>
    <p:sldId id="321" r:id="rId22"/>
    <p:sldId id="323" r:id="rId23"/>
    <p:sldId id="324" r:id="rId24"/>
    <p:sldId id="325" r:id="rId25"/>
    <p:sldId id="326" r:id="rId26"/>
    <p:sldId id="32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FFFF"/>
    <a:srgbClr val="0080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329" autoAdjust="0"/>
    <p:restoredTop sz="94668" autoAdjust="0"/>
  </p:normalViewPr>
  <p:slideViewPr>
    <p:cSldViewPr snapToObjects="1">
      <p:cViewPr>
        <p:scale>
          <a:sx n="100" d="100"/>
          <a:sy n="100" d="100"/>
        </p:scale>
        <p:origin x="-2712" y="-1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7137A3-F560-5F44-8101-3AE1B4E3A6E4}" type="datetimeFigureOut">
              <a:rPr lang="en-US" smtClean="0"/>
              <a:pPr/>
              <a:t>10/10/14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54AE16-2834-7445-B6C9-D160547E79D4}"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4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559DF-C251-274C-802C-28BD145F87CC}" type="datetimeFigureOut">
              <a:rPr lang="en-US" smtClean="0"/>
              <a:pPr/>
              <a:t>10/10/14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FEFEB-7966-AA42-8E6E-CA349B0E5E5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649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F42701C-C9DD-2648-8631-8DC318BA69B0}" type="slidenum">
              <a:rPr lang="de-DE"/>
              <a:pPr/>
              <a:t>22</a:t>
            </a:fld>
            <a:endParaRPr 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51B4517-D8CD-8D46-A8BA-98736A252E0E}" type="slidenum">
              <a:rPr lang="de-DE"/>
              <a:pPr/>
              <a:t>23</a:t>
            </a:fld>
            <a:endParaRPr lang="de-D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0C2D40E-3157-CF41-97E8-5B0606BF58D0}" type="slidenum">
              <a:rPr lang="de-DE"/>
              <a:pPr/>
              <a:t>24</a:t>
            </a:fld>
            <a:endParaRPr lang="de-D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1CE00F5-50FB-2746-BB04-59154579B5EA}" type="slidenum">
              <a:rPr lang="de-DE"/>
              <a:pPr/>
              <a:t>25</a:t>
            </a:fld>
            <a:endParaRPr lang="de-D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10/10/14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10/10/14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10/10/14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10/10/14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A6ED096-8A8A-5544-9860-F94C5D2D4F0B}" type="datetimeFigureOut">
              <a:rPr lang="en-US" smtClean="0"/>
              <a:pPr/>
              <a:t>10/10/14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Date Placeholder 4"/>
          <p:cNvSpPr>
            <a:spLocks noGrp="1"/>
          </p:cNvSpPr>
          <p:nvPr>
            <p:ph type="dt" sz="half" idx="10"/>
          </p:nvPr>
        </p:nvSpPr>
        <p:spPr/>
        <p:txBody>
          <a:bodyPr/>
          <a:lstStyle/>
          <a:p>
            <a:fld id="{7A6ED096-8A8A-5544-9860-F94C5D2D4F0B}" type="datetimeFigureOut">
              <a:rPr lang="en-US" smtClean="0"/>
              <a:pPr/>
              <a:t>10/10/14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7" name="Date Placeholder 6"/>
          <p:cNvSpPr>
            <a:spLocks noGrp="1"/>
          </p:cNvSpPr>
          <p:nvPr>
            <p:ph type="dt" sz="half" idx="10"/>
          </p:nvPr>
        </p:nvSpPr>
        <p:spPr/>
        <p:txBody>
          <a:bodyPr/>
          <a:lstStyle/>
          <a:p>
            <a:fld id="{7A6ED096-8A8A-5544-9860-F94C5D2D4F0B}" type="datetimeFigureOut">
              <a:rPr lang="en-US" smtClean="0"/>
              <a:pPr/>
              <a:t>10/10/14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Date Placeholder 2"/>
          <p:cNvSpPr>
            <a:spLocks noGrp="1"/>
          </p:cNvSpPr>
          <p:nvPr>
            <p:ph type="dt" sz="half" idx="10"/>
          </p:nvPr>
        </p:nvSpPr>
        <p:spPr/>
        <p:txBody>
          <a:bodyPr/>
          <a:lstStyle/>
          <a:p>
            <a:fld id="{7A6ED096-8A8A-5544-9860-F94C5D2D4F0B}" type="datetimeFigureOut">
              <a:rPr lang="en-US" smtClean="0"/>
              <a:pPr/>
              <a:t>10/10/14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ED096-8A8A-5544-9860-F94C5D2D4F0B}" type="datetimeFigureOut">
              <a:rPr lang="en-US" smtClean="0"/>
              <a:pPr/>
              <a:t>10/10/14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10/10/14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10/10/14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ED096-8A8A-5544-9860-F94C5D2D4F0B}" type="datetimeFigureOut">
              <a:rPr lang="en-US" smtClean="0"/>
              <a:pPr/>
              <a:t>10/10/14</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8AC7D-1320-6741-AAB4-04F59E5813D2}"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microsoft.com/office/2007/relationships/media" Target="../media/media2.WAV"/><Relationship Id="rId12" Type="http://schemas.microsoft.com/office/2007/relationships/media" Target="../media/media3.WAV"/><Relationship Id="rId1" Type="http://schemas.openxmlformats.org/officeDocument/2006/relationships/audio" Target="../media/media2.WAV"/><Relationship Id="rId2" Type="http://schemas.openxmlformats.org/officeDocument/2006/relationships/audio" Target="../media/media3.WAV"/><Relationship Id="rId3" Type="http://schemas.openxmlformats.org/officeDocument/2006/relationships/audio" Target="../media/media4.WAV"/><Relationship Id="rId4" Type="http://schemas.openxmlformats.org/officeDocument/2006/relationships/audio" Target="../media/media5.WAV"/><Relationship Id="rId5" Type="http://schemas.openxmlformats.org/officeDocument/2006/relationships/slideLayout" Target="../slideLayouts/slideLayout7.xml"/><Relationship Id="rId6" Type="http://schemas.openxmlformats.org/officeDocument/2006/relationships/image" Target="../media/image8.png"/><Relationship Id="rId7" Type="http://schemas.openxmlformats.org/officeDocument/2006/relationships/image" Target="../media/image9.png"/><Relationship Id="rId8" Type="http://schemas.microsoft.com/office/2007/relationships/media" Target="../media/media4.WAV"/><Relationship Id="rId9" Type="http://schemas.openxmlformats.org/officeDocument/2006/relationships/image" Target="../media/image3.png"/><Relationship Id="rId10" Type="http://schemas.microsoft.com/office/2007/relationships/media" Target="../media/media5.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media" Target="../media/media1.WAV"/><Relationship Id="rId5" Type="http://schemas.openxmlformats.org/officeDocument/2006/relationships/image" Target="../media/image3.png"/><Relationship Id="rId1" Type="http://schemas.openxmlformats.org/officeDocument/2006/relationships/audio" Target="../media/media1.WAV"/><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971800" y="2364431"/>
            <a:ext cx="2745313" cy="461665"/>
          </a:xfrm>
          <a:prstGeom prst="rect">
            <a:avLst/>
          </a:prstGeom>
          <a:noFill/>
          <a:ln w="9525">
            <a:noFill/>
            <a:miter lim="800000"/>
            <a:headEnd/>
            <a:tailEnd/>
          </a:ln>
        </p:spPr>
        <p:txBody>
          <a:bodyPr wrap="none">
            <a:prstTxWarp prst="textNoShape">
              <a:avLst/>
            </a:prstTxWarp>
            <a:spAutoFit/>
          </a:bodyPr>
          <a:lstStyle/>
          <a:p>
            <a:r>
              <a:rPr lang="en-GB" sz="2400" dirty="0" smtClean="0"/>
              <a:t>Jonathan Harrington</a:t>
            </a:r>
            <a:endParaRPr lang="en-GB" sz="2400" dirty="0"/>
          </a:p>
        </p:txBody>
      </p:sp>
      <p:pic>
        <p:nvPicPr>
          <p:cNvPr id="7" name="Picture 9"/>
          <p:cNvPicPr>
            <a:picLocks noChangeAspect="1" noChangeArrowheads="1"/>
          </p:cNvPicPr>
          <p:nvPr/>
        </p:nvPicPr>
        <p:blipFill>
          <a:blip r:embed="rId2"/>
          <a:srcRect/>
          <a:stretch>
            <a:fillRect/>
          </a:stretch>
        </p:blipFill>
        <p:spPr bwMode="auto">
          <a:xfrm>
            <a:off x="3352800" y="4648200"/>
            <a:ext cx="1826687" cy="1182429"/>
          </a:xfrm>
          <a:prstGeom prst="rect">
            <a:avLst/>
          </a:prstGeom>
          <a:noFill/>
          <a:ln w="9525">
            <a:noFill/>
            <a:round/>
            <a:headEnd/>
            <a:tailEnd/>
          </a:ln>
        </p:spPr>
      </p:pic>
      <p:sp>
        <p:nvSpPr>
          <p:cNvPr id="4" name="TextBox 3"/>
          <p:cNvSpPr txBox="1"/>
          <p:nvPr/>
        </p:nvSpPr>
        <p:spPr>
          <a:xfrm>
            <a:off x="1371600" y="533400"/>
            <a:ext cx="541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mj-lt"/>
                <a:cs typeface="Arial"/>
              </a:rPr>
              <a:t>Das </a:t>
            </a:r>
            <a:r>
              <a:rPr lang="en-US" sz="2400" dirty="0" err="1" smtClean="0">
                <a:latin typeface="+mj-lt"/>
                <a:cs typeface="Arial"/>
              </a:rPr>
              <a:t>Lautwandel-Modell</a:t>
            </a:r>
            <a:r>
              <a:rPr lang="en-US" sz="2400" dirty="0" smtClean="0">
                <a:latin typeface="+mj-lt"/>
                <a:cs typeface="Arial"/>
              </a:rPr>
              <a:t> von John </a:t>
            </a:r>
            <a:r>
              <a:rPr lang="en-US" sz="2400" dirty="0" err="1" smtClean="0">
                <a:latin typeface="+mj-lt"/>
                <a:cs typeface="Arial"/>
              </a:rPr>
              <a:t>Ohala</a:t>
            </a:r>
            <a:endParaRPr lang="en-GB" sz="2400" dirty="0" smtClean="0">
              <a:latin typeface="+mj-lt"/>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99592" y="33040"/>
            <a:ext cx="74168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t>Perzeptive</a:t>
            </a:r>
            <a:r>
              <a:rPr lang="en-AU" sz="2400" dirty="0" smtClean="0"/>
              <a:t> </a:t>
            </a:r>
            <a:r>
              <a:rPr lang="en-AU" sz="2400" dirty="0" err="1" smtClean="0"/>
              <a:t>Kompensierung</a:t>
            </a:r>
            <a:r>
              <a:rPr lang="en-AU" sz="2400" dirty="0" smtClean="0"/>
              <a:t> </a:t>
            </a:r>
            <a:r>
              <a:rPr lang="en-AU" sz="2400" dirty="0" err="1" smtClean="0"/>
              <a:t>für</a:t>
            </a:r>
            <a:r>
              <a:rPr lang="en-AU" sz="2400" dirty="0" smtClean="0"/>
              <a:t> </a:t>
            </a:r>
            <a:r>
              <a:rPr lang="en-AU" sz="2400" dirty="0" err="1" smtClean="0"/>
              <a:t>Koartikulation</a:t>
            </a:r>
            <a:r>
              <a:rPr lang="en-AU" sz="2400" dirty="0" smtClean="0"/>
              <a:t>: Evidenzen</a:t>
            </a:r>
            <a:r>
              <a:rPr lang="en-AU" sz="2400" baseline="30000" dirty="0" smtClean="0"/>
              <a:t>1</a:t>
            </a:r>
            <a:endParaRPr lang="en-US" sz="2400" baseline="30000" dirty="0"/>
          </a:p>
        </p:txBody>
      </p:sp>
      <p:grpSp>
        <p:nvGrpSpPr>
          <p:cNvPr id="19" name="Group 18"/>
          <p:cNvGrpSpPr/>
          <p:nvPr/>
        </p:nvGrpSpPr>
        <p:grpSpPr>
          <a:xfrm>
            <a:off x="223292" y="498004"/>
            <a:ext cx="7055024" cy="5047136"/>
            <a:chOff x="223292" y="498004"/>
            <a:chExt cx="7055024" cy="5047136"/>
          </a:xfrm>
        </p:grpSpPr>
        <p:sp>
          <p:nvSpPr>
            <p:cNvPr id="5" name="Text Box 11"/>
            <p:cNvSpPr txBox="1">
              <a:spLocks noChangeArrowheads="1"/>
            </p:cNvSpPr>
            <p:nvPr/>
          </p:nvSpPr>
          <p:spPr bwMode="auto">
            <a:xfrm>
              <a:off x="228600" y="498004"/>
              <a:ext cx="7049716"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smtClean="0">
                  <a:latin typeface="+mj-lt"/>
                </a:rPr>
                <a:t>1. Kontinuum synthetisieren zwischen /s/ und /</a:t>
              </a:r>
              <a:r>
                <a:rPr lang="de-DE" dirty="0" err="1" smtClean="0">
                  <a:latin typeface="+mj-lt"/>
                </a:rPr>
                <a:t>ʃ</a:t>
              </a:r>
              <a:r>
                <a:rPr lang="de-DE" dirty="0" smtClean="0">
                  <a:latin typeface="+mj-lt"/>
                </a:rPr>
                <a:t>/ durch Geräusch-Senkung</a:t>
              </a:r>
              <a:endParaRPr lang="de-DE" dirty="0">
                <a:latin typeface="+mj-lt"/>
              </a:endParaRPr>
            </a:p>
          </p:txBody>
        </p:sp>
        <p:sp>
          <p:nvSpPr>
            <p:cNvPr id="6" name="Rectangle 62"/>
            <p:cNvSpPr>
              <a:spLocks noChangeArrowheads="1"/>
            </p:cNvSpPr>
            <p:nvPr/>
          </p:nvSpPr>
          <p:spPr bwMode="auto">
            <a:xfrm>
              <a:off x="1471861" y="2089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3"/>
            <p:cNvSpPr>
              <a:spLocks noChangeArrowheads="1"/>
            </p:cNvSpPr>
            <p:nvPr/>
          </p:nvSpPr>
          <p:spPr bwMode="auto">
            <a:xfrm>
              <a:off x="1852861" y="2470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Text Box 101"/>
            <p:cNvSpPr txBox="1">
              <a:spLocks noChangeArrowheads="1"/>
            </p:cNvSpPr>
            <p:nvPr/>
          </p:nvSpPr>
          <p:spPr bwMode="auto">
            <a:xfrm>
              <a:off x="223292" y="5060952"/>
              <a:ext cx="38100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9" name="Rectangle 62"/>
            <p:cNvSpPr>
              <a:spLocks noChangeArrowheads="1"/>
            </p:cNvSpPr>
            <p:nvPr/>
          </p:nvSpPr>
          <p:spPr bwMode="auto">
            <a:xfrm>
              <a:off x="2233861" y="2851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63"/>
            <p:cNvSpPr>
              <a:spLocks noChangeArrowheads="1"/>
            </p:cNvSpPr>
            <p:nvPr/>
          </p:nvSpPr>
          <p:spPr bwMode="auto">
            <a:xfrm>
              <a:off x="2614861" y="3232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 name="Rectangle 62"/>
            <p:cNvSpPr>
              <a:spLocks noChangeArrowheads="1"/>
            </p:cNvSpPr>
            <p:nvPr/>
          </p:nvSpPr>
          <p:spPr bwMode="auto">
            <a:xfrm>
              <a:off x="3072061" y="3536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Rectangle 63"/>
            <p:cNvSpPr>
              <a:spLocks noChangeArrowheads="1"/>
            </p:cNvSpPr>
            <p:nvPr/>
          </p:nvSpPr>
          <p:spPr bwMode="auto">
            <a:xfrm>
              <a:off x="3453061" y="3917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Rectangle 62"/>
            <p:cNvSpPr>
              <a:spLocks noChangeArrowheads="1"/>
            </p:cNvSpPr>
            <p:nvPr/>
          </p:nvSpPr>
          <p:spPr bwMode="auto">
            <a:xfrm>
              <a:off x="3910261" y="4298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Rectangle 63"/>
            <p:cNvSpPr>
              <a:spLocks noChangeArrowheads="1"/>
            </p:cNvSpPr>
            <p:nvPr/>
          </p:nvSpPr>
          <p:spPr bwMode="auto">
            <a:xfrm>
              <a:off x="4367461" y="4679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TextBox 22"/>
            <p:cNvSpPr txBox="1">
              <a:spLocks noChangeArrowheads="1"/>
            </p:cNvSpPr>
            <p:nvPr/>
          </p:nvSpPr>
          <p:spPr bwMode="auto">
            <a:xfrm>
              <a:off x="337592" y="2089152"/>
              <a:ext cx="15240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26" name="TextBox 25"/>
          <p:cNvSpPr txBox="1"/>
          <p:nvPr/>
        </p:nvSpPr>
        <p:spPr>
          <a:xfrm>
            <a:off x="304800" y="1196752"/>
            <a:ext cx="6067400" cy="461665"/>
          </a:xfrm>
          <a:prstGeom prst="rect">
            <a:avLst/>
          </a:prstGeom>
          <a:noFill/>
        </p:spPr>
        <p:txBody>
          <a:bodyPr wrap="square" rtlCol="0">
            <a:spAutoFit/>
          </a:bodyPr>
          <a:lstStyle/>
          <a:p>
            <a:r>
              <a:rPr lang="en-US" sz="2400" dirty="0" smtClean="0">
                <a:latin typeface="+mj-lt"/>
                <a:cs typeface="Arial"/>
              </a:rPr>
              <a:t>3. Forced-choice test: war </a:t>
            </a:r>
            <a:r>
              <a:rPr lang="en-US" sz="2400" dirty="0" err="1" smtClean="0">
                <a:latin typeface="+mj-lt"/>
                <a:cs typeface="Arial"/>
              </a:rPr>
              <a:t>es</a:t>
            </a:r>
            <a:r>
              <a:rPr lang="en-US" sz="2400" dirty="0" smtClean="0">
                <a:latin typeface="+mj-lt"/>
                <a:cs typeface="Arial"/>
              </a:rPr>
              <a:t> </a:t>
            </a:r>
            <a:r>
              <a:rPr lang="en-US" sz="2400" dirty="0" err="1" smtClean="0">
                <a:latin typeface="+mj-lt"/>
                <a:cs typeface="Arial"/>
              </a:rPr>
              <a:t>ein</a:t>
            </a:r>
            <a:r>
              <a:rPr lang="en-US" sz="2400" dirty="0" smtClean="0">
                <a:latin typeface="+mj-lt"/>
                <a:cs typeface="Arial"/>
              </a:rPr>
              <a:t> /s/ </a:t>
            </a:r>
            <a:r>
              <a:rPr lang="en-US" sz="2400" dirty="0" err="1" smtClean="0">
                <a:latin typeface="+mj-lt"/>
                <a:cs typeface="Arial"/>
              </a:rPr>
              <a:t>oder</a:t>
            </a:r>
            <a:r>
              <a:rPr lang="en-US" sz="2400" dirty="0" smtClean="0">
                <a:latin typeface="+mj-lt"/>
                <a:cs typeface="Arial"/>
              </a:rPr>
              <a:t> /</a:t>
            </a:r>
            <a:r>
              <a:rPr lang="de-DE" sz="2400" dirty="0" err="1"/>
              <a:t>ʃ</a:t>
            </a:r>
            <a:r>
              <a:rPr lang="en-US" sz="2400" dirty="0" smtClean="0">
                <a:latin typeface="+mj-lt"/>
                <a:cs typeface="Arial"/>
              </a:rPr>
              <a:t>/?</a:t>
            </a:r>
          </a:p>
        </p:txBody>
      </p:sp>
      <p:grpSp>
        <p:nvGrpSpPr>
          <p:cNvPr id="20" name="Group 19"/>
          <p:cNvGrpSpPr/>
          <p:nvPr/>
        </p:nvGrpSpPr>
        <p:grpSpPr>
          <a:xfrm>
            <a:off x="2892996" y="867336"/>
            <a:ext cx="6207596" cy="4709555"/>
            <a:chOff x="2892996" y="867336"/>
            <a:chExt cx="6207596" cy="4709555"/>
          </a:xfrm>
        </p:grpSpPr>
        <p:sp>
          <p:nvSpPr>
            <p:cNvPr id="3" name="Text Box 10"/>
            <p:cNvSpPr txBox="1">
              <a:spLocks noChangeArrowheads="1"/>
            </p:cNvSpPr>
            <p:nvPr/>
          </p:nvSpPr>
          <p:spPr bwMode="auto">
            <a:xfrm>
              <a:off x="2892996" y="1811563"/>
              <a:ext cx="78422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a:t>
              </a:r>
              <a:r>
                <a:rPr lang="de-DE" dirty="0" err="1"/>
                <a:t>u</a:t>
              </a:r>
              <a:r>
                <a:rPr lang="de-DE" dirty="0"/>
                <a:t>/</a:t>
              </a:r>
            </a:p>
          </p:txBody>
        </p:sp>
        <p:sp>
          <p:nvSpPr>
            <p:cNvPr id="25" name="TextBox 24"/>
            <p:cNvSpPr txBox="1"/>
            <p:nvPr/>
          </p:nvSpPr>
          <p:spPr>
            <a:xfrm>
              <a:off x="3065092" y="867336"/>
              <a:ext cx="5829300" cy="461665"/>
            </a:xfrm>
            <a:prstGeom prst="rect">
              <a:avLst/>
            </a:prstGeom>
            <a:noFill/>
          </p:spPr>
          <p:txBody>
            <a:bodyPr wrap="square" rtlCol="0">
              <a:spAutoFit/>
            </a:bodyPr>
            <a:lstStyle/>
            <a:p>
              <a:r>
                <a:rPr lang="en-US" sz="2400" dirty="0" smtClean="0">
                  <a:latin typeface="+mj-lt"/>
                  <a:cs typeface="Arial"/>
                </a:rPr>
                <a:t>2. </a:t>
              </a:r>
              <a:r>
                <a:rPr lang="en-US" sz="2400" dirty="0" err="1" smtClean="0">
                  <a:latin typeface="+mj-lt"/>
                  <a:cs typeface="Arial"/>
                </a:rPr>
                <a:t>Kontinuum</a:t>
              </a:r>
              <a:r>
                <a:rPr lang="en-US" sz="2400" dirty="0" smtClean="0">
                  <a:latin typeface="+mj-lt"/>
                  <a:cs typeface="Arial"/>
                </a:rPr>
                <a:t> </a:t>
              </a:r>
              <a:r>
                <a:rPr lang="en-US" sz="2400" dirty="0" err="1" smtClean="0">
                  <a:latin typeface="+mj-lt"/>
                  <a:cs typeface="Arial"/>
                </a:rPr>
                <a:t>mit</a:t>
              </a:r>
              <a:r>
                <a:rPr lang="en-US" sz="2400" dirty="0" smtClean="0">
                  <a:latin typeface="+mj-lt"/>
                  <a:cs typeface="Arial"/>
                </a:rPr>
                <a:t> /u/ und </a:t>
              </a:r>
              <a:r>
                <a:rPr lang="en-US" sz="2400" dirty="0" err="1" smtClean="0">
                  <a:latin typeface="+mj-lt"/>
                  <a:cs typeface="Arial"/>
                </a:rPr>
                <a:t>mit</a:t>
              </a:r>
              <a:r>
                <a:rPr lang="en-US" sz="2400" dirty="0" smtClean="0">
                  <a:latin typeface="+mj-lt"/>
                  <a:cs typeface="Arial"/>
                </a:rPr>
                <a:t> /</a:t>
              </a:r>
              <a:r>
                <a:rPr lang="en-US" sz="2400" dirty="0" err="1" smtClean="0">
                  <a:latin typeface="+mj-lt"/>
                  <a:cs typeface="Arial"/>
                </a:rPr>
                <a:t>i</a:t>
              </a:r>
              <a:r>
                <a:rPr lang="en-US" sz="2400" dirty="0" smtClean="0">
                  <a:latin typeface="+mj-lt"/>
                  <a:cs typeface="Arial"/>
                </a:rPr>
                <a:t>/ </a:t>
              </a:r>
              <a:r>
                <a:rPr lang="en-US" sz="2400" dirty="0" err="1" smtClean="0">
                  <a:latin typeface="+mj-lt"/>
                  <a:cs typeface="Arial"/>
                </a:rPr>
                <a:t>verbinden</a:t>
              </a:r>
              <a:endParaRPr lang="en-US" sz="2400" dirty="0" smtClean="0">
                <a:latin typeface="+mj-lt"/>
                <a:cs typeface="Arial"/>
              </a:endParaRPr>
            </a:p>
          </p:txBody>
        </p:sp>
        <p:sp>
          <p:nvSpPr>
            <p:cNvPr id="4" name="Text Box 96"/>
            <p:cNvSpPr txBox="1">
              <a:spLocks noChangeArrowheads="1"/>
            </p:cNvSpPr>
            <p:nvPr/>
          </p:nvSpPr>
          <p:spPr bwMode="auto">
            <a:xfrm>
              <a:off x="7311901" y="1681463"/>
              <a:ext cx="697627" cy="4616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a:t>
              </a:r>
              <a:r>
                <a:rPr lang="de-DE" dirty="0" smtClean="0"/>
                <a:t>/i/</a:t>
              </a:r>
              <a:endParaRPr lang="de-DE" dirty="0"/>
            </a:p>
          </p:txBody>
        </p:sp>
        <p:sp>
          <p:nvSpPr>
            <p:cNvPr id="27" name="Rectangle 62"/>
            <p:cNvSpPr>
              <a:spLocks noChangeArrowheads="1"/>
            </p:cNvSpPr>
            <p:nvPr/>
          </p:nvSpPr>
          <p:spPr bwMode="auto">
            <a:xfrm>
              <a:off x="5424363" y="2039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 name="Rectangle 63"/>
            <p:cNvSpPr>
              <a:spLocks noChangeArrowheads="1"/>
            </p:cNvSpPr>
            <p:nvPr/>
          </p:nvSpPr>
          <p:spPr bwMode="auto">
            <a:xfrm>
              <a:off x="5805363" y="2420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 name="Rectangle 62"/>
            <p:cNvSpPr>
              <a:spLocks noChangeArrowheads="1"/>
            </p:cNvSpPr>
            <p:nvPr/>
          </p:nvSpPr>
          <p:spPr bwMode="auto">
            <a:xfrm>
              <a:off x="6186363" y="2801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 name="Rectangle 63"/>
            <p:cNvSpPr>
              <a:spLocks noChangeArrowheads="1"/>
            </p:cNvSpPr>
            <p:nvPr/>
          </p:nvSpPr>
          <p:spPr bwMode="auto">
            <a:xfrm>
              <a:off x="6567363" y="3182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 name="Rectangle 62"/>
            <p:cNvSpPr>
              <a:spLocks noChangeArrowheads="1"/>
            </p:cNvSpPr>
            <p:nvPr/>
          </p:nvSpPr>
          <p:spPr bwMode="auto">
            <a:xfrm>
              <a:off x="7024563" y="3487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 name="Rectangle 63"/>
            <p:cNvSpPr>
              <a:spLocks noChangeArrowheads="1"/>
            </p:cNvSpPr>
            <p:nvPr/>
          </p:nvSpPr>
          <p:spPr bwMode="auto">
            <a:xfrm>
              <a:off x="7405563" y="3868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 name="Rectangle 62"/>
            <p:cNvSpPr>
              <a:spLocks noChangeArrowheads="1"/>
            </p:cNvSpPr>
            <p:nvPr/>
          </p:nvSpPr>
          <p:spPr bwMode="auto">
            <a:xfrm>
              <a:off x="7862763" y="4249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 name="Rectangle 63"/>
            <p:cNvSpPr>
              <a:spLocks noChangeArrowheads="1"/>
            </p:cNvSpPr>
            <p:nvPr/>
          </p:nvSpPr>
          <p:spPr bwMode="auto">
            <a:xfrm>
              <a:off x="8319963" y="4630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 name="Text Box 101"/>
            <p:cNvSpPr txBox="1">
              <a:spLocks noChangeArrowheads="1"/>
            </p:cNvSpPr>
            <p:nvPr/>
          </p:nvSpPr>
          <p:spPr bwMode="auto">
            <a:xfrm>
              <a:off x="8719592" y="5114928"/>
              <a:ext cx="38100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44" name="TextBox 22"/>
            <p:cNvSpPr txBox="1">
              <a:spLocks noChangeArrowheads="1"/>
            </p:cNvSpPr>
            <p:nvPr/>
          </p:nvSpPr>
          <p:spPr bwMode="auto">
            <a:xfrm>
              <a:off x="8567192" y="1726138"/>
              <a:ext cx="15240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46" name="TextBox 45"/>
          <p:cNvSpPr txBox="1"/>
          <p:nvPr/>
        </p:nvSpPr>
        <p:spPr>
          <a:xfrm>
            <a:off x="2902199" y="6464684"/>
            <a:ext cx="2726707" cy="338554"/>
          </a:xfrm>
          <a:prstGeom prst="rect">
            <a:avLst/>
          </a:prstGeom>
          <a:noFill/>
        </p:spPr>
        <p:txBody>
          <a:bodyPr wrap="square" rtlCol="0">
            <a:spAutoFit/>
          </a:bodyPr>
          <a:lstStyle/>
          <a:p>
            <a:r>
              <a:rPr lang="en-US" sz="1600" dirty="0" smtClean="0">
                <a:latin typeface="+mj-lt"/>
                <a:cs typeface="Arial"/>
              </a:rPr>
              <a:t>1. </a:t>
            </a:r>
            <a:r>
              <a:rPr lang="en-US" sz="1600" dirty="0" err="1" smtClean="0">
                <a:latin typeface="+mj-lt"/>
                <a:cs typeface="Arial"/>
              </a:rPr>
              <a:t>Siehe</a:t>
            </a:r>
            <a:r>
              <a:rPr lang="en-US" sz="1600" dirty="0" smtClean="0">
                <a:latin typeface="+mj-lt"/>
                <a:cs typeface="Arial"/>
              </a:rPr>
              <a:t> </a:t>
            </a:r>
            <a:r>
              <a:rPr lang="en-US" sz="1600" dirty="0" err="1" smtClean="0">
                <a:latin typeface="+mj-lt"/>
                <a:cs typeface="Arial"/>
              </a:rPr>
              <a:t>Literatur</a:t>
            </a:r>
            <a:r>
              <a:rPr lang="en-US" sz="1600" dirty="0" smtClean="0">
                <a:latin typeface="+mj-lt"/>
                <a:cs typeface="Arial"/>
              </a:rPr>
              <a:t> </a:t>
            </a:r>
            <a:r>
              <a:rPr lang="en-US" sz="1600" dirty="0" err="1" smtClean="0">
                <a:latin typeface="+mj-lt"/>
                <a:cs typeface="Arial"/>
              </a:rPr>
              <a:t>Thema</a:t>
            </a:r>
            <a:r>
              <a:rPr lang="en-US" sz="1600" dirty="0" smtClean="0">
                <a:latin typeface="+mj-lt"/>
                <a:cs typeface="Arial"/>
              </a:rPr>
              <a:t> 3</a:t>
            </a:r>
          </a:p>
        </p:txBody>
      </p:sp>
      <p:grpSp>
        <p:nvGrpSpPr>
          <p:cNvPr id="21" name="Group 20"/>
          <p:cNvGrpSpPr/>
          <p:nvPr/>
        </p:nvGrpSpPr>
        <p:grpSpPr>
          <a:xfrm>
            <a:off x="32792" y="3324228"/>
            <a:ext cx="9144793" cy="3140264"/>
            <a:chOff x="32792" y="3324228"/>
            <a:chExt cx="9144793" cy="3140264"/>
          </a:xfrm>
        </p:grpSpPr>
        <p:sp>
          <p:nvSpPr>
            <p:cNvPr id="35" name="TextBox 34"/>
            <p:cNvSpPr txBox="1"/>
            <p:nvPr/>
          </p:nvSpPr>
          <p:spPr>
            <a:xfrm>
              <a:off x="338384" y="5633495"/>
              <a:ext cx="8381207" cy="830997"/>
            </a:xfrm>
            <a:prstGeom prst="rect">
              <a:avLst/>
            </a:prstGeom>
            <a:noFill/>
          </p:spPr>
          <p:txBody>
            <a:bodyPr wrap="square" rtlCol="0">
              <a:spAutoFit/>
            </a:bodyPr>
            <a:lstStyle/>
            <a:p>
              <a:r>
                <a:rPr lang="en-US" sz="2400" dirty="0" smtClean="0">
                  <a:latin typeface="+mj-lt"/>
                  <a:cs typeface="Arial"/>
                </a:rPr>
                <a:t>4. </a:t>
              </a:r>
              <a:r>
                <a:rPr lang="en-US" sz="2400" dirty="0" err="1" smtClean="0">
                  <a:latin typeface="+mj-lt"/>
                  <a:cs typeface="Arial"/>
                </a:rPr>
                <a:t>Hörer</a:t>
              </a:r>
              <a:r>
                <a:rPr lang="en-US" sz="2400" dirty="0" smtClean="0">
                  <a:latin typeface="+mj-lt"/>
                  <a:cs typeface="Arial"/>
                </a:rPr>
                <a:t> </a:t>
              </a:r>
              <a:r>
                <a:rPr lang="en-US" sz="2400" dirty="0" err="1" smtClean="0">
                  <a:latin typeface="+mj-lt"/>
                  <a:cs typeface="Arial"/>
                </a:rPr>
                <a:t>nehmen</a:t>
              </a:r>
              <a:r>
                <a:rPr lang="en-US" sz="2400" dirty="0" smtClean="0">
                  <a:latin typeface="+mj-lt"/>
                  <a:cs typeface="Arial"/>
                </a:rPr>
                <a:t> </a:t>
              </a:r>
              <a:r>
                <a:rPr lang="en-US" sz="2400" dirty="0" err="1" smtClean="0">
                  <a:latin typeface="+mj-lt"/>
                  <a:cs typeface="Arial"/>
                </a:rPr>
                <a:t>mehr</a:t>
              </a:r>
              <a:r>
                <a:rPr lang="en-US" sz="2400" dirty="0" smtClean="0">
                  <a:latin typeface="+mj-lt"/>
                  <a:cs typeface="Arial"/>
                </a:rPr>
                <a:t> /s/ </a:t>
              </a:r>
              <a:r>
                <a:rPr lang="en-US" sz="2400" dirty="0" err="1" smtClean="0">
                  <a:latin typeface="+mj-lt"/>
                  <a:cs typeface="Arial"/>
                </a:rPr>
                <a:t>im</a:t>
              </a:r>
              <a:r>
                <a:rPr lang="en-US" sz="2400" dirty="0" smtClean="0">
                  <a:latin typeface="+mj-lt"/>
                  <a:cs typeface="Arial"/>
                </a:rPr>
                <a:t> /u/-</a:t>
              </a:r>
              <a:r>
                <a:rPr lang="en-US" sz="2400" dirty="0" err="1" smtClean="0">
                  <a:latin typeface="+mj-lt"/>
                  <a:cs typeface="Arial"/>
                </a:rPr>
                <a:t>Kontext</a:t>
              </a:r>
              <a:r>
                <a:rPr lang="en-US" sz="2400" dirty="0" smtClean="0">
                  <a:latin typeface="+mj-lt"/>
                  <a:cs typeface="Arial"/>
                </a:rPr>
                <a:t> war, </a:t>
              </a:r>
              <a:r>
                <a:rPr lang="en-US" sz="2400" dirty="0" err="1" smtClean="0">
                  <a:latin typeface="+mj-lt"/>
                  <a:cs typeface="Arial"/>
                </a:rPr>
                <a:t>weil</a:t>
              </a:r>
              <a:r>
                <a:rPr lang="en-US" sz="2400" dirty="0" smtClean="0">
                  <a:latin typeface="+mj-lt"/>
                  <a:cs typeface="Arial"/>
                </a:rPr>
                <a:t> </a:t>
              </a:r>
              <a:r>
                <a:rPr lang="en-US" sz="2400" dirty="0" err="1" smtClean="0">
                  <a:latin typeface="+mj-lt"/>
                  <a:cs typeface="Arial"/>
                </a:rPr>
                <a:t>Geräusch-Senkung</a:t>
              </a:r>
              <a:r>
                <a:rPr lang="en-US" sz="2400" dirty="0" smtClean="0">
                  <a:latin typeface="+mj-lt"/>
                  <a:cs typeface="Arial"/>
                </a:rPr>
                <a:t> </a:t>
              </a:r>
              <a:r>
                <a:rPr lang="en-US" sz="2400" dirty="0" err="1" smtClean="0">
                  <a:latin typeface="+mj-lt"/>
                  <a:cs typeface="Arial"/>
                </a:rPr>
                <a:t>teilweise</a:t>
              </a:r>
              <a:r>
                <a:rPr lang="en-US" sz="2400" dirty="0" smtClean="0">
                  <a:latin typeface="+mj-lt"/>
                  <a:cs typeface="Arial"/>
                </a:rPr>
                <a:t> der </a:t>
              </a:r>
              <a:r>
                <a:rPr lang="en-US" sz="2400" dirty="0" err="1" smtClean="0">
                  <a:latin typeface="+mj-lt"/>
                  <a:cs typeface="Arial"/>
                </a:rPr>
                <a:t>Koartikulation</a:t>
              </a:r>
              <a:r>
                <a:rPr lang="en-US" sz="2400" dirty="0" smtClean="0">
                  <a:latin typeface="+mj-lt"/>
                  <a:cs typeface="Arial"/>
                </a:rPr>
                <a:t> </a:t>
              </a:r>
              <a:r>
                <a:rPr lang="en-US" sz="2400" dirty="0" err="1" smtClean="0">
                  <a:latin typeface="+mj-lt"/>
                  <a:cs typeface="Arial"/>
                </a:rPr>
                <a:t>perzeptiv</a:t>
              </a:r>
              <a:r>
                <a:rPr lang="en-US" sz="2400" dirty="0" smtClean="0">
                  <a:latin typeface="+mj-lt"/>
                  <a:cs typeface="Arial"/>
                </a:rPr>
                <a:t> </a:t>
              </a:r>
              <a:r>
                <a:rPr lang="en-US" sz="2400" dirty="0" err="1" smtClean="0">
                  <a:latin typeface="+mj-lt"/>
                  <a:cs typeface="Arial"/>
                </a:rPr>
                <a:t>zugeordnet</a:t>
              </a:r>
              <a:r>
                <a:rPr lang="en-US" sz="2400" dirty="0" smtClean="0">
                  <a:latin typeface="+mj-lt"/>
                  <a:cs typeface="Arial"/>
                </a:rPr>
                <a:t> </a:t>
              </a:r>
              <a:r>
                <a:rPr lang="en-US" sz="2400" dirty="0" err="1" smtClean="0">
                  <a:latin typeface="+mj-lt"/>
                  <a:cs typeface="Arial"/>
                </a:rPr>
                <a:t>wird</a:t>
              </a:r>
              <a:endParaRPr lang="en-US" sz="2400" dirty="0" smtClean="0">
                <a:latin typeface="+mj-lt"/>
                <a:cs typeface="Arial"/>
              </a:endParaRPr>
            </a:p>
          </p:txBody>
        </p:sp>
        <p:cxnSp>
          <p:nvCxnSpPr>
            <p:cNvPr id="37" name="Straight Connector 36"/>
            <p:cNvCxnSpPr/>
            <p:nvPr/>
          </p:nvCxnSpPr>
          <p:spPr>
            <a:xfrm>
              <a:off x="32792" y="4298952"/>
              <a:ext cx="46220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454026" y="3324228"/>
              <a:ext cx="37235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19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209800" y="0"/>
            <a:ext cx="35433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rPr>
              <a:t>Normierung</a:t>
            </a:r>
            <a:r>
              <a:rPr lang="en-GB" sz="2400" dirty="0" smtClean="0">
                <a:latin typeface="+mj-lt"/>
              </a:rPr>
              <a:t> </a:t>
            </a:r>
            <a:r>
              <a:rPr lang="en-GB" sz="2400" dirty="0" err="1" smtClean="0">
                <a:latin typeface="+mj-lt"/>
              </a:rPr>
              <a:t>für</a:t>
            </a:r>
            <a:r>
              <a:rPr lang="en-GB" sz="2400" dirty="0" smtClean="0">
                <a:latin typeface="+mj-lt"/>
              </a:rPr>
              <a:t> </a:t>
            </a:r>
            <a:r>
              <a:rPr lang="en-GB" sz="2400" dirty="0" err="1" smtClean="0">
                <a:latin typeface="+mj-lt"/>
              </a:rPr>
              <a:t>Kontext</a:t>
            </a:r>
            <a:endParaRPr lang="en-GB" sz="2400" dirty="0" smtClean="0">
              <a:latin typeface="+mj-lt"/>
            </a:endParaRPr>
          </a:p>
        </p:txBody>
      </p:sp>
      <p:grpSp>
        <p:nvGrpSpPr>
          <p:cNvPr id="4" name="Group 5"/>
          <p:cNvGrpSpPr/>
          <p:nvPr/>
        </p:nvGrpSpPr>
        <p:grpSpPr>
          <a:xfrm>
            <a:off x="246608" y="764704"/>
            <a:ext cx="8572500" cy="5260037"/>
            <a:chOff x="246608" y="764704"/>
            <a:chExt cx="8572500" cy="5260037"/>
          </a:xfrm>
        </p:grpSpPr>
        <p:sp>
          <p:nvSpPr>
            <p:cNvPr id="5" name="TextBox 4"/>
            <p:cNvSpPr txBox="1"/>
            <p:nvPr/>
          </p:nvSpPr>
          <p:spPr>
            <a:xfrm>
              <a:off x="246608" y="764704"/>
              <a:ext cx="8572500" cy="830997"/>
            </a:xfrm>
            <a:prstGeom prst="rect">
              <a:avLst/>
            </a:prstGeom>
            <a:noFill/>
          </p:spPr>
          <p:txBody>
            <a:bodyPr wrap="square" rtlCol="0">
              <a:spAutoFit/>
            </a:bodyPr>
            <a:lstStyle/>
            <a:p>
              <a:r>
                <a:rPr lang="de-DE" sz="2400" dirty="0" smtClean="0">
                  <a:latin typeface="+mj-lt"/>
                </a:rPr>
                <a:t>Normierung in der Vision: die </a:t>
              </a:r>
              <a:r>
                <a:rPr lang="de-DE" sz="2400" dirty="0" smtClean="0">
                  <a:latin typeface="+mj-lt"/>
                </a:rPr>
                <a:t>Säulen </a:t>
              </a:r>
              <a:r>
                <a:rPr lang="de-DE" sz="2400" dirty="0" smtClean="0">
                  <a:latin typeface="+mj-lt"/>
                </a:rPr>
                <a:t>werden als gleich hoch wahrgenommen, weil für die Entfernung normiert wird.</a:t>
              </a:r>
            </a:p>
          </p:txBody>
        </p:sp>
        <p:pic>
          <p:nvPicPr>
            <p:cNvPr id="6" name="Picture 5" descr="800px-One_point_perspective.jpg"/>
            <p:cNvPicPr>
              <a:picLocks noChangeAspect="1"/>
            </p:cNvPicPr>
            <p:nvPr/>
          </p:nvPicPr>
          <p:blipFill>
            <a:blip r:embed="rId2"/>
            <a:stretch>
              <a:fillRect/>
            </a:stretch>
          </p:blipFill>
          <p:spPr>
            <a:xfrm>
              <a:off x="1295524" y="1599769"/>
              <a:ext cx="6172200" cy="442497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ig1.pdf"/>
          <p:cNvPicPr>
            <a:picLocks noChangeAspect="1"/>
          </p:cNvPicPr>
          <p:nvPr/>
        </p:nvPicPr>
        <p:blipFill>
          <a:blip r:embed="rId2"/>
          <a:srcRect l="5582" r="6046" b="50000"/>
          <a:stretch>
            <a:fillRect/>
          </a:stretch>
        </p:blipFill>
        <p:spPr>
          <a:xfrm>
            <a:off x="1524000" y="1066800"/>
            <a:ext cx="7239000" cy="2324100"/>
          </a:xfrm>
          <a:prstGeom prst="rect">
            <a:avLst/>
          </a:prstGeom>
        </p:spPr>
      </p:pic>
      <p:grpSp>
        <p:nvGrpSpPr>
          <p:cNvPr id="4" name="Group 3"/>
          <p:cNvGrpSpPr/>
          <p:nvPr/>
        </p:nvGrpSpPr>
        <p:grpSpPr>
          <a:xfrm>
            <a:off x="228600" y="3864917"/>
            <a:ext cx="8153400" cy="1154161"/>
            <a:chOff x="228600" y="3693467"/>
            <a:chExt cx="8153400" cy="1154161"/>
          </a:xfrm>
        </p:grpSpPr>
        <p:sp>
          <p:nvSpPr>
            <p:cNvPr id="5" name="TextBox 4"/>
            <p:cNvSpPr txBox="1"/>
            <p:nvPr/>
          </p:nvSpPr>
          <p:spPr>
            <a:xfrm>
              <a:off x="228600" y="3693467"/>
              <a:ext cx="4724400" cy="461665"/>
            </a:xfrm>
            <a:prstGeom prst="rect">
              <a:avLst/>
            </a:prstGeom>
            <a:noFill/>
          </p:spPr>
          <p:txBody>
            <a:bodyPr wrap="square" rtlCol="0">
              <a:spAutoFit/>
            </a:bodyPr>
            <a:lstStyle/>
            <a:p>
              <a:r>
                <a:rPr lang="de-DE" sz="2400" dirty="0" err="1" smtClean="0">
                  <a:solidFill>
                    <a:srgbClr val="0000FF"/>
                  </a:solidFill>
                  <a:latin typeface="+mj-lt"/>
                </a:rPr>
                <a:t>Related</a:t>
              </a:r>
              <a:r>
                <a:rPr lang="de-DE" sz="2400" dirty="0" smtClean="0">
                  <a:solidFill>
                    <a:srgbClr val="0000FF"/>
                  </a:solidFill>
                  <a:latin typeface="+mj-lt"/>
                </a:rPr>
                <a:t> </a:t>
              </a:r>
              <a:r>
                <a:rPr lang="de-DE" sz="2400" dirty="0" err="1" smtClean="0">
                  <a:solidFill>
                    <a:srgbClr val="0000FF"/>
                  </a:solidFill>
                  <a:latin typeface="+mj-lt"/>
                </a:rPr>
                <a:t>sound</a:t>
              </a:r>
              <a:r>
                <a:rPr lang="de-DE" sz="2400" dirty="0" smtClean="0">
                  <a:solidFill>
                    <a:srgbClr val="0000FF"/>
                  </a:solidFill>
                  <a:latin typeface="+mj-lt"/>
                </a:rPr>
                <a:t> </a:t>
              </a:r>
              <a:r>
                <a:rPr lang="de-DE" sz="2400" dirty="0" err="1" smtClean="0">
                  <a:solidFill>
                    <a:srgbClr val="0000FF"/>
                  </a:solidFill>
                  <a:latin typeface="+mj-lt"/>
                </a:rPr>
                <a:t>change</a:t>
              </a:r>
              <a:endParaRPr lang="de-DE" sz="2400" dirty="0" smtClean="0">
                <a:solidFill>
                  <a:srgbClr val="0000FF"/>
                </a:solidFill>
                <a:latin typeface="+mj-lt"/>
              </a:endParaRPr>
            </a:p>
          </p:txBody>
        </p:sp>
        <p:sp>
          <p:nvSpPr>
            <p:cNvPr id="6" name="TextBox 5"/>
            <p:cNvSpPr txBox="1"/>
            <p:nvPr/>
          </p:nvSpPr>
          <p:spPr>
            <a:xfrm>
              <a:off x="304800" y="4385963"/>
              <a:ext cx="8077200" cy="461665"/>
            </a:xfrm>
            <a:prstGeom prst="rect">
              <a:avLst/>
            </a:prstGeom>
            <a:noFill/>
          </p:spPr>
          <p:txBody>
            <a:bodyPr wrap="square" rtlCol="0">
              <a:spAutoFit/>
            </a:bodyPr>
            <a:lstStyle/>
            <a:p>
              <a:r>
                <a:rPr lang="de-DE" sz="2400" dirty="0" err="1" smtClean="0">
                  <a:latin typeface="+mj-lt"/>
                </a:rPr>
                <a:t>e.g</a:t>
              </a:r>
              <a:r>
                <a:rPr lang="de-DE" sz="2400" dirty="0" smtClean="0">
                  <a:latin typeface="+mj-lt"/>
                </a:rPr>
                <a:t>. umlaut: OHD </a:t>
              </a:r>
              <a:r>
                <a:rPr lang="de-DE" sz="2400" i="1" dirty="0" err="1" smtClean="0">
                  <a:latin typeface="+mj-lt"/>
                </a:rPr>
                <a:t>guest</a:t>
              </a:r>
              <a:r>
                <a:rPr lang="de-DE" sz="2400" dirty="0" smtClean="0">
                  <a:latin typeface="+mj-lt"/>
                </a:rPr>
                <a:t>, </a:t>
              </a:r>
              <a:r>
                <a:rPr lang="de-DE" sz="2400" dirty="0" err="1" smtClean="0">
                  <a:latin typeface="+mj-lt"/>
                </a:rPr>
                <a:t>plural</a:t>
              </a:r>
              <a:r>
                <a:rPr lang="de-DE" sz="2400" dirty="0" smtClean="0">
                  <a:latin typeface="+mj-lt"/>
                </a:rPr>
                <a:t> </a:t>
              </a:r>
              <a:r>
                <a:rPr lang="de-DE" sz="2400" i="1" dirty="0" err="1" smtClean="0">
                  <a:latin typeface="+mj-lt"/>
                </a:rPr>
                <a:t>Gasti</a:t>
              </a:r>
              <a:r>
                <a:rPr lang="de-DE" sz="2400" dirty="0" smtClean="0">
                  <a:latin typeface="+mj-lt"/>
                </a:rPr>
                <a:t> </a:t>
              </a:r>
              <a:r>
                <a:rPr lang="en-GB" sz="2400" dirty="0" smtClean="0"/>
                <a:t>➝</a:t>
              </a:r>
              <a:r>
                <a:rPr lang="de-DE" sz="2400" dirty="0" smtClean="0">
                  <a:latin typeface="+mj-lt"/>
                </a:rPr>
                <a:t> </a:t>
              </a:r>
              <a:r>
                <a:rPr lang="de-DE" sz="2400" i="1" dirty="0" err="1" smtClean="0">
                  <a:latin typeface="+mj-lt"/>
                </a:rPr>
                <a:t>Gesti</a:t>
              </a:r>
              <a:r>
                <a:rPr lang="de-DE" sz="2400" dirty="0" smtClean="0">
                  <a:latin typeface="+mj-lt"/>
                </a:rPr>
                <a:t> </a:t>
              </a:r>
              <a:r>
                <a:rPr lang="en-GB" sz="2400" dirty="0" smtClean="0"/>
                <a:t>➝</a:t>
              </a:r>
              <a:r>
                <a:rPr lang="de-DE" sz="2400" dirty="0" smtClean="0">
                  <a:latin typeface="+mj-lt"/>
                </a:rPr>
                <a:t> </a:t>
              </a:r>
              <a:r>
                <a:rPr lang="de-DE" sz="2400" i="1" dirty="0" smtClean="0">
                  <a:latin typeface="+mj-lt"/>
                </a:rPr>
                <a:t>Gäste</a:t>
              </a:r>
              <a:r>
                <a:rPr lang="de-DE" sz="2400" dirty="0" smtClean="0">
                  <a:latin typeface="+mj-lt"/>
                </a:rPr>
                <a:t> </a:t>
              </a:r>
            </a:p>
          </p:txBody>
        </p:sp>
        <p:sp>
          <p:nvSpPr>
            <p:cNvPr id="7" name="TextBox 6"/>
            <p:cNvSpPr txBox="1"/>
            <p:nvPr/>
          </p:nvSpPr>
          <p:spPr>
            <a:xfrm>
              <a:off x="304800" y="4036367"/>
              <a:ext cx="7010400" cy="461665"/>
            </a:xfrm>
            <a:prstGeom prst="rect">
              <a:avLst/>
            </a:prstGeom>
            <a:noFill/>
          </p:spPr>
          <p:txBody>
            <a:bodyPr wrap="square" rtlCol="0">
              <a:spAutoFit/>
            </a:bodyPr>
            <a:lstStyle/>
            <a:p>
              <a:r>
                <a:rPr lang="de-DE" sz="2400" dirty="0" smtClean="0"/>
                <a:t>Mutual </a:t>
              </a:r>
              <a:r>
                <a:rPr lang="de-DE" sz="2400" dirty="0" err="1" smtClean="0"/>
                <a:t>vowel</a:t>
              </a:r>
              <a:r>
                <a:rPr lang="de-DE" sz="2400" dirty="0" smtClean="0"/>
                <a:t> </a:t>
              </a:r>
              <a:r>
                <a:rPr lang="de-DE" sz="2400" dirty="0" err="1" smtClean="0"/>
                <a:t>influence</a:t>
              </a:r>
              <a:endParaRPr lang="de-DE" sz="2400" dirty="0" smtClean="0">
                <a:latin typeface="+mj-lt"/>
              </a:endParaRPr>
            </a:p>
          </p:txBody>
        </p:sp>
      </p:grpSp>
      <p:sp>
        <p:nvSpPr>
          <p:cNvPr id="8" name="TextBox 7"/>
          <p:cNvSpPr txBox="1"/>
          <p:nvPr/>
        </p:nvSpPr>
        <p:spPr>
          <a:xfrm>
            <a:off x="2438400" y="682129"/>
            <a:ext cx="990600" cy="461665"/>
          </a:xfrm>
          <a:prstGeom prst="rect">
            <a:avLst/>
          </a:prstGeom>
          <a:noFill/>
        </p:spPr>
        <p:txBody>
          <a:bodyPr wrap="square" rtlCol="0">
            <a:spAutoFit/>
          </a:bodyPr>
          <a:lstStyle/>
          <a:p>
            <a:r>
              <a:rPr lang="en-GB" sz="2400" i="1" dirty="0" smtClean="0">
                <a:latin typeface="+mj-lt"/>
              </a:rPr>
              <a:t>a part</a:t>
            </a:r>
          </a:p>
        </p:txBody>
      </p:sp>
      <p:sp>
        <p:nvSpPr>
          <p:cNvPr id="9" name="TextBox 8"/>
          <p:cNvSpPr txBox="1"/>
          <p:nvPr/>
        </p:nvSpPr>
        <p:spPr>
          <a:xfrm>
            <a:off x="6096000" y="682129"/>
            <a:ext cx="1219200" cy="461665"/>
          </a:xfrm>
          <a:prstGeom prst="rect">
            <a:avLst/>
          </a:prstGeom>
          <a:noFill/>
        </p:spPr>
        <p:txBody>
          <a:bodyPr wrap="square" rtlCol="0">
            <a:spAutoFit/>
          </a:bodyPr>
          <a:lstStyle/>
          <a:p>
            <a:r>
              <a:rPr lang="en-GB" sz="2400" i="1" dirty="0" smtClean="0">
                <a:latin typeface="+mj-lt"/>
              </a:rPr>
              <a:t>a piece</a:t>
            </a:r>
          </a:p>
        </p:txBody>
      </p:sp>
      <p:sp>
        <p:nvSpPr>
          <p:cNvPr id="10" name="TextBox 9"/>
          <p:cNvSpPr txBox="1"/>
          <p:nvPr/>
        </p:nvSpPr>
        <p:spPr>
          <a:xfrm>
            <a:off x="76200" y="1981200"/>
            <a:ext cx="1447800" cy="830997"/>
          </a:xfrm>
          <a:prstGeom prst="rect">
            <a:avLst/>
          </a:prstGeom>
          <a:noFill/>
        </p:spPr>
        <p:txBody>
          <a:bodyPr wrap="square" rtlCol="0">
            <a:spAutoFit/>
          </a:bodyPr>
          <a:lstStyle/>
          <a:p>
            <a:r>
              <a:rPr lang="de-DE" sz="2400" dirty="0" err="1" smtClean="0">
                <a:latin typeface="+mj-lt"/>
              </a:rPr>
              <a:t>Jaw-position</a:t>
            </a:r>
            <a:endParaRPr lang="de-DE" sz="2400" dirty="0" smtClean="0">
              <a:latin typeface="+mj-lt"/>
            </a:endParaRPr>
          </a:p>
        </p:txBody>
      </p:sp>
      <p:sp>
        <p:nvSpPr>
          <p:cNvPr id="11" name="TextBox 10"/>
          <p:cNvSpPr txBox="1"/>
          <p:nvPr/>
        </p:nvSpPr>
        <p:spPr>
          <a:xfrm>
            <a:off x="228600" y="535632"/>
            <a:ext cx="838200" cy="457200"/>
          </a:xfrm>
          <a:prstGeom prst="rect">
            <a:avLst/>
          </a:prstGeom>
          <a:noFill/>
        </p:spPr>
        <p:txBody>
          <a:bodyPr wrap="square" rtlCol="0">
            <a:spAutoFit/>
          </a:bodyPr>
          <a:lstStyle/>
          <a:p>
            <a:r>
              <a:rPr lang="de-DE" sz="2400" dirty="0" smtClean="0">
                <a:latin typeface="+mj-lt"/>
              </a:rPr>
              <a:t>high</a:t>
            </a:r>
          </a:p>
        </p:txBody>
      </p:sp>
      <p:sp>
        <p:nvSpPr>
          <p:cNvPr id="12" name="TextBox 11"/>
          <p:cNvSpPr txBox="1"/>
          <p:nvPr/>
        </p:nvSpPr>
        <p:spPr>
          <a:xfrm>
            <a:off x="228600" y="3390900"/>
            <a:ext cx="838200" cy="457200"/>
          </a:xfrm>
          <a:prstGeom prst="rect">
            <a:avLst/>
          </a:prstGeom>
          <a:noFill/>
        </p:spPr>
        <p:txBody>
          <a:bodyPr wrap="square" rtlCol="0">
            <a:spAutoFit/>
          </a:bodyPr>
          <a:lstStyle/>
          <a:p>
            <a:r>
              <a:rPr lang="de-DE" sz="2400" dirty="0" err="1" smtClean="0">
                <a:latin typeface="+mj-lt"/>
              </a:rPr>
              <a:t>low</a:t>
            </a:r>
            <a:endParaRPr lang="de-DE" sz="2400" dirty="0" smtClean="0">
              <a:latin typeface="+mj-lt"/>
            </a:endParaRPr>
          </a:p>
        </p:txBody>
      </p:sp>
      <p:cxnSp>
        <p:nvCxnSpPr>
          <p:cNvPr id="13" name="Straight Arrow Connector 12"/>
          <p:cNvCxnSpPr/>
          <p:nvPr/>
        </p:nvCxnSpPr>
        <p:spPr>
          <a:xfrm rot="5400000" flipH="1" flipV="1">
            <a:off x="265509" y="1486297"/>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263921" y="3046809"/>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52600" y="73967"/>
            <a:ext cx="6400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smtClean="0"/>
              <a:t>Koartikulation</a:t>
            </a:r>
            <a:r>
              <a:rPr lang="de-DE" sz="2400" dirty="0" smtClean="0"/>
              <a:t> und Verbindung mit Lautwandel</a:t>
            </a:r>
            <a:endParaRPr lang="de-DE" sz="2400" dirty="0" smtClean="0">
              <a:latin typeface="+mj-lt"/>
            </a:endParaRPr>
          </a:p>
        </p:txBody>
      </p:sp>
      <p:grpSp>
        <p:nvGrpSpPr>
          <p:cNvPr id="16" name="Group 15"/>
          <p:cNvGrpSpPr/>
          <p:nvPr/>
        </p:nvGrpSpPr>
        <p:grpSpPr>
          <a:xfrm>
            <a:off x="228600" y="5019078"/>
            <a:ext cx="8534400" cy="1718967"/>
            <a:chOff x="228600" y="4847628"/>
            <a:chExt cx="8534400" cy="1718967"/>
          </a:xfrm>
        </p:grpSpPr>
        <p:sp>
          <p:nvSpPr>
            <p:cNvPr id="17" name="TextBox 16"/>
            <p:cNvSpPr txBox="1"/>
            <p:nvPr/>
          </p:nvSpPr>
          <p:spPr>
            <a:xfrm>
              <a:off x="228600" y="4847628"/>
              <a:ext cx="4724400" cy="461665"/>
            </a:xfrm>
            <a:prstGeom prst="rect">
              <a:avLst/>
            </a:prstGeom>
            <a:noFill/>
          </p:spPr>
          <p:txBody>
            <a:bodyPr wrap="square" rtlCol="0">
              <a:spAutoFit/>
            </a:bodyPr>
            <a:lstStyle/>
            <a:p>
              <a:r>
                <a:rPr lang="de-DE" sz="2400" dirty="0" err="1" smtClean="0">
                  <a:solidFill>
                    <a:srgbClr val="0000FF"/>
                  </a:solidFill>
                  <a:latin typeface="+mj-lt"/>
                </a:rPr>
                <a:t>Development</a:t>
              </a:r>
              <a:r>
                <a:rPr lang="de-DE" sz="2400" dirty="0" smtClean="0">
                  <a:solidFill>
                    <a:srgbClr val="0000FF"/>
                  </a:solidFill>
                  <a:latin typeface="+mj-lt"/>
                </a:rPr>
                <a:t> of </a:t>
              </a:r>
              <a:r>
                <a:rPr lang="de-DE" sz="2400" dirty="0" err="1" smtClean="0">
                  <a:solidFill>
                    <a:srgbClr val="0000FF"/>
                  </a:solidFill>
                  <a:latin typeface="+mj-lt"/>
                </a:rPr>
                <a:t>vowel</a:t>
              </a:r>
              <a:r>
                <a:rPr lang="de-DE" sz="2400" dirty="0" smtClean="0">
                  <a:solidFill>
                    <a:srgbClr val="0000FF"/>
                  </a:solidFill>
                  <a:latin typeface="+mj-lt"/>
                </a:rPr>
                <a:t> </a:t>
              </a:r>
              <a:r>
                <a:rPr lang="de-DE" sz="2400" dirty="0" err="1" smtClean="0">
                  <a:solidFill>
                    <a:srgbClr val="0000FF"/>
                  </a:solidFill>
                  <a:latin typeface="+mj-lt"/>
                </a:rPr>
                <a:t>harmony</a:t>
              </a:r>
              <a:endParaRPr lang="de-DE" sz="2400" dirty="0" smtClean="0">
                <a:solidFill>
                  <a:srgbClr val="0000FF"/>
                </a:solidFill>
                <a:latin typeface="+mj-lt"/>
              </a:endParaRPr>
            </a:p>
          </p:txBody>
        </p:sp>
        <p:sp>
          <p:nvSpPr>
            <p:cNvPr id="18" name="TextBox 17"/>
            <p:cNvSpPr txBox="1"/>
            <p:nvPr/>
          </p:nvSpPr>
          <p:spPr>
            <a:xfrm>
              <a:off x="228600" y="5181600"/>
              <a:ext cx="1981200" cy="461665"/>
            </a:xfrm>
            <a:prstGeom prst="rect">
              <a:avLst/>
            </a:prstGeom>
            <a:noFill/>
          </p:spPr>
          <p:txBody>
            <a:bodyPr wrap="square" rtlCol="0">
              <a:spAutoFit/>
            </a:bodyPr>
            <a:lstStyle/>
            <a:p>
              <a:r>
                <a:rPr lang="de-DE" sz="2400" dirty="0" err="1" smtClean="0">
                  <a:latin typeface="+mj-lt"/>
                </a:rPr>
                <a:t>e.g</a:t>
              </a:r>
              <a:r>
                <a:rPr lang="de-DE" sz="2400" dirty="0" smtClean="0">
                  <a:latin typeface="+mj-lt"/>
                </a:rPr>
                <a:t>. </a:t>
              </a:r>
              <a:r>
                <a:rPr lang="de-DE" sz="2400" dirty="0" err="1" smtClean="0">
                  <a:latin typeface="+mj-lt"/>
                </a:rPr>
                <a:t>Hungarian</a:t>
              </a:r>
              <a:endParaRPr lang="de-DE" sz="2400" dirty="0" smtClean="0">
                <a:latin typeface="+mj-lt"/>
              </a:endParaRPr>
            </a:p>
          </p:txBody>
        </p:sp>
        <p:sp>
          <p:nvSpPr>
            <p:cNvPr id="19" name="TextBox 18"/>
            <p:cNvSpPr txBox="1"/>
            <p:nvPr/>
          </p:nvSpPr>
          <p:spPr>
            <a:xfrm>
              <a:off x="304800" y="5643265"/>
              <a:ext cx="3276600" cy="461665"/>
            </a:xfrm>
            <a:prstGeom prst="rect">
              <a:avLst/>
            </a:prstGeom>
            <a:noFill/>
          </p:spPr>
          <p:txBody>
            <a:bodyPr wrap="square" rtlCol="0">
              <a:spAutoFit/>
            </a:bodyPr>
            <a:lstStyle/>
            <a:p>
              <a:r>
                <a:rPr lang="en-US" sz="2400" dirty="0" err="1" smtClean="0"/>
                <a:t>h</a:t>
              </a:r>
              <a:r>
                <a:rPr lang="en-US" sz="2400" dirty="0" err="1" smtClean="0">
                  <a:solidFill>
                    <a:srgbClr val="FF0000"/>
                  </a:solidFill>
                </a:rPr>
                <a:t>o</a:t>
              </a:r>
              <a:r>
                <a:rPr lang="en-US" sz="2400" dirty="0" err="1" smtClean="0"/>
                <a:t>z-</a:t>
              </a:r>
              <a:r>
                <a:rPr lang="en-US" sz="2400" dirty="0" err="1" smtClean="0">
                  <a:solidFill>
                    <a:srgbClr val="FF0000"/>
                  </a:solidFill>
                </a:rPr>
                <a:t>u</a:t>
              </a:r>
              <a:r>
                <a:rPr lang="en-US" sz="2400" dirty="0" err="1" smtClean="0"/>
                <a:t>nk</a:t>
              </a:r>
              <a:r>
                <a:rPr lang="en-US" sz="2400" dirty="0" smtClean="0"/>
                <a:t> ('we bring')</a:t>
              </a:r>
              <a:endParaRPr lang="de-DE" sz="2400" dirty="0" smtClean="0">
                <a:latin typeface="+mj-lt"/>
              </a:endParaRPr>
            </a:p>
          </p:txBody>
        </p:sp>
        <p:sp>
          <p:nvSpPr>
            <p:cNvPr id="20" name="TextBox 19"/>
            <p:cNvSpPr txBox="1"/>
            <p:nvPr/>
          </p:nvSpPr>
          <p:spPr>
            <a:xfrm>
              <a:off x="5105400" y="5643265"/>
              <a:ext cx="3657600" cy="461665"/>
            </a:xfrm>
            <a:prstGeom prst="rect">
              <a:avLst/>
            </a:prstGeom>
            <a:noFill/>
          </p:spPr>
          <p:txBody>
            <a:bodyPr wrap="square" rtlCol="0">
              <a:spAutoFit/>
            </a:bodyPr>
            <a:lstStyle/>
            <a:p>
              <a:r>
                <a:rPr lang="en-US" sz="2400" dirty="0" err="1" smtClean="0"/>
                <a:t>n</a:t>
              </a:r>
              <a:r>
                <a:rPr lang="en-US" sz="2400" dirty="0" err="1" smtClean="0">
                  <a:solidFill>
                    <a:srgbClr val="0000FF"/>
                  </a:solidFill>
                </a:rPr>
                <a:t>é</a:t>
              </a:r>
              <a:r>
                <a:rPr lang="en-US" sz="2400" dirty="0" err="1" smtClean="0"/>
                <a:t>z-</a:t>
              </a:r>
              <a:r>
                <a:rPr lang="en-US" sz="2400" dirty="0" err="1" smtClean="0">
                  <a:solidFill>
                    <a:srgbClr val="0000FF"/>
                  </a:solidFill>
                </a:rPr>
                <a:t>ü</a:t>
              </a:r>
              <a:r>
                <a:rPr lang="en-US" sz="2400" dirty="0" err="1" smtClean="0"/>
                <a:t>nk</a:t>
              </a:r>
              <a:r>
                <a:rPr lang="en-US" sz="2400" dirty="0" smtClean="0"/>
                <a:t> ('we look')</a:t>
              </a:r>
              <a:r>
                <a:rPr lang="de-DE" sz="2400" dirty="0" smtClean="0"/>
                <a:t>	</a:t>
              </a:r>
              <a:endParaRPr lang="de-DE" sz="2400" dirty="0" smtClean="0">
                <a:latin typeface="+mj-lt"/>
              </a:endParaRPr>
            </a:p>
          </p:txBody>
        </p:sp>
        <p:sp>
          <p:nvSpPr>
            <p:cNvPr id="21" name="TextBox 20"/>
            <p:cNvSpPr txBox="1"/>
            <p:nvPr/>
          </p:nvSpPr>
          <p:spPr>
            <a:xfrm>
              <a:off x="304800" y="6104930"/>
              <a:ext cx="2819400" cy="461665"/>
            </a:xfrm>
            <a:prstGeom prst="rect">
              <a:avLst/>
            </a:prstGeom>
            <a:noFill/>
          </p:spPr>
          <p:txBody>
            <a:bodyPr wrap="square" rtlCol="0">
              <a:spAutoFit/>
            </a:bodyPr>
            <a:lstStyle/>
            <a:p>
              <a:r>
                <a:rPr lang="de-DE" sz="2400" dirty="0" smtClean="0">
                  <a:solidFill>
                    <a:srgbClr val="FF0000"/>
                  </a:solidFill>
                  <a:latin typeface="+mj-lt"/>
                </a:rPr>
                <a:t>back </a:t>
              </a:r>
              <a:r>
                <a:rPr lang="de-DE" sz="2400" dirty="0" err="1" smtClean="0">
                  <a:solidFill>
                    <a:srgbClr val="FF0000"/>
                  </a:solidFill>
                  <a:latin typeface="+mj-lt"/>
                </a:rPr>
                <a:t>vowels</a:t>
              </a:r>
              <a:endParaRPr lang="de-DE" sz="2400" dirty="0" smtClean="0">
                <a:solidFill>
                  <a:srgbClr val="FF0000"/>
                </a:solidFill>
                <a:latin typeface="+mj-lt"/>
              </a:endParaRPr>
            </a:p>
          </p:txBody>
        </p:sp>
        <p:sp>
          <p:nvSpPr>
            <p:cNvPr id="22" name="TextBox 21"/>
            <p:cNvSpPr txBox="1"/>
            <p:nvPr/>
          </p:nvSpPr>
          <p:spPr>
            <a:xfrm>
              <a:off x="5105400" y="6104930"/>
              <a:ext cx="2819400" cy="461665"/>
            </a:xfrm>
            <a:prstGeom prst="rect">
              <a:avLst/>
            </a:prstGeom>
            <a:noFill/>
          </p:spPr>
          <p:txBody>
            <a:bodyPr wrap="square" rtlCol="0">
              <a:spAutoFit/>
            </a:bodyPr>
            <a:lstStyle/>
            <a:p>
              <a:r>
                <a:rPr lang="de-DE" sz="2400" dirty="0" smtClean="0">
                  <a:solidFill>
                    <a:srgbClr val="0000FF"/>
                  </a:solidFill>
                  <a:latin typeface="+mj-lt"/>
                </a:rPr>
                <a:t>front </a:t>
              </a:r>
              <a:r>
                <a:rPr lang="de-DE" sz="2400" dirty="0" err="1" smtClean="0">
                  <a:solidFill>
                    <a:srgbClr val="0000FF"/>
                  </a:solidFill>
                  <a:latin typeface="+mj-lt"/>
                </a:rPr>
                <a:t>vowels</a:t>
              </a:r>
              <a:endParaRPr lang="de-DE" sz="2400" dirty="0" smtClean="0">
                <a:solidFill>
                  <a:srgbClr val="0000FF"/>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reeform 6"/>
          <p:cNvSpPr/>
          <p:nvPr/>
        </p:nvSpPr>
        <p:spPr>
          <a:xfrm>
            <a:off x="1076079" y="933563"/>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Freeform 7"/>
          <p:cNvSpPr/>
          <p:nvPr/>
        </p:nvSpPr>
        <p:spPr>
          <a:xfrm>
            <a:off x="1076079" y="933563"/>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TextBox 16"/>
          <p:cNvSpPr txBox="1"/>
          <p:nvPr/>
        </p:nvSpPr>
        <p:spPr>
          <a:xfrm>
            <a:off x="2178792" y="628764"/>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18" name="TextBox 17"/>
          <p:cNvSpPr txBox="1"/>
          <p:nvPr/>
        </p:nvSpPr>
        <p:spPr>
          <a:xfrm>
            <a:off x="2371478" y="2305163"/>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a:t>
            </a:r>
            <a:endParaRPr lang="en-GB" sz="2400" dirty="0" smtClean="0">
              <a:solidFill>
                <a:srgbClr val="FF0000"/>
              </a:solidFill>
              <a:latin typeface="+mj-lt"/>
              <a:cs typeface="Arial"/>
            </a:endParaRPr>
          </a:p>
        </p:txBody>
      </p:sp>
      <p:cxnSp>
        <p:nvCxnSpPr>
          <p:cNvPr id="15" name="Straight Connector 14"/>
          <p:cNvCxnSpPr/>
          <p:nvPr/>
        </p:nvCxnSpPr>
        <p:spPr>
          <a:xfrm>
            <a:off x="5334000" y="1646616"/>
            <a:ext cx="3592113" cy="105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6291856" y="702730"/>
            <a:ext cx="2634257" cy="1987518"/>
            <a:chOff x="6291856" y="823792"/>
            <a:chExt cx="2634257" cy="1987518"/>
          </a:xfrm>
        </p:grpSpPr>
        <p:sp>
          <p:nvSpPr>
            <p:cNvPr id="9" name="Freeform 8"/>
            <p:cNvSpPr/>
            <p:nvPr/>
          </p:nvSpPr>
          <p:spPr>
            <a:xfrm>
              <a:off x="6291856" y="1056478"/>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Freeform 9"/>
            <p:cNvSpPr/>
            <p:nvPr/>
          </p:nvSpPr>
          <p:spPr>
            <a:xfrm>
              <a:off x="6291856" y="1056478"/>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TextBox 25"/>
            <p:cNvSpPr txBox="1"/>
            <p:nvPr/>
          </p:nvSpPr>
          <p:spPr>
            <a:xfrm>
              <a:off x="7641728" y="2349645"/>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gasti</a:t>
              </a:r>
              <a:endParaRPr lang="en-GB" sz="2400" dirty="0" smtClean="0">
                <a:solidFill>
                  <a:srgbClr val="FF0000"/>
                </a:solidFill>
                <a:latin typeface="+mj-lt"/>
                <a:cs typeface="Arial"/>
              </a:endParaRPr>
            </a:p>
          </p:txBody>
        </p:sp>
        <p:sp>
          <p:nvSpPr>
            <p:cNvPr id="27" name="TextBox 26"/>
            <p:cNvSpPr txBox="1"/>
            <p:nvPr/>
          </p:nvSpPr>
          <p:spPr>
            <a:xfrm>
              <a:off x="7353300" y="823792"/>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grpSp>
      <p:grpSp>
        <p:nvGrpSpPr>
          <p:cNvPr id="51" name="Group 50"/>
          <p:cNvGrpSpPr/>
          <p:nvPr/>
        </p:nvGrpSpPr>
        <p:grpSpPr>
          <a:xfrm>
            <a:off x="3429000" y="1197168"/>
            <a:ext cx="2013796" cy="1569660"/>
            <a:chOff x="3429000" y="1318230"/>
            <a:chExt cx="2013796" cy="1569660"/>
          </a:xfrm>
        </p:grpSpPr>
        <p:cxnSp>
          <p:nvCxnSpPr>
            <p:cNvPr id="21" name="Straight Connector 20"/>
            <p:cNvCxnSpPr/>
            <p:nvPr/>
          </p:nvCxnSpPr>
          <p:spPr>
            <a:xfrm rot="5400000">
              <a:off x="5289602" y="1917431"/>
              <a:ext cx="304800" cy="1588"/>
            </a:xfrm>
            <a:prstGeom prst="line">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429000" y="1318230"/>
              <a:ext cx="1905000" cy="1569660"/>
            </a:xfrm>
            <a:prstGeom prst="rect">
              <a:avLst/>
            </a:prstGeom>
            <a:noFill/>
          </p:spPr>
          <p:txBody>
            <a:bodyPr wrap="square" rtlCol="0">
              <a:spAutoFit/>
            </a:bodyPr>
            <a:lstStyle/>
            <a:p>
              <a:r>
                <a:rPr lang="en-GB" sz="2400" dirty="0" smtClean="0">
                  <a:solidFill>
                    <a:srgbClr val="008000"/>
                  </a:solidFill>
                  <a:latin typeface="+mj-lt"/>
                  <a:cs typeface="Arial"/>
                </a:rPr>
                <a:t>Listener normalisation for coarticulation</a:t>
              </a:r>
            </a:p>
          </p:txBody>
        </p:sp>
      </p:grpSp>
      <p:grpSp>
        <p:nvGrpSpPr>
          <p:cNvPr id="66" name="Group 65"/>
          <p:cNvGrpSpPr/>
          <p:nvPr/>
        </p:nvGrpSpPr>
        <p:grpSpPr>
          <a:xfrm>
            <a:off x="349992" y="5565338"/>
            <a:ext cx="7222630" cy="1292662"/>
            <a:chOff x="349992" y="5565338"/>
            <a:chExt cx="7222630" cy="1292662"/>
          </a:xfrm>
        </p:grpSpPr>
        <p:sp>
          <p:nvSpPr>
            <p:cNvPr id="42" name="Rectangle 41"/>
            <p:cNvSpPr/>
            <p:nvPr/>
          </p:nvSpPr>
          <p:spPr>
            <a:xfrm>
              <a:off x="349992" y="5565338"/>
              <a:ext cx="7222630" cy="461665"/>
            </a:xfrm>
            <a:prstGeom prst="rect">
              <a:avLst/>
            </a:prstGeom>
          </p:spPr>
          <p:txBody>
            <a:bodyPr wrap="square">
              <a:spAutoFit/>
            </a:bodyPr>
            <a:lstStyle/>
            <a:p>
              <a:r>
                <a:rPr lang="en-GB" sz="2400" dirty="0" smtClean="0">
                  <a:solidFill>
                    <a:prstClr val="black"/>
                  </a:solidFill>
                  <a:cs typeface="Arial"/>
                </a:rPr>
                <a:t>Note: sound change </a:t>
              </a:r>
              <a:r>
                <a:rPr lang="en-GB" sz="2400" b="1" dirty="0" smtClean="0">
                  <a:solidFill>
                    <a:prstClr val="black"/>
                  </a:solidFill>
                  <a:cs typeface="Arial"/>
                </a:rPr>
                <a:t>in the listener's ear...</a:t>
              </a:r>
              <a:endParaRPr lang="en-GB" dirty="0"/>
            </a:p>
          </p:txBody>
        </p:sp>
        <p:sp>
          <p:nvSpPr>
            <p:cNvPr id="43" name="TextBox 42"/>
            <p:cNvSpPr txBox="1"/>
            <p:nvPr/>
          </p:nvSpPr>
          <p:spPr>
            <a:xfrm>
              <a:off x="349992" y="6027003"/>
              <a:ext cx="6291855" cy="830997"/>
            </a:xfrm>
            <a:prstGeom prst="rect">
              <a:avLst/>
            </a:prstGeom>
            <a:noFill/>
          </p:spPr>
          <p:txBody>
            <a:bodyPr wrap="square" rtlCol="0">
              <a:spAutoFit/>
            </a:bodyPr>
            <a:lstStyle/>
            <a:p>
              <a:r>
                <a:rPr lang="en-GB" sz="2400" dirty="0" smtClean="0">
                  <a:latin typeface="+mj-lt"/>
                  <a:cs typeface="Arial"/>
                </a:rPr>
                <a:t>...which may (or may not) be replicated by the listener in his/her speech production</a:t>
              </a:r>
            </a:p>
          </p:txBody>
        </p:sp>
      </p:grpSp>
      <p:sp>
        <p:nvSpPr>
          <p:cNvPr id="48" name="TextBox 47"/>
          <p:cNvSpPr txBox="1"/>
          <p:nvPr/>
        </p:nvSpPr>
        <p:spPr>
          <a:xfrm>
            <a:off x="321053" y="76200"/>
            <a:ext cx="860505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latin typeface="+mj-lt"/>
                <a:cs typeface="Arial"/>
              </a:rPr>
              <a:t>VCV-</a:t>
            </a:r>
            <a:r>
              <a:rPr lang="en-GB" sz="2400" dirty="0" err="1" smtClean="0">
                <a:latin typeface="+mj-lt"/>
                <a:cs typeface="Arial"/>
              </a:rPr>
              <a:t>Koartikulation</a:t>
            </a:r>
            <a:r>
              <a:rPr lang="en-GB" sz="2400" dirty="0" smtClean="0">
                <a:latin typeface="+mj-lt"/>
                <a:cs typeface="Arial"/>
              </a:rPr>
              <a:t>, </a:t>
            </a:r>
            <a:r>
              <a:rPr lang="en-GB" sz="2400" dirty="0" err="1" smtClean="0">
                <a:latin typeface="+mj-lt"/>
                <a:cs typeface="Arial"/>
              </a:rPr>
              <a:t>Perzeption</a:t>
            </a:r>
            <a:r>
              <a:rPr lang="en-GB" sz="2400" dirty="0" smtClean="0">
                <a:latin typeface="+mj-lt"/>
                <a:cs typeface="Arial"/>
              </a:rPr>
              <a:t>, </a:t>
            </a:r>
            <a:r>
              <a:rPr lang="en-GB" sz="2400" dirty="0" err="1" smtClean="0">
                <a:latin typeface="+mj-lt"/>
                <a:cs typeface="Arial"/>
              </a:rPr>
              <a:t>Hypokorrektur</a:t>
            </a:r>
            <a:r>
              <a:rPr lang="en-GB" sz="2400" dirty="0" smtClean="0">
                <a:latin typeface="+mj-lt"/>
                <a:cs typeface="Arial"/>
              </a:rPr>
              <a:t>, </a:t>
            </a:r>
            <a:r>
              <a:rPr lang="en-GB" sz="2400" dirty="0" err="1" smtClean="0">
                <a:latin typeface="+mj-lt"/>
                <a:cs typeface="Arial"/>
              </a:rPr>
              <a:t>Lautwandel</a:t>
            </a:r>
            <a:endParaRPr lang="en-GB" sz="2400" dirty="0" smtClean="0">
              <a:latin typeface="+mj-lt"/>
              <a:cs typeface="Arial"/>
            </a:endParaRPr>
          </a:p>
        </p:txBody>
      </p:sp>
      <p:grpSp>
        <p:nvGrpSpPr>
          <p:cNvPr id="45" name="Group 44"/>
          <p:cNvGrpSpPr/>
          <p:nvPr/>
        </p:nvGrpSpPr>
        <p:grpSpPr>
          <a:xfrm>
            <a:off x="85478" y="735503"/>
            <a:ext cx="5050930" cy="2185577"/>
            <a:chOff x="85478" y="735503"/>
            <a:chExt cx="5050930" cy="2185577"/>
          </a:xfrm>
        </p:grpSpPr>
        <p:cxnSp>
          <p:nvCxnSpPr>
            <p:cNvPr id="14" name="Straight Connector 13"/>
            <p:cNvCxnSpPr/>
            <p:nvPr/>
          </p:nvCxnSpPr>
          <p:spPr>
            <a:xfrm>
              <a:off x="1470279" y="1949563"/>
              <a:ext cx="3666129" cy="370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85478" y="735503"/>
              <a:ext cx="2398114" cy="2185577"/>
              <a:chOff x="85478" y="735503"/>
              <a:chExt cx="2398114" cy="2185577"/>
            </a:xfrm>
          </p:grpSpPr>
          <p:sp>
            <p:nvSpPr>
              <p:cNvPr id="19" name="TextBox 18"/>
              <p:cNvSpPr txBox="1"/>
              <p:nvPr/>
            </p:nvSpPr>
            <p:spPr>
              <a:xfrm>
                <a:off x="197592" y="1491604"/>
                <a:ext cx="228600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Listener</a:t>
                </a:r>
              </a:p>
            </p:txBody>
          </p:sp>
          <p:sp>
            <p:nvSpPr>
              <p:cNvPr id="52" name="TextBox 51"/>
              <p:cNvSpPr txBox="1"/>
              <p:nvPr/>
            </p:nvSpPr>
            <p:spPr>
              <a:xfrm>
                <a:off x="349992" y="735503"/>
                <a:ext cx="564408" cy="461665"/>
              </a:xfrm>
              <a:prstGeom prst="rect">
                <a:avLst/>
              </a:prstGeom>
              <a:noFill/>
            </p:spPr>
            <p:txBody>
              <a:bodyPr wrap="square" rtlCol="0">
                <a:spAutoFit/>
              </a:bodyPr>
              <a:lstStyle/>
              <a:p>
                <a:r>
                  <a:rPr lang="en-GB" sz="2400" dirty="0" smtClean="0">
                    <a:solidFill>
                      <a:srgbClr val="0000FF"/>
                    </a:solidFill>
                    <a:latin typeface="+mj-lt"/>
                    <a:cs typeface="Arial"/>
                  </a:rPr>
                  <a:t>/</a:t>
                </a:r>
                <a:r>
                  <a:rPr lang="en-GB" sz="2400" dirty="0" err="1" smtClean="0">
                    <a:solidFill>
                      <a:srgbClr val="0000FF"/>
                    </a:solidFill>
                    <a:latin typeface="+mj-lt"/>
                    <a:cs typeface="Arial"/>
                  </a:rPr>
                  <a:t>e</a:t>
                </a:r>
                <a:r>
                  <a:rPr lang="en-GB" sz="2400" dirty="0" smtClean="0">
                    <a:solidFill>
                      <a:srgbClr val="0000FF"/>
                    </a:solidFill>
                    <a:latin typeface="+mj-lt"/>
                    <a:cs typeface="Arial"/>
                  </a:rPr>
                  <a:t>/</a:t>
                </a:r>
              </a:p>
            </p:txBody>
          </p:sp>
          <p:sp>
            <p:nvSpPr>
              <p:cNvPr id="53" name="TextBox 52"/>
              <p:cNvSpPr txBox="1"/>
              <p:nvPr/>
            </p:nvSpPr>
            <p:spPr>
              <a:xfrm>
                <a:off x="349992" y="2459415"/>
                <a:ext cx="564408" cy="461665"/>
              </a:xfrm>
              <a:prstGeom prst="rect">
                <a:avLst/>
              </a:prstGeom>
              <a:noFill/>
            </p:spPr>
            <p:txBody>
              <a:bodyPr wrap="square" rtlCol="0">
                <a:spAutoFit/>
              </a:bodyPr>
              <a:lstStyle/>
              <a:p>
                <a:r>
                  <a:rPr lang="en-GB" sz="2400" dirty="0" smtClean="0">
                    <a:solidFill>
                      <a:srgbClr val="FF0000"/>
                    </a:solidFill>
                    <a:latin typeface="+mj-lt"/>
                    <a:cs typeface="Arial"/>
                  </a:rPr>
                  <a:t>/a/</a:t>
                </a:r>
              </a:p>
            </p:txBody>
          </p:sp>
          <p:sp>
            <p:nvSpPr>
              <p:cNvPr id="54" name="TextBox 53"/>
              <p:cNvSpPr txBox="1"/>
              <p:nvPr/>
            </p:nvSpPr>
            <p:spPr>
              <a:xfrm>
                <a:off x="85478" y="1843498"/>
                <a:ext cx="2173886" cy="461665"/>
              </a:xfrm>
              <a:prstGeom prst="rect">
                <a:avLst/>
              </a:prstGeom>
              <a:noFill/>
            </p:spPr>
            <p:txBody>
              <a:bodyPr wrap="square" rtlCol="0">
                <a:spAutoFit/>
              </a:bodyPr>
              <a:lstStyle/>
              <a:p>
                <a:r>
                  <a:rPr lang="en-GB" sz="2400" dirty="0" smtClean="0">
                    <a:solidFill>
                      <a:schemeClr val="bg1">
                        <a:lumMod val="50000"/>
                      </a:schemeClr>
                    </a:solidFill>
                    <a:cs typeface="Arial"/>
                  </a:rPr>
                  <a:t>categorisation</a:t>
                </a:r>
              </a:p>
            </p:txBody>
          </p:sp>
          <p:cxnSp>
            <p:nvCxnSpPr>
              <p:cNvPr id="56" name="Straight Arrow Connector 55"/>
              <p:cNvCxnSpPr/>
              <p:nvPr/>
            </p:nvCxnSpPr>
            <p:spPr>
              <a:xfrm rot="5400000" flipH="1" flipV="1">
                <a:off x="435676" y="1371092"/>
                <a:ext cx="347848"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H="1">
                <a:off x="437264" y="2458621"/>
                <a:ext cx="34784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65" name="Group 64"/>
          <p:cNvGrpSpPr/>
          <p:nvPr/>
        </p:nvGrpSpPr>
        <p:grpSpPr>
          <a:xfrm>
            <a:off x="197592" y="4133809"/>
            <a:ext cx="8794008" cy="863263"/>
            <a:chOff x="197592" y="4133809"/>
            <a:chExt cx="8794008" cy="863263"/>
          </a:xfrm>
        </p:grpSpPr>
        <p:cxnSp>
          <p:nvCxnSpPr>
            <p:cNvPr id="60" name="Straight Connector 59"/>
            <p:cNvCxnSpPr/>
            <p:nvPr/>
          </p:nvCxnSpPr>
          <p:spPr>
            <a:xfrm>
              <a:off x="1582393" y="4641472"/>
              <a:ext cx="740920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97592" y="4166075"/>
              <a:ext cx="2286000" cy="830997"/>
            </a:xfrm>
            <a:prstGeom prst="rect">
              <a:avLst/>
            </a:prstGeom>
            <a:noFill/>
          </p:spPr>
          <p:txBody>
            <a:bodyPr wrap="square" rtlCol="0">
              <a:spAutoFit/>
            </a:bodyPr>
            <a:lstStyle/>
            <a:p>
              <a:r>
                <a:rPr lang="en-GB" sz="2400" dirty="0" smtClean="0">
                  <a:latin typeface="+mj-lt"/>
                  <a:cs typeface="Arial"/>
                </a:rPr>
                <a:t>Listener  categorisation</a:t>
              </a:r>
            </a:p>
          </p:txBody>
        </p:sp>
        <p:sp>
          <p:nvSpPr>
            <p:cNvPr id="62" name="TextBox 61"/>
            <p:cNvSpPr txBox="1"/>
            <p:nvPr/>
          </p:nvSpPr>
          <p:spPr>
            <a:xfrm>
              <a:off x="3710336" y="4133809"/>
              <a:ext cx="1905000" cy="830997"/>
            </a:xfrm>
            <a:prstGeom prst="rect">
              <a:avLst/>
            </a:prstGeom>
            <a:noFill/>
          </p:spPr>
          <p:txBody>
            <a:bodyPr wrap="square" rtlCol="0">
              <a:spAutoFit/>
            </a:bodyPr>
            <a:lstStyle/>
            <a:p>
              <a:r>
                <a:rPr lang="en-GB" sz="2400" dirty="0" smtClean="0">
                  <a:solidFill>
                    <a:srgbClr val="008000"/>
                  </a:solidFill>
                  <a:latin typeface="+mj-lt"/>
                  <a:cs typeface="Arial"/>
                </a:rPr>
                <a:t>No normalisation</a:t>
              </a:r>
            </a:p>
          </p:txBody>
        </p:sp>
      </p:grpSp>
      <p:grpSp>
        <p:nvGrpSpPr>
          <p:cNvPr id="64" name="Group 63"/>
          <p:cNvGrpSpPr/>
          <p:nvPr/>
        </p:nvGrpSpPr>
        <p:grpSpPr>
          <a:xfrm>
            <a:off x="1188193" y="3048000"/>
            <a:ext cx="7870327" cy="2410737"/>
            <a:chOff x="1188193" y="3048000"/>
            <a:chExt cx="7870327" cy="2410737"/>
          </a:xfrm>
        </p:grpSpPr>
        <p:sp>
          <p:nvSpPr>
            <p:cNvPr id="29" name="Freeform 28"/>
            <p:cNvSpPr/>
            <p:nvPr/>
          </p:nvSpPr>
          <p:spPr>
            <a:xfrm>
              <a:off x="1188193" y="3625472"/>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 name="Freeform 29"/>
            <p:cNvSpPr/>
            <p:nvPr/>
          </p:nvSpPr>
          <p:spPr>
            <a:xfrm>
              <a:off x="118819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Freeform 30"/>
            <p:cNvSpPr/>
            <p:nvPr/>
          </p:nvSpPr>
          <p:spPr>
            <a:xfrm>
              <a:off x="6424263" y="3625472"/>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Freeform 31"/>
            <p:cNvSpPr/>
            <p:nvPr/>
          </p:nvSpPr>
          <p:spPr>
            <a:xfrm>
              <a:off x="642426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TextBox 34"/>
            <p:cNvSpPr txBox="1"/>
            <p:nvPr/>
          </p:nvSpPr>
          <p:spPr>
            <a:xfrm>
              <a:off x="2178792" y="3320673"/>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36" name="TextBox 35"/>
            <p:cNvSpPr txBox="1"/>
            <p:nvPr/>
          </p:nvSpPr>
          <p:spPr>
            <a:xfrm>
              <a:off x="2483592" y="4997072"/>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a:t>
              </a:r>
              <a:endParaRPr lang="en-GB" sz="2400" dirty="0" smtClean="0">
                <a:solidFill>
                  <a:srgbClr val="FF0000"/>
                </a:solidFill>
                <a:latin typeface="+mj-lt"/>
                <a:cs typeface="Arial"/>
              </a:endParaRPr>
            </a:p>
          </p:txBody>
        </p:sp>
        <p:sp>
          <p:nvSpPr>
            <p:cNvPr id="39" name="TextBox 38"/>
            <p:cNvSpPr txBox="1"/>
            <p:nvPr/>
          </p:nvSpPr>
          <p:spPr>
            <a:xfrm>
              <a:off x="7075134" y="4918639"/>
              <a:ext cx="1983385" cy="461665"/>
            </a:xfrm>
            <a:prstGeom prst="rect">
              <a:avLst/>
            </a:prstGeom>
            <a:noFill/>
          </p:spPr>
          <p:txBody>
            <a:bodyPr wrap="square" rtlCol="0">
              <a:spAutoFit/>
            </a:bodyPr>
            <a:lstStyle/>
            <a:p>
              <a:r>
                <a:rPr lang="en-GB" sz="2400" dirty="0" err="1" smtClean="0">
                  <a:solidFill>
                    <a:srgbClr val="FF0000"/>
                  </a:solidFill>
                  <a:latin typeface="+mj-lt"/>
                  <a:cs typeface="Arial"/>
                </a:rPr>
                <a:t>gasti</a:t>
              </a:r>
              <a:r>
                <a:rPr lang="en-GB" sz="2400" dirty="0" smtClean="0">
                  <a:solidFill>
                    <a:srgbClr val="FF0000"/>
                  </a:solidFill>
                  <a:latin typeface="+mj-lt"/>
                  <a:cs typeface="Arial"/>
                </a:rPr>
                <a:t> &gt; </a:t>
              </a:r>
              <a:r>
                <a:rPr lang="en-GB" sz="2400" dirty="0" err="1" smtClean="0">
                  <a:solidFill>
                    <a:srgbClr val="FF0000"/>
                  </a:solidFill>
                  <a:latin typeface="+mj-lt"/>
                  <a:cs typeface="Arial"/>
                </a:rPr>
                <a:t>g</a:t>
              </a:r>
              <a:r>
                <a:rPr lang="en-GB" sz="2400" dirty="0" err="1" smtClean="0">
                  <a:solidFill>
                    <a:srgbClr val="0000FF"/>
                  </a:solidFill>
                  <a:latin typeface="+mj-lt"/>
                  <a:cs typeface="Arial"/>
                </a:rPr>
                <a:t>e</a:t>
              </a:r>
              <a:r>
                <a:rPr lang="en-GB" sz="2400" dirty="0" err="1" smtClean="0">
                  <a:solidFill>
                    <a:srgbClr val="FF0000"/>
                  </a:solidFill>
                  <a:latin typeface="+mj-lt"/>
                  <a:cs typeface="Arial"/>
                </a:rPr>
                <a:t>sti</a:t>
              </a:r>
              <a:endParaRPr lang="en-GB" sz="2400" dirty="0" smtClean="0">
                <a:solidFill>
                  <a:srgbClr val="FF0000"/>
                </a:solidFill>
                <a:latin typeface="+mj-lt"/>
                <a:cs typeface="Arial"/>
              </a:endParaRPr>
            </a:p>
          </p:txBody>
        </p:sp>
        <p:sp>
          <p:nvSpPr>
            <p:cNvPr id="40" name="TextBox 39"/>
            <p:cNvSpPr txBox="1"/>
            <p:nvPr/>
          </p:nvSpPr>
          <p:spPr>
            <a:xfrm>
              <a:off x="7469335" y="3394639"/>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63" name="TextBox 62"/>
            <p:cNvSpPr txBox="1"/>
            <p:nvPr/>
          </p:nvSpPr>
          <p:spPr>
            <a:xfrm>
              <a:off x="2895600" y="3048000"/>
              <a:ext cx="4179534"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Conditions for sound change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28994" y="0"/>
            <a:ext cx="788436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smtClean="0">
                <a:latin typeface="+mj-lt"/>
              </a:rPr>
              <a:t>Hypokorrektur</a:t>
            </a:r>
            <a:r>
              <a:rPr lang="de-DE" sz="2400" dirty="0" smtClean="0">
                <a:latin typeface="+mj-lt"/>
              </a:rPr>
              <a:t> = ungenügende Normierung für Kontext</a:t>
            </a:r>
          </a:p>
        </p:txBody>
      </p:sp>
      <p:pic>
        <p:nvPicPr>
          <p:cNvPr id="4" name="Picture 3"/>
          <p:cNvPicPr>
            <a:picLocks noChangeAspect="1"/>
          </p:cNvPicPr>
          <p:nvPr/>
        </p:nvPicPr>
        <p:blipFill>
          <a:blip r:embed="rId6"/>
          <a:stretch>
            <a:fillRect/>
          </a:stretch>
        </p:blipFill>
        <p:spPr>
          <a:xfrm>
            <a:off x="1981200" y="948732"/>
            <a:ext cx="4826000" cy="2794000"/>
          </a:xfrm>
          <a:prstGeom prst="rect">
            <a:avLst/>
          </a:prstGeom>
        </p:spPr>
      </p:pic>
      <p:grpSp>
        <p:nvGrpSpPr>
          <p:cNvPr id="10" name="Group 9"/>
          <p:cNvGrpSpPr/>
          <p:nvPr/>
        </p:nvGrpSpPr>
        <p:grpSpPr>
          <a:xfrm>
            <a:off x="2451100" y="2066333"/>
            <a:ext cx="2895600" cy="1528465"/>
            <a:chOff x="4419600" y="1676400"/>
            <a:chExt cx="2895600" cy="1528465"/>
          </a:xfrm>
        </p:grpSpPr>
        <p:pic>
          <p:nvPicPr>
            <p:cNvPr id="11" name="Picture 10"/>
            <p:cNvPicPr>
              <a:picLocks noChangeAspect="1"/>
            </p:cNvPicPr>
            <p:nvPr/>
          </p:nvPicPr>
          <p:blipFill>
            <a:blip r:embed="rId7"/>
            <a:stretch>
              <a:fillRect/>
            </a:stretch>
          </p:blipFill>
          <p:spPr>
            <a:xfrm>
              <a:off x="4787900" y="2658765"/>
              <a:ext cx="1003300" cy="546100"/>
            </a:xfrm>
            <a:prstGeom prst="rect">
              <a:avLst/>
            </a:prstGeom>
          </p:spPr>
        </p:pic>
        <p:cxnSp>
          <p:nvCxnSpPr>
            <p:cNvPr id="12" name="Straight Arrow Connector 11"/>
            <p:cNvCxnSpPr/>
            <p:nvPr/>
          </p:nvCxnSpPr>
          <p:spPr>
            <a:xfrm flipV="1">
              <a:off x="5562600" y="1981200"/>
              <a:ext cx="17526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4103862" y="1992138"/>
              <a:ext cx="1219200" cy="587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1300" y="2819400"/>
            <a:ext cx="2209800" cy="830997"/>
          </a:xfrm>
          <a:prstGeom prst="rect">
            <a:avLst/>
          </a:prstGeom>
          <a:noFill/>
        </p:spPr>
        <p:txBody>
          <a:bodyPr wrap="square" rtlCol="0">
            <a:spAutoFit/>
          </a:bodyPr>
          <a:lstStyle/>
          <a:p>
            <a:r>
              <a:rPr lang="en-GB" sz="2400" dirty="0" smtClean="0">
                <a:latin typeface="+mj-lt"/>
                <a:cs typeface="Arial"/>
              </a:rPr>
              <a:t>Insufficient normalisation</a:t>
            </a:r>
          </a:p>
        </p:txBody>
      </p:sp>
      <p:grpSp>
        <p:nvGrpSpPr>
          <p:cNvPr id="30" name="Group 29"/>
          <p:cNvGrpSpPr/>
          <p:nvPr/>
        </p:nvGrpSpPr>
        <p:grpSpPr>
          <a:xfrm>
            <a:off x="241300" y="4374327"/>
            <a:ext cx="7227887" cy="1510487"/>
            <a:chOff x="241300" y="4374327"/>
            <a:chExt cx="7227887" cy="1510487"/>
          </a:xfrm>
        </p:grpSpPr>
        <p:sp>
          <p:nvSpPr>
            <p:cNvPr id="17" name="TextBox 16"/>
            <p:cNvSpPr txBox="1"/>
            <p:nvPr/>
          </p:nvSpPr>
          <p:spPr>
            <a:xfrm>
              <a:off x="241300" y="5053817"/>
              <a:ext cx="2514600" cy="830997"/>
            </a:xfrm>
            <a:prstGeom prst="rect">
              <a:avLst/>
            </a:prstGeom>
            <a:noFill/>
          </p:spPr>
          <p:txBody>
            <a:bodyPr wrap="square" rtlCol="0">
              <a:spAutoFit/>
            </a:bodyPr>
            <a:lstStyle/>
            <a:p>
              <a:r>
                <a:rPr lang="en-GB" sz="2400" dirty="0" smtClean="0">
                  <a:latin typeface="Calibri"/>
                </a:rPr>
                <a:t>Insufficient normalisation</a:t>
              </a:r>
            </a:p>
          </p:txBody>
        </p:sp>
        <p:grpSp>
          <p:nvGrpSpPr>
            <p:cNvPr id="18" name="Group 17"/>
            <p:cNvGrpSpPr/>
            <p:nvPr/>
          </p:nvGrpSpPr>
          <p:grpSpPr>
            <a:xfrm>
              <a:off x="3224212" y="4454992"/>
              <a:ext cx="4244975" cy="842665"/>
              <a:chOff x="3124200" y="1938337"/>
              <a:chExt cx="4244975" cy="842665"/>
            </a:xfrm>
          </p:grpSpPr>
          <p:sp>
            <p:nvSpPr>
              <p:cNvPr id="19" name="TextBox 18"/>
              <p:cNvSpPr txBox="1"/>
              <p:nvPr/>
            </p:nvSpPr>
            <p:spPr>
              <a:xfrm>
                <a:off x="3124200" y="2319337"/>
                <a:ext cx="838200" cy="461665"/>
              </a:xfrm>
              <a:prstGeom prst="rect">
                <a:avLst/>
              </a:prstGeom>
              <a:noFill/>
            </p:spPr>
            <p:txBody>
              <a:bodyPr wrap="square" rtlCol="0">
                <a:spAutoFit/>
              </a:bodyPr>
              <a:lstStyle/>
              <a:p>
                <a:r>
                  <a:rPr lang="en-GB" sz="2400" i="1" dirty="0" smtClean="0">
                    <a:latin typeface="Calibri"/>
                  </a:rPr>
                  <a:t>man</a:t>
                </a:r>
              </a:p>
            </p:txBody>
          </p:sp>
          <p:sp>
            <p:nvSpPr>
              <p:cNvPr id="20" name="TextBox 19"/>
              <p:cNvSpPr txBox="1"/>
              <p:nvPr/>
            </p:nvSpPr>
            <p:spPr>
              <a:xfrm>
                <a:off x="6530975" y="2319337"/>
                <a:ext cx="838200" cy="461665"/>
              </a:xfrm>
              <a:prstGeom prst="rect">
                <a:avLst/>
              </a:prstGeom>
              <a:noFill/>
            </p:spPr>
            <p:txBody>
              <a:bodyPr wrap="square" rtlCol="0">
                <a:spAutoFit/>
              </a:bodyPr>
              <a:lstStyle/>
              <a:p>
                <a:r>
                  <a:rPr lang="en-GB" sz="2400" i="1" dirty="0" smtClean="0">
                    <a:latin typeface="Calibri"/>
                  </a:rPr>
                  <a:t>bad</a:t>
                </a:r>
              </a:p>
            </p:txBody>
          </p:sp>
          <p:pic>
            <p:nvPicPr>
              <p:cNvPr id="21" name="man.wav">
                <a:hlinkClick r:id="" action="ppaction://media"/>
              </p:cNvPr>
              <p:cNvPicPr>
                <a:picLocks noRot="1" noChangeAspect="1"/>
              </p:cNvPicPr>
              <p:nvPr>
                <a:audioFile r:link="rId3"/>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8"/>
                  </p:ext>
                </p:extLst>
              </p:nvPr>
            </p:nvPicPr>
            <p:blipFill>
              <a:blip r:embed="rId9"/>
              <a:stretch>
                <a:fillRect/>
              </a:stretch>
            </p:blipFill>
            <p:spPr>
              <a:xfrm>
                <a:off x="3368675" y="2014537"/>
                <a:ext cx="185737" cy="185737"/>
              </a:xfrm>
              <a:prstGeom prst="rect">
                <a:avLst/>
              </a:prstGeom>
            </p:spPr>
          </p:pic>
          <p:pic>
            <p:nvPicPr>
              <p:cNvPr id="22" name=" bad.wav">
                <a:hlinkClick r:id="" action="ppaction://media"/>
              </p:cNvPr>
              <p:cNvPicPr>
                <a:picLocks noRot="1" noChangeAspect="1"/>
              </p:cNvPicPr>
              <p:nvPr>
                <a:audioFile r:link="rId4"/>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10"/>
                  </p:ext>
                </p:extLst>
              </p:nvPr>
            </p:nvPicPr>
            <p:blipFill>
              <a:blip r:embed="rId9"/>
              <a:stretch>
                <a:fillRect/>
              </a:stretch>
            </p:blipFill>
            <p:spPr>
              <a:xfrm>
                <a:off x="6797675" y="1938337"/>
                <a:ext cx="185737" cy="185737"/>
              </a:xfrm>
              <a:prstGeom prst="rect">
                <a:avLst/>
              </a:prstGeom>
            </p:spPr>
          </p:pic>
        </p:grpSp>
        <p:pic>
          <p:nvPicPr>
            <p:cNvPr id="23" name="aen2.wav">
              <a:hlinkClick r:id="" action="ppaction://media"/>
            </p:cNvPr>
            <p:cNvPicPr>
              <a:picLocks noRot="1"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11"/>
                </p:ext>
              </p:extLst>
            </p:nvPr>
          </p:nvPicPr>
          <p:blipFill>
            <a:blip r:embed="rId9"/>
            <a:stretch>
              <a:fillRect/>
            </a:stretch>
          </p:blipFill>
          <p:spPr>
            <a:xfrm>
              <a:off x="3468687" y="5469316"/>
              <a:ext cx="185737" cy="185737"/>
            </a:xfrm>
            <a:prstGeom prst="rect">
              <a:avLst/>
            </a:prstGeom>
          </p:spPr>
        </p:pic>
        <p:pic>
          <p:nvPicPr>
            <p:cNvPr id="24" name="aeoral2.wav">
              <a:hlinkClick r:id="" action="ppaction://media"/>
            </p:cNvPr>
            <p:cNvPicPr>
              <a:picLocks noRot="1" noChangeAspect="1"/>
            </p:cNvPicPr>
            <p:nvPr>
              <a:audioFile r:link="rId2"/>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12"/>
                </p:ext>
              </p:extLst>
            </p:nvPr>
          </p:nvPicPr>
          <p:blipFill>
            <a:blip r:embed="rId9"/>
            <a:stretch>
              <a:fillRect/>
            </a:stretch>
          </p:blipFill>
          <p:spPr>
            <a:xfrm>
              <a:off x="6897687" y="5469316"/>
              <a:ext cx="185737" cy="185737"/>
            </a:xfrm>
            <a:prstGeom prst="rect">
              <a:avLst/>
            </a:prstGeom>
          </p:spPr>
        </p:pic>
        <p:sp>
          <p:nvSpPr>
            <p:cNvPr id="25" name="TextBox 24"/>
            <p:cNvSpPr txBox="1"/>
            <p:nvPr/>
          </p:nvSpPr>
          <p:spPr>
            <a:xfrm>
              <a:off x="241300" y="4374327"/>
              <a:ext cx="2019300" cy="461665"/>
            </a:xfrm>
            <a:prstGeom prst="rect">
              <a:avLst/>
            </a:prstGeom>
            <a:noFill/>
          </p:spPr>
          <p:txBody>
            <a:bodyPr wrap="square" rtlCol="0">
              <a:spAutoFit/>
            </a:bodyPr>
            <a:lstStyle/>
            <a:p>
              <a:r>
                <a:rPr lang="en-GB" sz="2400" dirty="0" smtClean="0">
                  <a:latin typeface="+mj-lt"/>
                  <a:cs typeface="Arial"/>
                </a:rPr>
                <a:t>In context</a:t>
              </a:r>
            </a:p>
          </p:txBody>
        </p:sp>
      </p:grpSp>
      <p:sp>
        <p:nvSpPr>
          <p:cNvPr id="26" name="TextBox 25"/>
          <p:cNvSpPr txBox="1"/>
          <p:nvPr/>
        </p:nvSpPr>
        <p:spPr>
          <a:xfrm>
            <a:off x="381000" y="1600200"/>
            <a:ext cx="1358900" cy="830997"/>
          </a:xfrm>
          <a:prstGeom prst="rect">
            <a:avLst/>
          </a:prstGeom>
          <a:noFill/>
        </p:spPr>
        <p:txBody>
          <a:bodyPr wrap="square" rtlCol="0">
            <a:spAutoFit/>
          </a:bodyPr>
          <a:lstStyle/>
          <a:p>
            <a:r>
              <a:rPr lang="en-GB" sz="2400" dirty="0" smtClean="0">
                <a:latin typeface="+mj-lt"/>
                <a:cs typeface="Arial"/>
              </a:rPr>
              <a:t>In context</a:t>
            </a:r>
          </a:p>
        </p:txBody>
      </p:sp>
      <p:grpSp>
        <p:nvGrpSpPr>
          <p:cNvPr id="31" name="Group 30"/>
          <p:cNvGrpSpPr/>
          <p:nvPr/>
        </p:nvGrpSpPr>
        <p:grpSpPr>
          <a:xfrm>
            <a:off x="177800" y="6019800"/>
            <a:ext cx="8635562" cy="830997"/>
            <a:chOff x="177800" y="6019800"/>
            <a:chExt cx="8635562" cy="830997"/>
          </a:xfrm>
        </p:grpSpPr>
        <p:sp>
          <p:nvSpPr>
            <p:cNvPr id="28" name="Rectangle 27"/>
            <p:cNvSpPr/>
            <p:nvPr/>
          </p:nvSpPr>
          <p:spPr>
            <a:xfrm>
              <a:off x="3038824" y="6172200"/>
              <a:ext cx="5774538" cy="461665"/>
            </a:xfrm>
            <a:prstGeom prst="rect">
              <a:avLst/>
            </a:prstGeom>
          </p:spPr>
          <p:txBody>
            <a:bodyPr wrap="none">
              <a:spAutoFit/>
            </a:bodyPr>
            <a:lstStyle/>
            <a:p>
              <a:pPr lvl="0"/>
              <a:r>
                <a:rPr lang="en-GB" sz="2400" dirty="0" smtClean="0">
                  <a:solidFill>
                    <a:prstClr val="black"/>
                  </a:solidFill>
                </a:rPr>
                <a:t>Latin: '</a:t>
              </a:r>
              <a:r>
                <a:rPr lang="en-GB" sz="2400" b="1" dirty="0" err="1" smtClean="0">
                  <a:solidFill>
                    <a:prstClr val="black"/>
                  </a:solidFill>
                </a:rPr>
                <a:t>man</a:t>
              </a:r>
              <a:r>
                <a:rPr lang="en-GB" sz="2400" dirty="0" err="1" smtClean="0">
                  <a:solidFill>
                    <a:prstClr val="black"/>
                  </a:solidFill>
                </a:rPr>
                <a:t>us</a:t>
              </a:r>
              <a:r>
                <a:rPr lang="en-GB" sz="2400" dirty="0" smtClean="0">
                  <a:solidFill>
                    <a:prstClr val="black"/>
                  </a:solidFill>
                </a:rPr>
                <a:t>' &gt; French '</a:t>
              </a:r>
              <a:r>
                <a:rPr lang="en-GB" sz="2400" b="1" dirty="0" smtClean="0">
                  <a:solidFill>
                    <a:prstClr val="black"/>
                  </a:solidFill>
                </a:rPr>
                <a:t>main</a:t>
              </a:r>
              <a:r>
                <a:rPr lang="en-GB" sz="2400" dirty="0" smtClean="0">
                  <a:solidFill>
                    <a:prstClr val="black"/>
                  </a:solidFill>
                </a:rPr>
                <a:t>' = </a:t>
              </a:r>
              <a:r>
                <a:rPr lang="en-US" sz="2400" dirty="0" smtClean="0">
                  <a:solidFill>
                    <a:prstClr val="black"/>
                  </a:solidFill>
                </a:rPr>
                <a:t>/</a:t>
              </a:r>
              <a:r>
                <a:rPr lang="en-US" sz="2400" dirty="0" err="1" smtClean="0">
                  <a:solidFill>
                    <a:prstClr val="black"/>
                  </a:solidFill>
                </a:rPr>
                <a:t>mã</a:t>
              </a:r>
              <a:r>
                <a:rPr lang="en-US" sz="2400" dirty="0" smtClean="0">
                  <a:solidFill>
                    <a:prstClr val="black"/>
                  </a:solidFill>
                </a:rPr>
                <a:t>/ (</a:t>
              </a:r>
              <a:r>
                <a:rPr lang="en-US" sz="2400" i="1" dirty="0" smtClean="0">
                  <a:solidFill>
                    <a:prstClr val="black"/>
                  </a:solidFill>
                </a:rPr>
                <a:t>Hand</a:t>
              </a:r>
              <a:r>
                <a:rPr lang="en-US" sz="2400" dirty="0" smtClean="0">
                  <a:solidFill>
                    <a:prstClr val="black"/>
                  </a:solidFill>
                </a:rPr>
                <a:t>)</a:t>
              </a:r>
              <a:r>
                <a:rPr lang="en-GB" sz="2400" dirty="0" smtClean="0">
                  <a:solidFill>
                    <a:prstClr val="black"/>
                  </a:solidFill>
                </a:rPr>
                <a:t> </a:t>
              </a:r>
            </a:p>
          </p:txBody>
        </p:sp>
        <p:sp>
          <p:nvSpPr>
            <p:cNvPr id="29" name="TextBox 28"/>
            <p:cNvSpPr txBox="1"/>
            <p:nvPr/>
          </p:nvSpPr>
          <p:spPr>
            <a:xfrm>
              <a:off x="177800" y="6019800"/>
              <a:ext cx="2273300" cy="830997"/>
            </a:xfrm>
            <a:prstGeom prst="rect">
              <a:avLst/>
            </a:prstGeom>
            <a:noFill/>
          </p:spPr>
          <p:txBody>
            <a:bodyPr wrap="square" rtlCol="0">
              <a:spAutoFit/>
            </a:bodyPr>
            <a:lstStyle/>
            <a:p>
              <a:r>
                <a:rPr lang="en-GB" sz="2400" dirty="0" smtClean="0">
                  <a:latin typeface="+mj-lt"/>
                  <a:cs typeface="Arial"/>
                </a:rPr>
                <a:t>Associated sound change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00113" y="0"/>
            <a:ext cx="7504113"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smtClean="0">
                <a:latin typeface="+mj-lt"/>
                <a:cs typeface="Arial"/>
              </a:rPr>
              <a:t>Phonologisierung: Neue Phoneme wegen </a:t>
            </a:r>
            <a:r>
              <a:rPr lang="de-DE" sz="2400" dirty="0" err="1" smtClean="0">
                <a:latin typeface="+mj-lt"/>
                <a:cs typeface="Arial"/>
              </a:rPr>
              <a:t>Hypokorrektur</a:t>
            </a:r>
            <a:endParaRPr lang="de-DE" sz="2400" dirty="0" smtClean="0">
              <a:latin typeface="+mj-lt"/>
              <a:cs typeface="Arial"/>
            </a:endParaRPr>
          </a:p>
        </p:txBody>
      </p:sp>
      <p:sp>
        <p:nvSpPr>
          <p:cNvPr id="3" name="Text Box 17"/>
          <p:cNvSpPr txBox="1">
            <a:spLocks noChangeArrowheads="1"/>
          </p:cNvSpPr>
          <p:nvPr/>
        </p:nvSpPr>
        <p:spPr bwMode="auto">
          <a:xfrm>
            <a:off x="1547813" y="692150"/>
            <a:ext cx="3887787"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solidFill>
                  <a:srgbClr val="FF0000"/>
                </a:solidFill>
                <a:latin typeface="Calibri"/>
                <a:cs typeface="Calibri"/>
              </a:rPr>
              <a:t>(der Hörer</a:t>
            </a:r>
            <a:r>
              <a:rPr lang="de-DE" sz="2400" dirty="0" smtClean="0">
                <a:solidFill>
                  <a:srgbClr val="FF0000"/>
                </a:solidFill>
                <a:latin typeface="Calibri"/>
                <a:cs typeface="Calibri"/>
              </a:rPr>
              <a:t> : </a:t>
            </a:r>
            <a:r>
              <a:rPr lang="de-DE" sz="2400" dirty="0">
                <a:solidFill>
                  <a:srgbClr val="FF0000"/>
                </a:solidFill>
                <a:latin typeface="Calibri"/>
                <a:cs typeface="Calibri"/>
              </a:rPr>
              <a:t>"der Sprecher</a:t>
            </a:r>
            <a:r>
              <a:rPr lang="de-DE" sz="2400" dirty="0" smtClean="0">
                <a:solidFill>
                  <a:srgbClr val="FF0000"/>
                </a:solidFill>
                <a:latin typeface="Calibri"/>
                <a:cs typeface="Calibri"/>
              </a:rPr>
              <a:t> plante /b</a:t>
            </a:r>
            <a:r>
              <a:rPr lang="en-US" sz="2400" dirty="0" err="1" smtClean="0">
                <a:solidFill>
                  <a:srgbClr val="FF0000"/>
                </a:solidFill>
                <a:latin typeface="Calibri"/>
                <a:cs typeface="Calibri"/>
              </a:rPr>
              <a:t>ãn</a:t>
            </a:r>
            <a:r>
              <a:rPr lang="en-GB" sz="2400" dirty="0" smtClean="0">
                <a:solidFill>
                  <a:srgbClr val="FF0000"/>
                </a:solidFill>
                <a:latin typeface="Calibri"/>
                <a:cs typeface="Calibri"/>
              </a:rPr>
              <a:t>/</a:t>
            </a:r>
            <a:r>
              <a:rPr lang="en-GB" sz="2400" dirty="0">
                <a:solidFill>
                  <a:srgbClr val="FF0000"/>
                </a:solidFill>
                <a:latin typeface="Calibri"/>
                <a:cs typeface="Calibri"/>
              </a:rPr>
              <a:t>")</a:t>
            </a:r>
            <a:endParaRPr lang="de-DE" sz="2400" dirty="0">
              <a:solidFill>
                <a:srgbClr val="FF0000"/>
              </a:solidFill>
              <a:latin typeface="Calibri"/>
              <a:cs typeface="Calibri"/>
            </a:endParaRPr>
          </a:p>
        </p:txBody>
      </p:sp>
      <p:sp>
        <p:nvSpPr>
          <p:cNvPr id="4" name="Text Box 20"/>
          <p:cNvSpPr txBox="1">
            <a:spLocks noChangeArrowheads="1"/>
          </p:cNvSpPr>
          <p:nvPr/>
        </p:nvSpPr>
        <p:spPr bwMode="auto">
          <a:xfrm>
            <a:off x="5508625" y="1700213"/>
            <a:ext cx="3024188" cy="457200"/>
          </a:xfrm>
          <a:prstGeom prst="rect">
            <a:avLst/>
          </a:prstGeom>
          <a:noFill/>
          <a:ln w="9525">
            <a:noFill/>
            <a:miter lim="800000"/>
            <a:headEnd/>
            <a:tailEnd/>
          </a:ln>
        </p:spPr>
        <p:txBody>
          <a:bodyPr>
            <a:prstTxWarp prst="textNoShape">
              <a:avLst/>
            </a:prstTxWarp>
            <a:spAutoFit/>
          </a:bodyPr>
          <a:lstStyle/>
          <a:p>
            <a:r>
              <a:rPr lang="de-DE" sz="2400">
                <a:solidFill>
                  <a:srgbClr val="0000FF"/>
                </a:solidFill>
                <a:latin typeface="Calibri"/>
                <a:cs typeface="Calibri"/>
              </a:rPr>
              <a:t>Hörer als Sprecher</a:t>
            </a:r>
          </a:p>
        </p:txBody>
      </p:sp>
      <p:sp>
        <p:nvSpPr>
          <p:cNvPr id="5" name="Text Box 24"/>
          <p:cNvSpPr txBox="1">
            <a:spLocks noChangeArrowheads="1"/>
          </p:cNvSpPr>
          <p:nvPr/>
        </p:nvSpPr>
        <p:spPr bwMode="auto">
          <a:xfrm>
            <a:off x="179388" y="1700213"/>
            <a:ext cx="1300506"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Sprecher</a:t>
            </a:r>
          </a:p>
        </p:txBody>
      </p:sp>
      <p:sp>
        <p:nvSpPr>
          <p:cNvPr id="6" name="Text Box 25"/>
          <p:cNvSpPr txBox="1">
            <a:spLocks noChangeArrowheads="1"/>
          </p:cNvSpPr>
          <p:nvPr/>
        </p:nvSpPr>
        <p:spPr bwMode="auto">
          <a:xfrm>
            <a:off x="2411413" y="1700213"/>
            <a:ext cx="906468"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Hörer</a:t>
            </a:r>
          </a:p>
        </p:txBody>
      </p:sp>
      <p:sp>
        <p:nvSpPr>
          <p:cNvPr id="8" name="Text Box 4"/>
          <p:cNvSpPr txBox="1">
            <a:spLocks noChangeArrowheads="1"/>
          </p:cNvSpPr>
          <p:nvPr/>
        </p:nvSpPr>
        <p:spPr bwMode="auto">
          <a:xfrm>
            <a:off x="0" y="2852739"/>
            <a:ext cx="1752600"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plant  </a:t>
            </a:r>
            <a:r>
              <a:rPr lang="de-DE" sz="2400" dirty="0" smtClean="0">
                <a:latin typeface="Calibri"/>
                <a:cs typeface="Calibri"/>
              </a:rPr>
              <a:t>/</a:t>
            </a:r>
            <a:r>
              <a:rPr lang="de-DE" sz="2400" dirty="0" err="1" smtClean="0">
                <a:latin typeface="Calibri"/>
                <a:cs typeface="Calibri"/>
              </a:rPr>
              <a:t>ban</a:t>
            </a:r>
            <a:r>
              <a:rPr lang="de-DE" sz="2400" dirty="0" smtClean="0">
                <a:latin typeface="Calibri"/>
                <a:cs typeface="Calibri"/>
              </a:rPr>
              <a:t>/</a:t>
            </a:r>
            <a:endParaRPr lang="de-DE" sz="2400" dirty="0">
              <a:latin typeface="Calibri"/>
              <a:cs typeface="Calibri"/>
            </a:endParaRPr>
          </a:p>
        </p:txBody>
      </p:sp>
      <p:sp>
        <p:nvSpPr>
          <p:cNvPr id="9" name="Text Box 5"/>
          <p:cNvSpPr txBox="1">
            <a:spLocks noChangeArrowheads="1"/>
          </p:cNvSpPr>
          <p:nvPr/>
        </p:nvSpPr>
        <p:spPr bwMode="auto">
          <a:xfrm>
            <a:off x="152400" y="5943600"/>
            <a:ext cx="8442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10" name="Text Box 6"/>
          <p:cNvSpPr txBox="1">
            <a:spLocks noChangeArrowheads="1"/>
          </p:cNvSpPr>
          <p:nvPr/>
        </p:nvSpPr>
        <p:spPr bwMode="auto">
          <a:xfrm>
            <a:off x="0" y="4149725"/>
            <a:ext cx="112948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a:t>
            </a:r>
          </a:p>
        </p:txBody>
      </p:sp>
      <p:sp>
        <p:nvSpPr>
          <p:cNvPr id="11" name="Text Box 8"/>
          <p:cNvSpPr txBox="1">
            <a:spLocks noChangeArrowheads="1"/>
          </p:cNvSpPr>
          <p:nvPr/>
        </p:nvSpPr>
        <p:spPr bwMode="auto">
          <a:xfrm>
            <a:off x="3132138" y="6021388"/>
            <a:ext cx="8442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a:t>
            </a:r>
            <a:r>
              <a:rPr lang="de-DE" sz="2400" dirty="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12" name="Text Box 9"/>
          <p:cNvSpPr txBox="1">
            <a:spLocks noChangeArrowheads="1"/>
          </p:cNvSpPr>
          <p:nvPr/>
        </p:nvSpPr>
        <p:spPr bwMode="auto">
          <a:xfrm>
            <a:off x="1447800" y="6019800"/>
            <a:ext cx="1584325" cy="461963"/>
          </a:xfrm>
          <a:prstGeom prst="rect">
            <a:avLst/>
          </a:prstGeom>
          <a:noFill/>
          <a:ln w="9525">
            <a:noFill/>
            <a:miter lim="800000"/>
            <a:headEnd/>
            <a:tailEnd/>
          </a:ln>
        </p:spPr>
        <p:txBody>
          <a:bodyPr>
            <a:prstTxWarp prst="textNoShape">
              <a:avLst/>
            </a:prstTxWarp>
            <a:spAutoFit/>
          </a:bodyPr>
          <a:lstStyle/>
          <a:p>
            <a:r>
              <a:rPr lang="de-DE" sz="2400" dirty="0">
                <a:latin typeface="Calibri"/>
                <a:cs typeface="Calibri"/>
              </a:rPr>
              <a:t>Akustik</a:t>
            </a:r>
          </a:p>
        </p:txBody>
      </p:sp>
      <p:sp>
        <p:nvSpPr>
          <p:cNvPr id="13" name="Line 31"/>
          <p:cNvSpPr>
            <a:spLocks noChangeShapeType="1"/>
          </p:cNvSpPr>
          <p:nvPr/>
        </p:nvSpPr>
        <p:spPr bwMode="auto">
          <a:xfrm>
            <a:off x="684213" y="2276475"/>
            <a:ext cx="0" cy="6477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4" name="Line 32"/>
          <p:cNvSpPr>
            <a:spLocks noChangeShapeType="1"/>
          </p:cNvSpPr>
          <p:nvPr/>
        </p:nvSpPr>
        <p:spPr bwMode="auto">
          <a:xfrm>
            <a:off x="684213" y="3357563"/>
            <a:ext cx="0" cy="8636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5" name="Line 33"/>
          <p:cNvSpPr>
            <a:spLocks noChangeShapeType="1"/>
          </p:cNvSpPr>
          <p:nvPr/>
        </p:nvSpPr>
        <p:spPr bwMode="auto">
          <a:xfrm>
            <a:off x="684213" y="4724400"/>
            <a:ext cx="0" cy="122555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6" name="Line 34"/>
          <p:cNvSpPr>
            <a:spLocks noChangeShapeType="1"/>
          </p:cNvSpPr>
          <p:nvPr/>
        </p:nvSpPr>
        <p:spPr bwMode="auto">
          <a:xfrm>
            <a:off x="900113" y="6237288"/>
            <a:ext cx="576263" cy="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7" name="Line 35"/>
          <p:cNvSpPr>
            <a:spLocks noChangeShapeType="1"/>
          </p:cNvSpPr>
          <p:nvPr/>
        </p:nvSpPr>
        <p:spPr bwMode="auto">
          <a:xfrm>
            <a:off x="2700338" y="6237288"/>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8" name="Group 45"/>
          <p:cNvGrpSpPr>
            <a:grpSpLocks/>
          </p:cNvGrpSpPr>
          <p:nvPr/>
        </p:nvGrpSpPr>
        <p:grpSpPr bwMode="auto">
          <a:xfrm>
            <a:off x="1908175" y="2852738"/>
            <a:ext cx="2854325" cy="3097212"/>
            <a:chOff x="1202" y="1797"/>
            <a:chExt cx="1798" cy="1951"/>
          </a:xfrm>
        </p:grpSpPr>
        <p:sp>
          <p:nvSpPr>
            <p:cNvPr id="19" name="Text Box 7"/>
            <p:cNvSpPr txBox="1">
              <a:spLocks noChangeArrowheads="1"/>
            </p:cNvSpPr>
            <p:nvPr/>
          </p:nvSpPr>
          <p:spPr bwMode="auto">
            <a:xfrm>
              <a:off x="1202" y="2614"/>
              <a:ext cx="1542" cy="523"/>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kompensiert für Koartikulation</a:t>
              </a:r>
              <a:endParaRPr lang="de-DE" sz="2400" b="1">
                <a:latin typeface="Calibri"/>
                <a:cs typeface="Calibri"/>
              </a:endParaRPr>
            </a:p>
          </p:txBody>
        </p:sp>
        <p:sp>
          <p:nvSpPr>
            <p:cNvPr id="20" name="Text Box 10"/>
            <p:cNvSpPr txBox="1">
              <a:spLocks noChangeArrowheads="1"/>
            </p:cNvSpPr>
            <p:nvPr/>
          </p:nvSpPr>
          <p:spPr bwMode="auto">
            <a:xfrm>
              <a:off x="1292" y="1797"/>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a:t>
              </a:r>
              <a:r>
                <a:rPr lang="de-DE" sz="2400" dirty="0" smtClean="0">
                  <a:latin typeface="Calibri"/>
                  <a:cs typeface="Calibri"/>
                </a:rPr>
                <a:t>/</a:t>
              </a:r>
              <a:r>
                <a:rPr lang="de-DE" sz="2400" dirty="0" err="1" smtClean="0">
                  <a:latin typeface="Calibri"/>
                  <a:cs typeface="Calibri"/>
                </a:rPr>
                <a:t>ban</a:t>
              </a:r>
              <a:r>
                <a:rPr lang="de-DE" sz="2400" dirty="0" smtClean="0">
                  <a:latin typeface="Calibri"/>
                  <a:cs typeface="Calibri"/>
                </a:rPr>
                <a:t>/</a:t>
              </a:r>
              <a:endParaRPr lang="de-DE" sz="2400" dirty="0">
                <a:latin typeface="Calibri"/>
                <a:cs typeface="Calibri"/>
              </a:endParaRPr>
            </a:p>
          </p:txBody>
        </p:sp>
        <p:sp>
          <p:nvSpPr>
            <p:cNvPr id="21" name="Line 37"/>
            <p:cNvSpPr>
              <a:spLocks noChangeShapeType="1"/>
            </p:cNvSpPr>
            <p:nvPr/>
          </p:nvSpPr>
          <p:spPr bwMode="auto">
            <a:xfrm flipV="1">
              <a:off x="2109" y="2115"/>
              <a:ext cx="0" cy="544"/>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38"/>
            <p:cNvSpPr>
              <a:spLocks noChangeShapeType="1"/>
            </p:cNvSpPr>
            <p:nvPr/>
          </p:nvSpPr>
          <p:spPr bwMode="auto">
            <a:xfrm flipV="1">
              <a:off x="2109" y="3158"/>
              <a:ext cx="0" cy="59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grpSp>
      <p:sp>
        <p:nvSpPr>
          <p:cNvPr id="29" name="Line 46"/>
          <p:cNvSpPr>
            <a:spLocks noChangeShapeType="1"/>
          </p:cNvSpPr>
          <p:nvPr/>
        </p:nvSpPr>
        <p:spPr bwMode="auto">
          <a:xfrm flipV="1">
            <a:off x="2484438" y="2924175"/>
            <a:ext cx="1584325" cy="2160588"/>
          </a:xfrm>
          <a:prstGeom prst="line">
            <a:avLst/>
          </a:prstGeom>
          <a:noFill/>
          <a:ln w="28575">
            <a:solidFill>
              <a:srgbClr val="FF0000"/>
            </a:solidFill>
            <a:round/>
            <a:headEnd/>
            <a:tailEnd/>
          </a:ln>
        </p:spPr>
        <p:txBody>
          <a:bodyPr>
            <a:prstTxWarp prst="textNoShape">
              <a:avLst/>
            </a:prstTxWarp>
          </a:bodyPr>
          <a:lstStyle/>
          <a:p>
            <a:endParaRPr lang="de-DE" sz="2400">
              <a:latin typeface="Calibri"/>
              <a:cs typeface="Calibri"/>
            </a:endParaRPr>
          </a:p>
        </p:txBody>
      </p:sp>
      <p:grpSp>
        <p:nvGrpSpPr>
          <p:cNvPr id="30" name="Group 49"/>
          <p:cNvGrpSpPr>
            <a:grpSpLocks/>
          </p:cNvGrpSpPr>
          <p:nvPr/>
        </p:nvGrpSpPr>
        <p:grpSpPr bwMode="auto">
          <a:xfrm>
            <a:off x="1979613" y="2276475"/>
            <a:ext cx="2711450" cy="3673475"/>
            <a:chOff x="1247" y="1434"/>
            <a:chExt cx="1708" cy="2314"/>
          </a:xfrm>
        </p:grpSpPr>
        <p:sp>
          <p:nvSpPr>
            <p:cNvPr id="31" name="Text Box 26"/>
            <p:cNvSpPr txBox="1">
              <a:spLocks noChangeArrowheads="1"/>
            </p:cNvSpPr>
            <p:nvPr/>
          </p:nvSpPr>
          <p:spPr bwMode="auto">
            <a:xfrm>
              <a:off x="1247" y="1434"/>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a:t>
              </a:r>
              <a:r>
                <a:rPr lang="de-DE" sz="2400" dirty="0" smtClean="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32" name="Line 48"/>
            <p:cNvSpPr>
              <a:spLocks noChangeShapeType="1"/>
            </p:cNvSpPr>
            <p:nvPr/>
          </p:nvSpPr>
          <p:spPr bwMode="auto">
            <a:xfrm flipV="1">
              <a:off x="2109" y="1706"/>
              <a:ext cx="0" cy="204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grpSp>
        <p:nvGrpSpPr>
          <p:cNvPr id="35" name="Group 34"/>
          <p:cNvGrpSpPr/>
          <p:nvPr/>
        </p:nvGrpSpPr>
        <p:grpSpPr>
          <a:xfrm>
            <a:off x="4724400" y="2057400"/>
            <a:ext cx="4419600" cy="4371678"/>
            <a:chOff x="4724400" y="2057400"/>
            <a:chExt cx="4419600" cy="4371678"/>
          </a:xfrm>
        </p:grpSpPr>
        <p:sp>
          <p:nvSpPr>
            <p:cNvPr id="7" name="Text Box 29"/>
            <p:cNvSpPr txBox="1">
              <a:spLocks noChangeArrowheads="1"/>
            </p:cNvSpPr>
            <p:nvPr/>
          </p:nvSpPr>
          <p:spPr bwMode="auto">
            <a:xfrm>
              <a:off x="4859338" y="3500438"/>
              <a:ext cx="414020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a:t>
              </a:r>
              <a:r>
                <a:rPr lang="en-US" sz="2400" dirty="0" err="1" smtClean="0">
                  <a:latin typeface="Calibri"/>
                  <a:cs typeface="Calibri"/>
                </a:rPr>
                <a:t>ã</a:t>
              </a:r>
              <a:r>
                <a:rPr lang="de-DE" sz="2400" dirty="0" smtClean="0">
                  <a:latin typeface="Calibri"/>
                  <a:cs typeface="Calibri"/>
                </a:rPr>
                <a:t>/ </a:t>
              </a:r>
              <a:r>
                <a:rPr lang="de-DE" sz="2400" dirty="0">
                  <a:latin typeface="Calibri"/>
                  <a:cs typeface="Calibri"/>
                </a:rPr>
                <a:t>wird phonologisiert,</a:t>
              </a:r>
              <a:r>
                <a:rPr lang="de-DE" sz="2400" dirty="0" smtClean="0">
                  <a:latin typeface="Calibri"/>
                  <a:cs typeface="Calibri"/>
                </a:rPr>
                <a:t> wenn es </a:t>
              </a:r>
              <a:r>
                <a:rPr lang="de-DE" sz="2400" dirty="0">
                  <a:latin typeface="Calibri"/>
                  <a:cs typeface="Calibri"/>
                </a:rPr>
                <a:t>auch in </a:t>
              </a:r>
              <a:r>
                <a:rPr lang="de-DE" sz="2400" dirty="0" smtClean="0">
                  <a:latin typeface="Calibri"/>
                  <a:cs typeface="Calibri"/>
                </a:rPr>
                <a:t>Kontexten produziert wird,  </a:t>
              </a:r>
              <a:r>
                <a:rPr lang="de-DE" sz="2400" dirty="0">
                  <a:latin typeface="Calibri"/>
                  <a:cs typeface="Calibri"/>
                </a:rPr>
                <a:t>die sich nicht</a:t>
              </a:r>
              <a:r>
                <a:rPr lang="de-DE" sz="2400" dirty="0" smtClean="0">
                  <a:latin typeface="Calibri"/>
                  <a:cs typeface="Calibri"/>
                </a:rPr>
                <a:t> mehr durch </a:t>
              </a:r>
              <a:r>
                <a:rPr lang="de-DE" sz="2400" dirty="0">
                  <a:latin typeface="Calibri"/>
                  <a:cs typeface="Calibri"/>
                </a:rPr>
                <a:t>die </a:t>
              </a:r>
              <a:r>
                <a:rPr lang="de-DE" sz="2400" dirty="0" err="1">
                  <a:latin typeface="Calibri"/>
                  <a:cs typeface="Calibri"/>
                </a:rPr>
                <a:t>Koartikulation</a:t>
              </a:r>
              <a:r>
                <a:rPr lang="de-DE" sz="2400" dirty="0">
                  <a:latin typeface="Calibri"/>
                  <a:cs typeface="Calibri"/>
                </a:rPr>
                <a:t> erklären lassen</a:t>
              </a:r>
            </a:p>
          </p:txBody>
        </p:sp>
        <p:sp>
          <p:nvSpPr>
            <p:cNvPr id="23" name="Text Box 27"/>
            <p:cNvSpPr txBox="1">
              <a:spLocks noChangeArrowheads="1"/>
            </p:cNvSpPr>
            <p:nvPr/>
          </p:nvSpPr>
          <p:spPr bwMode="auto">
            <a:xfrm>
              <a:off x="5181600" y="2057400"/>
              <a:ext cx="1828800" cy="1200328"/>
            </a:xfrm>
            <a:prstGeom prst="rect">
              <a:avLst/>
            </a:prstGeom>
            <a:noFill/>
            <a:ln w="9525">
              <a:noFill/>
              <a:miter lim="800000"/>
              <a:headEnd/>
              <a:tailEnd/>
            </a:ln>
          </p:spPr>
          <p:txBody>
            <a:bodyPr wrap="square">
              <a:prstTxWarp prst="textNoShape">
                <a:avLst/>
              </a:prstTxWarp>
              <a:spAutoFit/>
            </a:bodyPr>
            <a:lstStyle/>
            <a:p>
              <a:r>
                <a:rPr lang="de-DE" sz="2400" dirty="0" smtClean="0">
                  <a:latin typeface="Calibri"/>
                  <a:cs typeface="Calibri"/>
                </a:rPr>
                <a:t>Mini-Lautwandel</a:t>
              </a:r>
              <a:r>
                <a:rPr lang="de-DE" sz="2400" dirty="0">
                  <a:latin typeface="Calibri"/>
                  <a:cs typeface="Calibri"/>
                </a:rPr>
                <a:t>: </a:t>
              </a:r>
              <a:r>
                <a:rPr lang="de-DE" sz="2400" dirty="0" smtClean="0">
                  <a:latin typeface="Calibri"/>
                  <a:cs typeface="Calibri"/>
                </a:rPr>
                <a:t>/an/ </a:t>
              </a:r>
              <a:r>
                <a:rPr lang="de-DE" sz="2400" dirty="0">
                  <a:latin typeface="Calibri"/>
                  <a:cs typeface="Calibri"/>
                </a:rPr>
                <a:t>-&gt; </a:t>
              </a:r>
              <a:r>
                <a:rPr lang="de-DE" sz="2400" dirty="0" smtClean="0">
                  <a:latin typeface="Calibri"/>
                  <a:cs typeface="Calibri"/>
                </a:rPr>
                <a:t>/</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24" name="Text Box 22"/>
            <p:cNvSpPr txBox="1">
              <a:spLocks noChangeArrowheads="1"/>
            </p:cNvSpPr>
            <p:nvPr/>
          </p:nvSpPr>
          <p:spPr bwMode="auto">
            <a:xfrm>
              <a:off x="7228091" y="2209800"/>
              <a:ext cx="1915909"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plant </a:t>
              </a:r>
              <a:r>
                <a:rPr lang="de-DE" sz="2400" dirty="0" smtClean="0">
                  <a:latin typeface="Calibri"/>
                  <a:cs typeface="Calibri"/>
                </a:rPr>
                <a:t>/</a:t>
              </a:r>
              <a:r>
                <a:rPr lang="de-DE" sz="2400" dirty="0" err="1" smtClean="0">
                  <a:latin typeface="Calibri"/>
                  <a:cs typeface="Calibri"/>
                </a:rPr>
                <a:t>ba</a:t>
              </a:r>
              <a:r>
                <a:rPr lang="de-DE" sz="2400" dirty="0" smtClean="0">
                  <a:latin typeface="Calibri"/>
                  <a:cs typeface="Calibri"/>
                </a:rPr>
                <a:t>, b</a:t>
              </a:r>
              <a:r>
                <a:rPr lang="en-US" sz="2400" dirty="0" err="1" smtClean="0">
                  <a:latin typeface="Calibri"/>
                  <a:cs typeface="Calibri"/>
                </a:rPr>
                <a:t>ã</a:t>
              </a:r>
              <a:r>
                <a:rPr lang="de-DE" sz="2400" dirty="0" smtClean="0">
                  <a:latin typeface="Calibri"/>
                  <a:cs typeface="Calibri"/>
                </a:rPr>
                <a:t>/</a:t>
              </a:r>
              <a:endParaRPr lang="de-DE" sz="2400" dirty="0">
                <a:latin typeface="Calibri"/>
                <a:cs typeface="Calibri"/>
              </a:endParaRPr>
            </a:p>
          </p:txBody>
        </p:sp>
        <p:sp>
          <p:nvSpPr>
            <p:cNvPr id="25" name="Text Box 30"/>
            <p:cNvSpPr txBox="1">
              <a:spLocks noChangeArrowheads="1"/>
            </p:cNvSpPr>
            <p:nvPr/>
          </p:nvSpPr>
          <p:spPr bwMode="auto">
            <a:xfrm>
              <a:off x="7504113" y="5967413"/>
              <a:ext cx="11380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a:t>
              </a:r>
              <a:r>
                <a:rPr lang="de-DE" sz="2400" dirty="0" err="1" smtClean="0">
                  <a:latin typeface="Calibri"/>
                  <a:cs typeface="Calibri"/>
                </a:rPr>
                <a:t>ba</a:t>
              </a:r>
              <a:r>
                <a:rPr lang="de-DE" sz="2400" dirty="0" smtClean="0">
                  <a:latin typeface="Calibri"/>
                  <a:cs typeface="Calibri"/>
                </a:rPr>
                <a:t>, b</a:t>
              </a:r>
              <a:r>
                <a:rPr lang="en-US" sz="2400" dirty="0" err="1" smtClean="0">
                  <a:latin typeface="Calibri"/>
                  <a:cs typeface="Calibri"/>
                </a:rPr>
                <a:t>ã</a:t>
              </a:r>
              <a:r>
                <a:rPr lang="de-DE" sz="2400" dirty="0" smtClean="0">
                  <a:latin typeface="Calibri"/>
                  <a:cs typeface="Calibri"/>
                </a:rPr>
                <a:t>]</a:t>
              </a:r>
              <a:endParaRPr lang="de-DE" sz="2400" dirty="0">
                <a:latin typeface="Calibri"/>
                <a:cs typeface="Calibri"/>
              </a:endParaRPr>
            </a:p>
          </p:txBody>
        </p:sp>
        <p:sp>
          <p:nvSpPr>
            <p:cNvPr id="26" name="Line 41"/>
            <p:cNvSpPr>
              <a:spLocks noChangeShapeType="1"/>
            </p:cNvSpPr>
            <p:nvPr/>
          </p:nvSpPr>
          <p:spPr bwMode="auto">
            <a:xfrm>
              <a:off x="6781800" y="25146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7" name="Line 42"/>
            <p:cNvSpPr>
              <a:spLocks noChangeShapeType="1"/>
            </p:cNvSpPr>
            <p:nvPr/>
          </p:nvSpPr>
          <p:spPr bwMode="auto">
            <a:xfrm>
              <a:off x="7812088" y="2781300"/>
              <a:ext cx="0" cy="792162"/>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28" name="Line 43"/>
            <p:cNvSpPr>
              <a:spLocks noChangeShapeType="1"/>
            </p:cNvSpPr>
            <p:nvPr/>
          </p:nvSpPr>
          <p:spPr bwMode="auto">
            <a:xfrm>
              <a:off x="7885113" y="5445125"/>
              <a:ext cx="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33" name="Line 41"/>
            <p:cNvSpPr>
              <a:spLocks noChangeShapeType="1"/>
            </p:cNvSpPr>
            <p:nvPr/>
          </p:nvSpPr>
          <p:spPr bwMode="auto">
            <a:xfrm>
              <a:off x="4724400" y="25908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
        <p:nvSpPr>
          <p:cNvPr id="34" name="TextBox 33"/>
          <p:cNvSpPr txBox="1"/>
          <p:nvPr/>
        </p:nvSpPr>
        <p:spPr>
          <a:xfrm>
            <a:off x="6781800" y="6396335"/>
            <a:ext cx="1905000" cy="461665"/>
          </a:xfrm>
          <a:prstGeom prst="rect">
            <a:avLst/>
          </a:prstGeom>
          <a:noFill/>
        </p:spPr>
        <p:txBody>
          <a:bodyPr wrap="square" rtlCol="0">
            <a:spAutoFit/>
          </a:bodyPr>
          <a:lstStyle/>
          <a:p>
            <a:r>
              <a:rPr lang="de-DE" sz="2400" dirty="0" smtClean="0"/>
              <a:t>Fr: </a:t>
            </a:r>
            <a:r>
              <a:rPr lang="de-DE" sz="2400" i="1" dirty="0" smtClean="0">
                <a:latin typeface="Calibri"/>
                <a:cs typeface="Calibri"/>
              </a:rPr>
              <a:t>bas</a:t>
            </a:r>
            <a:r>
              <a:rPr lang="de-DE" sz="2400" dirty="0" smtClean="0">
                <a:latin typeface="Calibri"/>
                <a:cs typeface="Calibri"/>
              </a:rPr>
              <a:t>, </a:t>
            </a:r>
            <a:r>
              <a:rPr lang="de-DE" sz="2400" i="1" dirty="0" err="1" smtClean="0">
                <a:latin typeface="Calibri"/>
                <a:cs typeface="Calibri"/>
              </a:rPr>
              <a:t>bain</a:t>
            </a:r>
            <a:endParaRPr lang="de-DE" sz="2400" i="1"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animBg="1"/>
      <p:bldP spid="29" grpId="1"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476250"/>
            <a:ext cx="80645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Eventuell weil der </a:t>
            </a:r>
            <a:r>
              <a:rPr lang="de-DE" sz="2400" dirty="0">
                <a:latin typeface="Calibri"/>
                <a:cs typeface="Calibri"/>
              </a:rPr>
              <a:t>Kontext, der für die </a:t>
            </a:r>
            <a:r>
              <a:rPr lang="de-DE" sz="2400" dirty="0" err="1">
                <a:latin typeface="Calibri"/>
                <a:cs typeface="Calibri"/>
              </a:rPr>
              <a:t>Koartikulation</a:t>
            </a:r>
            <a:r>
              <a:rPr lang="de-DE" sz="2400" dirty="0">
                <a:latin typeface="Calibri"/>
                <a:cs typeface="Calibri"/>
              </a:rPr>
              <a:t> verantwortlich ist,</a:t>
            </a:r>
            <a:r>
              <a:rPr lang="de-DE" sz="2400" dirty="0" smtClean="0">
                <a:latin typeface="Calibri"/>
                <a:cs typeface="Calibri"/>
              </a:rPr>
              <a:t> allmählich verloren geht.</a:t>
            </a:r>
            <a:endParaRPr lang="de-DE" sz="2400" dirty="0">
              <a:latin typeface="Calibri"/>
              <a:cs typeface="Calibri"/>
            </a:endParaRPr>
          </a:p>
        </p:txBody>
      </p:sp>
      <p:sp>
        <p:nvSpPr>
          <p:cNvPr id="3" name="Text Box 5"/>
          <p:cNvSpPr txBox="1">
            <a:spLocks noChangeArrowheads="1"/>
          </p:cNvSpPr>
          <p:nvPr/>
        </p:nvSpPr>
        <p:spPr bwMode="auto">
          <a:xfrm>
            <a:off x="1835150" y="1412875"/>
            <a:ext cx="3095719" cy="461665"/>
          </a:xfrm>
          <a:prstGeom prst="rect">
            <a:avLst/>
          </a:prstGeom>
          <a:noFill/>
          <a:ln w="9525">
            <a:noFill/>
            <a:miter lim="800000"/>
            <a:headEnd/>
            <a:tailEnd/>
          </a:ln>
        </p:spPr>
        <p:txBody>
          <a:bodyPr wrap="none">
            <a:prstTxWarp prst="textNoShape">
              <a:avLst/>
            </a:prstTxWarp>
            <a:spAutoFit/>
          </a:bodyPr>
          <a:lstStyle/>
          <a:p>
            <a:r>
              <a:rPr lang="de-DE" sz="2400" dirty="0" err="1">
                <a:latin typeface="Calibri"/>
                <a:cs typeface="Calibri"/>
              </a:rPr>
              <a:t>zB</a:t>
            </a:r>
            <a:r>
              <a:rPr lang="de-DE" sz="2400" dirty="0">
                <a:latin typeface="Calibri"/>
                <a:cs typeface="Calibri"/>
              </a:rPr>
              <a:t> Sprecher</a:t>
            </a:r>
            <a:r>
              <a:rPr lang="de-DE" sz="2400" dirty="0" smtClean="0">
                <a:latin typeface="Calibri"/>
                <a:cs typeface="Calibri"/>
              </a:rPr>
              <a:t> plant: </a:t>
            </a:r>
            <a:r>
              <a:rPr lang="de-DE" sz="2400" dirty="0">
                <a:latin typeface="Calibri"/>
                <a:cs typeface="Calibri"/>
              </a:rPr>
              <a:t>/on/</a:t>
            </a:r>
          </a:p>
        </p:txBody>
      </p:sp>
      <p:sp>
        <p:nvSpPr>
          <p:cNvPr id="4" name="Text Box 6"/>
          <p:cNvSpPr txBox="1">
            <a:spLocks noChangeArrowheads="1"/>
          </p:cNvSpPr>
          <p:nvPr/>
        </p:nvSpPr>
        <p:spPr bwMode="auto">
          <a:xfrm>
            <a:off x="323850" y="2349500"/>
            <a:ext cx="185955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Nasalisierung</a:t>
            </a:r>
          </a:p>
        </p:txBody>
      </p:sp>
      <p:sp>
        <p:nvSpPr>
          <p:cNvPr id="5" name="Text Box 8"/>
          <p:cNvSpPr txBox="1">
            <a:spLocks noChangeArrowheads="1"/>
          </p:cNvSpPr>
          <p:nvPr/>
        </p:nvSpPr>
        <p:spPr bwMode="auto">
          <a:xfrm>
            <a:off x="179388" y="436562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6" name="Text Box 11"/>
          <p:cNvSpPr txBox="1">
            <a:spLocks noChangeArrowheads="1"/>
          </p:cNvSpPr>
          <p:nvPr/>
        </p:nvSpPr>
        <p:spPr bwMode="auto">
          <a:xfrm>
            <a:off x="0" y="6237288"/>
            <a:ext cx="333937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/on/</a:t>
            </a:r>
          </a:p>
        </p:txBody>
      </p:sp>
      <p:sp>
        <p:nvSpPr>
          <p:cNvPr id="7" name="Text Box 14"/>
          <p:cNvSpPr txBox="1">
            <a:spLocks noChangeArrowheads="1"/>
          </p:cNvSpPr>
          <p:nvPr/>
        </p:nvSpPr>
        <p:spPr bwMode="auto">
          <a:xfrm>
            <a:off x="4537075" y="6237288"/>
            <a:ext cx="4606925"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rekonstruiert:/õ</a:t>
            </a:r>
            <a:r>
              <a:rPr lang="de-DE" sz="2400" baseline="30000">
                <a:latin typeface="Calibri"/>
                <a:cs typeface="Calibri"/>
              </a:rPr>
              <a:t>n</a:t>
            </a:r>
            <a:r>
              <a:rPr lang="de-DE" sz="2400">
                <a:latin typeface="Calibri"/>
                <a:cs typeface="Calibri"/>
              </a:rPr>
              <a:t>/ oder eher  /õ/</a:t>
            </a:r>
          </a:p>
        </p:txBody>
      </p:sp>
      <p:sp>
        <p:nvSpPr>
          <p:cNvPr id="8" name="Text Box 15"/>
          <p:cNvSpPr txBox="1">
            <a:spLocks noChangeArrowheads="1"/>
          </p:cNvSpPr>
          <p:nvPr/>
        </p:nvSpPr>
        <p:spPr bwMode="auto">
          <a:xfrm>
            <a:off x="1403350" y="0"/>
            <a:ext cx="48958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solidFill>
                  <a:srgbClr val="000000"/>
                </a:solidFill>
                <a:latin typeface="Calibri"/>
                <a:cs typeface="Calibri"/>
              </a:rPr>
              <a:t>Warum</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wird</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ungenügend</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korrigiert</a:t>
            </a:r>
            <a:r>
              <a:rPr lang="en-AU" sz="2400" dirty="0" smtClean="0">
                <a:solidFill>
                  <a:srgbClr val="000000"/>
                </a:solidFill>
                <a:latin typeface="Calibri"/>
                <a:cs typeface="Calibri"/>
              </a:rPr>
              <a:t>?</a:t>
            </a:r>
            <a:endParaRPr lang="en-US" sz="2400" dirty="0">
              <a:solidFill>
                <a:srgbClr val="000000"/>
              </a:solidFill>
              <a:latin typeface="Calibri"/>
              <a:cs typeface="Calibri"/>
            </a:endParaRPr>
          </a:p>
        </p:txBody>
      </p:sp>
      <p:sp>
        <p:nvSpPr>
          <p:cNvPr id="9" name="Text Box 16"/>
          <p:cNvSpPr txBox="1">
            <a:spLocks noChangeArrowheads="1"/>
          </p:cNvSpPr>
          <p:nvPr/>
        </p:nvSpPr>
        <p:spPr bwMode="auto">
          <a:xfrm>
            <a:off x="971550" y="3284538"/>
            <a:ext cx="1223963"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[õn]</a:t>
            </a:r>
          </a:p>
        </p:txBody>
      </p:sp>
      <p:sp>
        <p:nvSpPr>
          <p:cNvPr id="11" name="Line 18"/>
          <p:cNvSpPr>
            <a:spLocks noChangeShapeType="1"/>
          </p:cNvSpPr>
          <p:nvPr/>
        </p:nvSpPr>
        <p:spPr bwMode="auto">
          <a:xfrm flipH="1">
            <a:off x="1476375" y="1844675"/>
            <a:ext cx="215900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2" name="Line 19"/>
          <p:cNvSpPr>
            <a:spLocks noChangeShapeType="1"/>
          </p:cNvSpPr>
          <p:nvPr/>
        </p:nvSpPr>
        <p:spPr bwMode="auto">
          <a:xfrm>
            <a:off x="1403350" y="2781300"/>
            <a:ext cx="0" cy="503238"/>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3" name="Line 20"/>
          <p:cNvSpPr>
            <a:spLocks noChangeShapeType="1"/>
          </p:cNvSpPr>
          <p:nvPr/>
        </p:nvSpPr>
        <p:spPr bwMode="auto">
          <a:xfrm>
            <a:off x="1403350" y="3789363"/>
            <a:ext cx="0" cy="5032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4" name="Line 21"/>
          <p:cNvSpPr>
            <a:spLocks noChangeShapeType="1"/>
          </p:cNvSpPr>
          <p:nvPr/>
        </p:nvSpPr>
        <p:spPr bwMode="auto">
          <a:xfrm>
            <a:off x="1331913" y="4868863"/>
            <a:ext cx="0" cy="13684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24"/>
          <p:cNvSpPr>
            <a:spLocks noChangeShapeType="1"/>
          </p:cNvSpPr>
          <p:nvPr/>
        </p:nvSpPr>
        <p:spPr bwMode="auto">
          <a:xfrm>
            <a:off x="5508625" y="3789363"/>
            <a:ext cx="0" cy="2873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6" name="Group 26"/>
          <p:cNvGrpSpPr>
            <a:grpSpLocks/>
          </p:cNvGrpSpPr>
          <p:nvPr/>
        </p:nvGrpSpPr>
        <p:grpSpPr bwMode="auto">
          <a:xfrm>
            <a:off x="4427538" y="1844675"/>
            <a:ext cx="4394200" cy="4462463"/>
            <a:chOff x="2789" y="1162"/>
            <a:chExt cx="2768" cy="2811"/>
          </a:xfrm>
        </p:grpSpPr>
        <p:sp>
          <p:nvSpPr>
            <p:cNvPr id="17" name="Text Box 10"/>
            <p:cNvSpPr txBox="1">
              <a:spLocks noChangeArrowheads="1"/>
            </p:cNvSpPr>
            <p:nvPr/>
          </p:nvSpPr>
          <p:spPr bwMode="auto">
            <a:xfrm>
              <a:off x="2971" y="1344"/>
              <a:ext cx="2586" cy="523"/>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Calibri"/>
                  <a:cs typeface="Calibri"/>
                </a:rPr>
                <a:t>Nasalisierung und  silbenfinale K Schwächung</a:t>
              </a:r>
            </a:p>
          </p:txBody>
        </p:sp>
        <p:sp>
          <p:nvSpPr>
            <p:cNvPr id="18" name="Text Box 12"/>
            <p:cNvSpPr txBox="1">
              <a:spLocks noChangeArrowheads="1"/>
            </p:cNvSpPr>
            <p:nvPr/>
          </p:nvSpPr>
          <p:spPr bwMode="auto">
            <a:xfrm>
              <a:off x="3198" y="2115"/>
              <a:ext cx="405"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[õ</a:t>
              </a:r>
              <a:r>
                <a:rPr lang="de-DE" sz="2400" baseline="30000">
                  <a:latin typeface="Calibri"/>
                  <a:cs typeface="Calibri"/>
                </a:rPr>
                <a:t>n</a:t>
              </a:r>
              <a:r>
                <a:rPr lang="de-DE" sz="2400">
                  <a:latin typeface="Calibri"/>
                  <a:cs typeface="Calibri"/>
                </a:rPr>
                <a:t>]</a:t>
              </a:r>
            </a:p>
          </p:txBody>
        </p:sp>
        <p:sp>
          <p:nvSpPr>
            <p:cNvPr id="19" name="Text Box 13"/>
            <p:cNvSpPr txBox="1">
              <a:spLocks noChangeArrowheads="1"/>
            </p:cNvSpPr>
            <p:nvPr/>
          </p:nvSpPr>
          <p:spPr bwMode="auto">
            <a:xfrm>
              <a:off x="2880" y="2523"/>
              <a:ext cx="2631" cy="989"/>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a:t>
              </a:r>
              <a:r>
                <a:rPr lang="de-DE" sz="2400" baseline="30000">
                  <a:latin typeface="Calibri"/>
                  <a:cs typeface="Calibri"/>
                </a:rPr>
                <a:t>n</a:t>
              </a:r>
              <a:r>
                <a:rPr lang="de-DE" sz="2400">
                  <a:latin typeface="Calibri"/>
                  <a:cs typeface="Calibri"/>
                </a:rPr>
                <a:t>] wird kaum wahrgenommen, </a:t>
              </a:r>
              <a:r>
                <a:rPr lang="de-DE" sz="2400" b="1">
                  <a:latin typeface="Calibri"/>
                  <a:cs typeface="Calibri"/>
                </a:rPr>
                <a:t>daher geht der Ursprung für Nasalisierung verloren</a:t>
              </a:r>
              <a:r>
                <a:rPr lang="de-DE" sz="2400">
                  <a:latin typeface="Calibri"/>
                  <a:cs typeface="Calibri"/>
                </a:rPr>
                <a:t>, daher keine Kompensierung</a:t>
              </a:r>
            </a:p>
          </p:txBody>
        </p:sp>
        <p:sp>
          <p:nvSpPr>
            <p:cNvPr id="20" name="Line 22"/>
            <p:cNvSpPr>
              <a:spLocks noChangeShapeType="1"/>
            </p:cNvSpPr>
            <p:nvPr/>
          </p:nvSpPr>
          <p:spPr bwMode="auto">
            <a:xfrm>
              <a:off x="2789" y="1162"/>
              <a:ext cx="681" cy="18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1" name="Line 23"/>
            <p:cNvSpPr>
              <a:spLocks noChangeShapeType="1"/>
            </p:cNvSpPr>
            <p:nvPr/>
          </p:nvSpPr>
          <p:spPr bwMode="auto">
            <a:xfrm>
              <a:off x="3470" y="1797"/>
              <a:ext cx="0" cy="31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25"/>
            <p:cNvSpPr>
              <a:spLocks noChangeShapeType="1"/>
            </p:cNvSpPr>
            <p:nvPr/>
          </p:nvSpPr>
          <p:spPr bwMode="auto">
            <a:xfrm>
              <a:off x="3515" y="3702"/>
              <a:ext cx="0" cy="271"/>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1353924"/>
            <a:ext cx="2735263"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solidFill>
                  <a:srgbClr val="3366FF"/>
                </a:solidFill>
              </a:rPr>
              <a:t>Hypokorrektur</a:t>
            </a:r>
            <a:endParaRPr lang="de-DE" sz="2400" dirty="0">
              <a:solidFill>
                <a:srgbClr val="3366FF"/>
              </a:solidFill>
            </a:endParaRPr>
          </a:p>
        </p:txBody>
      </p:sp>
      <p:sp>
        <p:nvSpPr>
          <p:cNvPr id="3" name="Text Box 8"/>
          <p:cNvSpPr txBox="1">
            <a:spLocks noChangeArrowheads="1"/>
          </p:cNvSpPr>
          <p:nvPr/>
        </p:nvSpPr>
        <p:spPr bwMode="auto">
          <a:xfrm>
            <a:off x="4765675" y="1355512"/>
            <a:ext cx="2376488"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solidFill>
                  <a:srgbClr val="3366FF"/>
                </a:solidFill>
              </a:rPr>
              <a:t>Hyperkorrektur</a:t>
            </a:r>
          </a:p>
        </p:txBody>
      </p:sp>
      <p:sp>
        <p:nvSpPr>
          <p:cNvPr id="5" name="Text Box 7"/>
          <p:cNvSpPr txBox="1">
            <a:spLocks noChangeArrowheads="1"/>
          </p:cNvSpPr>
          <p:nvPr/>
        </p:nvSpPr>
        <p:spPr bwMode="auto">
          <a:xfrm>
            <a:off x="228600" y="3276600"/>
            <a:ext cx="3384550" cy="157003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Die </a:t>
            </a:r>
            <a:r>
              <a:rPr lang="de-DE" sz="2400" dirty="0" err="1"/>
              <a:t>koartikulatorischen</a:t>
            </a:r>
            <a:r>
              <a:rPr lang="de-DE" sz="2400" dirty="0"/>
              <a:t> Wirkungen werden versehentlich als</a:t>
            </a:r>
            <a:r>
              <a:rPr lang="de-DE" sz="2400" dirty="0" smtClean="0"/>
              <a:t> geplant </a:t>
            </a:r>
            <a:r>
              <a:rPr lang="de-DE" sz="2400" dirty="0"/>
              <a:t>interpretiert</a:t>
            </a:r>
          </a:p>
        </p:txBody>
      </p:sp>
      <p:sp>
        <p:nvSpPr>
          <p:cNvPr id="6" name="Text Box 9"/>
          <p:cNvSpPr txBox="1">
            <a:spLocks noChangeArrowheads="1"/>
          </p:cNvSpPr>
          <p:nvPr/>
        </p:nvSpPr>
        <p:spPr bwMode="auto">
          <a:xfrm>
            <a:off x="4765675" y="3276600"/>
            <a:ext cx="4176712"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Eine geplante Lauteinheit wird versehentlich </a:t>
            </a:r>
            <a:r>
              <a:rPr lang="de-DE" sz="2400" dirty="0"/>
              <a:t>der  </a:t>
            </a:r>
            <a:r>
              <a:rPr lang="de-DE" sz="2400" dirty="0" err="1"/>
              <a:t>Koartikulation</a:t>
            </a:r>
            <a:r>
              <a:rPr lang="de-DE" sz="2400" dirty="0"/>
              <a:t> </a:t>
            </a:r>
            <a:r>
              <a:rPr lang="de-DE" sz="2400" dirty="0" smtClean="0"/>
              <a:t>zugeordnet</a:t>
            </a:r>
            <a:r>
              <a:rPr lang="de-DE" sz="2400" dirty="0"/>
              <a:t>.</a:t>
            </a:r>
          </a:p>
        </p:txBody>
      </p:sp>
      <p:sp>
        <p:nvSpPr>
          <p:cNvPr id="7" name="TextBox 6"/>
          <p:cNvSpPr txBox="1"/>
          <p:nvPr/>
        </p:nvSpPr>
        <p:spPr>
          <a:xfrm>
            <a:off x="228600" y="1812712"/>
            <a:ext cx="3384550" cy="830997"/>
          </a:xfrm>
          <a:prstGeom prst="rect">
            <a:avLst/>
          </a:prstGeom>
          <a:noFill/>
        </p:spPr>
        <p:txBody>
          <a:bodyPr wrap="square" rtlCol="0">
            <a:spAutoFit/>
          </a:bodyPr>
          <a:lstStyle/>
          <a:p>
            <a:r>
              <a:rPr lang="de-DE" sz="2400" dirty="0" smtClean="0">
                <a:latin typeface="+mj-lt"/>
                <a:cs typeface="Arial"/>
              </a:rPr>
              <a:t>Der Hörer normiert ungenügend für Kontext</a:t>
            </a:r>
          </a:p>
        </p:txBody>
      </p:sp>
      <p:sp>
        <p:nvSpPr>
          <p:cNvPr id="8" name="TextBox 7"/>
          <p:cNvSpPr txBox="1"/>
          <p:nvPr/>
        </p:nvSpPr>
        <p:spPr>
          <a:xfrm>
            <a:off x="4765675" y="1812712"/>
            <a:ext cx="3384550" cy="830997"/>
          </a:xfrm>
          <a:prstGeom prst="rect">
            <a:avLst/>
          </a:prstGeom>
          <a:noFill/>
        </p:spPr>
        <p:txBody>
          <a:bodyPr wrap="square" rtlCol="0">
            <a:spAutoFit/>
          </a:bodyPr>
          <a:lstStyle/>
          <a:p>
            <a:r>
              <a:rPr lang="de-DE" sz="2400" dirty="0" smtClean="0">
                <a:latin typeface="+mj-lt"/>
                <a:cs typeface="Arial"/>
              </a:rPr>
              <a:t>Der Hörer normiert zu viel für Kontext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92275" y="0"/>
            <a:ext cx="53276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prstTxWarp prst="textNoShape">
              <a:avLst/>
            </a:prstTxWarp>
            <a:spAutoFit/>
          </a:bodyPr>
          <a:lstStyle/>
          <a:p>
            <a:pPr>
              <a:spcBef>
                <a:spcPct val="50000"/>
              </a:spcBef>
            </a:pPr>
            <a:r>
              <a:rPr lang="de-DE" sz="2400" dirty="0">
                <a:latin typeface="Calibri"/>
                <a:cs typeface="Calibri"/>
              </a:rPr>
              <a:t>Lautwandel und Hyp</a:t>
            </a:r>
            <a:r>
              <a:rPr lang="de-DE" sz="2400" b="1" i="1" dirty="0">
                <a:latin typeface="Calibri"/>
                <a:cs typeface="Calibri"/>
              </a:rPr>
              <a:t>er</a:t>
            </a:r>
            <a:r>
              <a:rPr lang="de-DE" sz="2400" dirty="0">
                <a:latin typeface="Calibri"/>
                <a:cs typeface="Calibri"/>
              </a:rPr>
              <a:t>korrektur</a:t>
            </a:r>
          </a:p>
        </p:txBody>
      </p:sp>
      <p:sp>
        <p:nvSpPr>
          <p:cNvPr id="3" name="Text Box 5"/>
          <p:cNvSpPr txBox="1">
            <a:spLocks noChangeArrowheads="1"/>
          </p:cNvSpPr>
          <p:nvPr/>
        </p:nvSpPr>
        <p:spPr bwMode="auto">
          <a:xfrm>
            <a:off x="2124075" y="620713"/>
            <a:ext cx="3634328"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Sprecher intendiert /mana/</a:t>
            </a:r>
          </a:p>
        </p:txBody>
      </p:sp>
      <p:sp>
        <p:nvSpPr>
          <p:cNvPr id="4" name="Text Box 6"/>
          <p:cNvSpPr txBox="1">
            <a:spLocks noChangeArrowheads="1"/>
          </p:cNvSpPr>
          <p:nvPr/>
        </p:nvSpPr>
        <p:spPr bwMode="auto">
          <a:xfrm>
            <a:off x="2916238" y="1844675"/>
            <a:ext cx="2169735"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 [mãna]</a:t>
            </a:r>
          </a:p>
        </p:txBody>
      </p:sp>
      <p:sp>
        <p:nvSpPr>
          <p:cNvPr id="5" name="Text Box 11"/>
          <p:cNvSpPr txBox="1">
            <a:spLocks noChangeArrowheads="1"/>
          </p:cNvSpPr>
          <p:nvPr/>
        </p:nvSpPr>
        <p:spPr bwMode="auto">
          <a:xfrm>
            <a:off x="5435600" y="4221163"/>
            <a:ext cx="113364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/mada/</a:t>
            </a:r>
          </a:p>
        </p:txBody>
      </p:sp>
      <p:sp>
        <p:nvSpPr>
          <p:cNvPr id="6" name="Text Box 12"/>
          <p:cNvSpPr txBox="1">
            <a:spLocks noChangeArrowheads="1"/>
          </p:cNvSpPr>
          <p:nvPr/>
        </p:nvSpPr>
        <p:spPr bwMode="auto">
          <a:xfrm>
            <a:off x="250825" y="5373688"/>
            <a:ext cx="8893175"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D.h., der  Hörer meint: der Sprecher </a:t>
            </a:r>
            <a:r>
              <a:rPr lang="de-DE" sz="2400" dirty="0" smtClean="0">
                <a:latin typeface="Calibri"/>
                <a:cs typeface="Calibri"/>
              </a:rPr>
              <a:t>plante </a:t>
            </a:r>
            <a:r>
              <a:rPr lang="de-DE" sz="2400" dirty="0">
                <a:latin typeface="Calibri"/>
                <a:cs typeface="Calibri"/>
              </a:rPr>
              <a:t>/</a:t>
            </a:r>
            <a:r>
              <a:rPr lang="de-DE" sz="2400" dirty="0" err="1">
                <a:latin typeface="Calibri"/>
                <a:cs typeface="Calibri"/>
              </a:rPr>
              <a:t>mada</a:t>
            </a:r>
            <a:r>
              <a:rPr lang="de-DE" sz="2400" dirty="0">
                <a:latin typeface="Calibri"/>
                <a:cs typeface="Calibri"/>
              </a:rPr>
              <a:t>/ und </a:t>
            </a:r>
            <a:r>
              <a:rPr lang="en-GB" sz="2400" dirty="0">
                <a:latin typeface="Calibri"/>
                <a:cs typeface="Calibri"/>
              </a:rPr>
              <a:t>[</a:t>
            </a:r>
            <a:r>
              <a:rPr lang="de-DE" sz="2400" dirty="0">
                <a:latin typeface="Calibri"/>
                <a:cs typeface="Calibri"/>
              </a:rPr>
              <a:t>n] ist nur unter dem Einfluss </a:t>
            </a:r>
            <a:r>
              <a:rPr lang="de-DE" sz="2400" dirty="0" smtClean="0">
                <a:latin typeface="Calibri"/>
                <a:cs typeface="Calibri"/>
              </a:rPr>
              <a:t>des /</a:t>
            </a:r>
            <a:r>
              <a:rPr lang="de-DE" sz="2400" dirty="0">
                <a:latin typeface="Calibri"/>
                <a:cs typeface="Calibri"/>
              </a:rPr>
              <a:t>m/ zustande gekommen.</a:t>
            </a:r>
          </a:p>
        </p:txBody>
      </p:sp>
      <p:sp>
        <p:nvSpPr>
          <p:cNvPr id="7" name="Text Box 13"/>
          <p:cNvSpPr txBox="1">
            <a:spLocks noChangeArrowheads="1"/>
          </p:cNvSpPr>
          <p:nvPr/>
        </p:nvSpPr>
        <p:spPr bwMode="auto">
          <a:xfrm>
            <a:off x="0" y="292417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8" name="Text Box 14"/>
          <p:cNvSpPr txBox="1">
            <a:spLocks noChangeArrowheads="1"/>
          </p:cNvSpPr>
          <p:nvPr/>
        </p:nvSpPr>
        <p:spPr bwMode="auto">
          <a:xfrm>
            <a:off x="0" y="4221163"/>
            <a:ext cx="3711272"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/mana/</a:t>
            </a:r>
          </a:p>
        </p:txBody>
      </p:sp>
      <p:sp>
        <p:nvSpPr>
          <p:cNvPr id="9" name="Line 15"/>
          <p:cNvSpPr>
            <a:spLocks noChangeShapeType="1"/>
          </p:cNvSpPr>
          <p:nvPr/>
        </p:nvSpPr>
        <p:spPr bwMode="auto">
          <a:xfrm>
            <a:off x="4067175" y="1125538"/>
            <a:ext cx="0" cy="64770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0" name="Line 16"/>
          <p:cNvSpPr>
            <a:spLocks noChangeShapeType="1"/>
          </p:cNvSpPr>
          <p:nvPr/>
        </p:nvSpPr>
        <p:spPr bwMode="auto">
          <a:xfrm flipH="1">
            <a:off x="2051050" y="2420938"/>
            <a:ext cx="2016125" cy="43180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1" name="Line 18"/>
          <p:cNvSpPr>
            <a:spLocks noChangeShapeType="1"/>
          </p:cNvSpPr>
          <p:nvPr/>
        </p:nvSpPr>
        <p:spPr bwMode="auto">
          <a:xfrm>
            <a:off x="1979613" y="3429000"/>
            <a:ext cx="0" cy="792163"/>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2" name="Group 20"/>
          <p:cNvGrpSpPr>
            <a:grpSpLocks/>
          </p:cNvGrpSpPr>
          <p:nvPr/>
        </p:nvGrpSpPr>
        <p:grpSpPr bwMode="auto">
          <a:xfrm>
            <a:off x="4067175" y="2420938"/>
            <a:ext cx="4651376" cy="1728787"/>
            <a:chOff x="2562" y="1525"/>
            <a:chExt cx="2930" cy="1089"/>
          </a:xfrm>
        </p:grpSpPr>
        <p:sp>
          <p:nvSpPr>
            <p:cNvPr id="13" name="Text Box 10"/>
            <p:cNvSpPr txBox="1">
              <a:spLocks noChangeArrowheads="1"/>
            </p:cNvSpPr>
            <p:nvPr/>
          </p:nvSpPr>
          <p:spPr bwMode="auto">
            <a:xfrm>
              <a:off x="2562" y="1842"/>
              <a:ext cx="2930"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Hyperkorrektur (=korrigiert zu viel!)</a:t>
              </a:r>
            </a:p>
          </p:txBody>
        </p:sp>
        <p:sp>
          <p:nvSpPr>
            <p:cNvPr id="14" name="Line 17"/>
            <p:cNvSpPr>
              <a:spLocks noChangeShapeType="1"/>
            </p:cNvSpPr>
            <p:nvPr/>
          </p:nvSpPr>
          <p:spPr bwMode="auto">
            <a:xfrm>
              <a:off x="2562" y="1525"/>
              <a:ext cx="1225" cy="27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19"/>
            <p:cNvSpPr>
              <a:spLocks noChangeShapeType="1"/>
            </p:cNvSpPr>
            <p:nvPr/>
          </p:nvSpPr>
          <p:spPr bwMode="auto">
            <a:xfrm>
              <a:off x="3787" y="2115"/>
              <a:ext cx="0" cy="499"/>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aeuschung4-DW-Wissenschaft-Magdeburg.jpg"/>
          <p:cNvPicPr>
            <a:picLocks noChangeAspect="1"/>
          </p:cNvPicPr>
          <p:nvPr/>
        </p:nvPicPr>
        <p:blipFill>
          <a:blip r:embed="rId2"/>
          <a:stretch>
            <a:fillRect/>
          </a:stretch>
        </p:blipFill>
        <p:spPr>
          <a:xfrm>
            <a:off x="152400" y="1219200"/>
            <a:ext cx="5007323" cy="3338215"/>
          </a:xfrm>
          <a:prstGeom prst="rect">
            <a:avLst/>
          </a:prstGeom>
        </p:spPr>
      </p:pic>
      <p:sp>
        <p:nvSpPr>
          <p:cNvPr id="5" name="TextBox 4"/>
          <p:cNvSpPr txBox="1"/>
          <p:nvPr/>
        </p:nvSpPr>
        <p:spPr>
          <a:xfrm>
            <a:off x="5486400" y="3352800"/>
            <a:ext cx="3124200" cy="738664"/>
          </a:xfrm>
          <a:prstGeom prst="rect">
            <a:avLst/>
          </a:prstGeom>
          <a:noFill/>
        </p:spPr>
        <p:txBody>
          <a:bodyPr wrap="square" rtlCol="0">
            <a:spAutoFit/>
          </a:bodyPr>
          <a:lstStyle/>
          <a:p>
            <a:r>
              <a:rPr lang="en-US" sz="1400" dirty="0" smtClean="0">
                <a:latin typeface="+mj-lt"/>
              </a:rPr>
              <a:t>1. http://www.welt.de/wissenschaft/article11443233/Darum-fallen-Sie-auf-optische-Taeuschungen-rein.html</a:t>
            </a:r>
            <a:endParaRPr lang="en-GB" sz="1400" dirty="0" smtClean="0">
              <a:latin typeface="+mj-lt"/>
            </a:endParaRPr>
          </a:p>
        </p:txBody>
      </p:sp>
      <p:sp>
        <p:nvSpPr>
          <p:cNvPr id="6" name="TextBox 5"/>
          <p:cNvSpPr txBox="1"/>
          <p:nvPr/>
        </p:nvSpPr>
        <p:spPr>
          <a:xfrm>
            <a:off x="838200" y="152400"/>
            <a:ext cx="6781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cs typeface="Arial"/>
              </a:rPr>
              <a:t>Zu</a:t>
            </a:r>
            <a:r>
              <a:rPr lang="en-GB" sz="2400" dirty="0" smtClean="0">
                <a:latin typeface="+mj-lt"/>
                <a:cs typeface="Arial"/>
              </a:rPr>
              <a:t> </a:t>
            </a:r>
            <a:r>
              <a:rPr lang="en-GB" sz="2400" dirty="0" err="1" smtClean="0">
                <a:latin typeface="+mj-lt"/>
                <a:cs typeface="Arial"/>
              </a:rPr>
              <a:t>viel</a:t>
            </a:r>
            <a:r>
              <a:rPr lang="en-GB" sz="2400" dirty="0" smtClean="0">
                <a:latin typeface="+mj-lt"/>
                <a:cs typeface="Arial"/>
              </a:rPr>
              <a:t> </a:t>
            </a:r>
            <a:r>
              <a:rPr lang="en-GB" sz="2400" dirty="0" err="1" smtClean="0">
                <a:latin typeface="+mj-lt"/>
                <a:cs typeface="Arial"/>
              </a:rPr>
              <a:t>Korrektur</a:t>
            </a:r>
            <a:r>
              <a:rPr lang="en-GB" sz="2400" dirty="0" smtClean="0">
                <a:latin typeface="+mj-lt"/>
                <a:cs typeface="Arial"/>
              </a:rPr>
              <a:t> = </a:t>
            </a:r>
            <a:r>
              <a:rPr lang="en-GB" sz="2400" dirty="0" err="1" smtClean="0">
                <a:latin typeface="+mj-lt"/>
                <a:cs typeface="Arial"/>
              </a:rPr>
              <a:t>Hyperkorrektur</a:t>
            </a:r>
            <a:r>
              <a:rPr lang="en-GB" sz="2400" dirty="0" smtClean="0">
                <a:latin typeface="+mj-lt"/>
                <a:cs typeface="Arial"/>
              </a:rPr>
              <a:t> -&gt; Dissimilation</a:t>
            </a:r>
          </a:p>
        </p:txBody>
      </p:sp>
      <p:grpSp>
        <p:nvGrpSpPr>
          <p:cNvPr id="16" name="Group 15"/>
          <p:cNvGrpSpPr/>
          <p:nvPr/>
        </p:nvGrpSpPr>
        <p:grpSpPr>
          <a:xfrm>
            <a:off x="838200" y="4648200"/>
            <a:ext cx="7772400" cy="1757065"/>
            <a:chOff x="838200" y="4648200"/>
            <a:chExt cx="7772400" cy="1757065"/>
          </a:xfrm>
        </p:grpSpPr>
        <p:sp>
          <p:nvSpPr>
            <p:cNvPr id="7" name="TextBox 6"/>
            <p:cNvSpPr txBox="1"/>
            <p:nvPr/>
          </p:nvSpPr>
          <p:spPr>
            <a:xfrm>
              <a:off x="838200" y="4648200"/>
              <a:ext cx="1981200" cy="461665"/>
            </a:xfrm>
            <a:prstGeom prst="rect">
              <a:avLst/>
            </a:prstGeom>
            <a:noFill/>
          </p:spPr>
          <p:txBody>
            <a:bodyPr wrap="square" rtlCol="0">
              <a:spAutoFit/>
            </a:bodyPr>
            <a:lstStyle/>
            <a:p>
              <a:r>
                <a:rPr lang="en-GB" sz="2400" dirty="0" smtClean="0">
                  <a:solidFill>
                    <a:srgbClr val="0000FF"/>
                  </a:solidFill>
                  <a:latin typeface="+mj-lt"/>
                  <a:cs typeface="Arial"/>
                </a:rPr>
                <a:t>Dissimilation</a:t>
              </a:r>
            </a:p>
          </p:txBody>
        </p:sp>
        <p:sp>
          <p:nvSpPr>
            <p:cNvPr id="8" name="TextBox 7"/>
            <p:cNvSpPr txBox="1"/>
            <p:nvPr/>
          </p:nvSpPr>
          <p:spPr>
            <a:xfrm>
              <a:off x="838200" y="5260033"/>
              <a:ext cx="2743200" cy="461665"/>
            </a:xfrm>
            <a:prstGeom prst="rect">
              <a:avLst/>
            </a:prstGeom>
            <a:noFill/>
          </p:spPr>
          <p:txBody>
            <a:bodyPr wrap="square" rtlCol="0">
              <a:spAutoFit/>
            </a:bodyPr>
            <a:lstStyle/>
            <a:p>
              <a:r>
                <a:rPr lang="en-GB" sz="2400" dirty="0" smtClean="0">
                  <a:latin typeface="+mj-lt"/>
                  <a:cs typeface="Arial"/>
                </a:rPr>
                <a:t>Latin /</a:t>
              </a:r>
              <a:r>
                <a:rPr lang="en-GB" sz="2400" dirty="0" err="1" smtClean="0">
                  <a:latin typeface="+mj-lt"/>
                  <a:cs typeface="Arial"/>
                </a:rPr>
                <a:t>kw</a:t>
              </a:r>
              <a:r>
                <a:rPr lang="en-GB" sz="2400" dirty="0" err="1" smtClean="0">
                  <a:latin typeface="Times New Roman"/>
                  <a:cs typeface="Times New Roman"/>
                </a:rPr>
                <a:t>ɪ</a:t>
              </a:r>
              <a:r>
                <a:rPr lang="en-GB" sz="2400" dirty="0" err="1" smtClean="0">
                  <a:latin typeface="+mj-lt"/>
                  <a:cs typeface="Arial"/>
                </a:rPr>
                <a:t>nkwe</a:t>
              </a:r>
              <a:r>
                <a:rPr lang="en-GB" sz="2400" dirty="0" smtClean="0">
                  <a:latin typeface="+mj-lt"/>
                  <a:cs typeface="Arial"/>
                </a:rPr>
                <a:t>/ ➞</a:t>
              </a:r>
            </a:p>
          </p:txBody>
        </p:sp>
        <p:sp>
          <p:nvSpPr>
            <p:cNvPr id="9" name="TextBox 8"/>
            <p:cNvSpPr txBox="1"/>
            <p:nvPr/>
          </p:nvSpPr>
          <p:spPr>
            <a:xfrm>
              <a:off x="1295400" y="5943600"/>
              <a:ext cx="1981200" cy="461665"/>
            </a:xfrm>
            <a:prstGeom prst="rect">
              <a:avLst/>
            </a:prstGeom>
            <a:noFill/>
          </p:spPr>
          <p:txBody>
            <a:bodyPr wrap="square" rtlCol="0">
              <a:spAutoFit/>
            </a:bodyPr>
            <a:lstStyle/>
            <a:p>
              <a:r>
                <a:rPr lang="en-GB" sz="2400" dirty="0" smtClean="0">
                  <a:latin typeface="+mj-lt"/>
                  <a:cs typeface="Arial"/>
                </a:rPr>
                <a:t>lip-rounding</a:t>
              </a:r>
            </a:p>
          </p:txBody>
        </p:sp>
        <p:cxnSp>
          <p:nvCxnSpPr>
            <p:cNvPr id="11" name="Straight Arrow Connector 10"/>
            <p:cNvCxnSpPr/>
            <p:nvPr/>
          </p:nvCxnSpPr>
          <p:spPr>
            <a:xfrm>
              <a:off x="1752600" y="5721697"/>
              <a:ext cx="76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3810000" y="5260032"/>
              <a:ext cx="4800600" cy="1145233"/>
              <a:chOff x="3810000" y="5260032"/>
              <a:chExt cx="4800600" cy="1145233"/>
            </a:xfrm>
          </p:grpSpPr>
          <p:sp>
            <p:nvSpPr>
              <p:cNvPr id="13" name="TextBox 12"/>
              <p:cNvSpPr txBox="1"/>
              <p:nvPr/>
            </p:nvSpPr>
            <p:spPr>
              <a:xfrm>
                <a:off x="3810000" y="5943600"/>
                <a:ext cx="4495800" cy="461665"/>
              </a:xfrm>
              <a:prstGeom prst="rect">
                <a:avLst/>
              </a:prstGeom>
              <a:noFill/>
            </p:spPr>
            <p:txBody>
              <a:bodyPr wrap="square" rtlCol="0">
                <a:spAutoFit/>
              </a:bodyPr>
              <a:lstStyle/>
              <a:p>
                <a:r>
                  <a:rPr lang="en-GB" sz="2400" dirty="0" smtClean="0">
                    <a:latin typeface="+mj-lt"/>
                    <a:cs typeface="Arial"/>
                  </a:rPr>
                  <a:t>factor out (too much) lip-rounding</a:t>
                </a:r>
              </a:p>
            </p:txBody>
          </p:sp>
          <p:sp>
            <p:nvSpPr>
              <p:cNvPr id="14" name="TextBox 13"/>
              <p:cNvSpPr txBox="1"/>
              <p:nvPr/>
            </p:nvSpPr>
            <p:spPr>
              <a:xfrm>
                <a:off x="3810000" y="5260032"/>
                <a:ext cx="4800600" cy="461665"/>
              </a:xfrm>
              <a:prstGeom prst="rect">
                <a:avLst/>
              </a:prstGeom>
              <a:noFill/>
            </p:spPr>
            <p:txBody>
              <a:bodyPr wrap="square" rtlCol="0">
                <a:spAutoFit/>
              </a:bodyPr>
              <a:lstStyle/>
              <a:p>
                <a:r>
                  <a:rPr lang="en-GB" sz="2400" dirty="0" smtClean="0">
                    <a:cs typeface="Arial"/>
                  </a:rPr>
                  <a:t>/</a:t>
                </a:r>
                <a:r>
                  <a:rPr lang="en-GB" sz="2400" dirty="0" err="1" smtClean="0">
                    <a:cs typeface="Arial"/>
                  </a:rPr>
                  <a:t>k</a:t>
                </a:r>
                <a:r>
                  <a:rPr lang="en-GB" sz="2400" dirty="0" err="1" smtClean="0">
                    <a:latin typeface="Times New Roman"/>
                    <a:cs typeface="Times New Roman"/>
                  </a:rPr>
                  <a:t>ɪ</a:t>
                </a:r>
                <a:r>
                  <a:rPr lang="en-GB" sz="2400" dirty="0" err="1" smtClean="0">
                    <a:cs typeface="Arial"/>
                  </a:rPr>
                  <a:t>nkwe</a:t>
                </a:r>
                <a:r>
                  <a:rPr lang="en-GB" sz="2400" dirty="0" smtClean="0">
                    <a:cs typeface="Arial"/>
                  </a:rPr>
                  <a:t>/ (cf. French, Italian </a:t>
                </a:r>
                <a:r>
                  <a:rPr lang="en-GB" sz="2400" i="1" dirty="0" err="1" smtClean="0">
                    <a:cs typeface="Arial"/>
                  </a:rPr>
                  <a:t>cinque</a:t>
                </a:r>
                <a:r>
                  <a:rPr lang="en-GB" sz="2400" dirty="0" smtClean="0">
                    <a:cs typeface="Arial"/>
                  </a:rPr>
                  <a:t>)  </a:t>
                </a:r>
              </a:p>
            </p:txBody>
          </p:sp>
        </p:grpSp>
      </p:grpSp>
      <p:sp>
        <p:nvSpPr>
          <p:cNvPr id="17" name="TextBox 16"/>
          <p:cNvSpPr txBox="1"/>
          <p:nvPr/>
        </p:nvSpPr>
        <p:spPr>
          <a:xfrm>
            <a:off x="5334000" y="914400"/>
            <a:ext cx="3810000" cy="1938992"/>
          </a:xfrm>
          <a:prstGeom prst="rect">
            <a:avLst/>
          </a:prstGeom>
          <a:noFill/>
        </p:spPr>
        <p:txBody>
          <a:bodyPr wrap="square" rtlCol="0">
            <a:spAutoFit/>
          </a:bodyPr>
          <a:lstStyle/>
          <a:p>
            <a:r>
              <a:rPr lang="de-DE" sz="2400" dirty="0" smtClean="0">
                <a:latin typeface="+mj-lt"/>
                <a:cs typeface="Arial"/>
              </a:rPr>
              <a:t>Hier wird zu viel für Kontext (Perspektive) normiert – was dazu führt, dass die Zwillinge unterschiedlicher Größe erscheinen</a:t>
            </a:r>
            <a:r>
              <a:rPr lang="de-DE" sz="2400" baseline="30000" dirty="0" smtClean="0"/>
              <a:t>1</a:t>
            </a:r>
            <a:r>
              <a:rPr lang="de-DE" sz="2400" dirty="0" smtClean="0">
                <a:latin typeface="+mj-lt"/>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422650" y="0"/>
            <a:ext cx="183197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cs typeface="Arial"/>
              </a:rPr>
              <a:t>Lautwandel</a:t>
            </a:r>
            <a:endParaRPr lang="en-GB" sz="2400" dirty="0" smtClean="0">
              <a:latin typeface="+mj-lt"/>
              <a:cs typeface="Arial"/>
            </a:endParaRPr>
          </a:p>
        </p:txBody>
      </p:sp>
      <p:sp>
        <p:nvSpPr>
          <p:cNvPr id="3" name="TextBox 2"/>
          <p:cNvSpPr txBox="1"/>
          <p:nvPr/>
        </p:nvSpPr>
        <p:spPr>
          <a:xfrm>
            <a:off x="1146175" y="1304330"/>
            <a:ext cx="7086600" cy="830997"/>
          </a:xfrm>
          <a:prstGeom prst="rect">
            <a:avLst/>
          </a:prstGeom>
          <a:noFill/>
        </p:spPr>
        <p:txBody>
          <a:bodyPr wrap="square" rtlCol="0">
            <a:spAutoFit/>
          </a:bodyPr>
          <a:lstStyle/>
          <a:p>
            <a:r>
              <a:rPr lang="en-GB" sz="2400" dirty="0" err="1" smtClean="0"/>
              <a:t>Siþen</a:t>
            </a:r>
            <a:r>
              <a:rPr lang="en-GB" sz="2400" dirty="0" smtClean="0"/>
              <a:t> </a:t>
            </a:r>
            <a:r>
              <a:rPr lang="en-GB" sz="2400" dirty="0" err="1" smtClean="0"/>
              <a:t>þe</a:t>
            </a:r>
            <a:r>
              <a:rPr lang="en-GB" sz="2400" dirty="0" smtClean="0"/>
              <a:t> </a:t>
            </a:r>
            <a:r>
              <a:rPr lang="en-GB" sz="2400" dirty="0" err="1" smtClean="0"/>
              <a:t>sege</a:t>
            </a:r>
            <a:r>
              <a:rPr lang="en-GB" sz="2400" dirty="0" smtClean="0"/>
              <a:t> and </a:t>
            </a:r>
            <a:r>
              <a:rPr lang="en-GB" sz="2400" dirty="0" err="1" smtClean="0"/>
              <a:t>þe</a:t>
            </a:r>
            <a:r>
              <a:rPr lang="en-GB" sz="2400" dirty="0" smtClean="0"/>
              <a:t> </a:t>
            </a:r>
            <a:r>
              <a:rPr lang="en-GB" sz="2400" dirty="0" err="1" smtClean="0"/>
              <a:t>assaut</a:t>
            </a:r>
            <a:r>
              <a:rPr lang="en-GB" sz="2400" dirty="0" smtClean="0"/>
              <a:t> </a:t>
            </a:r>
            <a:r>
              <a:rPr lang="en-GB" sz="2400" dirty="0" err="1" smtClean="0"/>
              <a:t>watz</a:t>
            </a:r>
            <a:r>
              <a:rPr lang="en-GB" sz="2400" dirty="0" smtClean="0"/>
              <a:t> </a:t>
            </a:r>
            <a:r>
              <a:rPr lang="en-GB" sz="2400" dirty="0" err="1" smtClean="0"/>
              <a:t>sesed</a:t>
            </a:r>
            <a:r>
              <a:rPr lang="en-GB" sz="2400" dirty="0" smtClean="0"/>
              <a:t> at </a:t>
            </a:r>
            <a:r>
              <a:rPr lang="en-GB" sz="2400" dirty="0" err="1" smtClean="0"/>
              <a:t>Troye</a:t>
            </a:r>
            <a:r>
              <a:rPr lang="en-GB" sz="2400" dirty="0" smtClean="0"/>
              <a:t>,</a:t>
            </a:r>
            <a:endParaRPr lang="en-AU" sz="2400" dirty="0" smtClean="0"/>
          </a:p>
          <a:p>
            <a:r>
              <a:rPr lang="en-GB" sz="2400" dirty="0" err="1" smtClean="0"/>
              <a:t>Þe</a:t>
            </a:r>
            <a:r>
              <a:rPr lang="en-GB" sz="2400" dirty="0" smtClean="0"/>
              <a:t> </a:t>
            </a:r>
            <a:r>
              <a:rPr lang="en-GB" sz="2400" dirty="0" err="1" smtClean="0"/>
              <a:t>borȝ</a:t>
            </a:r>
            <a:r>
              <a:rPr lang="en-GB" sz="2400" dirty="0" smtClean="0"/>
              <a:t> </a:t>
            </a:r>
            <a:r>
              <a:rPr lang="en-GB" sz="2400" dirty="0" err="1" smtClean="0"/>
              <a:t>brittened</a:t>
            </a:r>
            <a:r>
              <a:rPr lang="en-GB" sz="2400" dirty="0" smtClean="0"/>
              <a:t> and </a:t>
            </a:r>
            <a:r>
              <a:rPr lang="en-GB" sz="2400" dirty="0" err="1" smtClean="0"/>
              <a:t>brent</a:t>
            </a:r>
            <a:r>
              <a:rPr lang="en-GB" sz="2400" dirty="0" smtClean="0"/>
              <a:t> to </a:t>
            </a:r>
            <a:r>
              <a:rPr lang="en-GB" sz="2400" dirty="0" err="1" smtClean="0"/>
              <a:t>brondeȝ</a:t>
            </a:r>
            <a:r>
              <a:rPr lang="en-GB" sz="2400" dirty="0" smtClean="0"/>
              <a:t> and </a:t>
            </a:r>
            <a:r>
              <a:rPr lang="en-GB" sz="2400" dirty="0" err="1" smtClean="0"/>
              <a:t>askez</a:t>
            </a:r>
            <a:r>
              <a:rPr lang="en-GB" sz="2400" dirty="0" smtClean="0"/>
              <a:t>,</a:t>
            </a:r>
            <a:endParaRPr lang="en-AU" sz="2400" dirty="0" smtClean="0"/>
          </a:p>
        </p:txBody>
      </p:sp>
      <p:sp>
        <p:nvSpPr>
          <p:cNvPr id="8" name="TextBox 7"/>
          <p:cNvSpPr txBox="1"/>
          <p:nvPr/>
        </p:nvSpPr>
        <p:spPr>
          <a:xfrm>
            <a:off x="0" y="461665"/>
            <a:ext cx="5562600" cy="461665"/>
          </a:xfrm>
          <a:prstGeom prst="rect">
            <a:avLst/>
          </a:prstGeom>
          <a:noFill/>
        </p:spPr>
        <p:txBody>
          <a:bodyPr wrap="square" rtlCol="0">
            <a:spAutoFit/>
          </a:bodyPr>
          <a:lstStyle/>
          <a:p>
            <a:r>
              <a:rPr lang="en-GB" sz="2400" dirty="0" smtClean="0">
                <a:solidFill>
                  <a:srgbClr val="0000FF"/>
                </a:solidFill>
                <a:latin typeface="+mj-lt"/>
                <a:cs typeface="Arial"/>
              </a:rPr>
              <a:t>Chaucer, Canterbury Tales, late 14</a:t>
            </a:r>
            <a:r>
              <a:rPr lang="en-GB" sz="2400" baseline="30000" dirty="0" smtClean="0">
                <a:solidFill>
                  <a:srgbClr val="0000FF"/>
                </a:solidFill>
                <a:latin typeface="+mj-lt"/>
                <a:cs typeface="Arial"/>
              </a:rPr>
              <a:t>th</a:t>
            </a:r>
            <a:r>
              <a:rPr lang="en-GB" sz="2400" dirty="0" smtClean="0">
                <a:solidFill>
                  <a:srgbClr val="0000FF"/>
                </a:solidFill>
                <a:latin typeface="+mj-lt"/>
                <a:cs typeface="Arial"/>
              </a:rPr>
              <a:t> C.</a:t>
            </a:r>
          </a:p>
        </p:txBody>
      </p:sp>
      <p:grpSp>
        <p:nvGrpSpPr>
          <p:cNvPr id="17" name="Group 16"/>
          <p:cNvGrpSpPr/>
          <p:nvPr/>
        </p:nvGrpSpPr>
        <p:grpSpPr>
          <a:xfrm>
            <a:off x="1146175" y="1036261"/>
            <a:ext cx="7196137" cy="1406605"/>
            <a:chOff x="1146175" y="1036261"/>
            <a:chExt cx="7196137" cy="1406605"/>
          </a:xfrm>
        </p:grpSpPr>
        <p:sp>
          <p:nvSpPr>
            <p:cNvPr id="9" name="TextBox 8"/>
            <p:cNvSpPr txBox="1"/>
            <p:nvPr/>
          </p:nvSpPr>
          <p:spPr>
            <a:xfrm>
              <a:off x="1146175" y="1036261"/>
              <a:ext cx="911225"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Since</a:t>
              </a:r>
            </a:p>
          </p:txBody>
        </p:sp>
        <p:sp>
          <p:nvSpPr>
            <p:cNvPr id="10" name="TextBox 9"/>
            <p:cNvSpPr txBox="1"/>
            <p:nvPr/>
          </p:nvSpPr>
          <p:spPr>
            <a:xfrm>
              <a:off x="2289175" y="1036261"/>
              <a:ext cx="835025"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siege</a:t>
              </a:r>
            </a:p>
          </p:txBody>
        </p:sp>
        <p:sp>
          <p:nvSpPr>
            <p:cNvPr id="11" name="TextBox 10"/>
            <p:cNvSpPr txBox="1"/>
            <p:nvPr/>
          </p:nvSpPr>
          <p:spPr>
            <a:xfrm>
              <a:off x="3813175" y="1036261"/>
              <a:ext cx="122555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assault</a:t>
              </a:r>
            </a:p>
          </p:txBody>
        </p:sp>
        <p:sp>
          <p:nvSpPr>
            <p:cNvPr id="12" name="TextBox 11"/>
            <p:cNvSpPr txBox="1"/>
            <p:nvPr/>
          </p:nvSpPr>
          <p:spPr>
            <a:xfrm>
              <a:off x="5254625" y="1036261"/>
              <a:ext cx="122555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ceased</a:t>
              </a:r>
            </a:p>
          </p:txBody>
        </p:sp>
        <p:sp>
          <p:nvSpPr>
            <p:cNvPr id="13" name="TextBox 12"/>
            <p:cNvSpPr txBox="1"/>
            <p:nvPr/>
          </p:nvSpPr>
          <p:spPr>
            <a:xfrm>
              <a:off x="1527175" y="1981202"/>
              <a:ext cx="762000" cy="461664"/>
            </a:xfrm>
            <a:prstGeom prst="rect">
              <a:avLst/>
            </a:prstGeom>
            <a:noFill/>
          </p:spPr>
          <p:txBody>
            <a:bodyPr wrap="square" rtlCol="0">
              <a:spAutoFit/>
            </a:bodyPr>
            <a:lstStyle/>
            <a:p>
              <a:r>
                <a:rPr lang="en-GB" sz="2400" dirty="0" smtClean="0">
                  <a:solidFill>
                    <a:srgbClr val="7F7F7F"/>
                  </a:solidFill>
                  <a:latin typeface="+mj-lt"/>
                  <a:cs typeface="Arial"/>
                </a:rPr>
                <a:t>burg</a:t>
              </a:r>
            </a:p>
          </p:txBody>
        </p:sp>
        <p:sp>
          <p:nvSpPr>
            <p:cNvPr id="14" name="TextBox 13"/>
            <p:cNvSpPr txBox="1"/>
            <p:nvPr/>
          </p:nvSpPr>
          <p:spPr>
            <a:xfrm>
              <a:off x="3965575" y="1981200"/>
              <a:ext cx="1073150" cy="461665"/>
            </a:xfrm>
            <a:prstGeom prst="rect">
              <a:avLst/>
            </a:prstGeom>
            <a:noFill/>
          </p:spPr>
          <p:txBody>
            <a:bodyPr wrap="square" rtlCol="0">
              <a:spAutoFit/>
            </a:bodyPr>
            <a:lstStyle/>
            <a:p>
              <a:r>
                <a:rPr lang="en-GB" sz="2400" dirty="0" smtClean="0">
                  <a:solidFill>
                    <a:srgbClr val="7F7F7F"/>
                  </a:solidFill>
                  <a:latin typeface="+mj-lt"/>
                  <a:cs typeface="Arial"/>
                </a:rPr>
                <a:t>burnt</a:t>
              </a:r>
            </a:p>
          </p:txBody>
        </p:sp>
        <p:sp>
          <p:nvSpPr>
            <p:cNvPr id="15" name="TextBox 14"/>
            <p:cNvSpPr txBox="1"/>
            <p:nvPr/>
          </p:nvSpPr>
          <p:spPr>
            <a:xfrm>
              <a:off x="6665912" y="1981200"/>
              <a:ext cx="1676400" cy="461665"/>
            </a:xfrm>
            <a:prstGeom prst="rect">
              <a:avLst/>
            </a:prstGeom>
            <a:noFill/>
          </p:spPr>
          <p:txBody>
            <a:bodyPr wrap="square" rtlCol="0">
              <a:spAutoFit/>
            </a:bodyPr>
            <a:lstStyle/>
            <a:p>
              <a:r>
                <a:rPr lang="en-GB" sz="2400" dirty="0" smtClean="0">
                  <a:solidFill>
                    <a:srgbClr val="7F7F7F"/>
                  </a:solidFill>
                  <a:latin typeface="+mj-lt"/>
                  <a:cs typeface="Arial"/>
                </a:rPr>
                <a:t>ashes</a:t>
              </a:r>
            </a:p>
          </p:txBody>
        </p:sp>
      </p:grpSp>
      <p:grpSp>
        <p:nvGrpSpPr>
          <p:cNvPr id="18" name="Group 17"/>
          <p:cNvGrpSpPr/>
          <p:nvPr/>
        </p:nvGrpSpPr>
        <p:grpSpPr>
          <a:xfrm>
            <a:off x="155575" y="2698684"/>
            <a:ext cx="8232775" cy="4159316"/>
            <a:chOff x="155575" y="2698684"/>
            <a:chExt cx="8232775" cy="4159316"/>
          </a:xfrm>
        </p:grpSpPr>
        <p:pic>
          <p:nvPicPr>
            <p:cNvPr id="4" name="Picture 3"/>
            <p:cNvPicPr>
              <a:picLocks noChangeAspect="1"/>
            </p:cNvPicPr>
            <p:nvPr/>
          </p:nvPicPr>
          <p:blipFill>
            <a:blip r:embed="rId3"/>
            <a:stretch>
              <a:fillRect/>
            </a:stretch>
          </p:blipFill>
          <p:spPr>
            <a:xfrm>
              <a:off x="917575" y="3225892"/>
              <a:ext cx="3892550" cy="3632108"/>
            </a:xfrm>
            <a:prstGeom prst="rect">
              <a:avLst/>
            </a:prstGeom>
          </p:spPr>
        </p:pic>
        <p:sp>
          <p:nvSpPr>
            <p:cNvPr id="6" name="TextBox 5"/>
            <p:cNvSpPr txBox="1"/>
            <p:nvPr/>
          </p:nvSpPr>
          <p:spPr>
            <a:xfrm>
              <a:off x="5492750" y="4140292"/>
              <a:ext cx="2895600" cy="2308324"/>
            </a:xfrm>
            <a:prstGeom prst="rect">
              <a:avLst/>
            </a:prstGeom>
            <a:noFill/>
          </p:spPr>
          <p:txBody>
            <a:bodyPr wrap="square" rtlCol="0">
              <a:spAutoFit/>
            </a:bodyPr>
            <a:lstStyle/>
            <a:p>
              <a:r>
                <a:rPr lang="en-US" sz="2400" dirty="0" smtClean="0">
                  <a:latin typeface="+mj-lt"/>
                  <a:cs typeface="Arial"/>
                </a:rPr>
                <a:t>People </a:t>
              </a:r>
              <a:r>
                <a:rPr lang="en-US" sz="2400" dirty="0" smtClean="0">
                  <a:solidFill>
                    <a:srgbClr val="FF0000"/>
                  </a:solidFill>
                  <a:latin typeface="+mj-lt"/>
                  <a:cs typeface="Arial"/>
                </a:rPr>
                <a:t>o</a:t>
              </a:r>
              <a:r>
                <a:rPr lang="en-US" sz="2400" dirty="0" smtClean="0">
                  <a:latin typeface="+mj-lt"/>
                  <a:cs typeface="Arial"/>
                </a:rPr>
                <a:t>ften ask me what made me take up writing... You see I put it all down to the f</a:t>
              </a:r>
              <a:r>
                <a:rPr lang="en-US" sz="2400" dirty="0" smtClean="0">
                  <a:solidFill>
                    <a:srgbClr val="FF0000"/>
                  </a:solidFill>
                  <a:latin typeface="+mj-lt"/>
                  <a:cs typeface="Arial"/>
                </a:rPr>
                <a:t>a</a:t>
              </a:r>
              <a:r>
                <a:rPr lang="en-US" sz="2400" dirty="0" smtClean="0">
                  <a:latin typeface="+mj-lt"/>
                  <a:cs typeface="Arial"/>
                </a:rPr>
                <a:t>ct that I never had any education.</a:t>
              </a:r>
              <a:endParaRPr lang="en-GB" sz="2400" dirty="0" smtClean="0">
                <a:latin typeface="+mj-lt"/>
                <a:cs typeface="Arial"/>
              </a:endParaRPr>
            </a:p>
          </p:txBody>
        </p:sp>
        <p:pic>
          <p:nvPicPr>
            <p:cNvPr id="7" name="christie5.wav">
              <a:hlinkClick r:id="" action="ppaction://media"/>
            </p:cNvPr>
            <p:cNvPicPr>
              <a:picLocks noRot="1"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4"/>
                </p:ext>
              </p:extLst>
            </p:nvPr>
          </p:nvPicPr>
          <p:blipFill>
            <a:blip r:embed="rId5"/>
            <a:stretch>
              <a:fillRect/>
            </a:stretch>
          </p:blipFill>
          <p:spPr>
            <a:xfrm>
              <a:off x="6480175" y="3683092"/>
              <a:ext cx="185737" cy="185737"/>
            </a:xfrm>
            <a:prstGeom prst="rect">
              <a:avLst/>
            </a:prstGeom>
          </p:spPr>
        </p:pic>
        <p:sp>
          <p:nvSpPr>
            <p:cNvPr id="16" name="TextBox 15"/>
            <p:cNvSpPr txBox="1"/>
            <p:nvPr/>
          </p:nvSpPr>
          <p:spPr>
            <a:xfrm>
              <a:off x="155575" y="2698684"/>
              <a:ext cx="4267200" cy="461665"/>
            </a:xfrm>
            <a:prstGeom prst="rect">
              <a:avLst/>
            </a:prstGeom>
            <a:noFill/>
          </p:spPr>
          <p:txBody>
            <a:bodyPr wrap="square" rtlCol="0">
              <a:spAutoFit/>
            </a:bodyPr>
            <a:lstStyle/>
            <a:p>
              <a:r>
                <a:rPr lang="en-GB" sz="2400" dirty="0" smtClean="0">
                  <a:solidFill>
                    <a:srgbClr val="0000FF"/>
                  </a:solidFill>
                  <a:latin typeface="+mj-lt"/>
                  <a:cs typeface="Arial"/>
                </a:rPr>
                <a:t>Agatha Christie, 1955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19200" y="152400"/>
            <a:ext cx="548798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prstTxWarp prst="textNoShape">
              <a:avLst/>
            </a:prstTxWarp>
            <a:spAutoFit/>
          </a:bodyPr>
          <a:lstStyle/>
          <a:p>
            <a:pPr>
              <a:spcBef>
                <a:spcPct val="50000"/>
              </a:spcBef>
            </a:pPr>
            <a:r>
              <a:rPr lang="de-DE" sz="2400" dirty="0">
                <a:solidFill>
                  <a:srgbClr val="000000"/>
                </a:solidFill>
                <a:latin typeface="+mj-lt"/>
              </a:rPr>
              <a:t>Hyperkorrektur und</a:t>
            </a:r>
            <a:r>
              <a:rPr lang="de-DE" sz="2400" dirty="0" smtClean="0">
                <a:solidFill>
                  <a:srgbClr val="000000"/>
                </a:solidFill>
                <a:latin typeface="+mj-lt"/>
              </a:rPr>
              <a:t> Dissimilation</a:t>
            </a:r>
            <a:endParaRPr lang="de-DE" sz="2400" dirty="0">
              <a:solidFill>
                <a:srgbClr val="000000"/>
              </a:solidFill>
              <a:latin typeface="+mj-lt"/>
            </a:endParaRPr>
          </a:p>
        </p:txBody>
      </p:sp>
      <p:sp>
        <p:nvSpPr>
          <p:cNvPr id="3" name="Text Box 5"/>
          <p:cNvSpPr txBox="1">
            <a:spLocks noChangeArrowheads="1"/>
          </p:cNvSpPr>
          <p:nvPr/>
        </p:nvSpPr>
        <p:spPr bwMode="auto">
          <a:xfrm>
            <a:off x="0" y="692150"/>
            <a:ext cx="8207375"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mj-lt"/>
              </a:rPr>
              <a:t>Hyperkorrektur-Lautwandel  betrifft eher Laute, die mehrere Segmente überbrücken, also Merkmale, die ein langes Zeitfenster haben (von über 100 ms). Wie zB Labialisierung, Palatalisierung, Velarisierung = </a:t>
            </a:r>
            <a:r>
              <a:rPr lang="de-DE" sz="2400" b="1">
                <a:latin typeface="+mj-lt"/>
              </a:rPr>
              <a:t>die nicht robusten</a:t>
            </a:r>
            <a:r>
              <a:rPr lang="de-DE" sz="2400">
                <a:latin typeface="+mj-lt"/>
              </a:rPr>
              <a:t> Sprachlaute.</a:t>
            </a:r>
          </a:p>
        </p:txBody>
      </p:sp>
      <p:sp>
        <p:nvSpPr>
          <p:cNvPr id="4" name="Text Box 9"/>
          <p:cNvSpPr txBox="1">
            <a:spLocks noChangeArrowheads="1"/>
          </p:cNvSpPr>
          <p:nvPr/>
        </p:nvSpPr>
        <p:spPr bwMode="auto">
          <a:xfrm>
            <a:off x="152400" y="3657600"/>
            <a:ext cx="3816350"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latin typeface="+mj-lt"/>
              </a:rPr>
              <a:t>Laute</a:t>
            </a:r>
            <a:r>
              <a:rPr lang="en-GB" sz="2400" dirty="0">
                <a:latin typeface="+mj-lt"/>
              </a:rPr>
              <a:t> </a:t>
            </a:r>
            <a:r>
              <a:rPr lang="en-GB" sz="2400" dirty="0" err="1">
                <a:latin typeface="+mj-lt"/>
              </a:rPr>
              <a:t>wie</a:t>
            </a:r>
            <a:r>
              <a:rPr lang="en-GB" sz="2400" dirty="0">
                <a:latin typeface="+mj-lt"/>
              </a:rPr>
              <a:t> [p, t, m</a:t>
            </a:r>
            <a:r>
              <a:rPr lang="en-GB" sz="2400" dirty="0" smtClean="0">
                <a:latin typeface="+mj-lt"/>
              </a:rPr>
              <a:t>], </a:t>
            </a:r>
            <a:r>
              <a:rPr lang="en-GB" sz="2400" dirty="0">
                <a:latin typeface="+mj-lt"/>
              </a:rPr>
              <a:t>die in den </a:t>
            </a:r>
            <a:r>
              <a:rPr lang="en-GB" sz="2400" dirty="0" err="1">
                <a:latin typeface="+mj-lt"/>
              </a:rPr>
              <a:t>meisten</a:t>
            </a:r>
            <a:r>
              <a:rPr lang="en-GB" sz="2400" dirty="0">
                <a:latin typeface="+mj-lt"/>
              </a:rPr>
              <a:t> </a:t>
            </a:r>
            <a:r>
              <a:rPr lang="en-GB" sz="2400" dirty="0" err="1">
                <a:latin typeface="+mj-lt"/>
              </a:rPr>
              <a:t>Sprachen</a:t>
            </a:r>
            <a:r>
              <a:rPr lang="en-GB" sz="2400" dirty="0">
                <a:latin typeface="+mj-lt"/>
              </a:rPr>
              <a:t> </a:t>
            </a:r>
            <a:r>
              <a:rPr lang="en-GB" sz="2400" dirty="0" err="1">
                <a:latin typeface="+mj-lt"/>
              </a:rPr>
              <a:t>vorkommen</a:t>
            </a:r>
            <a:r>
              <a:rPr lang="en-GB" sz="2400" dirty="0">
                <a:latin typeface="+mj-lt"/>
              </a:rPr>
              <a:t>.</a:t>
            </a:r>
            <a:endParaRPr lang="de-DE" sz="2400" dirty="0">
              <a:latin typeface="+mj-lt"/>
            </a:endParaRPr>
          </a:p>
        </p:txBody>
      </p:sp>
      <p:grpSp>
        <p:nvGrpSpPr>
          <p:cNvPr id="5" name="Group 13"/>
          <p:cNvGrpSpPr>
            <a:grpSpLocks/>
          </p:cNvGrpSpPr>
          <p:nvPr/>
        </p:nvGrpSpPr>
        <p:grpSpPr bwMode="auto">
          <a:xfrm>
            <a:off x="0" y="2924178"/>
            <a:ext cx="8316913" cy="461963"/>
            <a:chOff x="0" y="1842"/>
            <a:chExt cx="5239" cy="291"/>
          </a:xfrm>
        </p:grpSpPr>
        <p:sp>
          <p:nvSpPr>
            <p:cNvPr id="6" name="Text Box 8"/>
            <p:cNvSpPr txBox="1">
              <a:spLocks noChangeArrowheads="1"/>
            </p:cNvSpPr>
            <p:nvPr/>
          </p:nvSpPr>
          <p:spPr bwMode="auto">
            <a:xfrm>
              <a:off x="0" y="1842"/>
              <a:ext cx="2064"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Robuste Sprachlaute</a:t>
              </a:r>
              <a:endParaRPr lang="de-DE" sz="2400">
                <a:latin typeface="+mj-lt"/>
              </a:endParaRPr>
            </a:p>
          </p:txBody>
        </p:sp>
        <p:sp>
          <p:nvSpPr>
            <p:cNvPr id="7" name="Text Box 10"/>
            <p:cNvSpPr txBox="1">
              <a:spLocks noChangeArrowheads="1"/>
            </p:cNvSpPr>
            <p:nvPr/>
          </p:nvSpPr>
          <p:spPr bwMode="auto">
            <a:xfrm>
              <a:off x="2472" y="1842"/>
              <a:ext cx="2767"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Nicht-robuste Sprachlaute</a:t>
              </a:r>
              <a:endParaRPr lang="de-DE" sz="2400">
                <a:latin typeface="+mj-lt"/>
              </a:endParaRPr>
            </a:p>
          </p:txBody>
        </p:sp>
      </p:grpSp>
      <p:sp>
        <p:nvSpPr>
          <p:cNvPr id="8" name="Text Box 11"/>
          <p:cNvSpPr txBox="1">
            <a:spLocks noChangeArrowheads="1"/>
          </p:cNvSpPr>
          <p:nvPr/>
        </p:nvSpPr>
        <p:spPr bwMode="auto">
          <a:xfrm>
            <a:off x="4067175" y="3500438"/>
            <a:ext cx="3889375"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Laute, die es in Sprachen nur gibt, nachdem die robusten Laute ausgeschöpt  sind. </a:t>
            </a:r>
            <a:endParaRPr lang="de-DE" sz="2400">
              <a:latin typeface="+mj-lt"/>
            </a:endParaRPr>
          </a:p>
        </p:txBody>
      </p:sp>
      <p:sp>
        <p:nvSpPr>
          <p:cNvPr id="9" name="Text Box 12"/>
          <p:cNvSpPr txBox="1">
            <a:spLocks noChangeArrowheads="1"/>
          </p:cNvSpPr>
          <p:nvPr/>
        </p:nvSpPr>
        <p:spPr bwMode="auto">
          <a:xfrm>
            <a:off x="4140200" y="5229225"/>
            <a:ext cx="4416425" cy="1200328"/>
          </a:xfrm>
          <a:prstGeom prst="rect">
            <a:avLst/>
          </a:prstGeom>
          <a:noFill/>
          <a:ln w="9525">
            <a:noFill/>
            <a:miter lim="800000"/>
            <a:headEnd/>
            <a:tailEnd/>
          </a:ln>
        </p:spPr>
        <p:txBody>
          <a:bodyPr>
            <a:prstTxWarp prst="textNoShape">
              <a:avLst/>
            </a:prstTxWarp>
            <a:spAutoFit/>
          </a:bodyPr>
          <a:lstStyle/>
          <a:p>
            <a:r>
              <a:rPr lang="en-GB" sz="2400">
                <a:latin typeface="+mj-lt"/>
              </a:rPr>
              <a:t>zB keine Sprache hat [t</a:t>
            </a:r>
            <a:r>
              <a:rPr lang="en-GB" sz="2400" baseline="-25000">
                <a:latin typeface="+mj-lt"/>
              </a:rPr>
              <a:t>w</a:t>
            </a:r>
            <a:r>
              <a:rPr lang="en-GB" sz="2400">
                <a:latin typeface="+mj-lt"/>
              </a:rPr>
              <a:t>, k</a:t>
            </a:r>
            <a:r>
              <a:rPr lang="en-GB" sz="2400" baseline="-25000">
                <a:latin typeface="+mj-lt"/>
              </a:rPr>
              <a:t>w</a:t>
            </a:r>
            <a:r>
              <a:rPr lang="en-GB" sz="2400">
                <a:latin typeface="+mj-lt"/>
              </a:rPr>
              <a:t>] ohne auch [t,  k]. Daher ist [</a:t>
            </a:r>
            <a:r>
              <a:rPr lang="en-GB" sz="2400" baseline="-25000">
                <a:latin typeface="+mj-lt"/>
              </a:rPr>
              <a:t>w</a:t>
            </a:r>
            <a:r>
              <a:rPr lang="en-GB" sz="2400">
                <a:latin typeface="+mj-lt"/>
              </a:rPr>
              <a:t>] nicht robust.</a:t>
            </a:r>
            <a:endParaRPr lang="de-DE" sz="24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467769" y="188913"/>
            <a:ext cx="3141662"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Weitere Unterschiede</a:t>
            </a:r>
          </a:p>
        </p:txBody>
      </p:sp>
      <p:sp>
        <p:nvSpPr>
          <p:cNvPr id="3" name="Text Box 7"/>
          <p:cNvSpPr txBox="1">
            <a:spLocks noChangeArrowheads="1"/>
          </p:cNvSpPr>
          <p:nvPr/>
        </p:nvSpPr>
        <p:spPr bwMode="auto">
          <a:xfrm>
            <a:off x="179388" y="1052513"/>
            <a:ext cx="3859212"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Hypokorrektur-Lautwandel</a:t>
            </a:r>
            <a:endParaRPr lang="de-DE" sz="2400" dirty="0">
              <a:solidFill>
                <a:srgbClr val="0000FF"/>
              </a:solidFill>
              <a:latin typeface="Calibri"/>
              <a:cs typeface="Calibri"/>
            </a:endParaRPr>
          </a:p>
        </p:txBody>
      </p:sp>
      <p:sp>
        <p:nvSpPr>
          <p:cNvPr id="4" name="Text Box 8"/>
          <p:cNvSpPr txBox="1">
            <a:spLocks noChangeArrowheads="1"/>
          </p:cNvSpPr>
          <p:nvPr/>
        </p:nvSpPr>
        <p:spPr bwMode="auto">
          <a:xfrm>
            <a:off x="4876800" y="1066801"/>
            <a:ext cx="3962400"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Hyperkorrektur-Lautwandel</a:t>
            </a:r>
            <a:endParaRPr lang="de-DE" sz="2400" dirty="0">
              <a:solidFill>
                <a:srgbClr val="0000FF"/>
              </a:solidFill>
              <a:latin typeface="Calibri"/>
              <a:cs typeface="Calibri"/>
            </a:endParaRPr>
          </a:p>
        </p:txBody>
      </p:sp>
      <p:sp>
        <p:nvSpPr>
          <p:cNvPr id="5" name="Text Box 12"/>
          <p:cNvSpPr txBox="1">
            <a:spLocks noChangeArrowheads="1"/>
          </p:cNvSpPr>
          <p:nvPr/>
        </p:nvSpPr>
        <p:spPr bwMode="auto">
          <a:xfrm>
            <a:off x="304800" y="2362200"/>
            <a:ext cx="7924800" cy="461665"/>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solidFill>
                  <a:srgbClr val="FF0000"/>
                </a:solidFill>
                <a:latin typeface="Calibri"/>
                <a:cs typeface="Calibri"/>
              </a:rPr>
              <a:t>Der</a:t>
            </a:r>
            <a:r>
              <a:rPr lang="en-GB" sz="2400" dirty="0">
                <a:solidFill>
                  <a:srgbClr val="FF0000"/>
                </a:solidFill>
                <a:latin typeface="Calibri"/>
                <a:cs typeface="Calibri"/>
              </a:rPr>
              <a:t> </a:t>
            </a:r>
            <a:r>
              <a:rPr lang="en-GB" sz="2400" dirty="0" err="1">
                <a:solidFill>
                  <a:srgbClr val="FF0000"/>
                </a:solidFill>
                <a:latin typeface="Calibri"/>
                <a:cs typeface="Calibri"/>
              </a:rPr>
              <a:t>Kontext</a:t>
            </a:r>
            <a:r>
              <a:rPr lang="en-GB" sz="2400" dirty="0">
                <a:latin typeface="Calibri"/>
                <a:cs typeface="Calibri"/>
              </a:rPr>
              <a:t>, </a:t>
            </a:r>
            <a:r>
              <a:rPr lang="en-GB" sz="2400" dirty="0" err="1">
                <a:latin typeface="Calibri"/>
                <a:cs typeface="Calibri"/>
              </a:rPr>
              <a:t>der</a:t>
            </a:r>
            <a:r>
              <a:rPr lang="en-GB" sz="2400" dirty="0">
                <a:latin typeface="Calibri"/>
                <a:cs typeface="Calibri"/>
              </a:rPr>
              <a:t> </a:t>
            </a:r>
            <a:r>
              <a:rPr lang="en-GB" sz="2400" dirty="0" err="1">
                <a:latin typeface="Calibri"/>
                <a:cs typeface="Calibri"/>
              </a:rPr>
              <a:t>f</a:t>
            </a:r>
            <a:r>
              <a:rPr lang="de-DE" sz="2400" dirty="0">
                <a:latin typeface="Calibri"/>
                <a:cs typeface="Calibri"/>
              </a:rPr>
              <a:t>ü</a:t>
            </a:r>
            <a:r>
              <a:rPr lang="en-GB" sz="2400" dirty="0" err="1">
                <a:latin typeface="Calibri"/>
                <a:cs typeface="Calibri"/>
              </a:rPr>
              <a:t>r</a:t>
            </a:r>
            <a:r>
              <a:rPr lang="en-GB" sz="2400" dirty="0">
                <a:latin typeface="Calibri"/>
                <a:cs typeface="Calibri"/>
              </a:rPr>
              <a:t> den </a:t>
            </a:r>
            <a:r>
              <a:rPr lang="en-GB" sz="2400" dirty="0" err="1">
                <a:latin typeface="Calibri"/>
                <a:cs typeface="Calibri"/>
              </a:rPr>
              <a:t>Lautwandel</a:t>
            </a:r>
            <a:r>
              <a:rPr lang="en-GB" sz="2400" dirty="0">
                <a:latin typeface="Calibri"/>
                <a:cs typeface="Calibri"/>
              </a:rPr>
              <a:t> </a:t>
            </a:r>
            <a:r>
              <a:rPr lang="en-GB" sz="2400" dirty="0" err="1">
                <a:latin typeface="Calibri"/>
                <a:cs typeface="Calibri"/>
              </a:rPr>
              <a:t>verantwortlich</a:t>
            </a:r>
            <a:r>
              <a:rPr lang="en-GB" sz="2400" dirty="0">
                <a:latin typeface="Calibri"/>
                <a:cs typeface="Calibri"/>
              </a:rPr>
              <a:t> war:</a:t>
            </a:r>
            <a:endParaRPr lang="de-DE" sz="2400" dirty="0">
              <a:latin typeface="Calibri"/>
              <a:cs typeface="Calibri"/>
            </a:endParaRPr>
          </a:p>
        </p:txBody>
      </p:sp>
      <p:grpSp>
        <p:nvGrpSpPr>
          <p:cNvPr id="6" name="Group 18"/>
          <p:cNvGrpSpPr>
            <a:grpSpLocks/>
          </p:cNvGrpSpPr>
          <p:nvPr/>
        </p:nvGrpSpPr>
        <p:grpSpPr bwMode="auto">
          <a:xfrm>
            <a:off x="323850" y="3357566"/>
            <a:ext cx="7920038" cy="533400"/>
            <a:chOff x="204" y="2115"/>
            <a:chExt cx="4989" cy="336"/>
          </a:xfrm>
        </p:grpSpPr>
        <p:sp>
          <p:nvSpPr>
            <p:cNvPr id="7" name="Text Box 10"/>
            <p:cNvSpPr txBox="1">
              <a:spLocks noChangeArrowheads="1"/>
            </p:cNvSpPr>
            <p:nvPr/>
          </p:nvSpPr>
          <p:spPr bwMode="auto">
            <a:xfrm>
              <a:off x="204" y="2160"/>
              <a:ext cx="2041"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geht oft verloren</a:t>
              </a:r>
              <a:endParaRPr lang="de-DE" sz="2400">
                <a:latin typeface="Calibri"/>
                <a:cs typeface="Calibri"/>
              </a:endParaRPr>
            </a:p>
          </p:txBody>
        </p:sp>
        <p:sp>
          <p:nvSpPr>
            <p:cNvPr id="8" name="Text Box 13"/>
            <p:cNvSpPr txBox="1">
              <a:spLocks noChangeArrowheads="1"/>
            </p:cNvSpPr>
            <p:nvPr/>
          </p:nvSpPr>
          <p:spPr bwMode="auto">
            <a:xfrm>
              <a:off x="2835" y="2115"/>
              <a:ext cx="2358"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a:t>
              </a:r>
              <a:r>
                <a:rPr lang="en-GB" sz="2400" b="1">
                  <a:latin typeface="Calibri"/>
                  <a:cs typeface="Calibri"/>
                </a:rPr>
                <a:t>nie</a:t>
              </a:r>
              <a:r>
                <a:rPr lang="en-GB" sz="2400">
                  <a:latin typeface="Calibri"/>
                  <a:cs typeface="Calibri"/>
                </a:rPr>
                <a:t> verloren gehen</a:t>
              </a:r>
              <a:endParaRPr lang="de-DE" sz="2400">
                <a:latin typeface="Calibri"/>
                <a:cs typeface="Calibri"/>
              </a:endParaRPr>
            </a:p>
          </p:txBody>
        </p:sp>
      </p:grpSp>
      <p:grpSp>
        <p:nvGrpSpPr>
          <p:cNvPr id="9" name="Group 19"/>
          <p:cNvGrpSpPr>
            <a:grpSpLocks/>
          </p:cNvGrpSpPr>
          <p:nvPr/>
        </p:nvGrpSpPr>
        <p:grpSpPr bwMode="auto">
          <a:xfrm>
            <a:off x="231775" y="4076700"/>
            <a:ext cx="7439025" cy="525463"/>
            <a:chOff x="146" y="2568"/>
            <a:chExt cx="4686" cy="331"/>
          </a:xfrm>
        </p:grpSpPr>
        <p:sp>
          <p:nvSpPr>
            <p:cNvPr id="10" name="Text Box 11"/>
            <p:cNvSpPr txBox="1">
              <a:spLocks noChangeArrowheads="1"/>
            </p:cNvSpPr>
            <p:nvPr/>
          </p:nvSpPr>
          <p:spPr bwMode="auto">
            <a:xfrm>
              <a:off x="146" y="2608"/>
              <a:ext cx="1199" cy="291"/>
            </a:xfrm>
            <a:prstGeom prst="rect">
              <a:avLst/>
            </a:prstGeom>
            <a:noFill/>
            <a:ln w="9525">
              <a:noFill/>
              <a:miter lim="800000"/>
              <a:headEnd/>
              <a:tailEnd/>
            </a:ln>
          </p:spPr>
          <p:txBody>
            <a:bodyPr wrap="none">
              <a:prstTxWarp prst="textNoShape">
                <a:avLst/>
              </a:prstTxWarp>
              <a:spAutoFit/>
            </a:bodyPr>
            <a:lstStyle/>
            <a:p>
              <a:r>
                <a:rPr lang="en-GB" sz="2400" dirty="0" err="1">
                  <a:latin typeface="Calibri"/>
                  <a:cs typeface="Calibri"/>
                </a:rPr>
                <a:t>zB</a:t>
              </a:r>
              <a:r>
                <a:rPr lang="en-GB" sz="2400" dirty="0">
                  <a:latin typeface="Calibri"/>
                  <a:cs typeface="Calibri"/>
                </a:rPr>
                <a:t> /o</a:t>
              </a:r>
              <a:r>
                <a:rPr lang="en-GB" sz="2400" dirty="0">
                  <a:solidFill>
                    <a:srgbClr val="FF0000"/>
                  </a:solidFill>
                  <a:latin typeface="Calibri"/>
                  <a:cs typeface="Calibri"/>
                </a:rPr>
                <a:t>n</a:t>
              </a:r>
              <a:r>
                <a:rPr lang="en-GB" sz="2400" dirty="0">
                  <a:latin typeface="Calibri"/>
                  <a:cs typeface="Calibri"/>
                </a:rPr>
                <a:t>/ -&gt; /</a:t>
              </a:r>
              <a:r>
                <a:rPr lang="en-GB" sz="2400" dirty="0" err="1">
                  <a:latin typeface="Calibri"/>
                  <a:cs typeface="Calibri"/>
                </a:rPr>
                <a:t>o</a:t>
              </a:r>
              <a:r>
                <a:rPr lang="en-GB" sz="2400" dirty="0">
                  <a:latin typeface="Calibri"/>
                  <a:cs typeface="Calibri"/>
                </a:rPr>
                <a:t>/</a:t>
              </a:r>
              <a:endParaRPr lang="de-DE" sz="2400" dirty="0">
                <a:latin typeface="Calibri"/>
                <a:cs typeface="Calibri"/>
              </a:endParaRPr>
            </a:p>
          </p:txBody>
        </p:sp>
        <p:sp>
          <p:nvSpPr>
            <p:cNvPr id="11" name="Rectangle 14"/>
            <p:cNvSpPr>
              <a:spLocks noChangeArrowheads="1"/>
            </p:cNvSpPr>
            <p:nvPr/>
          </p:nvSpPr>
          <p:spPr bwMode="auto">
            <a:xfrm>
              <a:off x="2971" y="2568"/>
              <a:ext cx="1861"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a:t>
              </a:r>
              <a:r>
                <a:rPr lang="de-DE" sz="2400" b="1">
                  <a:latin typeface="Calibri"/>
                  <a:cs typeface="Calibri"/>
                </a:rPr>
                <a:t>w</a:t>
              </a:r>
              <a:r>
                <a:rPr lang="de-DE" sz="2400">
                  <a:latin typeface="Calibri"/>
                  <a:cs typeface="Calibri"/>
                </a:rPr>
                <a:t>ɪnk</a:t>
              </a:r>
              <a:r>
                <a:rPr lang="de-DE" sz="2400" b="1">
                  <a:solidFill>
                    <a:srgbClr val="FF0000"/>
                  </a:solidFill>
                  <a:latin typeface="Calibri"/>
                  <a:cs typeface="Calibri"/>
                </a:rPr>
                <a:t>w</a:t>
              </a:r>
              <a:r>
                <a:rPr lang="de-DE" sz="2400">
                  <a:latin typeface="Calibri"/>
                  <a:cs typeface="Calibri"/>
                </a:rPr>
                <a:t>e/ -&gt; /kɪnk</a:t>
              </a:r>
              <a:r>
                <a:rPr lang="de-DE" sz="2400" b="1">
                  <a:solidFill>
                    <a:srgbClr val="FF0000"/>
                  </a:solidFill>
                  <a:latin typeface="Calibri"/>
                  <a:cs typeface="Calibri"/>
                </a:rPr>
                <a:t>w</a:t>
              </a:r>
              <a:r>
                <a:rPr lang="de-DE" sz="2400">
                  <a:latin typeface="Calibri"/>
                  <a:cs typeface="Calibri"/>
                </a:rPr>
                <a:t>e/</a:t>
              </a:r>
            </a:p>
          </p:txBody>
        </p:sp>
      </p:grpSp>
      <p:grpSp>
        <p:nvGrpSpPr>
          <p:cNvPr id="12" name="Group 20"/>
          <p:cNvGrpSpPr>
            <a:grpSpLocks/>
          </p:cNvGrpSpPr>
          <p:nvPr/>
        </p:nvGrpSpPr>
        <p:grpSpPr bwMode="auto">
          <a:xfrm>
            <a:off x="611188" y="4868867"/>
            <a:ext cx="7920037" cy="1614489"/>
            <a:chOff x="385" y="3067"/>
            <a:chExt cx="4989" cy="1017"/>
          </a:xfrm>
        </p:grpSpPr>
        <p:sp>
          <p:nvSpPr>
            <p:cNvPr id="13" name="Text Box 15"/>
            <p:cNvSpPr txBox="1">
              <a:spLocks noChangeArrowheads="1"/>
            </p:cNvSpPr>
            <p:nvPr/>
          </p:nvSpPr>
          <p:spPr bwMode="auto">
            <a:xfrm>
              <a:off x="385" y="3067"/>
              <a:ext cx="4989" cy="523"/>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Lautwandel neue Segmenten bilden, die noch nicht Bestandteil des Phoneminventars sind?</a:t>
              </a:r>
              <a:endParaRPr lang="de-DE" sz="2400">
                <a:latin typeface="Calibri"/>
                <a:cs typeface="Calibri"/>
              </a:endParaRPr>
            </a:p>
          </p:txBody>
        </p:sp>
        <p:sp>
          <p:nvSpPr>
            <p:cNvPr id="14" name="Text Box 16"/>
            <p:cNvSpPr txBox="1">
              <a:spLocks noChangeArrowheads="1"/>
            </p:cNvSpPr>
            <p:nvPr/>
          </p:nvSpPr>
          <p:spPr bwMode="auto">
            <a:xfrm>
              <a:off x="431" y="3776"/>
              <a:ext cx="948"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Ja, wie</a:t>
              </a:r>
              <a:r>
                <a:rPr lang="en-GB" sz="2400">
                  <a:solidFill>
                    <a:schemeClr val="hlink"/>
                  </a:solidFill>
                  <a:latin typeface="Calibri"/>
                  <a:cs typeface="Calibri"/>
                </a:rPr>
                <a:t> </a:t>
              </a:r>
              <a:r>
                <a:rPr lang="en-GB" sz="2400">
                  <a:latin typeface="Calibri"/>
                  <a:cs typeface="Calibri"/>
                </a:rPr>
                <a:t>/õ/</a:t>
              </a:r>
              <a:r>
                <a:rPr lang="en-GB" sz="2400">
                  <a:solidFill>
                    <a:schemeClr val="hlink"/>
                  </a:solidFill>
                  <a:latin typeface="Calibri"/>
                  <a:cs typeface="Calibri"/>
                </a:rPr>
                <a:t> </a:t>
              </a:r>
              <a:endParaRPr lang="de-DE" sz="2400">
                <a:solidFill>
                  <a:schemeClr val="hlink"/>
                </a:solidFill>
                <a:latin typeface="Calibri"/>
                <a:cs typeface="Calibri"/>
              </a:endParaRPr>
            </a:p>
          </p:txBody>
        </p:sp>
        <p:sp>
          <p:nvSpPr>
            <p:cNvPr id="15" name="Text Box 17"/>
            <p:cNvSpPr txBox="1">
              <a:spLocks noChangeArrowheads="1"/>
            </p:cNvSpPr>
            <p:nvPr/>
          </p:nvSpPr>
          <p:spPr bwMode="auto">
            <a:xfrm>
              <a:off x="3833" y="3793"/>
              <a:ext cx="484"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Nein</a:t>
              </a:r>
              <a:endParaRPr lang="de-DE" sz="2400">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524000" y="2682875"/>
            <a:ext cx="5410200" cy="946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800" dirty="0" smtClean="0">
                <a:solidFill>
                  <a:schemeClr val="tx1"/>
                </a:solidFill>
              </a:rPr>
              <a:t>Lautwandel ist nicht kognitiv, nicht phonologisch, nicht teleologisch</a:t>
            </a:r>
            <a:endParaRPr lang="de-DE" sz="28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1" name="Text Box 8"/>
          <p:cNvSpPr txBox="1">
            <a:spLocks noChangeArrowheads="1"/>
          </p:cNvSpPr>
          <p:nvPr/>
        </p:nvSpPr>
        <p:spPr bwMode="auto">
          <a:xfrm>
            <a:off x="468313" y="1052513"/>
            <a:ext cx="8135937" cy="83026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erfolgt durch natürliche, physiologische und auditive Prinzipien.</a:t>
            </a:r>
          </a:p>
        </p:txBody>
      </p:sp>
      <p:sp>
        <p:nvSpPr>
          <p:cNvPr id="8201" name="Text Box 9"/>
          <p:cNvSpPr txBox="1">
            <a:spLocks noChangeArrowheads="1"/>
          </p:cNvSpPr>
          <p:nvPr/>
        </p:nvSpPr>
        <p:spPr bwMode="auto">
          <a:xfrm>
            <a:off x="468313" y="2133600"/>
            <a:ext cx="7920037"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Sprecher und Hörer </a:t>
            </a:r>
            <a:r>
              <a:rPr lang="de-DE" sz="2400" b="1" dirty="0"/>
              <a:t>sind sich dieser Prinzipien nicht bewusst.</a:t>
            </a:r>
            <a:r>
              <a:rPr lang="de-DE" sz="2400" dirty="0"/>
              <a:t> (Analogie: das Verdauen ist nicht kognitiv d.h. man braucht nicht von Vorgängen der Chemie informiert zu sein,</a:t>
            </a:r>
            <a:r>
              <a:rPr lang="de-DE" sz="2400" dirty="0" smtClean="0"/>
              <a:t> um </a:t>
            </a:r>
            <a:r>
              <a:rPr lang="de-DE" sz="2400" dirty="0"/>
              <a:t>Speisen zu verdauen).</a:t>
            </a:r>
          </a:p>
        </p:txBody>
      </p:sp>
      <p:sp>
        <p:nvSpPr>
          <p:cNvPr id="8202" name="Text Box 10"/>
          <p:cNvSpPr txBox="1">
            <a:spLocks noChangeArrowheads="1"/>
          </p:cNvSpPr>
          <p:nvPr/>
        </p:nvSpPr>
        <p:spPr bwMode="auto">
          <a:xfrm>
            <a:off x="468313" y="4076700"/>
            <a:ext cx="7921625"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Insofern ist für </a:t>
            </a:r>
            <a:r>
              <a:rPr lang="de-DE" sz="2400" dirty="0" err="1"/>
              <a:t>Ohala</a:t>
            </a:r>
            <a:r>
              <a:rPr lang="de-DE" sz="2400" dirty="0"/>
              <a:t> Lautwandel </a:t>
            </a:r>
            <a:r>
              <a:rPr lang="de-DE" sz="2400" b="1" dirty="0"/>
              <a:t>nicht kognitiv</a:t>
            </a:r>
            <a:r>
              <a:rPr lang="de-DE" sz="2400" dirty="0"/>
              <a:t> – sondern ein für den Sprecher und Hörer unauffälliger Vorgang, der aus den physischen Prinzipien der Beziehungen zwischen der  Produktion und der Perzeption der Sprache auf eine natürliche Weise entsteht. </a:t>
            </a:r>
          </a:p>
        </p:txBody>
      </p:sp>
      <p:sp>
        <p:nvSpPr>
          <p:cNvPr id="6" name="Text Box 6"/>
          <p:cNvSpPr txBox="1">
            <a:spLocks noChangeArrowheads="1"/>
          </p:cNvSpPr>
          <p:nvPr/>
        </p:nvSpPr>
        <p:spPr bwMode="auto">
          <a:xfrm>
            <a:off x="2699793" y="159447"/>
            <a:ext cx="20162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kognitiv</a:t>
            </a:r>
            <a:endParaRPr lang="de-DE" sz="2400" dirty="0">
              <a:solidFill>
                <a:srgbClr val="000000"/>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539750" y="3716338"/>
            <a:ext cx="79216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Vor allem ist für Ohala die (gesamte) Phonologie eine </a:t>
            </a:r>
            <a:r>
              <a:rPr lang="de-DE" sz="2400" b="1"/>
              <a:t>Beschreibung</a:t>
            </a:r>
            <a:r>
              <a:rPr lang="de-DE" sz="2400"/>
              <a:t>, aber keine </a:t>
            </a:r>
            <a:r>
              <a:rPr lang="de-DE" sz="2400" b="1"/>
              <a:t>Erklärung</a:t>
            </a:r>
            <a:r>
              <a:rPr lang="de-DE" sz="2400"/>
              <a:t>.</a:t>
            </a:r>
          </a:p>
        </p:txBody>
      </p:sp>
      <p:grpSp>
        <p:nvGrpSpPr>
          <p:cNvPr id="2" name="Group 16"/>
          <p:cNvGrpSpPr>
            <a:grpSpLocks/>
          </p:cNvGrpSpPr>
          <p:nvPr/>
        </p:nvGrpSpPr>
        <p:grpSpPr bwMode="auto">
          <a:xfrm>
            <a:off x="250825" y="4598989"/>
            <a:ext cx="8447092" cy="1884363"/>
            <a:chOff x="158" y="2897"/>
            <a:chExt cx="5321" cy="1187"/>
          </a:xfrm>
        </p:grpSpPr>
        <p:sp>
          <p:nvSpPr>
            <p:cNvPr id="50187" name="Text Box 8"/>
            <p:cNvSpPr txBox="1">
              <a:spLocks noChangeArrowheads="1"/>
            </p:cNvSpPr>
            <p:nvPr/>
          </p:nvSpPr>
          <p:spPr bwMode="auto">
            <a:xfrm>
              <a:off x="373" y="2897"/>
              <a:ext cx="2499" cy="291"/>
            </a:xfrm>
            <a:prstGeom prst="rect">
              <a:avLst/>
            </a:prstGeom>
            <a:noFill/>
            <a:ln w="9525">
              <a:noFill/>
              <a:miter lim="800000"/>
              <a:headEnd/>
              <a:tailEnd/>
            </a:ln>
          </p:spPr>
          <p:txBody>
            <a:bodyPr wrap="none">
              <a:prstTxWarp prst="textNoShape">
                <a:avLst/>
              </a:prstTxWarp>
              <a:spAutoFit/>
            </a:bodyPr>
            <a:lstStyle/>
            <a:p>
              <a:r>
                <a:rPr lang="de-DE" sz="2400"/>
                <a:t>Eine phonologische Regel wie: </a:t>
              </a:r>
            </a:p>
          </p:txBody>
        </p:sp>
        <p:sp>
          <p:nvSpPr>
            <p:cNvPr id="50188" name="Text Box 9"/>
            <p:cNvSpPr txBox="1">
              <a:spLocks noChangeArrowheads="1"/>
            </p:cNvSpPr>
            <p:nvPr/>
          </p:nvSpPr>
          <p:spPr bwMode="auto">
            <a:xfrm>
              <a:off x="657" y="3321"/>
              <a:ext cx="3158" cy="291"/>
            </a:xfrm>
            <a:prstGeom prst="rect">
              <a:avLst/>
            </a:prstGeom>
            <a:noFill/>
            <a:ln w="9525">
              <a:noFill/>
              <a:miter lim="800000"/>
              <a:headEnd/>
              <a:tailEnd/>
            </a:ln>
          </p:spPr>
          <p:txBody>
            <a:bodyPr wrap="none">
              <a:prstTxWarp prst="textNoShape">
                <a:avLst/>
              </a:prstTxWarp>
              <a:spAutoFit/>
            </a:bodyPr>
            <a:lstStyle/>
            <a:p>
              <a:r>
                <a:rPr lang="en-GB" sz="2400"/>
                <a:t>/o/ -&gt; /</a:t>
              </a:r>
              <a:r>
                <a:rPr lang="en-GB" sz="2400">
                  <a:latin typeface="SILDoulosIPA" charset="0"/>
                </a:rPr>
                <a:t>õ</a:t>
              </a:r>
              <a:r>
                <a:rPr lang="en-GB" sz="2400"/>
                <a:t>/ _ +nasal  (Lautwandel Regel)</a:t>
              </a:r>
              <a:endParaRPr lang="de-DE" sz="2400"/>
            </a:p>
          </p:txBody>
        </p:sp>
        <p:sp>
          <p:nvSpPr>
            <p:cNvPr id="50189" name="Text Box 10"/>
            <p:cNvSpPr txBox="1">
              <a:spLocks noChangeArrowheads="1"/>
            </p:cNvSpPr>
            <p:nvPr/>
          </p:nvSpPr>
          <p:spPr bwMode="auto">
            <a:xfrm>
              <a:off x="158" y="3793"/>
              <a:ext cx="5321" cy="291"/>
            </a:xfrm>
            <a:prstGeom prst="rect">
              <a:avLst/>
            </a:prstGeom>
            <a:noFill/>
            <a:ln w="9525">
              <a:noFill/>
              <a:miter lim="800000"/>
              <a:headEnd/>
              <a:tailEnd/>
            </a:ln>
          </p:spPr>
          <p:txBody>
            <a:bodyPr wrap="none">
              <a:prstTxWarp prst="textNoShape">
                <a:avLst/>
              </a:prstTxWarp>
              <a:spAutoFit/>
            </a:bodyPr>
            <a:lstStyle/>
            <a:p>
              <a:r>
                <a:rPr lang="en-GB" sz="2400" dirty="0" err="1"/>
                <a:t>ist</a:t>
              </a:r>
              <a:r>
                <a:rPr lang="en-GB" sz="2400" dirty="0"/>
                <a:t> </a:t>
              </a:r>
              <a:r>
                <a:rPr lang="en-GB" sz="2400" dirty="0" err="1" smtClean="0"/>
                <a:t>nicht</a:t>
              </a:r>
              <a:r>
                <a:rPr lang="en-GB" sz="2400" dirty="0" smtClean="0"/>
                <a:t> die </a:t>
              </a:r>
              <a:r>
                <a:rPr lang="en-GB" sz="2400" dirty="0" err="1" smtClean="0"/>
                <a:t>richtige</a:t>
              </a:r>
              <a:r>
                <a:rPr lang="en-GB" sz="2400" dirty="0" smtClean="0"/>
                <a:t> </a:t>
              </a:r>
              <a:r>
                <a:rPr lang="en-GB" sz="2400" dirty="0" err="1" smtClean="0"/>
                <a:t>Metasprache</a:t>
              </a:r>
              <a:r>
                <a:rPr lang="en-GB" sz="2400" dirty="0"/>
                <a:t>, um </a:t>
              </a:r>
              <a:r>
                <a:rPr lang="en-GB" sz="2400" dirty="0" err="1"/>
                <a:t>Lautwandel</a:t>
              </a:r>
              <a:r>
                <a:rPr lang="en-GB" sz="2400" dirty="0"/>
                <a:t> </a:t>
              </a:r>
              <a:r>
                <a:rPr lang="en-GB" sz="2400" dirty="0" err="1"/>
                <a:t>zu</a:t>
              </a:r>
              <a:r>
                <a:rPr lang="en-GB" sz="2400" dirty="0"/>
                <a:t> </a:t>
              </a:r>
              <a:r>
                <a:rPr lang="en-GB" sz="2400" dirty="0" err="1" smtClean="0"/>
                <a:t>modellieren</a:t>
              </a:r>
              <a:r>
                <a:rPr lang="en-GB" sz="2400" dirty="0" smtClean="0"/>
                <a:t>.</a:t>
              </a:r>
              <a:endParaRPr lang="de-DE" sz="2400" dirty="0"/>
            </a:p>
          </p:txBody>
        </p:sp>
      </p:grpSp>
      <p:sp>
        <p:nvSpPr>
          <p:cNvPr id="50181" name="Text Box 11"/>
          <p:cNvSpPr txBox="1">
            <a:spLocks noChangeArrowheads="1"/>
          </p:cNvSpPr>
          <p:nvPr/>
        </p:nvSpPr>
        <p:spPr bwMode="auto">
          <a:xfrm>
            <a:off x="179388" y="836613"/>
            <a:ext cx="78486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Laut der generativen Phonologie kommt Lautwandel wegen einer Änderung in der Grammatik vor.</a:t>
            </a:r>
          </a:p>
        </p:txBody>
      </p:sp>
      <p:sp>
        <p:nvSpPr>
          <p:cNvPr id="50182" name="Text Box 12"/>
          <p:cNvSpPr txBox="1">
            <a:spLocks noChangeArrowheads="1"/>
          </p:cNvSpPr>
          <p:nvPr/>
        </p:nvSpPr>
        <p:spPr bwMode="auto">
          <a:xfrm>
            <a:off x="179388" y="1844675"/>
            <a:ext cx="7991475"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t>Jedoch kann dies nicht der Fall sein wenn:</a:t>
            </a:r>
          </a:p>
        </p:txBody>
      </p:sp>
      <p:sp>
        <p:nvSpPr>
          <p:cNvPr id="9221" name="Text Box 5"/>
          <p:cNvSpPr txBox="1">
            <a:spLocks noChangeArrowheads="1"/>
          </p:cNvSpPr>
          <p:nvPr/>
        </p:nvSpPr>
        <p:spPr bwMode="auto">
          <a:xfrm>
            <a:off x="395288" y="2349500"/>
            <a:ext cx="3744912" cy="1200150"/>
          </a:xfrm>
          <a:prstGeom prst="rect">
            <a:avLst/>
          </a:prstGeom>
          <a:noFill/>
          <a:ln w="9525">
            <a:noFill/>
            <a:miter lim="800000"/>
            <a:headEnd/>
            <a:tailEnd/>
          </a:ln>
        </p:spPr>
        <p:txBody>
          <a:bodyPr>
            <a:prstTxWarp prst="textNoShape">
              <a:avLst/>
            </a:prstTxWarp>
            <a:spAutoFit/>
          </a:bodyPr>
          <a:lstStyle/>
          <a:p>
            <a:pPr>
              <a:spcBef>
                <a:spcPct val="50000"/>
              </a:spcBef>
            </a:pPr>
            <a:r>
              <a:rPr lang="de-DE" sz="2400"/>
              <a:t>(a)  (laut der generativen Phonologie</a:t>
            </a:r>
            <a:r>
              <a:rPr lang="en-GB" sz="2400"/>
              <a:t>) die Phonologie</a:t>
            </a:r>
            <a:r>
              <a:rPr lang="en-GB" sz="2400" b="1"/>
              <a:t> kognitiv</a:t>
            </a:r>
            <a:r>
              <a:rPr lang="en-GB" sz="2400"/>
              <a:t> ist</a:t>
            </a:r>
            <a:endParaRPr lang="de-DE" sz="2400"/>
          </a:p>
        </p:txBody>
      </p:sp>
      <p:grpSp>
        <p:nvGrpSpPr>
          <p:cNvPr id="3" name="Group 17"/>
          <p:cNvGrpSpPr>
            <a:grpSpLocks/>
          </p:cNvGrpSpPr>
          <p:nvPr/>
        </p:nvGrpSpPr>
        <p:grpSpPr bwMode="auto">
          <a:xfrm>
            <a:off x="4119563" y="2420938"/>
            <a:ext cx="4845050" cy="1200150"/>
            <a:chOff x="2595" y="1525"/>
            <a:chExt cx="3052" cy="756"/>
          </a:xfrm>
        </p:grpSpPr>
        <p:sp>
          <p:nvSpPr>
            <p:cNvPr id="50185" name="Text Box 13"/>
            <p:cNvSpPr txBox="1">
              <a:spLocks noChangeArrowheads="1"/>
            </p:cNvSpPr>
            <p:nvPr/>
          </p:nvSpPr>
          <p:spPr bwMode="auto">
            <a:xfrm>
              <a:off x="2595" y="1718"/>
              <a:ext cx="437" cy="288"/>
            </a:xfrm>
            <a:prstGeom prst="rect">
              <a:avLst/>
            </a:prstGeom>
            <a:noFill/>
            <a:ln w="9525">
              <a:noFill/>
              <a:miter lim="800000"/>
              <a:headEnd/>
              <a:tailEnd/>
            </a:ln>
          </p:spPr>
          <p:txBody>
            <a:bodyPr wrap="none">
              <a:prstTxWarp prst="textNoShape">
                <a:avLst/>
              </a:prstTxWarp>
              <a:spAutoFit/>
            </a:bodyPr>
            <a:lstStyle/>
            <a:p>
              <a:r>
                <a:rPr lang="en-GB" sz="2400">
                  <a:solidFill>
                    <a:srgbClr val="FF0000"/>
                  </a:solidFill>
                </a:rPr>
                <a:t>und</a:t>
              </a:r>
              <a:endParaRPr lang="de-DE" sz="2400">
                <a:solidFill>
                  <a:srgbClr val="FF0000"/>
                </a:solidFill>
              </a:endParaRPr>
            </a:p>
          </p:txBody>
        </p:sp>
        <p:sp>
          <p:nvSpPr>
            <p:cNvPr id="50186" name="Text Box 14"/>
            <p:cNvSpPr txBox="1">
              <a:spLocks noChangeArrowheads="1"/>
            </p:cNvSpPr>
            <p:nvPr/>
          </p:nvSpPr>
          <p:spPr bwMode="auto">
            <a:xfrm>
              <a:off x="3424" y="1525"/>
              <a:ext cx="2223" cy="756"/>
            </a:xfrm>
            <a:prstGeom prst="rect">
              <a:avLst/>
            </a:prstGeom>
            <a:noFill/>
            <a:ln w="9525">
              <a:noFill/>
              <a:miter lim="800000"/>
              <a:headEnd/>
              <a:tailEnd/>
            </a:ln>
          </p:spPr>
          <p:txBody>
            <a:bodyPr>
              <a:prstTxWarp prst="textNoShape">
                <a:avLst/>
              </a:prstTxWarp>
              <a:spAutoFit/>
            </a:bodyPr>
            <a:lstStyle/>
            <a:p>
              <a:pPr>
                <a:spcBef>
                  <a:spcPct val="50000"/>
                </a:spcBef>
              </a:pPr>
              <a:r>
                <a:rPr lang="en-GB" sz="2400"/>
                <a:t>(b) Lautwandel durch </a:t>
              </a:r>
              <a:r>
                <a:rPr lang="en-GB" sz="2400" b="1"/>
                <a:t>nicht kognitive</a:t>
              </a:r>
              <a:r>
                <a:rPr lang="en-GB" sz="2400"/>
                <a:t> Vorgänge entsteht</a:t>
              </a:r>
              <a:r>
                <a:rPr lang="de-DE" sz="2400"/>
                <a:t>.</a:t>
              </a:r>
            </a:p>
          </p:txBody>
        </p:sp>
      </p:grpSp>
      <p:sp>
        <p:nvSpPr>
          <p:cNvPr id="14" name="Text Box 6"/>
          <p:cNvSpPr txBox="1">
            <a:spLocks noChangeArrowheads="1"/>
          </p:cNvSpPr>
          <p:nvPr/>
        </p:nvSpPr>
        <p:spPr bwMode="auto">
          <a:xfrm>
            <a:off x="2529506" y="140991"/>
            <a:ext cx="2939631"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phonologisch</a:t>
            </a:r>
            <a:endParaRPr lang="de-DE" sz="2400" dirty="0">
              <a:solidFill>
                <a:srgbClr val="000000"/>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1"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323850" y="485180"/>
            <a:ext cx="84963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t>Teleologie</a:t>
            </a:r>
            <a:r>
              <a:rPr lang="en-GB" sz="2400" dirty="0"/>
              <a:t> </a:t>
            </a:r>
            <a:r>
              <a:rPr lang="en-GB" sz="2400" dirty="0">
                <a:latin typeface="Times New Roman" pitchFamily="-112" charset="0"/>
              </a:rPr>
              <a:t>= </a:t>
            </a:r>
            <a:r>
              <a:rPr lang="en-GB" sz="2400" dirty="0" err="1"/>
              <a:t>folgt</a:t>
            </a:r>
            <a:r>
              <a:rPr lang="en-GB" sz="2400" dirty="0"/>
              <a:t> </a:t>
            </a:r>
            <a:r>
              <a:rPr lang="en-GB" sz="2400" dirty="0" err="1"/>
              <a:t>einem</a:t>
            </a:r>
            <a:r>
              <a:rPr lang="en-GB" sz="2400" dirty="0"/>
              <a:t> </a:t>
            </a:r>
            <a:r>
              <a:rPr lang="en-GB" sz="2400" dirty="0" err="1"/>
              <a:t>Ziel</a:t>
            </a:r>
            <a:r>
              <a:rPr lang="en-GB" sz="2400" dirty="0"/>
              <a:t>, hat </a:t>
            </a:r>
            <a:r>
              <a:rPr lang="en-GB" sz="2400" dirty="0" err="1"/>
              <a:t>einen</a:t>
            </a:r>
            <a:r>
              <a:rPr lang="en-GB" sz="2400" dirty="0"/>
              <a:t> Sinn, </a:t>
            </a:r>
            <a:r>
              <a:rPr lang="en-GB" sz="2400" dirty="0" err="1"/>
              <a:t>einen</a:t>
            </a:r>
            <a:r>
              <a:rPr lang="en-GB" sz="2400" dirty="0"/>
              <a:t> </a:t>
            </a:r>
            <a:r>
              <a:rPr lang="en-GB" sz="2400" dirty="0" err="1"/>
              <a:t>Zweck</a:t>
            </a:r>
            <a:r>
              <a:rPr lang="en-GB" sz="2400" dirty="0"/>
              <a:t>.</a:t>
            </a:r>
            <a:endParaRPr lang="de-DE" sz="2400" dirty="0"/>
          </a:p>
        </p:txBody>
      </p:sp>
      <p:sp>
        <p:nvSpPr>
          <p:cNvPr id="10247" name="Text Box 7"/>
          <p:cNvSpPr txBox="1">
            <a:spLocks noChangeArrowheads="1"/>
          </p:cNvSpPr>
          <p:nvPr/>
        </p:nvSpPr>
        <p:spPr bwMode="auto">
          <a:xfrm>
            <a:off x="270545" y="2142708"/>
            <a:ext cx="8497888" cy="193833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Und daher, contra viele Forscher:  Lautwandel kommt nicht zustande, um die Sprache zu verdeutlichen,  oder zu verbessern  (oder weil,  wie oft vermutet wird, junge Leute absichtlich die Sprache für die ältere Generation unverständlicher machen wollen).</a:t>
            </a:r>
          </a:p>
        </p:txBody>
      </p:sp>
      <p:sp>
        <p:nvSpPr>
          <p:cNvPr id="52229" name="Text Box 8"/>
          <p:cNvSpPr txBox="1">
            <a:spLocks noChangeArrowheads="1"/>
          </p:cNvSpPr>
          <p:nvPr/>
        </p:nvSpPr>
        <p:spPr bwMode="auto">
          <a:xfrm>
            <a:off x="250825" y="942380"/>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kann nicht </a:t>
            </a:r>
            <a:r>
              <a:rPr lang="de-DE" sz="2400" dirty="0" err="1"/>
              <a:t>teleologich</a:t>
            </a:r>
            <a:r>
              <a:rPr lang="de-DE" sz="2400" dirty="0"/>
              <a:t> sein, weil Lautwandel </a:t>
            </a:r>
            <a:r>
              <a:rPr lang="de-DE" sz="2400" b="1" dirty="0"/>
              <a:t>unbeabsichtigt</a:t>
            </a:r>
            <a:r>
              <a:rPr lang="de-DE" sz="2400" dirty="0"/>
              <a:t> durch eine fehlerhafte Interpretation (des Hörers) zustande kommt…</a:t>
            </a:r>
          </a:p>
        </p:txBody>
      </p:sp>
      <p:sp>
        <p:nvSpPr>
          <p:cNvPr id="10249" name="Text Box 9"/>
          <p:cNvSpPr txBox="1">
            <a:spLocks noChangeArrowheads="1"/>
          </p:cNvSpPr>
          <p:nvPr/>
        </p:nvSpPr>
        <p:spPr bwMode="auto">
          <a:xfrm>
            <a:off x="199232" y="4081046"/>
            <a:ext cx="8820150"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t>Ohala</a:t>
            </a:r>
            <a:r>
              <a:rPr lang="en-GB" sz="2400" dirty="0"/>
              <a:t>: </a:t>
            </a:r>
            <a:r>
              <a:rPr lang="de-DE" sz="2400" dirty="0"/>
              <a:t>“</a:t>
            </a:r>
            <a:r>
              <a:rPr lang="de-DE" sz="2400" dirty="0" err="1"/>
              <a:t>For</a:t>
            </a:r>
            <a:r>
              <a:rPr lang="en-GB" sz="2400" dirty="0"/>
              <a:t> the same reason that the mature sciences such as physics and chemistry do not explain their phenomena (any more) by saying that the gods willed it, linguists would be advised not to have the speaker's ‘will’ as the first explanation for language change”.</a:t>
            </a:r>
          </a:p>
        </p:txBody>
      </p:sp>
      <p:sp>
        <p:nvSpPr>
          <p:cNvPr id="7" name="Text Box 6"/>
          <p:cNvSpPr txBox="1">
            <a:spLocks noChangeArrowheads="1"/>
          </p:cNvSpPr>
          <p:nvPr/>
        </p:nvSpPr>
        <p:spPr bwMode="auto">
          <a:xfrm>
            <a:off x="3203848" y="23515"/>
            <a:ext cx="266429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teleologisch</a:t>
            </a:r>
            <a:endParaRPr lang="de-DE" sz="2400" dirty="0">
              <a:solidFill>
                <a:srgbClr val="000000"/>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9"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619672" y="140991"/>
            <a:ext cx="520057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teleologisch aber systematisch?</a:t>
            </a:r>
            <a:endParaRPr lang="de-DE" sz="2400" dirty="0">
              <a:solidFill>
                <a:srgbClr val="000000"/>
              </a:solidFill>
              <a:latin typeface="Calibri"/>
              <a:cs typeface="Calibri"/>
            </a:endParaRPr>
          </a:p>
        </p:txBody>
      </p:sp>
      <p:sp>
        <p:nvSpPr>
          <p:cNvPr id="3" name="TextBox 2"/>
          <p:cNvSpPr txBox="1"/>
          <p:nvPr/>
        </p:nvSpPr>
        <p:spPr>
          <a:xfrm>
            <a:off x="323528" y="908720"/>
            <a:ext cx="7560840" cy="830997"/>
          </a:xfrm>
          <a:prstGeom prst="rect">
            <a:avLst/>
          </a:prstGeom>
          <a:noFill/>
        </p:spPr>
        <p:txBody>
          <a:bodyPr wrap="square" rtlCol="0">
            <a:spAutoFit/>
          </a:bodyPr>
          <a:lstStyle/>
          <a:p>
            <a:r>
              <a:rPr lang="de-DE" sz="2400" dirty="0" smtClean="0">
                <a:latin typeface="+mj-lt"/>
                <a:cs typeface="Arial"/>
              </a:rPr>
              <a:t>Wenn aber Lautwandel nicht teleologisch ist, wieso ist Lautwandel </a:t>
            </a:r>
            <a:r>
              <a:rPr lang="de-DE" sz="2400" b="1" dirty="0" smtClean="0">
                <a:latin typeface="+mj-lt"/>
                <a:cs typeface="Arial"/>
              </a:rPr>
              <a:t>systematisch</a:t>
            </a:r>
            <a:r>
              <a:rPr lang="de-DE" sz="2400" dirty="0" smtClean="0">
                <a:latin typeface="+mj-lt"/>
                <a:cs typeface="Arial"/>
              </a:rPr>
              <a:t> oder </a:t>
            </a:r>
            <a:r>
              <a:rPr lang="de-DE" sz="2400" b="1" dirty="0" smtClean="0">
                <a:latin typeface="+mj-lt"/>
                <a:cs typeface="Arial"/>
              </a:rPr>
              <a:t>nicht </a:t>
            </a:r>
            <a:r>
              <a:rPr lang="de-DE" sz="2400" b="1" dirty="0" smtClean="0">
                <a:latin typeface="+mj-lt"/>
                <a:cs typeface="Arial"/>
              </a:rPr>
              <a:t>willkürlich</a:t>
            </a:r>
            <a:r>
              <a:rPr lang="de-DE" sz="2400" dirty="0" smtClean="0">
                <a:latin typeface="+mj-lt"/>
                <a:cs typeface="Arial"/>
              </a:rPr>
              <a:t>?</a:t>
            </a:r>
          </a:p>
        </p:txBody>
      </p:sp>
      <p:sp>
        <p:nvSpPr>
          <p:cNvPr id="4" name="TextBox 3"/>
          <p:cNvSpPr txBox="1"/>
          <p:nvPr/>
        </p:nvSpPr>
        <p:spPr>
          <a:xfrm>
            <a:off x="439416" y="3124418"/>
            <a:ext cx="7344816" cy="1569660"/>
          </a:xfrm>
          <a:prstGeom prst="rect">
            <a:avLst/>
          </a:prstGeom>
          <a:noFill/>
        </p:spPr>
        <p:txBody>
          <a:bodyPr wrap="square" rtlCol="0">
            <a:spAutoFit/>
          </a:bodyPr>
          <a:lstStyle/>
          <a:p>
            <a:r>
              <a:rPr lang="de-DE" sz="2400" dirty="0" smtClean="0">
                <a:latin typeface="+mj-lt"/>
                <a:cs typeface="Arial"/>
              </a:rPr>
              <a:t>Lautwandel gehen oft in eine Richtung:</a:t>
            </a:r>
          </a:p>
          <a:p>
            <a:endParaRPr lang="de-DE" sz="2400" dirty="0" smtClean="0">
              <a:latin typeface="+mj-lt"/>
              <a:cs typeface="Arial"/>
            </a:endParaRPr>
          </a:p>
          <a:p>
            <a:r>
              <a:rPr lang="de-DE" sz="2400" dirty="0" smtClean="0">
                <a:latin typeface="+mj-lt"/>
                <a:cs typeface="Arial"/>
              </a:rPr>
              <a:t>Präaspiration verschwindet häufiger als Post-Aspiration</a:t>
            </a:r>
          </a:p>
          <a:p>
            <a:r>
              <a:rPr lang="de-DE" sz="2400" dirty="0" smtClean="0">
                <a:latin typeface="+mj-lt"/>
                <a:cs typeface="Arial"/>
              </a:rPr>
              <a:t>Vokal-</a:t>
            </a:r>
            <a:r>
              <a:rPr lang="de-DE" sz="2400" dirty="0" err="1" smtClean="0">
                <a:latin typeface="+mj-lt"/>
                <a:cs typeface="Arial"/>
              </a:rPr>
              <a:t>Frontierung</a:t>
            </a:r>
            <a:r>
              <a:rPr lang="de-DE" sz="2400" dirty="0" smtClean="0">
                <a:latin typeface="+mj-lt"/>
                <a:cs typeface="Arial"/>
              </a:rPr>
              <a:t> häufiger als Rückverlagerung...</a:t>
            </a:r>
          </a:p>
        </p:txBody>
      </p:sp>
      <p:sp>
        <p:nvSpPr>
          <p:cNvPr id="5" name="TextBox 4"/>
          <p:cNvSpPr txBox="1"/>
          <p:nvPr/>
        </p:nvSpPr>
        <p:spPr>
          <a:xfrm>
            <a:off x="423888" y="1916832"/>
            <a:ext cx="7460480" cy="461665"/>
          </a:xfrm>
          <a:prstGeom prst="rect">
            <a:avLst/>
          </a:prstGeom>
          <a:noFill/>
        </p:spPr>
        <p:txBody>
          <a:bodyPr wrap="square" rtlCol="0">
            <a:spAutoFit/>
          </a:bodyPr>
          <a:lstStyle/>
          <a:p>
            <a:r>
              <a:rPr lang="de-DE" sz="2400" smtClean="0">
                <a:latin typeface="+mj-lt"/>
                <a:cs typeface="Arial"/>
              </a:rPr>
              <a:t>z.B. Vokal-Kettenverschiebung, Grimms-Law…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9618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38162" y="980728"/>
            <a:ext cx="7920038"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Lautwandel</a:t>
            </a:r>
            <a:r>
              <a:rPr lang="de-DE" sz="2400" dirty="0" smtClean="0"/>
              <a:t> wird </a:t>
            </a:r>
            <a:r>
              <a:rPr lang="de-DE" sz="2400" dirty="0"/>
              <a:t>nur durch </a:t>
            </a:r>
            <a:r>
              <a:rPr lang="de-DE" sz="2400" dirty="0" smtClean="0"/>
              <a:t>die </a:t>
            </a:r>
            <a:r>
              <a:rPr lang="de-DE" sz="2400" dirty="0"/>
              <a:t>physischen Prinzipien der Sprachproduktion und –</a:t>
            </a:r>
            <a:r>
              <a:rPr lang="de-DE" sz="2400" dirty="0" err="1"/>
              <a:t>perzeption</a:t>
            </a:r>
            <a:r>
              <a:rPr lang="de-DE" sz="2400" dirty="0" smtClean="0"/>
              <a:t> erkl</a:t>
            </a:r>
            <a:r>
              <a:rPr lang="de-DE" sz="2400" dirty="0" smtClean="0"/>
              <a:t>ärt</a:t>
            </a:r>
            <a:r>
              <a:rPr lang="de-DE" sz="2400" dirty="0" smtClean="0"/>
              <a:t>. </a:t>
            </a:r>
            <a:endParaRPr lang="de-DE" sz="2400" dirty="0"/>
          </a:p>
        </p:txBody>
      </p:sp>
      <p:grpSp>
        <p:nvGrpSpPr>
          <p:cNvPr id="5" name="Group 8"/>
          <p:cNvGrpSpPr>
            <a:grpSpLocks/>
          </p:cNvGrpSpPr>
          <p:nvPr/>
        </p:nvGrpSpPr>
        <p:grpSpPr bwMode="auto">
          <a:xfrm>
            <a:off x="381000" y="2743200"/>
            <a:ext cx="8077200" cy="3497997"/>
            <a:chOff x="381000" y="2743200"/>
            <a:chExt cx="8077200" cy="3497997"/>
          </a:xfrm>
        </p:grpSpPr>
        <p:sp>
          <p:nvSpPr>
            <p:cNvPr id="6" name="Text Box 4"/>
            <p:cNvSpPr txBox="1">
              <a:spLocks noChangeArrowheads="1"/>
            </p:cNvSpPr>
            <p:nvPr/>
          </p:nvSpPr>
          <p:spPr bwMode="auto">
            <a:xfrm>
              <a:off x="381000" y="2743200"/>
              <a:ext cx="6192838"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Analog zur Geologie…</a:t>
              </a:r>
            </a:p>
          </p:txBody>
        </p:sp>
        <p:sp>
          <p:nvSpPr>
            <p:cNvPr id="7" name="Text Box 6"/>
            <p:cNvSpPr txBox="1">
              <a:spLocks noChangeArrowheads="1"/>
            </p:cNvSpPr>
            <p:nvPr/>
          </p:nvSpPr>
          <p:spPr bwMode="auto">
            <a:xfrm>
              <a:off x="762000" y="3352800"/>
              <a:ext cx="741680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a:t>
              </a:r>
              <a:r>
                <a:rPr lang="de-DE" sz="2400" dirty="0" err="1"/>
                <a:t>progress</a:t>
              </a:r>
              <a:r>
                <a:rPr lang="de-DE" sz="2400" dirty="0"/>
                <a:t> in </a:t>
              </a:r>
              <a:r>
                <a:rPr lang="de-DE" sz="2400" dirty="0" err="1"/>
                <a:t>geology</a:t>
              </a:r>
              <a:r>
                <a:rPr lang="de-DE" sz="2400" dirty="0"/>
                <a:t>  was </a:t>
              </a:r>
              <a:r>
                <a:rPr lang="de-DE" sz="2400" dirty="0" err="1"/>
                <a:t>made</a:t>
              </a:r>
              <a:r>
                <a:rPr lang="de-DE" sz="2400" dirty="0"/>
                <a:t> </a:t>
              </a:r>
              <a:r>
                <a:rPr lang="de-DE" sz="2400" dirty="0" err="1"/>
                <a:t>by</a:t>
              </a:r>
              <a:r>
                <a:rPr lang="de-DE" sz="2400" dirty="0"/>
                <a:t> </a:t>
              </a:r>
              <a:r>
                <a:rPr lang="de-DE" sz="2400" dirty="0" err="1"/>
                <a:t>adopting</a:t>
              </a:r>
              <a:r>
                <a:rPr lang="de-DE" sz="2400" dirty="0"/>
                <a:t> </a:t>
              </a:r>
              <a:r>
                <a:rPr lang="de-DE" sz="2400" dirty="0" err="1"/>
                <a:t>the</a:t>
              </a:r>
              <a:r>
                <a:rPr lang="de-DE" sz="2400" dirty="0"/>
                <a:t> </a:t>
              </a:r>
              <a:r>
                <a:rPr lang="de-DE" sz="2400" dirty="0" err="1"/>
                <a:t>uniformitarian</a:t>
              </a:r>
              <a:r>
                <a:rPr lang="de-DE" sz="2400" dirty="0"/>
                <a:t> </a:t>
              </a:r>
              <a:r>
                <a:rPr lang="de-DE" sz="2400" dirty="0" err="1"/>
                <a:t>principle</a:t>
              </a:r>
              <a:r>
                <a:rPr lang="de-DE" sz="2400" dirty="0"/>
                <a:t>, </a:t>
              </a:r>
              <a:r>
                <a:rPr lang="de-DE" sz="2400" dirty="0" err="1"/>
                <a:t>that</a:t>
              </a:r>
              <a:r>
                <a:rPr lang="de-DE" sz="2400" dirty="0"/>
                <a:t> </a:t>
              </a:r>
              <a:r>
                <a:rPr lang="de-DE" sz="2400" dirty="0" err="1"/>
                <a:t>the</a:t>
              </a:r>
              <a:r>
                <a:rPr lang="de-DE" sz="2400" dirty="0"/>
                <a:t> </a:t>
              </a:r>
              <a:r>
                <a:rPr lang="de-DE" sz="2400" dirty="0" err="1"/>
                <a:t>composition</a:t>
              </a:r>
              <a:r>
                <a:rPr lang="de-DE" sz="2400" dirty="0"/>
                <a:t> of </a:t>
              </a:r>
              <a:r>
                <a:rPr lang="de-DE" sz="2400" dirty="0" err="1"/>
                <a:t>the</a:t>
              </a:r>
              <a:r>
                <a:rPr lang="de-DE" sz="2400" dirty="0"/>
                <a:t> </a:t>
              </a:r>
              <a:r>
                <a:rPr lang="de-DE" sz="2400" dirty="0" err="1"/>
                <a:t>stars</a:t>
              </a:r>
              <a:r>
                <a:rPr lang="de-DE" sz="2400" dirty="0"/>
                <a:t> and </a:t>
              </a:r>
              <a:r>
                <a:rPr lang="de-DE" sz="2400" dirty="0" err="1"/>
                <a:t>the</a:t>
              </a:r>
              <a:r>
                <a:rPr lang="de-DE" sz="2400" dirty="0"/>
                <a:t> </a:t>
              </a:r>
              <a:r>
                <a:rPr lang="de-DE" sz="2400" dirty="0" err="1"/>
                <a:t>earth</a:t>
              </a:r>
              <a:r>
                <a:rPr lang="de-DE" sz="2400" dirty="0"/>
                <a:t> and </a:t>
              </a:r>
              <a:r>
                <a:rPr lang="de-DE" sz="2400" dirty="0" err="1"/>
                <a:t>the</a:t>
              </a:r>
              <a:r>
                <a:rPr lang="de-DE" sz="2400" dirty="0"/>
                <a:t> </a:t>
              </a:r>
              <a:r>
                <a:rPr lang="de-DE" sz="2400" dirty="0" err="1"/>
                <a:t>forces</a:t>
              </a:r>
              <a:r>
                <a:rPr lang="de-DE" sz="2400" dirty="0"/>
                <a:t> and </a:t>
              </a:r>
              <a:r>
                <a:rPr lang="de-DE" sz="2400" dirty="0" err="1"/>
                <a:t>processes</a:t>
              </a:r>
              <a:r>
                <a:rPr lang="de-DE" sz="2400" dirty="0"/>
                <a:t> </a:t>
              </a:r>
              <a:r>
                <a:rPr lang="de-DE" sz="2400" dirty="0" err="1"/>
                <a:t>that</a:t>
              </a:r>
              <a:r>
                <a:rPr lang="de-DE" sz="2400" dirty="0"/>
                <a:t> </a:t>
              </a:r>
              <a:r>
                <a:rPr lang="de-DE" sz="2400" dirty="0" err="1"/>
                <a:t>shaped</a:t>
              </a:r>
              <a:r>
                <a:rPr lang="de-DE" sz="2400" dirty="0"/>
                <a:t> </a:t>
              </a:r>
              <a:r>
                <a:rPr lang="de-DE" sz="2400" dirty="0" err="1"/>
                <a:t>them</a:t>
              </a:r>
              <a:r>
                <a:rPr lang="de-DE" sz="2400" dirty="0"/>
                <a:t> </a:t>
              </a:r>
              <a:r>
                <a:rPr lang="de-DE" sz="2400" dirty="0" err="1"/>
                <a:t>are</a:t>
              </a:r>
              <a:r>
                <a:rPr lang="de-DE" sz="2400" dirty="0"/>
                <a:t> </a:t>
              </a:r>
              <a:r>
                <a:rPr lang="de-DE" sz="2400" dirty="0" err="1"/>
                <a:t>the</a:t>
              </a:r>
              <a:r>
                <a:rPr lang="de-DE" sz="2400" dirty="0"/>
                <a:t> </a:t>
              </a:r>
              <a:r>
                <a:rPr lang="de-DE" sz="2400" dirty="0" err="1"/>
                <a:t>same</a:t>
              </a:r>
              <a:r>
                <a:rPr lang="de-DE" sz="2400" dirty="0"/>
                <a:t> as </a:t>
              </a:r>
              <a:r>
                <a:rPr lang="de-DE" sz="2400" dirty="0" err="1"/>
                <a:t>the</a:t>
              </a:r>
              <a:r>
                <a:rPr lang="de-DE" sz="2400" dirty="0"/>
                <a:t> </a:t>
              </a:r>
              <a:r>
                <a:rPr lang="de-DE" sz="2400" dirty="0" err="1"/>
                <a:t>elements</a:t>
              </a:r>
              <a:r>
                <a:rPr lang="de-DE" sz="2400" dirty="0"/>
                <a:t> and </a:t>
              </a:r>
              <a:r>
                <a:rPr lang="de-DE" sz="2400" dirty="0" err="1"/>
                <a:t>forces</a:t>
              </a:r>
              <a:r>
                <a:rPr lang="de-DE" sz="2400" dirty="0"/>
                <a:t> </a:t>
              </a:r>
              <a:r>
                <a:rPr lang="de-DE" sz="2400" dirty="0" err="1"/>
                <a:t>that</a:t>
              </a:r>
              <a:r>
                <a:rPr lang="de-DE" sz="2400" dirty="0"/>
                <a:t> </a:t>
              </a:r>
              <a:r>
                <a:rPr lang="de-DE" sz="2400" dirty="0" err="1"/>
                <a:t>are</a:t>
              </a:r>
              <a:r>
                <a:rPr lang="de-DE" sz="2400" dirty="0"/>
                <a:t> </a:t>
              </a:r>
              <a:r>
                <a:rPr lang="de-DE" sz="2400" dirty="0" err="1"/>
                <a:t>detectable</a:t>
              </a:r>
              <a:r>
                <a:rPr lang="de-DE" sz="2400" dirty="0"/>
                <a:t> </a:t>
              </a:r>
              <a:r>
                <a:rPr lang="de-DE" sz="2400" dirty="0" err="1" smtClean="0"/>
                <a:t>now</a:t>
              </a:r>
              <a:r>
                <a:rPr lang="de-DE" sz="2400" dirty="0" smtClean="0"/>
                <a:t>'</a:t>
              </a:r>
              <a:endParaRPr lang="de-DE" sz="2400" dirty="0"/>
            </a:p>
          </p:txBody>
        </p:sp>
        <p:sp>
          <p:nvSpPr>
            <p:cNvPr id="8" name="Text Box 7"/>
            <p:cNvSpPr txBox="1">
              <a:spLocks noChangeArrowheads="1"/>
            </p:cNvSpPr>
            <p:nvPr/>
          </p:nvSpPr>
          <p:spPr bwMode="auto">
            <a:xfrm>
              <a:off x="762000" y="5410200"/>
              <a:ext cx="769620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t>Sound </a:t>
              </a:r>
              <a:r>
                <a:rPr lang="de-DE" sz="2400" dirty="0" err="1"/>
                <a:t>change</a:t>
              </a:r>
              <a:r>
                <a:rPr lang="de-DE" sz="2400" dirty="0"/>
                <a:t> </a:t>
              </a:r>
              <a:r>
                <a:rPr lang="de-DE" sz="2400" dirty="0" err="1"/>
                <a:t>is</a:t>
              </a:r>
              <a:r>
                <a:rPr lang="de-DE" sz="2400" dirty="0"/>
                <a:t> </a:t>
              </a:r>
              <a:r>
                <a:rPr lang="de-DE" sz="2400" dirty="0" err="1"/>
                <a:t>based</a:t>
              </a:r>
              <a:r>
                <a:rPr lang="de-DE" sz="2400" dirty="0"/>
                <a:t> on </a:t>
              </a:r>
              <a:r>
                <a:rPr lang="de-DE" sz="2400" dirty="0" err="1"/>
                <a:t>uniformitarianism</a:t>
              </a:r>
              <a:r>
                <a:rPr lang="de-DE" sz="2400" dirty="0"/>
                <a:t>: </a:t>
              </a:r>
              <a:r>
                <a:rPr lang="de-DE" sz="2400" dirty="0" err="1"/>
                <a:t>variation</a:t>
              </a:r>
              <a:r>
                <a:rPr lang="de-DE" sz="2400" dirty="0"/>
                <a:t> in </a:t>
              </a:r>
              <a:r>
                <a:rPr lang="de-DE" sz="2400" dirty="0" err="1"/>
                <a:t>speech</a:t>
              </a:r>
              <a:r>
                <a:rPr lang="de-DE" sz="2400" dirty="0"/>
                <a:t> </a:t>
              </a:r>
              <a:r>
                <a:rPr lang="de-DE" sz="2400" dirty="0" err="1"/>
                <a:t>studied</a:t>
              </a:r>
              <a:r>
                <a:rPr lang="de-DE" sz="2400" dirty="0"/>
                <a:t> </a:t>
              </a:r>
              <a:r>
                <a:rPr lang="de-DE" sz="2400" dirty="0" err="1"/>
                <a:t>today</a:t>
              </a:r>
              <a:r>
                <a:rPr lang="de-DE" sz="2400" dirty="0"/>
                <a:t> </a:t>
              </a:r>
              <a:r>
                <a:rPr lang="de-DE" sz="2400" dirty="0" err="1"/>
                <a:t>parallels</a:t>
              </a:r>
              <a:r>
                <a:rPr lang="de-DE" sz="2400" dirty="0"/>
                <a:t> </a:t>
              </a:r>
              <a:r>
                <a:rPr lang="de-DE" sz="2400" dirty="0" err="1"/>
                <a:t>variation</a:t>
              </a:r>
              <a:r>
                <a:rPr lang="de-DE" sz="2400" dirty="0"/>
                <a:t> in </a:t>
              </a:r>
              <a:r>
                <a:rPr lang="de-DE" sz="2400" dirty="0" err="1"/>
                <a:t>centuries</a:t>
              </a:r>
              <a:r>
                <a:rPr lang="de-DE" sz="2400" dirty="0"/>
                <a:t> </a:t>
              </a:r>
              <a:r>
                <a:rPr lang="de-DE" sz="2400" dirty="0" err="1"/>
                <a:t>past</a:t>
              </a:r>
              <a:r>
                <a:rPr lang="de-DE" sz="2400" dirty="0"/>
                <a:t>. </a:t>
              </a:r>
            </a:p>
          </p:txBody>
        </p:sp>
      </p:grpSp>
      <p:sp>
        <p:nvSpPr>
          <p:cNvPr id="9" name="Text Box 4"/>
          <p:cNvSpPr txBox="1">
            <a:spLocks noChangeArrowheads="1"/>
          </p:cNvSpPr>
          <p:nvPr/>
        </p:nvSpPr>
        <p:spPr bwMode="auto">
          <a:xfrm>
            <a:off x="1676400" y="230832"/>
            <a:ext cx="44958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t>Lautwandel-Modell: John </a:t>
            </a:r>
            <a:r>
              <a:rPr lang="de-DE" sz="2400" dirty="0" err="1" smtClean="0"/>
              <a:t>Ohala</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63600" y="769938"/>
            <a:ext cx="7885113"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Es</a:t>
            </a:r>
            <a:r>
              <a:rPr lang="de-DE" sz="2400" dirty="0" smtClean="0"/>
              <a:t> wird </a:t>
            </a:r>
            <a:r>
              <a:rPr lang="de-DE" sz="2400" dirty="0"/>
              <a:t>zwischen  den </a:t>
            </a:r>
            <a:r>
              <a:rPr lang="de-DE" sz="2400" b="1" dirty="0"/>
              <a:t>Ursprung </a:t>
            </a:r>
            <a:r>
              <a:rPr lang="de-DE" sz="2400" dirty="0"/>
              <a:t>und die </a:t>
            </a:r>
            <a:r>
              <a:rPr lang="de-DE" sz="2400" b="1" dirty="0"/>
              <a:t>Verbreitung</a:t>
            </a:r>
            <a:r>
              <a:rPr lang="de-DE" sz="2400" dirty="0"/>
              <a:t> des Lautwandels unterschieden werden</a:t>
            </a:r>
          </a:p>
        </p:txBody>
      </p:sp>
      <p:sp>
        <p:nvSpPr>
          <p:cNvPr id="7" name="Text Box 7"/>
          <p:cNvSpPr txBox="1">
            <a:spLocks noChangeArrowheads="1"/>
          </p:cNvSpPr>
          <p:nvPr/>
        </p:nvSpPr>
        <p:spPr bwMode="auto">
          <a:xfrm>
            <a:off x="863600" y="2057400"/>
            <a:ext cx="82804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Der Ursprung des Lautwandels ist</a:t>
            </a:r>
            <a:r>
              <a:rPr lang="de-DE" sz="2400" dirty="0" smtClean="0"/>
              <a:t> oft eine</a:t>
            </a:r>
            <a:r>
              <a:rPr lang="de-DE" sz="2400" dirty="0" smtClean="0"/>
              <a:t> </a:t>
            </a:r>
            <a:r>
              <a:rPr lang="de-DE" sz="2400" b="1" dirty="0" smtClean="0"/>
              <a:t>fehlerhafte </a:t>
            </a:r>
            <a:r>
              <a:rPr lang="de-DE" sz="2400" b="1" dirty="0" smtClean="0"/>
              <a:t>I</a:t>
            </a:r>
            <a:r>
              <a:rPr lang="de-DE" sz="2400" b="1" dirty="0" smtClean="0"/>
              <a:t>nterpretation </a:t>
            </a:r>
            <a:r>
              <a:rPr lang="de-DE" sz="2400" b="1" dirty="0"/>
              <a:t>des Hörers</a:t>
            </a:r>
            <a:r>
              <a:rPr lang="de-DE" sz="2400" dirty="0"/>
              <a:t>: Hypo- und Hyperkorrektur.</a:t>
            </a:r>
          </a:p>
        </p:txBody>
      </p:sp>
      <p:sp>
        <p:nvSpPr>
          <p:cNvPr id="15" name="TextBox 14"/>
          <p:cNvSpPr txBox="1"/>
          <p:nvPr/>
        </p:nvSpPr>
        <p:spPr>
          <a:xfrm>
            <a:off x="863600" y="3429000"/>
            <a:ext cx="8280400" cy="830997"/>
          </a:xfrm>
          <a:prstGeom prst="rect">
            <a:avLst/>
          </a:prstGeom>
          <a:noFill/>
        </p:spPr>
        <p:txBody>
          <a:bodyPr wrap="square" rtlCol="0">
            <a:spAutoFit/>
          </a:bodyPr>
          <a:lstStyle/>
          <a:p>
            <a:r>
              <a:rPr lang="de-DE" sz="2400" dirty="0" smtClean="0">
                <a:latin typeface="+mj-lt"/>
                <a:cs typeface="Arial"/>
              </a:rPr>
              <a:t>Gegenstand der Untersuchung ist vor allem Lautwandel, </a:t>
            </a:r>
            <a:r>
              <a:rPr lang="de-DE" sz="2400" b="1" dirty="0" smtClean="0">
                <a:latin typeface="+mj-lt"/>
                <a:cs typeface="Arial"/>
              </a:rPr>
              <a:t>der in mehreren oft nicht-verwandten Sprachen vorkommt</a:t>
            </a:r>
            <a:r>
              <a:rPr lang="de-DE" sz="2400" dirty="0" smtClean="0">
                <a:latin typeface="+mj-lt"/>
                <a:cs typeface="Arial"/>
              </a:rPr>
              <a:t>.</a:t>
            </a:r>
          </a:p>
        </p:txBody>
      </p:sp>
      <p:sp>
        <p:nvSpPr>
          <p:cNvPr id="16" name="Text Box 4"/>
          <p:cNvSpPr txBox="1">
            <a:spLocks noChangeArrowheads="1"/>
          </p:cNvSpPr>
          <p:nvPr/>
        </p:nvSpPr>
        <p:spPr bwMode="auto">
          <a:xfrm>
            <a:off x="1676400" y="0"/>
            <a:ext cx="55832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t>Haupteigenschaften von </a:t>
            </a:r>
            <a:r>
              <a:rPr lang="de-DE" sz="2400" dirty="0" err="1"/>
              <a:t>Ohalas</a:t>
            </a:r>
            <a:r>
              <a:rPr lang="de-DE" sz="2400" dirty="0"/>
              <a:t> Modell</a:t>
            </a:r>
          </a:p>
        </p:txBody>
      </p:sp>
      <p:sp>
        <p:nvSpPr>
          <p:cNvPr id="18" name="Oval 17"/>
          <p:cNvSpPr/>
          <p:nvPr/>
        </p:nvSpPr>
        <p:spPr bwMode="auto">
          <a:xfrm>
            <a:off x="457200" y="1081088"/>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Oval 19"/>
          <p:cNvSpPr/>
          <p:nvPr/>
        </p:nvSpPr>
        <p:spPr bwMode="auto">
          <a:xfrm>
            <a:off x="457200" y="2286000"/>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23" name="Oval 22"/>
          <p:cNvSpPr/>
          <p:nvPr/>
        </p:nvSpPr>
        <p:spPr bwMode="auto">
          <a:xfrm>
            <a:off x="457200" y="3623102"/>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Text Box 9"/>
          <p:cNvSpPr txBox="1">
            <a:spLocks noChangeArrowheads="1"/>
          </p:cNvSpPr>
          <p:nvPr/>
        </p:nvSpPr>
        <p:spPr bwMode="auto">
          <a:xfrm>
            <a:off x="762000" y="4884737"/>
            <a:ext cx="7632700"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ist nicht kognitiv, nicht phonologisch, und nicht teleologisch (ziellos).</a:t>
            </a:r>
          </a:p>
        </p:txBody>
      </p:sp>
      <p:sp>
        <p:nvSpPr>
          <p:cNvPr id="17" name="Oval 16"/>
          <p:cNvSpPr/>
          <p:nvPr/>
        </p:nvSpPr>
        <p:spPr bwMode="auto">
          <a:xfrm>
            <a:off x="355600" y="5065709"/>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9750" y="1427540"/>
            <a:ext cx="8135937" cy="120032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t>Lautwandel </a:t>
            </a:r>
            <a:r>
              <a:rPr lang="de-DE" sz="2400" dirty="0" smtClean="0"/>
              <a:t>wurde </a:t>
            </a:r>
            <a:r>
              <a:rPr lang="de-DE" sz="2400" dirty="0"/>
              <a:t>allzu oft im Rahmen der Vereinfachung der Artikulation interpretiert  (also Lautwandel kommt zustande, weil sich Sprecher nicht so viele Mühe geben wollen).</a:t>
            </a:r>
          </a:p>
        </p:txBody>
      </p:sp>
      <p:sp>
        <p:nvSpPr>
          <p:cNvPr id="3" name="Text Box 6"/>
          <p:cNvSpPr txBox="1">
            <a:spLocks noChangeArrowheads="1"/>
          </p:cNvSpPr>
          <p:nvPr/>
        </p:nvSpPr>
        <p:spPr bwMode="auto">
          <a:xfrm>
            <a:off x="539750" y="2997200"/>
            <a:ext cx="8280400" cy="457200"/>
          </a:xfrm>
          <a:prstGeom prst="rect">
            <a:avLst/>
          </a:prstGeom>
          <a:noFill/>
          <a:ln w="9525">
            <a:noFill/>
            <a:miter lim="800000"/>
            <a:headEnd/>
            <a:tailEnd/>
          </a:ln>
        </p:spPr>
        <p:txBody>
          <a:bodyPr>
            <a:prstTxWarp prst="textNoShape">
              <a:avLst/>
            </a:prstTxWarp>
            <a:spAutoFit/>
          </a:bodyPr>
          <a:lstStyle/>
          <a:p>
            <a:r>
              <a:rPr lang="en-GB" sz="2400"/>
              <a:t>Ohalas Kritik:</a:t>
            </a:r>
            <a:endParaRPr lang="de-DE" sz="2400"/>
          </a:p>
        </p:txBody>
      </p:sp>
      <p:sp>
        <p:nvSpPr>
          <p:cNvPr id="4" name="Rectangle 8"/>
          <p:cNvSpPr>
            <a:spLocks noChangeArrowheads="1"/>
          </p:cNvSpPr>
          <p:nvPr/>
        </p:nvSpPr>
        <p:spPr bwMode="auto">
          <a:xfrm>
            <a:off x="1600200" y="0"/>
            <a:ext cx="54864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err="1" smtClean="0">
                <a:solidFill>
                  <a:srgbClr val="000000"/>
                </a:solidFill>
              </a:rPr>
              <a:t>Ursprung</a:t>
            </a:r>
            <a:r>
              <a:rPr lang="en-GB" sz="2400" dirty="0" smtClean="0">
                <a:solidFill>
                  <a:srgbClr val="000000"/>
                </a:solidFill>
              </a:rPr>
              <a:t> </a:t>
            </a:r>
            <a:r>
              <a:rPr lang="en-GB" sz="2400" dirty="0">
                <a:solidFill>
                  <a:srgbClr val="000000"/>
                </a:solidFill>
              </a:rPr>
              <a:t>des </a:t>
            </a:r>
            <a:r>
              <a:rPr lang="en-GB" sz="2400" dirty="0" err="1" smtClean="0">
                <a:solidFill>
                  <a:srgbClr val="000000"/>
                </a:solidFill>
              </a:rPr>
              <a:t>Lautwandels</a:t>
            </a:r>
            <a:r>
              <a:rPr lang="de-DE" sz="2400" dirty="0" smtClean="0">
                <a:solidFill>
                  <a:srgbClr val="000000"/>
                </a:solidFill>
              </a:rPr>
              <a:t> nach </a:t>
            </a:r>
            <a:r>
              <a:rPr lang="de-DE" sz="2400" dirty="0" err="1" smtClean="0">
                <a:solidFill>
                  <a:srgbClr val="000000"/>
                </a:solidFill>
              </a:rPr>
              <a:t>Ohala</a:t>
            </a:r>
            <a:endParaRPr lang="de-DE" sz="2400" dirty="0">
              <a:solidFill>
                <a:srgbClr val="000000"/>
              </a:solidFill>
            </a:endParaRPr>
          </a:p>
        </p:txBody>
      </p:sp>
      <p:sp>
        <p:nvSpPr>
          <p:cNvPr id="6" name="Text Box 7"/>
          <p:cNvSpPr txBox="1">
            <a:spLocks noChangeArrowheads="1"/>
          </p:cNvSpPr>
          <p:nvPr/>
        </p:nvSpPr>
        <p:spPr bwMode="auto">
          <a:xfrm>
            <a:off x="971550" y="4868864"/>
            <a:ext cx="7848600"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a:t>akustische Eigenschaften und der Hörer spielen eine viel bedeutendere Rolle als zuvor vermutet.</a:t>
            </a:r>
          </a:p>
        </p:txBody>
      </p:sp>
      <p:sp>
        <p:nvSpPr>
          <p:cNvPr id="7" name="Text Box 9"/>
          <p:cNvSpPr txBox="1">
            <a:spLocks noChangeArrowheads="1"/>
          </p:cNvSpPr>
          <p:nvPr/>
        </p:nvSpPr>
        <p:spPr bwMode="auto">
          <a:xfrm>
            <a:off x="971550" y="3860801"/>
            <a:ext cx="7704137" cy="830263"/>
          </a:xfrm>
          <a:prstGeom prst="rect">
            <a:avLst/>
          </a:prstGeom>
          <a:noFill/>
          <a:ln w="9525">
            <a:noFill/>
            <a:miter lim="800000"/>
            <a:headEnd/>
            <a:tailEnd/>
          </a:ln>
        </p:spPr>
        <p:txBody>
          <a:bodyPr>
            <a:prstTxWarp prst="textNoShape">
              <a:avLst/>
            </a:prstTxWarp>
            <a:spAutoFit/>
          </a:bodyPr>
          <a:lstStyle/>
          <a:p>
            <a:r>
              <a:rPr lang="de-DE" sz="2400" dirty="0"/>
              <a:t>es ist sehr schwierig, artikulatorische Mühe, oder Vereinfachung der Artikulation zu definieren.</a:t>
            </a:r>
          </a:p>
        </p:txBody>
      </p:sp>
      <p:sp>
        <p:nvSpPr>
          <p:cNvPr id="11" name="TextBox 10"/>
          <p:cNvSpPr txBox="1"/>
          <p:nvPr/>
        </p:nvSpPr>
        <p:spPr>
          <a:xfrm>
            <a:off x="539750" y="609601"/>
            <a:ext cx="7994650" cy="461665"/>
          </a:xfrm>
          <a:prstGeom prst="rect">
            <a:avLst/>
          </a:prstGeom>
          <a:noFill/>
        </p:spPr>
        <p:txBody>
          <a:bodyPr wrap="square" rtlCol="0">
            <a:spAutoFit/>
          </a:bodyPr>
          <a:lstStyle/>
          <a:p>
            <a:r>
              <a:rPr lang="de-DE" sz="2400" dirty="0" smtClean="0">
                <a:latin typeface="+mj-lt"/>
                <a:cs typeface="Arial"/>
              </a:rPr>
              <a:t>Die (phonetischen) Bedingungen, die zu Lautwandel führen</a:t>
            </a:r>
          </a:p>
        </p:txBody>
      </p:sp>
      <p:sp>
        <p:nvSpPr>
          <p:cNvPr id="12" name="Oval 11"/>
          <p:cNvSpPr/>
          <p:nvPr/>
        </p:nvSpPr>
        <p:spPr bwMode="auto">
          <a:xfrm>
            <a:off x="539750" y="3860801"/>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13" name="Oval 12"/>
          <p:cNvSpPr/>
          <p:nvPr/>
        </p:nvSpPr>
        <p:spPr bwMode="auto">
          <a:xfrm>
            <a:off x="539750" y="5029200"/>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9388" y="836613"/>
            <a:ext cx="7921625" cy="83026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1. Variation in der Produktion der Sprache verursacht </a:t>
            </a:r>
            <a:r>
              <a:rPr lang="de-DE" sz="2400" b="1" dirty="0">
                <a:latin typeface="Calibri"/>
                <a:cs typeface="Calibri"/>
              </a:rPr>
              <a:t>Zweideutigkeiten  in der  </a:t>
            </a:r>
            <a:r>
              <a:rPr lang="de-DE" sz="2400" b="1" dirty="0" err="1">
                <a:latin typeface="Calibri"/>
                <a:cs typeface="Calibri"/>
              </a:rPr>
              <a:t>Perzeption</a:t>
            </a:r>
            <a:r>
              <a:rPr lang="de-DE" sz="2400" b="1" dirty="0">
                <a:latin typeface="Calibri"/>
                <a:cs typeface="Calibri"/>
              </a:rPr>
              <a:t> </a:t>
            </a:r>
            <a:r>
              <a:rPr lang="de-DE" sz="2400" dirty="0">
                <a:latin typeface="Calibri"/>
                <a:cs typeface="Calibri"/>
              </a:rPr>
              <a:t>der Sprache.</a:t>
            </a:r>
          </a:p>
        </p:txBody>
      </p:sp>
      <p:sp>
        <p:nvSpPr>
          <p:cNvPr id="3" name="Text Box 8"/>
          <p:cNvSpPr txBox="1">
            <a:spLocks noChangeArrowheads="1"/>
          </p:cNvSpPr>
          <p:nvPr/>
        </p:nvSpPr>
        <p:spPr bwMode="auto">
          <a:xfrm>
            <a:off x="179388" y="1773238"/>
            <a:ext cx="8135937"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2. Wegen der Zweideutigkeiten macht der Hörer manchmal eine </a:t>
            </a:r>
            <a:r>
              <a:rPr lang="de-DE" sz="2400" b="1" dirty="0">
                <a:latin typeface="Calibri"/>
                <a:cs typeface="Calibri"/>
              </a:rPr>
              <a:t>falsche Interpretation</a:t>
            </a:r>
            <a:r>
              <a:rPr lang="de-DE" sz="2400" dirty="0">
                <a:latin typeface="Calibri"/>
                <a:cs typeface="Calibri"/>
              </a:rPr>
              <a:t> </a:t>
            </a:r>
            <a:r>
              <a:rPr lang="de-DE" sz="2400" dirty="0" smtClean="0">
                <a:latin typeface="Calibri"/>
                <a:cs typeface="Calibri"/>
              </a:rPr>
              <a:t>der Sprachproduktion. </a:t>
            </a:r>
            <a:r>
              <a:rPr lang="de-DE" sz="2400" dirty="0">
                <a:latin typeface="Calibri"/>
                <a:cs typeface="Calibri"/>
              </a:rPr>
              <a:t>Dies ist der Ursprung eines </a:t>
            </a:r>
            <a:r>
              <a:rPr lang="de-DE" sz="2400" b="1" dirty="0">
                <a:latin typeface="Calibri"/>
                <a:cs typeface="Calibri"/>
              </a:rPr>
              <a:t>Mini</a:t>
            </a:r>
            <a:r>
              <a:rPr lang="en-GB" sz="2400" b="1" dirty="0">
                <a:latin typeface="Calibri"/>
                <a:cs typeface="Calibri"/>
              </a:rPr>
              <a:t>-</a:t>
            </a:r>
            <a:r>
              <a:rPr lang="de-DE" sz="2400" b="1" dirty="0">
                <a:latin typeface="Calibri"/>
                <a:cs typeface="Calibri"/>
              </a:rPr>
              <a:t>Lautwandels</a:t>
            </a:r>
            <a:r>
              <a:rPr lang="de-DE" sz="2400" dirty="0">
                <a:latin typeface="Calibri"/>
                <a:cs typeface="Calibri"/>
              </a:rPr>
              <a:t>.</a:t>
            </a:r>
          </a:p>
        </p:txBody>
      </p:sp>
      <p:sp>
        <p:nvSpPr>
          <p:cNvPr id="4" name="Text Box 10"/>
          <p:cNvSpPr txBox="1">
            <a:spLocks noChangeArrowheads="1"/>
          </p:cNvSpPr>
          <p:nvPr/>
        </p:nvSpPr>
        <p:spPr bwMode="auto">
          <a:xfrm>
            <a:off x="533400" y="3962400"/>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3. Ob dieser  </a:t>
            </a:r>
            <a:r>
              <a:rPr lang="de-DE" sz="2400" dirty="0" smtClean="0">
                <a:latin typeface="Calibri"/>
                <a:cs typeface="Calibri"/>
              </a:rPr>
              <a:t>Mini-Lautwandel  </a:t>
            </a:r>
            <a:r>
              <a:rPr lang="de-DE" sz="2400" dirty="0">
                <a:latin typeface="Calibri"/>
                <a:cs typeface="Calibri"/>
              </a:rPr>
              <a:t>zu einem tatsächlichen (Maxi) Lautwandel wird,  hängt von psychologischen und soziologischen Faktoren ab.</a:t>
            </a:r>
          </a:p>
        </p:txBody>
      </p:sp>
      <p:sp>
        <p:nvSpPr>
          <p:cNvPr id="5" name="Text Box 13"/>
          <p:cNvSpPr txBox="1">
            <a:spLocks noChangeArrowheads="1"/>
          </p:cNvSpPr>
          <p:nvPr/>
        </p:nvSpPr>
        <p:spPr bwMode="auto">
          <a:xfrm>
            <a:off x="179388" y="5516563"/>
            <a:ext cx="74898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Nur 1</a:t>
            </a:r>
            <a:r>
              <a:rPr lang="de-DE" sz="2400" dirty="0">
                <a:latin typeface="Calibri"/>
                <a:cs typeface="Calibri"/>
              </a:rPr>
              <a:t>. und 2,</a:t>
            </a:r>
            <a:r>
              <a:rPr lang="de-DE" sz="2400" dirty="0" smtClean="0">
                <a:latin typeface="Calibri"/>
                <a:cs typeface="Calibri"/>
              </a:rPr>
              <a:t> </a:t>
            </a:r>
            <a:r>
              <a:rPr lang="de-DE" sz="2400" b="1" dirty="0" smtClean="0">
                <a:latin typeface="Calibri"/>
                <a:cs typeface="Calibri"/>
              </a:rPr>
              <a:t>jedoch </a:t>
            </a:r>
            <a:r>
              <a:rPr lang="de-DE" sz="2400" b="1" dirty="0">
                <a:latin typeface="Calibri"/>
                <a:cs typeface="Calibri"/>
              </a:rPr>
              <a:t>nicht </a:t>
            </a:r>
            <a:r>
              <a:rPr lang="de-DE" sz="2400" b="1" dirty="0" smtClean="0">
                <a:latin typeface="Calibri"/>
                <a:cs typeface="Calibri"/>
              </a:rPr>
              <a:t>3</a:t>
            </a:r>
            <a:r>
              <a:rPr lang="de-DE" sz="2400" dirty="0" smtClean="0">
                <a:latin typeface="Calibri"/>
                <a:cs typeface="Calibri"/>
              </a:rPr>
              <a:t> können wissenschaftlich/empirisch laut </a:t>
            </a:r>
            <a:r>
              <a:rPr lang="de-DE" sz="2400" dirty="0" err="1" smtClean="0">
                <a:latin typeface="Calibri"/>
                <a:cs typeface="Calibri"/>
              </a:rPr>
              <a:t>Ohala</a:t>
            </a:r>
            <a:r>
              <a:rPr lang="de-DE" sz="2400" dirty="0" smtClean="0">
                <a:latin typeface="Calibri"/>
                <a:cs typeface="Calibri"/>
              </a:rPr>
              <a:t> untersucht werden. (!)</a:t>
            </a:r>
            <a:endParaRPr lang="de-DE" sz="2400" dirty="0">
              <a:latin typeface="Calibri"/>
              <a:cs typeface="Calibri"/>
            </a:endParaRPr>
          </a:p>
        </p:txBody>
      </p:sp>
      <p:sp>
        <p:nvSpPr>
          <p:cNvPr id="6" name="Text Box 14"/>
          <p:cNvSpPr txBox="1">
            <a:spLocks noChangeArrowheads="1"/>
          </p:cNvSpPr>
          <p:nvPr/>
        </p:nvSpPr>
        <p:spPr bwMode="auto">
          <a:xfrm>
            <a:off x="381000" y="3505200"/>
            <a:ext cx="4343400" cy="457200"/>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smtClean="0">
                <a:solidFill>
                  <a:srgbClr val="0000FF"/>
                </a:solidFill>
                <a:latin typeface="Calibri"/>
                <a:cs typeface="Calibri"/>
              </a:rPr>
              <a:t>Verbreitung</a:t>
            </a:r>
            <a:endParaRPr lang="de-DE" sz="2400" dirty="0">
              <a:solidFill>
                <a:srgbClr val="0000FF"/>
              </a:solidFill>
              <a:latin typeface="Calibri"/>
              <a:cs typeface="Calibri"/>
            </a:endParaRPr>
          </a:p>
        </p:txBody>
      </p:sp>
      <p:sp>
        <p:nvSpPr>
          <p:cNvPr id="7" name="Rectangle 16"/>
          <p:cNvSpPr>
            <a:spLocks noChangeArrowheads="1"/>
          </p:cNvSpPr>
          <p:nvPr/>
        </p:nvSpPr>
        <p:spPr bwMode="auto">
          <a:xfrm>
            <a:off x="1403648" y="0"/>
            <a:ext cx="5621551"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en-GB" sz="2400" dirty="0" err="1" smtClean="0">
                <a:latin typeface="Calibri"/>
                <a:cs typeface="Calibri"/>
              </a:rPr>
              <a:t>Ursprung</a:t>
            </a:r>
            <a:r>
              <a:rPr lang="en-GB" sz="2400" dirty="0" smtClean="0">
                <a:latin typeface="Calibri"/>
                <a:cs typeface="Calibri"/>
              </a:rPr>
              <a:t> </a:t>
            </a:r>
            <a:r>
              <a:rPr lang="en-GB" sz="2400" dirty="0">
                <a:latin typeface="Calibri"/>
                <a:cs typeface="Calibri"/>
              </a:rPr>
              <a:t>und </a:t>
            </a:r>
            <a:r>
              <a:rPr lang="en-GB" sz="2400" dirty="0" err="1">
                <a:latin typeface="Calibri"/>
                <a:cs typeface="Calibri"/>
              </a:rPr>
              <a:t>Verbreitung</a:t>
            </a:r>
            <a:r>
              <a:rPr lang="en-GB" sz="2400" dirty="0">
                <a:latin typeface="Calibri"/>
                <a:cs typeface="Calibri"/>
              </a:rPr>
              <a:t> des </a:t>
            </a:r>
            <a:r>
              <a:rPr lang="en-GB" sz="2400" dirty="0" err="1">
                <a:latin typeface="Calibri"/>
                <a:cs typeface="Calibri"/>
              </a:rPr>
              <a:t>Lautwandels</a:t>
            </a:r>
            <a:endParaRPr lang="de-DE" sz="2400" dirty="0">
              <a:latin typeface="Calibri"/>
              <a:cs typeface="Calibri"/>
            </a:endParaRPr>
          </a:p>
        </p:txBody>
      </p:sp>
      <p:sp>
        <p:nvSpPr>
          <p:cNvPr id="8" name="TextBox 7"/>
          <p:cNvSpPr txBox="1"/>
          <p:nvPr/>
        </p:nvSpPr>
        <p:spPr>
          <a:xfrm>
            <a:off x="304800" y="457200"/>
            <a:ext cx="1336431" cy="461665"/>
          </a:xfrm>
          <a:prstGeom prst="rect">
            <a:avLst/>
          </a:prstGeom>
          <a:noFill/>
        </p:spPr>
        <p:txBody>
          <a:bodyPr wrap="square" rtlCol="0">
            <a:spAutoFit/>
          </a:bodyPr>
          <a:lstStyle/>
          <a:p>
            <a:r>
              <a:rPr lang="de-DE" sz="2400" dirty="0" smtClean="0">
                <a:solidFill>
                  <a:srgbClr val="0000FF"/>
                </a:solidFill>
                <a:latin typeface="Calibri"/>
                <a:cs typeface="Calibri"/>
              </a:rPr>
              <a:t>Ursprung</a:t>
            </a:r>
            <a:endParaRPr lang="de-DE" sz="2400" dirty="0">
              <a:solidFill>
                <a:srgbClr val="0000FF"/>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1403648" y="0"/>
            <a:ext cx="6377617"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de-DE" sz="2400" smtClean="0">
                <a:latin typeface="Calibri"/>
                <a:cs typeface="Calibri"/>
              </a:rPr>
              <a:t>Koartikulation und der Ursprung des Lautwandels</a:t>
            </a:r>
            <a:endParaRPr lang="de-DE" sz="2400">
              <a:latin typeface="Calibri"/>
              <a:cs typeface="Calibri"/>
            </a:endParaRPr>
          </a:p>
        </p:txBody>
      </p:sp>
      <p:sp>
        <p:nvSpPr>
          <p:cNvPr id="7" name="TextBox 6"/>
          <p:cNvSpPr txBox="1"/>
          <p:nvPr/>
        </p:nvSpPr>
        <p:spPr>
          <a:xfrm>
            <a:off x="388492" y="461665"/>
            <a:ext cx="7920880" cy="1200328"/>
          </a:xfrm>
          <a:prstGeom prst="rect">
            <a:avLst/>
          </a:prstGeom>
          <a:noFill/>
        </p:spPr>
        <p:txBody>
          <a:bodyPr wrap="square" rtlCol="0">
            <a:spAutoFit/>
          </a:bodyPr>
          <a:lstStyle/>
          <a:p>
            <a:r>
              <a:rPr lang="de-DE" sz="2400" b="1" dirty="0" err="1" smtClean="0">
                <a:latin typeface="+mj-lt"/>
                <a:cs typeface="Arial"/>
              </a:rPr>
              <a:t>Koartikulation</a:t>
            </a:r>
            <a:r>
              <a:rPr lang="de-DE" sz="2400" dirty="0" smtClean="0">
                <a:latin typeface="+mj-lt"/>
                <a:cs typeface="Arial"/>
              </a:rPr>
              <a:t> – die Überlappung und gegenseitige Beeinflussung von Sprachlauten in der Zeit – ist für </a:t>
            </a:r>
            <a:r>
              <a:rPr lang="de-DE" sz="2400" dirty="0" err="1" smtClean="0">
                <a:latin typeface="+mj-lt"/>
                <a:cs typeface="Arial"/>
              </a:rPr>
              <a:t>Ohala</a:t>
            </a:r>
            <a:r>
              <a:rPr lang="de-DE" sz="2400" dirty="0" smtClean="0">
                <a:latin typeface="+mj-lt"/>
                <a:cs typeface="Arial"/>
              </a:rPr>
              <a:t> </a:t>
            </a:r>
            <a:r>
              <a:rPr lang="de-DE" sz="2400" b="1" dirty="0" smtClean="0">
                <a:latin typeface="+mj-lt"/>
                <a:cs typeface="Arial"/>
              </a:rPr>
              <a:t>mit dem Ursprung des Lautwandels verbunden.</a:t>
            </a:r>
          </a:p>
        </p:txBody>
      </p:sp>
      <p:sp>
        <p:nvSpPr>
          <p:cNvPr id="9" name="TextBox 8"/>
          <p:cNvSpPr txBox="1"/>
          <p:nvPr/>
        </p:nvSpPr>
        <p:spPr>
          <a:xfrm>
            <a:off x="344116" y="2852936"/>
            <a:ext cx="7776864" cy="830997"/>
          </a:xfrm>
          <a:prstGeom prst="rect">
            <a:avLst/>
          </a:prstGeom>
          <a:noFill/>
        </p:spPr>
        <p:txBody>
          <a:bodyPr wrap="square" rtlCol="0">
            <a:spAutoFit/>
          </a:bodyPr>
          <a:lstStyle/>
          <a:p>
            <a:r>
              <a:rPr lang="de-DE" sz="2400" dirty="0" smtClean="0">
                <a:latin typeface="+mj-lt"/>
                <a:cs typeface="Arial"/>
              </a:rPr>
              <a:t>Perzeption: </a:t>
            </a:r>
            <a:r>
              <a:rPr lang="de-DE" sz="2400" b="1" dirty="0" smtClean="0">
                <a:latin typeface="+mj-lt"/>
                <a:cs typeface="Arial"/>
              </a:rPr>
              <a:t>Hörer kompensieren </a:t>
            </a:r>
            <a:r>
              <a:rPr lang="de-DE" sz="2400" dirty="0" smtClean="0">
                <a:latin typeface="+mj-lt"/>
                <a:cs typeface="Arial"/>
              </a:rPr>
              <a:t>oder normieren  für die </a:t>
            </a:r>
            <a:r>
              <a:rPr lang="de-DE" sz="2400" dirty="0" err="1" smtClean="0">
                <a:latin typeface="+mj-lt"/>
                <a:cs typeface="Arial"/>
              </a:rPr>
              <a:t>Koartikulation</a:t>
            </a:r>
            <a:r>
              <a:rPr lang="de-DE" sz="2400" dirty="0" smtClean="0">
                <a:latin typeface="+mj-lt"/>
                <a:cs typeface="Arial"/>
              </a:rPr>
              <a:t>.</a:t>
            </a:r>
          </a:p>
        </p:txBody>
      </p:sp>
      <p:sp>
        <p:nvSpPr>
          <p:cNvPr id="10" name="TextBox 9"/>
          <p:cNvSpPr txBox="1"/>
          <p:nvPr/>
        </p:nvSpPr>
        <p:spPr>
          <a:xfrm>
            <a:off x="388492" y="3933056"/>
            <a:ext cx="8019280" cy="1200328"/>
          </a:xfrm>
          <a:prstGeom prst="rect">
            <a:avLst/>
          </a:prstGeom>
          <a:noFill/>
        </p:spPr>
        <p:txBody>
          <a:bodyPr wrap="square" rtlCol="0">
            <a:spAutoFit/>
          </a:bodyPr>
          <a:lstStyle/>
          <a:p>
            <a:r>
              <a:rPr lang="de-DE" sz="2400" dirty="0" smtClean="0">
                <a:latin typeface="+mj-lt"/>
                <a:cs typeface="Arial"/>
              </a:rPr>
              <a:t>Lautwandel kann vorkommen, </a:t>
            </a:r>
            <a:r>
              <a:rPr lang="de-DE" sz="2400" b="1" dirty="0" smtClean="0">
                <a:latin typeface="+mj-lt"/>
                <a:cs typeface="Arial"/>
              </a:rPr>
              <a:t>wenn ausnahmsweise Hörer ungenügend (</a:t>
            </a:r>
            <a:r>
              <a:rPr lang="de-DE" sz="2400" b="1" dirty="0" err="1" smtClean="0">
                <a:latin typeface="+mj-lt"/>
                <a:cs typeface="Arial"/>
              </a:rPr>
              <a:t>Hypocorrection</a:t>
            </a:r>
            <a:r>
              <a:rPr lang="de-DE" sz="2400" b="1" dirty="0" smtClean="0">
                <a:latin typeface="+mj-lt"/>
                <a:cs typeface="Arial"/>
              </a:rPr>
              <a:t>) oder zu viel (</a:t>
            </a:r>
            <a:r>
              <a:rPr lang="de-DE" sz="2400" b="1" dirty="0" err="1" smtClean="0">
                <a:latin typeface="+mj-lt"/>
                <a:cs typeface="Arial"/>
              </a:rPr>
              <a:t>Hypercorrection</a:t>
            </a:r>
            <a:r>
              <a:rPr lang="de-DE" sz="2400" b="1" dirty="0" smtClean="0">
                <a:latin typeface="+mj-lt"/>
                <a:cs typeface="Arial"/>
              </a:rPr>
              <a:t>) für die </a:t>
            </a:r>
            <a:r>
              <a:rPr lang="de-DE" sz="2400" b="1" dirty="0" err="1" smtClean="0">
                <a:latin typeface="+mj-lt"/>
                <a:cs typeface="Arial"/>
              </a:rPr>
              <a:t>Koartikulation</a:t>
            </a:r>
            <a:r>
              <a:rPr lang="de-DE" sz="2400" b="1" dirty="0" smtClean="0">
                <a:latin typeface="+mj-lt"/>
                <a:cs typeface="Arial"/>
              </a:rPr>
              <a:t> kompensieren</a:t>
            </a:r>
            <a:r>
              <a:rPr lang="de-DE" sz="2400" dirty="0" smtClean="0">
                <a:latin typeface="+mj-lt"/>
                <a:cs typeface="Arial"/>
              </a:rPr>
              <a:t>.</a:t>
            </a:r>
          </a:p>
        </p:txBody>
      </p:sp>
      <p:sp>
        <p:nvSpPr>
          <p:cNvPr id="11" name="TextBox 10"/>
          <p:cNvSpPr txBox="1"/>
          <p:nvPr/>
        </p:nvSpPr>
        <p:spPr>
          <a:xfrm>
            <a:off x="251520" y="1772816"/>
            <a:ext cx="7869460" cy="830997"/>
          </a:xfrm>
          <a:prstGeom prst="rect">
            <a:avLst/>
          </a:prstGeom>
          <a:noFill/>
        </p:spPr>
        <p:txBody>
          <a:bodyPr wrap="square" rtlCol="0">
            <a:spAutoFit/>
          </a:bodyPr>
          <a:lstStyle/>
          <a:p>
            <a:r>
              <a:rPr lang="de-DE" sz="2400" dirty="0" err="1" smtClean="0">
                <a:latin typeface="+mj-lt"/>
                <a:cs typeface="Arial"/>
              </a:rPr>
              <a:t>Koartikulation</a:t>
            </a:r>
            <a:r>
              <a:rPr lang="de-DE" sz="2400" dirty="0" smtClean="0">
                <a:latin typeface="+mj-lt"/>
                <a:cs typeface="Arial"/>
              </a:rPr>
              <a:t> ist vielfältig: es gibt </a:t>
            </a:r>
            <a:r>
              <a:rPr lang="de-DE" sz="2400" b="1" dirty="0" smtClean="0">
                <a:latin typeface="+mj-lt"/>
                <a:cs typeface="Arial"/>
              </a:rPr>
              <a:t>keine Äußerung ohne </a:t>
            </a:r>
            <a:r>
              <a:rPr lang="de-DE" sz="2400" b="1" dirty="0" err="1" smtClean="0">
                <a:latin typeface="+mj-lt"/>
                <a:cs typeface="Arial"/>
              </a:rPr>
              <a:t>Koartikulation</a:t>
            </a:r>
            <a:r>
              <a:rPr lang="de-DE" sz="2400" b="1" dirty="0" smtClean="0">
                <a:latin typeface="+mj-lt"/>
                <a:cs typeface="Arial"/>
              </a:rPr>
              <a:t> und </a:t>
            </a:r>
            <a:r>
              <a:rPr lang="de-DE" sz="2400" b="1" dirty="0" err="1" smtClean="0">
                <a:latin typeface="+mj-lt"/>
                <a:cs typeface="Arial"/>
              </a:rPr>
              <a:t>Koartikulation</a:t>
            </a:r>
            <a:r>
              <a:rPr lang="de-DE" sz="2400" b="1" dirty="0" smtClean="0">
                <a:latin typeface="+mj-lt"/>
                <a:cs typeface="Arial"/>
              </a:rPr>
              <a:t> ist auch variabel</a:t>
            </a:r>
            <a:r>
              <a:rPr lang="de-DE" sz="2400" dirty="0" smtClean="0">
                <a:latin typeface="+mj-lt"/>
                <a:cs typeface="Arial"/>
              </a:rPr>
              <a:t>.</a:t>
            </a:r>
          </a:p>
        </p:txBody>
      </p:sp>
      <p:sp>
        <p:nvSpPr>
          <p:cNvPr id="15" name="TextBox 14"/>
          <p:cNvSpPr txBox="1"/>
          <p:nvPr/>
        </p:nvSpPr>
        <p:spPr>
          <a:xfrm>
            <a:off x="388492" y="5301208"/>
            <a:ext cx="8382000" cy="830997"/>
          </a:xfrm>
          <a:prstGeom prst="rect">
            <a:avLst/>
          </a:prstGeom>
          <a:noFill/>
        </p:spPr>
        <p:txBody>
          <a:bodyPr wrap="square" rtlCol="0">
            <a:spAutoFit/>
          </a:bodyPr>
          <a:lstStyle/>
          <a:p>
            <a:r>
              <a:rPr lang="de-DE" sz="2400" b="1" dirty="0" smtClean="0"/>
              <a:t>Nur ein Bruchteil der </a:t>
            </a:r>
            <a:r>
              <a:rPr lang="de-DE" sz="2400" b="1" dirty="0" err="1" smtClean="0"/>
              <a:t>Koartikulation</a:t>
            </a:r>
            <a:r>
              <a:rPr lang="de-DE" sz="2400" b="1" dirty="0" smtClean="0"/>
              <a:t> verursacht Lautwandel</a:t>
            </a:r>
            <a:r>
              <a:rPr lang="de-DE" sz="2400" dirty="0" smtClean="0"/>
              <a:t>, weil wir als Hörer in der Regel so effektiv </a:t>
            </a:r>
            <a:r>
              <a:rPr lang="de-DE" sz="2400" b="1" dirty="0" smtClean="0"/>
              <a:t>für Kontext normieren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1799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91680" y="219075"/>
            <a:ext cx="4932040"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800" dirty="0" err="1" smtClean="0"/>
              <a:t>Koartikulation</a:t>
            </a:r>
            <a:r>
              <a:rPr lang="en-AU" sz="2800" dirty="0" smtClean="0"/>
              <a:t> und </a:t>
            </a:r>
            <a:r>
              <a:rPr lang="en-AU" sz="2800" dirty="0" err="1" smtClean="0"/>
              <a:t>Produktion</a:t>
            </a:r>
            <a:endParaRPr lang="en-US" sz="2800" dirty="0"/>
          </a:p>
        </p:txBody>
      </p:sp>
      <p:pic>
        <p:nvPicPr>
          <p:cNvPr id="13" name="Picture 1" descr="schuf.tiff"/>
          <p:cNvPicPr>
            <a:picLocks noChangeAspect="1"/>
          </p:cNvPicPr>
          <p:nvPr/>
        </p:nvPicPr>
        <p:blipFill>
          <a:blip r:embed="rId2"/>
          <a:srcRect/>
          <a:stretch>
            <a:fillRect/>
          </a:stretch>
        </p:blipFill>
        <p:spPr bwMode="auto">
          <a:xfrm>
            <a:off x="1104900" y="2276872"/>
            <a:ext cx="2971800" cy="2513013"/>
          </a:xfrm>
          <a:prstGeom prst="rect">
            <a:avLst/>
          </a:prstGeom>
          <a:noFill/>
          <a:ln w="9525">
            <a:noFill/>
            <a:miter lim="800000"/>
            <a:headEnd/>
            <a:tailEnd/>
          </a:ln>
        </p:spPr>
      </p:pic>
      <p:pic>
        <p:nvPicPr>
          <p:cNvPr id="14" name="Picture 2" descr="schief.tiff"/>
          <p:cNvPicPr>
            <a:picLocks noChangeAspect="1"/>
          </p:cNvPicPr>
          <p:nvPr/>
        </p:nvPicPr>
        <p:blipFill>
          <a:blip r:embed="rId3"/>
          <a:srcRect/>
          <a:stretch>
            <a:fillRect/>
          </a:stretch>
        </p:blipFill>
        <p:spPr bwMode="auto">
          <a:xfrm>
            <a:off x="5524500" y="2273697"/>
            <a:ext cx="3225800" cy="2516188"/>
          </a:xfrm>
          <a:prstGeom prst="rect">
            <a:avLst/>
          </a:prstGeom>
          <a:noFill/>
          <a:ln w="9525">
            <a:noFill/>
            <a:miter lim="800000"/>
            <a:headEnd/>
            <a:tailEnd/>
          </a:ln>
        </p:spPr>
      </p:pic>
      <p:sp>
        <p:nvSpPr>
          <p:cNvPr id="15" name="TextBox 14"/>
          <p:cNvSpPr txBox="1"/>
          <p:nvPr/>
        </p:nvSpPr>
        <p:spPr>
          <a:xfrm>
            <a:off x="1714500"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Schuf</a:t>
            </a:r>
            <a:endParaRPr lang="en-GB" sz="2400" i="1" dirty="0">
              <a:latin typeface="+mj-lt"/>
              <a:ea typeface="ＭＳ Ｐゴシック" pitchFamily="-1" charset="-128"/>
              <a:cs typeface="ＭＳ Ｐゴシック" pitchFamily="-1" charset="-128"/>
            </a:endParaRPr>
          </a:p>
        </p:txBody>
      </p:sp>
      <p:sp>
        <p:nvSpPr>
          <p:cNvPr id="16" name="TextBox 15"/>
          <p:cNvSpPr txBox="1"/>
          <p:nvPr/>
        </p:nvSpPr>
        <p:spPr>
          <a:xfrm>
            <a:off x="6472238"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Schief</a:t>
            </a:r>
            <a:endParaRPr lang="en-GB" sz="2400" i="1" dirty="0">
              <a:latin typeface="+mj-lt"/>
              <a:ea typeface="ＭＳ Ｐゴシック" pitchFamily="-1" charset="-128"/>
              <a:cs typeface="ＭＳ Ｐゴシック" pitchFamily="-1" charset="-128"/>
            </a:endParaRPr>
          </a:p>
        </p:txBody>
      </p:sp>
      <p:sp>
        <p:nvSpPr>
          <p:cNvPr id="17" name="TextBox 16"/>
          <p:cNvSpPr txBox="1"/>
          <p:nvPr/>
        </p:nvSpPr>
        <p:spPr>
          <a:xfrm>
            <a:off x="4457700" y="4789885"/>
            <a:ext cx="7620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Zeit</a:t>
            </a:r>
            <a:endParaRPr lang="en-GB" sz="2400" dirty="0">
              <a:latin typeface="+mj-lt"/>
              <a:ea typeface="ＭＳ Ｐゴシック" pitchFamily="-1" charset="-128"/>
              <a:cs typeface="ＭＳ Ｐゴシック" pitchFamily="-1" charset="-128"/>
            </a:endParaRPr>
          </a:p>
        </p:txBody>
      </p:sp>
      <p:sp>
        <p:nvSpPr>
          <p:cNvPr id="18" name="TextBox 17"/>
          <p:cNvSpPr txBox="1"/>
          <p:nvPr/>
        </p:nvSpPr>
        <p:spPr>
          <a:xfrm rot="16200000">
            <a:off x="150019" y="3071416"/>
            <a:ext cx="14478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Frequenz</a:t>
            </a:r>
            <a:endParaRPr lang="en-GB" sz="2400" dirty="0">
              <a:latin typeface="+mj-lt"/>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0674" y="219076"/>
            <a:ext cx="867092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t>Normierung</a:t>
            </a:r>
            <a:r>
              <a:rPr lang="en-AU" sz="2400" dirty="0" smtClean="0"/>
              <a:t> (</a:t>
            </a:r>
            <a:r>
              <a:rPr lang="en-AU" sz="2400" dirty="0" err="1" smtClean="0"/>
              <a:t>Kompensierung</a:t>
            </a:r>
            <a:r>
              <a:rPr lang="en-AU" sz="2400" dirty="0" smtClean="0"/>
              <a:t>) </a:t>
            </a:r>
            <a:r>
              <a:rPr lang="en-AU" sz="2400" dirty="0" err="1" smtClean="0"/>
              <a:t>für</a:t>
            </a:r>
            <a:r>
              <a:rPr lang="en-AU" sz="2400" dirty="0" smtClean="0"/>
              <a:t> </a:t>
            </a:r>
            <a:r>
              <a:rPr lang="en-AU" sz="2400" dirty="0" err="1" smtClean="0"/>
              <a:t>Koartikulation</a:t>
            </a:r>
            <a:r>
              <a:rPr lang="en-AU" sz="2400" dirty="0" smtClean="0"/>
              <a:t> in </a:t>
            </a:r>
            <a:r>
              <a:rPr lang="en-AU" sz="2400" dirty="0" err="1" smtClean="0"/>
              <a:t>der</a:t>
            </a:r>
            <a:r>
              <a:rPr lang="en-AU" sz="2400" dirty="0" smtClean="0"/>
              <a:t> </a:t>
            </a:r>
            <a:r>
              <a:rPr lang="en-AU" sz="2400" dirty="0" err="1" smtClean="0"/>
              <a:t>Perzeption</a:t>
            </a:r>
            <a:endParaRPr lang="en-US" sz="2400" dirty="0"/>
          </a:p>
        </p:txBody>
      </p:sp>
      <p:grpSp>
        <p:nvGrpSpPr>
          <p:cNvPr id="6" name="Group 31"/>
          <p:cNvGrpSpPr>
            <a:grpSpLocks/>
          </p:cNvGrpSpPr>
          <p:nvPr/>
        </p:nvGrpSpPr>
        <p:grpSpPr bwMode="auto">
          <a:xfrm>
            <a:off x="320675" y="855663"/>
            <a:ext cx="7131050" cy="5427663"/>
            <a:chOff x="202" y="539"/>
            <a:chExt cx="4492" cy="3419"/>
          </a:xfrm>
        </p:grpSpPr>
        <p:sp>
          <p:nvSpPr>
            <p:cNvPr id="7" name="Rectangle 11"/>
            <p:cNvSpPr>
              <a:spLocks noChangeArrowheads="1"/>
            </p:cNvSpPr>
            <p:nvPr/>
          </p:nvSpPr>
          <p:spPr bwMode="auto">
            <a:xfrm>
              <a:off x="975" y="2524"/>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Rectangle 12"/>
            <p:cNvSpPr>
              <a:spLocks noChangeArrowheads="1"/>
            </p:cNvSpPr>
            <p:nvPr/>
          </p:nvSpPr>
          <p:spPr bwMode="auto">
            <a:xfrm>
              <a:off x="1519" y="2932"/>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Text Box 18"/>
            <p:cNvSpPr txBox="1">
              <a:spLocks noChangeArrowheads="1"/>
            </p:cNvSpPr>
            <p:nvPr/>
          </p:nvSpPr>
          <p:spPr bwMode="auto">
            <a:xfrm>
              <a:off x="962" y="2264"/>
              <a:ext cx="237" cy="2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10" name="Text Box 19"/>
            <p:cNvSpPr txBox="1">
              <a:spLocks noChangeArrowheads="1"/>
            </p:cNvSpPr>
            <p:nvPr/>
          </p:nvSpPr>
          <p:spPr bwMode="auto">
            <a:xfrm>
              <a:off x="1564" y="2569"/>
              <a:ext cx="294" cy="2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11" name="Line 20"/>
            <p:cNvSpPr>
              <a:spLocks noChangeShapeType="1"/>
            </p:cNvSpPr>
            <p:nvPr/>
          </p:nvSpPr>
          <p:spPr bwMode="auto">
            <a:xfrm flipV="1">
              <a:off x="612" y="2252"/>
              <a:ext cx="0" cy="1678"/>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12" name="Text Box 21"/>
            <p:cNvSpPr txBox="1">
              <a:spLocks noChangeArrowheads="1"/>
            </p:cNvSpPr>
            <p:nvPr/>
          </p:nvSpPr>
          <p:spPr bwMode="auto">
            <a:xfrm rot="16200000">
              <a:off x="-524" y="2980"/>
              <a:ext cx="1704" cy="2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2000">
                  <a:latin typeface="+mn-lt"/>
                </a:rPr>
                <a:t>Frequenz vom Geräusch</a:t>
              </a:r>
            </a:p>
          </p:txBody>
        </p:sp>
        <p:sp>
          <p:nvSpPr>
            <p:cNvPr id="13" name="Text Box 22"/>
            <p:cNvSpPr txBox="1">
              <a:spLocks noChangeArrowheads="1"/>
            </p:cNvSpPr>
            <p:nvPr/>
          </p:nvSpPr>
          <p:spPr bwMode="auto">
            <a:xfrm>
              <a:off x="871" y="1946"/>
              <a:ext cx="787" cy="2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AKUSTIK</a:t>
              </a:r>
            </a:p>
          </p:txBody>
        </p:sp>
        <p:sp>
          <p:nvSpPr>
            <p:cNvPr id="14" name="Text Box 27"/>
            <p:cNvSpPr txBox="1">
              <a:spLocks noChangeArrowheads="1"/>
            </p:cNvSpPr>
            <p:nvPr/>
          </p:nvSpPr>
          <p:spPr bwMode="auto">
            <a:xfrm>
              <a:off x="282" y="539"/>
              <a:ext cx="4412" cy="52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latin typeface="+mn-lt"/>
                </a:rPr>
                <a:t>1. Lippenrundung verursacht eine akustische Senkung der Energie im </a:t>
              </a:r>
              <a:r>
                <a:rPr lang="de-DE" dirty="0" smtClean="0">
                  <a:latin typeface="+mn-lt"/>
                </a:rPr>
                <a:t>Geräusch (wie wir gesehen haben)</a:t>
              </a:r>
              <a:endParaRPr lang="de-DE" dirty="0">
                <a:latin typeface="+mn-lt"/>
              </a:endParaRPr>
            </a:p>
          </p:txBody>
        </p:sp>
      </p:grpSp>
      <p:grpSp>
        <p:nvGrpSpPr>
          <p:cNvPr id="15" name="Group 33"/>
          <p:cNvGrpSpPr>
            <a:grpSpLocks/>
          </p:cNvGrpSpPr>
          <p:nvPr/>
        </p:nvGrpSpPr>
        <p:grpSpPr bwMode="auto">
          <a:xfrm>
            <a:off x="468313" y="1773238"/>
            <a:ext cx="7918450" cy="4945063"/>
            <a:chOff x="295" y="1117"/>
            <a:chExt cx="4988" cy="3115"/>
          </a:xfrm>
        </p:grpSpPr>
        <p:sp>
          <p:nvSpPr>
            <p:cNvPr id="16" name="Rectangle 13"/>
            <p:cNvSpPr>
              <a:spLocks noChangeArrowheads="1"/>
            </p:cNvSpPr>
            <p:nvPr/>
          </p:nvSpPr>
          <p:spPr bwMode="auto">
            <a:xfrm>
              <a:off x="4422"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 name="Rectangle 14"/>
            <p:cNvSpPr>
              <a:spLocks noChangeArrowheads="1"/>
            </p:cNvSpPr>
            <p:nvPr/>
          </p:nvSpPr>
          <p:spPr bwMode="auto">
            <a:xfrm>
              <a:off x="4920"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Text Box 23"/>
            <p:cNvSpPr txBox="1">
              <a:spLocks noChangeArrowheads="1"/>
            </p:cNvSpPr>
            <p:nvPr/>
          </p:nvSpPr>
          <p:spPr bwMode="auto">
            <a:xfrm>
              <a:off x="4059" y="1889"/>
              <a:ext cx="1099" cy="2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PERZEPTION</a:t>
              </a:r>
            </a:p>
          </p:txBody>
        </p:sp>
        <p:sp>
          <p:nvSpPr>
            <p:cNvPr id="19" name="Text Box 24"/>
            <p:cNvSpPr txBox="1">
              <a:spLocks noChangeArrowheads="1"/>
            </p:cNvSpPr>
            <p:nvPr/>
          </p:nvSpPr>
          <p:spPr bwMode="auto">
            <a:xfrm>
              <a:off x="2562" y="2614"/>
              <a:ext cx="1422" cy="7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a:latin typeface="+mn-lt"/>
                </a:rPr>
                <a:t>Hörer macht die Koartikulation rückgängig</a:t>
              </a:r>
            </a:p>
          </p:txBody>
        </p:sp>
        <p:sp>
          <p:nvSpPr>
            <p:cNvPr id="20" name="Text Box 25"/>
            <p:cNvSpPr txBox="1">
              <a:spLocks noChangeArrowheads="1"/>
            </p:cNvSpPr>
            <p:nvPr/>
          </p:nvSpPr>
          <p:spPr bwMode="auto">
            <a:xfrm>
              <a:off x="4422" y="2252"/>
              <a:ext cx="237" cy="2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21" name="Text Box 26"/>
            <p:cNvSpPr txBox="1">
              <a:spLocks noChangeArrowheads="1"/>
            </p:cNvSpPr>
            <p:nvPr/>
          </p:nvSpPr>
          <p:spPr bwMode="auto">
            <a:xfrm>
              <a:off x="4967" y="2252"/>
              <a:ext cx="294" cy="2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22" name="Text Box 28"/>
            <p:cNvSpPr txBox="1">
              <a:spLocks noChangeArrowheads="1"/>
            </p:cNvSpPr>
            <p:nvPr/>
          </p:nvSpPr>
          <p:spPr bwMode="auto">
            <a:xfrm>
              <a:off x="295" y="1117"/>
              <a:ext cx="4717" cy="11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a:latin typeface="+mn-lt"/>
                </a:rPr>
                <a:t>2. Ein Hörer kennt die Wirkungen der Lippenrundung und 'schiebt' </a:t>
              </a:r>
              <a:r>
                <a:rPr lang="de-DE" b="1" dirty="0">
                  <a:latin typeface="+mn-lt"/>
                </a:rPr>
                <a:t>perzeptiv</a:t>
              </a:r>
              <a:r>
                <a:rPr lang="de-DE" dirty="0">
                  <a:latin typeface="+mn-lt"/>
                </a:rPr>
                <a:t> das Geräusch vom gerundeten [s] in der Frequenz nach oben </a:t>
              </a:r>
            </a:p>
            <a:p>
              <a:pPr eaLnBrk="1" hangingPunct="1">
                <a:spcBef>
                  <a:spcPct val="50000"/>
                </a:spcBef>
              </a:pPr>
              <a:endParaRPr lang="de-DE" dirty="0">
                <a:latin typeface="+mn-lt"/>
              </a:endParaRPr>
            </a:p>
          </p:txBody>
        </p:sp>
        <p:sp>
          <p:nvSpPr>
            <p:cNvPr id="23" name="Line 29"/>
            <p:cNvSpPr>
              <a:spLocks noChangeShapeType="1"/>
            </p:cNvSpPr>
            <p:nvPr/>
          </p:nvSpPr>
          <p:spPr bwMode="auto">
            <a:xfrm>
              <a:off x="3742" y="2976"/>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4" name="Line 30"/>
            <p:cNvSpPr>
              <a:spLocks noChangeShapeType="1"/>
            </p:cNvSpPr>
            <p:nvPr/>
          </p:nvSpPr>
          <p:spPr bwMode="auto">
            <a:xfrm>
              <a:off x="2018" y="3022"/>
              <a:ext cx="544" cy="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5" name="Text Box 32"/>
            <p:cNvSpPr txBox="1">
              <a:spLocks noChangeArrowheads="1"/>
            </p:cNvSpPr>
            <p:nvPr/>
          </p:nvSpPr>
          <p:spPr bwMode="auto">
            <a:xfrm>
              <a:off x="1053" y="3941"/>
              <a:ext cx="3193" cy="2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1800">
                  <a:latin typeface="+mn-lt"/>
                </a:rPr>
                <a:t>*e.g. Fujisaki &amp; Kunisaki, 1977; Mann &amp; Repp, 1980</a:t>
              </a:r>
              <a:r>
                <a:rPr lang="de-DE">
                  <a:latin typeface="+mn-lt"/>
                </a:rPr>
                <a:t>; </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24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mj-lt"/>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15654</TotalTime>
  <Words>1779</Words>
  <Application>Microsoft Macintosh PowerPoint</Application>
  <PresentationFormat>On-screen Show (4:3)</PresentationFormat>
  <Paragraphs>218</Paragraphs>
  <Slides>26</Slides>
  <Notes>4</Notes>
  <HiddenSlides>0</HiddenSlides>
  <MMClips>5</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IPS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Harrington</dc:creator>
  <cp:lastModifiedBy>Jonathan Harrington</cp:lastModifiedBy>
  <cp:revision>600</cp:revision>
  <cp:lastPrinted>2013-07-30T18:35:25Z</cp:lastPrinted>
  <dcterms:created xsi:type="dcterms:W3CDTF">2014-10-10T06:03:31Z</dcterms:created>
  <dcterms:modified xsi:type="dcterms:W3CDTF">2014-10-10T06:14:15Z</dcterms:modified>
</cp:coreProperties>
</file>