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xls" ContentType="application/vnd.ms-exce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aiff" ContentType="audio/unknown"/>
  <Default Extension="WAV" ContentType="audio/unknown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36" r:id="rId3"/>
    <p:sldId id="353" r:id="rId4"/>
    <p:sldId id="354" r:id="rId5"/>
    <p:sldId id="360" r:id="rId6"/>
    <p:sldId id="367" r:id="rId7"/>
    <p:sldId id="355" r:id="rId8"/>
    <p:sldId id="356" r:id="rId9"/>
    <p:sldId id="358" r:id="rId10"/>
    <p:sldId id="359" r:id="rId11"/>
    <p:sldId id="389" r:id="rId12"/>
    <p:sldId id="387" r:id="rId13"/>
    <p:sldId id="390" r:id="rId14"/>
    <p:sldId id="391" r:id="rId15"/>
    <p:sldId id="394" r:id="rId16"/>
    <p:sldId id="395" r:id="rId17"/>
    <p:sldId id="396" r:id="rId18"/>
    <p:sldId id="397" r:id="rId19"/>
    <p:sldId id="398" r:id="rId20"/>
    <p:sldId id="339" r:id="rId21"/>
    <p:sldId id="369" r:id="rId22"/>
    <p:sldId id="370" r:id="rId23"/>
    <p:sldId id="331" r:id="rId24"/>
    <p:sldId id="375" r:id="rId25"/>
    <p:sldId id="335" r:id="rId26"/>
    <p:sldId id="392" r:id="rId27"/>
    <p:sldId id="393" r:id="rId28"/>
    <p:sldId id="373" r:id="rId29"/>
    <p:sldId id="374" r:id="rId30"/>
    <p:sldId id="342" r:id="rId31"/>
    <p:sldId id="320" r:id="rId32"/>
    <p:sldId id="303" r:id="rId33"/>
    <p:sldId id="376" r:id="rId34"/>
    <p:sldId id="378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512" y="-1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9BB788E-DFA0-A447-AE9C-BBFEBC08BD18}" type="datetime1">
              <a:rPr lang="en-US"/>
              <a:pPr>
                <a:defRPr/>
              </a:pPr>
              <a:t>08.12.15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95569C2-B733-2944-884F-7B6A8EF9C0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61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E4BEF-9547-0B4C-8DBC-C0D6A08CD684}" type="slidenum">
              <a:rPr lang="de-DE" smtClean="0">
                <a:latin typeface="Arial" pitchFamily="-100" charset="0"/>
                <a:ea typeface="Arial" pitchFamily="-100" charset="0"/>
                <a:cs typeface="Arial" pitchFamily="-100" charset="0"/>
              </a:rPr>
              <a:pPr/>
              <a:t>2</a:t>
            </a:fld>
            <a:endParaRPr lang="de-DE" smtClean="0">
              <a:latin typeface="Arial" pitchFamily="-100" charset="0"/>
              <a:ea typeface="Arial" pitchFamily="-100" charset="0"/>
              <a:cs typeface="Arial" pitchFamily="-10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B4F2-FC17-9844-8F67-800ACB2C7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EB40-AD71-B246-A533-0E944F13F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BBE-9E94-DD44-8FD8-157BA2C46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0271-7EDE-3C46-8E3C-11397FF0A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E56-E323-1541-904E-DE96F84DA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D2BE-55B0-454E-AC88-97A2661E3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CEAD-797A-BF48-A1BF-46DE8222A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75E0-E76D-B247-8BAA-F2F6CC610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E9AE-6F7D-0747-8F72-805684436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CFDF-F5E1-6541-AC3A-A7A79F003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9E14-7C9D-9642-BEFF-D59E68FE0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8CD6388-450D-C646-849D-195132055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idiom.ucsd.edu/~arvaniti/ArvanitiLadd1995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4" Type="http://schemas.openxmlformats.org/officeDocument/2006/relationships/audio" Target="../media/media3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5.aiff"/><Relationship Id="rId4" Type="http://schemas.openxmlformats.org/officeDocument/2006/relationships/audio" Target="../media/media5.aiff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microsoft.com/office/2007/relationships/media" Target="../media/media4.aiff"/><Relationship Id="rId2" Type="http://schemas.openxmlformats.org/officeDocument/2006/relationships/audio" Target="../media/media4.a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7.xml"/><Relationship Id="rId6" Type="http://schemas.openxmlformats.org/officeDocument/2006/relationships/hyperlink" Target="http://ebookbrowse.com/ambrazaitis-bruce-fon06-pdf-d66347678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8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4" Type="http://schemas.openxmlformats.org/officeDocument/2006/relationships/audio" Target="../media/media9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4" Type="http://schemas.openxmlformats.org/officeDocument/2006/relationships/audio" Target="../media/media11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hyperlink" Target="http://www.ipds.uni-kiel.de/pub_exx/aipuk/aipuk_37/37_5_Rathcke.pdf" TargetMode="External"/><Relationship Id="rId9" Type="http://schemas.openxmlformats.org/officeDocument/2006/relationships/image" Target="../media/image4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4" Type="http://schemas.openxmlformats.org/officeDocument/2006/relationships/audio" Target="../media/media13.WAV"/><Relationship Id="rId5" Type="http://schemas.openxmlformats.org/officeDocument/2006/relationships/slideLayout" Target="../slideLayouts/slideLayout7.xml"/><Relationship Id="rId6" Type="http://schemas.openxmlformats.org/officeDocument/2006/relationships/hyperlink" Target="http://www.ipds.uni-kiel.de/pub_exx/on2003_1/PAPER_0996.pdf" TargetMode="External"/><Relationship Id="rId7" Type="http://schemas.openxmlformats.org/officeDocument/2006/relationships/image" Target="../media/image4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://www.ipds.uni-kiel.de/pub_exx/on2003_1/PAPER_0996.pdf" TargetMode="External"/><Relationship Id="rId7" Type="http://schemas.openxmlformats.org/officeDocument/2006/relationships/hyperlink" Target="http://www.ipds.uni-kiel.de/kjk/pub_exx/kk2004_1/poster_mit.pdf" TargetMode="External"/><Relationship Id="rId8" Type="http://schemas.openxmlformats.org/officeDocument/2006/relationships/hyperlink" Target="http://www.haskins.yale.edu/Reprints/HL0011.pdf" TargetMode="External"/><Relationship Id="rId9" Type="http://schemas.openxmlformats.org/officeDocument/2006/relationships/image" Target="../media/image4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4" Type="http://schemas.openxmlformats.org/officeDocument/2006/relationships/audio" Target="../media/media13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Relationship Id="rId9" Type="http://schemas.openxmlformats.org/officeDocument/2006/relationships/hyperlink" Target="http://www.ipds.uni-kiel.de/pub_exx/on2003_1/PAPER_0996.pdf" TargetMode="External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ipds.uni-kiel.de/pub_exx/on2003_1/PAPER_0996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s.columbia.edu/~julia/papers/hop03.pdf" TargetMode="Externa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xcel_97_-_2004_Worksheet2.xls"/><Relationship Id="rId12" Type="http://schemas.openxmlformats.org/officeDocument/2006/relationships/image" Target="../media/image22.emf"/><Relationship Id="rId13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microsoft.com/office/2007/relationships/media" Target="../media/media15.WAV"/><Relationship Id="rId3" Type="http://schemas.openxmlformats.org/officeDocument/2006/relationships/audio" Target="../media/media15.WAV"/><Relationship Id="rId4" Type="http://schemas.microsoft.com/office/2007/relationships/media" Target="../media/media16.WAV"/><Relationship Id="rId5" Type="http://schemas.openxmlformats.org/officeDocument/2006/relationships/audio" Target="../media/media16.WAV"/><Relationship Id="rId6" Type="http://schemas.openxmlformats.org/officeDocument/2006/relationships/slideLayout" Target="../slideLayouts/slideLayout7.xml"/><Relationship Id="rId7" Type="http://schemas.openxmlformats.org/officeDocument/2006/relationships/oleObject" Target="../embeddings/Microsoft_Excel_97_-_2004_Worksheet1.xls"/><Relationship Id="rId8" Type="http://schemas.openxmlformats.org/officeDocument/2006/relationships/image" Target="../media/image21.emf"/><Relationship Id="rId9" Type="http://schemas.openxmlformats.org/officeDocument/2006/relationships/image" Target="../media/image11.png"/><Relationship Id="rId10" Type="http://schemas.openxmlformats.org/officeDocument/2006/relationships/hyperlink" Target="http://www.google.com/url?sa=t&amp;rct=j&amp;q=&amp;esrc=s&amp;source=web&amp;cd=1&amp;cad=rja&amp;ved=0CCoQFjAA&amp;url=http://webs2002.uab.es/filologiacatalana/papi/tobi/Prieto-Face.ppt&amp;ei=CjWbUpe6DojYswbxzIDoCA&amp;usg=AFQjCNGBGn7scy2D5xJITvqjxZR_93b5mw&amp;bvm=bv.57155469,d.Ym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diom.ucsd.edu/~arvaniti/ArvanitiLadd1995.pdf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Synchronisierung der Grundfrequenz in akzentuierten Wörtern.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066800" y="2819400"/>
            <a:ext cx="306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Jonathan Harrington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5105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Quellen in 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 vorhanden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334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" y="8382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 kommt fr</a:t>
            </a:r>
            <a:r>
              <a:rPr lang="de-DE" dirty="0" smtClean="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üher vor wegen</a:t>
            </a:r>
            <a:endParaRPr lang="de-DE" dirty="0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179512" y="4437112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2. </a:t>
            </a:r>
            <a:r>
              <a:rPr lang="de-DE" dirty="0" smtClean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einer 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2276872"/>
            <a:ext cx="6888163" cy="1528763"/>
            <a:chOff x="228600" y="1143000"/>
            <a:chExt cx="6888163" cy="1528763"/>
          </a:xfrm>
        </p:grpSpPr>
        <p:sp>
          <p:nvSpPr>
            <p:cNvPr id="24600" name="Text Box 8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2620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malie Lemonick</a:t>
              </a:r>
            </a:p>
          </p:txBody>
        </p:sp>
        <p:sp>
          <p:nvSpPr>
            <p:cNvPr id="24601" name="Text Box 10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1438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Lemm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19894" y="2274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78682" y="2274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306094" y="21978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64882" y="21978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810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482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608" name="TextBox 43"/>
            <p:cNvSpPr txBox="1">
              <a:spLocks noChangeArrowheads="1"/>
            </p:cNvSpPr>
            <p:nvPr/>
          </p:nvSpPr>
          <p:spPr bwMode="auto">
            <a:xfrm>
              <a:off x="609600" y="1600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09" name="TextBox 44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10" name="TextBox 45"/>
            <p:cNvSpPr txBox="1">
              <a:spLocks noChangeArrowheads="1"/>
            </p:cNvSpPr>
            <p:nvPr/>
          </p:nvSpPr>
          <p:spPr bwMode="auto">
            <a:xfrm>
              <a:off x="8382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611" name="TextBox 46"/>
            <p:cNvSpPr txBox="1">
              <a:spLocks noChangeArrowheads="1"/>
            </p:cNvSpPr>
            <p:nvPr/>
          </p:nvSpPr>
          <p:spPr bwMode="auto">
            <a:xfrm>
              <a:off x="47244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08112" y="4665712"/>
            <a:ext cx="6092825" cy="1604963"/>
            <a:chOff x="381000" y="3048000"/>
            <a:chExt cx="6092825" cy="1604963"/>
          </a:xfrm>
        </p:grpSpPr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19018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 Lemm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18208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 Le Mann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648494" y="42552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107282" y="42552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534694" y="4179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993482" y="4179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6096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768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596" name="TextBox 53"/>
            <p:cNvSpPr txBox="1">
              <a:spLocks noChangeArrowheads="1"/>
            </p:cNvSpPr>
            <p:nvPr/>
          </p:nvSpPr>
          <p:spPr bwMode="auto">
            <a:xfrm>
              <a:off x="838200" y="35814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7" name="TextBox 54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8" name="TextBox 55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599" name="TextBox 56"/>
            <p:cNvSpPr txBox="1">
              <a:spLocks noChangeArrowheads="1"/>
            </p:cNvSpPr>
            <p:nvPr/>
          </p:nvSpPr>
          <p:spPr bwMode="auto">
            <a:xfrm>
              <a:off x="49530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sp>
        <p:nvSpPr>
          <p:cNvPr id="24584" name="TextBox 57"/>
          <p:cNvSpPr txBox="1">
            <a:spLocks noChangeArrowheads="1"/>
          </p:cNvSpPr>
          <p:nvPr/>
        </p:nvSpPr>
        <p:spPr bwMode="auto">
          <a:xfrm>
            <a:off x="990600" y="3810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 aus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&amp;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(1990)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040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1632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280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 tonaler 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Abstoßung = es muss genügend Zeit vorhanden sein, damit der Abstieg produziert werden kann.</a:t>
            </a:r>
          </a:p>
          <a:p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Kontexten 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ohne tonale Abstoßung und ohne folgende Wortgrenzen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wird auch H laut einiger Studien stabil mit dem Konsonant nach der primär betonten Silbe des akzentuierten Wortes synchronisiert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88640"/>
            <a:ext cx="521736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9600" y="2286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z.B. </a:t>
            </a:r>
          </a:p>
        </p:txBody>
      </p:sp>
      <p:sp>
        <p:nvSpPr>
          <p:cNvPr id="25605" name="TextBox 16"/>
          <p:cNvSpPr txBox="1">
            <a:spLocks noChangeArrowheads="1"/>
          </p:cNvSpPr>
          <p:nvPr/>
        </p:nvSpPr>
        <p:spPr bwMode="auto">
          <a:xfrm>
            <a:off x="1524000" y="28956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There was a </a:t>
            </a:r>
            <a:r>
              <a:rPr lang="en-US" b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minal fee for his services</a:t>
            </a:r>
          </a:p>
        </p:txBody>
      </p:sp>
      <p:sp>
        <p:nvSpPr>
          <p:cNvPr id="7" name="Freeform 6"/>
          <p:cNvSpPr/>
          <p:nvPr/>
        </p:nvSpPr>
        <p:spPr>
          <a:xfrm>
            <a:off x="3200400" y="3505200"/>
            <a:ext cx="685800" cy="4572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90801" y="3505200"/>
            <a:ext cx="12192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49588" y="3505200"/>
            <a:ext cx="121761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3048000" y="4114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3505200" y="4114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2133600" y="61722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et al (1999). JASA.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ladd99.jasa.pdf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7" y="0"/>
            <a:ext cx="6423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H</a:t>
            </a:r>
          </a:p>
        </p:txBody>
      </p:sp>
      <p:pic>
        <p:nvPicPr>
          <p:cNvPr id="26627" name="Picture 12" descr="test.pdf"/>
          <p:cNvPicPr>
            <a:picLocks noChangeAspect="1"/>
          </p:cNvPicPr>
          <p:nvPr/>
        </p:nvPicPr>
        <p:blipFill>
          <a:blip r:embed="rId2"/>
          <a:srcRect t="20067" b="9698"/>
          <a:stretch>
            <a:fillRect/>
          </a:stretch>
        </p:blipFill>
        <p:spPr bwMode="auto">
          <a:xfrm>
            <a:off x="228600" y="2209800"/>
            <a:ext cx="843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12199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773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251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10494" y="39997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20294" y="39997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91101" y="4000500"/>
            <a:ext cx="20574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1447800" y="1828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 von L</a:t>
            </a:r>
          </a:p>
        </p:txBody>
      </p:sp>
      <p:sp>
        <p:nvSpPr>
          <p:cNvPr id="26635" name="TextBox 17"/>
          <p:cNvSpPr txBox="1">
            <a:spLocks noChangeArrowheads="1"/>
          </p:cNvSpPr>
          <p:nvPr/>
        </p:nvSpPr>
        <p:spPr bwMode="auto">
          <a:xfrm>
            <a:off x="4495800" y="1828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 von H</a:t>
            </a:r>
          </a:p>
        </p:txBody>
      </p:sp>
      <p:sp>
        <p:nvSpPr>
          <p:cNvPr id="26636" name="TextBox 19"/>
          <p:cNvSpPr txBox="1">
            <a:spLocks noChangeArrowheads="1"/>
          </p:cNvSpPr>
          <p:nvPr/>
        </p:nvSpPr>
        <p:spPr bwMode="auto">
          <a:xfrm>
            <a:off x="762000" y="609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Eine ähnliche Stabilität von L und H im griechischen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5257800" y="5638800"/>
            <a:ext cx="2582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Arvaniti, Ladd &amp; Mennen. arvaniti98.jphon.pdf</a:t>
            </a:r>
          </a:p>
        </p:txBody>
      </p:sp>
      <p:sp>
        <p:nvSpPr>
          <p:cNvPr id="26638" name="TextBox 5"/>
          <p:cNvSpPr txBox="1">
            <a:spLocks noChangeArrowheads="1"/>
          </p:cNvSpPr>
          <p:nvPr/>
        </p:nvSpPr>
        <p:spPr bwMode="auto">
          <a:xfrm>
            <a:off x="609600" y="56388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3"/>
              </a:rPr>
              <a:t>Arvaniti &amp; Ladd(1995)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arvaniti95.icphs.pdf.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639" name="TextBox 25"/>
          <p:cNvSpPr txBox="1">
            <a:spLocks noChangeArrowheads="1"/>
          </p:cNvSpPr>
          <p:nvPr/>
        </p:nvSpPr>
        <p:spPr bwMode="auto">
          <a:xfrm>
            <a:off x="1828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0" name="TextBox 26"/>
          <p:cNvSpPr txBox="1">
            <a:spLocks noChangeArrowheads="1"/>
          </p:cNvSpPr>
          <p:nvPr/>
        </p:nvSpPr>
        <p:spPr bwMode="auto">
          <a:xfrm>
            <a:off x="2209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1" name="TextBox 27"/>
          <p:cNvSpPr txBox="1">
            <a:spLocks noChangeArrowheads="1"/>
          </p:cNvSpPr>
          <p:nvPr/>
        </p:nvSpPr>
        <p:spPr bwMode="auto">
          <a:xfrm>
            <a:off x="38862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2" name="TextBox 28"/>
          <p:cNvSpPr txBox="1">
            <a:spLocks noChangeArrowheads="1"/>
          </p:cNvSpPr>
          <p:nvPr/>
        </p:nvSpPr>
        <p:spPr bwMode="auto">
          <a:xfrm>
            <a:off x="4495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3" name="TextBox 29"/>
          <p:cNvSpPr txBox="1">
            <a:spLocks noChangeArrowheads="1"/>
          </p:cNvSpPr>
          <p:nvPr/>
        </p:nvSpPr>
        <p:spPr bwMode="auto">
          <a:xfrm>
            <a:off x="53340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4" name="TextBox 30"/>
          <p:cNvSpPr txBox="1">
            <a:spLocks noChangeArrowheads="1"/>
          </p:cNvSpPr>
          <p:nvPr/>
        </p:nvSpPr>
        <p:spPr bwMode="auto">
          <a:xfrm>
            <a:off x="58674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5" name="TextBox 6"/>
          <p:cNvSpPr txBox="1">
            <a:spLocks noChangeArrowheads="1"/>
          </p:cNvSpPr>
          <p:nvPr/>
        </p:nvSpPr>
        <p:spPr bwMode="auto">
          <a:xfrm>
            <a:off x="1295400" y="11430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r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713040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Segmental </a:t>
            </a:r>
            <a:r>
              <a:rPr lang="de-DE" dirty="0" err="1">
                <a:latin typeface="Calibri"/>
                <a:cs typeface="Calibri"/>
              </a:rPr>
              <a:t>anchoring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ist die Theorie, dass L und H stabil mit Segmenten synchronisiert werden (stabil in Segmenten verankert sind)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381000" y="20574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Konsistent mit dieser Theorie zeigen einige Studien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, dass die Dauer und Geschwindigkeit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aus der segmentellen Dauer (zwischen Ankern) ableitbar ist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1905000" y="3886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langsam 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5334000" y="396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schnell </a:t>
            </a:r>
          </a:p>
        </p:txBody>
      </p:sp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1676400" y="33528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There was a </a:t>
            </a:r>
            <a:r>
              <a:rPr lang="en-US" b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minal fee for his services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81200" y="4876800"/>
            <a:ext cx="12954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24794" y="51808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39987" y="51038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54102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59436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19812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7662" name="TextBox 18"/>
          <p:cNvSpPr txBox="1">
            <a:spLocks noChangeArrowheads="1"/>
          </p:cNvSpPr>
          <p:nvPr/>
        </p:nvSpPr>
        <p:spPr bwMode="auto">
          <a:xfrm>
            <a:off x="2895600" y="563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7663" name="TextBox 19"/>
          <p:cNvSpPr txBox="1">
            <a:spLocks noChangeArrowheads="1"/>
          </p:cNvSpPr>
          <p:nvPr/>
        </p:nvSpPr>
        <p:spPr bwMode="auto">
          <a:xfrm>
            <a:off x="19812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7664" name="TextBox 20"/>
          <p:cNvSpPr txBox="1">
            <a:spLocks noChangeArrowheads="1"/>
          </p:cNvSpPr>
          <p:nvPr/>
        </p:nvSpPr>
        <p:spPr bwMode="auto">
          <a:xfrm>
            <a:off x="2362200" y="4419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28194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sp>
        <p:nvSpPr>
          <p:cNvPr id="24" name="Freeform 23"/>
          <p:cNvSpPr/>
          <p:nvPr/>
        </p:nvSpPr>
        <p:spPr>
          <a:xfrm>
            <a:off x="5562600" y="4876800"/>
            <a:ext cx="6096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667" name="TextBox 24"/>
          <p:cNvSpPr txBox="1">
            <a:spLocks noChangeArrowheads="1"/>
          </p:cNvSpPr>
          <p:nvPr/>
        </p:nvSpPr>
        <p:spPr bwMode="auto">
          <a:xfrm>
            <a:off x="54102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7668" name="TextBox 25"/>
          <p:cNvSpPr txBox="1">
            <a:spLocks noChangeArrowheads="1"/>
          </p:cNvSpPr>
          <p:nvPr/>
        </p:nvSpPr>
        <p:spPr bwMode="auto">
          <a:xfrm>
            <a:off x="5638800" y="4419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7669" name="TextBox 26"/>
          <p:cNvSpPr txBox="1">
            <a:spLocks noChangeArrowheads="1"/>
          </p:cNvSpPr>
          <p:nvPr/>
        </p:nvSpPr>
        <p:spPr bwMode="auto">
          <a:xfrm>
            <a:off x="58674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953794" y="51808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87987" y="51800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72" name="TextBox 24"/>
          <p:cNvSpPr txBox="1">
            <a:spLocks noChangeArrowheads="1"/>
          </p:cNvSpPr>
          <p:nvPr/>
        </p:nvSpPr>
        <p:spPr bwMode="auto">
          <a:xfrm>
            <a:off x="152400" y="64008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Siehe prieto11.pdf und ladd04.pdf für eine Überblick</a:t>
            </a:r>
          </a:p>
        </p:txBody>
      </p:sp>
      <p:sp>
        <p:nvSpPr>
          <p:cNvPr id="27673" name="TextBox 17"/>
          <p:cNvSpPr txBox="1">
            <a:spLocks noChangeArrowheads="1"/>
          </p:cNvSpPr>
          <p:nvPr/>
        </p:nvSpPr>
        <p:spPr bwMode="auto">
          <a:xfrm>
            <a:off x="5334000" y="63246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et al (1999). JASA.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ladd99.jasa.pdf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981200" y="53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langsam 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4102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schnell </a:t>
            </a:r>
          </a:p>
        </p:txBody>
      </p:sp>
      <p:sp>
        <p:nvSpPr>
          <p:cNvPr id="6" name="Freeform 5"/>
          <p:cNvSpPr/>
          <p:nvPr/>
        </p:nvSpPr>
        <p:spPr>
          <a:xfrm>
            <a:off x="2057400" y="1524000"/>
            <a:ext cx="12954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00994" y="18280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6187" y="17510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54864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60198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20574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971800" y="2286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20574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2438400" y="1066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28956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sp>
        <p:nvSpPr>
          <p:cNvPr id="16" name="Freeform 15"/>
          <p:cNvSpPr/>
          <p:nvPr/>
        </p:nvSpPr>
        <p:spPr>
          <a:xfrm>
            <a:off x="5638800" y="1524000"/>
            <a:ext cx="6096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54864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5715000" y="1066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59436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029994" y="18280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64187" y="18272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3" name="TextBox 21"/>
          <p:cNvSpPr txBox="1">
            <a:spLocks noChangeArrowheads="1"/>
          </p:cNvSpPr>
          <p:nvPr/>
        </p:nvSpPr>
        <p:spPr bwMode="auto">
          <a:xfrm>
            <a:off x="228600" y="26670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Solche 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</a:t>
            </a:r>
          </a:p>
        </p:txBody>
      </p:sp>
      <p:sp>
        <p:nvSpPr>
          <p:cNvPr id="28694" name="TextBox 22"/>
          <p:cNvSpPr txBox="1">
            <a:spLocks noChangeArrowheads="1"/>
          </p:cNvSpPr>
          <p:nvPr/>
        </p:nvSpPr>
        <p:spPr bwMode="auto">
          <a:xfrm>
            <a:off x="990600" y="3200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widersprechen dem Ansatz der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niederländischen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Schule (Woche 3), dass die Dauer von Konturen (wie Anstieg) trotz Geschwindigkeitsänderungen konstant bleibt</a:t>
            </a:r>
          </a:p>
        </p:txBody>
      </p:sp>
      <p:sp>
        <p:nvSpPr>
          <p:cNvPr id="28695" name="TextBox 23"/>
          <p:cNvSpPr txBox="1">
            <a:spLocks noChangeArrowheads="1"/>
          </p:cNvSpPr>
          <p:nvPr/>
        </p:nvSpPr>
        <p:spPr bwMode="auto">
          <a:xfrm>
            <a:off x="1066800" y="44958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deuten ferner darauf hin, dass die Intonation </a:t>
            </a:r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nicht durch Konturen sondern durch verankerte </a:t>
            </a:r>
            <a:r>
              <a:rPr lang="de-DE" b="1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Tonziele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wie L und H geplant wird. </a:t>
            </a:r>
          </a:p>
        </p:txBody>
      </p:sp>
      <p:sp>
        <p:nvSpPr>
          <p:cNvPr id="25" name="Oval 24"/>
          <p:cNvSpPr/>
          <p:nvPr/>
        </p:nvSpPr>
        <p:spPr>
          <a:xfrm>
            <a:off x="533400" y="3352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533400" y="4572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98" name="TextBox 26"/>
          <p:cNvSpPr txBox="1">
            <a:spLocks noChangeArrowheads="1"/>
          </p:cNvSpPr>
          <p:nvPr/>
        </p:nvSpPr>
        <p:spPr bwMode="auto">
          <a:xfrm>
            <a:off x="1676400" y="63246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Siehe prieto11.pdf und ladd04.pdf für eine Überblick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3688" y="0"/>
            <a:ext cx="5713040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Segmental </a:t>
            </a:r>
            <a:r>
              <a:rPr lang="de-DE" dirty="0" err="1">
                <a:latin typeface="Calibri"/>
                <a:cs typeface="Calibri"/>
              </a:rPr>
              <a:t>anchoring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5549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09600" y="685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vom Tal (L) und Gipfel (H) können dialekt- und sprachbedingt sein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Spätere Gipfel in S. vs. N Deutsch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85800" y="60960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060848"/>
            <a:ext cx="70040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776" y="187511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517576" y="164492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Endlich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3498776" y="159888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Nordwind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175176" y="164492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Kampf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470576" y="159888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auf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37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285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85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66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623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67151" y="3576910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75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9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23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0976" y="22465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9376" y="2629173"/>
            <a:ext cx="3810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9076" y="32371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576" y="798785"/>
            <a:ext cx="3581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Späte </a:t>
            </a:r>
            <a:r>
              <a:rPr lang="de-DE" dirty="0" smtClean="0">
                <a:latin typeface="Calibri"/>
                <a:cs typeface="Calibri"/>
              </a:rPr>
              <a:t>Gipfel: bayerisch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202834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1828800" y="153164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Mehl (Wien)</a:t>
            </a:r>
          </a:p>
        </p:txBody>
      </p:sp>
      <p:pic>
        <p:nvPicPr>
          <p:cNvPr id="5" name="mehlW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68404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2438400" y="488444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3429000" y="252224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pic>
        <p:nvPicPr>
          <p:cNvPr id="4711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98884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988840"/>
            <a:ext cx="35052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5410200" y="153164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Mehl (Kiel)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6201" y="4122440"/>
            <a:ext cx="3810000" cy="31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437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821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7251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7" name="TextBox 16"/>
          <p:cNvSpPr txBox="1">
            <a:spLocks noChangeArrowheads="1"/>
          </p:cNvSpPr>
          <p:nvPr/>
        </p:nvSpPr>
        <p:spPr bwMode="auto">
          <a:xfrm>
            <a:off x="2971800" y="2979440"/>
            <a:ext cx="533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7118" name="TextBox 17"/>
          <p:cNvSpPr txBox="1">
            <a:spLocks noChangeArrowheads="1"/>
          </p:cNvSpPr>
          <p:nvPr/>
        </p:nvSpPr>
        <p:spPr bwMode="auto">
          <a:xfrm>
            <a:off x="5943600" y="2979440"/>
            <a:ext cx="533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7119" name="TextBox 18"/>
          <p:cNvSpPr txBox="1">
            <a:spLocks noChangeArrowheads="1"/>
          </p:cNvSpPr>
          <p:nvPr/>
        </p:nvSpPr>
        <p:spPr bwMode="auto">
          <a:xfrm>
            <a:off x="2286000" y="2065040"/>
            <a:ext cx="381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47120" name="TextBox 19"/>
          <p:cNvSpPr txBox="1">
            <a:spLocks noChangeArrowheads="1"/>
          </p:cNvSpPr>
          <p:nvPr/>
        </p:nvSpPr>
        <p:spPr bwMode="auto">
          <a:xfrm>
            <a:off x="5867400" y="1988840"/>
            <a:ext cx="381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pic>
        <p:nvPicPr>
          <p:cNvPr id="21" name="mehlSH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68404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7647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Späte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Gipfel</a:t>
            </a:r>
            <a:r>
              <a:rPr lang="en-US" dirty="0" smtClean="0">
                <a:latin typeface="Calibri"/>
                <a:cs typeface="Calibri"/>
              </a:rPr>
              <a:t>: Wien</a:t>
            </a: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6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066800" y="6096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Daher L+H* N. Deutsch vs. L*+H S. Deutsch?</a:t>
            </a:r>
          </a:p>
        </p:txBody>
      </p:sp>
      <p:sp>
        <p:nvSpPr>
          <p:cNvPr id="4" name="Freeform 3"/>
          <p:cNvSpPr/>
          <p:nvPr/>
        </p:nvSpPr>
        <p:spPr>
          <a:xfrm>
            <a:off x="17526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reeform 4"/>
          <p:cNvSpPr/>
          <p:nvPr/>
        </p:nvSpPr>
        <p:spPr>
          <a:xfrm>
            <a:off x="41910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71901" y="2400300"/>
            <a:ext cx="9906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298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914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50282" y="2397919"/>
            <a:ext cx="9906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381000" y="4191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Antwort bleibt ungeklärt. Ladd &amp; Atterer (2004)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schlagen vor, es handelt sich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um die selbe Kategorie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beiden Varianten (L+H*)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um einen etwas späteren L+H* in S. Deutsch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533400" y="64008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J. Phonetics.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2286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2" name="TextBox 15"/>
          <p:cNvSpPr txBox="1">
            <a:spLocks noChangeArrowheads="1"/>
          </p:cNvSpPr>
          <p:nvPr/>
        </p:nvSpPr>
        <p:spPr bwMode="auto">
          <a:xfrm>
            <a:off x="16764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48143" name="TextBox 16"/>
          <p:cNvSpPr txBox="1">
            <a:spLocks noChangeArrowheads="1"/>
          </p:cNvSpPr>
          <p:nvPr/>
        </p:nvSpPr>
        <p:spPr bwMode="auto">
          <a:xfrm>
            <a:off x="22860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48144" name="TextBox 17"/>
          <p:cNvSpPr txBox="1">
            <a:spLocks noChangeArrowheads="1"/>
          </p:cNvSpPr>
          <p:nvPr/>
        </p:nvSpPr>
        <p:spPr bwMode="auto">
          <a:xfrm>
            <a:off x="42672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L*</a:t>
            </a:r>
          </a:p>
        </p:txBody>
      </p:sp>
      <p:sp>
        <p:nvSpPr>
          <p:cNvPr id="48145" name="TextBox 18"/>
          <p:cNvSpPr txBox="1">
            <a:spLocks noChangeArrowheads="1"/>
          </p:cNvSpPr>
          <p:nvPr/>
        </p:nvSpPr>
        <p:spPr bwMode="auto">
          <a:xfrm>
            <a:off x="4800600" y="1828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8146" name="TextBox 19"/>
          <p:cNvSpPr txBox="1">
            <a:spLocks noChangeArrowheads="1"/>
          </p:cNvSpPr>
          <p:nvPr/>
        </p:nvSpPr>
        <p:spPr bwMode="auto">
          <a:xfrm>
            <a:off x="685800" y="3276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(V = primär betonter Vokal des akzentuierten Wortes)</a:t>
            </a:r>
          </a:p>
        </p:txBody>
      </p:sp>
      <p:sp>
        <p:nvSpPr>
          <p:cNvPr id="48147" name="TextBox 20"/>
          <p:cNvSpPr txBox="1">
            <a:spLocks noChangeArrowheads="1"/>
          </p:cNvSpPr>
          <p:nvPr/>
        </p:nvSpPr>
        <p:spPr bwMode="auto">
          <a:xfrm>
            <a:off x="16764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N. Deutsch</a:t>
            </a:r>
          </a:p>
        </p:txBody>
      </p:sp>
      <p:sp>
        <p:nvSpPr>
          <p:cNvPr id="48148" name="TextBox 21"/>
          <p:cNvSpPr txBox="1">
            <a:spLocks noChangeArrowheads="1"/>
          </p:cNvSpPr>
          <p:nvPr/>
        </p:nvSpPr>
        <p:spPr bwMode="auto">
          <a:xfrm>
            <a:off x="41910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S. Deutsch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23524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Segmenteller Analog</a:t>
            </a:r>
            <a:r>
              <a:rPr lang="de-DE" baseline="3000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304800" y="3733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Intonation</a:t>
            </a:r>
          </a:p>
        </p:txBody>
      </p:sp>
      <p:sp>
        <p:nvSpPr>
          <p:cNvPr id="49156" name="Rectangle 37"/>
          <p:cNvSpPr>
            <a:spLocks noChangeArrowheads="1"/>
          </p:cNvSpPr>
          <p:nvPr/>
        </p:nvSpPr>
        <p:spPr bwMode="auto">
          <a:xfrm>
            <a:off x="838200" y="6519863"/>
            <a:ext cx="723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Aus  Ladefoged, P. (2001)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Vowels and Consonants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Blackwell Publishers.</a:t>
            </a:r>
            <a:endParaRPr lang="en-AU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9174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z.B. haben Spanisch und  Englisch dieselben phonologischen Kategorien /p, b/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die Synchronisierung ist etwas anders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</a:t>
            </a:r>
          </a:p>
        </p:txBody>
      </p:sp>
      <p:sp>
        <p:nvSpPr>
          <p:cNvPr id="49175" name="TextBox 3"/>
          <p:cNvSpPr txBox="1">
            <a:spLocks noChangeArrowheads="1"/>
          </p:cNvSpPr>
          <p:nvPr/>
        </p:nvSpPr>
        <p:spPr bwMode="auto">
          <a:xfrm>
            <a:off x="152400" y="19050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VOT in /p/ ist:</a:t>
            </a:r>
          </a:p>
        </p:txBody>
      </p:sp>
      <p:pic>
        <p:nvPicPr>
          <p:cNvPr id="49176" name="Picture 31"/>
          <p:cNvPicPr>
            <a:picLocks noChangeAspect="1" noChangeArrowheads="1"/>
          </p:cNvPicPr>
          <p:nvPr/>
        </p:nvPicPr>
        <p:blipFill>
          <a:blip r:embed="rId6"/>
          <a:srcRect l="31250" r="42857"/>
          <a:stretch>
            <a:fillRect/>
          </a:stretch>
        </p:blipFill>
        <p:spPr bwMode="auto">
          <a:xfrm>
            <a:off x="3048000" y="2209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7" name="Picture 31"/>
          <p:cNvPicPr>
            <a:picLocks noChangeAspect="1" noChangeArrowheads="1"/>
          </p:cNvPicPr>
          <p:nvPr/>
        </p:nvPicPr>
        <p:blipFill>
          <a:blip r:embed="rId6"/>
          <a:srcRect l="75000"/>
          <a:stretch>
            <a:fillRect/>
          </a:stretch>
        </p:blipFill>
        <p:spPr bwMode="auto">
          <a:xfrm>
            <a:off x="6553200" y="2286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0" name="TextBox 12"/>
          <p:cNvSpPr txBox="1">
            <a:spLocks noChangeArrowheads="1"/>
          </p:cNvSpPr>
          <p:nvPr/>
        </p:nvSpPr>
        <p:spPr bwMode="auto">
          <a:xfrm>
            <a:off x="3276600" y="33528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Pesos (Geld)</a:t>
            </a:r>
          </a:p>
        </p:txBody>
      </p:sp>
      <p:sp>
        <p:nvSpPr>
          <p:cNvPr id="49181" name="TextBox 13"/>
          <p:cNvSpPr txBox="1">
            <a:spLocks noChangeArrowheads="1"/>
          </p:cNvSpPr>
          <p:nvPr/>
        </p:nvSpPr>
        <p:spPr bwMode="auto">
          <a:xfrm>
            <a:off x="6553200" y="3352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Paces (Schritte)</a:t>
            </a:r>
          </a:p>
        </p:txBody>
      </p:sp>
      <p:sp>
        <p:nvSpPr>
          <p:cNvPr id="49182" name="TextBox 16"/>
          <p:cNvSpPr txBox="1">
            <a:spLocks noChangeArrowheads="1"/>
          </p:cNvSpPr>
          <p:nvPr/>
        </p:nvSpPr>
        <p:spPr bwMode="auto">
          <a:xfrm>
            <a:off x="3581400" y="1524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Spanisch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49183" name="TextBox 17"/>
          <p:cNvSpPr txBox="1">
            <a:spLocks noChangeArrowheads="1"/>
          </p:cNvSpPr>
          <p:nvPr/>
        </p:nvSpPr>
        <p:spPr bwMode="auto">
          <a:xfrm>
            <a:off x="6705600" y="1524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Englisch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49184" name="TextBox 18"/>
          <p:cNvSpPr txBox="1">
            <a:spLocks noChangeArrowheads="1"/>
          </p:cNvSpPr>
          <p:nvPr/>
        </p:nvSpPr>
        <p:spPr bwMode="auto">
          <a:xfrm>
            <a:off x="3124200" y="1905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= unaspiriert</a:t>
            </a:r>
          </a:p>
        </p:txBody>
      </p:sp>
      <p:sp>
        <p:nvSpPr>
          <p:cNvPr id="49185" name="TextBox 19"/>
          <p:cNvSpPr txBox="1">
            <a:spLocks noChangeArrowheads="1"/>
          </p:cNvSpPr>
          <p:nvPr/>
        </p:nvSpPr>
        <p:spPr bwMode="auto">
          <a:xfrm>
            <a:off x="6400800" y="18288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= aspiriert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581400" y="30480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6705600" y="29718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9" name="TextBox 26"/>
          <p:cNvSpPr txBox="1">
            <a:spLocks noChangeArrowheads="1"/>
          </p:cNvSpPr>
          <p:nvPr/>
        </p:nvSpPr>
        <p:spPr bwMode="auto">
          <a:xfrm>
            <a:off x="762000" y="62484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Theorie von Ladd (2004). Siehe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" y="4114800"/>
            <a:ext cx="8153400" cy="1981200"/>
            <a:chOff x="381000" y="4114800"/>
            <a:chExt cx="8153400" cy="1981200"/>
          </a:xfrm>
        </p:grpSpPr>
        <p:sp>
          <p:nvSpPr>
            <p:cNvPr id="49161" name="TextBox 6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 Gipfel ist:</a:t>
              </a:r>
            </a:p>
          </p:txBody>
        </p:sp>
        <p:sp>
          <p:nvSpPr>
            <p:cNvPr id="49162" name="TextBox 7"/>
            <p:cNvSpPr txBox="1">
              <a:spLocks noChangeArrowheads="1"/>
            </p:cNvSpPr>
            <p:nvPr/>
          </p:nvSpPr>
          <p:spPr bwMode="auto">
            <a:xfrm>
              <a:off x="6019800" y="4114800"/>
              <a:ext cx="2514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Spät in S. Deutsch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81400" y="5181600"/>
              <a:ext cx="1303338" cy="566738"/>
            </a:xfrm>
            <a:custGeom>
              <a:avLst/>
              <a:gdLst>
                <a:gd name="connsiteX0" fmla="*/ 0 w 1303867"/>
                <a:gd name="connsiteY0" fmla="*/ 567267 h 567267"/>
                <a:gd name="connsiteX1" fmla="*/ 160867 w 1303867"/>
                <a:gd name="connsiteY1" fmla="*/ 541867 h 567267"/>
                <a:gd name="connsiteX2" fmla="*/ 228600 w 1303867"/>
                <a:gd name="connsiteY2" fmla="*/ 524934 h 567267"/>
                <a:gd name="connsiteX3" fmla="*/ 279400 w 1303867"/>
                <a:gd name="connsiteY3" fmla="*/ 508000 h 567267"/>
                <a:gd name="connsiteX4" fmla="*/ 313267 w 1303867"/>
                <a:gd name="connsiteY4" fmla="*/ 482600 h 567267"/>
                <a:gd name="connsiteX5" fmla="*/ 338667 w 1303867"/>
                <a:gd name="connsiteY5" fmla="*/ 474134 h 567267"/>
                <a:gd name="connsiteX6" fmla="*/ 406400 w 1303867"/>
                <a:gd name="connsiteY6" fmla="*/ 397934 h 567267"/>
                <a:gd name="connsiteX7" fmla="*/ 465667 w 1303867"/>
                <a:gd name="connsiteY7" fmla="*/ 330200 h 567267"/>
                <a:gd name="connsiteX8" fmla="*/ 474133 w 1303867"/>
                <a:gd name="connsiteY8" fmla="*/ 304800 h 567267"/>
                <a:gd name="connsiteX9" fmla="*/ 516467 w 1303867"/>
                <a:gd name="connsiteY9" fmla="*/ 254000 h 567267"/>
                <a:gd name="connsiteX10" fmla="*/ 541867 w 1303867"/>
                <a:gd name="connsiteY10" fmla="*/ 203200 h 567267"/>
                <a:gd name="connsiteX11" fmla="*/ 567267 w 1303867"/>
                <a:gd name="connsiteY11" fmla="*/ 177800 h 567267"/>
                <a:gd name="connsiteX12" fmla="*/ 584200 w 1303867"/>
                <a:gd name="connsiteY12" fmla="*/ 152400 h 567267"/>
                <a:gd name="connsiteX13" fmla="*/ 601133 w 1303867"/>
                <a:gd name="connsiteY13" fmla="*/ 118534 h 567267"/>
                <a:gd name="connsiteX14" fmla="*/ 643467 w 1303867"/>
                <a:gd name="connsiteY14" fmla="*/ 76200 h 567267"/>
                <a:gd name="connsiteX15" fmla="*/ 651933 w 1303867"/>
                <a:gd name="connsiteY15" fmla="*/ 50800 h 567267"/>
                <a:gd name="connsiteX16" fmla="*/ 677333 w 1303867"/>
                <a:gd name="connsiteY16" fmla="*/ 42334 h 567267"/>
                <a:gd name="connsiteX17" fmla="*/ 694267 w 1303867"/>
                <a:gd name="connsiteY17" fmla="*/ 25400 h 567267"/>
                <a:gd name="connsiteX18" fmla="*/ 745067 w 1303867"/>
                <a:gd name="connsiteY18" fmla="*/ 0 h 567267"/>
                <a:gd name="connsiteX19" fmla="*/ 855133 w 1303867"/>
                <a:gd name="connsiteY19" fmla="*/ 8467 h 567267"/>
                <a:gd name="connsiteX20" fmla="*/ 897467 w 1303867"/>
                <a:gd name="connsiteY20" fmla="*/ 42334 h 567267"/>
                <a:gd name="connsiteX21" fmla="*/ 922867 w 1303867"/>
                <a:gd name="connsiteY21" fmla="*/ 50800 h 567267"/>
                <a:gd name="connsiteX22" fmla="*/ 939800 w 1303867"/>
                <a:gd name="connsiteY22" fmla="*/ 67734 h 567267"/>
                <a:gd name="connsiteX23" fmla="*/ 965200 w 1303867"/>
                <a:gd name="connsiteY23" fmla="*/ 84667 h 567267"/>
                <a:gd name="connsiteX24" fmla="*/ 990600 w 1303867"/>
                <a:gd name="connsiteY24" fmla="*/ 118534 h 567267"/>
                <a:gd name="connsiteX25" fmla="*/ 1016000 w 1303867"/>
                <a:gd name="connsiteY25" fmla="*/ 169334 h 567267"/>
                <a:gd name="connsiteX26" fmla="*/ 1041400 w 1303867"/>
                <a:gd name="connsiteY26" fmla="*/ 194734 h 567267"/>
                <a:gd name="connsiteX27" fmla="*/ 1092200 w 1303867"/>
                <a:gd name="connsiteY27" fmla="*/ 245534 h 567267"/>
                <a:gd name="connsiteX28" fmla="*/ 1151467 w 1303867"/>
                <a:gd name="connsiteY28" fmla="*/ 321734 h 567267"/>
                <a:gd name="connsiteX29" fmla="*/ 1210733 w 1303867"/>
                <a:gd name="connsiteY29" fmla="*/ 397934 h 567267"/>
                <a:gd name="connsiteX30" fmla="*/ 1236133 w 1303867"/>
                <a:gd name="connsiteY30" fmla="*/ 423334 h 567267"/>
                <a:gd name="connsiteX31" fmla="*/ 1278467 w 1303867"/>
                <a:gd name="connsiteY31" fmla="*/ 448734 h 567267"/>
                <a:gd name="connsiteX32" fmla="*/ 1303867 w 1303867"/>
                <a:gd name="connsiteY32" fmla="*/ 474134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3867" h="567267">
                  <a:moveTo>
                    <a:pt x="0" y="567267"/>
                  </a:moveTo>
                  <a:cubicBezTo>
                    <a:pt x="53622" y="558800"/>
                    <a:pt x="109366" y="559035"/>
                    <a:pt x="160867" y="541867"/>
                  </a:cubicBezTo>
                  <a:cubicBezTo>
                    <a:pt x="237937" y="516176"/>
                    <a:pt x="116214" y="555585"/>
                    <a:pt x="228600" y="524934"/>
                  </a:cubicBezTo>
                  <a:cubicBezTo>
                    <a:pt x="245820" y="520238"/>
                    <a:pt x="262467" y="513645"/>
                    <a:pt x="279400" y="508000"/>
                  </a:cubicBezTo>
                  <a:cubicBezTo>
                    <a:pt x="290689" y="499533"/>
                    <a:pt x="301015" y="489601"/>
                    <a:pt x="313267" y="482600"/>
                  </a:cubicBezTo>
                  <a:cubicBezTo>
                    <a:pt x="321016" y="478172"/>
                    <a:pt x="331622" y="479613"/>
                    <a:pt x="338667" y="474134"/>
                  </a:cubicBezTo>
                  <a:cubicBezTo>
                    <a:pt x="430923" y="402380"/>
                    <a:pt x="361626" y="449106"/>
                    <a:pt x="406400" y="397934"/>
                  </a:cubicBezTo>
                  <a:cubicBezTo>
                    <a:pt x="475744" y="318682"/>
                    <a:pt x="427559" y="387360"/>
                    <a:pt x="465667" y="330200"/>
                  </a:cubicBezTo>
                  <a:cubicBezTo>
                    <a:pt x="468489" y="321733"/>
                    <a:pt x="470142" y="312782"/>
                    <a:pt x="474133" y="304800"/>
                  </a:cubicBezTo>
                  <a:cubicBezTo>
                    <a:pt x="485920" y="281227"/>
                    <a:pt x="497744" y="272723"/>
                    <a:pt x="516467" y="254000"/>
                  </a:cubicBezTo>
                  <a:cubicBezTo>
                    <a:pt x="524953" y="228541"/>
                    <a:pt x="523629" y="225085"/>
                    <a:pt x="541867" y="203200"/>
                  </a:cubicBezTo>
                  <a:cubicBezTo>
                    <a:pt x="549532" y="194002"/>
                    <a:pt x="559602" y="186998"/>
                    <a:pt x="567267" y="177800"/>
                  </a:cubicBezTo>
                  <a:cubicBezTo>
                    <a:pt x="573781" y="169983"/>
                    <a:pt x="579152" y="161235"/>
                    <a:pt x="584200" y="152400"/>
                  </a:cubicBezTo>
                  <a:cubicBezTo>
                    <a:pt x="590462" y="141442"/>
                    <a:pt x="593384" y="128496"/>
                    <a:pt x="601133" y="118534"/>
                  </a:cubicBezTo>
                  <a:cubicBezTo>
                    <a:pt x="613385" y="102781"/>
                    <a:pt x="643467" y="76200"/>
                    <a:pt x="643467" y="76200"/>
                  </a:cubicBezTo>
                  <a:cubicBezTo>
                    <a:pt x="646289" y="67733"/>
                    <a:pt x="645622" y="57111"/>
                    <a:pt x="651933" y="50800"/>
                  </a:cubicBezTo>
                  <a:cubicBezTo>
                    <a:pt x="658244" y="44489"/>
                    <a:pt x="669680" y="46926"/>
                    <a:pt x="677333" y="42334"/>
                  </a:cubicBezTo>
                  <a:cubicBezTo>
                    <a:pt x="684178" y="38227"/>
                    <a:pt x="688033" y="30387"/>
                    <a:pt x="694267" y="25400"/>
                  </a:cubicBezTo>
                  <a:cubicBezTo>
                    <a:pt x="717713" y="6643"/>
                    <a:pt x="718240" y="8943"/>
                    <a:pt x="745067" y="0"/>
                  </a:cubicBezTo>
                  <a:cubicBezTo>
                    <a:pt x="781756" y="2822"/>
                    <a:pt x="818966" y="1686"/>
                    <a:pt x="855133" y="8467"/>
                  </a:cubicBezTo>
                  <a:cubicBezTo>
                    <a:pt x="879782" y="13089"/>
                    <a:pt x="879138" y="31337"/>
                    <a:pt x="897467" y="42334"/>
                  </a:cubicBezTo>
                  <a:cubicBezTo>
                    <a:pt x="905120" y="46926"/>
                    <a:pt x="914400" y="47978"/>
                    <a:pt x="922867" y="50800"/>
                  </a:cubicBezTo>
                  <a:cubicBezTo>
                    <a:pt x="928511" y="56445"/>
                    <a:pt x="933567" y="62747"/>
                    <a:pt x="939800" y="67734"/>
                  </a:cubicBezTo>
                  <a:cubicBezTo>
                    <a:pt x="947746" y="74091"/>
                    <a:pt x="958005" y="77472"/>
                    <a:pt x="965200" y="84667"/>
                  </a:cubicBezTo>
                  <a:cubicBezTo>
                    <a:pt x="975178" y="94645"/>
                    <a:pt x="982133" y="107245"/>
                    <a:pt x="990600" y="118534"/>
                  </a:cubicBezTo>
                  <a:cubicBezTo>
                    <a:pt x="999086" y="143990"/>
                    <a:pt x="997764" y="147451"/>
                    <a:pt x="1016000" y="169334"/>
                  </a:cubicBezTo>
                  <a:cubicBezTo>
                    <a:pt x="1023665" y="178532"/>
                    <a:pt x="1033608" y="185643"/>
                    <a:pt x="1041400" y="194734"/>
                  </a:cubicBezTo>
                  <a:cubicBezTo>
                    <a:pt x="1083407" y="243742"/>
                    <a:pt x="1047486" y="215723"/>
                    <a:pt x="1092200" y="245534"/>
                  </a:cubicBezTo>
                  <a:cubicBezTo>
                    <a:pt x="1132709" y="306297"/>
                    <a:pt x="1111676" y="281943"/>
                    <a:pt x="1151467" y="321734"/>
                  </a:cubicBezTo>
                  <a:cubicBezTo>
                    <a:pt x="1167505" y="369853"/>
                    <a:pt x="1153622" y="340823"/>
                    <a:pt x="1210733" y="397934"/>
                  </a:cubicBezTo>
                  <a:cubicBezTo>
                    <a:pt x="1219200" y="406401"/>
                    <a:pt x="1225866" y="417174"/>
                    <a:pt x="1236133" y="423334"/>
                  </a:cubicBezTo>
                  <a:cubicBezTo>
                    <a:pt x="1250244" y="431801"/>
                    <a:pt x="1265302" y="438860"/>
                    <a:pt x="1278467" y="448734"/>
                  </a:cubicBezTo>
                  <a:cubicBezTo>
                    <a:pt x="1288046" y="455918"/>
                    <a:pt x="1303867" y="474134"/>
                    <a:pt x="1303867" y="47413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29400" y="5181600"/>
              <a:ext cx="1303338" cy="566738"/>
            </a:xfrm>
            <a:custGeom>
              <a:avLst/>
              <a:gdLst>
                <a:gd name="connsiteX0" fmla="*/ 0 w 1303867"/>
                <a:gd name="connsiteY0" fmla="*/ 567267 h 567267"/>
                <a:gd name="connsiteX1" fmla="*/ 160867 w 1303867"/>
                <a:gd name="connsiteY1" fmla="*/ 541867 h 567267"/>
                <a:gd name="connsiteX2" fmla="*/ 228600 w 1303867"/>
                <a:gd name="connsiteY2" fmla="*/ 524934 h 567267"/>
                <a:gd name="connsiteX3" fmla="*/ 279400 w 1303867"/>
                <a:gd name="connsiteY3" fmla="*/ 508000 h 567267"/>
                <a:gd name="connsiteX4" fmla="*/ 313267 w 1303867"/>
                <a:gd name="connsiteY4" fmla="*/ 482600 h 567267"/>
                <a:gd name="connsiteX5" fmla="*/ 338667 w 1303867"/>
                <a:gd name="connsiteY5" fmla="*/ 474134 h 567267"/>
                <a:gd name="connsiteX6" fmla="*/ 406400 w 1303867"/>
                <a:gd name="connsiteY6" fmla="*/ 397934 h 567267"/>
                <a:gd name="connsiteX7" fmla="*/ 465667 w 1303867"/>
                <a:gd name="connsiteY7" fmla="*/ 330200 h 567267"/>
                <a:gd name="connsiteX8" fmla="*/ 474133 w 1303867"/>
                <a:gd name="connsiteY8" fmla="*/ 304800 h 567267"/>
                <a:gd name="connsiteX9" fmla="*/ 516467 w 1303867"/>
                <a:gd name="connsiteY9" fmla="*/ 254000 h 567267"/>
                <a:gd name="connsiteX10" fmla="*/ 541867 w 1303867"/>
                <a:gd name="connsiteY10" fmla="*/ 203200 h 567267"/>
                <a:gd name="connsiteX11" fmla="*/ 567267 w 1303867"/>
                <a:gd name="connsiteY11" fmla="*/ 177800 h 567267"/>
                <a:gd name="connsiteX12" fmla="*/ 584200 w 1303867"/>
                <a:gd name="connsiteY12" fmla="*/ 152400 h 567267"/>
                <a:gd name="connsiteX13" fmla="*/ 601133 w 1303867"/>
                <a:gd name="connsiteY13" fmla="*/ 118534 h 567267"/>
                <a:gd name="connsiteX14" fmla="*/ 643467 w 1303867"/>
                <a:gd name="connsiteY14" fmla="*/ 76200 h 567267"/>
                <a:gd name="connsiteX15" fmla="*/ 651933 w 1303867"/>
                <a:gd name="connsiteY15" fmla="*/ 50800 h 567267"/>
                <a:gd name="connsiteX16" fmla="*/ 677333 w 1303867"/>
                <a:gd name="connsiteY16" fmla="*/ 42334 h 567267"/>
                <a:gd name="connsiteX17" fmla="*/ 694267 w 1303867"/>
                <a:gd name="connsiteY17" fmla="*/ 25400 h 567267"/>
                <a:gd name="connsiteX18" fmla="*/ 745067 w 1303867"/>
                <a:gd name="connsiteY18" fmla="*/ 0 h 567267"/>
                <a:gd name="connsiteX19" fmla="*/ 855133 w 1303867"/>
                <a:gd name="connsiteY19" fmla="*/ 8467 h 567267"/>
                <a:gd name="connsiteX20" fmla="*/ 897467 w 1303867"/>
                <a:gd name="connsiteY20" fmla="*/ 42334 h 567267"/>
                <a:gd name="connsiteX21" fmla="*/ 922867 w 1303867"/>
                <a:gd name="connsiteY21" fmla="*/ 50800 h 567267"/>
                <a:gd name="connsiteX22" fmla="*/ 939800 w 1303867"/>
                <a:gd name="connsiteY22" fmla="*/ 67734 h 567267"/>
                <a:gd name="connsiteX23" fmla="*/ 965200 w 1303867"/>
                <a:gd name="connsiteY23" fmla="*/ 84667 h 567267"/>
                <a:gd name="connsiteX24" fmla="*/ 990600 w 1303867"/>
                <a:gd name="connsiteY24" fmla="*/ 118534 h 567267"/>
                <a:gd name="connsiteX25" fmla="*/ 1016000 w 1303867"/>
                <a:gd name="connsiteY25" fmla="*/ 169334 h 567267"/>
                <a:gd name="connsiteX26" fmla="*/ 1041400 w 1303867"/>
                <a:gd name="connsiteY26" fmla="*/ 194734 h 567267"/>
                <a:gd name="connsiteX27" fmla="*/ 1092200 w 1303867"/>
                <a:gd name="connsiteY27" fmla="*/ 245534 h 567267"/>
                <a:gd name="connsiteX28" fmla="*/ 1151467 w 1303867"/>
                <a:gd name="connsiteY28" fmla="*/ 321734 h 567267"/>
                <a:gd name="connsiteX29" fmla="*/ 1210733 w 1303867"/>
                <a:gd name="connsiteY29" fmla="*/ 397934 h 567267"/>
                <a:gd name="connsiteX30" fmla="*/ 1236133 w 1303867"/>
                <a:gd name="connsiteY30" fmla="*/ 423334 h 567267"/>
                <a:gd name="connsiteX31" fmla="*/ 1278467 w 1303867"/>
                <a:gd name="connsiteY31" fmla="*/ 448734 h 567267"/>
                <a:gd name="connsiteX32" fmla="*/ 1303867 w 1303867"/>
                <a:gd name="connsiteY32" fmla="*/ 474134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3867" h="567267">
                  <a:moveTo>
                    <a:pt x="0" y="567267"/>
                  </a:moveTo>
                  <a:cubicBezTo>
                    <a:pt x="53622" y="558800"/>
                    <a:pt x="109366" y="559035"/>
                    <a:pt x="160867" y="541867"/>
                  </a:cubicBezTo>
                  <a:cubicBezTo>
                    <a:pt x="237937" y="516176"/>
                    <a:pt x="116214" y="555585"/>
                    <a:pt x="228600" y="524934"/>
                  </a:cubicBezTo>
                  <a:cubicBezTo>
                    <a:pt x="245820" y="520238"/>
                    <a:pt x="262467" y="513645"/>
                    <a:pt x="279400" y="508000"/>
                  </a:cubicBezTo>
                  <a:cubicBezTo>
                    <a:pt x="290689" y="499533"/>
                    <a:pt x="301015" y="489601"/>
                    <a:pt x="313267" y="482600"/>
                  </a:cubicBezTo>
                  <a:cubicBezTo>
                    <a:pt x="321016" y="478172"/>
                    <a:pt x="331622" y="479613"/>
                    <a:pt x="338667" y="474134"/>
                  </a:cubicBezTo>
                  <a:cubicBezTo>
                    <a:pt x="430923" y="402380"/>
                    <a:pt x="361626" y="449106"/>
                    <a:pt x="406400" y="397934"/>
                  </a:cubicBezTo>
                  <a:cubicBezTo>
                    <a:pt x="475744" y="318682"/>
                    <a:pt x="427559" y="387360"/>
                    <a:pt x="465667" y="330200"/>
                  </a:cubicBezTo>
                  <a:cubicBezTo>
                    <a:pt x="468489" y="321733"/>
                    <a:pt x="470142" y="312782"/>
                    <a:pt x="474133" y="304800"/>
                  </a:cubicBezTo>
                  <a:cubicBezTo>
                    <a:pt x="485920" y="281227"/>
                    <a:pt x="497744" y="272723"/>
                    <a:pt x="516467" y="254000"/>
                  </a:cubicBezTo>
                  <a:cubicBezTo>
                    <a:pt x="524953" y="228541"/>
                    <a:pt x="523629" y="225085"/>
                    <a:pt x="541867" y="203200"/>
                  </a:cubicBezTo>
                  <a:cubicBezTo>
                    <a:pt x="549532" y="194002"/>
                    <a:pt x="559602" y="186998"/>
                    <a:pt x="567267" y="177800"/>
                  </a:cubicBezTo>
                  <a:cubicBezTo>
                    <a:pt x="573781" y="169983"/>
                    <a:pt x="579152" y="161235"/>
                    <a:pt x="584200" y="152400"/>
                  </a:cubicBezTo>
                  <a:cubicBezTo>
                    <a:pt x="590462" y="141442"/>
                    <a:pt x="593384" y="128496"/>
                    <a:pt x="601133" y="118534"/>
                  </a:cubicBezTo>
                  <a:cubicBezTo>
                    <a:pt x="613385" y="102781"/>
                    <a:pt x="643467" y="76200"/>
                    <a:pt x="643467" y="76200"/>
                  </a:cubicBezTo>
                  <a:cubicBezTo>
                    <a:pt x="646289" y="67733"/>
                    <a:pt x="645622" y="57111"/>
                    <a:pt x="651933" y="50800"/>
                  </a:cubicBezTo>
                  <a:cubicBezTo>
                    <a:pt x="658244" y="44489"/>
                    <a:pt x="669680" y="46926"/>
                    <a:pt x="677333" y="42334"/>
                  </a:cubicBezTo>
                  <a:cubicBezTo>
                    <a:pt x="684178" y="38227"/>
                    <a:pt x="688033" y="30387"/>
                    <a:pt x="694267" y="25400"/>
                  </a:cubicBezTo>
                  <a:cubicBezTo>
                    <a:pt x="717713" y="6643"/>
                    <a:pt x="718240" y="8943"/>
                    <a:pt x="745067" y="0"/>
                  </a:cubicBezTo>
                  <a:cubicBezTo>
                    <a:pt x="781756" y="2822"/>
                    <a:pt x="818966" y="1686"/>
                    <a:pt x="855133" y="8467"/>
                  </a:cubicBezTo>
                  <a:cubicBezTo>
                    <a:pt x="879782" y="13089"/>
                    <a:pt x="879138" y="31337"/>
                    <a:pt x="897467" y="42334"/>
                  </a:cubicBezTo>
                  <a:cubicBezTo>
                    <a:pt x="905120" y="46926"/>
                    <a:pt x="914400" y="47978"/>
                    <a:pt x="922867" y="50800"/>
                  </a:cubicBezTo>
                  <a:cubicBezTo>
                    <a:pt x="928511" y="56445"/>
                    <a:pt x="933567" y="62747"/>
                    <a:pt x="939800" y="67734"/>
                  </a:cubicBezTo>
                  <a:cubicBezTo>
                    <a:pt x="947746" y="74091"/>
                    <a:pt x="958005" y="77472"/>
                    <a:pt x="965200" y="84667"/>
                  </a:cubicBezTo>
                  <a:cubicBezTo>
                    <a:pt x="975178" y="94645"/>
                    <a:pt x="982133" y="107245"/>
                    <a:pt x="990600" y="118534"/>
                  </a:cubicBezTo>
                  <a:cubicBezTo>
                    <a:pt x="999086" y="143990"/>
                    <a:pt x="997764" y="147451"/>
                    <a:pt x="1016000" y="169334"/>
                  </a:cubicBezTo>
                  <a:cubicBezTo>
                    <a:pt x="1023665" y="178532"/>
                    <a:pt x="1033608" y="185643"/>
                    <a:pt x="1041400" y="194734"/>
                  </a:cubicBezTo>
                  <a:cubicBezTo>
                    <a:pt x="1083407" y="243742"/>
                    <a:pt x="1047486" y="215723"/>
                    <a:pt x="1092200" y="245534"/>
                  </a:cubicBezTo>
                  <a:cubicBezTo>
                    <a:pt x="1132709" y="306297"/>
                    <a:pt x="1111676" y="281943"/>
                    <a:pt x="1151467" y="321734"/>
                  </a:cubicBezTo>
                  <a:cubicBezTo>
                    <a:pt x="1167505" y="369853"/>
                    <a:pt x="1153622" y="340823"/>
                    <a:pt x="1210733" y="397934"/>
                  </a:cubicBezTo>
                  <a:cubicBezTo>
                    <a:pt x="1219200" y="406401"/>
                    <a:pt x="1225866" y="417174"/>
                    <a:pt x="1236133" y="423334"/>
                  </a:cubicBezTo>
                  <a:cubicBezTo>
                    <a:pt x="1250244" y="431801"/>
                    <a:pt x="1265302" y="438860"/>
                    <a:pt x="1278467" y="448734"/>
                  </a:cubicBezTo>
                  <a:cubicBezTo>
                    <a:pt x="1288046" y="455918"/>
                    <a:pt x="1303867" y="474134"/>
                    <a:pt x="1303867" y="47413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6210301" y="5295900"/>
              <a:ext cx="990600" cy="31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668294" y="5295106"/>
              <a:ext cx="990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620294" y="5295106"/>
              <a:ext cx="990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079082" y="5293519"/>
              <a:ext cx="990600" cy="1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169" name="TextBox 33"/>
            <p:cNvSpPr txBox="1">
              <a:spLocks noChangeArrowheads="1"/>
            </p:cNvSpPr>
            <p:nvPr/>
          </p:nvSpPr>
          <p:spPr bwMode="auto">
            <a:xfrm>
              <a:off x="4114800" y="56388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</a:t>
              </a:r>
            </a:p>
          </p:txBody>
        </p:sp>
        <p:sp>
          <p:nvSpPr>
            <p:cNvPr id="49170" name="TextBox 34"/>
            <p:cNvSpPr txBox="1">
              <a:spLocks noChangeArrowheads="1"/>
            </p:cNvSpPr>
            <p:nvPr/>
          </p:nvSpPr>
          <p:spPr bwMode="auto">
            <a:xfrm>
              <a:off x="6705600" y="56388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</a:t>
              </a:r>
            </a:p>
          </p:txBody>
        </p:sp>
        <p:sp>
          <p:nvSpPr>
            <p:cNvPr id="49171" name="TextBox 36"/>
            <p:cNvSpPr txBox="1">
              <a:spLocks noChangeArrowheads="1"/>
            </p:cNvSpPr>
            <p:nvPr/>
          </p:nvSpPr>
          <p:spPr bwMode="auto">
            <a:xfrm>
              <a:off x="4114800" y="46482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</a:t>
              </a:r>
            </a:p>
          </p:txBody>
        </p:sp>
        <p:sp>
          <p:nvSpPr>
            <p:cNvPr id="49172" name="TextBox 38"/>
            <p:cNvSpPr txBox="1">
              <a:spLocks noChangeArrowheads="1"/>
            </p:cNvSpPr>
            <p:nvPr/>
          </p:nvSpPr>
          <p:spPr bwMode="auto">
            <a:xfrm>
              <a:off x="7239000" y="47244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</a:t>
              </a:r>
            </a:p>
          </p:txBody>
        </p:sp>
        <p:sp>
          <p:nvSpPr>
            <p:cNvPr id="49173" name="TextBox 39"/>
            <p:cNvSpPr txBox="1">
              <a:spLocks noChangeArrowheads="1"/>
            </p:cNvSpPr>
            <p:nvPr/>
          </p:nvSpPr>
          <p:spPr bwMode="auto">
            <a:xfrm>
              <a:off x="3048000" y="4114800"/>
              <a:ext cx="2819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Mittel in N. Deutsch</a:t>
              </a:r>
            </a:p>
          </p:txBody>
        </p:sp>
      </p:grpSp>
      <p:pic>
        <p:nvPicPr>
          <p:cNvPr id="2" name="pesos 2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7824" y="2924944"/>
            <a:ext cx="288032" cy="288032"/>
          </a:xfrm>
          <a:prstGeom prst="rect">
            <a:avLst/>
          </a:prstGeom>
        </p:spPr>
      </p:pic>
      <p:pic>
        <p:nvPicPr>
          <p:cNvPr id="4" name="paces 2.aiff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8184" y="2780928"/>
            <a:ext cx="288032" cy="2880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130004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228600"/>
            <a:ext cx="6477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Die f0-Synchronisierung in akzentuierten Wörtern</a:t>
            </a:r>
          </a:p>
        </p:txBody>
      </p:sp>
      <p:sp>
        <p:nvSpPr>
          <p:cNvPr id="3" name="Freeform 2"/>
          <p:cNvSpPr/>
          <p:nvPr/>
        </p:nvSpPr>
        <p:spPr>
          <a:xfrm>
            <a:off x="7620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20688" y="1866900"/>
            <a:ext cx="14462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0294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219200" y="9906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7" name="Freeform 6"/>
          <p:cNvSpPr/>
          <p:nvPr/>
        </p:nvSpPr>
        <p:spPr>
          <a:xfrm>
            <a:off x="32766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278188" y="18288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488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0386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1" name="Freeform 10"/>
          <p:cNvSpPr/>
          <p:nvPr/>
        </p:nvSpPr>
        <p:spPr>
          <a:xfrm>
            <a:off x="6248400" y="15240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640388" y="17526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249194" y="1751806"/>
            <a:ext cx="13716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64008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657600" y="685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ter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33400" y="2743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d.h. es handelt sich um eine ähnliche f0-Gestaltung, die aber unterschiedlich mit dem primär betonten Vokal des akzentuierten Wortes zeitlich koordiniert wird.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533400" y="40386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ist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1066800" y="44958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phonetisch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bedingt (vom Kontext vorhersagbar, trägt nicht zu Bedeutungsunterschieden bei)</a:t>
            </a:r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1066800" y="5334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(nicht vom Kontext vorhersagbar, kann für linguistische Bedeutungsunterschiede eingesetzt werden).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858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Oval 57"/>
          <p:cNvSpPr/>
          <p:nvPr/>
        </p:nvSpPr>
        <p:spPr bwMode="auto">
          <a:xfrm>
            <a:off x="685800" y="548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Phonetische Faktoren</a:t>
            </a:r>
          </a:p>
        </p:txBody>
      </p:sp>
      <p:sp>
        <p:nvSpPr>
          <p:cNvPr id="2969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2973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selbe Melodie</a:t>
              </a:r>
            </a:p>
          </p:txBody>
        </p:sp>
        <p:sp>
          <p:nvSpPr>
            <p:cNvPr id="2973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 Melodien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2973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Keine Änderung in der Bedeutung</a:t>
              </a:r>
            </a:p>
          </p:txBody>
        </p:sp>
        <p:sp>
          <p:nvSpPr>
            <p:cNvPr id="2973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Wechsel in der Bedeutung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2972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</a:t>
              </a:r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unterschiedlicher Melodien</a:t>
              </a:r>
            </a:p>
          </p:txBody>
        </p:sp>
        <p:grpSp>
          <p:nvGrpSpPr>
            <p:cNvPr id="2972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2972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L+H*</a:t>
                </a:r>
              </a:p>
            </p:txBody>
          </p:sp>
          <p:sp>
            <p:nvSpPr>
              <p:cNvPr id="2972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L*+H</a:t>
                </a: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Straight Connector 66"/>
              <p:cNvCxnSpPr>
                <a:stCxn id="66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3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438400"/>
            <a:ext cx="4800600" cy="3814763"/>
            <a:chOff x="0" y="2438400"/>
            <a:chExt cx="4800600" cy="3814763"/>
          </a:xfrm>
        </p:grpSpPr>
        <p:sp>
          <p:nvSpPr>
            <p:cNvPr id="29706" name="TextBox 22"/>
            <p:cNvSpPr txBox="1">
              <a:spLocks noChangeArrowheads="1"/>
            </p:cNvSpPr>
            <p:nvPr/>
          </p:nvSpPr>
          <p:spPr bwMode="auto">
            <a:xfrm>
              <a:off x="0" y="24384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vorhersagbar und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entstehen wegen Kontext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 </a:t>
              </a:r>
            </a:p>
          </p:txBody>
        </p:sp>
        <p:grpSp>
          <p:nvGrpSpPr>
            <p:cNvPr id="2970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5" name="Straight Connector 34"/>
              <p:cNvCxnSpPr>
                <a:stCxn id="32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Vor einer Wortgrenze</a:t>
                </a:r>
              </a:p>
            </p:txBody>
          </p:sp>
          <p:sp>
            <p:nvSpPr>
              <p:cNvPr id="2971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Wortintern</a:t>
                </a:r>
              </a:p>
            </p:txBody>
          </p:sp>
          <p:sp>
            <p:nvSpPr>
              <p:cNvPr id="2971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1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2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smtClean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früher</a:t>
                </a:r>
                <a:endParaRPr lang="de-DE" dirty="0">
                  <a:latin typeface="Calibri" pitchFamily="-100" charset="0"/>
                  <a:ea typeface="Calibri" pitchFamily="-100" charset="0"/>
                  <a:cs typeface="Calibri" pitchFamily="-100" charset="0"/>
                </a:endParaRPr>
              </a:p>
            </p:txBody>
          </p:sp>
          <p:sp>
            <p:nvSpPr>
              <p:cNvPr id="2972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smtClean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später</a:t>
                </a:r>
                <a:endParaRPr lang="de-DE" dirty="0">
                  <a:latin typeface="Calibri" pitchFamily="-100" charset="0"/>
                  <a:ea typeface="Calibri" pitchFamily="-100" charset="0"/>
                  <a:cs typeface="Calibri" pitchFamily="-100" charset="0"/>
                </a:endParaRPr>
              </a:p>
            </p:txBody>
          </p:sp>
        </p:grpSp>
      </p:grpSp>
      <p:sp>
        <p:nvSpPr>
          <p:cNvPr id="2970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Unterschiedliche Synchronisierungen werden verursacht durch: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914400" y="2362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Lexikalischer Wortakzent: Schwedisch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990600" y="34290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Semantik: Deutsch, Englisch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85800" y="2514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Oval 4"/>
          <p:cNvSpPr/>
          <p:nvPr/>
        </p:nvSpPr>
        <p:spPr bwMode="auto">
          <a:xfrm>
            <a:off x="6858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Oval 5"/>
          <p:cNvSpPr/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990600" y="2819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Syntax (Aussage/Frage): Italienisch, Russisch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Phonologische Faktoren in der Synchronisierung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09600" y="15240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Ente = /anden/, Akzent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/, Akzent II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4648200" y="1524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im /a/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4648200" y="1981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nach dem /a/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"/>
            <a:ext cx="81369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Synchronisierung und Lexikalischer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Tonakzent im Schwedischen</a:t>
            </a: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0" y="533400"/>
            <a:ext cx="929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Bruce (1977)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die zeitliche Synchronisierung differenziert zwei verschiedene lexikalische Tonakzente in einigen schwedischen Varietäten</a:t>
            </a:r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457200" y="6477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Ambrazaitis &amp; Bruce (2006)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ambrazaitis06.lund.pdf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457200" y="61722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Bruce, G. (1977)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Swedish Word Accents in Sentence Perspective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Lund: Gleerup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13" name="ac1-dimm-no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c2-dimm-no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098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2895600"/>
            <a:ext cx="8702675" cy="3136900"/>
            <a:chOff x="228600" y="2895600"/>
            <a:chExt cx="8702675" cy="3136900"/>
          </a:xfrm>
        </p:grpSpPr>
        <p:pic>
          <p:nvPicPr>
            <p:cNvPr id="31757" name="Picture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Ich habe die Ente/den Geist im Nebel gesehen</a:t>
              </a:r>
              <a:r>
                <a:rPr lang="de-DE" baseline="3000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8458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und Fragen in süditalienischen Varietäten</a:t>
            </a:r>
          </a:p>
        </p:txBody>
      </p:sp>
      <p:sp>
        <p:nvSpPr>
          <p:cNvPr id="32771" name="TextBox 26"/>
          <p:cNvSpPr txBox="1">
            <a:spLocks noChangeArrowheads="1"/>
          </p:cNvSpPr>
          <p:nvPr/>
        </p:nvSpPr>
        <p:spPr bwMode="auto">
          <a:xfrm>
            <a:off x="762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sp>
        <p:nvSpPr>
          <p:cNvPr id="32772" name="TextBox 27"/>
          <p:cNvSpPr txBox="1">
            <a:spLocks noChangeArrowheads="1"/>
          </p:cNvSpPr>
          <p:nvPr/>
        </p:nvSpPr>
        <p:spPr bwMode="auto">
          <a:xfrm>
            <a:off x="6096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57200" y="60198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D'Imperio, M. (2002)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Probus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14, 37–69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dimperio02.probus.pdf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1676400" y="457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Gipfel ist in ja-nein Fragen später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5" name="Freeform 24"/>
          <p:cNvSpPr/>
          <p:nvPr/>
        </p:nvSpPr>
        <p:spPr>
          <a:xfrm>
            <a:off x="5981700" y="1446213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448300" y="1865313"/>
            <a:ext cx="1144587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9824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1000" y="1447800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81000" y="1866900"/>
            <a:ext cx="11445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532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82" name="Picture 4" descr="D:\PILAR\ENTONACIÓ\ESF Workshop LISBOA 2004\Sound files languages\Italian\vedrai-mamma-questio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2175" y="2895600"/>
            <a:ext cx="45180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5" descr="D:\PILAR\ENTONACIÓ\ESF Workshop LISBOA 2004\Sound files languages\Italian\vedrai-mamma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971800"/>
            <a:ext cx="4267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1296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677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5868194" y="48760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6211094" y="4837906"/>
            <a:ext cx="838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1" name="TextBox 23"/>
          <p:cNvSpPr txBox="1">
            <a:spLocks noChangeArrowheads="1"/>
          </p:cNvSpPr>
          <p:nvPr/>
        </p:nvSpPr>
        <p:spPr bwMode="auto">
          <a:xfrm>
            <a:off x="1752600" y="4724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2" name="TextBox 24"/>
          <p:cNvSpPr txBox="1">
            <a:spLocks noChangeArrowheads="1"/>
          </p:cNvSpPr>
          <p:nvPr/>
        </p:nvSpPr>
        <p:spPr bwMode="auto">
          <a:xfrm>
            <a:off x="6324600" y="4648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3" name="TextBox 25"/>
          <p:cNvSpPr txBox="1">
            <a:spLocks noChangeArrowheads="1"/>
          </p:cNvSpPr>
          <p:nvPr/>
        </p:nvSpPr>
        <p:spPr bwMode="auto">
          <a:xfrm>
            <a:off x="2590800" y="2057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vedrai m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ma domani</a:t>
            </a: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45720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Mama?</a:t>
            </a:r>
          </a:p>
        </p:txBody>
      </p:sp>
      <p:pic>
        <p:nvPicPr>
          <p:cNvPr id="31" name="AE8326A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A4D21A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Jejo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zovut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Jel</a:t>
            </a:r>
            <a:r>
              <a:rPr lang="en-US" baseline="30000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na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na/ 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</a:t>
            </a:r>
          </a:p>
        </p:txBody>
      </p:sp>
      <p:pic>
        <p:nvPicPr>
          <p:cNvPr id="3380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7"/>
          <p:cNvSpPr txBox="1">
            <a:spLocks noChangeArrowheads="1"/>
          </p:cNvSpPr>
          <p:nvPr/>
        </p:nvSpPr>
        <p:spPr bwMode="auto">
          <a:xfrm>
            <a:off x="1143000" y="6519863"/>
            <a:ext cx="693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Rathcke (2006),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AIPUK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, 37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rathcke06.aipuk.pdf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  <p:sp>
        <p:nvSpPr>
          <p:cNvPr id="33804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3805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8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133600" y="1"/>
            <a:ext cx="61828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und Fragen </a:t>
            </a: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im Russischen</a:t>
            </a:r>
            <a:endParaRPr lang="de-DE" dirty="0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2667000" y="9144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Gipfel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in Fragen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3815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Helena?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jelienaA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1828800"/>
            <a:ext cx="185737" cy="185737"/>
          </a:xfrm>
          <a:prstGeom prst="rect">
            <a:avLst/>
          </a:prstGeom>
        </p:spPr>
      </p:pic>
      <p:pic>
        <p:nvPicPr>
          <p:cNvPr id="28" name="jeliena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4191000"/>
            <a:ext cx="185737" cy="18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 überraschend, erwartet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kongruent mit dem Kontext</a:t>
            </a:r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niebuhr03.icphs.pdf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</a:t>
            </a: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im Deutschen</a:t>
            </a:r>
            <a:endParaRPr lang="de-DE" dirty="0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34822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4823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 bis spät</a:t>
            </a: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Sie hat Kunst immer gerne gehabt.  </a:t>
            </a:r>
          </a:p>
        </p:txBody>
      </p:sp>
      <p:sp>
        <p:nvSpPr>
          <p:cNvPr id="34825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lerin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0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Und dann hatte ich es erfahren!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überraschend, unerwartet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6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nicht-kongruent mit dem Kontext</a:t>
            </a:r>
          </a:p>
        </p:txBody>
      </p:sp>
      <p:sp>
        <p:nvSpPr>
          <p:cNvPr id="3483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pic>
        <p:nvPicPr>
          <p:cNvPr id="2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4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8600" y="4038600"/>
            <a:ext cx="4800600" cy="2190750"/>
            <a:chOff x="228600" y="4038600"/>
            <a:chExt cx="4800600" cy="2190750"/>
          </a:xfrm>
        </p:grpSpPr>
        <p:sp>
          <p:nvSpPr>
            <p:cNvPr id="35857" name="TextBox 4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4267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2. Identifikation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 Sie müssen pro Stimulus antworten: /b, d, </a:t>
              </a:r>
              <a:r>
                <a:rPr lang="de-DE" sz="2200">
                  <a:ea typeface="Calibri" pitchFamily="-100" charset="0"/>
                  <a:cs typeface="Calibri" pitchFamily="-100" charset="0"/>
                </a:rPr>
                <a:t>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</a:p>
          </p:txBody>
        </p:sp>
        <p:sp>
          <p:nvSpPr>
            <p:cNvPr id="35858" name="TextBox 5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3. Diskriminierung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sie müssen entscheiden, ob 2 Nachbar-Stimuli unterschiedlich sind, oder nicht.</a:t>
              </a:r>
            </a:p>
          </p:txBody>
        </p:sp>
      </p:grp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228600" y="457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Dieser Bedeutungsunterschied kann durch die kategoriale Wahrnehmung geprüft werden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304800" y="1676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Kategoriale Wahrnehmung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228600" y="3124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1. Hörern werden Stimuli aus einem F2-Kontinuum präsentiert.</a:t>
            </a:r>
          </a:p>
        </p:txBody>
      </p:sp>
      <p:grpSp>
        <p:nvGrpSpPr>
          <p:cNvPr id="35851" name="Group 8"/>
          <p:cNvGrpSpPr>
            <a:grpSpLocks/>
          </p:cNvGrpSpPr>
          <p:nvPr/>
        </p:nvGrpSpPr>
        <p:grpSpPr bwMode="auto">
          <a:xfrm>
            <a:off x="4800600" y="1524000"/>
            <a:ext cx="4191000" cy="4251325"/>
            <a:chOff x="1104" y="768"/>
            <a:chExt cx="2928" cy="2678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1104" y="768"/>
              <a:ext cx="2928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3585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768"/>
              <a:ext cx="292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4" y="3014"/>
              <a:ext cx="29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152400" y="2133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Experimente aus den Haksins Laboratories, 1952-7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3</a:t>
            </a:r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3048000" y="62484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2.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8" name="TextBox 14"/>
          <p:cNvSpPr txBox="1">
            <a:spLocks noChangeArrowheads="1"/>
          </p:cNvSpPr>
          <p:nvPr/>
        </p:nvSpPr>
        <p:spPr bwMode="auto">
          <a:xfrm>
            <a:off x="0" y="62484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1. Kohler (1987).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Proc. ICPHS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1676400" y="6519863"/>
            <a:ext cx="464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3. Liberman et al (1954).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Psychological Monographs</a:t>
            </a:r>
            <a:endParaRPr lang="de-DE" sz="1600" i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4" name="bdga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4008" y="2132856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pic>
        <p:nvPicPr>
          <p:cNvPr id="36867" name="Picture 4" descr="badaga_s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39068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1. Eine abrupte Änderung in der Identifikation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2. Eine deutliche Diskrimination der Nachbar-Stimuli </a:t>
            </a:r>
            <a:r>
              <a:rPr lang="de-DE" b="1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zwischen</a:t>
            </a: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 aber nicht innerhalb von Kategorien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28600" y="5334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Wenn Hörer unterschiedliche Kategorien hören: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2743200" y="2057400"/>
            <a:ext cx="3124200" cy="914400"/>
            <a:chOff x="914400" y="4724400"/>
            <a:chExt cx="3124200" cy="914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2895600" y="2057400"/>
            <a:ext cx="3124200" cy="914400"/>
            <a:chOff x="914400" y="4724400"/>
            <a:chExt cx="3124200" cy="914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3048000" y="2057400"/>
            <a:ext cx="3124200" cy="914400"/>
            <a:chOff x="914400" y="4724400"/>
            <a:chExt cx="3124200" cy="914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3276600" y="2057400"/>
            <a:ext cx="3124200" cy="914400"/>
            <a:chOff x="914400" y="4724400"/>
            <a:chExt cx="3124200" cy="914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3048001" y="2438400"/>
            <a:ext cx="18288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05994" y="2437606"/>
            <a:ext cx="1828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6" name="TextBox 24"/>
          <p:cNvSpPr txBox="1">
            <a:spLocks noChangeArrowheads="1"/>
          </p:cNvSpPr>
          <p:nvPr/>
        </p:nvSpPr>
        <p:spPr bwMode="auto">
          <a:xfrm>
            <a:off x="685800" y="5334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Kontinuum synthetisieren zwischen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endParaRPr lang="de-DE" baseline="300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 l="9529" t="13120" r="11369" b="13464"/>
          <a:stretch>
            <a:fillRect/>
          </a:stretch>
        </p:blipFill>
        <p:spPr bwMode="auto">
          <a:xfrm>
            <a:off x="6477000" y="16764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6"/>
          <p:cNvPicPr>
            <a:picLocks noChangeAspect="1" noChangeArrowheads="1"/>
          </p:cNvPicPr>
          <p:nvPr/>
        </p:nvPicPr>
        <p:blipFill>
          <a:blip r:embed="rId7"/>
          <a:srcRect l="-1454" t="13269" r="15019" b="13441"/>
          <a:stretch>
            <a:fillRect/>
          </a:stretch>
        </p:blipFill>
        <p:spPr bwMode="auto">
          <a:xfrm>
            <a:off x="304800" y="1828800"/>
            <a:ext cx="21145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906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962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2" name="Group 30"/>
          <p:cNvGrpSpPr>
            <a:grpSpLocks/>
          </p:cNvGrpSpPr>
          <p:nvPr/>
        </p:nvGrpSpPr>
        <p:grpSpPr bwMode="auto">
          <a:xfrm>
            <a:off x="2590800" y="2057400"/>
            <a:ext cx="3124200" cy="914400"/>
            <a:chOff x="914400" y="4724400"/>
            <a:chExt cx="3124200" cy="914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3" name="Group 35"/>
          <p:cNvGrpSpPr>
            <a:grpSpLocks/>
          </p:cNvGrpSpPr>
          <p:nvPr/>
        </p:nvGrpSpPr>
        <p:grpSpPr bwMode="auto">
          <a:xfrm>
            <a:off x="2362200" y="2057400"/>
            <a:ext cx="3124200" cy="914400"/>
            <a:chOff x="914400" y="4724400"/>
            <a:chExt cx="3124200" cy="914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4478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37906" name="TextBox 42"/>
          <p:cNvSpPr txBox="1">
            <a:spLocks noChangeArrowheads="1"/>
          </p:cNvSpPr>
          <p:nvPr/>
        </p:nvSpPr>
        <p:spPr bwMode="auto">
          <a:xfrm>
            <a:off x="533400" y="4724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'forced-choice' Test: passt der Satz dazu? (ja/nein)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sp>
        <p:nvSpPr>
          <p:cNvPr id="37908" name="TextBox 4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9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7909" name="TextBox 44"/>
          <p:cNvSpPr txBox="1">
            <a:spLocks noChangeArrowheads="1"/>
          </p:cNvSpPr>
          <p:nvPr/>
        </p:nvSpPr>
        <p:spPr bwMode="auto">
          <a:xfrm>
            <a:off x="1219200" y="38862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Kontext: 'Jetzt verstehe ich das erst!'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 l="10559"/>
          <a:stretch>
            <a:fillRect/>
          </a:stretch>
        </p:blipFill>
        <p:spPr bwMode="auto">
          <a:xfrm>
            <a:off x="838200" y="1422400"/>
            <a:ext cx="32273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143000" y="51562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Abrupte Änderung in der Identifikation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931863" y="1828800"/>
            <a:ext cx="3162300" cy="1768475"/>
          </a:xfrm>
          <a:custGeom>
            <a:avLst/>
            <a:gdLst>
              <a:gd name="connsiteX0" fmla="*/ 0 w 3163517"/>
              <a:gd name="connsiteY0" fmla="*/ 1727200 h 1768683"/>
              <a:gd name="connsiteX1" fmla="*/ 25400 w 3163517"/>
              <a:gd name="connsiteY1" fmla="*/ 1735667 h 1768683"/>
              <a:gd name="connsiteX2" fmla="*/ 584200 w 3163517"/>
              <a:gd name="connsiteY2" fmla="*/ 1735667 h 1768683"/>
              <a:gd name="connsiteX3" fmla="*/ 626534 w 3163517"/>
              <a:gd name="connsiteY3" fmla="*/ 1727200 h 1768683"/>
              <a:gd name="connsiteX4" fmla="*/ 660400 w 3163517"/>
              <a:gd name="connsiteY4" fmla="*/ 1718733 h 1768683"/>
              <a:gd name="connsiteX5" fmla="*/ 711200 w 3163517"/>
              <a:gd name="connsiteY5" fmla="*/ 1710267 h 1768683"/>
              <a:gd name="connsiteX6" fmla="*/ 736600 w 3163517"/>
              <a:gd name="connsiteY6" fmla="*/ 1693333 h 1768683"/>
              <a:gd name="connsiteX7" fmla="*/ 812800 w 3163517"/>
              <a:gd name="connsiteY7" fmla="*/ 1667933 h 1768683"/>
              <a:gd name="connsiteX8" fmla="*/ 872067 w 3163517"/>
              <a:gd name="connsiteY8" fmla="*/ 1625600 h 1768683"/>
              <a:gd name="connsiteX9" fmla="*/ 914400 w 3163517"/>
              <a:gd name="connsiteY9" fmla="*/ 1574800 h 1768683"/>
              <a:gd name="connsiteX10" fmla="*/ 965200 w 3163517"/>
              <a:gd name="connsiteY10" fmla="*/ 1540933 h 1768683"/>
              <a:gd name="connsiteX11" fmla="*/ 1007534 w 3163517"/>
              <a:gd name="connsiteY11" fmla="*/ 1490133 h 1768683"/>
              <a:gd name="connsiteX12" fmla="*/ 1032934 w 3163517"/>
              <a:gd name="connsiteY12" fmla="*/ 1473200 h 1768683"/>
              <a:gd name="connsiteX13" fmla="*/ 1049867 w 3163517"/>
              <a:gd name="connsiteY13" fmla="*/ 1447800 h 1768683"/>
              <a:gd name="connsiteX14" fmla="*/ 1075267 w 3163517"/>
              <a:gd name="connsiteY14" fmla="*/ 1430867 h 1768683"/>
              <a:gd name="connsiteX15" fmla="*/ 1100667 w 3163517"/>
              <a:gd name="connsiteY15" fmla="*/ 1405467 h 1768683"/>
              <a:gd name="connsiteX16" fmla="*/ 1126067 w 3163517"/>
              <a:gd name="connsiteY16" fmla="*/ 1363133 h 1768683"/>
              <a:gd name="connsiteX17" fmla="*/ 1168400 w 3163517"/>
              <a:gd name="connsiteY17" fmla="*/ 1286933 h 1768683"/>
              <a:gd name="connsiteX18" fmla="*/ 1219200 w 3163517"/>
              <a:gd name="connsiteY18" fmla="*/ 1236133 h 1768683"/>
              <a:gd name="connsiteX19" fmla="*/ 1227667 w 3163517"/>
              <a:gd name="connsiteY19" fmla="*/ 1210733 h 1768683"/>
              <a:gd name="connsiteX20" fmla="*/ 1270000 w 3163517"/>
              <a:gd name="connsiteY20" fmla="*/ 1159933 h 1768683"/>
              <a:gd name="connsiteX21" fmla="*/ 1286934 w 3163517"/>
              <a:gd name="connsiteY21" fmla="*/ 1109133 h 1768683"/>
              <a:gd name="connsiteX22" fmla="*/ 1346200 w 3163517"/>
              <a:gd name="connsiteY22" fmla="*/ 1041400 h 1768683"/>
              <a:gd name="connsiteX23" fmla="*/ 1371600 w 3163517"/>
              <a:gd name="connsiteY23" fmla="*/ 982133 h 1768683"/>
              <a:gd name="connsiteX24" fmla="*/ 1413934 w 3163517"/>
              <a:gd name="connsiteY24" fmla="*/ 914400 h 1768683"/>
              <a:gd name="connsiteX25" fmla="*/ 1464734 w 3163517"/>
              <a:gd name="connsiteY25" fmla="*/ 804333 h 1768683"/>
              <a:gd name="connsiteX26" fmla="*/ 1490134 w 3163517"/>
              <a:gd name="connsiteY26" fmla="*/ 770467 h 1768683"/>
              <a:gd name="connsiteX27" fmla="*/ 1515534 w 3163517"/>
              <a:gd name="connsiteY27" fmla="*/ 711200 h 1768683"/>
              <a:gd name="connsiteX28" fmla="*/ 1532467 w 3163517"/>
              <a:gd name="connsiteY28" fmla="*/ 685800 h 1768683"/>
              <a:gd name="connsiteX29" fmla="*/ 1540934 w 3163517"/>
              <a:gd name="connsiteY29" fmla="*/ 660400 h 1768683"/>
              <a:gd name="connsiteX30" fmla="*/ 1566334 w 3163517"/>
              <a:gd name="connsiteY30" fmla="*/ 626533 h 1768683"/>
              <a:gd name="connsiteX31" fmla="*/ 1608667 w 3163517"/>
              <a:gd name="connsiteY31" fmla="*/ 575733 h 1768683"/>
              <a:gd name="connsiteX32" fmla="*/ 1634067 w 3163517"/>
              <a:gd name="connsiteY32" fmla="*/ 524933 h 1768683"/>
              <a:gd name="connsiteX33" fmla="*/ 1659467 w 3163517"/>
              <a:gd name="connsiteY33" fmla="*/ 474133 h 1768683"/>
              <a:gd name="connsiteX34" fmla="*/ 1701800 w 3163517"/>
              <a:gd name="connsiteY34" fmla="*/ 406400 h 1768683"/>
              <a:gd name="connsiteX35" fmla="*/ 1735667 w 3163517"/>
              <a:gd name="connsiteY35" fmla="*/ 338667 h 1768683"/>
              <a:gd name="connsiteX36" fmla="*/ 1761067 w 3163517"/>
              <a:gd name="connsiteY36" fmla="*/ 313267 h 1768683"/>
              <a:gd name="connsiteX37" fmla="*/ 1803400 w 3163517"/>
              <a:gd name="connsiteY37" fmla="*/ 245533 h 1768683"/>
              <a:gd name="connsiteX38" fmla="*/ 1820334 w 3163517"/>
              <a:gd name="connsiteY38" fmla="*/ 220133 h 1768683"/>
              <a:gd name="connsiteX39" fmla="*/ 1854200 w 3163517"/>
              <a:gd name="connsiteY39" fmla="*/ 186267 h 1768683"/>
              <a:gd name="connsiteX40" fmla="*/ 1905000 w 3163517"/>
              <a:gd name="connsiteY40" fmla="*/ 127000 h 1768683"/>
              <a:gd name="connsiteX41" fmla="*/ 1930400 w 3163517"/>
              <a:gd name="connsiteY41" fmla="*/ 110067 h 1768683"/>
              <a:gd name="connsiteX42" fmla="*/ 1998134 w 3163517"/>
              <a:gd name="connsiteY42" fmla="*/ 76200 h 1768683"/>
              <a:gd name="connsiteX43" fmla="*/ 2091267 w 3163517"/>
              <a:gd name="connsiteY43" fmla="*/ 50800 h 1768683"/>
              <a:gd name="connsiteX44" fmla="*/ 2159000 w 3163517"/>
              <a:gd name="connsiteY44" fmla="*/ 42333 h 1768683"/>
              <a:gd name="connsiteX45" fmla="*/ 2175934 w 3163517"/>
              <a:gd name="connsiteY45" fmla="*/ 25400 h 1768683"/>
              <a:gd name="connsiteX46" fmla="*/ 2319867 w 3163517"/>
              <a:gd name="connsiteY46" fmla="*/ 0 h 1768683"/>
              <a:gd name="connsiteX47" fmla="*/ 2768600 w 3163517"/>
              <a:gd name="connsiteY47" fmla="*/ 8467 h 1768683"/>
              <a:gd name="connsiteX48" fmla="*/ 3056467 w 3163517"/>
              <a:gd name="connsiteY48" fmla="*/ 16933 h 17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3517" h="1768683">
                <a:moveTo>
                  <a:pt x="0" y="1727200"/>
                </a:moveTo>
                <a:cubicBezTo>
                  <a:pt x="8467" y="1730022"/>
                  <a:pt x="16649" y="1733917"/>
                  <a:pt x="25400" y="1735667"/>
                </a:cubicBezTo>
                <a:cubicBezTo>
                  <a:pt x="190485" y="1768683"/>
                  <a:pt x="557429" y="1736121"/>
                  <a:pt x="584200" y="1735667"/>
                </a:cubicBezTo>
                <a:cubicBezTo>
                  <a:pt x="598311" y="1732845"/>
                  <a:pt x="612486" y="1730322"/>
                  <a:pt x="626534" y="1727200"/>
                </a:cubicBezTo>
                <a:cubicBezTo>
                  <a:pt x="637893" y="1724676"/>
                  <a:pt x="648990" y="1721015"/>
                  <a:pt x="660400" y="1718733"/>
                </a:cubicBezTo>
                <a:cubicBezTo>
                  <a:pt x="677234" y="1715366"/>
                  <a:pt x="694267" y="1713089"/>
                  <a:pt x="711200" y="1710267"/>
                </a:cubicBezTo>
                <a:cubicBezTo>
                  <a:pt x="719667" y="1704622"/>
                  <a:pt x="727498" y="1697884"/>
                  <a:pt x="736600" y="1693333"/>
                </a:cubicBezTo>
                <a:cubicBezTo>
                  <a:pt x="768478" y="1677394"/>
                  <a:pt x="780466" y="1676017"/>
                  <a:pt x="812800" y="1667933"/>
                </a:cubicBezTo>
                <a:cubicBezTo>
                  <a:pt x="878841" y="1601892"/>
                  <a:pt x="794058" y="1681320"/>
                  <a:pt x="872067" y="1625600"/>
                </a:cubicBezTo>
                <a:cubicBezTo>
                  <a:pt x="954590" y="1566656"/>
                  <a:pt x="848395" y="1632555"/>
                  <a:pt x="914400" y="1574800"/>
                </a:cubicBezTo>
                <a:cubicBezTo>
                  <a:pt x="929716" y="1561398"/>
                  <a:pt x="965200" y="1540933"/>
                  <a:pt x="965200" y="1540933"/>
                </a:cubicBezTo>
                <a:cubicBezTo>
                  <a:pt x="981850" y="1515959"/>
                  <a:pt x="983088" y="1510504"/>
                  <a:pt x="1007534" y="1490133"/>
                </a:cubicBezTo>
                <a:cubicBezTo>
                  <a:pt x="1015351" y="1483619"/>
                  <a:pt x="1024467" y="1478844"/>
                  <a:pt x="1032934" y="1473200"/>
                </a:cubicBezTo>
                <a:cubicBezTo>
                  <a:pt x="1038578" y="1464733"/>
                  <a:pt x="1042672" y="1454995"/>
                  <a:pt x="1049867" y="1447800"/>
                </a:cubicBezTo>
                <a:cubicBezTo>
                  <a:pt x="1057062" y="1440605"/>
                  <a:pt x="1067450" y="1437381"/>
                  <a:pt x="1075267" y="1430867"/>
                </a:cubicBezTo>
                <a:cubicBezTo>
                  <a:pt x="1084465" y="1423202"/>
                  <a:pt x="1092200" y="1413934"/>
                  <a:pt x="1100667" y="1405467"/>
                </a:cubicBezTo>
                <a:cubicBezTo>
                  <a:pt x="1124653" y="1333513"/>
                  <a:pt x="1091201" y="1421244"/>
                  <a:pt x="1126067" y="1363133"/>
                </a:cubicBezTo>
                <a:cubicBezTo>
                  <a:pt x="1158004" y="1309904"/>
                  <a:pt x="1090740" y="1364593"/>
                  <a:pt x="1168400" y="1286933"/>
                </a:cubicBezTo>
                <a:lnTo>
                  <a:pt x="1219200" y="1236133"/>
                </a:lnTo>
                <a:cubicBezTo>
                  <a:pt x="1222022" y="1227666"/>
                  <a:pt x="1222716" y="1218159"/>
                  <a:pt x="1227667" y="1210733"/>
                </a:cubicBezTo>
                <a:cubicBezTo>
                  <a:pt x="1254253" y="1170854"/>
                  <a:pt x="1251532" y="1201486"/>
                  <a:pt x="1270000" y="1159933"/>
                </a:cubicBezTo>
                <a:cubicBezTo>
                  <a:pt x="1277249" y="1143622"/>
                  <a:pt x="1275784" y="1123071"/>
                  <a:pt x="1286934" y="1109133"/>
                </a:cubicBezTo>
                <a:cubicBezTo>
                  <a:pt x="1328280" y="1057450"/>
                  <a:pt x="1308022" y="1079578"/>
                  <a:pt x="1346200" y="1041400"/>
                </a:cubicBezTo>
                <a:cubicBezTo>
                  <a:pt x="1363821" y="970919"/>
                  <a:pt x="1342366" y="1040600"/>
                  <a:pt x="1371600" y="982133"/>
                </a:cubicBezTo>
                <a:cubicBezTo>
                  <a:pt x="1403670" y="917994"/>
                  <a:pt x="1369366" y="958968"/>
                  <a:pt x="1413934" y="914400"/>
                </a:cubicBezTo>
                <a:cubicBezTo>
                  <a:pt x="1427137" y="874787"/>
                  <a:pt x="1436936" y="841396"/>
                  <a:pt x="1464734" y="804333"/>
                </a:cubicBezTo>
                <a:cubicBezTo>
                  <a:pt x="1473201" y="793044"/>
                  <a:pt x="1482655" y="782433"/>
                  <a:pt x="1490134" y="770467"/>
                </a:cubicBezTo>
                <a:cubicBezTo>
                  <a:pt x="1534173" y="700004"/>
                  <a:pt x="1486731" y="768806"/>
                  <a:pt x="1515534" y="711200"/>
                </a:cubicBezTo>
                <a:cubicBezTo>
                  <a:pt x="1520085" y="702099"/>
                  <a:pt x="1527916" y="694901"/>
                  <a:pt x="1532467" y="685800"/>
                </a:cubicBezTo>
                <a:cubicBezTo>
                  <a:pt x="1536458" y="677818"/>
                  <a:pt x="1536506" y="668149"/>
                  <a:pt x="1540934" y="660400"/>
                </a:cubicBezTo>
                <a:cubicBezTo>
                  <a:pt x="1547935" y="648148"/>
                  <a:pt x="1558132" y="638016"/>
                  <a:pt x="1566334" y="626533"/>
                </a:cubicBezTo>
                <a:cubicBezTo>
                  <a:pt x="1595803" y="585276"/>
                  <a:pt x="1569136" y="615264"/>
                  <a:pt x="1608667" y="575733"/>
                </a:cubicBezTo>
                <a:cubicBezTo>
                  <a:pt x="1629949" y="511889"/>
                  <a:pt x="1601241" y="590585"/>
                  <a:pt x="1634067" y="524933"/>
                </a:cubicBezTo>
                <a:cubicBezTo>
                  <a:pt x="1676212" y="440642"/>
                  <a:pt x="1602854" y="563098"/>
                  <a:pt x="1659467" y="474133"/>
                </a:cubicBezTo>
                <a:cubicBezTo>
                  <a:pt x="1673761" y="451671"/>
                  <a:pt x="1693380" y="431658"/>
                  <a:pt x="1701800" y="406400"/>
                </a:cubicBezTo>
                <a:cubicBezTo>
                  <a:pt x="1712218" y="375148"/>
                  <a:pt x="1711674" y="370658"/>
                  <a:pt x="1735667" y="338667"/>
                </a:cubicBezTo>
                <a:cubicBezTo>
                  <a:pt x="1742851" y="329088"/>
                  <a:pt x="1754024" y="322951"/>
                  <a:pt x="1761067" y="313267"/>
                </a:cubicBezTo>
                <a:cubicBezTo>
                  <a:pt x="1776727" y="291734"/>
                  <a:pt x="1789106" y="267995"/>
                  <a:pt x="1803400" y="245533"/>
                </a:cubicBezTo>
                <a:cubicBezTo>
                  <a:pt x="1808863" y="236948"/>
                  <a:pt x="1813139" y="227328"/>
                  <a:pt x="1820334" y="220133"/>
                </a:cubicBezTo>
                <a:cubicBezTo>
                  <a:pt x="1831623" y="208844"/>
                  <a:pt x="1843687" y="198282"/>
                  <a:pt x="1854200" y="186267"/>
                </a:cubicBezTo>
                <a:cubicBezTo>
                  <a:pt x="1884385" y="151769"/>
                  <a:pt x="1871657" y="154785"/>
                  <a:pt x="1905000" y="127000"/>
                </a:cubicBezTo>
                <a:cubicBezTo>
                  <a:pt x="1912817" y="120486"/>
                  <a:pt x="1921467" y="114940"/>
                  <a:pt x="1930400" y="110067"/>
                </a:cubicBezTo>
                <a:cubicBezTo>
                  <a:pt x="1952561" y="97979"/>
                  <a:pt x="1974187" y="84183"/>
                  <a:pt x="1998134" y="76200"/>
                </a:cubicBezTo>
                <a:cubicBezTo>
                  <a:pt x="2028037" y="66232"/>
                  <a:pt x="2060705" y="54620"/>
                  <a:pt x="2091267" y="50800"/>
                </a:cubicBezTo>
                <a:lnTo>
                  <a:pt x="2159000" y="42333"/>
                </a:lnTo>
                <a:cubicBezTo>
                  <a:pt x="2164645" y="36689"/>
                  <a:pt x="2168214" y="27431"/>
                  <a:pt x="2175934" y="25400"/>
                </a:cubicBezTo>
                <a:cubicBezTo>
                  <a:pt x="2223049" y="13001"/>
                  <a:pt x="2319867" y="0"/>
                  <a:pt x="2319867" y="0"/>
                </a:cubicBezTo>
                <a:lnTo>
                  <a:pt x="2768600" y="8467"/>
                </a:lnTo>
                <a:cubicBezTo>
                  <a:pt x="3163517" y="19750"/>
                  <a:pt x="2661737" y="16933"/>
                  <a:pt x="3056467" y="16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685800" y="965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passt der Satz zum Kontext?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28600" y="1651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JA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0" y="32512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NEIN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9906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31242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sp>
        <p:nvSpPr>
          <p:cNvPr id="38923" name="TextBox 1"/>
          <p:cNvSpPr txBox="1">
            <a:spLocks noChangeArrowheads="1"/>
          </p:cNvSpPr>
          <p:nvPr/>
        </p:nvSpPr>
        <p:spPr bwMode="auto">
          <a:xfrm>
            <a:off x="5715000" y="50800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Hohe Diskriminierung zwischen Kategorien</a:t>
            </a:r>
          </a:p>
        </p:txBody>
      </p:sp>
      <p:pic>
        <p:nvPicPr>
          <p:cNvPr id="3892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93800"/>
            <a:ext cx="36068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5189538" y="2227263"/>
            <a:ext cx="2760662" cy="1295400"/>
          </a:xfrm>
          <a:custGeom>
            <a:avLst/>
            <a:gdLst>
              <a:gd name="connsiteX0" fmla="*/ 0 w 2760133"/>
              <a:gd name="connsiteY0" fmla="*/ 1295400 h 1295400"/>
              <a:gd name="connsiteX1" fmla="*/ 135466 w 2760133"/>
              <a:gd name="connsiteY1" fmla="*/ 1286934 h 1295400"/>
              <a:gd name="connsiteX2" fmla="*/ 177800 w 2760133"/>
              <a:gd name="connsiteY2" fmla="*/ 1270000 h 1295400"/>
              <a:gd name="connsiteX3" fmla="*/ 228600 w 2760133"/>
              <a:gd name="connsiteY3" fmla="*/ 1261534 h 1295400"/>
              <a:gd name="connsiteX4" fmla="*/ 270933 w 2760133"/>
              <a:gd name="connsiteY4" fmla="*/ 1244600 h 1295400"/>
              <a:gd name="connsiteX5" fmla="*/ 296333 w 2760133"/>
              <a:gd name="connsiteY5" fmla="*/ 1236134 h 1295400"/>
              <a:gd name="connsiteX6" fmla="*/ 347133 w 2760133"/>
              <a:gd name="connsiteY6" fmla="*/ 1202267 h 1295400"/>
              <a:gd name="connsiteX7" fmla="*/ 397933 w 2760133"/>
              <a:gd name="connsiteY7" fmla="*/ 1176867 h 1295400"/>
              <a:gd name="connsiteX8" fmla="*/ 423333 w 2760133"/>
              <a:gd name="connsiteY8" fmla="*/ 1168400 h 1295400"/>
              <a:gd name="connsiteX9" fmla="*/ 448733 w 2760133"/>
              <a:gd name="connsiteY9" fmla="*/ 1134534 h 1295400"/>
              <a:gd name="connsiteX10" fmla="*/ 499533 w 2760133"/>
              <a:gd name="connsiteY10" fmla="*/ 1092200 h 1295400"/>
              <a:gd name="connsiteX11" fmla="*/ 533400 w 2760133"/>
              <a:gd name="connsiteY11" fmla="*/ 1041400 h 1295400"/>
              <a:gd name="connsiteX12" fmla="*/ 601133 w 2760133"/>
              <a:gd name="connsiteY12" fmla="*/ 999067 h 1295400"/>
              <a:gd name="connsiteX13" fmla="*/ 651933 w 2760133"/>
              <a:gd name="connsiteY13" fmla="*/ 939800 h 1295400"/>
              <a:gd name="connsiteX14" fmla="*/ 677333 w 2760133"/>
              <a:gd name="connsiteY14" fmla="*/ 931334 h 1295400"/>
              <a:gd name="connsiteX15" fmla="*/ 711200 w 2760133"/>
              <a:gd name="connsiteY15" fmla="*/ 905934 h 1295400"/>
              <a:gd name="connsiteX16" fmla="*/ 719666 w 2760133"/>
              <a:gd name="connsiteY16" fmla="*/ 880534 h 1295400"/>
              <a:gd name="connsiteX17" fmla="*/ 736600 w 2760133"/>
              <a:gd name="connsiteY17" fmla="*/ 863600 h 1295400"/>
              <a:gd name="connsiteX18" fmla="*/ 787400 w 2760133"/>
              <a:gd name="connsiteY18" fmla="*/ 795867 h 1295400"/>
              <a:gd name="connsiteX19" fmla="*/ 829733 w 2760133"/>
              <a:gd name="connsiteY19" fmla="*/ 736600 h 1295400"/>
              <a:gd name="connsiteX20" fmla="*/ 855133 w 2760133"/>
              <a:gd name="connsiteY20" fmla="*/ 685800 h 1295400"/>
              <a:gd name="connsiteX21" fmla="*/ 872066 w 2760133"/>
              <a:gd name="connsiteY21" fmla="*/ 651934 h 1295400"/>
              <a:gd name="connsiteX22" fmla="*/ 914400 w 2760133"/>
              <a:gd name="connsiteY22" fmla="*/ 592667 h 1295400"/>
              <a:gd name="connsiteX23" fmla="*/ 931333 w 2760133"/>
              <a:gd name="connsiteY23" fmla="*/ 550334 h 1295400"/>
              <a:gd name="connsiteX24" fmla="*/ 948266 w 2760133"/>
              <a:gd name="connsiteY24" fmla="*/ 524934 h 1295400"/>
              <a:gd name="connsiteX25" fmla="*/ 956733 w 2760133"/>
              <a:gd name="connsiteY25" fmla="*/ 499534 h 1295400"/>
              <a:gd name="connsiteX26" fmla="*/ 999066 w 2760133"/>
              <a:gd name="connsiteY26" fmla="*/ 448734 h 1295400"/>
              <a:gd name="connsiteX27" fmla="*/ 1024466 w 2760133"/>
              <a:gd name="connsiteY27" fmla="*/ 397934 h 1295400"/>
              <a:gd name="connsiteX28" fmla="*/ 1049866 w 2760133"/>
              <a:gd name="connsiteY28" fmla="*/ 347134 h 1295400"/>
              <a:gd name="connsiteX29" fmla="*/ 1100666 w 2760133"/>
              <a:gd name="connsiteY29" fmla="*/ 296334 h 1295400"/>
              <a:gd name="connsiteX30" fmla="*/ 1117600 w 2760133"/>
              <a:gd name="connsiteY30" fmla="*/ 279400 h 1295400"/>
              <a:gd name="connsiteX31" fmla="*/ 1143000 w 2760133"/>
              <a:gd name="connsiteY31" fmla="*/ 254000 h 1295400"/>
              <a:gd name="connsiteX32" fmla="*/ 1151466 w 2760133"/>
              <a:gd name="connsiteY32" fmla="*/ 228600 h 1295400"/>
              <a:gd name="connsiteX33" fmla="*/ 1193800 w 2760133"/>
              <a:gd name="connsiteY33" fmla="*/ 203200 h 1295400"/>
              <a:gd name="connsiteX34" fmla="*/ 1236133 w 2760133"/>
              <a:gd name="connsiteY34" fmla="*/ 169334 h 1295400"/>
              <a:gd name="connsiteX35" fmla="*/ 1312333 w 2760133"/>
              <a:gd name="connsiteY35" fmla="*/ 101600 h 1295400"/>
              <a:gd name="connsiteX36" fmla="*/ 1346200 w 2760133"/>
              <a:gd name="connsiteY36" fmla="*/ 93134 h 1295400"/>
              <a:gd name="connsiteX37" fmla="*/ 1397000 w 2760133"/>
              <a:gd name="connsiteY37" fmla="*/ 50800 h 1295400"/>
              <a:gd name="connsiteX38" fmla="*/ 1422400 w 2760133"/>
              <a:gd name="connsiteY38" fmla="*/ 25400 h 1295400"/>
              <a:gd name="connsiteX39" fmla="*/ 1515533 w 2760133"/>
              <a:gd name="connsiteY39" fmla="*/ 0 h 1295400"/>
              <a:gd name="connsiteX40" fmla="*/ 1634066 w 2760133"/>
              <a:gd name="connsiteY40" fmla="*/ 16934 h 1295400"/>
              <a:gd name="connsiteX41" fmla="*/ 1676400 w 2760133"/>
              <a:gd name="connsiteY41" fmla="*/ 33867 h 1295400"/>
              <a:gd name="connsiteX42" fmla="*/ 1701800 w 2760133"/>
              <a:gd name="connsiteY42" fmla="*/ 42334 h 1295400"/>
              <a:gd name="connsiteX43" fmla="*/ 1761066 w 2760133"/>
              <a:gd name="connsiteY43" fmla="*/ 67734 h 1295400"/>
              <a:gd name="connsiteX44" fmla="*/ 1794933 w 2760133"/>
              <a:gd name="connsiteY44" fmla="*/ 101600 h 1295400"/>
              <a:gd name="connsiteX45" fmla="*/ 1803400 w 2760133"/>
              <a:gd name="connsiteY45" fmla="*/ 127000 h 1295400"/>
              <a:gd name="connsiteX46" fmla="*/ 1820333 w 2760133"/>
              <a:gd name="connsiteY46" fmla="*/ 152400 h 1295400"/>
              <a:gd name="connsiteX47" fmla="*/ 1845733 w 2760133"/>
              <a:gd name="connsiteY47" fmla="*/ 203200 h 1295400"/>
              <a:gd name="connsiteX48" fmla="*/ 1854200 w 2760133"/>
              <a:gd name="connsiteY48" fmla="*/ 245534 h 1295400"/>
              <a:gd name="connsiteX49" fmla="*/ 1871133 w 2760133"/>
              <a:gd name="connsiteY49" fmla="*/ 270934 h 1295400"/>
              <a:gd name="connsiteX50" fmla="*/ 1888066 w 2760133"/>
              <a:gd name="connsiteY50" fmla="*/ 313267 h 1295400"/>
              <a:gd name="connsiteX51" fmla="*/ 1896533 w 2760133"/>
              <a:gd name="connsiteY51" fmla="*/ 347134 h 1295400"/>
              <a:gd name="connsiteX52" fmla="*/ 1921933 w 2760133"/>
              <a:gd name="connsiteY52" fmla="*/ 414867 h 1295400"/>
              <a:gd name="connsiteX53" fmla="*/ 1930400 w 2760133"/>
              <a:gd name="connsiteY53" fmla="*/ 448734 h 1295400"/>
              <a:gd name="connsiteX54" fmla="*/ 1947333 w 2760133"/>
              <a:gd name="connsiteY54" fmla="*/ 482600 h 1295400"/>
              <a:gd name="connsiteX55" fmla="*/ 1972733 w 2760133"/>
              <a:gd name="connsiteY55" fmla="*/ 567267 h 1295400"/>
              <a:gd name="connsiteX56" fmla="*/ 1989666 w 2760133"/>
              <a:gd name="connsiteY56" fmla="*/ 592667 h 1295400"/>
              <a:gd name="connsiteX57" fmla="*/ 2006600 w 2760133"/>
              <a:gd name="connsiteY57" fmla="*/ 643467 h 1295400"/>
              <a:gd name="connsiteX58" fmla="*/ 2048933 w 2760133"/>
              <a:gd name="connsiteY58" fmla="*/ 711200 h 1295400"/>
              <a:gd name="connsiteX59" fmla="*/ 2082800 w 2760133"/>
              <a:gd name="connsiteY59" fmla="*/ 787400 h 1295400"/>
              <a:gd name="connsiteX60" fmla="*/ 2159000 w 2760133"/>
              <a:gd name="connsiteY60" fmla="*/ 880534 h 1295400"/>
              <a:gd name="connsiteX61" fmla="*/ 2167466 w 2760133"/>
              <a:gd name="connsiteY61" fmla="*/ 905934 h 1295400"/>
              <a:gd name="connsiteX62" fmla="*/ 2218266 w 2760133"/>
              <a:gd name="connsiteY62" fmla="*/ 948267 h 1295400"/>
              <a:gd name="connsiteX63" fmla="*/ 2269066 w 2760133"/>
              <a:gd name="connsiteY63" fmla="*/ 1007534 h 1295400"/>
              <a:gd name="connsiteX64" fmla="*/ 2328333 w 2760133"/>
              <a:gd name="connsiteY64" fmla="*/ 1041400 h 1295400"/>
              <a:gd name="connsiteX65" fmla="*/ 2362200 w 2760133"/>
              <a:gd name="connsiteY65" fmla="*/ 1066800 h 1295400"/>
              <a:gd name="connsiteX66" fmla="*/ 2387600 w 2760133"/>
              <a:gd name="connsiteY66" fmla="*/ 1075267 h 1295400"/>
              <a:gd name="connsiteX67" fmla="*/ 2438400 w 2760133"/>
              <a:gd name="connsiteY67" fmla="*/ 1109134 h 1295400"/>
              <a:gd name="connsiteX68" fmla="*/ 2480733 w 2760133"/>
              <a:gd name="connsiteY68" fmla="*/ 1126067 h 1295400"/>
              <a:gd name="connsiteX69" fmla="*/ 2506133 w 2760133"/>
              <a:gd name="connsiteY69" fmla="*/ 1143000 h 1295400"/>
              <a:gd name="connsiteX70" fmla="*/ 2548466 w 2760133"/>
              <a:gd name="connsiteY70" fmla="*/ 1151467 h 1295400"/>
              <a:gd name="connsiteX71" fmla="*/ 2760133 w 2760133"/>
              <a:gd name="connsiteY71" fmla="*/ 115146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60133" h="1295400">
                <a:moveTo>
                  <a:pt x="0" y="1295400"/>
                </a:moveTo>
                <a:cubicBezTo>
                  <a:pt x="45155" y="1292578"/>
                  <a:pt x="90677" y="1293332"/>
                  <a:pt x="135466" y="1286934"/>
                </a:cubicBezTo>
                <a:cubicBezTo>
                  <a:pt x="150512" y="1284785"/>
                  <a:pt x="163137" y="1273999"/>
                  <a:pt x="177800" y="1270000"/>
                </a:cubicBezTo>
                <a:cubicBezTo>
                  <a:pt x="194362" y="1265483"/>
                  <a:pt x="211667" y="1264356"/>
                  <a:pt x="228600" y="1261534"/>
                </a:cubicBezTo>
                <a:cubicBezTo>
                  <a:pt x="242711" y="1255889"/>
                  <a:pt x="256703" y="1249936"/>
                  <a:pt x="270933" y="1244600"/>
                </a:cubicBezTo>
                <a:cubicBezTo>
                  <a:pt x="279289" y="1241466"/>
                  <a:pt x="288531" y="1240468"/>
                  <a:pt x="296333" y="1236134"/>
                </a:cubicBezTo>
                <a:cubicBezTo>
                  <a:pt x="314123" y="1226251"/>
                  <a:pt x="327826" y="1208703"/>
                  <a:pt x="347133" y="1202267"/>
                </a:cubicBezTo>
                <a:cubicBezTo>
                  <a:pt x="410977" y="1180985"/>
                  <a:pt x="332281" y="1209693"/>
                  <a:pt x="397933" y="1176867"/>
                </a:cubicBezTo>
                <a:cubicBezTo>
                  <a:pt x="405915" y="1172876"/>
                  <a:pt x="414866" y="1171222"/>
                  <a:pt x="423333" y="1168400"/>
                </a:cubicBezTo>
                <a:cubicBezTo>
                  <a:pt x="431800" y="1157111"/>
                  <a:pt x="438755" y="1144512"/>
                  <a:pt x="448733" y="1134534"/>
                </a:cubicBezTo>
                <a:cubicBezTo>
                  <a:pt x="485861" y="1097406"/>
                  <a:pt x="464860" y="1140742"/>
                  <a:pt x="499533" y="1092200"/>
                </a:cubicBezTo>
                <a:cubicBezTo>
                  <a:pt x="520089" y="1063422"/>
                  <a:pt x="507508" y="1059524"/>
                  <a:pt x="533400" y="1041400"/>
                </a:cubicBezTo>
                <a:cubicBezTo>
                  <a:pt x="555212" y="1026132"/>
                  <a:pt x="601133" y="999067"/>
                  <a:pt x="601133" y="999067"/>
                </a:cubicBezTo>
                <a:cubicBezTo>
                  <a:pt x="612870" y="983417"/>
                  <a:pt x="634244" y="951592"/>
                  <a:pt x="651933" y="939800"/>
                </a:cubicBezTo>
                <a:cubicBezTo>
                  <a:pt x="659359" y="934850"/>
                  <a:pt x="668866" y="934156"/>
                  <a:pt x="677333" y="931334"/>
                </a:cubicBezTo>
                <a:cubicBezTo>
                  <a:pt x="688622" y="922867"/>
                  <a:pt x="702166" y="916775"/>
                  <a:pt x="711200" y="905934"/>
                </a:cubicBezTo>
                <a:cubicBezTo>
                  <a:pt x="716913" y="899078"/>
                  <a:pt x="715074" y="888187"/>
                  <a:pt x="719666" y="880534"/>
                </a:cubicBezTo>
                <a:cubicBezTo>
                  <a:pt x="723773" y="873689"/>
                  <a:pt x="730955" y="869245"/>
                  <a:pt x="736600" y="863600"/>
                </a:cubicBezTo>
                <a:cubicBezTo>
                  <a:pt x="758627" y="797512"/>
                  <a:pt x="722541" y="893158"/>
                  <a:pt x="787400" y="795867"/>
                </a:cubicBezTo>
                <a:cubicBezTo>
                  <a:pt x="812160" y="758726"/>
                  <a:pt x="798228" y="778608"/>
                  <a:pt x="829733" y="736600"/>
                </a:cubicBezTo>
                <a:cubicBezTo>
                  <a:pt x="845257" y="690031"/>
                  <a:pt x="828873" y="731756"/>
                  <a:pt x="855133" y="685800"/>
                </a:cubicBezTo>
                <a:cubicBezTo>
                  <a:pt x="861395" y="674842"/>
                  <a:pt x="865377" y="662637"/>
                  <a:pt x="872066" y="651934"/>
                </a:cubicBezTo>
                <a:cubicBezTo>
                  <a:pt x="881647" y="636604"/>
                  <a:pt x="905448" y="610571"/>
                  <a:pt x="914400" y="592667"/>
                </a:cubicBezTo>
                <a:cubicBezTo>
                  <a:pt x="921197" y="579074"/>
                  <a:pt x="924536" y="563928"/>
                  <a:pt x="931333" y="550334"/>
                </a:cubicBezTo>
                <a:cubicBezTo>
                  <a:pt x="935884" y="541233"/>
                  <a:pt x="943715" y="534035"/>
                  <a:pt x="948266" y="524934"/>
                </a:cubicBezTo>
                <a:cubicBezTo>
                  <a:pt x="952257" y="516952"/>
                  <a:pt x="952742" y="507516"/>
                  <a:pt x="956733" y="499534"/>
                </a:cubicBezTo>
                <a:cubicBezTo>
                  <a:pt x="968521" y="475958"/>
                  <a:pt x="980340" y="467460"/>
                  <a:pt x="999066" y="448734"/>
                </a:cubicBezTo>
                <a:cubicBezTo>
                  <a:pt x="1020348" y="384890"/>
                  <a:pt x="991640" y="463586"/>
                  <a:pt x="1024466" y="397934"/>
                </a:cubicBezTo>
                <a:cubicBezTo>
                  <a:pt x="1041277" y="364311"/>
                  <a:pt x="1022138" y="378329"/>
                  <a:pt x="1049866" y="347134"/>
                </a:cubicBezTo>
                <a:cubicBezTo>
                  <a:pt x="1065776" y="329235"/>
                  <a:pt x="1083733" y="313267"/>
                  <a:pt x="1100666" y="296334"/>
                </a:cubicBezTo>
                <a:lnTo>
                  <a:pt x="1117600" y="279400"/>
                </a:lnTo>
                <a:lnTo>
                  <a:pt x="1143000" y="254000"/>
                </a:lnTo>
                <a:cubicBezTo>
                  <a:pt x="1145822" y="245533"/>
                  <a:pt x="1146874" y="236253"/>
                  <a:pt x="1151466" y="228600"/>
                </a:cubicBezTo>
                <a:cubicBezTo>
                  <a:pt x="1163087" y="209231"/>
                  <a:pt x="1173823" y="209859"/>
                  <a:pt x="1193800" y="203200"/>
                </a:cubicBezTo>
                <a:cubicBezTo>
                  <a:pt x="1237888" y="137066"/>
                  <a:pt x="1181605" y="210231"/>
                  <a:pt x="1236133" y="169334"/>
                </a:cubicBezTo>
                <a:cubicBezTo>
                  <a:pt x="1270285" y="143720"/>
                  <a:pt x="1275341" y="120095"/>
                  <a:pt x="1312333" y="101600"/>
                </a:cubicBezTo>
                <a:cubicBezTo>
                  <a:pt x="1322741" y="96396"/>
                  <a:pt x="1334911" y="95956"/>
                  <a:pt x="1346200" y="93134"/>
                </a:cubicBezTo>
                <a:cubicBezTo>
                  <a:pt x="1420406" y="18928"/>
                  <a:pt x="1326275" y="109739"/>
                  <a:pt x="1397000" y="50800"/>
                </a:cubicBezTo>
                <a:cubicBezTo>
                  <a:pt x="1406198" y="43135"/>
                  <a:pt x="1411933" y="31215"/>
                  <a:pt x="1422400" y="25400"/>
                </a:cubicBezTo>
                <a:cubicBezTo>
                  <a:pt x="1446568" y="11974"/>
                  <a:pt x="1488176" y="5472"/>
                  <a:pt x="1515533" y="0"/>
                </a:cubicBezTo>
                <a:cubicBezTo>
                  <a:pt x="1558352" y="4282"/>
                  <a:pt x="1594602" y="3779"/>
                  <a:pt x="1634066" y="16934"/>
                </a:cubicBezTo>
                <a:cubicBezTo>
                  <a:pt x="1648484" y="21740"/>
                  <a:pt x="1662169" y="28531"/>
                  <a:pt x="1676400" y="33867"/>
                </a:cubicBezTo>
                <a:cubicBezTo>
                  <a:pt x="1684756" y="37001"/>
                  <a:pt x="1693597" y="38818"/>
                  <a:pt x="1701800" y="42334"/>
                </a:cubicBezTo>
                <a:cubicBezTo>
                  <a:pt x="1775035" y="73721"/>
                  <a:pt x="1701498" y="47877"/>
                  <a:pt x="1761066" y="67734"/>
                </a:cubicBezTo>
                <a:cubicBezTo>
                  <a:pt x="1772355" y="79023"/>
                  <a:pt x="1785653" y="88609"/>
                  <a:pt x="1794933" y="101600"/>
                </a:cubicBezTo>
                <a:cubicBezTo>
                  <a:pt x="1800120" y="108862"/>
                  <a:pt x="1799409" y="119018"/>
                  <a:pt x="1803400" y="127000"/>
                </a:cubicBezTo>
                <a:cubicBezTo>
                  <a:pt x="1807951" y="136101"/>
                  <a:pt x="1815782" y="143299"/>
                  <a:pt x="1820333" y="152400"/>
                </a:cubicBezTo>
                <a:cubicBezTo>
                  <a:pt x="1855386" y="222507"/>
                  <a:pt x="1797206" y="130408"/>
                  <a:pt x="1845733" y="203200"/>
                </a:cubicBezTo>
                <a:cubicBezTo>
                  <a:pt x="1848555" y="217311"/>
                  <a:pt x="1849147" y="232059"/>
                  <a:pt x="1854200" y="245534"/>
                </a:cubicBezTo>
                <a:cubicBezTo>
                  <a:pt x="1857773" y="255062"/>
                  <a:pt x="1866582" y="261833"/>
                  <a:pt x="1871133" y="270934"/>
                </a:cubicBezTo>
                <a:cubicBezTo>
                  <a:pt x="1877930" y="284528"/>
                  <a:pt x="1883260" y="298849"/>
                  <a:pt x="1888066" y="313267"/>
                </a:cubicBezTo>
                <a:cubicBezTo>
                  <a:pt x="1891746" y="324306"/>
                  <a:pt x="1893336" y="335945"/>
                  <a:pt x="1896533" y="347134"/>
                </a:cubicBezTo>
                <a:cubicBezTo>
                  <a:pt x="1908422" y="388744"/>
                  <a:pt x="1904043" y="361197"/>
                  <a:pt x="1921933" y="414867"/>
                </a:cubicBezTo>
                <a:cubicBezTo>
                  <a:pt x="1925613" y="425906"/>
                  <a:pt x="1926314" y="437838"/>
                  <a:pt x="1930400" y="448734"/>
                </a:cubicBezTo>
                <a:cubicBezTo>
                  <a:pt x="1934832" y="460552"/>
                  <a:pt x="1942901" y="470782"/>
                  <a:pt x="1947333" y="482600"/>
                </a:cubicBezTo>
                <a:cubicBezTo>
                  <a:pt x="1957474" y="509644"/>
                  <a:pt x="1956193" y="542456"/>
                  <a:pt x="1972733" y="567267"/>
                </a:cubicBezTo>
                <a:cubicBezTo>
                  <a:pt x="1978377" y="575734"/>
                  <a:pt x="1985533" y="583368"/>
                  <a:pt x="1989666" y="592667"/>
                </a:cubicBezTo>
                <a:cubicBezTo>
                  <a:pt x="1996915" y="608978"/>
                  <a:pt x="1997140" y="628331"/>
                  <a:pt x="2006600" y="643467"/>
                </a:cubicBezTo>
                <a:cubicBezTo>
                  <a:pt x="2020711" y="666045"/>
                  <a:pt x="2039045" y="686480"/>
                  <a:pt x="2048933" y="711200"/>
                </a:cubicBezTo>
                <a:cubicBezTo>
                  <a:pt x="2056269" y="729542"/>
                  <a:pt x="2070931" y="769596"/>
                  <a:pt x="2082800" y="787400"/>
                </a:cubicBezTo>
                <a:cubicBezTo>
                  <a:pt x="2121459" y="845388"/>
                  <a:pt x="2121843" y="843377"/>
                  <a:pt x="2159000" y="880534"/>
                </a:cubicBezTo>
                <a:cubicBezTo>
                  <a:pt x="2161822" y="889001"/>
                  <a:pt x="2162516" y="898508"/>
                  <a:pt x="2167466" y="905934"/>
                </a:cubicBezTo>
                <a:cubicBezTo>
                  <a:pt x="2180504" y="925491"/>
                  <a:pt x="2199524" y="935772"/>
                  <a:pt x="2218266" y="948267"/>
                </a:cubicBezTo>
                <a:cubicBezTo>
                  <a:pt x="2236952" y="973182"/>
                  <a:pt x="2245481" y="987880"/>
                  <a:pt x="2269066" y="1007534"/>
                </a:cubicBezTo>
                <a:cubicBezTo>
                  <a:pt x="2297031" y="1030838"/>
                  <a:pt x="2295209" y="1020698"/>
                  <a:pt x="2328333" y="1041400"/>
                </a:cubicBezTo>
                <a:cubicBezTo>
                  <a:pt x="2340299" y="1048879"/>
                  <a:pt x="2349948" y="1059799"/>
                  <a:pt x="2362200" y="1066800"/>
                </a:cubicBezTo>
                <a:cubicBezTo>
                  <a:pt x="2369949" y="1071228"/>
                  <a:pt x="2379798" y="1070933"/>
                  <a:pt x="2387600" y="1075267"/>
                </a:cubicBezTo>
                <a:cubicBezTo>
                  <a:pt x="2405390" y="1085151"/>
                  <a:pt x="2419504" y="1101576"/>
                  <a:pt x="2438400" y="1109134"/>
                </a:cubicBezTo>
                <a:cubicBezTo>
                  <a:pt x="2452511" y="1114778"/>
                  <a:pt x="2467139" y="1119270"/>
                  <a:pt x="2480733" y="1126067"/>
                </a:cubicBezTo>
                <a:cubicBezTo>
                  <a:pt x="2489834" y="1130618"/>
                  <a:pt x="2496605" y="1139427"/>
                  <a:pt x="2506133" y="1143000"/>
                </a:cubicBezTo>
                <a:cubicBezTo>
                  <a:pt x="2519607" y="1148053"/>
                  <a:pt x="2534084" y="1150988"/>
                  <a:pt x="2548466" y="1151467"/>
                </a:cubicBezTo>
                <a:cubicBezTo>
                  <a:pt x="2618982" y="1153818"/>
                  <a:pt x="2689577" y="1151467"/>
                  <a:pt x="2760133" y="11514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4724400" y="9652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Sind die Stimuli unterschiedlich?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50292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73914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143000" y="4013200"/>
            <a:ext cx="22098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410200" y="3708400"/>
            <a:ext cx="25146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352800" y="533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8932" name="TextBox 2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4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 in der Synchronisierung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04800" y="838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 Forschung in ca. den letzten 20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Jahren</a:t>
            </a:r>
            <a:r>
              <a:rPr lang="de-DE" baseline="30000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zeigt,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dass der Gipfel (H) in steigenden f0-Gestalten von vielen phonetischen Faktoren beeinflusst wird, während der Tal (L) verhältnismäßig stabil ist.</a:t>
            </a:r>
          </a:p>
        </p:txBody>
      </p:sp>
      <p:sp>
        <p:nvSpPr>
          <p:cNvPr id="4" name="Freeform 3"/>
          <p:cNvSpPr/>
          <p:nvPr/>
        </p:nvSpPr>
        <p:spPr>
          <a:xfrm>
            <a:off x="2895600" y="3352800"/>
            <a:ext cx="1582738" cy="933450"/>
          </a:xfrm>
          <a:custGeom>
            <a:avLst/>
            <a:gdLst>
              <a:gd name="connsiteX0" fmla="*/ 0 w 1583448"/>
              <a:gd name="connsiteY0" fmla="*/ 915362 h 932904"/>
              <a:gd name="connsiteX1" fmla="*/ 107213 w 1583448"/>
              <a:gd name="connsiteY1" fmla="*/ 923609 h 932904"/>
              <a:gd name="connsiteX2" fmla="*/ 164943 w 1583448"/>
              <a:gd name="connsiteY2" fmla="*/ 931855 h 932904"/>
              <a:gd name="connsiteX3" fmla="*/ 412356 w 1583448"/>
              <a:gd name="connsiteY3" fmla="*/ 907116 h 932904"/>
              <a:gd name="connsiteX4" fmla="*/ 428851 w 1583448"/>
              <a:gd name="connsiteY4" fmla="*/ 890623 h 932904"/>
              <a:gd name="connsiteX5" fmla="*/ 478333 w 1583448"/>
              <a:gd name="connsiteY5" fmla="*/ 865883 h 932904"/>
              <a:gd name="connsiteX6" fmla="*/ 503075 w 1583448"/>
              <a:gd name="connsiteY6" fmla="*/ 841144 h 932904"/>
              <a:gd name="connsiteX7" fmla="*/ 585546 w 1583448"/>
              <a:gd name="connsiteY7" fmla="*/ 791665 h 932904"/>
              <a:gd name="connsiteX8" fmla="*/ 610287 w 1583448"/>
              <a:gd name="connsiteY8" fmla="*/ 758679 h 932904"/>
              <a:gd name="connsiteX9" fmla="*/ 626782 w 1583448"/>
              <a:gd name="connsiteY9" fmla="*/ 742186 h 932904"/>
              <a:gd name="connsiteX10" fmla="*/ 659770 w 1583448"/>
              <a:gd name="connsiteY10" fmla="*/ 692707 h 932904"/>
              <a:gd name="connsiteX11" fmla="*/ 676264 w 1583448"/>
              <a:gd name="connsiteY11" fmla="*/ 667967 h 932904"/>
              <a:gd name="connsiteX12" fmla="*/ 709253 w 1583448"/>
              <a:gd name="connsiteY12" fmla="*/ 626735 h 932904"/>
              <a:gd name="connsiteX13" fmla="*/ 742241 w 1583448"/>
              <a:gd name="connsiteY13" fmla="*/ 585502 h 932904"/>
              <a:gd name="connsiteX14" fmla="*/ 808218 w 1583448"/>
              <a:gd name="connsiteY14" fmla="*/ 503037 h 932904"/>
              <a:gd name="connsiteX15" fmla="*/ 816465 w 1583448"/>
              <a:gd name="connsiteY15" fmla="*/ 478298 h 932904"/>
              <a:gd name="connsiteX16" fmla="*/ 857701 w 1583448"/>
              <a:gd name="connsiteY16" fmla="*/ 420572 h 932904"/>
              <a:gd name="connsiteX17" fmla="*/ 890690 w 1583448"/>
              <a:gd name="connsiteY17" fmla="*/ 371093 h 932904"/>
              <a:gd name="connsiteX18" fmla="*/ 923678 w 1583448"/>
              <a:gd name="connsiteY18" fmla="*/ 321614 h 932904"/>
              <a:gd name="connsiteX19" fmla="*/ 940172 w 1583448"/>
              <a:gd name="connsiteY19" fmla="*/ 288628 h 932904"/>
              <a:gd name="connsiteX20" fmla="*/ 989655 w 1583448"/>
              <a:gd name="connsiteY20" fmla="*/ 239149 h 932904"/>
              <a:gd name="connsiteX21" fmla="*/ 1022644 w 1583448"/>
              <a:gd name="connsiteY21" fmla="*/ 189670 h 932904"/>
              <a:gd name="connsiteX22" fmla="*/ 1047385 w 1583448"/>
              <a:gd name="connsiteY22" fmla="*/ 156684 h 932904"/>
              <a:gd name="connsiteX23" fmla="*/ 1072126 w 1583448"/>
              <a:gd name="connsiteY23" fmla="*/ 140191 h 932904"/>
              <a:gd name="connsiteX24" fmla="*/ 1113362 w 1583448"/>
              <a:gd name="connsiteY24" fmla="*/ 90712 h 932904"/>
              <a:gd name="connsiteX25" fmla="*/ 1195833 w 1583448"/>
              <a:gd name="connsiteY25" fmla="*/ 41233 h 932904"/>
              <a:gd name="connsiteX26" fmla="*/ 1245316 w 1583448"/>
              <a:gd name="connsiteY26" fmla="*/ 24740 h 932904"/>
              <a:gd name="connsiteX27" fmla="*/ 1294799 w 1583448"/>
              <a:gd name="connsiteY27" fmla="*/ 16493 h 932904"/>
              <a:gd name="connsiteX28" fmla="*/ 1352529 w 1583448"/>
              <a:gd name="connsiteY28" fmla="*/ 8247 h 932904"/>
              <a:gd name="connsiteX29" fmla="*/ 1393764 w 1583448"/>
              <a:gd name="connsiteY29" fmla="*/ 0 h 932904"/>
              <a:gd name="connsiteX30" fmla="*/ 1500977 w 1583448"/>
              <a:gd name="connsiteY30" fmla="*/ 8247 h 932904"/>
              <a:gd name="connsiteX31" fmla="*/ 1542212 w 1583448"/>
              <a:gd name="connsiteY31" fmla="*/ 16493 h 932904"/>
              <a:gd name="connsiteX32" fmla="*/ 1558707 w 1583448"/>
              <a:gd name="connsiteY32" fmla="*/ 32986 h 932904"/>
              <a:gd name="connsiteX33" fmla="*/ 1583448 w 1583448"/>
              <a:gd name="connsiteY33" fmla="*/ 41233 h 9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83448" h="932904">
                <a:moveTo>
                  <a:pt x="0" y="915362"/>
                </a:moveTo>
                <a:cubicBezTo>
                  <a:pt x="35738" y="918111"/>
                  <a:pt x="71548" y="920043"/>
                  <a:pt x="107213" y="923609"/>
                </a:cubicBezTo>
                <a:cubicBezTo>
                  <a:pt x="126555" y="925543"/>
                  <a:pt x="145533" y="932904"/>
                  <a:pt x="164943" y="931855"/>
                </a:cubicBezTo>
                <a:cubicBezTo>
                  <a:pt x="247704" y="927382"/>
                  <a:pt x="329885" y="915362"/>
                  <a:pt x="412356" y="907116"/>
                </a:cubicBezTo>
                <a:cubicBezTo>
                  <a:pt x="417854" y="901618"/>
                  <a:pt x="422184" y="894623"/>
                  <a:pt x="428851" y="890623"/>
                </a:cubicBezTo>
                <a:cubicBezTo>
                  <a:pt x="481987" y="858743"/>
                  <a:pt x="424705" y="910569"/>
                  <a:pt x="478333" y="865883"/>
                </a:cubicBezTo>
                <a:cubicBezTo>
                  <a:pt x="487293" y="858417"/>
                  <a:pt x="493584" y="847922"/>
                  <a:pt x="503075" y="841144"/>
                </a:cubicBezTo>
                <a:cubicBezTo>
                  <a:pt x="531468" y="820865"/>
                  <a:pt x="561833" y="823280"/>
                  <a:pt x="585546" y="791665"/>
                </a:cubicBezTo>
                <a:cubicBezTo>
                  <a:pt x="593793" y="780670"/>
                  <a:pt x="601488" y="769237"/>
                  <a:pt x="610287" y="758679"/>
                </a:cubicBezTo>
                <a:cubicBezTo>
                  <a:pt x="615265" y="752706"/>
                  <a:pt x="622117" y="748406"/>
                  <a:pt x="626782" y="742186"/>
                </a:cubicBezTo>
                <a:cubicBezTo>
                  <a:pt x="638676" y="726328"/>
                  <a:pt x="648774" y="709200"/>
                  <a:pt x="659770" y="692707"/>
                </a:cubicBezTo>
                <a:cubicBezTo>
                  <a:pt x="665268" y="684460"/>
                  <a:pt x="669255" y="674975"/>
                  <a:pt x="676264" y="667967"/>
                </a:cubicBezTo>
                <a:cubicBezTo>
                  <a:pt x="699768" y="644466"/>
                  <a:pt x="688446" y="657943"/>
                  <a:pt x="709253" y="626735"/>
                </a:cubicBezTo>
                <a:cubicBezTo>
                  <a:pt x="729981" y="564553"/>
                  <a:pt x="699610" y="638787"/>
                  <a:pt x="742241" y="585502"/>
                </a:cubicBezTo>
                <a:cubicBezTo>
                  <a:pt x="816623" y="492531"/>
                  <a:pt x="751238" y="541021"/>
                  <a:pt x="808218" y="503037"/>
                </a:cubicBezTo>
                <a:cubicBezTo>
                  <a:pt x="810967" y="494791"/>
                  <a:pt x="812577" y="486073"/>
                  <a:pt x="816465" y="478298"/>
                </a:cubicBezTo>
                <a:cubicBezTo>
                  <a:pt x="825187" y="460856"/>
                  <a:pt x="848365" y="435508"/>
                  <a:pt x="857701" y="420572"/>
                </a:cubicBezTo>
                <a:cubicBezTo>
                  <a:pt x="890985" y="367320"/>
                  <a:pt x="857082" y="404697"/>
                  <a:pt x="890690" y="371093"/>
                </a:cubicBezTo>
                <a:cubicBezTo>
                  <a:pt x="908381" y="318025"/>
                  <a:pt x="885068" y="375665"/>
                  <a:pt x="923678" y="321614"/>
                </a:cubicBezTo>
                <a:cubicBezTo>
                  <a:pt x="930824" y="311611"/>
                  <a:pt x="932492" y="298227"/>
                  <a:pt x="940172" y="288628"/>
                </a:cubicBezTo>
                <a:cubicBezTo>
                  <a:pt x="954744" y="270414"/>
                  <a:pt x="979223" y="260012"/>
                  <a:pt x="989655" y="239149"/>
                </a:cubicBezTo>
                <a:cubicBezTo>
                  <a:pt x="1019584" y="179295"/>
                  <a:pt x="991158" y="227450"/>
                  <a:pt x="1022644" y="189670"/>
                </a:cubicBezTo>
                <a:cubicBezTo>
                  <a:pt x="1031443" y="179112"/>
                  <a:pt x="1037666" y="166403"/>
                  <a:pt x="1047385" y="156684"/>
                </a:cubicBezTo>
                <a:cubicBezTo>
                  <a:pt x="1054394" y="149676"/>
                  <a:pt x="1063879" y="145689"/>
                  <a:pt x="1072126" y="140191"/>
                </a:cubicBezTo>
                <a:cubicBezTo>
                  <a:pt x="1086788" y="118200"/>
                  <a:pt x="1091382" y="107806"/>
                  <a:pt x="1113362" y="90712"/>
                </a:cubicBezTo>
                <a:cubicBezTo>
                  <a:pt x="1133862" y="74769"/>
                  <a:pt x="1169433" y="51792"/>
                  <a:pt x="1195833" y="41233"/>
                </a:cubicBezTo>
                <a:cubicBezTo>
                  <a:pt x="1211976" y="34776"/>
                  <a:pt x="1228166" y="27598"/>
                  <a:pt x="1245316" y="24740"/>
                </a:cubicBezTo>
                <a:lnTo>
                  <a:pt x="1294799" y="16493"/>
                </a:lnTo>
                <a:cubicBezTo>
                  <a:pt x="1314012" y="13537"/>
                  <a:pt x="1333355" y="11442"/>
                  <a:pt x="1352529" y="8247"/>
                </a:cubicBezTo>
                <a:cubicBezTo>
                  <a:pt x="1366356" y="5943"/>
                  <a:pt x="1380019" y="2749"/>
                  <a:pt x="1393764" y="0"/>
                </a:cubicBezTo>
                <a:cubicBezTo>
                  <a:pt x="1429502" y="2749"/>
                  <a:pt x="1465353" y="4289"/>
                  <a:pt x="1500977" y="8247"/>
                </a:cubicBezTo>
                <a:cubicBezTo>
                  <a:pt x="1514908" y="9795"/>
                  <a:pt x="1529328" y="10972"/>
                  <a:pt x="1542212" y="16493"/>
                </a:cubicBezTo>
                <a:cubicBezTo>
                  <a:pt x="1549359" y="19556"/>
                  <a:pt x="1552040" y="28986"/>
                  <a:pt x="1558707" y="32986"/>
                </a:cubicBezTo>
                <a:cubicBezTo>
                  <a:pt x="1566161" y="37458"/>
                  <a:pt x="1583448" y="41233"/>
                  <a:pt x="1583448" y="412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124200" y="4419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114800" y="2819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514600" y="48006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581400" y="2438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Variabilität</a:t>
            </a:r>
          </a:p>
        </p:txBody>
      </p:sp>
      <p:sp>
        <p:nvSpPr>
          <p:cNvPr id="9" name="Freeform 8"/>
          <p:cNvSpPr/>
          <p:nvPr/>
        </p:nvSpPr>
        <p:spPr>
          <a:xfrm>
            <a:off x="2894013" y="3289300"/>
            <a:ext cx="1370012" cy="1006475"/>
          </a:xfrm>
          <a:custGeom>
            <a:avLst/>
            <a:gdLst>
              <a:gd name="connsiteX0" fmla="*/ 0 w 1369023"/>
              <a:gd name="connsiteY0" fmla="*/ 867226 h 1007416"/>
              <a:gd name="connsiteX1" fmla="*/ 24741 w 1369023"/>
              <a:gd name="connsiteY1" fmla="*/ 875472 h 1007416"/>
              <a:gd name="connsiteX2" fmla="*/ 74224 w 1369023"/>
              <a:gd name="connsiteY2" fmla="*/ 916705 h 1007416"/>
              <a:gd name="connsiteX3" fmla="*/ 107213 w 1369023"/>
              <a:gd name="connsiteY3" fmla="*/ 924951 h 1007416"/>
              <a:gd name="connsiteX4" fmla="*/ 131954 w 1369023"/>
              <a:gd name="connsiteY4" fmla="*/ 941444 h 1007416"/>
              <a:gd name="connsiteX5" fmla="*/ 164942 w 1369023"/>
              <a:gd name="connsiteY5" fmla="*/ 957937 h 1007416"/>
              <a:gd name="connsiteX6" fmla="*/ 181437 w 1369023"/>
              <a:gd name="connsiteY6" fmla="*/ 974430 h 1007416"/>
              <a:gd name="connsiteX7" fmla="*/ 230919 w 1369023"/>
              <a:gd name="connsiteY7" fmla="*/ 990923 h 1007416"/>
              <a:gd name="connsiteX8" fmla="*/ 255661 w 1369023"/>
              <a:gd name="connsiteY8" fmla="*/ 999170 h 1007416"/>
              <a:gd name="connsiteX9" fmla="*/ 280402 w 1369023"/>
              <a:gd name="connsiteY9" fmla="*/ 1007416 h 1007416"/>
              <a:gd name="connsiteX10" fmla="*/ 395862 w 1369023"/>
              <a:gd name="connsiteY10" fmla="*/ 999170 h 1007416"/>
              <a:gd name="connsiteX11" fmla="*/ 428850 w 1369023"/>
              <a:gd name="connsiteY11" fmla="*/ 982677 h 1007416"/>
              <a:gd name="connsiteX12" fmla="*/ 503075 w 1369023"/>
              <a:gd name="connsiteY12" fmla="*/ 916705 h 1007416"/>
              <a:gd name="connsiteX13" fmla="*/ 577299 w 1369023"/>
              <a:gd name="connsiteY13" fmla="*/ 834240 h 1007416"/>
              <a:gd name="connsiteX14" fmla="*/ 593793 w 1369023"/>
              <a:gd name="connsiteY14" fmla="*/ 784761 h 1007416"/>
              <a:gd name="connsiteX15" fmla="*/ 626781 w 1369023"/>
              <a:gd name="connsiteY15" fmla="*/ 727035 h 1007416"/>
              <a:gd name="connsiteX16" fmla="*/ 643276 w 1369023"/>
              <a:gd name="connsiteY16" fmla="*/ 694049 h 1007416"/>
              <a:gd name="connsiteX17" fmla="*/ 684511 w 1369023"/>
              <a:gd name="connsiteY17" fmla="*/ 619831 h 1007416"/>
              <a:gd name="connsiteX18" fmla="*/ 692758 w 1369023"/>
              <a:gd name="connsiteY18" fmla="*/ 586845 h 1007416"/>
              <a:gd name="connsiteX19" fmla="*/ 717500 w 1369023"/>
              <a:gd name="connsiteY19" fmla="*/ 504379 h 1007416"/>
              <a:gd name="connsiteX20" fmla="*/ 742241 w 1369023"/>
              <a:gd name="connsiteY20" fmla="*/ 388928 h 1007416"/>
              <a:gd name="connsiteX21" fmla="*/ 758735 w 1369023"/>
              <a:gd name="connsiteY21" fmla="*/ 364189 h 1007416"/>
              <a:gd name="connsiteX22" fmla="*/ 766983 w 1369023"/>
              <a:gd name="connsiteY22" fmla="*/ 339449 h 1007416"/>
              <a:gd name="connsiteX23" fmla="*/ 783477 w 1369023"/>
              <a:gd name="connsiteY23" fmla="*/ 314710 h 1007416"/>
              <a:gd name="connsiteX24" fmla="*/ 799971 w 1369023"/>
              <a:gd name="connsiteY24" fmla="*/ 281724 h 1007416"/>
              <a:gd name="connsiteX25" fmla="*/ 824712 w 1369023"/>
              <a:gd name="connsiteY25" fmla="*/ 265231 h 1007416"/>
              <a:gd name="connsiteX26" fmla="*/ 832960 w 1369023"/>
              <a:gd name="connsiteY26" fmla="*/ 240491 h 1007416"/>
              <a:gd name="connsiteX27" fmla="*/ 865948 w 1369023"/>
              <a:gd name="connsiteY27" fmla="*/ 191012 h 1007416"/>
              <a:gd name="connsiteX28" fmla="*/ 874195 w 1369023"/>
              <a:gd name="connsiteY28" fmla="*/ 166273 h 1007416"/>
              <a:gd name="connsiteX29" fmla="*/ 882442 w 1369023"/>
              <a:gd name="connsiteY29" fmla="*/ 133287 h 1007416"/>
              <a:gd name="connsiteX30" fmla="*/ 915431 w 1369023"/>
              <a:gd name="connsiteY30" fmla="*/ 83808 h 1007416"/>
              <a:gd name="connsiteX31" fmla="*/ 931925 w 1369023"/>
              <a:gd name="connsiteY31" fmla="*/ 50822 h 1007416"/>
              <a:gd name="connsiteX32" fmla="*/ 956666 w 1369023"/>
              <a:gd name="connsiteY32" fmla="*/ 34329 h 1007416"/>
              <a:gd name="connsiteX33" fmla="*/ 1039138 w 1369023"/>
              <a:gd name="connsiteY33" fmla="*/ 9589 h 1007416"/>
              <a:gd name="connsiteX34" fmla="*/ 1154597 w 1369023"/>
              <a:gd name="connsiteY34" fmla="*/ 26082 h 1007416"/>
              <a:gd name="connsiteX35" fmla="*/ 1179339 w 1369023"/>
              <a:gd name="connsiteY35" fmla="*/ 42575 h 1007416"/>
              <a:gd name="connsiteX36" fmla="*/ 1228822 w 1369023"/>
              <a:gd name="connsiteY36" fmla="*/ 92054 h 1007416"/>
              <a:gd name="connsiteX37" fmla="*/ 1261810 w 1369023"/>
              <a:gd name="connsiteY37" fmla="*/ 141533 h 1007416"/>
              <a:gd name="connsiteX38" fmla="*/ 1286551 w 1369023"/>
              <a:gd name="connsiteY38" fmla="*/ 166273 h 1007416"/>
              <a:gd name="connsiteX39" fmla="*/ 1303046 w 1369023"/>
              <a:gd name="connsiteY39" fmla="*/ 191012 h 1007416"/>
              <a:gd name="connsiteX40" fmla="*/ 1352528 w 1369023"/>
              <a:gd name="connsiteY40" fmla="*/ 240491 h 1007416"/>
              <a:gd name="connsiteX41" fmla="*/ 1369023 w 1369023"/>
              <a:gd name="connsiteY41" fmla="*/ 256984 h 100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9023" h="1007416">
                <a:moveTo>
                  <a:pt x="0" y="867226"/>
                </a:moveTo>
                <a:cubicBezTo>
                  <a:pt x="8247" y="869975"/>
                  <a:pt x="17508" y="870650"/>
                  <a:pt x="24741" y="875472"/>
                </a:cubicBezTo>
                <a:cubicBezTo>
                  <a:pt x="60407" y="899247"/>
                  <a:pt x="36452" y="900518"/>
                  <a:pt x="74224" y="916705"/>
                </a:cubicBezTo>
                <a:cubicBezTo>
                  <a:pt x="84642" y="921170"/>
                  <a:pt x="96217" y="922202"/>
                  <a:pt x="107213" y="924951"/>
                </a:cubicBezTo>
                <a:cubicBezTo>
                  <a:pt x="115460" y="930449"/>
                  <a:pt x="123348" y="936527"/>
                  <a:pt x="131954" y="941444"/>
                </a:cubicBezTo>
                <a:cubicBezTo>
                  <a:pt x="142628" y="947543"/>
                  <a:pt x="154713" y="951118"/>
                  <a:pt x="164942" y="957937"/>
                </a:cubicBezTo>
                <a:cubicBezTo>
                  <a:pt x="171412" y="962250"/>
                  <a:pt x="174482" y="970953"/>
                  <a:pt x="181437" y="974430"/>
                </a:cubicBezTo>
                <a:cubicBezTo>
                  <a:pt x="196988" y="982205"/>
                  <a:pt x="214425" y="985425"/>
                  <a:pt x="230919" y="990923"/>
                </a:cubicBezTo>
                <a:lnTo>
                  <a:pt x="255661" y="999170"/>
                </a:lnTo>
                <a:lnTo>
                  <a:pt x="280402" y="1007416"/>
                </a:lnTo>
                <a:cubicBezTo>
                  <a:pt x="318889" y="1004667"/>
                  <a:pt x="357802" y="1005513"/>
                  <a:pt x="395862" y="999170"/>
                </a:cubicBezTo>
                <a:cubicBezTo>
                  <a:pt x="407989" y="997149"/>
                  <a:pt x="418308" y="989002"/>
                  <a:pt x="428850" y="982677"/>
                </a:cubicBezTo>
                <a:cubicBezTo>
                  <a:pt x="504794" y="937114"/>
                  <a:pt x="456021" y="968983"/>
                  <a:pt x="503075" y="916705"/>
                </a:cubicBezTo>
                <a:cubicBezTo>
                  <a:pt x="591878" y="818042"/>
                  <a:pt x="521118" y="909141"/>
                  <a:pt x="577299" y="834240"/>
                </a:cubicBezTo>
                <a:cubicBezTo>
                  <a:pt x="582797" y="817747"/>
                  <a:pt x="586018" y="800311"/>
                  <a:pt x="593793" y="784761"/>
                </a:cubicBezTo>
                <a:cubicBezTo>
                  <a:pt x="643623" y="685106"/>
                  <a:pt x="580164" y="808607"/>
                  <a:pt x="626781" y="727035"/>
                </a:cubicBezTo>
                <a:cubicBezTo>
                  <a:pt x="632881" y="716362"/>
                  <a:pt x="637305" y="704795"/>
                  <a:pt x="643276" y="694049"/>
                </a:cubicBezTo>
                <a:cubicBezTo>
                  <a:pt x="655389" y="672247"/>
                  <a:pt x="675385" y="644166"/>
                  <a:pt x="684511" y="619831"/>
                </a:cubicBezTo>
                <a:cubicBezTo>
                  <a:pt x="688491" y="609219"/>
                  <a:pt x="689644" y="597743"/>
                  <a:pt x="692758" y="586845"/>
                </a:cubicBezTo>
                <a:cubicBezTo>
                  <a:pt x="707882" y="533918"/>
                  <a:pt x="697360" y="591647"/>
                  <a:pt x="717500" y="504379"/>
                </a:cubicBezTo>
                <a:cubicBezTo>
                  <a:pt x="723142" y="479931"/>
                  <a:pt x="730275" y="406875"/>
                  <a:pt x="742241" y="388928"/>
                </a:cubicBezTo>
                <a:cubicBezTo>
                  <a:pt x="747739" y="380682"/>
                  <a:pt x="754302" y="373054"/>
                  <a:pt x="758735" y="364189"/>
                </a:cubicBezTo>
                <a:cubicBezTo>
                  <a:pt x="762623" y="356414"/>
                  <a:pt x="763095" y="347224"/>
                  <a:pt x="766983" y="339449"/>
                </a:cubicBezTo>
                <a:cubicBezTo>
                  <a:pt x="771416" y="330584"/>
                  <a:pt x="778559" y="323315"/>
                  <a:pt x="783477" y="314710"/>
                </a:cubicBezTo>
                <a:cubicBezTo>
                  <a:pt x="789577" y="304037"/>
                  <a:pt x="792101" y="291168"/>
                  <a:pt x="799971" y="281724"/>
                </a:cubicBezTo>
                <a:cubicBezTo>
                  <a:pt x="806316" y="274110"/>
                  <a:pt x="816465" y="270729"/>
                  <a:pt x="824712" y="265231"/>
                </a:cubicBezTo>
                <a:cubicBezTo>
                  <a:pt x="827461" y="256984"/>
                  <a:pt x="828738" y="248090"/>
                  <a:pt x="832960" y="240491"/>
                </a:cubicBezTo>
                <a:cubicBezTo>
                  <a:pt x="842587" y="223163"/>
                  <a:pt x="859679" y="209817"/>
                  <a:pt x="865948" y="191012"/>
                </a:cubicBezTo>
                <a:cubicBezTo>
                  <a:pt x="868697" y="182766"/>
                  <a:pt x="871807" y="174631"/>
                  <a:pt x="874195" y="166273"/>
                </a:cubicBezTo>
                <a:cubicBezTo>
                  <a:pt x="877309" y="155375"/>
                  <a:pt x="877373" y="143424"/>
                  <a:pt x="882442" y="133287"/>
                </a:cubicBezTo>
                <a:cubicBezTo>
                  <a:pt x="891308" y="115557"/>
                  <a:pt x="906566" y="101538"/>
                  <a:pt x="915431" y="83808"/>
                </a:cubicBezTo>
                <a:cubicBezTo>
                  <a:pt x="920929" y="72813"/>
                  <a:pt x="924055" y="60266"/>
                  <a:pt x="931925" y="50822"/>
                </a:cubicBezTo>
                <a:cubicBezTo>
                  <a:pt x="938270" y="43208"/>
                  <a:pt x="947801" y="38761"/>
                  <a:pt x="956666" y="34329"/>
                </a:cubicBezTo>
                <a:cubicBezTo>
                  <a:pt x="992832" y="16247"/>
                  <a:pt x="1000510" y="17314"/>
                  <a:pt x="1039138" y="9589"/>
                </a:cubicBezTo>
                <a:cubicBezTo>
                  <a:pt x="1062309" y="11695"/>
                  <a:pt x="1122867" y="10218"/>
                  <a:pt x="1154597" y="26082"/>
                </a:cubicBezTo>
                <a:cubicBezTo>
                  <a:pt x="1163463" y="30514"/>
                  <a:pt x="1171092" y="37077"/>
                  <a:pt x="1179339" y="42575"/>
                </a:cubicBezTo>
                <a:cubicBezTo>
                  <a:pt x="1232960" y="123004"/>
                  <a:pt x="1146990" y="0"/>
                  <a:pt x="1228822" y="92054"/>
                </a:cubicBezTo>
                <a:cubicBezTo>
                  <a:pt x="1241992" y="106869"/>
                  <a:pt x="1247793" y="127517"/>
                  <a:pt x="1261810" y="141533"/>
                </a:cubicBezTo>
                <a:cubicBezTo>
                  <a:pt x="1270057" y="149780"/>
                  <a:pt x="1279084" y="157314"/>
                  <a:pt x="1286551" y="166273"/>
                </a:cubicBezTo>
                <a:cubicBezTo>
                  <a:pt x="1292896" y="173887"/>
                  <a:pt x="1296461" y="183604"/>
                  <a:pt x="1303046" y="191012"/>
                </a:cubicBezTo>
                <a:cubicBezTo>
                  <a:pt x="1318543" y="208445"/>
                  <a:pt x="1336034" y="223998"/>
                  <a:pt x="1352528" y="240491"/>
                </a:cubicBezTo>
                <a:lnTo>
                  <a:pt x="1369023" y="25698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eform 9"/>
          <p:cNvSpPr/>
          <p:nvPr/>
        </p:nvSpPr>
        <p:spPr>
          <a:xfrm>
            <a:off x="2746375" y="3314700"/>
            <a:ext cx="2565400" cy="1017588"/>
          </a:xfrm>
          <a:custGeom>
            <a:avLst/>
            <a:gdLst>
              <a:gd name="connsiteX0" fmla="*/ 0 w 2564856"/>
              <a:gd name="connsiteY0" fmla="*/ 766925 h 1017200"/>
              <a:gd name="connsiteX1" fmla="*/ 32988 w 2564856"/>
              <a:gd name="connsiteY1" fmla="*/ 783418 h 1017200"/>
              <a:gd name="connsiteX2" fmla="*/ 107212 w 2564856"/>
              <a:gd name="connsiteY2" fmla="*/ 832897 h 1017200"/>
              <a:gd name="connsiteX3" fmla="*/ 131954 w 2564856"/>
              <a:gd name="connsiteY3" fmla="*/ 841144 h 1017200"/>
              <a:gd name="connsiteX4" fmla="*/ 189684 w 2564856"/>
              <a:gd name="connsiteY4" fmla="*/ 874130 h 1017200"/>
              <a:gd name="connsiteX5" fmla="*/ 239166 w 2564856"/>
              <a:gd name="connsiteY5" fmla="*/ 882376 h 1017200"/>
              <a:gd name="connsiteX6" fmla="*/ 288649 w 2564856"/>
              <a:gd name="connsiteY6" fmla="*/ 915362 h 1017200"/>
              <a:gd name="connsiteX7" fmla="*/ 338132 w 2564856"/>
              <a:gd name="connsiteY7" fmla="*/ 931855 h 1017200"/>
              <a:gd name="connsiteX8" fmla="*/ 362873 w 2564856"/>
              <a:gd name="connsiteY8" fmla="*/ 948348 h 1017200"/>
              <a:gd name="connsiteX9" fmla="*/ 395862 w 2564856"/>
              <a:gd name="connsiteY9" fmla="*/ 956595 h 1017200"/>
              <a:gd name="connsiteX10" fmla="*/ 494827 w 2564856"/>
              <a:gd name="connsiteY10" fmla="*/ 981334 h 1017200"/>
              <a:gd name="connsiteX11" fmla="*/ 527816 w 2564856"/>
              <a:gd name="connsiteY11" fmla="*/ 989581 h 1017200"/>
              <a:gd name="connsiteX12" fmla="*/ 569051 w 2564856"/>
              <a:gd name="connsiteY12" fmla="*/ 997827 h 1017200"/>
              <a:gd name="connsiteX13" fmla="*/ 626781 w 2564856"/>
              <a:gd name="connsiteY13" fmla="*/ 1014320 h 1017200"/>
              <a:gd name="connsiteX14" fmla="*/ 849454 w 2564856"/>
              <a:gd name="connsiteY14" fmla="*/ 1006074 h 1017200"/>
              <a:gd name="connsiteX15" fmla="*/ 898936 w 2564856"/>
              <a:gd name="connsiteY15" fmla="*/ 973088 h 1017200"/>
              <a:gd name="connsiteX16" fmla="*/ 964913 w 2564856"/>
              <a:gd name="connsiteY16" fmla="*/ 931855 h 1017200"/>
              <a:gd name="connsiteX17" fmla="*/ 1014396 w 2564856"/>
              <a:gd name="connsiteY17" fmla="*/ 890623 h 1017200"/>
              <a:gd name="connsiteX18" fmla="*/ 1039137 w 2564856"/>
              <a:gd name="connsiteY18" fmla="*/ 865883 h 1017200"/>
              <a:gd name="connsiteX19" fmla="*/ 1129856 w 2564856"/>
              <a:gd name="connsiteY19" fmla="*/ 799911 h 1017200"/>
              <a:gd name="connsiteX20" fmla="*/ 1187586 w 2564856"/>
              <a:gd name="connsiteY20" fmla="*/ 725693 h 1017200"/>
              <a:gd name="connsiteX21" fmla="*/ 1253563 w 2564856"/>
              <a:gd name="connsiteY21" fmla="*/ 667967 h 1017200"/>
              <a:gd name="connsiteX22" fmla="*/ 1303045 w 2564856"/>
              <a:gd name="connsiteY22" fmla="*/ 618488 h 1017200"/>
              <a:gd name="connsiteX23" fmla="*/ 1327787 w 2564856"/>
              <a:gd name="connsiteY23" fmla="*/ 593749 h 1017200"/>
              <a:gd name="connsiteX24" fmla="*/ 1393764 w 2564856"/>
              <a:gd name="connsiteY24" fmla="*/ 552516 h 1017200"/>
              <a:gd name="connsiteX25" fmla="*/ 1426752 w 2564856"/>
              <a:gd name="connsiteY25" fmla="*/ 527776 h 1017200"/>
              <a:gd name="connsiteX26" fmla="*/ 1558706 w 2564856"/>
              <a:gd name="connsiteY26" fmla="*/ 445311 h 1017200"/>
              <a:gd name="connsiteX27" fmla="*/ 1599942 w 2564856"/>
              <a:gd name="connsiteY27" fmla="*/ 412325 h 1017200"/>
              <a:gd name="connsiteX28" fmla="*/ 1632930 w 2564856"/>
              <a:gd name="connsiteY28" fmla="*/ 395832 h 1017200"/>
              <a:gd name="connsiteX29" fmla="*/ 1682413 w 2564856"/>
              <a:gd name="connsiteY29" fmla="*/ 346353 h 1017200"/>
              <a:gd name="connsiteX30" fmla="*/ 1723649 w 2564856"/>
              <a:gd name="connsiteY30" fmla="*/ 296874 h 1017200"/>
              <a:gd name="connsiteX31" fmla="*/ 1781379 w 2564856"/>
              <a:gd name="connsiteY31" fmla="*/ 263888 h 1017200"/>
              <a:gd name="connsiteX32" fmla="*/ 1855603 w 2564856"/>
              <a:gd name="connsiteY32" fmla="*/ 206163 h 1017200"/>
              <a:gd name="connsiteX33" fmla="*/ 1929827 w 2564856"/>
              <a:gd name="connsiteY33" fmla="*/ 156684 h 1017200"/>
              <a:gd name="connsiteX34" fmla="*/ 1954568 w 2564856"/>
              <a:gd name="connsiteY34" fmla="*/ 148437 h 1017200"/>
              <a:gd name="connsiteX35" fmla="*/ 2004051 w 2564856"/>
              <a:gd name="connsiteY35" fmla="*/ 123698 h 1017200"/>
              <a:gd name="connsiteX36" fmla="*/ 2061781 w 2564856"/>
              <a:gd name="connsiteY36" fmla="*/ 98958 h 1017200"/>
              <a:gd name="connsiteX37" fmla="*/ 2094769 w 2564856"/>
              <a:gd name="connsiteY37" fmla="*/ 74219 h 1017200"/>
              <a:gd name="connsiteX38" fmla="*/ 2119511 w 2564856"/>
              <a:gd name="connsiteY38" fmla="*/ 57726 h 1017200"/>
              <a:gd name="connsiteX39" fmla="*/ 2160746 w 2564856"/>
              <a:gd name="connsiteY39" fmla="*/ 41233 h 1017200"/>
              <a:gd name="connsiteX40" fmla="*/ 2185488 w 2564856"/>
              <a:gd name="connsiteY40" fmla="*/ 24740 h 1017200"/>
              <a:gd name="connsiteX41" fmla="*/ 2243218 w 2564856"/>
              <a:gd name="connsiteY41" fmla="*/ 0 h 1017200"/>
              <a:gd name="connsiteX42" fmla="*/ 2366925 w 2564856"/>
              <a:gd name="connsiteY42" fmla="*/ 8247 h 1017200"/>
              <a:gd name="connsiteX43" fmla="*/ 2391666 w 2564856"/>
              <a:gd name="connsiteY43" fmla="*/ 24740 h 1017200"/>
              <a:gd name="connsiteX44" fmla="*/ 2416407 w 2564856"/>
              <a:gd name="connsiteY44" fmla="*/ 32986 h 1017200"/>
              <a:gd name="connsiteX45" fmla="*/ 2432902 w 2564856"/>
              <a:gd name="connsiteY45" fmla="*/ 49479 h 1017200"/>
              <a:gd name="connsiteX46" fmla="*/ 2482384 w 2564856"/>
              <a:gd name="connsiteY46" fmla="*/ 65972 h 1017200"/>
              <a:gd name="connsiteX47" fmla="*/ 2507126 w 2564856"/>
              <a:gd name="connsiteY47" fmla="*/ 74219 h 1017200"/>
              <a:gd name="connsiteX48" fmla="*/ 2556608 w 2564856"/>
              <a:gd name="connsiteY48" fmla="*/ 90712 h 1017200"/>
              <a:gd name="connsiteX49" fmla="*/ 2564856 w 2564856"/>
              <a:gd name="connsiteY49" fmla="*/ 98958 h 10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64856" h="1017200">
                <a:moveTo>
                  <a:pt x="0" y="766925"/>
                </a:moveTo>
                <a:cubicBezTo>
                  <a:pt x="10996" y="772423"/>
                  <a:pt x="22518" y="776975"/>
                  <a:pt x="32988" y="783418"/>
                </a:cubicBezTo>
                <a:cubicBezTo>
                  <a:pt x="58312" y="799001"/>
                  <a:pt x="79003" y="823494"/>
                  <a:pt x="107212" y="832897"/>
                </a:cubicBezTo>
                <a:cubicBezTo>
                  <a:pt x="115459" y="835646"/>
                  <a:pt x="124178" y="837256"/>
                  <a:pt x="131954" y="841144"/>
                </a:cubicBezTo>
                <a:cubicBezTo>
                  <a:pt x="162325" y="856328"/>
                  <a:pt x="153535" y="863286"/>
                  <a:pt x="189684" y="874130"/>
                </a:cubicBezTo>
                <a:cubicBezTo>
                  <a:pt x="205700" y="878934"/>
                  <a:pt x="222672" y="879627"/>
                  <a:pt x="239166" y="882376"/>
                </a:cubicBezTo>
                <a:cubicBezTo>
                  <a:pt x="321025" y="909661"/>
                  <a:pt x="195979" y="863883"/>
                  <a:pt x="288649" y="915362"/>
                </a:cubicBezTo>
                <a:cubicBezTo>
                  <a:pt x="303848" y="923805"/>
                  <a:pt x="338132" y="931855"/>
                  <a:pt x="338132" y="931855"/>
                </a:cubicBezTo>
                <a:cubicBezTo>
                  <a:pt x="346379" y="937353"/>
                  <a:pt x="353763" y="944444"/>
                  <a:pt x="362873" y="948348"/>
                </a:cubicBezTo>
                <a:cubicBezTo>
                  <a:pt x="373291" y="952813"/>
                  <a:pt x="385005" y="953338"/>
                  <a:pt x="395862" y="956595"/>
                </a:cubicBezTo>
                <a:cubicBezTo>
                  <a:pt x="506084" y="989660"/>
                  <a:pt x="385033" y="959377"/>
                  <a:pt x="494827" y="981334"/>
                </a:cubicBezTo>
                <a:cubicBezTo>
                  <a:pt x="505942" y="983557"/>
                  <a:pt x="516751" y="987122"/>
                  <a:pt x="527816" y="989581"/>
                </a:cubicBezTo>
                <a:cubicBezTo>
                  <a:pt x="541499" y="992622"/>
                  <a:pt x="555368" y="994786"/>
                  <a:pt x="569051" y="997827"/>
                </a:cubicBezTo>
                <a:cubicBezTo>
                  <a:pt x="600112" y="1004729"/>
                  <a:pt x="599233" y="1005138"/>
                  <a:pt x="626781" y="1014320"/>
                </a:cubicBezTo>
                <a:cubicBezTo>
                  <a:pt x="701005" y="1011571"/>
                  <a:pt x="776017" y="1017200"/>
                  <a:pt x="849454" y="1006074"/>
                </a:cubicBezTo>
                <a:cubicBezTo>
                  <a:pt x="869053" y="1003105"/>
                  <a:pt x="881205" y="981952"/>
                  <a:pt x="898936" y="973088"/>
                </a:cubicBezTo>
                <a:cubicBezTo>
                  <a:pt x="925070" y="960022"/>
                  <a:pt x="943498" y="953268"/>
                  <a:pt x="964913" y="931855"/>
                </a:cubicBezTo>
                <a:cubicBezTo>
                  <a:pt x="1011539" y="885233"/>
                  <a:pt x="943628" y="926005"/>
                  <a:pt x="1014396" y="890623"/>
                </a:cubicBezTo>
                <a:cubicBezTo>
                  <a:pt x="1022643" y="882376"/>
                  <a:pt x="1030177" y="873349"/>
                  <a:pt x="1039137" y="865883"/>
                </a:cubicBezTo>
                <a:cubicBezTo>
                  <a:pt x="1072741" y="837882"/>
                  <a:pt x="1094810" y="844966"/>
                  <a:pt x="1129856" y="799911"/>
                </a:cubicBezTo>
                <a:cubicBezTo>
                  <a:pt x="1149099" y="775172"/>
                  <a:pt x="1163111" y="745272"/>
                  <a:pt x="1187586" y="725693"/>
                </a:cubicBezTo>
                <a:cubicBezTo>
                  <a:pt x="1237929" y="685421"/>
                  <a:pt x="1216374" y="705153"/>
                  <a:pt x="1253563" y="667967"/>
                </a:cubicBezTo>
                <a:cubicBezTo>
                  <a:pt x="1282885" y="609327"/>
                  <a:pt x="1251732" y="655137"/>
                  <a:pt x="1303045" y="618488"/>
                </a:cubicBezTo>
                <a:cubicBezTo>
                  <a:pt x="1312536" y="611710"/>
                  <a:pt x="1318827" y="601215"/>
                  <a:pt x="1327787" y="593749"/>
                </a:cubicBezTo>
                <a:cubicBezTo>
                  <a:pt x="1340091" y="583497"/>
                  <a:pt x="1385713" y="557883"/>
                  <a:pt x="1393764" y="552516"/>
                </a:cubicBezTo>
                <a:cubicBezTo>
                  <a:pt x="1405201" y="544892"/>
                  <a:pt x="1415190" y="535208"/>
                  <a:pt x="1426752" y="527776"/>
                </a:cubicBezTo>
                <a:cubicBezTo>
                  <a:pt x="1488317" y="488201"/>
                  <a:pt x="1505987" y="483649"/>
                  <a:pt x="1558706" y="445311"/>
                </a:cubicBezTo>
                <a:cubicBezTo>
                  <a:pt x="1572942" y="434958"/>
                  <a:pt x="1585296" y="422088"/>
                  <a:pt x="1599942" y="412325"/>
                </a:cubicBezTo>
                <a:cubicBezTo>
                  <a:pt x="1610171" y="405506"/>
                  <a:pt x="1623330" y="403512"/>
                  <a:pt x="1632930" y="395832"/>
                </a:cubicBezTo>
                <a:cubicBezTo>
                  <a:pt x="1651145" y="381261"/>
                  <a:pt x="1669474" y="365761"/>
                  <a:pt x="1682413" y="346353"/>
                </a:cubicBezTo>
                <a:cubicBezTo>
                  <a:pt x="1698632" y="322027"/>
                  <a:pt x="1699836" y="316717"/>
                  <a:pt x="1723649" y="296874"/>
                </a:cubicBezTo>
                <a:cubicBezTo>
                  <a:pt x="1741135" y="282303"/>
                  <a:pt x="1761212" y="273971"/>
                  <a:pt x="1781379" y="263888"/>
                </a:cubicBezTo>
                <a:cubicBezTo>
                  <a:pt x="1811984" y="217984"/>
                  <a:pt x="1785206" y="250158"/>
                  <a:pt x="1855603" y="206163"/>
                </a:cubicBezTo>
                <a:cubicBezTo>
                  <a:pt x="1880819" y="190404"/>
                  <a:pt x="1901618" y="166087"/>
                  <a:pt x="1929827" y="156684"/>
                </a:cubicBezTo>
                <a:cubicBezTo>
                  <a:pt x="1938074" y="153935"/>
                  <a:pt x="1946793" y="152324"/>
                  <a:pt x="1954568" y="148437"/>
                </a:cubicBezTo>
                <a:cubicBezTo>
                  <a:pt x="2018509" y="116468"/>
                  <a:pt x="1941871" y="144422"/>
                  <a:pt x="2004051" y="123698"/>
                </a:cubicBezTo>
                <a:cubicBezTo>
                  <a:pt x="2094100" y="63669"/>
                  <a:pt x="1955276" y="152206"/>
                  <a:pt x="2061781" y="98958"/>
                </a:cubicBezTo>
                <a:cubicBezTo>
                  <a:pt x="2074075" y="92812"/>
                  <a:pt x="2083584" y="82207"/>
                  <a:pt x="2094769" y="74219"/>
                </a:cubicBezTo>
                <a:cubicBezTo>
                  <a:pt x="2102835" y="68458"/>
                  <a:pt x="2110646" y="62158"/>
                  <a:pt x="2119511" y="57726"/>
                </a:cubicBezTo>
                <a:cubicBezTo>
                  <a:pt x="2132752" y="51106"/>
                  <a:pt x="2147505" y="47853"/>
                  <a:pt x="2160746" y="41233"/>
                </a:cubicBezTo>
                <a:cubicBezTo>
                  <a:pt x="2169611" y="36801"/>
                  <a:pt x="2176882" y="29657"/>
                  <a:pt x="2185488" y="24740"/>
                </a:cubicBezTo>
                <a:cubicBezTo>
                  <a:pt x="2214023" y="8435"/>
                  <a:pt x="2215460" y="9252"/>
                  <a:pt x="2243218" y="0"/>
                </a:cubicBezTo>
                <a:cubicBezTo>
                  <a:pt x="2284454" y="2749"/>
                  <a:pt x="2326160" y="1453"/>
                  <a:pt x="2366925" y="8247"/>
                </a:cubicBezTo>
                <a:cubicBezTo>
                  <a:pt x="2376702" y="9876"/>
                  <a:pt x="2382801" y="20308"/>
                  <a:pt x="2391666" y="24740"/>
                </a:cubicBezTo>
                <a:cubicBezTo>
                  <a:pt x="2399441" y="28627"/>
                  <a:pt x="2408160" y="30237"/>
                  <a:pt x="2416407" y="32986"/>
                </a:cubicBezTo>
                <a:cubicBezTo>
                  <a:pt x="2421905" y="38484"/>
                  <a:pt x="2425947" y="46002"/>
                  <a:pt x="2432902" y="49479"/>
                </a:cubicBezTo>
                <a:cubicBezTo>
                  <a:pt x="2448453" y="57254"/>
                  <a:pt x="2465890" y="60474"/>
                  <a:pt x="2482384" y="65972"/>
                </a:cubicBezTo>
                <a:lnTo>
                  <a:pt x="2507126" y="74219"/>
                </a:lnTo>
                <a:lnTo>
                  <a:pt x="2556608" y="90712"/>
                </a:lnTo>
                <a:lnTo>
                  <a:pt x="2564856" y="9895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2362200" y="3276600"/>
            <a:ext cx="2055813" cy="1074738"/>
          </a:xfrm>
          <a:custGeom>
            <a:avLst/>
            <a:gdLst>
              <a:gd name="connsiteX0" fmla="*/ 0 w 2055821"/>
              <a:gd name="connsiteY0" fmla="*/ 230426 h 846176"/>
              <a:gd name="connsiteX1" fmla="*/ 197931 w 2055821"/>
              <a:gd name="connsiteY1" fmla="*/ 387110 h 846176"/>
              <a:gd name="connsiteX2" fmla="*/ 527816 w 2055821"/>
              <a:gd name="connsiteY2" fmla="*/ 618012 h 846176"/>
              <a:gd name="connsiteX3" fmla="*/ 560804 w 2055821"/>
              <a:gd name="connsiteY3" fmla="*/ 650998 h 846176"/>
              <a:gd name="connsiteX4" fmla="*/ 602040 w 2055821"/>
              <a:gd name="connsiteY4" fmla="*/ 683984 h 846176"/>
              <a:gd name="connsiteX5" fmla="*/ 643276 w 2055821"/>
              <a:gd name="connsiteY5" fmla="*/ 725217 h 846176"/>
              <a:gd name="connsiteX6" fmla="*/ 692758 w 2055821"/>
              <a:gd name="connsiteY6" fmla="*/ 758203 h 846176"/>
              <a:gd name="connsiteX7" fmla="*/ 758735 w 2055821"/>
              <a:gd name="connsiteY7" fmla="*/ 791189 h 846176"/>
              <a:gd name="connsiteX8" fmla="*/ 783477 w 2055821"/>
              <a:gd name="connsiteY8" fmla="*/ 799435 h 846176"/>
              <a:gd name="connsiteX9" fmla="*/ 808218 w 2055821"/>
              <a:gd name="connsiteY9" fmla="*/ 815928 h 846176"/>
              <a:gd name="connsiteX10" fmla="*/ 1030891 w 2055821"/>
              <a:gd name="connsiteY10" fmla="*/ 815928 h 846176"/>
              <a:gd name="connsiteX11" fmla="*/ 1055632 w 2055821"/>
              <a:gd name="connsiteY11" fmla="*/ 807682 h 846176"/>
              <a:gd name="connsiteX12" fmla="*/ 1096868 w 2055821"/>
              <a:gd name="connsiteY12" fmla="*/ 774696 h 846176"/>
              <a:gd name="connsiteX13" fmla="*/ 1121609 w 2055821"/>
              <a:gd name="connsiteY13" fmla="*/ 758203 h 846176"/>
              <a:gd name="connsiteX14" fmla="*/ 1129856 w 2055821"/>
              <a:gd name="connsiteY14" fmla="*/ 733463 h 846176"/>
              <a:gd name="connsiteX15" fmla="*/ 1187586 w 2055821"/>
              <a:gd name="connsiteY15" fmla="*/ 667491 h 846176"/>
              <a:gd name="connsiteX16" fmla="*/ 1212327 w 2055821"/>
              <a:gd name="connsiteY16" fmla="*/ 618012 h 846176"/>
              <a:gd name="connsiteX17" fmla="*/ 1237069 w 2055821"/>
              <a:gd name="connsiteY17" fmla="*/ 568533 h 846176"/>
              <a:gd name="connsiteX18" fmla="*/ 1294799 w 2055821"/>
              <a:gd name="connsiteY18" fmla="*/ 477821 h 846176"/>
              <a:gd name="connsiteX19" fmla="*/ 1319540 w 2055821"/>
              <a:gd name="connsiteY19" fmla="*/ 453082 h 846176"/>
              <a:gd name="connsiteX20" fmla="*/ 1369023 w 2055821"/>
              <a:gd name="connsiteY20" fmla="*/ 387110 h 846176"/>
              <a:gd name="connsiteX21" fmla="*/ 1385517 w 2055821"/>
              <a:gd name="connsiteY21" fmla="*/ 354124 h 846176"/>
              <a:gd name="connsiteX22" fmla="*/ 1426753 w 2055821"/>
              <a:gd name="connsiteY22" fmla="*/ 296398 h 846176"/>
              <a:gd name="connsiteX23" fmla="*/ 1459741 w 2055821"/>
              <a:gd name="connsiteY23" fmla="*/ 246919 h 846176"/>
              <a:gd name="connsiteX24" fmla="*/ 1492730 w 2055821"/>
              <a:gd name="connsiteY24" fmla="*/ 189194 h 846176"/>
              <a:gd name="connsiteX25" fmla="*/ 1517471 w 2055821"/>
              <a:gd name="connsiteY25" fmla="*/ 172701 h 846176"/>
              <a:gd name="connsiteX26" fmla="*/ 1558707 w 2055821"/>
              <a:gd name="connsiteY26" fmla="*/ 131468 h 846176"/>
              <a:gd name="connsiteX27" fmla="*/ 1616436 w 2055821"/>
              <a:gd name="connsiteY27" fmla="*/ 98482 h 846176"/>
              <a:gd name="connsiteX28" fmla="*/ 1665919 w 2055821"/>
              <a:gd name="connsiteY28" fmla="*/ 65496 h 846176"/>
              <a:gd name="connsiteX29" fmla="*/ 1723649 w 2055821"/>
              <a:gd name="connsiteY29" fmla="*/ 40757 h 846176"/>
              <a:gd name="connsiteX30" fmla="*/ 1748390 w 2055821"/>
              <a:gd name="connsiteY30" fmla="*/ 24264 h 846176"/>
              <a:gd name="connsiteX31" fmla="*/ 1913333 w 2055821"/>
              <a:gd name="connsiteY31" fmla="*/ 24264 h 846176"/>
              <a:gd name="connsiteX32" fmla="*/ 1962816 w 2055821"/>
              <a:gd name="connsiteY32" fmla="*/ 57250 h 846176"/>
              <a:gd name="connsiteX33" fmla="*/ 2028793 w 2055821"/>
              <a:gd name="connsiteY33" fmla="*/ 106729 h 846176"/>
              <a:gd name="connsiteX34" fmla="*/ 2053534 w 2055821"/>
              <a:gd name="connsiteY34" fmla="*/ 131468 h 8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55821" h="846176">
                <a:moveTo>
                  <a:pt x="0" y="230426"/>
                </a:moveTo>
                <a:cubicBezTo>
                  <a:pt x="65977" y="282654"/>
                  <a:pt x="127221" y="341494"/>
                  <a:pt x="197931" y="387110"/>
                </a:cubicBezTo>
                <a:cubicBezTo>
                  <a:pt x="424860" y="533505"/>
                  <a:pt x="396248" y="496573"/>
                  <a:pt x="527816" y="618012"/>
                </a:cubicBezTo>
                <a:cubicBezTo>
                  <a:pt x="539243" y="628559"/>
                  <a:pt x="549181" y="640667"/>
                  <a:pt x="560804" y="650998"/>
                </a:cubicBezTo>
                <a:cubicBezTo>
                  <a:pt x="573960" y="662692"/>
                  <a:pt x="588956" y="672209"/>
                  <a:pt x="602040" y="683984"/>
                </a:cubicBezTo>
                <a:cubicBezTo>
                  <a:pt x="616489" y="696987"/>
                  <a:pt x="627102" y="714435"/>
                  <a:pt x="643276" y="725217"/>
                </a:cubicBezTo>
                <a:cubicBezTo>
                  <a:pt x="659770" y="736212"/>
                  <a:pt x="678740" y="744187"/>
                  <a:pt x="692758" y="758203"/>
                </a:cubicBezTo>
                <a:cubicBezTo>
                  <a:pt x="721547" y="786989"/>
                  <a:pt x="701878" y="772238"/>
                  <a:pt x="758735" y="791189"/>
                </a:cubicBezTo>
                <a:lnTo>
                  <a:pt x="783477" y="799435"/>
                </a:lnTo>
                <a:cubicBezTo>
                  <a:pt x="791724" y="804933"/>
                  <a:pt x="799353" y="811496"/>
                  <a:pt x="808218" y="815928"/>
                </a:cubicBezTo>
                <a:cubicBezTo>
                  <a:pt x="868718" y="846176"/>
                  <a:pt x="1028508" y="816027"/>
                  <a:pt x="1030891" y="815928"/>
                </a:cubicBezTo>
                <a:cubicBezTo>
                  <a:pt x="1039138" y="813179"/>
                  <a:pt x="1047857" y="811569"/>
                  <a:pt x="1055632" y="807682"/>
                </a:cubicBezTo>
                <a:cubicBezTo>
                  <a:pt x="1089472" y="790763"/>
                  <a:pt x="1071301" y="795148"/>
                  <a:pt x="1096868" y="774696"/>
                </a:cubicBezTo>
                <a:cubicBezTo>
                  <a:pt x="1104608" y="768505"/>
                  <a:pt x="1113362" y="763701"/>
                  <a:pt x="1121609" y="758203"/>
                </a:cubicBezTo>
                <a:cubicBezTo>
                  <a:pt x="1124358" y="749956"/>
                  <a:pt x="1125249" y="740834"/>
                  <a:pt x="1129856" y="733463"/>
                </a:cubicBezTo>
                <a:cubicBezTo>
                  <a:pt x="1146634" y="706620"/>
                  <a:pt x="1165968" y="689108"/>
                  <a:pt x="1187586" y="667491"/>
                </a:cubicBezTo>
                <a:cubicBezTo>
                  <a:pt x="1208315" y="605310"/>
                  <a:pt x="1180353" y="681956"/>
                  <a:pt x="1212327" y="618012"/>
                </a:cubicBezTo>
                <a:cubicBezTo>
                  <a:pt x="1246467" y="549735"/>
                  <a:pt x="1189801" y="639428"/>
                  <a:pt x="1237069" y="568533"/>
                </a:cubicBezTo>
                <a:cubicBezTo>
                  <a:pt x="1251126" y="526362"/>
                  <a:pt x="1249216" y="523400"/>
                  <a:pt x="1294799" y="477821"/>
                </a:cubicBezTo>
                <a:cubicBezTo>
                  <a:pt x="1303046" y="469575"/>
                  <a:pt x="1312154" y="462108"/>
                  <a:pt x="1319540" y="453082"/>
                </a:cubicBezTo>
                <a:cubicBezTo>
                  <a:pt x="1336948" y="431807"/>
                  <a:pt x="1356729" y="411697"/>
                  <a:pt x="1369023" y="387110"/>
                </a:cubicBezTo>
                <a:cubicBezTo>
                  <a:pt x="1374521" y="376115"/>
                  <a:pt x="1379418" y="364797"/>
                  <a:pt x="1385517" y="354124"/>
                </a:cubicBezTo>
                <a:cubicBezTo>
                  <a:pt x="1395168" y="337236"/>
                  <a:pt x="1416127" y="310565"/>
                  <a:pt x="1426753" y="296398"/>
                </a:cubicBezTo>
                <a:cubicBezTo>
                  <a:pt x="1444444" y="243330"/>
                  <a:pt x="1421131" y="300970"/>
                  <a:pt x="1459741" y="246919"/>
                </a:cubicBezTo>
                <a:cubicBezTo>
                  <a:pt x="1475916" y="224275"/>
                  <a:pt x="1473246" y="208676"/>
                  <a:pt x="1492730" y="189194"/>
                </a:cubicBezTo>
                <a:cubicBezTo>
                  <a:pt x="1499739" y="182186"/>
                  <a:pt x="1510012" y="179228"/>
                  <a:pt x="1517471" y="172701"/>
                </a:cubicBezTo>
                <a:cubicBezTo>
                  <a:pt x="1532100" y="159901"/>
                  <a:pt x="1542533" y="142250"/>
                  <a:pt x="1558707" y="131468"/>
                </a:cubicBezTo>
                <a:cubicBezTo>
                  <a:pt x="1644282" y="74421"/>
                  <a:pt x="1511814" y="161250"/>
                  <a:pt x="1616436" y="98482"/>
                </a:cubicBezTo>
                <a:cubicBezTo>
                  <a:pt x="1633435" y="88284"/>
                  <a:pt x="1648188" y="74361"/>
                  <a:pt x="1665919" y="65496"/>
                </a:cubicBezTo>
                <a:cubicBezTo>
                  <a:pt x="1706683" y="45116"/>
                  <a:pt x="1687245" y="52890"/>
                  <a:pt x="1723649" y="40757"/>
                </a:cubicBezTo>
                <a:cubicBezTo>
                  <a:pt x="1731896" y="35259"/>
                  <a:pt x="1739525" y="28696"/>
                  <a:pt x="1748390" y="24264"/>
                </a:cubicBezTo>
                <a:cubicBezTo>
                  <a:pt x="1796920" y="0"/>
                  <a:pt x="1875515" y="22039"/>
                  <a:pt x="1913333" y="24264"/>
                </a:cubicBezTo>
                <a:cubicBezTo>
                  <a:pt x="1929827" y="35259"/>
                  <a:pt x="1946957" y="45357"/>
                  <a:pt x="1962816" y="57250"/>
                </a:cubicBezTo>
                <a:cubicBezTo>
                  <a:pt x="1984808" y="73743"/>
                  <a:pt x="2005920" y="91481"/>
                  <a:pt x="2028793" y="106729"/>
                </a:cubicBezTo>
                <a:cubicBezTo>
                  <a:pt x="2055821" y="124747"/>
                  <a:pt x="2053534" y="113311"/>
                  <a:pt x="2053534" y="13146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381000" y="6324600"/>
            <a:ext cx="845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Prieto (2011). Tonal alignment.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prieto11.pdf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4"/>
          <p:cNvSpPr txBox="1">
            <a:spLocks noChangeArrowheads="1"/>
          </p:cNvSpPr>
          <p:nvPr/>
        </p:nvSpPr>
        <p:spPr bwMode="auto">
          <a:xfrm>
            <a:off x="152400" y="6488113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Julia Hirschberg (2008) Pragmatics and intonation</a:t>
            </a:r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5105400" y="64770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hirschberg08.handbookpragmatics.pdf</a:t>
            </a:r>
            <a:endParaRPr lang="de-DE" sz="1600" b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1"/>
            <a:ext cx="72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Semantik:  Widerspruch vs. Vorschlag im Englischen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9942" name="TextBox 18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1463" y="1295400"/>
            <a:ext cx="8262937" cy="3509963"/>
            <a:chOff x="271462" y="1295400"/>
            <a:chExt cx="8262938" cy="3509963"/>
          </a:xfrm>
        </p:grpSpPr>
        <p:sp>
          <p:nvSpPr>
            <p:cNvPr id="39951" name="TextBox 1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777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This company has never employed anyone from Germany.</a:t>
              </a:r>
            </a:p>
          </p:txBody>
        </p:sp>
        <p:sp>
          <p:nvSpPr>
            <p:cNvPr id="39952" name="TextBox 2"/>
            <p:cNvSpPr txBox="1">
              <a:spLocks noChangeArrowheads="1"/>
            </p:cNvSpPr>
            <p:nvPr/>
          </p:nvSpPr>
          <p:spPr bwMode="auto">
            <a:xfrm>
              <a:off x="457200" y="2362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1371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Doch!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2293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5" name="TextBox 3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1462" y="3224213"/>
              <a:ext cx="1262062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865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0" y="2297113"/>
            <a:ext cx="4648200" cy="3908425"/>
            <a:chOff x="4191000" y="2297113"/>
            <a:chExt cx="4648200" cy="3908425"/>
          </a:xfrm>
        </p:grpSpPr>
        <p:sp>
          <p:nvSpPr>
            <p:cNvPr id="39945" name="TextBox 7"/>
            <p:cNvSpPr txBox="1">
              <a:spLocks noChangeArrowheads="1"/>
            </p:cNvSpPr>
            <p:nvPr/>
          </p:nvSpPr>
          <p:spPr bwMode="auto">
            <a:xfrm>
              <a:off x="4832350" y="2297113"/>
              <a:ext cx="335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46" name="Rectangle 11"/>
            <p:cNvSpPr>
              <a:spLocks noChangeArrowheads="1"/>
            </p:cNvSpPr>
            <p:nvPr/>
          </p:nvSpPr>
          <p:spPr bwMode="auto">
            <a:xfrm>
              <a:off x="4191000" y="4267200"/>
              <a:ext cx="4648200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wir kennen beide Jürgen, ich möchte J. als Möglichkeit vorschlagen, weiß nicht ganz ob das passt/ ob Du damit einverstanden bist (bin bereit zu handeln)</a:t>
              </a:r>
              <a:endParaRPr lang="de-DE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44553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48" name="TextBox 31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6800" y="3124200"/>
              <a:ext cx="1262063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49125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04800" y="2514600"/>
          <a:ext cx="38735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Chart" r:id="rId7" imgW="4597400" imgH="2540000" progId="Excel.Sheet.8">
                  <p:embed/>
                </p:oleObj>
              </mc:Choice>
              <mc:Fallback>
                <p:oleObj name="Chart" r:id="rId7" imgW="4597400" imgH="2540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38735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3810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B. Delta doesn't fly to Iowa! They fly to Des M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pic>
        <p:nvPicPr>
          <p:cNvPr id="9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620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304800" y="8382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Ich fliege mit Delta nach Iowa City.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17713" y="36195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27"/>
          <p:cNvSpPr txBox="1">
            <a:spLocks noChangeArrowheads="1"/>
          </p:cNvSpPr>
          <p:nvPr/>
        </p:nvSpPr>
        <p:spPr bwMode="auto">
          <a:xfrm>
            <a:off x="304800" y="6324600"/>
            <a:ext cx="883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pitchFamily="-100" charset="0"/>
                <a:ea typeface="Calibri" pitchFamily="-100" charset="0"/>
                <a:cs typeface="Calibri" pitchFamily="-100" charset="0"/>
                <a:hlinkClick r:id="rId10"/>
              </a:rPr>
              <a:t>Prieto &amp; Face: Three-way contrasts in rising accents in Peninsular Spanish 2nd Span ToBI Workshop</a:t>
            </a:r>
            <a:r>
              <a:rPr lang="es-ES_tradnl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0969" name="TextBox 29"/>
          <p:cNvSpPr txBox="1">
            <a:spLocks noChangeArrowheads="1"/>
          </p:cNvSpPr>
          <p:nvPr/>
        </p:nvSpPr>
        <p:spPr bwMode="auto">
          <a:xfrm>
            <a:off x="281940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72000" y="2438400"/>
          <a:ext cx="405447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Chart" r:id="rId11" imgW="4597400" imgH="2540000" progId="Excel.Sheet.8">
                  <p:embed/>
                </p:oleObj>
              </mc:Choice>
              <mc:Fallback>
                <p:oleObj name="Chart" r:id="rId11" imgW="4597400" imgH="2540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405447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8"/>
          <p:cNvSpPr txBox="1">
            <a:spLocks noChangeArrowheads="1"/>
          </p:cNvSpPr>
          <p:nvPr/>
        </p:nvSpPr>
        <p:spPr bwMode="auto">
          <a:xfrm>
            <a:off x="5181600" y="1676400"/>
            <a:ext cx="3429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B. That's true. But they fly to Des M</a:t>
            </a:r>
            <a:r>
              <a:rPr lang="en-US" dirty="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4953000" y="7620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A.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It's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good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I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can't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get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Iowa City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with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Delta.</a:t>
            </a:r>
          </a:p>
        </p:txBody>
      </p:sp>
      <p:sp>
        <p:nvSpPr>
          <p:cNvPr id="40973" name="Rectangle 22"/>
          <p:cNvSpPr>
            <a:spLocks noChangeArrowheads="1"/>
          </p:cNvSpPr>
          <p:nvPr/>
        </p:nvSpPr>
        <p:spPr bwMode="auto">
          <a:xfrm>
            <a:off x="4876800" y="50292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Könnte das passen? </a:t>
            </a:r>
          </a:p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Des Moines ist ja doch nicht </a:t>
            </a:r>
            <a:r>
              <a:rPr lang="en-US" i="1">
                <a:latin typeface="Calibri" pitchFamily="-100" charset="0"/>
                <a:ea typeface="Calibri" pitchFamily="-100" charset="0"/>
                <a:cs typeface="Calibri" pitchFamily="-100" charset="0"/>
              </a:rPr>
              <a:t>so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weit weg von Iowa City...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</a:t>
            </a:r>
            <a:r>
              <a:rPr lang="de-DE" dirty="0" smtClean="0">
                <a:latin typeface="Calibri"/>
                <a:cs typeface="Calibri"/>
              </a:rPr>
              <a:t>Vorschlag - englisch</a:t>
            </a:r>
            <a:endParaRPr lang="de-DE" dirty="0">
              <a:latin typeface="Calibri"/>
              <a:cs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477294" y="36202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56313" y="36957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7" name="TextBox 29"/>
          <p:cNvSpPr txBox="1">
            <a:spLocks noChangeArrowheads="1"/>
          </p:cNvSpPr>
          <p:nvPr/>
        </p:nvSpPr>
        <p:spPr bwMode="auto">
          <a:xfrm>
            <a:off x="6858000" y="3962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515894" y="36964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9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0980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0981" name="TextBox 22"/>
          <p:cNvSpPr txBox="1">
            <a:spLocks noChangeArrowheads="1"/>
          </p:cNvSpPr>
          <p:nvPr/>
        </p:nvSpPr>
        <p:spPr bwMode="auto">
          <a:xfrm>
            <a:off x="762000" y="38862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Widerspruch</a:t>
            </a:r>
          </a:p>
        </p:txBody>
      </p:sp>
      <p:sp>
        <p:nvSpPr>
          <p:cNvPr id="40982" name="TextBox 23"/>
          <p:cNvSpPr txBox="1">
            <a:spLocks noChangeArrowheads="1"/>
          </p:cNvSpPr>
          <p:nvPr/>
        </p:nvSpPr>
        <p:spPr bwMode="auto">
          <a:xfrm>
            <a:off x="5181600" y="3962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Vorschlag</a:t>
            </a:r>
          </a:p>
        </p:txBody>
      </p:sp>
      <p:pic>
        <p:nvPicPr>
          <p:cNvPr id="2" name="demoineslat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08304" y="227687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371600" y="1066800"/>
            <a:ext cx="626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The Smith's aren't inviting anyone important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3810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819401" y="2438400"/>
            <a:ext cx="762000" cy="317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24994" y="2437606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52578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4800" y="20574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7655719" y="2421731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7962107" y="2421731"/>
            <a:ext cx="762000" cy="1587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 bwMode="auto">
          <a:xfrm>
            <a:off x="2743200" y="21336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" y="2133600"/>
            <a:ext cx="8458200" cy="2484438"/>
            <a:chOff x="304800" y="2133600"/>
            <a:chExt cx="8458200" cy="2484438"/>
          </a:xfrm>
        </p:grpSpPr>
        <p:sp>
          <p:nvSpPr>
            <p:cNvPr id="42000" name="TextBox 15"/>
            <p:cNvSpPr txBox="1">
              <a:spLocks noChangeArrowheads="1"/>
            </p:cNvSpPr>
            <p:nvPr/>
          </p:nvSpPr>
          <p:spPr bwMode="auto">
            <a:xfrm>
              <a:off x="304800" y="3048000"/>
              <a:ext cx="35052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Lorraine zählt doch eindeutig zu den wichtigsten – sie leitet eine nationale Zeitung etc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</a:t>
              </a:r>
            </a:p>
          </p:txBody>
        </p:sp>
        <p:sp>
          <p:nvSpPr>
            <p:cNvPr id="42001" name="TextBox 6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3581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Für mich zählt Lorraine zu den wichtigsten – ob Du auch dieser Meinung bist?</a:t>
              </a:r>
            </a:p>
          </p:txBody>
        </p:sp>
        <p:sp>
          <p:nvSpPr>
            <p:cNvPr id="42002" name="TextBox 41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Widerspruch</a:t>
              </a:r>
            </a:p>
          </p:txBody>
        </p:sp>
        <p:sp>
          <p:nvSpPr>
            <p:cNvPr id="42003" name="TextBox 44"/>
            <p:cNvSpPr txBox="1">
              <a:spLocks noChangeArrowheads="1"/>
            </p:cNvSpPr>
            <p:nvPr/>
          </p:nvSpPr>
          <p:spPr bwMode="auto">
            <a:xfrm>
              <a:off x="5257800" y="2209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Vorschlag</a:t>
              </a:r>
            </a:p>
          </p:txBody>
        </p:sp>
      </p:grpSp>
      <p:sp>
        <p:nvSpPr>
          <p:cNvPr id="41998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1999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01317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B. </a:t>
            </a:r>
            <a:r>
              <a:rPr lang="en-US" dirty="0" err="1" smtClean="0">
                <a:latin typeface="Calibri"/>
                <a:cs typeface="Calibri"/>
              </a:rPr>
              <a:t>Vielleicht</a:t>
            </a:r>
            <a:r>
              <a:rPr lang="en-US" dirty="0" smtClean="0">
                <a:latin typeface="Calibri"/>
                <a:cs typeface="Calibri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55172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[(Lorraine </a:t>
            </a:r>
            <a:r>
              <a:rPr lang="en-US" dirty="0" err="1" smtClean="0">
                <a:latin typeface="Calibri"/>
                <a:cs typeface="Calibri"/>
              </a:rPr>
              <a:t>ist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aber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eingeladen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worden</a:t>
            </a:r>
            <a:r>
              <a:rPr lang="en-US" dirty="0" smtClean="0">
                <a:latin typeface="Calibri"/>
                <a:cs typeface="Calibri"/>
              </a:rPr>
              <a:t>)]L-H%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58052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H*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</a:t>
            </a:r>
            <a:r>
              <a:rPr lang="de-DE" dirty="0" smtClean="0">
                <a:latin typeface="Calibri"/>
                <a:cs typeface="Calibri"/>
              </a:rPr>
              <a:t>Vorschlag - englisch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kategoriale Unterschied kann durch ein Imitationsexperiment empirisch nachgewiesen werden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 synthetisierten ein Kontinuum zwischen einem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mittleren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späten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im Satz </a:t>
            </a:r>
          </a:p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		'Only a m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llionaire'</a:t>
            </a:r>
          </a:p>
        </p:txBody>
      </p:sp>
      <p:grpSp>
        <p:nvGrpSpPr>
          <p:cNvPr id="43013" name="Group 15"/>
          <p:cNvGrpSpPr>
            <a:grpSpLocks/>
          </p:cNvGrpSpPr>
          <p:nvPr/>
        </p:nvGrpSpPr>
        <p:grpSpPr bwMode="auto">
          <a:xfrm>
            <a:off x="1828800" y="3048000"/>
            <a:ext cx="2895600" cy="687388"/>
            <a:chOff x="838200" y="3048000"/>
            <a:chExt cx="2895600" cy="6873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3200400" y="3048000"/>
            <a:ext cx="2895600" cy="687388"/>
            <a:chOff x="838200" y="3048000"/>
            <a:chExt cx="2895600" cy="6873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20581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249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133600" y="3048000"/>
            <a:ext cx="3657600" cy="687388"/>
            <a:chOff x="2133600" y="2743200"/>
            <a:chExt cx="3657600" cy="687388"/>
          </a:xfrm>
        </p:grpSpPr>
        <p:grpSp>
          <p:nvGrpSpPr>
            <p:cNvPr id="43023" name="Group 24"/>
            <p:cNvGrpSpPr>
              <a:grpSpLocks/>
            </p:cNvGrpSpPr>
            <p:nvPr/>
          </p:nvGrpSpPr>
          <p:grpSpPr bwMode="auto">
            <a:xfrm>
              <a:off x="2133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4" name="Group 29"/>
            <p:cNvGrpSpPr>
              <a:grpSpLocks/>
            </p:cNvGrpSpPr>
            <p:nvPr/>
          </p:nvGrpSpPr>
          <p:grpSpPr bwMode="auto">
            <a:xfrm>
              <a:off x="2514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5" name="Group 34"/>
            <p:cNvGrpSpPr>
              <a:grpSpLocks/>
            </p:cNvGrpSpPr>
            <p:nvPr/>
          </p:nvGrpSpPr>
          <p:grpSpPr bwMode="auto">
            <a:xfrm>
              <a:off x="2895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18" name="TextBox 39"/>
          <p:cNvSpPr txBox="1">
            <a:spLocks noChangeArrowheads="1"/>
          </p:cNvSpPr>
          <p:nvPr/>
        </p:nvSpPr>
        <p:spPr bwMode="auto">
          <a:xfrm>
            <a:off x="3124200" y="3733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524000" y="4267200"/>
            <a:ext cx="5562600" cy="1897063"/>
            <a:chOff x="1524000" y="3962400"/>
            <a:chExt cx="5562600" cy="1897063"/>
          </a:xfrm>
        </p:grpSpPr>
        <p:sp>
          <p:nvSpPr>
            <p:cNvPr id="43021" name="TextBox 41"/>
            <p:cNvSpPr txBox="1">
              <a:spLocks noChangeArrowheads="1"/>
            </p:cNvSpPr>
            <p:nvPr/>
          </p:nvSpPr>
          <p:spPr bwMode="auto">
            <a:xfrm>
              <a:off x="1524000" y="3962400"/>
              <a:ext cx="4953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Stimuli wurden randomisiert und einzeln Sprechern präsentiert. </a:t>
              </a:r>
            </a:p>
          </p:txBody>
        </p:sp>
        <p:sp>
          <p:nvSpPr>
            <p:cNvPr id="43022" name="TextBox 34"/>
            <p:cNvSpPr txBox="1">
              <a:spLocks noChangeArrowheads="1"/>
            </p:cNvSpPr>
            <p:nvPr/>
          </p:nvSpPr>
          <p:spPr bwMode="auto">
            <a:xfrm>
              <a:off x="1524000" y="5029200"/>
              <a:ext cx="556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sollten die wahrgenomme Melodie imitieren.</a:t>
              </a:r>
            </a:p>
          </p:txBody>
        </p:sp>
      </p:grpSp>
      <p:sp>
        <p:nvSpPr>
          <p:cNvPr id="43020" name="TextBox 40"/>
          <p:cNvSpPr txBox="1">
            <a:spLocks noChangeArrowheads="1"/>
          </p:cNvSpPr>
          <p:nvPr/>
        </p:nvSpPr>
        <p:spPr bwMode="auto">
          <a:xfrm>
            <a:off x="228600" y="64008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Language &amp; Speech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46, 181-196.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pierrehumbert89.ls.pdf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Vorschlag </a:t>
            </a:r>
            <a:r>
              <a:rPr lang="de-DE" dirty="0" smtClean="0">
                <a:latin typeface="Calibri"/>
                <a:cs typeface="Calibri"/>
              </a:rPr>
              <a:t>- </a:t>
            </a:r>
            <a:r>
              <a:rPr lang="de-DE" dirty="0">
                <a:latin typeface="Calibri"/>
                <a:cs typeface="Calibri"/>
              </a:rPr>
              <a:t>englisch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228600" y="2438400"/>
            <a:ext cx="2895600" cy="687388"/>
            <a:chOff x="838200" y="3048000"/>
            <a:chExt cx="2895600" cy="6873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5" name="Group 20"/>
          <p:cNvGrpSpPr>
            <a:grpSpLocks/>
          </p:cNvGrpSpPr>
          <p:nvPr/>
        </p:nvGrpSpPr>
        <p:grpSpPr bwMode="auto">
          <a:xfrm>
            <a:off x="1600200" y="2438400"/>
            <a:ext cx="2895600" cy="687388"/>
            <a:chOff x="838200" y="3048000"/>
            <a:chExt cx="2895600" cy="6873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>
            <a:off x="4579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5247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457200" y="2438400"/>
            <a:ext cx="2895600" cy="687388"/>
            <a:chOff x="838200" y="3048000"/>
            <a:chExt cx="2895600" cy="68738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Group 32"/>
          <p:cNvGrpSpPr>
            <a:grpSpLocks/>
          </p:cNvGrpSpPr>
          <p:nvPr/>
        </p:nvGrpSpPr>
        <p:grpSpPr bwMode="auto">
          <a:xfrm>
            <a:off x="685800" y="2438400"/>
            <a:ext cx="2895600" cy="687388"/>
            <a:chOff x="838200" y="3048000"/>
            <a:chExt cx="2895600" cy="68738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Group 37"/>
          <p:cNvGrpSpPr>
            <a:grpSpLocks/>
          </p:cNvGrpSpPr>
          <p:nvPr/>
        </p:nvGrpSpPr>
        <p:grpSpPr bwMode="auto">
          <a:xfrm>
            <a:off x="1295400" y="2438400"/>
            <a:ext cx="2895600" cy="687388"/>
            <a:chOff x="838200" y="3048000"/>
            <a:chExt cx="2895600" cy="68738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1" name="TextBox 42"/>
          <p:cNvSpPr txBox="1">
            <a:spLocks noChangeArrowheads="1"/>
          </p:cNvSpPr>
          <p:nvPr/>
        </p:nvSpPr>
        <p:spPr bwMode="auto">
          <a:xfrm>
            <a:off x="1524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44042" name="Group 47"/>
          <p:cNvGrpSpPr>
            <a:grpSpLocks/>
          </p:cNvGrpSpPr>
          <p:nvPr/>
        </p:nvGrpSpPr>
        <p:grpSpPr bwMode="auto">
          <a:xfrm>
            <a:off x="990600" y="2438400"/>
            <a:ext cx="2895600" cy="687388"/>
            <a:chOff x="838200" y="3048000"/>
            <a:chExt cx="2895600" cy="68738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3" name="TextBox 52"/>
          <p:cNvSpPr txBox="1">
            <a:spLocks noChangeArrowheads="1"/>
          </p:cNvSpPr>
          <p:nvPr/>
        </p:nvSpPr>
        <p:spPr bwMode="auto">
          <a:xfrm>
            <a:off x="14478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 2  3  4  5 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6</a:t>
            </a:r>
          </a:p>
        </p:txBody>
      </p:sp>
      <p:sp>
        <p:nvSpPr>
          <p:cNvPr id="44044" name="TextBox 58"/>
          <p:cNvSpPr txBox="1">
            <a:spLocks noChangeArrowheads="1"/>
          </p:cNvSpPr>
          <p:nvPr/>
        </p:nvSpPr>
        <p:spPr bwMode="auto">
          <a:xfrm>
            <a:off x="609600" y="1219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Synthese: kontinuierlich</a:t>
            </a:r>
          </a:p>
        </p:txBody>
      </p:sp>
      <p:sp>
        <p:nvSpPr>
          <p:cNvPr id="44045" name="TextBox 65"/>
          <p:cNvSpPr txBox="1">
            <a:spLocks noChangeArrowheads="1"/>
          </p:cNvSpPr>
          <p:nvPr/>
        </p:nvSpPr>
        <p:spPr bwMode="auto">
          <a:xfrm>
            <a:off x="1371600" y="685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9600" y="685800"/>
            <a:ext cx="8305800" cy="4546600"/>
            <a:chOff x="609600" y="685800"/>
            <a:chExt cx="8305800" cy="4546600"/>
          </a:xfrm>
        </p:grpSpPr>
        <p:sp>
          <p:nvSpPr>
            <p:cNvPr id="44048" name="TextBox 1"/>
            <p:cNvSpPr txBox="1">
              <a:spLocks noChangeArrowheads="1"/>
            </p:cNvSpPr>
            <p:nvPr/>
          </p:nvSpPr>
          <p:spPr bwMode="auto">
            <a:xfrm>
              <a:off x="5257800" y="685800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Schlussfolgerung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66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43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19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09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286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362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44055" name="TextBox 57"/>
            <p:cNvSpPr txBox="1">
              <a:spLocks noChangeArrowheads="1"/>
            </p:cNvSpPr>
            <p:nvPr/>
          </p:nvSpPr>
          <p:spPr bwMode="auto">
            <a:xfrm>
              <a:off x="1524000" y="4038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1</a:t>
              </a:r>
            </a:p>
          </p:txBody>
        </p:sp>
        <p:sp>
          <p:nvSpPr>
            <p:cNvPr id="44056" name="TextBox 59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Imitation: kategorial</a:t>
              </a:r>
            </a:p>
          </p:txBody>
        </p:sp>
        <p:sp>
          <p:nvSpPr>
            <p:cNvPr id="44057" name="TextBox 60"/>
            <p:cNvSpPr txBox="1">
              <a:spLocks noChangeArrowheads="1"/>
            </p:cNvSpPr>
            <p:nvPr/>
          </p:nvSpPr>
          <p:spPr bwMode="auto">
            <a:xfrm>
              <a:off x="1524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sp>
          <p:nvSpPr>
            <p:cNvPr id="44058" name="TextBox 61"/>
            <p:cNvSpPr txBox="1">
              <a:spLocks noChangeArrowheads="1"/>
            </p:cNvSpPr>
            <p:nvPr/>
          </p:nvSpPr>
          <p:spPr bwMode="auto">
            <a:xfrm>
              <a:off x="16764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</a:t>
              </a:r>
            </a:p>
          </p:txBody>
        </p:sp>
        <p:sp>
          <p:nvSpPr>
            <p:cNvPr id="44059" name="TextBox 62"/>
            <p:cNvSpPr txBox="1">
              <a:spLocks noChangeArrowheads="1"/>
            </p:cNvSpPr>
            <p:nvPr/>
          </p:nvSpPr>
          <p:spPr bwMode="auto">
            <a:xfrm>
              <a:off x="2667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6</a:t>
              </a:r>
            </a:p>
          </p:txBody>
        </p:sp>
        <p:sp>
          <p:nvSpPr>
            <p:cNvPr id="44060" name="TextBox 63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4</a:t>
              </a:r>
            </a:p>
          </p:txBody>
        </p:sp>
        <p:sp>
          <p:nvSpPr>
            <p:cNvPr id="44061" name="TextBox 64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5</a:t>
              </a:r>
            </a:p>
          </p:txBody>
        </p:sp>
        <p:sp>
          <p:nvSpPr>
            <p:cNvPr id="44062" name="TextBox 66"/>
            <p:cNvSpPr txBox="1">
              <a:spLocks noChangeArrowheads="1"/>
            </p:cNvSpPr>
            <p:nvPr/>
          </p:nvSpPr>
          <p:spPr bwMode="auto">
            <a:xfrm>
              <a:off x="4724400" y="2133600"/>
              <a:ext cx="4191000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hörten (und produzierten)  Unterschiede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zwischen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aber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nicht innerhalb 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Kategorien. Dies deutet darauf hin, dass es zwei phonologische Kategorien gibt: mittel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spät (eventuell L+H*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L*+H)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Vorschlag </a:t>
            </a:r>
            <a:r>
              <a:rPr lang="de-DE" dirty="0" smtClean="0">
                <a:latin typeface="Calibri"/>
                <a:cs typeface="Calibri"/>
              </a:rPr>
              <a:t>- </a:t>
            </a:r>
            <a:r>
              <a:rPr lang="de-DE" dirty="0">
                <a:latin typeface="Calibri"/>
                <a:cs typeface="Calibri"/>
              </a:rPr>
              <a:t>englisch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924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z.B. ist für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Englisch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Niederl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än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disch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und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Griechisch</a:t>
            </a:r>
            <a:r>
              <a:rPr lang="de-DE" baseline="30000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festgestellt worden,  dass L mit dem Beginn der akzentuierten Silbe synchronisiert wird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47800" y="20574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(Wir und Mano riefen Mary an wegen dem Party)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2400" y="6027738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Arvaniti &amp; Ladd(1995)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arvaniti95.icphs.pdf.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447800" y="1676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ri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pic>
        <p:nvPicPr>
          <p:cNvPr id="18439" name="Picture 12" descr="test.pdf"/>
          <p:cNvPicPr>
            <a:picLocks noChangeAspect="1"/>
          </p:cNvPicPr>
          <p:nvPr/>
        </p:nvPicPr>
        <p:blipFill>
          <a:blip r:embed="rId3"/>
          <a:srcRect t="16054"/>
          <a:stretch>
            <a:fillRect/>
          </a:stretch>
        </p:blipFill>
        <p:spPr bwMode="auto">
          <a:xfrm>
            <a:off x="304800" y="2514600"/>
            <a:ext cx="8432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352800" y="60960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Ladd (2004) in für eine Zusammenfassung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1437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011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489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35292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Wortgrenzen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L-Synchronisierung müsste zur Identifizierung der Wortgrenze beitragen können, wenn L stabil mit dem Onset der akzentuierten Silbe synchronisiert wird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" y="2362200"/>
            <a:ext cx="7772400" cy="2895600"/>
            <a:chOff x="609600" y="2362200"/>
            <a:chExt cx="7772400" cy="2895600"/>
          </a:xfrm>
        </p:grpSpPr>
        <p:sp>
          <p:nvSpPr>
            <p:cNvPr id="19462" name="TextBox 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grey d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ay</a:t>
              </a:r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grade 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447800" y="3657600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696244" y="4187031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78832" y="4185444"/>
              <a:ext cx="1371600" cy="158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126038" y="3576638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51061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5633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16"/>
            <p:cNvSpPr txBox="1">
              <a:spLocks noChangeArrowheads="1"/>
            </p:cNvSpPr>
            <p:nvPr/>
          </p:nvSpPr>
          <p:spPr bwMode="auto">
            <a:xfrm>
              <a:off x="2362200" y="3200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1" name="TextBox 17"/>
            <p:cNvSpPr txBox="1">
              <a:spLocks noChangeArrowheads="1"/>
            </p:cNvSpPr>
            <p:nvPr/>
          </p:nvSpPr>
          <p:spPr bwMode="auto">
            <a:xfrm>
              <a:off x="198120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2" name="TextBox 18"/>
            <p:cNvSpPr txBox="1">
              <a:spLocks noChangeArrowheads="1"/>
            </p:cNvSpPr>
            <p:nvPr/>
          </p:nvSpPr>
          <p:spPr bwMode="auto">
            <a:xfrm>
              <a:off x="5791200" y="32766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3" name="TextBox 19"/>
            <p:cNvSpPr txBox="1">
              <a:spLocks noChangeArrowheads="1"/>
            </p:cNvSpPr>
            <p:nvPr/>
          </p:nvSpPr>
          <p:spPr bwMode="auto">
            <a:xfrm>
              <a:off x="5638800" y="4800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4" name="TextBox 20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/d/ synchronisiert</a:t>
              </a:r>
            </a:p>
          </p:txBody>
        </p:sp>
        <p:sp>
          <p:nvSpPr>
            <p:cNvPr id="19475" name="TextBox 21"/>
            <p:cNvSpPr txBox="1">
              <a:spLocks noChangeArrowheads="1"/>
            </p:cNvSpPr>
            <p:nvPr/>
          </p:nvSpPr>
          <p:spPr bwMode="auto">
            <a:xfrm>
              <a:off x="4419600" y="27432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 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synchronisiert</a:t>
              </a:r>
            </a:p>
          </p:txBody>
        </p:sp>
      </p:grpSp>
      <p:sp>
        <p:nvSpPr>
          <p:cNvPr id="19461" name="TextBox 23"/>
          <p:cNvSpPr txBox="1">
            <a:spLocks noChangeArrowheads="1"/>
          </p:cNvSpPr>
          <p:nvPr/>
        </p:nvSpPr>
        <p:spPr bwMode="auto">
          <a:xfrm>
            <a:off x="152400" y="61722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Das paar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grey day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grade 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wurde zum ersten Mal in Lehiste, I. (1960). An acoustic-phonetic study of internal open juncture.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Phonetica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5 (Suppl.) analysiert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Wortgrenzen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62200" y="1905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   o   m   ə   n   ɛ   l   s   n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43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67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933700" y="2705100"/>
            <a:ext cx="762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657600" y="26670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71800" y="2667000"/>
            <a:ext cx="1371600" cy="1223963"/>
            <a:chOff x="2819400" y="2667000"/>
            <a:chExt cx="1371600" cy="1223665"/>
          </a:xfrm>
        </p:grpSpPr>
        <p:sp>
          <p:nvSpPr>
            <p:cNvPr id="20503" name="TextBox 10"/>
            <p:cNvSpPr txBox="1">
              <a:spLocks noChangeArrowheads="1"/>
            </p:cNvSpPr>
            <p:nvPr/>
          </p:nvSpPr>
          <p:spPr bwMode="auto">
            <a:xfrm>
              <a:off x="36576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4" name="Group 31"/>
            <p:cNvGrpSpPr>
              <a:grpSpLocks/>
            </p:cNvGrpSpPr>
            <p:nvPr/>
          </p:nvGrpSpPr>
          <p:grpSpPr bwMode="auto">
            <a:xfrm>
              <a:off x="2819400" y="2667000"/>
              <a:ext cx="1371600" cy="762000"/>
              <a:chOff x="2819400" y="2667000"/>
              <a:chExt cx="1371600" cy="7620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819400" y="2667000"/>
                <a:ext cx="9144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619584" y="2857398"/>
                <a:ext cx="685633" cy="457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71800" y="2667000"/>
            <a:ext cx="1524000" cy="1223963"/>
            <a:chOff x="2819400" y="2667000"/>
            <a:chExt cx="1524000" cy="1223665"/>
          </a:xfrm>
        </p:grpSpPr>
        <p:sp>
          <p:nvSpPr>
            <p:cNvPr id="20499" name="TextBox 21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0" name="Group 32"/>
            <p:cNvGrpSpPr>
              <a:grpSpLocks/>
            </p:cNvGrpSpPr>
            <p:nvPr/>
          </p:nvGrpSpPr>
          <p:grpSpPr bwMode="auto">
            <a:xfrm>
              <a:off x="2819400" y="2667000"/>
              <a:ext cx="1447800" cy="762000"/>
              <a:chOff x="2819400" y="2667000"/>
              <a:chExt cx="1447800" cy="7620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819400" y="2667000"/>
                <a:ext cx="12192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3771993" y="2933607"/>
                <a:ext cx="761814" cy="228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457200" y="4572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Ladd &amp; Schepman (2003)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Resynthese und Perzeptionstest. </a:t>
            </a:r>
          </a:p>
        </p:txBody>
      </p:sp>
      <p:sp>
        <p:nvSpPr>
          <p:cNvPr id="20492" name="TextBox 36"/>
          <p:cNvSpPr txBox="1">
            <a:spLocks noChangeArrowheads="1"/>
          </p:cNvSpPr>
          <p:nvPr/>
        </p:nvSpPr>
        <p:spPr bwMode="auto">
          <a:xfrm>
            <a:off x="1219200" y="3962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nahmen an einem 'Forced-choice' Test teil: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oder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 Nelsen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?</a:t>
            </a:r>
          </a:p>
        </p:txBody>
      </p:sp>
      <p:sp>
        <p:nvSpPr>
          <p:cNvPr id="20493" name="TextBox 37"/>
          <p:cNvSpPr txBox="1">
            <a:spLocks noChangeArrowheads="1"/>
          </p:cNvSpPr>
          <p:nvPr/>
        </p:nvSpPr>
        <p:spPr bwMode="auto">
          <a:xfrm>
            <a:off x="1219200" y="49530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Je später L, umso wahrscheinlicher wurde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wahrgenommen wurde.</a:t>
            </a:r>
          </a:p>
        </p:txBody>
      </p:sp>
      <p:sp>
        <p:nvSpPr>
          <p:cNvPr id="20494" name="TextBox 38"/>
          <p:cNvSpPr txBox="1">
            <a:spLocks noChangeArrowheads="1"/>
          </p:cNvSpPr>
          <p:nvPr/>
        </p:nvSpPr>
        <p:spPr bwMode="auto">
          <a:xfrm>
            <a:off x="304800" y="6400800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&amp; Schepman (2003),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ladd03.jop.pdf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1143000" y="1066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 wurde synthetisch zwischen zwei Gipfeln zeitlich verschoben</a:t>
            </a:r>
          </a:p>
        </p:txBody>
      </p:sp>
      <p:sp>
        <p:nvSpPr>
          <p:cNvPr id="25" name="Oval 24"/>
          <p:cNvSpPr/>
          <p:nvPr/>
        </p:nvSpPr>
        <p:spPr>
          <a:xfrm>
            <a:off x="838200" y="121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8382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838200" y="5105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Steele (1986)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beobachtete, dass der Gipfel früher in phrasenfinaler vs. phrasenmedialer Position synchronisiert wird.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Did John write to Sue?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1510" name="Text Box 28"/>
          <p:cNvSpPr txBox="1">
            <a:spLocks noChangeArrowheads="1"/>
          </p:cNvSpPr>
          <p:nvPr/>
        </p:nvSpPr>
        <p:spPr bwMode="auto">
          <a:xfrm>
            <a:off x="914400" y="2286000"/>
            <a:ext cx="173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Phrasenfinal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5257800" y="2286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Phrasenmedial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NA Moore Lane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676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00101" y="4151312"/>
            <a:ext cx="1143000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67694" y="4152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680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776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14400" y="3657600"/>
            <a:ext cx="15001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reeform 14"/>
          <p:cNvSpPr/>
          <p:nvPr/>
        </p:nvSpPr>
        <p:spPr>
          <a:xfrm>
            <a:off x="5638800" y="3581400"/>
            <a:ext cx="16525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21521" name="TextBox 16"/>
          <p:cNvSpPr txBox="1">
            <a:spLocks noChangeArrowheads="1"/>
          </p:cNvSpPr>
          <p:nvPr/>
        </p:nvSpPr>
        <p:spPr bwMode="auto">
          <a:xfrm>
            <a:off x="685800" y="47244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früh im Vokal</a:t>
            </a:r>
          </a:p>
        </p:txBody>
      </p:sp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5105400" y="4724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später im Vokal</a:t>
            </a:r>
          </a:p>
        </p:txBody>
      </p:sp>
      <p:sp>
        <p:nvSpPr>
          <p:cNvPr id="21523" name="TextBox 18"/>
          <p:cNvSpPr txBox="1">
            <a:spLocks noChangeArrowheads="1"/>
          </p:cNvSpPr>
          <p:nvPr/>
        </p:nvSpPr>
        <p:spPr bwMode="auto">
          <a:xfrm>
            <a:off x="1143000" y="63246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Steele (1986), </a:t>
            </a:r>
            <a:r>
              <a:rPr lang="en-US" sz="1600" i="1"/>
              <a:t>Journal of the Acoustical Society, Supplement 1, </a:t>
            </a:r>
            <a:r>
              <a:rPr lang="en-US" sz="1600"/>
              <a:t>80; S. 51.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1143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1525" name="TextBox 20"/>
          <p:cNvSpPr txBox="1">
            <a:spLocks noChangeArrowheads="1"/>
          </p:cNvSpPr>
          <p:nvPr/>
        </p:nvSpPr>
        <p:spPr bwMode="auto">
          <a:xfrm>
            <a:off x="59436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(1990) untersuchten drei mögliche Ursachen für die phrasenfinale Linksverlagerung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2400" y="40386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Tonale Abstoßung 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191000" y="14478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he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wrote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NANA Moore </a:t>
            </a:r>
            <a:r>
              <a:rPr lang="de-DE" dirty="0" err="1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LaneL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-L%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52400" y="4495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unmittelbar vor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NAN. Die Töne stoßen sich ab, damit genügend Platz ist für den f0-Abstieg. Daher ist H* früher im Vokal.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52400" y="14478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NAN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</a:t>
            </a: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152400" y="29718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52400" y="3352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NAN aber nicht NANA tritt direkt vor einer Wortgrenze auf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228600" y="64008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 (1990) Papers in Laboratory Phonology I. </a:t>
            </a:r>
            <a:r>
              <a:rPr lang="de-DE" sz="1800" b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silverman90.pdf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22098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6248400" y="175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152400" y="2209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Dauer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52400" y="2514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Silben am Ende der Phrase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werden gelängt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(phrasenfinale Längung)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  <p:bldP spid="225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 smtClean="0">
                <a:latin typeface="Calibri"/>
                <a:cs typeface="Calibri"/>
              </a:rPr>
              <a:t>Variabiltät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5800" y="990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Materialien in Silverman &amp; Pierrehumbert (1990)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73063" y="3482975"/>
            <a:ext cx="7481887" cy="1471613"/>
            <a:chOff x="204" y="2976"/>
            <a:chExt cx="4713" cy="927"/>
          </a:xfrm>
        </p:grpSpPr>
        <p:grpSp>
          <p:nvGrpSpPr>
            <p:cNvPr id="23563" name="Group 46"/>
            <p:cNvGrpSpPr>
              <a:grpSpLocks/>
            </p:cNvGrpSpPr>
            <p:nvPr/>
          </p:nvGrpSpPr>
          <p:grpSpPr bwMode="auto">
            <a:xfrm>
              <a:off x="204" y="2976"/>
              <a:ext cx="1627" cy="529"/>
              <a:chOff x="204" y="3022"/>
              <a:chExt cx="1627" cy="529"/>
            </a:xfrm>
          </p:grpSpPr>
          <p:sp>
            <p:nvSpPr>
              <p:cNvPr id="23569" name="Text Box 33"/>
              <p:cNvSpPr txBox="1">
                <a:spLocks noChangeArrowheads="1"/>
              </p:cNvSpPr>
              <p:nvPr/>
            </p:nvSpPr>
            <p:spPr bwMode="auto">
              <a:xfrm>
                <a:off x="204" y="3022"/>
                <a:ext cx="162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Le Mann]L-L%</a:t>
                </a:r>
              </a:p>
            </p:txBody>
          </p:sp>
          <p:sp>
            <p:nvSpPr>
              <p:cNvPr id="23570" name="Text Box 39"/>
              <p:cNvSpPr txBox="1">
                <a:spLocks noChangeArrowheads="1"/>
              </p:cNvSpPr>
              <p:nvPr/>
            </p:nvSpPr>
            <p:spPr bwMode="auto">
              <a:xfrm>
                <a:off x="418" y="3260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71" name="Text Box 40"/>
              <p:cNvSpPr txBox="1">
                <a:spLocks noChangeArrowheads="1"/>
              </p:cNvSpPr>
              <p:nvPr/>
            </p:nvSpPr>
            <p:spPr bwMode="auto">
              <a:xfrm>
                <a:off x="884" y="3249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  <p:sp>
          <p:nvSpPr>
            <p:cNvPr id="23564" name="Text Box 42"/>
            <p:cNvSpPr txBox="1">
              <a:spLocks noChangeArrowheads="1"/>
            </p:cNvSpPr>
            <p:nvPr/>
          </p:nvSpPr>
          <p:spPr bwMode="auto">
            <a:xfrm>
              <a:off x="249" y="3612"/>
              <a:ext cx="3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Untersuchung vom (prenuklearen) </a:t>
              </a:r>
              <a:r>
                <a:rPr lang="en-GB">
                  <a:solidFill>
                    <a:srgbClr val="FF33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X</a:t>
              </a:r>
            </a:p>
          </p:txBody>
        </p:sp>
        <p:grpSp>
          <p:nvGrpSpPr>
            <p:cNvPr id="23565" name="Group 47"/>
            <p:cNvGrpSpPr>
              <a:grpSpLocks/>
            </p:cNvGrpSpPr>
            <p:nvPr/>
          </p:nvGrpSpPr>
          <p:grpSpPr bwMode="auto">
            <a:xfrm>
              <a:off x="2789" y="2976"/>
              <a:ext cx="2128" cy="529"/>
              <a:chOff x="2608" y="3067"/>
              <a:chExt cx="2128" cy="529"/>
            </a:xfrm>
          </p:grpSpPr>
          <p:sp>
            <p:nvSpPr>
              <p:cNvPr id="23566" name="Text Box 43"/>
              <p:cNvSpPr txBox="1">
                <a:spLocks noChangeArrowheads="1"/>
              </p:cNvSpPr>
              <p:nvPr/>
            </p:nvSpPr>
            <p:spPr bwMode="auto">
              <a:xfrm>
                <a:off x="2608" y="3067"/>
                <a:ext cx="21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 Lemonick]L-L%</a:t>
                </a:r>
              </a:p>
            </p:txBody>
          </p:sp>
          <p:sp>
            <p:nvSpPr>
              <p:cNvPr id="23567" name="Text Box 44"/>
              <p:cNvSpPr txBox="1">
                <a:spLocks noChangeArrowheads="1"/>
              </p:cNvSpPr>
              <p:nvPr/>
            </p:nvSpPr>
            <p:spPr bwMode="auto">
              <a:xfrm>
                <a:off x="2822" y="3305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68" name="Text Box 45"/>
              <p:cNvSpPr txBox="1">
                <a:spLocks noChangeArrowheads="1"/>
              </p:cNvSpPr>
              <p:nvPr/>
            </p:nvSpPr>
            <p:spPr bwMode="auto">
              <a:xfrm>
                <a:off x="3651" y="3294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28600" y="1828800"/>
            <a:ext cx="8567738" cy="1036638"/>
            <a:chOff x="228600" y="1828800"/>
            <a:chExt cx="8567738" cy="1036638"/>
          </a:xfrm>
        </p:grpSpPr>
        <p:grpSp>
          <p:nvGrpSpPr>
            <p:cNvPr id="23558" name="Group 51"/>
            <p:cNvGrpSpPr>
              <a:grpSpLocks/>
            </p:cNvGrpSpPr>
            <p:nvPr/>
          </p:nvGrpSpPr>
          <p:grpSpPr bwMode="auto">
            <a:xfrm>
              <a:off x="228600" y="1828800"/>
              <a:ext cx="7840663" cy="965200"/>
              <a:chOff x="113" y="1934"/>
              <a:chExt cx="4939" cy="608"/>
            </a:xfrm>
          </p:grpSpPr>
          <p:sp>
            <p:nvSpPr>
              <p:cNvPr id="23560" name="Text Box 31"/>
              <p:cNvSpPr txBox="1">
                <a:spLocks noChangeArrowheads="1"/>
              </p:cNvSpPr>
              <p:nvPr/>
            </p:nvSpPr>
            <p:spPr bwMode="auto">
              <a:xfrm>
                <a:off x="113" y="1934"/>
                <a:ext cx="268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X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alie}</a:t>
                </a:r>
              </a:p>
            </p:txBody>
          </p:sp>
          <p:sp>
            <p:nvSpPr>
              <p:cNvPr id="23561" name="Text Box 3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26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Y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Lemm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Mann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ick}</a:t>
                </a:r>
              </a:p>
            </p:txBody>
          </p:sp>
          <p:sp>
            <p:nvSpPr>
              <p:cNvPr id="23562" name="Text Box 38"/>
              <p:cNvSpPr txBox="1">
                <a:spLocks noChangeArrowheads="1"/>
              </p:cNvSpPr>
              <p:nvPr/>
            </p:nvSpPr>
            <p:spPr bwMode="auto">
              <a:xfrm>
                <a:off x="3107" y="1934"/>
                <a:ext cx="194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Jeweils kombiniert mit:</a:t>
                </a:r>
              </a:p>
            </p:txBody>
          </p:sp>
        </p:grpSp>
        <p:sp>
          <p:nvSpPr>
            <p:cNvPr id="23559" name="Text Box 53"/>
            <p:cNvSpPr txBox="1">
              <a:spLocks noChangeArrowheads="1"/>
            </p:cNvSpPr>
            <p:nvPr/>
          </p:nvSpPr>
          <p:spPr bwMode="auto">
            <a:xfrm>
              <a:off x="5484813" y="2403475"/>
              <a:ext cx="3311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u="sng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primäre Wortbetonung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6279</TotalTime>
  <Words>2510</Words>
  <Application>Microsoft Macintosh PowerPoint</Application>
  <PresentationFormat>On-screen Show (4:3)</PresentationFormat>
  <Paragraphs>387</Paragraphs>
  <Slides>34</Slides>
  <Notes>1</Notes>
  <HiddenSlides>0</HiddenSlides>
  <MMClips>18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ipds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jmh</dc:creator>
  <cp:lastModifiedBy>Jonathan Harrington</cp:lastModifiedBy>
  <cp:revision>199</cp:revision>
  <dcterms:created xsi:type="dcterms:W3CDTF">2015-09-05T14:34:57Z</dcterms:created>
  <dcterms:modified xsi:type="dcterms:W3CDTF">2015-12-08T08:55:12Z</dcterms:modified>
</cp:coreProperties>
</file>