
<file path=[Content_Types].xml><?xml version="1.0" encoding="utf-8"?>
<Types xmlns="http://schemas.openxmlformats.org/package/2006/content-types">
  <Default Extension="xml" ContentType="application/xml"/>
  <Default Extension="WAV" ContentType="audio/wav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70" r:id="rId8"/>
    <p:sldId id="268" r:id="rId9"/>
    <p:sldId id="261" r:id="rId10"/>
    <p:sldId id="278" r:id="rId11"/>
    <p:sldId id="267" r:id="rId12"/>
    <p:sldId id="281" r:id="rId13"/>
    <p:sldId id="282" r:id="rId14"/>
    <p:sldId id="277" r:id="rId15"/>
    <p:sldId id="284" r:id="rId16"/>
    <p:sldId id="285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344" y="-7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AEA1C6-6BD6-F147-92BC-4E31D2C974F1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11759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729EA-A3F4-A44F-989B-76F652929691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8640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767512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767512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C00F54-1BCF-4440-8C69-065FF49664F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87858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5B8A11-35BE-734D-8164-8AC32FA931AC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73092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0448EA-2FAE-F847-83B7-286057C1C95E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36932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9EB93-DFF0-044D-A43B-1DC1D89DF412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83009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C1C70-A4D7-AB4E-8832-25755732C72C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30842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C3DA9D-AF73-C849-8EC3-F3F26DDFE40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7337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AA491B-1550-3D48-BB86-C0A4BCE86850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832813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830FA-699E-7247-BAD8-440A22E430C0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715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E6CD57-0480-154C-91D2-A9FA73A36F55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5621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488"/>
            <a:ext cx="8229600" cy="150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rial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rial" charset="0"/>
              </a:rPr>
              <a:t>Click to edit Master text styles</a:t>
            </a:r>
          </a:p>
          <a:p>
            <a:pPr lvl="1"/>
            <a:r>
              <a:rPr lang="en-US">
                <a:sym typeface="Arial" charset="0"/>
              </a:rPr>
              <a:t>Second level</a:t>
            </a:r>
          </a:p>
          <a:p>
            <a:pPr lvl="2"/>
            <a:r>
              <a:rPr lang="en-US">
                <a:sym typeface="Arial" charset="0"/>
              </a:rPr>
              <a:t>Third level</a:t>
            </a:r>
          </a:p>
          <a:p>
            <a:pPr lvl="3"/>
            <a:r>
              <a:rPr lang="en-US">
                <a:sym typeface="Arial" charset="0"/>
              </a:rPr>
              <a:t>Fourth level</a:t>
            </a:r>
          </a:p>
          <a:p>
            <a:pPr lvl="4"/>
            <a:r>
              <a:rPr lang="en-US">
                <a:sym typeface="Arial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cs typeface="Arial" charset="0"/>
              </a:defRPr>
            </a:lvl1pPr>
          </a:lstStyle>
          <a:p>
            <a:fld id="{9DB68A9A-F845-EF49-8A27-CB30873D7145}" type="slidenum">
              <a:rPr lang="en-US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Arial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-128"/>
          <a:cs typeface="ヒラギノ角ゴ ProN W3" charset="-128"/>
          <a:sym typeface="Arial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-128"/>
          <a:cs typeface="ヒラギノ角ゴ ProN W3" charset="-128"/>
          <a:sym typeface="Arial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-128"/>
          <a:cs typeface="ヒラギノ角ゴ ProN W3" charset="-128"/>
          <a:sym typeface="Arial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-128"/>
          <a:cs typeface="ヒラギノ角ゴ ProN W3" charset="-128"/>
          <a:sym typeface="Arial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-128"/>
          <a:cs typeface="ヒラギノ角ゴ ProN W3" charset="-128"/>
          <a:sym typeface="Arial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-128"/>
          <a:cs typeface="ヒラギノ角ゴ ProN W3" charset="-128"/>
          <a:sym typeface="Arial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-128"/>
          <a:cs typeface="ヒラギノ角ゴ ProN W3" charset="-128"/>
          <a:sym typeface="Arial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-128"/>
          <a:cs typeface="ヒラギノ角ゴ ProN W3" charset="-128"/>
          <a:sym typeface="Arial" charset="0"/>
        </a:defRPr>
      </a:lvl9pPr>
    </p:titleStyle>
    <p:bodyStyle>
      <a:lvl1pPr marL="382588" indent="-342900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1pPr>
      <a:lvl2pPr marL="731838" indent="-285750" algn="l" rtl="0" eaLnBrk="0" fontAlgn="base" hangingPunct="0">
        <a:spcBef>
          <a:spcPts val="600"/>
        </a:spcBef>
        <a:spcAft>
          <a:spcPct val="0"/>
        </a:spcAft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2pPr>
      <a:lvl3pPr marL="1131888" indent="-228600" algn="l" rtl="0" eaLnBrk="0" fontAlgn="base" hangingPunct="0">
        <a:spcBef>
          <a:spcPts val="600"/>
        </a:spcBef>
        <a:spcAft>
          <a:spcPct val="0"/>
        </a:spcAft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3pPr>
      <a:lvl4pPr marL="15890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4pPr>
      <a:lvl5pPr marL="20462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5pPr>
      <a:lvl6pPr marL="25034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6pPr>
      <a:lvl7pPr marL="29606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7pPr>
      <a:lvl8pPr marL="34178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8pPr>
      <a:lvl9pPr marL="38750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honetik.uni-muenchen.de/~jmh/lehre/sem/ws1718/prosodie.ht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media" Target="file://localhost/Users/reubold/Desktop/ws1718/media/recording2_9.wav" TargetMode="External"/><Relationship Id="rId4" Type="http://schemas.openxmlformats.org/officeDocument/2006/relationships/audio" Target="file://localhost/Users/reubold/Desktop/ws1718/media/recording2_9.wav" TargetMode="External"/><Relationship Id="rId5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" Type="http://schemas.microsoft.com/office/2007/relationships/media" Target="file://localhost/Users/reubold/Desktop/ws1718/media/recording2_8.wav" TargetMode="External"/><Relationship Id="rId2" Type="http://schemas.openxmlformats.org/officeDocument/2006/relationships/audio" Target="file://localhost/Users/reubold/Desktop/ws1718/media/recording2_8.wav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media" Target="../media/media9.WAV"/><Relationship Id="rId4" Type="http://schemas.openxmlformats.org/officeDocument/2006/relationships/audio" Target="../media/media9.WAV"/><Relationship Id="rId5" Type="http://schemas.microsoft.com/office/2007/relationships/media" Target="../media/media10.WAV"/><Relationship Id="rId6" Type="http://schemas.openxmlformats.org/officeDocument/2006/relationships/audio" Target="../media/media10.WAV"/><Relationship Id="rId7" Type="http://schemas.microsoft.com/office/2007/relationships/media" Target="../media/media11.WAV"/><Relationship Id="rId8" Type="http://schemas.openxmlformats.org/officeDocument/2006/relationships/audio" Target="../media/media11.WAV"/><Relationship Id="rId9" Type="http://schemas.openxmlformats.org/officeDocument/2006/relationships/slideLayout" Target="../slideLayouts/slideLayout7.xml"/><Relationship Id="rId10" Type="http://schemas.openxmlformats.org/officeDocument/2006/relationships/image" Target="../media/image1.png"/><Relationship Id="rId1" Type="http://schemas.microsoft.com/office/2007/relationships/media" Target="../media/media8.WAV"/><Relationship Id="rId2" Type="http://schemas.openxmlformats.org/officeDocument/2006/relationships/audio" Target="../media/media8.WAV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media" Target="../media/media13.WAV"/><Relationship Id="rId4" Type="http://schemas.openxmlformats.org/officeDocument/2006/relationships/audio" Target="../media/media13.WAV"/><Relationship Id="rId5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7" Type="http://schemas.openxmlformats.org/officeDocument/2006/relationships/image" Target="../media/image3.png"/><Relationship Id="rId8" Type="http://schemas.openxmlformats.org/officeDocument/2006/relationships/image" Target="../media/image1.png"/><Relationship Id="rId1" Type="http://schemas.microsoft.com/office/2007/relationships/media" Target="../media/media12.WAV"/><Relationship Id="rId2" Type="http://schemas.openxmlformats.org/officeDocument/2006/relationships/audio" Target="../media/media12.WAV"/></Relationships>
</file>

<file path=ppt/slides/_rels/slide1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1" Type="http://schemas.microsoft.com/office/2007/relationships/media" Target="file://localhost/Users/reubold/Desktop/ws1718/media/A.aiff" TargetMode="External"/><Relationship Id="rId2" Type="http://schemas.openxmlformats.org/officeDocument/2006/relationships/audio" Target="file://localhost/Users/reubold/Desktop/ws1718/media/A.aiff" TargetMode="External"/><Relationship Id="rId3" Type="http://schemas.microsoft.com/office/2007/relationships/media" Target="file://localhost/Users/reubold/Desktop/ws1718/media/%20B.aiff" TargetMode="External"/><Relationship Id="rId4" Type="http://schemas.openxmlformats.org/officeDocument/2006/relationships/audio" Target="file://localhost/Users/reubold/Desktop/ws1718/media/%20B.aiff" TargetMode="External"/><Relationship Id="rId5" Type="http://schemas.microsoft.com/office/2007/relationships/media" Target="file://localhost/Users/reubold/Desktop/ws1718/media/C.aiff" TargetMode="External"/><Relationship Id="rId6" Type="http://schemas.openxmlformats.org/officeDocument/2006/relationships/audio" Target="file://localhost/Users/reubold/Desktop/ws1718/media/C.aiff" TargetMode="External"/><Relationship Id="rId7" Type="http://schemas.microsoft.com/office/2007/relationships/media" Target="file://localhost/Users/reubold/Desktop/ws1718/media/D.aiff" TargetMode="External"/><Relationship Id="rId8" Type="http://schemas.openxmlformats.org/officeDocument/2006/relationships/audio" Target="file://localhost/Users/reubold/Desktop/ws1718/media/D.aiff" TargetMode="External"/><Relationship Id="rId9" Type="http://schemas.microsoft.com/office/2007/relationships/media" Target="file://localhost/Users/reubold/Desktop/ws1718/media/E.aiff" TargetMode="External"/><Relationship Id="rId10" Type="http://schemas.openxmlformats.org/officeDocument/2006/relationships/audio" Target="file://localhost/Users/reubold/Desktop/ws1718/media/E.aiff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media" Target="file://localhost/Users/reubold/Desktop/ws1718/media/recording2.13.aiff" TargetMode="External"/><Relationship Id="rId4" Type="http://schemas.openxmlformats.org/officeDocument/2006/relationships/audio" Target="file://localhost/Users/reubold/Desktop/ws1718/media/recording2.13.aiff" TargetMode="External"/><Relationship Id="rId5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1" Type="http://schemas.microsoft.com/office/2007/relationships/media" Target="file://localhost/Users/reubold/Desktop/ws1718/media/recording2.12.aiff" TargetMode="External"/><Relationship Id="rId2" Type="http://schemas.openxmlformats.org/officeDocument/2006/relationships/audio" Target="file://localhost/Users/reubold/Desktop/ws1718/media/recording2.12.aif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1" Type="http://schemas.microsoft.com/office/2007/relationships/media" Target="../media/media4.WAV"/><Relationship Id="rId12" Type="http://schemas.openxmlformats.org/officeDocument/2006/relationships/audio" Target="../media/media4.WAV"/><Relationship Id="rId13" Type="http://schemas.microsoft.com/office/2007/relationships/media" Target="../media/media5.WAV"/><Relationship Id="rId14" Type="http://schemas.openxmlformats.org/officeDocument/2006/relationships/audio" Target="../media/media5.WAV"/><Relationship Id="rId15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microsoft.com/office/2007/relationships/media" Target="file://localhost/Users/reubold/Desktop/ws1718/media/d7.aiff" TargetMode="External"/><Relationship Id="rId2" Type="http://schemas.openxmlformats.org/officeDocument/2006/relationships/audio" Target="file://localhost/Users/reubold/Desktop/ws1718/media/d7.aiff" TargetMode="External"/><Relationship Id="rId3" Type="http://schemas.microsoft.com/office/2007/relationships/media" Target="file://localhost/Users/reubold/Desktop/ws1718/media/d11.aiff" TargetMode="External"/><Relationship Id="rId4" Type="http://schemas.openxmlformats.org/officeDocument/2006/relationships/audio" Target="file://localhost/Users/reubold/Desktop/ws1718/media/d11.aiff" TargetMode="External"/><Relationship Id="rId5" Type="http://schemas.microsoft.com/office/2007/relationships/media" Target="../media/media1.WAV"/><Relationship Id="rId6" Type="http://schemas.openxmlformats.org/officeDocument/2006/relationships/audio" Target="../media/media1.WAV"/><Relationship Id="rId7" Type="http://schemas.microsoft.com/office/2007/relationships/media" Target="../media/media2.WAV"/><Relationship Id="rId8" Type="http://schemas.openxmlformats.org/officeDocument/2006/relationships/audio" Target="../media/media2.WAV"/><Relationship Id="rId9" Type="http://schemas.microsoft.com/office/2007/relationships/media" Target="../media/media3.WAV"/><Relationship Id="rId10" Type="http://schemas.openxmlformats.org/officeDocument/2006/relationships/audio" Target="../media/media3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media" Target="../media/media7.WAV"/><Relationship Id="rId4" Type="http://schemas.openxmlformats.org/officeDocument/2006/relationships/audio" Target="../media/media7.WAV"/><Relationship Id="rId5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1" Type="http://schemas.microsoft.com/office/2007/relationships/media" Target="../media/media6.WAV"/><Relationship Id="rId2" Type="http://schemas.openxmlformats.org/officeDocument/2006/relationships/audio" Target="../media/media6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/>
          </p:cNvSpPr>
          <p:nvPr/>
        </p:nvSpPr>
        <p:spPr bwMode="auto">
          <a:xfrm>
            <a:off x="1676400" y="914400"/>
            <a:ext cx="5029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/>
          <a:lstStyle/>
          <a:p>
            <a:pPr marL="39688">
              <a:spcBef>
                <a:spcPts val="2100"/>
              </a:spcBef>
            </a:pPr>
            <a:r>
              <a:rPr lang="en-US">
                <a:solidFill>
                  <a:schemeClr val="tx1"/>
                </a:solidFill>
                <a:latin typeface="Calibri" charset="0"/>
                <a:ea typeface="ヒラギノ角ゴ ProN W3" charset="0"/>
                <a:cs typeface="Arial" charset="0"/>
              </a:rPr>
              <a:t>Prosodie und Intonation: ein Überblick</a:t>
            </a:r>
          </a:p>
        </p:txBody>
      </p:sp>
      <p:sp>
        <p:nvSpPr>
          <p:cNvPr id="13315" name="Rectangle 2"/>
          <p:cNvSpPr>
            <a:spLocks/>
          </p:cNvSpPr>
          <p:nvPr/>
        </p:nvSpPr>
        <p:spPr bwMode="auto">
          <a:xfrm>
            <a:off x="1600200" y="2895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600"/>
              </a:spcBef>
            </a:pPr>
            <a:r>
              <a:rPr lang="en-US">
                <a:solidFill>
                  <a:schemeClr val="tx1"/>
                </a:solidFill>
                <a:latin typeface="Calibri" charset="0"/>
                <a:cs typeface="Arial" charset="0"/>
              </a:rPr>
              <a:t>Jonathan Harrington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228600" y="4953000"/>
            <a:ext cx="8534400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 dirty="0" err="1">
                <a:latin typeface="Calibri" charset="0"/>
                <a:cs typeface="Calibri" charset="0"/>
              </a:rPr>
              <a:t>Prosodie-Webseite</a:t>
            </a:r>
            <a:r>
              <a:rPr lang="en-GB" dirty="0">
                <a:latin typeface="Calibri" charset="0"/>
                <a:cs typeface="Calibri" charset="0"/>
              </a:rPr>
              <a:t>: </a:t>
            </a:r>
            <a:endParaRPr lang="en-GB" dirty="0" smtClean="0">
              <a:latin typeface="Calibri" charset="0"/>
              <a:cs typeface="Calibri" charset="0"/>
            </a:endParaRPr>
          </a:p>
          <a:p>
            <a:pPr eaLnBrk="1" hangingPunct="1"/>
            <a:r>
              <a:rPr lang="en-GB" sz="2000" dirty="0" smtClean="0">
                <a:latin typeface="Calibri" charset="0"/>
                <a:cs typeface="Calibri" charset="0"/>
                <a:hlinkClick r:id="rId2"/>
              </a:rPr>
              <a:t>http</a:t>
            </a:r>
            <a:r>
              <a:rPr lang="en-GB" sz="2000" dirty="0">
                <a:latin typeface="Calibri" charset="0"/>
                <a:cs typeface="Calibri" charset="0"/>
                <a:hlinkClick r:id="rId2"/>
              </a:rPr>
              <a:t>://www.phonetik.uni-muenchen.de</a:t>
            </a:r>
            <a:r>
              <a:rPr lang="en-GB" sz="2000" dirty="0" smtClean="0">
                <a:latin typeface="Calibri" charset="0"/>
                <a:cs typeface="Calibri" charset="0"/>
                <a:hlinkClick r:id="rId2"/>
              </a:rPr>
              <a:t>/~jmh</a:t>
            </a:r>
            <a:r>
              <a:rPr lang="en-GB" sz="2000" dirty="0">
                <a:latin typeface="Calibri" charset="0"/>
                <a:cs typeface="Calibri" charset="0"/>
                <a:hlinkClick r:id="rId2"/>
              </a:rPr>
              <a:t>/lehre/sem/ws1718/</a:t>
            </a:r>
            <a:r>
              <a:rPr lang="en-GB" sz="2000" dirty="0" smtClean="0">
                <a:latin typeface="Calibri" charset="0"/>
                <a:cs typeface="Calibri" charset="0"/>
                <a:hlinkClick r:id="rId2"/>
              </a:rPr>
              <a:t>prosodie.htm</a:t>
            </a:r>
            <a:endParaRPr lang="en-GB" sz="2000" dirty="0" smtClean="0">
              <a:latin typeface="Calibri" charset="0"/>
              <a:cs typeface="Calibri" charset="0"/>
            </a:endParaRPr>
          </a:p>
          <a:p>
            <a:pPr eaLnBrk="1" hangingPunct="1"/>
            <a:endParaRPr lang="en-GB" sz="1800" dirty="0">
              <a:latin typeface="Calibri" charset="0"/>
              <a:cs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3305175" y="3187700"/>
            <a:ext cx="4406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Hundert Pfennig sind ne Mark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447675" y="1511300"/>
            <a:ext cx="7835900" cy="2484438"/>
            <a:chOff x="469900" y="1790700"/>
            <a:chExt cx="7835900" cy="2484438"/>
          </a:xfrm>
        </p:grpSpPr>
        <p:sp>
          <p:nvSpPr>
            <p:cNvPr id="22540" name="TextBox 8"/>
            <p:cNvSpPr txBox="1">
              <a:spLocks noChangeArrowheads="1"/>
            </p:cNvSpPr>
            <p:nvPr/>
          </p:nvSpPr>
          <p:spPr bwMode="auto">
            <a:xfrm>
              <a:off x="673100" y="3937000"/>
              <a:ext cx="590550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 sz="1600"/>
                <a:t>Beispiel aus Fuchs (1984), </a:t>
              </a:r>
              <a:r>
                <a:rPr lang="de-DE" sz="1600" i="1"/>
                <a:t>Intonation, Accent and Rhythm </a:t>
              </a:r>
            </a:p>
          </p:txBody>
        </p:sp>
        <p:grpSp>
          <p:nvGrpSpPr>
            <p:cNvPr id="22541" name="Group 22"/>
            <p:cNvGrpSpPr>
              <a:grpSpLocks/>
            </p:cNvGrpSpPr>
            <p:nvPr/>
          </p:nvGrpSpPr>
          <p:grpSpPr bwMode="auto">
            <a:xfrm>
              <a:off x="469900" y="1790700"/>
              <a:ext cx="7835900" cy="2163758"/>
              <a:chOff x="469900" y="1790700"/>
              <a:chExt cx="7835900" cy="2163758"/>
            </a:xfrm>
          </p:grpSpPr>
          <p:sp>
            <p:nvSpPr>
              <p:cNvPr id="22542" name="TextBox 1"/>
              <p:cNvSpPr txBox="1">
                <a:spLocks noChangeArrowheads="1"/>
              </p:cNvSpPr>
              <p:nvPr/>
            </p:nvSpPr>
            <p:spPr bwMode="auto">
              <a:xfrm>
                <a:off x="2374900" y="2374900"/>
                <a:ext cx="34036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2pPr>
                <a:lvl3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3pPr>
                <a:lvl4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4pPr>
                <a:lvl5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9pPr>
              </a:lstStyle>
              <a:p>
                <a:pPr eaLnBrk="1" hangingPunct="1"/>
                <a:r>
                  <a:rPr lang="de-DE">
                    <a:latin typeface="Calibri" charset="0"/>
                    <a:cs typeface="Calibri" charset="0"/>
                  </a:rPr>
                  <a:t>Was meinst </a:t>
                </a:r>
                <a:r>
                  <a:rPr lang="de-DE" b="1">
                    <a:latin typeface="Calibri" charset="0"/>
                    <a:cs typeface="Calibri" charset="0"/>
                  </a:rPr>
                  <a:t>du</a:t>
                </a:r>
                <a:r>
                  <a:rPr lang="de-DE">
                    <a:latin typeface="Calibri" charset="0"/>
                    <a:cs typeface="Calibri" charset="0"/>
                  </a:rPr>
                  <a:t> denn?</a:t>
                </a:r>
              </a:p>
            </p:txBody>
          </p:sp>
          <p:sp>
            <p:nvSpPr>
              <p:cNvPr id="22543" name="TextBox 3"/>
              <p:cNvSpPr txBox="1">
                <a:spLocks noChangeArrowheads="1"/>
              </p:cNvSpPr>
              <p:nvPr/>
            </p:nvSpPr>
            <p:spPr bwMode="auto">
              <a:xfrm>
                <a:off x="469900" y="1790700"/>
                <a:ext cx="7835900" cy="4617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2pPr>
                <a:lvl3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3pPr>
                <a:lvl4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4pPr>
                <a:lvl5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9pPr>
              </a:lstStyle>
              <a:p>
                <a:pPr eaLnBrk="1" hangingPunct="1"/>
                <a:r>
                  <a:rPr lang="de-DE">
                    <a:solidFill>
                      <a:srgbClr val="0000FF"/>
                    </a:solidFill>
                    <a:latin typeface="Calibri" charset="0"/>
                    <a:cs typeface="Calibri" charset="0"/>
                  </a:rPr>
                  <a:t>Kind: Was ist mehr? Hundert Pfennnig oder ne Mark?</a:t>
                </a:r>
              </a:p>
            </p:txBody>
          </p:sp>
          <p:sp>
            <p:nvSpPr>
              <p:cNvPr id="22544" name="TextBox 4"/>
              <p:cNvSpPr txBox="1">
                <a:spLocks noChangeArrowheads="1"/>
              </p:cNvSpPr>
              <p:nvPr/>
            </p:nvSpPr>
            <p:spPr bwMode="auto">
              <a:xfrm>
                <a:off x="546100" y="2362314"/>
                <a:ext cx="1511300" cy="4617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2pPr>
                <a:lvl3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3pPr>
                <a:lvl4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4pPr>
                <a:lvl5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9pPr>
              </a:lstStyle>
              <a:p>
                <a:pPr eaLnBrk="1" hangingPunct="1"/>
                <a:r>
                  <a:rPr lang="de-DE">
                    <a:solidFill>
                      <a:srgbClr val="0000FF"/>
                    </a:solidFill>
                    <a:latin typeface="Calibri" charset="0"/>
                    <a:cs typeface="Calibri" charset="0"/>
                  </a:rPr>
                  <a:t>Mutter:</a:t>
                </a:r>
              </a:p>
            </p:txBody>
          </p:sp>
          <p:sp>
            <p:nvSpPr>
              <p:cNvPr id="22545" name="TextBox 5"/>
              <p:cNvSpPr txBox="1">
                <a:spLocks noChangeArrowheads="1"/>
              </p:cNvSpPr>
              <p:nvPr/>
            </p:nvSpPr>
            <p:spPr bwMode="auto">
              <a:xfrm>
                <a:off x="482600" y="3480047"/>
                <a:ext cx="1219200" cy="4617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2pPr>
                <a:lvl3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3pPr>
                <a:lvl4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4pPr>
                <a:lvl5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9pPr>
              </a:lstStyle>
              <a:p>
                <a:pPr eaLnBrk="1" hangingPunct="1"/>
                <a:r>
                  <a:rPr lang="de-DE">
                    <a:solidFill>
                      <a:srgbClr val="0000FF"/>
                    </a:solidFill>
                    <a:latin typeface="Calibri" charset="0"/>
                    <a:cs typeface="Calibri" charset="0"/>
                  </a:rPr>
                  <a:t>Mutter:</a:t>
                </a:r>
              </a:p>
            </p:txBody>
          </p:sp>
          <p:sp>
            <p:nvSpPr>
              <p:cNvPr id="22546" name="TextBox 6"/>
              <p:cNvSpPr txBox="1">
                <a:spLocks noChangeArrowheads="1"/>
              </p:cNvSpPr>
              <p:nvPr/>
            </p:nvSpPr>
            <p:spPr bwMode="auto">
              <a:xfrm>
                <a:off x="2425700" y="3492742"/>
                <a:ext cx="825500" cy="4617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2pPr>
                <a:lvl3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3pPr>
                <a:lvl4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4pPr>
                <a:lvl5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9pPr>
              </a:lstStyle>
              <a:p>
                <a:pPr eaLnBrk="1" hangingPunct="1"/>
                <a:r>
                  <a:rPr lang="de-DE">
                    <a:solidFill>
                      <a:srgbClr val="0000FF"/>
                    </a:solidFill>
                    <a:latin typeface="Calibri" charset="0"/>
                    <a:cs typeface="Calibri" charset="0"/>
                  </a:rPr>
                  <a:t>Nee.</a:t>
                </a:r>
              </a:p>
            </p:txBody>
          </p:sp>
          <p:sp>
            <p:nvSpPr>
              <p:cNvPr id="22547" name="TextBox 9"/>
              <p:cNvSpPr txBox="1">
                <a:spLocks noChangeArrowheads="1"/>
              </p:cNvSpPr>
              <p:nvPr/>
            </p:nvSpPr>
            <p:spPr bwMode="auto">
              <a:xfrm>
                <a:off x="533400" y="2946584"/>
                <a:ext cx="1803400" cy="457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2pPr>
                <a:lvl3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3pPr>
                <a:lvl4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4pPr>
                <a:lvl5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9pPr>
              </a:lstStyle>
              <a:p>
                <a:pPr eaLnBrk="1" hangingPunct="1"/>
                <a:r>
                  <a:rPr lang="de-DE">
                    <a:solidFill>
                      <a:srgbClr val="0000FF"/>
                    </a:solidFill>
                    <a:latin typeface="Calibri" charset="0"/>
                    <a:cs typeface="Calibri" charset="0"/>
                  </a:rPr>
                  <a:t>Kind: </a:t>
                </a:r>
              </a:p>
            </p:txBody>
          </p:sp>
          <p:sp>
            <p:nvSpPr>
              <p:cNvPr id="22548" name="TextBox 10"/>
              <p:cNvSpPr txBox="1">
                <a:spLocks noChangeArrowheads="1"/>
              </p:cNvSpPr>
              <p:nvPr/>
            </p:nvSpPr>
            <p:spPr bwMode="auto">
              <a:xfrm>
                <a:off x="2438400" y="2984682"/>
                <a:ext cx="3657600" cy="4617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2pPr>
                <a:lvl3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3pPr>
                <a:lvl4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4pPr>
                <a:lvl5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9pPr>
              </a:lstStyle>
              <a:p>
                <a:pPr eaLnBrk="1" hangingPunct="1"/>
                <a:r>
                  <a:rPr lang="de-DE">
                    <a:solidFill>
                      <a:srgbClr val="0000FF"/>
                    </a:solidFill>
                    <a:latin typeface="Calibri" charset="0"/>
                    <a:cs typeface="Calibri" charset="0"/>
                  </a:rPr>
                  <a:t>Hundert Pfennig</a:t>
                </a:r>
              </a:p>
            </p:txBody>
          </p:sp>
        </p:grpSp>
      </p:grpSp>
      <p:sp>
        <p:nvSpPr>
          <p:cNvPr id="22532" name="TextBox 14"/>
          <p:cNvSpPr txBox="1">
            <a:spLocks noChangeArrowheads="1"/>
          </p:cNvSpPr>
          <p:nvPr/>
        </p:nvSpPr>
        <p:spPr bwMode="auto">
          <a:xfrm>
            <a:off x="688975" y="609600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Akzentuierung: alte/neue Information in einem Dialog</a:t>
            </a: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457200" y="4038600"/>
            <a:ext cx="8534400" cy="1376363"/>
            <a:chOff x="457200" y="4038600"/>
            <a:chExt cx="8534400" cy="1376066"/>
          </a:xfrm>
        </p:grpSpPr>
        <p:sp>
          <p:nvSpPr>
            <p:cNvPr id="22535" name="Rectangle 15"/>
            <p:cNvSpPr>
              <a:spLocks noChangeArrowheads="1"/>
            </p:cNvSpPr>
            <p:nvPr/>
          </p:nvSpPr>
          <p:spPr bwMode="auto">
            <a:xfrm>
              <a:off x="457200" y="4405187"/>
              <a:ext cx="3943350" cy="460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de-DE">
                  <a:latin typeface="Calibri" charset="0"/>
                  <a:cs typeface="Calibri" charset="0"/>
                </a:rPr>
                <a:t>Hundert Pfennig sind ne </a:t>
              </a:r>
              <a:r>
                <a:rPr lang="de-DE" b="1">
                  <a:latin typeface="Calibri" charset="0"/>
                  <a:cs typeface="Calibri" charset="0"/>
                </a:rPr>
                <a:t>Mark</a:t>
              </a:r>
            </a:p>
          </p:txBody>
        </p:sp>
        <p:sp>
          <p:nvSpPr>
            <p:cNvPr id="22536" name="Rectangle 16"/>
            <p:cNvSpPr>
              <a:spLocks noChangeArrowheads="1"/>
            </p:cNvSpPr>
            <p:nvPr/>
          </p:nvSpPr>
          <p:spPr bwMode="auto">
            <a:xfrm>
              <a:off x="4876800" y="4367100"/>
              <a:ext cx="3943350" cy="460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de-DE">
                  <a:latin typeface="Calibri" charset="0"/>
                  <a:cs typeface="Calibri" charset="0"/>
                </a:rPr>
                <a:t>Hundert Pfennig </a:t>
              </a:r>
              <a:r>
                <a:rPr lang="de-DE" b="1">
                  <a:latin typeface="Calibri" charset="0"/>
                  <a:cs typeface="Calibri" charset="0"/>
                </a:rPr>
                <a:t>sind</a:t>
              </a:r>
              <a:r>
                <a:rPr lang="de-DE">
                  <a:latin typeface="Calibri" charset="0"/>
                  <a:cs typeface="Calibri" charset="0"/>
                </a:rPr>
                <a:t> ne Mark</a:t>
              </a:r>
            </a:p>
          </p:txBody>
        </p:sp>
        <p:sp>
          <p:nvSpPr>
            <p:cNvPr id="22537" name="TextBox 17"/>
            <p:cNvSpPr txBox="1">
              <a:spLocks noChangeArrowheads="1"/>
            </p:cNvSpPr>
            <p:nvPr/>
          </p:nvSpPr>
          <p:spPr bwMode="auto">
            <a:xfrm>
              <a:off x="3660775" y="4114774"/>
              <a:ext cx="571500" cy="461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  <a:cs typeface="Calibri" charset="0"/>
                </a:rPr>
                <a:t>A</a:t>
              </a:r>
            </a:p>
          </p:txBody>
        </p:sp>
        <p:sp>
          <p:nvSpPr>
            <p:cNvPr id="22538" name="TextBox 18"/>
            <p:cNvSpPr txBox="1">
              <a:spLocks noChangeArrowheads="1"/>
            </p:cNvSpPr>
            <p:nvPr/>
          </p:nvSpPr>
          <p:spPr bwMode="auto">
            <a:xfrm>
              <a:off x="7051675" y="4038600"/>
              <a:ext cx="571500" cy="461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  <a:cs typeface="Calibri" charset="0"/>
                </a:rPr>
                <a:t>A</a:t>
              </a:r>
            </a:p>
          </p:txBody>
        </p:sp>
        <p:sp>
          <p:nvSpPr>
            <p:cNvPr id="22539" name="TextBox 24"/>
            <p:cNvSpPr txBox="1">
              <a:spLocks noChangeArrowheads="1"/>
            </p:cNvSpPr>
            <p:nvPr/>
          </p:nvSpPr>
          <p:spPr bwMode="auto">
            <a:xfrm>
              <a:off x="5105400" y="4953001"/>
              <a:ext cx="3886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  <a:cs typeface="Calibri" charset="0"/>
                </a:rPr>
                <a:t>('Mark' ist alte Information)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981200" y="76200"/>
            <a:ext cx="44958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  <a:sym typeface="Arial" pitchFamily="8" charset="0"/>
              </a:rPr>
              <a:t>Akzentuierung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  <a:sym typeface="Arial" pitchFamily="8" charset="0"/>
              </a:rPr>
              <a:t>: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  <a:sym typeface="Arial" pitchFamily="8" charset="0"/>
              </a:rPr>
              <a:t>Funktion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  <a:sym typeface="Arial" pitchFamily="8" charset="0"/>
              </a:rPr>
              <a:t> (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  <a:sym typeface="Arial" pitchFamily="8" charset="0"/>
              </a:rPr>
              <a:t>wozu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  <a:sym typeface="Arial" pitchFamily="8" charset="0"/>
              </a:rPr>
              <a:t>?)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/>
          </p:cNvSpPr>
          <p:nvPr/>
        </p:nvSpPr>
        <p:spPr bwMode="auto">
          <a:xfrm>
            <a:off x="457200" y="1219200"/>
            <a:ext cx="6858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Wenn ein Wort akzentuiert wird, dann gibt es (meistens) eine </a:t>
            </a:r>
            <a:r>
              <a:rPr lang="de-DE" b="1">
                <a:solidFill>
                  <a:schemeClr val="tx1"/>
                </a:solidFill>
                <a:latin typeface="Calibri" charset="0"/>
                <a:cs typeface="Arial" charset="0"/>
              </a:rPr>
              <a:t>starke Grundfrequenz-Änderung </a:t>
            </a:r>
            <a:r>
              <a:rPr lang="de-DE" b="1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in</a:t>
            </a:r>
            <a:r>
              <a:rPr lang="de-DE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 </a:t>
            </a:r>
            <a:r>
              <a:rPr lang="de-DE" b="1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der Nähe der Silbe mit primärer Betonung</a:t>
            </a:r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76200"/>
            <a:ext cx="64008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Phonetische Merkmale der Akzentuierung (wie?)</a:t>
            </a:r>
          </a:p>
        </p:txBody>
      </p:sp>
      <p:sp>
        <p:nvSpPr>
          <p:cNvPr id="23556" name="TextBox 19"/>
          <p:cNvSpPr txBox="1">
            <a:spLocks noChangeArrowheads="1"/>
          </p:cNvSpPr>
          <p:nvPr/>
        </p:nvSpPr>
        <p:spPr bwMode="auto">
          <a:xfrm>
            <a:off x="457200" y="609600"/>
            <a:ext cx="6553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latin typeface="Calibri" charset="0"/>
                <a:cs typeface="Calibri" charset="0"/>
              </a:rPr>
              <a:t>Akzentuierte Wörter sind oft länger und deutlicher. </a:t>
            </a:r>
          </a:p>
        </p:txBody>
      </p:sp>
      <p:sp>
        <p:nvSpPr>
          <p:cNvPr id="23557" name="Oval 21"/>
          <p:cNvSpPr>
            <a:spLocks noChangeArrowheads="1"/>
          </p:cNvSpPr>
          <p:nvPr/>
        </p:nvSpPr>
        <p:spPr bwMode="auto">
          <a:xfrm>
            <a:off x="152400" y="1447800"/>
            <a:ext cx="228600" cy="228600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en-GB">
              <a:solidFill>
                <a:schemeClr val="tx1"/>
              </a:solidFill>
              <a:latin typeface="Calibri" charset="0"/>
              <a:cs typeface="Arial" charset="0"/>
            </a:endParaRPr>
          </a:p>
        </p:txBody>
      </p:sp>
      <p:sp>
        <p:nvSpPr>
          <p:cNvPr id="23558" name="Oval 22"/>
          <p:cNvSpPr>
            <a:spLocks noChangeArrowheads="1"/>
          </p:cNvSpPr>
          <p:nvPr/>
        </p:nvSpPr>
        <p:spPr bwMode="auto">
          <a:xfrm>
            <a:off x="152400" y="762000"/>
            <a:ext cx="228600" cy="228600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en-GB">
              <a:solidFill>
                <a:schemeClr val="tx1"/>
              </a:solidFill>
              <a:latin typeface="Calibri" charset="0"/>
              <a:cs typeface="Arial" charset="0"/>
            </a:endParaRP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0" y="2438400"/>
            <a:ext cx="9144000" cy="2595563"/>
            <a:chOff x="0" y="2438400"/>
            <a:chExt cx="9144000" cy="2595563"/>
          </a:xfrm>
        </p:grpSpPr>
        <p:grpSp>
          <p:nvGrpSpPr>
            <p:cNvPr id="23567" name="Group 14"/>
            <p:cNvGrpSpPr>
              <a:grpSpLocks/>
            </p:cNvGrpSpPr>
            <p:nvPr/>
          </p:nvGrpSpPr>
          <p:grpSpPr bwMode="auto">
            <a:xfrm>
              <a:off x="5029200" y="3200400"/>
              <a:ext cx="1295400" cy="1295399"/>
              <a:chOff x="0" y="0"/>
              <a:chExt cx="1029" cy="1121"/>
            </a:xfrm>
          </p:grpSpPr>
          <p:sp>
            <p:nvSpPr>
              <p:cNvPr id="13327" name="AutoShape 15"/>
              <p:cNvSpPr>
                <a:spLocks/>
              </p:cNvSpPr>
              <p:nvPr/>
            </p:nvSpPr>
            <p:spPr bwMode="auto">
              <a:xfrm>
                <a:off x="0" y="486"/>
                <a:ext cx="1029" cy="635"/>
              </a:xfrm>
              <a:custGeom>
                <a:avLst/>
                <a:gdLst>
                  <a:gd name="T0" fmla="*/ 10800 w 21600"/>
                  <a:gd name="T1" fmla="+- 0 10800 250"/>
                  <a:gd name="T2" fmla="*/ 10800 h 21350"/>
                </a:gdLst>
                <a:ahLst/>
                <a:cxnLst>
                  <a:cxn ang="0">
                    <a:pos x="T0" y="T2"/>
                  </a:cxn>
                </a:cxnLst>
                <a:rect l="0" t="0" r="r" b="b"/>
                <a:pathLst>
                  <a:path w="21600" h="21350">
                    <a:moveTo>
                      <a:pt x="0" y="19020"/>
                    </a:moveTo>
                    <a:cubicBezTo>
                      <a:pt x="112" y="18961"/>
                      <a:pt x="257" y="18982"/>
                      <a:pt x="336" y="18841"/>
                    </a:cubicBezTo>
                    <a:cubicBezTo>
                      <a:pt x="570" y="18420"/>
                      <a:pt x="700" y="17877"/>
                      <a:pt x="895" y="17408"/>
                    </a:cubicBezTo>
                    <a:cubicBezTo>
                      <a:pt x="999" y="17159"/>
                      <a:pt x="1119" y="16930"/>
                      <a:pt x="1231" y="16691"/>
                    </a:cubicBezTo>
                    <a:cubicBezTo>
                      <a:pt x="1461" y="15584"/>
                      <a:pt x="1182" y="16718"/>
                      <a:pt x="1791" y="15257"/>
                    </a:cubicBezTo>
                    <a:cubicBezTo>
                      <a:pt x="1883" y="15035"/>
                      <a:pt x="1932" y="14773"/>
                      <a:pt x="2015" y="14541"/>
                    </a:cubicBezTo>
                    <a:cubicBezTo>
                      <a:pt x="2081" y="14354"/>
                      <a:pt x="2164" y="14182"/>
                      <a:pt x="2238" y="14003"/>
                    </a:cubicBezTo>
                    <a:cubicBezTo>
                      <a:pt x="2274" y="13774"/>
                      <a:pt x="2382" y="13006"/>
                      <a:pt x="2462" y="12749"/>
                    </a:cubicBezTo>
                    <a:cubicBezTo>
                      <a:pt x="2522" y="12556"/>
                      <a:pt x="2611" y="12390"/>
                      <a:pt x="2686" y="12211"/>
                    </a:cubicBezTo>
                    <a:cubicBezTo>
                      <a:pt x="2948" y="10950"/>
                      <a:pt x="2607" y="12507"/>
                      <a:pt x="3022" y="10957"/>
                    </a:cubicBezTo>
                    <a:cubicBezTo>
                      <a:pt x="3240" y="10143"/>
                      <a:pt x="2985" y="10657"/>
                      <a:pt x="3358" y="10061"/>
                    </a:cubicBezTo>
                    <a:cubicBezTo>
                      <a:pt x="3395" y="9882"/>
                      <a:pt x="3396" y="9671"/>
                      <a:pt x="3469" y="9523"/>
                    </a:cubicBezTo>
                    <a:cubicBezTo>
                      <a:pt x="3553" y="9355"/>
                      <a:pt x="3700" y="9299"/>
                      <a:pt x="3805" y="9165"/>
                    </a:cubicBezTo>
                    <a:cubicBezTo>
                      <a:pt x="3888" y="9059"/>
                      <a:pt x="3954" y="8926"/>
                      <a:pt x="4029" y="8806"/>
                    </a:cubicBezTo>
                    <a:cubicBezTo>
                      <a:pt x="4203" y="8111"/>
                      <a:pt x="4208" y="7910"/>
                      <a:pt x="4477" y="7373"/>
                    </a:cubicBezTo>
                    <a:cubicBezTo>
                      <a:pt x="4543" y="7241"/>
                      <a:pt x="4635" y="7146"/>
                      <a:pt x="4701" y="7015"/>
                    </a:cubicBezTo>
                    <a:cubicBezTo>
                      <a:pt x="4785" y="6846"/>
                      <a:pt x="4864" y="6670"/>
                      <a:pt x="4924" y="6477"/>
                    </a:cubicBezTo>
                    <a:cubicBezTo>
                      <a:pt x="4977" y="6308"/>
                      <a:pt x="4963" y="6087"/>
                      <a:pt x="5036" y="5939"/>
                    </a:cubicBezTo>
                    <a:cubicBezTo>
                      <a:pt x="5120" y="5771"/>
                      <a:pt x="5260" y="5700"/>
                      <a:pt x="5372" y="5581"/>
                    </a:cubicBezTo>
                    <a:cubicBezTo>
                      <a:pt x="6354" y="3485"/>
                      <a:pt x="5108" y="6074"/>
                      <a:pt x="6044" y="4327"/>
                    </a:cubicBezTo>
                    <a:cubicBezTo>
                      <a:pt x="6165" y="4100"/>
                      <a:pt x="6239" y="3807"/>
                      <a:pt x="6379" y="3610"/>
                    </a:cubicBezTo>
                    <a:cubicBezTo>
                      <a:pt x="6543" y="3381"/>
                      <a:pt x="6762" y="3275"/>
                      <a:pt x="6939" y="3072"/>
                    </a:cubicBezTo>
                    <a:cubicBezTo>
                      <a:pt x="7326" y="2629"/>
                      <a:pt x="7017" y="2769"/>
                      <a:pt x="7387" y="2176"/>
                    </a:cubicBezTo>
                    <a:cubicBezTo>
                      <a:pt x="7482" y="2024"/>
                      <a:pt x="7610" y="1937"/>
                      <a:pt x="7722" y="1818"/>
                    </a:cubicBezTo>
                    <a:cubicBezTo>
                      <a:pt x="7797" y="1639"/>
                      <a:pt x="7843" y="1418"/>
                      <a:pt x="7946" y="1280"/>
                    </a:cubicBezTo>
                    <a:cubicBezTo>
                      <a:pt x="8239" y="890"/>
                      <a:pt x="8601" y="856"/>
                      <a:pt x="8953" y="743"/>
                    </a:cubicBezTo>
                    <a:cubicBezTo>
                      <a:pt x="9065" y="623"/>
                      <a:pt x="9166" y="472"/>
                      <a:pt x="9289" y="384"/>
                    </a:cubicBezTo>
                    <a:cubicBezTo>
                      <a:pt x="10181" y="-250"/>
                      <a:pt x="10223" y="58"/>
                      <a:pt x="11416" y="205"/>
                    </a:cubicBezTo>
                    <a:cubicBezTo>
                      <a:pt x="11565" y="265"/>
                      <a:pt x="11716" y="314"/>
                      <a:pt x="11863" y="384"/>
                    </a:cubicBezTo>
                    <a:cubicBezTo>
                      <a:pt x="12089" y="493"/>
                      <a:pt x="12535" y="743"/>
                      <a:pt x="12535" y="743"/>
                    </a:cubicBezTo>
                    <a:cubicBezTo>
                      <a:pt x="12609" y="862"/>
                      <a:pt x="12693" y="969"/>
                      <a:pt x="12759" y="1101"/>
                    </a:cubicBezTo>
                    <a:cubicBezTo>
                      <a:pt x="12941" y="1466"/>
                      <a:pt x="13136" y="2199"/>
                      <a:pt x="13430" y="2356"/>
                    </a:cubicBezTo>
                    <a:lnTo>
                      <a:pt x="13766" y="2535"/>
                    </a:lnTo>
                    <a:cubicBezTo>
                      <a:pt x="13863" y="3000"/>
                      <a:pt x="13968" y="3540"/>
                      <a:pt x="14102" y="3968"/>
                    </a:cubicBezTo>
                    <a:cubicBezTo>
                      <a:pt x="14162" y="4161"/>
                      <a:pt x="14251" y="4327"/>
                      <a:pt x="14325" y="4506"/>
                    </a:cubicBezTo>
                    <a:cubicBezTo>
                      <a:pt x="14346" y="4640"/>
                      <a:pt x="14480" y="5577"/>
                      <a:pt x="14549" y="5760"/>
                    </a:cubicBezTo>
                    <a:cubicBezTo>
                      <a:pt x="14604" y="5905"/>
                      <a:pt x="14698" y="5999"/>
                      <a:pt x="14773" y="6119"/>
                    </a:cubicBezTo>
                    <a:cubicBezTo>
                      <a:pt x="14848" y="6417"/>
                      <a:pt x="14897" y="6735"/>
                      <a:pt x="14997" y="7015"/>
                    </a:cubicBezTo>
                    <a:cubicBezTo>
                      <a:pt x="15049" y="7161"/>
                      <a:pt x="15166" y="7228"/>
                      <a:pt x="15221" y="7373"/>
                    </a:cubicBezTo>
                    <a:cubicBezTo>
                      <a:pt x="15581" y="8335"/>
                      <a:pt x="15000" y="7555"/>
                      <a:pt x="15668" y="8269"/>
                    </a:cubicBezTo>
                    <a:cubicBezTo>
                      <a:pt x="15743" y="8448"/>
                      <a:pt x="15832" y="8614"/>
                      <a:pt x="15892" y="8806"/>
                    </a:cubicBezTo>
                    <a:cubicBezTo>
                      <a:pt x="16168" y="9690"/>
                      <a:pt x="15800" y="9026"/>
                      <a:pt x="16228" y="9882"/>
                    </a:cubicBezTo>
                    <a:cubicBezTo>
                      <a:pt x="16410" y="10246"/>
                      <a:pt x="16538" y="10332"/>
                      <a:pt x="16788" y="10598"/>
                    </a:cubicBezTo>
                    <a:cubicBezTo>
                      <a:pt x="17056" y="11887"/>
                      <a:pt x="16645" y="10415"/>
                      <a:pt x="17347" y="11315"/>
                    </a:cubicBezTo>
                    <a:cubicBezTo>
                      <a:pt x="17439" y="11433"/>
                      <a:pt x="17391" y="11699"/>
                      <a:pt x="17459" y="11853"/>
                    </a:cubicBezTo>
                    <a:cubicBezTo>
                      <a:pt x="17582" y="12128"/>
                      <a:pt x="17769" y="12313"/>
                      <a:pt x="17907" y="12570"/>
                    </a:cubicBezTo>
                    <a:cubicBezTo>
                      <a:pt x="18312" y="13326"/>
                      <a:pt x="17901" y="12985"/>
                      <a:pt x="18466" y="13286"/>
                    </a:cubicBezTo>
                    <a:cubicBezTo>
                      <a:pt x="18504" y="13466"/>
                      <a:pt x="18518" y="13662"/>
                      <a:pt x="18578" y="13824"/>
                    </a:cubicBezTo>
                    <a:cubicBezTo>
                      <a:pt x="18633" y="13969"/>
                      <a:pt x="18736" y="14050"/>
                      <a:pt x="18802" y="14182"/>
                    </a:cubicBezTo>
                    <a:cubicBezTo>
                      <a:pt x="18886" y="14350"/>
                      <a:pt x="18961" y="14532"/>
                      <a:pt x="19026" y="14720"/>
                    </a:cubicBezTo>
                    <a:cubicBezTo>
                      <a:pt x="19147" y="15070"/>
                      <a:pt x="19258" y="15430"/>
                      <a:pt x="19362" y="15795"/>
                    </a:cubicBezTo>
                    <a:cubicBezTo>
                      <a:pt x="19445" y="16088"/>
                      <a:pt x="19489" y="16409"/>
                      <a:pt x="19585" y="16691"/>
                    </a:cubicBezTo>
                    <a:cubicBezTo>
                      <a:pt x="19714" y="17069"/>
                      <a:pt x="19913" y="17381"/>
                      <a:pt x="20033" y="17766"/>
                    </a:cubicBezTo>
                    <a:cubicBezTo>
                      <a:pt x="20108" y="18005"/>
                      <a:pt x="20191" y="18237"/>
                      <a:pt x="20257" y="18483"/>
                    </a:cubicBezTo>
                    <a:cubicBezTo>
                      <a:pt x="20303" y="18657"/>
                      <a:pt x="20316" y="18852"/>
                      <a:pt x="20369" y="19020"/>
                    </a:cubicBezTo>
                    <a:cubicBezTo>
                      <a:pt x="20510" y="19473"/>
                      <a:pt x="20608" y="19583"/>
                      <a:pt x="20817" y="19916"/>
                    </a:cubicBezTo>
                    <a:cubicBezTo>
                      <a:pt x="20854" y="20096"/>
                      <a:pt x="20868" y="20292"/>
                      <a:pt x="20928" y="20454"/>
                    </a:cubicBezTo>
                    <a:cubicBezTo>
                      <a:pt x="21046" y="20767"/>
                      <a:pt x="21322" y="20971"/>
                      <a:pt x="21488" y="21171"/>
                    </a:cubicBezTo>
                    <a:cubicBezTo>
                      <a:pt x="21530" y="21221"/>
                      <a:pt x="21563" y="21290"/>
                      <a:pt x="21600" y="21350"/>
                    </a:cubicBezTo>
                  </a:path>
                </a:pathLst>
              </a:custGeom>
              <a:noFill/>
              <a:ln w="25400" cap="flat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38100" dist="25399" dir="5400000" algn="ctr" rotWithShape="0">
                  <a:schemeClr val="bg2">
                    <a:alpha val="37997"/>
                  </a:schemeClr>
                </a:outerShdw>
              </a:effectLst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latin typeface="Calibri"/>
                  <a:ea typeface="ヒラギノ角ゴ ProN W3" charset="-128"/>
                  <a:cs typeface="Calibri"/>
                </a:endParaRPr>
              </a:p>
            </p:txBody>
          </p:sp>
          <p:sp>
            <p:nvSpPr>
              <p:cNvPr id="13328" name="Line 16"/>
              <p:cNvSpPr>
                <a:spLocks noChangeShapeType="1"/>
              </p:cNvSpPr>
              <p:nvPr/>
            </p:nvSpPr>
            <p:spPr bwMode="auto">
              <a:xfrm flipH="1">
                <a:off x="527" y="0"/>
                <a:ext cx="1" cy="431"/>
              </a:xfrm>
              <a:prstGeom prst="line">
                <a:avLst/>
              </a:prstGeom>
              <a:noFill/>
              <a:ln w="25400" cap="flat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38100" dist="25399" dir="5400000" algn="ctr" rotWithShape="0">
                  <a:schemeClr val="bg2">
                    <a:alpha val="37997"/>
                  </a:schemeClr>
                </a:outerShdw>
              </a:effectLst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latin typeface="Calibri"/>
                  <a:ea typeface="ヒラギノ角ゴ ProN W3" charset="-128"/>
                  <a:cs typeface="Calibri"/>
                </a:endParaRPr>
              </a:p>
            </p:txBody>
          </p:sp>
        </p:grpSp>
        <p:sp>
          <p:nvSpPr>
            <p:cNvPr id="23568" name="Rectangle 6"/>
            <p:cNvSpPr>
              <a:spLocks/>
            </p:cNvSpPr>
            <p:nvPr/>
          </p:nvSpPr>
          <p:spPr bwMode="auto">
            <a:xfrm>
              <a:off x="1143000" y="2819400"/>
              <a:ext cx="24653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de-DE">
                  <a:solidFill>
                    <a:schemeClr val="tx1"/>
                  </a:solidFill>
                  <a:latin typeface="Calibri" charset="0"/>
                  <a:cs typeface="Arial" charset="0"/>
                </a:rPr>
                <a:t>A           U         U    A</a:t>
              </a:r>
            </a:p>
          </p:txBody>
        </p:sp>
        <p:sp>
          <p:nvSpPr>
            <p:cNvPr id="23569" name="Rectangle 7"/>
            <p:cNvSpPr>
              <a:spLocks/>
            </p:cNvSpPr>
            <p:nvPr/>
          </p:nvSpPr>
          <p:spPr bwMode="auto">
            <a:xfrm>
              <a:off x="5562600" y="2819400"/>
              <a:ext cx="24812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de-DE">
                  <a:solidFill>
                    <a:schemeClr val="tx1"/>
                  </a:solidFill>
                  <a:latin typeface="Calibri" charset="0"/>
                  <a:cs typeface="Arial" charset="0"/>
                </a:rPr>
                <a:t>A           U         U    U</a:t>
              </a:r>
            </a:p>
          </p:txBody>
        </p:sp>
        <p:sp>
          <p:nvSpPr>
            <p:cNvPr id="23570" name="Rectangle 3"/>
            <p:cNvSpPr>
              <a:spLocks/>
            </p:cNvSpPr>
            <p:nvPr/>
          </p:nvSpPr>
          <p:spPr bwMode="auto">
            <a:xfrm>
              <a:off x="609600" y="2438400"/>
              <a:ext cx="4114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/>
            <a:p>
              <a:pPr marL="39688"/>
              <a:r>
                <a:rPr lang="de-DE">
                  <a:solidFill>
                    <a:schemeClr val="tx1"/>
                  </a:solidFill>
                  <a:latin typeface="Calibri" charset="0"/>
                  <a:cs typeface="Arial Bold" charset="0"/>
                  <a:sym typeface="Arial Bold" charset="0"/>
                </a:rPr>
                <a:t>Mari</a:t>
              </a:r>
              <a:r>
                <a:rPr lang="de-DE">
                  <a:solidFill>
                    <a:srgbClr val="FF0000"/>
                  </a:solidFill>
                  <a:latin typeface="Calibri" charset="0"/>
                  <a:cs typeface="Arial Bold" charset="0"/>
                  <a:sym typeface="Arial Bold" charset="0"/>
                </a:rPr>
                <a:t>a</a:t>
              </a:r>
              <a:r>
                <a:rPr lang="de-DE">
                  <a:solidFill>
                    <a:schemeClr val="tx1"/>
                  </a:solidFill>
                  <a:latin typeface="Calibri" charset="0"/>
                  <a:cs typeface="Arial Bold" charset="0"/>
                  <a:sym typeface="Arial Bold" charset="0"/>
                </a:rPr>
                <a:t>nna</a:t>
              </a:r>
              <a:r>
                <a:rPr lang="de-DE">
                  <a:solidFill>
                    <a:schemeClr val="tx1"/>
                  </a:solidFill>
                  <a:latin typeface="Calibri" charset="0"/>
                  <a:cs typeface="Arial" charset="0"/>
                </a:rPr>
                <a:t> made the m</a:t>
              </a:r>
              <a:r>
                <a:rPr lang="de-DE">
                  <a:solidFill>
                    <a:srgbClr val="FF0000"/>
                  </a:solidFill>
                  <a:latin typeface="Calibri" charset="0"/>
                  <a:cs typeface="Arial" charset="0"/>
                </a:rPr>
                <a:t>a</a:t>
              </a:r>
              <a:r>
                <a:rPr lang="de-DE">
                  <a:solidFill>
                    <a:schemeClr val="tx1"/>
                  </a:solidFill>
                  <a:latin typeface="Calibri" charset="0"/>
                  <a:cs typeface="Arial" charset="0"/>
                </a:rPr>
                <a:t>rmalade</a:t>
              </a:r>
              <a:endParaRPr lang="de-DE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endParaRPr>
            </a:p>
          </p:txBody>
        </p:sp>
        <p:sp>
          <p:nvSpPr>
            <p:cNvPr id="23571" name="Rectangle 3"/>
            <p:cNvSpPr>
              <a:spLocks/>
            </p:cNvSpPr>
            <p:nvPr/>
          </p:nvSpPr>
          <p:spPr bwMode="auto">
            <a:xfrm>
              <a:off x="5029200" y="2438400"/>
              <a:ext cx="4114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/>
            <a:p>
              <a:pPr marL="39688"/>
              <a:r>
                <a:rPr lang="de-DE">
                  <a:solidFill>
                    <a:schemeClr val="tx1"/>
                  </a:solidFill>
                  <a:latin typeface="Calibri" charset="0"/>
                  <a:cs typeface="Arial Bold" charset="0"/>
                  <a:sym typeface="Arial Bold" charset="0"/>
                </a:rPr>
                <a:t>Mari</a:t>
              </a:r>
              <a:r>
                <a:rPr lang="de-DE">
                  <a:solidFill>
                    <a:srgbClr val="FF0000"/>
                  </a:solidFill>
                  <a:latin typeface="Calibri" charset="0"/>
                  <a:cs typeface="Arial Bold" charset="0"/>
                  <a:sym typeface="Arial Bold" charset="0"/>
                </a:rPr>
                <a:t>a</a:t>
              </a:r>
              <a:r>
                <a:rPr lang="de-DE">
                  <a:solidFill>
                    <a:schemeClr val="tx1"/>
                  </a:solidFill>
                  <a:latin typeface="Calibri" charset="0"/>
                  <a:cs typeface="Arial Bold" charset="0"/>
                  <a:sym typeface="Arial Bold" charset="0"/>
                </a:rPr>
                <a:t>nna</a:t>
              </a:r>
              <a:r>
                <a:rPr lang="de-DE">
                  <a:solidFill>
                    <a:schemeClr val="tx1"/>
                  </a:solidFill>
                  <a:latin typeface="Calibri" charset="0"/>
                  <a:cs typeface="Arial" charset="0"/>
                </a:rPr>
                <a:t> made the marmalade</a:t>
              </a:r>
              <a:endParaRPr lang="de-DE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endParaRPr>
            </a:p>
          </p:txBody>
        </p:sp>
        <p:sp>
          <p:nvSpPr>
            <p:cNvPr id="23572" name="TextBox 25"/>
            <p:cNvSpPr txBox="1">
              <a:spLocks noChangeArrowheads="1"/>
            </p:cNvSpPr>
            <p:nvPr/>
          </p:nvSpPr>
          <p:spPr bwMode="auto">
            <a:xfrm>
              <a:off x="914400" y="4572000"/>
              <a:ext cx="1066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</a:rPr>
                <a:t>Dauer</a:t>
              </a:r>
            </a:p>
          </p:txBody>
        </p:sp>
        <p:cxnSp>
          <p:nvCxnSpPr>
            <p:cNvPr id="23573" name="Straight Arrow Connector 27"/>
            <p:cNvCxnSpPr>
              <a:cxnSpLocks noChangeShapeType="1"/>
            </p:cNvCxnSpPr>
            <p:nvPr/>
          </p:nvCxnSpPr>
          <p:spPr bwMode="auto">
            <a:xfrm rot="5400000" flipH="1" flipV="1">
              <a:off x="-228599" y="3657600"/>
              <a:ext cx="1219200" cy="3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74" name="TextBox 28"/>
            <p:cNvSpPr txBox="1">
              <a:spLocks noChangeArrowheads="1"/>
            </p:cNvSpPr>
            <p:nvPr/>
          </p:nvSpPr>
          <p:spPr bwMode="auto">
            <a:xfrm>
              <a:off x="0" y="3276600"/>
              <a:ext cx="457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/>
                <a:t>f0</a:t>
              </a:r>
            </a:p>
          </p:txBody>
        </p:sp>
        <p:cxnSp>
          <p:nvCxnSpPr>
            <p:cNvPr id="23575" name="Straight Arrow Connector 30"/>
            <p:cNvCxnSpPr>
              <a:cxnSpLocks noChangeShapeType="1"/>
            </p:cNvCxnSpPr>
            <p:nvPr/>
          </p:nvCxnSpPr>
          <p:spPr bwMode="auto">
            <a:xfrm>
              <a:off x="457200" y="4495800"/>
              <a:ext cx="1752600" cy="15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3576" name="Group 14"/>
            <p:cNvGrpSpPr>
              <a:grpSpLocks/>
            </p:cNvGrpSpPr>
            <p:nvPr/>
          </p:nvGrpSpPr>
          <p:grpSpPr bwMode="auto">
            <a:xfrm>
              <a:off x="609600" y="3124200"/>
              <a:ext cx="1295400" cy="1295399"/>
              <a:chOff x="0" y="0"/>
              <a:chExt cx="1029" cy="1121"/>
            </a:xfrm>
          </p:grpSpPr>
          <p:sp>
            <p:nvSpPr>
              <p:cNvPr id="25" name="AutoShape 15"/>
              <p:cNvSpPr>
                <a:spLocks/>
              </p:cNvSpPr>
              <p:nvPr/>
            </p:nvSpPr>
            <p:spPr bwMode="auto">
              <a:xfrm>
                <a:off x="0" y="486"/>
                <a:ext cx="1029" cy="635"/>
              </a:xfrm>
              <a:custGeom>
                <a:avLst/>
                <a:gdLst>
                  <a:gd name="T0" fmla="*/ 10800 w 21600"/>
                  <a:gd name="T1" fmla="+- 0 10800 250"/>
                  <a:gd name="T2" fmla="*/ 10800 h 21350"/>
                </a:gdLst>
                <a:ahLst/>
                <a:cxnLst>
                  <a:cxn ang="0">
                    <a:pos x="T0" y="T2"/>
                  </a:cxn>
                </a:cxnLst>
                <a:rect l="0" t="0" r="r" b="b"/>
                <a:pathLst>
                  <a:path w="21600" h="21350">
                    <a:moveTo>
                      <a:pt x="0" y="19020"/>
                    </a:moveTo>
                    <a:cubicBezTo>
                      <a:pt x="112" y="18961"/>
                      <a:pt x="257" y="18982"/>
                      <a:pt x="336" y="18841"/>
                    </a:cubicBezTo>
                    <a:cubicBezTo>
                      <a:pt x="570" y="18420"/>
                      <a:pt x="700" y="17877"/>
                      <a:pt x="895" y="17408"/>
                    </a:cubicBezTo>
                    <a:cubicBezTo>
                      <a:pt x="999" y="17159"/>
                      <a:pt x="1119" y="16930"/>
                      <a:pt x="1231" y="16691"/>
                    </a:cubicBezTo>
                    <a:cubicBezTo>
                      <a:pt x="1461" y="15584"/>
                      <a:pt x="1182" y="16718"/>
                      <a:pt x="1791" y="15257"/>
                    </a:cubicBezTo>
                    <a:cubicBezTo>
                      <a:pt x="1883" y="15035"/>
                      <a:pt x="1932" y="14773"/>
                      <a:pt x="2015" y="14541"/>
                    </a:cubicBezTo>
                    <a:cubicBezTo>
                      <a:pt x="2081" y="14354"/>
                      <a:pt x="2164" y="14182"/>
                      <a:pt x="2238" y="14003"/>
                    </a:cubicBezTo>
                    <a:cubicBezTo>
                      <a:pt x="2274" y="13774"/>
                      <a:pt x="2382" y="13006"/>
                      <a:pt x="2462" y="12749"/>
                    </a:cubicBezTo>
                    <a:cubicBezTo>
                      <a:pt x="2522" y="12556"/>
                      <a:pt x="2611" y="12390"/>
                      <a:pt x="2686" y="12211"/>
                    </a:cubicBezTo>
                    <a:cubicBezTo>
                      <a:pt x="2948" y="10950"/>
                      <a:pt x="2607" y="12507"/>
                      <a:pt x="3022" y="10957"/>
                    </a:cubicBezTo>
                    <a:cubicBezTo>
                      <a:pt x="3240" y="10143"/>
                      <a:pt x="2985" y="10657"/>
                      <a:pt x="3358" y="10061"/>
                    </a:cubicBezTo>
                    <a:cubicBezTo>
                      <a:pt x="3395" y="9882"/>
                      <a:pt x="3396" y="9671"/>
                      <a:pt x="3469" y="9523"/>
                    </a:cubicBezTo>
                    <a:cubicBezTo>
                      <a:pt x="3553" y="9355"/>
                      <a:pt x="3700" y="9299"/>
                      <a:pt x="3805" y="9165"/>
                    </a:cubicBezTo>
                    <a:cubicBezTo>
                      <a:pt x="3888" y="9059"/>
                      <a:pt x="3954" y="8926"/>
                      <a:pt x="4029" y="8806"/>
                    </a:cubicBezTo>
                    <a:cubicBezTo>
                      <a:pt x="4203" y="8111"/>
                      <a:pt x="4208" y="7910"/>
                      <a:pt x="4477" y="7373"/>
                    </a:cubicBezTo>
                    <a:cubicBezTo>
                      <a:pt x="4543" y="7241"/>
                      <a:pt x="4635" y="7146"/>
                      <a:pt x="4701" y="7015"/>
                    </a:cubicBezTo>
                    <a:cubicBezTo>
                      <a:pt x="4785" y="6846"/>
                      <a:pt x="4864" y="6670"/>
                      <a:pt x="4924" y="6477"/>
                    </a:cubicBezTo>
                    <a:cubicBezTo>
                      <a:pt x="4977" y="6308"/>
                      <a:pt x="4963" y="6087"/>
                      <a:pt x="5036" y="5939"/>
                    </a:cubicBezTo>
                    <a:cubicBezTo>
                      <a:pt x="5120" y="5771"/>
                      <a:pt x="5260" y="5700"/>
                      <a:pt x="5372" y="5581"/>
                    </a:cubicBezTo>
                    <a:cubicBezTo>
                      <a:pt x="6354" y="3485"/>
                      <a:pt x="5108" y="6074"/>
                      <a:pt x="6044" y="4327"/>
                    </a:cubicBezTo>
                    <a:cubicBezTo>
                      <a:pt x="6165" y="4100"/>
                      <a:pt x="6239" y="3807"/>
                      <a:pt x="6379" y="3610"/>
                    </a:cubicBezTo>
                    <a:cubicBezTo>
                      <a:pt x="6543" y="3381"/>
                      <a:pt x="6762" y="3275"/>
                      <a:pt x="6939" y="3072"/>
                    </a:cubicBezTo>
                    <a:cubicBezTo>
                      <a:pt x="7326" y="2629"/>
                      <a:pt x="7017" y="2769"/>
                      <a:pt x="7387" y="2176"/>
                    </a:cubicBezTo>
                    <a:cubicBezTo>
                      <a:pt x="7482" y="2024"/>
                      <a:pt x="7610" y="1937"/>
                      <a:pt x="7722" y="1818"/>
                    </a:cubicBezTo>
                    <a:cubicBezTo>
                      <a:pt x="7797" y="1639"/>
                      <a:pt x="7843" y="1418"/>
                      <a:pt x="7946" y="1280"/>
                    </a:cubicBezTo>
                    <a:cubicBezTo>
                      <a:pt x="8239" y="890"/>
                      <a:pt x="8601" y="856"/>
                      <a:pt x="8953" y="743"/>
                    </a:cubicBezTo>
                    <a:cubicBezTo>
                      <a:pt x="9065" y="623"/>
                      <a:pt x="9166" y="472"/>
                      <a:pt x="9289" y="384"/>
                    </a:cubicBezTo>
                    <a:cubicBezTo>
                      <a:pt x="10181" y="-250"/>
                      <a:pt x="10223" y="58"/>
                      <a:pt x="11416" y="205"/>
                    </a:cubicBezTo>
                    <a:cubicBezTo>
                      <a:pt x="11565" y="265"/>
                      <a:pt x="11716" y="314"/>
                      <a:pt x="11863" y="384"/>
                    </a:cubicBezTo>
                    <a:cubicBezTo>
                      <a:pt x="12089" y="493"/>
                      <a:pt x="12535" y="743"/>
                      <a:pt x="12535" y="743"/>
                    </a:cubicBezTo>
                    <a:cubicBezTo>
                      <a:pt x="12609" y="862"/>
                      <a:pt x="12693" y="969"/>
                      <a:pt x="12759" y="1101"/>
                    </a:cubicBezTo>
                    <a:cubicBezTo>
                      <a:pt x="12941" y="1466"/>
                      <a:pt x="13136" y="2199"/>
                      <a:pt x="13430" y="2356"/>
                    </a:cubicBezTo>
                    <a:lnTo>
                      <a:pt x="13766" y="2535"/>
                    </a:lnTo>
                    <a:cubicBezTo>
                      <a:pt x="13863" y="3000"/>
                      <a:pt x="13968" y="3540"/>
                      <a:pt x="14102" y="3968"/>
                    </a:cubicBezTo>
                    <a:cubicBezTo>
                      <a:pt x="14162" y="4161"/>
                      <a:pt x="14251" y="4327"/>
                      <a:pt x="14325" y="4506"/>
                    </a:cubicBezTo>
                    <a:cubicBezTo>
                      <a:pt x="14346" y="4640"/>
                      <a:pt x="14480" y="5577"/>
                      <a:pt x="14549" y="5760"/>
                    </a:cubicBezTo>
                    <a:cubicBezTo>
                      <a:pt x="14604" y="5905"/>
                      <a:pt x="14698" y="5999"/>
                      <a:pt x="14773" y="6119"/>
                    </a:cubicBezTo>
                    <a:cubicBezTo>
                      <a:pt x="14848" y="6417"/>
                      <a:pt x="14897" y="6735"/>
                      <a:pt x="14997" y="7015"/>
                    </a:cubicBezTo>
                    <a:cubicBezTo>
                      <a:pt x="15049" y="7161"/>
                      <a:pt x="15166" y="7228"/>
                      <a:pt x="15221" y="7373"/>
                    </a:cubicBezTo>
                    <a:cubicBezTo>
                      <a:pt x="15581" y="8335"/>
                      <a:pt x="15000" y="7555"/>
                      <a:pt x="15668" y="8269"/>
                    </a:cubicBezTo>
                    <a:cubicBezTo>
                      <a:pt x="15743" y="8448"/>
                      <a:pt x="15832" y="8614"/>
                      <a:pt x="15892" y="8806"/>
                    </a:cubicBezTo>
                    <a:cubicBezTo>
                      <a:pt x="16168" y="9690"/>
                      <a:pt x="15800" y="9026"/>
                      <a:pt x="16228" y="9882"/>
                    </a:cubicBezTo>
                    <a:cubicBezTo>
                      <a:pt x="16410" y="10246"/>
                      <a:pt x="16538" y="10332"/>
                      <a:pt x="16788" y="10598"/>
                    </a:cubicBezTo>
                    <a:cubicBezTo>
                      <a:pt x="17056" y="11887"/>
                      <a:pt x="16645" y="10415"/>
                      <a:pt x="17347" y="11315"/>
                    </a:cubicBezTo>
                    <a:cubicBezTo>
                      <a:pt x="17439" y="11433"/>
                      <a:pt x="17391" y="11699"/>
                      <a:pt x="17459" y="11853"/>
                    </a:cubicBezTo>
                    <a:cubicBezTo>
                      <a:pt x="17582" y="12128"/>
                      <a:pt x="17769" y="12313"/>
                      <a:pt x="17907" y="12570"/>
                    </a:cubicBezTo>
                    <a:cubicBezTo>
                      <a:pt x="18312" y="13326"/>
                      <a:pt x="17901" y="12985"/>
                      <a:pt x="18466" y="13286"/>
                    </a:cubicBezTo>
                    <a:cubicBezTo>
                      <a:pt x="18504" y="13466"/>
                      <a:pt x="18518" y="13662"/>
                      <a:pt x="18578" y="13824"/>
                    </a:cubicBezTo>
                    <a:cubicBezTo>
                      <a:pt x="18633" y="13969"/>
                      <a:pt x="18736" y="14050"/>
                      <a:pt x="18802" y="14182"/>
                    </a:cubicBezTo>
                    <a:cubicBezTo>
                      <a:pt x="18886" y="14350"/>
                      <a:pt x="18961" y="14532"/>
                      <a:pt x="19026" y="14720"/>
                    </a:cubicBezTo>
                    <a:cubicBezTo>
                      <a:pt x="19147" y="15070"/>
                      <a:pt x="19258" y="15430"/>
                      <a:pt x="19362" y="15795"/>
                    </a:cubicBezTo>
                    <a:cubicBezTo>
                      <a:pt x="19445" y="16088"/>
                      <a:pt x="19489" y="16409"/>
                      <a:pt x="19585" y="16691"/>
                    </a:cubicBezTo>
                    <a:cubicBezTo>
                      <a:pt x="19714" y="17069"/>
                      <a:pt x="19913" y="17381"/>
                      <a:pt x="20033" y="17766"/>
                    </a:cubicBezTo>
                    <a:cubicBezTo>
                      <a:pt x="20108" y="18005"/>
                      <a:pt x="20191" y="18237"/>
                      <a:pt x="20257" y="18483"/>
                    </a:cubicBezTo>
                    <a:cubicBezTo>
                      <a:pt x="20303" y="18657"/>
                      <a:pt x="20316" y="18852"/>
                      <a:pt x="20369" y="19020"/>
                    </a:cubicBezTo>
                    <a:cubicBezTo>
                      <a:pt x="20510" y="19473"/>
                      <a:pt x="20608" y="19583"/>
                      <a:pt x="20817" y="19916"/>
                    </a:cubicBezTo>
                    <a:cubicBezTo>
                      <a:pt x="20854" y="20096"/>
                      <a:pt x="20868" y="20292"/>
                      <a:pt x="20928" y="20454"/>
                    </a:cubicBezTo>
                    <a:cubicBezTo>
                      <a:pt x="21046" y="20767"/>
                      <a:pt x="21322" y="20971"/>
                      <a:pt x="21488" y="21171"/>
                    </a:cubicBezTo>
                    <a:cubicBezTo>
                      <a:pt x="21530" y="21221"/>
                      <a:pt x="21563" y="21290"/>
                      <a:pt x="21600" y="21350"/>
                    </a:cubicBezTo>
                  </a:path>
                </a:pathLst>
              </a:custGeom>
              <a:noFill/>
              <a:ln w="25400" cap="flat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38100" dist="25399" dir="5400000" algn="ctr" rotWithShape="0">
                  <a:schemeClr val="bg2">
                    <a:alpha val="37997"/>
                  </a:schemeClr>
                </a:outerShdw>
              </a:effectLst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latin typeface="Calibri"/>
                  <a:ea typeface="ヒラギノ角ゴ ProN W3" charset="-128"/>
                  <a:cs typeface="Calibri"/>
                </a:endParaRPr>
              </a:p>
            </p:txBody>
          </p:sp>
          <p:sp>
            <p:nvSpPr>
              <p:cNvPr id="26" name="Line 16"/>
              <p:cNvSpPr>
                <a:spLocks noChangeShapeType="1"/>
              </p:cNvSpPr>
              <p:nvPr/>
            </p:nvSpPr>
            <p:spPr bwMode="auto">
              <a:xfrm flipH="1">
                <a:off x="527" y="0"/>
                <a:ext cx="1" cy="431"/>
              </a:xfrm>
              <a:prstGeom prst="line">
                <a:avLst/>
              </a:prstGeom>
              <a:noFill/>
              <a:ln w="25400" cap="flat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38100" dist="25399" dir="5400000" algn="ctr" rotWithShape="0">
                  <a:schemeClr val="bg2">
                    <a:alpha val="37997"/>
                  </a:schemeClr>
                </a:outerShdw>
              </a:effectLst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latin typeface="Calibri"/>
                  <a:ea typeface="ヒラギノ角ゴ ProN W3" charset="-128"/>
                  <a:cs typeface="Calibri"/>
                </a:endParaRPr>
              </a:p>
            </p:txBody>
          </p:sp>
        </p:grpSp>
        <p:grpSp>
          <p:nvGrpSpPr>
            <p:cNvPr id="23577" name="Group 14"/>
            <p:cNvGrpSpPr>
              <a:grpSpLocks/>
            </p:cNvGrpSpPr>
            <p:nvPr/>
          </p:nvGrpSpPr>
          <p:grpSpPr bwMode="auto">
            <a:xfrm>
              <a:off x="2819400" y="3124200"/>
              <a:ext cx="1295400" cy="1295399"/>
              <a:chOff x="0" y="0"/>
              <a:chExt cx="1029" cy="1121"/>
            </a:xfrm>
          </p:grpSpPr>
          <p:sp>
            <p:nvSpPr>
              <p:cNvPr id="28" name="AutoShape 15"/>
              <p:cNvSpPr>
                <a:spLocks/>
              </p:cNvSpPr>
              <p:nvPr/>
            </p:nvSpPr>
            <p:spPr bwMode="auto">
              <a:xfrm>
                <a:off x="0" y="486"/>
                <a:ext cx="1029" cy="635"/>
              </a:xfrm>
              <a:custGeom>
                <a:avLst/>
                <a:gdLst>
                  <a:gd name="T0" fmla="*/ 10800 w 21600"/>
                  <a:gd name="T1" fmla="+- 0 10800 250"/>
                  <a:gd name="T2" fmla="*/ 10800 h 21350"/>
                </a:gdLst>
                <a:ahLst/>
                <a:cxnLst>
                  <a:cxn ang="0">
                    <a:pos x="T0" y="T2"/>
                  </a:cxn>
                </a:cxnLst>
                <a:rect l="0" t="0" r="r" b="b"/>
                <a:pathLst>
                  <a:path w="21600" h="21350">
                    <a:moveTo>
                      <a:pt x="0" y="19020"/>
                    </a:moveTo>
                    <a:cubicBezTo>
                      <a:pt x="112" y="18961"/>
                      <a:pt x="257" y="18982"/>
                      <a:pt x="336" y="18841"/>
                    </a:cubicBezTo>
                    <a:cubicBezTo>
                      <a:pt x="570" y="18420"/>
                      <a:pt x="700" y="17877"/>
                      <a:pt x="895" y="17408"/>
                    </a:cubicBezTo>
                    <a:cubicBezTo>
                      <a:pt x="999" y="17159"/>
                      <a:pt x="1119" y="16930"/>
                      <a:pt x="1231" y="16691"/>
                    </a:cubicBezTo>
                    <a:cubicBezTo>
                      <a:pt x="1461" y="15584"/>
                      <a:pt x="1182" y="16718"/>
                      <a:pt x="1791" y="15257"/>
                    </a:cubicBezTo>
                    <a:cubicBezTo>
                      <a:pt x="1883" y="15035"/>
                      <a:pt x="1932" y="14773"/>
                      <a:pt x="2015" y="14541"/>
                    </a:cubicBezTo>
                    <a:cubicBezTo>
                      <a:pt x="2081" y="14354"/>
                      <a:pt x="2164" y="14182"/>
                      <a:pt x="2238" y="14003"/>
                    </a:cubicBezTo>
                    <a:cubicBezTo>
                      <a:pt x="2274" y="13774"/>
                      <a:pt x="2382" y="13006"/>
                      <a:pt x="2462" y="12749"/>
                    </a:cubicBezTo>
                    <a:cubicBezTo>
                      <a:pt x="2522" y="12556"/>
                      <a:pt x="2611" y="12390"/>
                      <a:pt x="2686" y="12211"/>
                    </a:cubicBezTo>
                    <a:cubicBezTo>
                      <a:pt x="2948" y="10950"/>
                      <a:pt x="2607" y="12507"/>
                      <a:pt x="3022" y="10957"/>
                    </a:cubicBezTo>
                    <a:cubicBezTo>
                      <a:pt x="3240" y="10143"/>
                      <a:pt x="2985" y="10657"/>
                      <a:pt x="3358" y="10061"/>
                    </a:cubicBezTo>
                    <a:cubicBezTo>
                      <a:pt x="3395" y="9882"/>
                      <a:pt x="3396" y="9671"/>
                      <a:pt x="3469" y="9523"/>
                    </a:cubicBezTo>
                    <a:cubicBezTo>
                      <a:pt x="3553" y="9355"/>
                      <a:pt x="3700" y="9299"/>
                      <a:pt x="3805" y="9165"/>
                    </a:cubicBezTo>
                    <a:cubicBezTo>
                      <a:pt x="3888" y="9059"/>
                      <a:pt x="3954" y="8926"/>
                      <a:pt x="4029" y="8806"/>
                    </a:cubicBezTo>
                    <a:cubicBezTo>
                      <a:pt x="4203" y="8111"/>
                      <a:pt x="4208" y="7910"/>
                      <a:pt x="4477" y="7373"/>
                    </a:cubicBezTo>
                    <a:cubicBezTo>
                      <a:pt x="4543" y="7241"/>
                      <a:pt x="4635" y="7146"/>
                      <a:pt x="4701" y="7015"/>
                    </a:cubicBezTo>
                    <a:cubicBezTo>
                      <a:pt x="4785" y="6846"/>
                      <a:pt x="4864" y="6670"/>
                      <a:pt x="4924" y="6477"/>
                    </a:cubicBezTo>
                    <a:cubicBezTo>
                      <a:pt x="4977" y="6308"/>
                      <a:pt x="4963" y="6087"/>
                      <a:pt x="5036" y="5939"/>
                    </a:cubicBezTo>
                    <a:cubicBezTo>
                      <a:pt x="5120" y="5771"/>
                      <a:pt x="5260" y="5700"/>
                      <a:pt x="5372" y="5581"/>
                    </a:cubicBezTo>
                    <a:cubicBezTo>
                      <a:pt x="6354" y="3485"/>
                      <a:pt x="5108" y="6074"/>
                      <a:pt x="6044" y="4327"/>
                    </a:cubicBezTo>
                    <a:cubicBezTo>
                      <a:pt x="6165" y="4100"/>
                      <a:pt x="6239" y="3807"/>
                      <a:pt x="6379" y="3610"/>
                    </a:cubicBezTo>
                    <a:cubicBezTo>
                      <a:pt x="6543" y="3381"/>
                      <a:pt x="6762" y="3275"/>
                      <a:pt x="6939" y="3072"/>
                    </a:cubicBezTo>
                    <a:cubicBezTo>
                      <a:pt x="7326" y="2629"/>
                      <a:pt x="7017" y="2769"/>
                      <a:pt x="7387" y="2176"/>
                    </a:cubicBezTo>
                    <a:cubicBezTo>
                      <a:pt x="7482" y="2024"/>
                      <a:pt x="7610" y="1937"/>
                      <a:pt x="7722" y="1818"/>
                    </a:cubicBezTo>
                    <a:cubicBezTo>
                      <a:pt x="7797" y="1639"/>
                      <a:pt x="7843" y="1418"/>
                      <a:pt x="7946" y="1280"/>
                    </a:cubicBezTo>
                    <a:cubicBezTo>
                      <a:pt x="8239" y="890"/>
                      <a:pt x="8601" y="856"/>
                      <a:pt x="8953" y="743"/>
                    </a:cubicBezTo>
                    <a:cubicBezTo>
                      <a:pt x="9065" y="623"/>
                      <a:pt x="9166" y="472"/>
                      <a:pt x="9289" y="384"/>
                    </a:cubicBezTo>
                    <a:cubicBezTo>
                      <a:pt x="10181" y="-250"/>
                      <a:pt x="10223" y="58"/>
                      <a:pt x="11416" y="205"/>
                    </a:cubicBezTo>
                    <a:cubicBezTo>
                      <a:pt x="11565" y="265"/>
                      <a:pt x="11716" y="314"/>
                      <a:pt x="11863" y="384"/>
                    </a:cubicBezTo>
                    <a:cubicBezTo>
                      <a:pt x="12089" y="493"/>
                      <a:pt x="12535" y="743"/>
                      <a:pt x="12535" y="743"/>
                    </a:cubicBezTo>
                    <a:cubicBezTo>
                      <a:pt x="12609" y="862"/>
                      <a:pt x="12693" y="969"/>
                      <a:pt x="12759" y="1101"/>
                    </a:cubicBezTo>
                    <a:cubicBezTo>
                      <a:pt x="12941" y="1466"/>
                      <a:pt x="13136" y="2199"/>
                      <a:pt x="13430" y="2356"/>
                    </a:cubicBezTo>
                    <a:lnTo>
                      <a:pt x="13766" y="2535"/>
                    </a:lnTo>
                    <a:cubicBezTo>
                      <a:pt x="13863" y="3000"/>
                      <a:pt x="13968" y="3540"/>
                      <a:pt x="14102" y="3968"/>
                    </a:cubicBezTo>
                    <a:cubicBezTo>
                      <a:pt x="14162" y="4161"/>
                      <a:pt x="14251" y="4327"/>
                      <a:pt x="14325" y="4506"/>
                    </a:cubicBezTo>
                    <a:cubicBezTo>
                      <a:pt x="14346" y="4640"/>
                      <a:pt x="14480" y="5577"/>
                      <a:pt x="14549" y="5760"/>
                    </a:cubicBezTo>
                    <a:cubicBezTo>
                      <a:pt x="14604" y="5905"/>
                      <a:pt x="14698" y="5999"/>
                      <a:pt x="14773" y="6119"/>
                    </a:cubicBezTo>
                    <a:cubicBezTo>
                      <a:pt x="14848" y="6417"/>
                      <a:pt x="14897" y="6735"/>
                      <a:pt x="14997" y="7015"/>
                    </a:cubicBezTo>
                    <a:cubicBezTo>
                      <a:pt x="15049" y="7161"/>
                      <a:pt x="15166" y="7228"/>
                      <a:pt x="15221" y="7373"/>
                    </a:cubicBezTo>
                    <a:cubicBezTo>
                      <a:pt x="15581" y="8335"/>
                      <a:pt x="15000" y="7555"/>
                      <a:pt x="15668" y="8269"/>
                    </a:cubicBezTo>
                    <a:cubicBezTo>
                      <a:pt x="15743" y="8448"/>
                      <a:pt x="15832" y="8614"/>
                      <a:pt x="15892" y="8806"/>
                    </a:cubicBezTo>
                    <a:cubicBezTo>
                      <a:pt x="16168" y="9690"/>
                      <a:pt x="15800" y="9026"/>
                      <a:pt x="16228" y="9882"/>
                    </a:cubicBezTo>
                    <a:cubicBezTo>
                      <a:pt x="16410" y="10246"/>
                      <a:pt x="16538" y="10332"/>
                      <a:pt x="16788" y="10598"/>
                    </a:cubicBezTo>
                    <a:cubicBezTo>
                      <a:pt x="17056" y="11887"/>
                      <a:pt x="16645" y="10415"/>
                      <a:pt x="17347" y="11315"/>
                    </a:cubicBezTo>
                    <a:cubicBezTo>
                      <a:pt x="17439" y="11433"/>
                      <a:pt x="17391" y="11699"/>
                      <a:pt x="17459" y="11853"/>
                    </a:cubicBezTo>
                    <a:cubicBezTo>
                      <a:pt x="17582" y="12128"/>
                      <a:pt x="17769" y="12313"/>
                      <a:pt x="17907" y="12570"/>
                    </a:cubicBezTo>
                    <a:cubicBezTo>
                      <a:pt x="18312" y="13326"/>
                      <a:pt x="17901" y="12985"/>
                      <a:pt x="18466" y="13286"/>
                    </a:cubicBezTo>
                    <a:cubicBezTo>
                      <a:pt x="18504" y="13466"/>
                      <a:pt x="18518" y="13662"/>
                      <a:pt x="18578" y="13824"/>
                    </a:cubicBezTo>
                    <a:cubicBezTo>
                      <a:pt x="18633" y="13969"/>
                      <a:pt x="18736" y="14050"/>
                      <a:pt x="18802" y="14182"/>
                    </a:cubicBezTo>
                    <a:cubicBezTo>
                      <a:pt x="18886" y="14350"/>
                      <a:pt x="18961" y="14532"/>
                      <a:pt x="19026" y="14720"/>
                    </a:cubicBezTo>
                    <a:cubicBezTo>
                      <a:pt x="19147" y="15070"/>
                      <a:pt x="19258" y="15430"/>
                      <a:pt x="19362" y="15795"/>
                    </a:cubicBezTo>
                    <a:cubicBezTo>
                      <a:pt x="19445" y="16088"/>
                      <a:pt x="19489" y="16409"/>
                      <a:pt x="19585" y="16691"/>
                    </a:cubicBezTo>
                    <a:cubicBezTo>
                      <a:pt x="19714" y="17069"/>
                      <a:pt x="19913" y="17381"/>
                      <a:pt x="20033" y="17766"/>
                    </a:cubicBezTo>
                    <a:cubicBezTo>
                      <a:pt x="20108" y="18005"/>
                      <a:pt x="20191" y="18237"/>
                      <a:pt x="20257" y="18483"/>
                    </a:cubicBezTo>
                    <a:cubicBezTo>
                      <a:pt x="20303" y="18657"/>
                      <a:pt x="20316" y="18852"/>
                      <a:pt x="20369" y="19020"/>
                    </a:cubicBezTo>
                    <a:cubicBezTo>
                      <a:pt x="20510" y="19473"/>
                      <a:pt x="20608" y="19583"/>
                      <a:pt x="20817" y="19916"/>
                    </a:cubicBezTo>
                    <a:cubicBezTo>
                      <a:pt x="20854" y="20096"/>
                      <a:pt x="20868" y="20292"/>
                      <a:pt x="20928" y="20454"/>
                    </a:cubicBezTo>
                    <a:cubicBezTo>
                      <a:pt x="21046" y="20767"/>
                      <a:pt x="21322" y="20971"/>
                      <a:pt x="21488" y="21171"/>
                    </a:cubicBezTo>
                    <a:cubicBezTo>
                      <a:pt x="21530" y="21221"/>
                      <a:pt x="21563" y="21290"/>
                      <a:pt x="21600" y="21350"/>
                    </a:cubicBezTo>
                  </a:path>
                </a:pathLst>
              </a:custGeom>
              <a:noFill/>
              <a:ln w="25400" cap="flat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38100" dist="25399" dir="5400000" algn="ctr" rotWithShape="0">
                  <a:schemeClr val="bg2">
                    <a:alpha val="37997"/>
                  </a:schemeClr>
                </a:outerShdw>
              </a:effectLst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latin typeface="Calibri"/>
                  <a:ea typeface="ヒラギノ角ゴ ProN W3" charset="-128"/>
                  <a:cs typeface="Calibri"/>
                </a:endParaRPr>
              </a:p>
            </p:txBody>
          </p:sp>
          <p:sp>
            <p:nvSpPr>
              <p:cNvPr id="29" name="Line 16"/>
              <p:cNvSpPr>
                <a:spLocks noChangeShapeType="1"/>
              </p:cNvSpPr>
              <p:nvPr/>
            </p:nvSpPr>
            <p:spPr bwMode="auto">
              <a:xfrm flipH="1">
                <a:off x="527" y="0"/>
                <a:ext cx="1" cy="431"/>
              </a:xfrm>
              <a:prstGeom prst="line">
                <a:avLst/>
              </a:prstGeom>
              <a:noFill/>
              <a:ln w="25400" cap="flat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38100" dist="25399" dir="5400000" algn="ctr" rotWithShape="0">
                  <a:schemeClr val="bg2">
                    <a:alpha val="37997"/>
                  </a:schemeClr>
                </a:outerShdw>
              </a:effectLst>
            </p:spPr>
            <p:txBody>
              <a:bodyPr lIns="0" tIns="0" rIns="0" bIns="0"/>
              <a:lstStyle/>
              <a:p>
                <a:pPr>
                  <a:defRPr/>
                </a:pPr>
                <a:endParaRPr lang="de-DE">
                  <a:latin typeface="Calibri"/>
                  <a:ea typeface="ヒラギノ角ゴ ProN W3" charset="-128"/>
                  <a:cs typeface="Calibri"/>
                </a:endParaRPr>
              </a:p>
            </p:txBody>
          </p:sp>
        </p:grp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381000" y="4953000"/>
            <a:ext cx="8362950" cy="1625600"/>
            <a:chOff x="381000" y="4953000"/>
            <a:chExt cx="8362950" cy="1625600"/>
          </a:xfrm>
        </p:grpSpPr>
        <p:sp>
          <p:nvSpPr>
            <p:cNvPr id="23561" name="Rectangle 15"/>
            <p:cNvSpPr>
              <a:spLocks noChangeArrowheads="1"/>
            </p:cNvSpPr>
            <p:nvPr/>
          </p:nvSpPr>
          <p:spPr bwMode="auto">
            <a:xfrm>
              <a:off x="381000" y="5319587"/>
              <a:ext cx="3943350" cy="460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de-DE">
                  <a:latin typeface="Calibri" charset="0"/>
                  <a:cs typeface="Calibri" charset="0"/>
                </a:rPr>
                <a:t>Hundert Pfennig sind ne </a:t>
              </a:r>
              <a:r>
                <a:rPr lang="de-DE" b="1">
                  <a:latin typeface="Calibri" charset="0"/>
                  <a:cs typeface="Calibri" charset="0"/>
                </a:rPr>
                <a:t>Mark</a:t>
              </a:r>
            </a:p>
          </p:txBody>
        </p:sp>
        <p:sp>
          <p:nvSpPr>
            <p:cNvPr id="23562" name="Rectangle 16"/>
            <p:cNvSpPr>
              <a:spLocks noChangeArrowheads="1"/>
            </p:cNvSpPr>
            <p:nvPr/>
          </p:nvSpPr>
          <p:spPr bwMode="auto">
            <a:xfrm>
              <a:off x="4800600" y="5281500"/>
              <a:ext cx="3943350" cy="460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de-DE">
                  <a:latin typeface="Calibri" charset="0"/>
                  <a:cs typeface="Calibri" charset="0"/>
                </a:rPr>
                <a:t>Hundert Pfennig </a:t>
              </a:r>
              <a:r>
                <a:rPr lang="de-DE" b="1">
                  <a:latin typeface="Calibri" charset="0"/>
                  <a:cs typeface="Calibri" charset="0"/>
                </a:rPr>
                <a:t>sind</a:t>
              </a:r>
              <a:r>
                <a:rPr lang="de-DE">
                  <a:latin typeface="Calibri" charset="0"/>
                  <a:cs typeface="Calibri" charset="0"/>
                </a:rPr>
                <a:t> ne Mark</a:t>
              </a:r>
            </a:p>
          </p:txBody>
        </p:sp>
        <p:sp>
          <p:nvSpPr>
            <p:cNvPr id="23563" name="TextBox 17"/>
            <p:cNvSpPr txBox="1">
              <a:spLocks noChangeArrowheads="1"/>
            </p:cNvSpPr>
            <p:nvPr/>
          </p:nvSpPr>
          <p:spPr bwMode="auto">
            <a:xfrm>
              <a:off x="3584575" y="5029174"/>
              <a:ext cx="571500" cy="461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  <a:cs typeface="Calibri" charset="0"/>
                </a:rPr>
                <a:t>A</a:t>
              </a:r>
            </a:p>
          </p:txBody>
        </p:sp>
        <p:sp>
          <p:nvSpPr>
            <p:cNvPr id="23564" name="TextBox 18"/>
            <p:cNvSpPr txBox="1">
              <a:spLocks noChangeArrowheads="1"/>
            </p:cNvSpPr>
            <p:nvPr/>
          </p:nvSpPr>
          <p:spPr bwMode="auto">
            <a:xfrm>
              <a:off x="6975475" y="4953000"/>
              <a:ext cx="571500" cy="461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  <a:cs typeface="Calibri" charset="0"/>
                </a:rPr>
                <a:t>A</a:t>
              </a:r>
            </a:p>
          </p:txBody>
        </p:sp>
        <p:sp>
          <p:nvSpPr>
            <p:cNvPr id="35" name="Freeform 34"/>
            <p:cNvSpPr/>
            <p:nvPr/>
          </p:nvSpPr>
          <p:spPr bwMode="auto">
            <a:xfrm>
              <a:off x="3508375" y="5854700"/>
              <a:ext cx="952500" cy="723900"/>
            </a:xfrm>
            <a:custGeom>
              <a:avLst/>
              <a:gdLst>
                <a:gd name="connsiteX0" fmla="*/ 0 w 952500"/>
                <a:gd name="connsiteY0" fmla="*/ 355600 h 723900"/>
                <a:gd name="connsiteX1" fmla="*/ 38100 w 952500"/>
                <a:gd name="connsiteY1" fmla="*/ 266700 h 723900"/>
                <a:gd name="connsiteX2" fmla="*/ 63500 w 952500"/>
                <a:gd name="connsiteY2" fmla="*/ 228600 h 723900"/>
                <a:gd name="connsiteX3" fmla="*/ 76200 w 952500"/>
                <a:gd name="connsiteY3" fmla="*/ 190500 h 723900"/>
                <a:gd name="connsiteX4" fmla="*/ 127000 w 952500"/>
                <a:gd name="connsiteY4" fmla="*/ 114300 h 723900"/>
                <a:gd name="connsiteX5" fmla="*/ 152400 w 952500"/>
                <a:gd name="connsiteY5" fmla="*/ 76200 h 723900"/>
                <a:gd name="connsiteX6" fmla="*/ 266700 w 952500"/>
                <a:gd name="connsiteY6" fmla="*/ 12700 h 723900"/>
                <a:gd name="connsiteX7" fmla="*/ 304800 w 952500"/>
                <a:gd name="connsiteY7" fmla="*/ 0 h 723900"/>
                <a:gd name="connsiteX8" fmla="*/ 469900 w 952500"/>
                <a:gd name="connsiteY8" fmla="*/ 12700 h 723900"/>
                <a:gd name="connsiteX9" fmla="*/ 546100 w 952500"/>
                <a:gd name="connsiteY9" fmla="*/ 76200 h 723900"/>
                <a:gd name="connsiteX10" fmla="*/ 584200 w 952500"/>
                <a:gd name="connsiteY10" fmla="*/ 101600 h 723900"/>
                <a:gd name="connsiteX11" fmla="*/ 635000 w 952500"/>
                <a:gd name="connsiteY11" fmla="*/ 177800 h 723900"/>
                <a:gd name="connsiteX12" fmla="*/ 647700 w 952500"/>
                <a:gd name="connsiteY12" fmla="*/ 215900 h 723900"/>
                <a:gd name="connsiteX13" fmla="*/ 660400 w 952500"/>
                <a:gd name="connsiteY13" fmla="*/ 266700 h 723900"/>
                <a:gd name="connsiteX14" fmla="*/ 685800 w 952500"/>
                <a:gd name="connsiteY14" fmla="*/ 317500 h 723900"/>
                <a:gd name="connsiteX15" fmla="*/ 698500 w 952500"/>
                <a:gd name="connsiteY15" fmla="*/ 355600 h 723900"/>
                <a:gd name="connsiteX16" fmla="*/ 711200 w 952500"/>
                <a:gd name="connsiteY16" fmla="*/ 406400 h 723900"/>
                <a:gd name="connsiteX17" fmla="*/ 838200 w 952500"/>
                <a:gd name="connsiteY17" fmla="*/ 558800 h 723900"/>
                <a:gd name="connsiteX18" fmla="*/ 914400 w 952500"/>
                <a:gd name="connsiteY18" fmla="*/ 673100 h 723900"/>
                <a:gd name="connsiteX19" fmla="*/ 952500 w 952500"/>
                <a:gd name="connsiteY19" fmla="*/ 723900 h 723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52500" h="723900">
                  <a:moveTo>
                    <a:pt x="0" y="355600"/>
                  </a:moveTo>
                  <a:cubicBezTo>
                    <a:pt x="14248" y="312856"/>
                    <a:pt x="12991" y="310642"/>
                    <a:pt x="38100" y="266700"/>
                  </a:cubicBezTo>
                  <a:cubicBezTo>
                    <a:pt x="45673" y="253448"/>
                    <a:pt x="56674" y="242252"/>
                    <a:pt x="63500" y="228600"/>
                  </a:cubicBezTo>
                  <a:cubicBezTo>
                    <a:pt x="69487" y="216626"/>
                    <a:pt x="69699" y="202202"/>
                    <a:pt x="76200" y="190500"/>
                  </a:cubicBezTo>
                  <a:cubicBezTo>
                    <a:pt x="91025" y="163815"/>
                    <a:pt x="110067" y="139700"/>
                    <a:pt x="127000" y="114300"/>
                  </a:cubicBezTo>
                  <a:cubicBezTo>
                    <a:pt x="135467" y="101600"/>
                    <a:pt x="141607" y="86993"/>
                    <a:pt x="152400" y="76200"/>
                  </a:cubicBezTo>
                  <a:cubicBezTo>
                    <a:pt x="209432" y="19168"/>
                    <a:pt x="173461" y="43780"/>
                    <a:pt x="266700" y="12700"/>
                  </a:cubicBezTo>
                  <a:lnTo>
                    <a:pt x="304800" y="0"/>
                  </a:lnTo>
                  <a:cubicBezTo>
                    <a:pt x="359833" y="4233"/>
                    <a:pt x="415649" y="2528"/>
                    <a:pt x="469900" y="12700"/>
                  </a:cubicBezTo>
                  <a:cubicBezTo>
                    <a:pt x="494312" y="17277"/>
                    <a:pt x="530899" y="63532"/>
                    <a:pt x="546100" y="76200"/>
                  </a:cubicBezTo>
                  <a:cubicBezTo>
                    <a:pt x="557826" y="85971"/>
                    <a:pt x="571500" y="93133"/>
                    <a:pt x="584200" y="101600"/>
                  </a:cubicBezTo>
                  <a:cubicBezTo>
                    <a:pt x="601133" y="127000"/>
                    <a:pt x="625347" y="148840"/>
                    <a:pt x="635000" y="177800"/>
                  </a:cubicBezTo>
                  <a:cubicBezTo>
                    <a:pt x="639233" y="190500"/>
                    <a:pt x="644022" y="203028"/>
                    <a:pt x="647700" y="215900"/>
                  </a:cubicBezTo>
                  <a:cubicBezTo>
                    <a:pt x="652495" y="232683"/>
                    <a:pt x="654271" y="250357"/>
                    <a:pt x="660400" y="266700"/>
                  </a:cubicBezTo>
                  <a:cubicBezTo>
                    <a:pt x="667047" y="284427"/>
                    <a:pt x="678342" y="300099"/>
                    <a:pt x="685800" y="317500"/>
                  </a:cubicBezTo>
                  <a:cubicBezTo>
                    <a:pt x="691073" y="329805"/>
                    <a:pt x="694822" y="342728"/>
                    <a:pt x="698500" y="355600"/>
                  </a:cubicBezTo>
                  <a:cubicBezTo>
                    <a:pt x="703295" y="372383"/>
                    <a:pt x="703394" y="390788"/>
                    <a:pt x="711200" y="406400"/>
                  </a:cubicBezTo>
                  <a:cubicBezTo>
                    <a:pt x="794302" y="572604"/>
                    <a:pt x="725851" y="390276"/>
                    <a:pt x="838200" y="558800"/>
                  </a:cubicBezTo>
                  <a:lnTo>
                    <a:pt x="914400" y="673100"/>
                  </a:lnTo>
                  <a:cubicBezTo>
                    <a:pt x="943121" y="716181"/>
                    <a:pt x="929007" y="700407"/>
                    <a:pt x="952500" y="723900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de-DE">
                <a:sym typeface="Arial" pitchFamily="8" charset="0"/>
              </a:endParaRPr>
            </a:p>
          </p:txBody>
        </p:sp>
        <p:sp>
          <p:nvSpPr>
            <p:cNvPr id="36" name="Freeform 35"/>
            <p:cNvSpPr/>
            <p:nvPr/>
          </p:nvSpPr>
          <p:spPr bwMode="auto">
            <a:xfrm>
              <a:off x="6899275" y="5803900"/>
              <a:ext cx="952500" cy="723900"/>
            </a:xfrm>
            <a:custGeom>
              <a:avLst/>
              <a:gdLst>
                <a:gd name="connsiteX0" fmla="*/ 0 w 952500"/>
                <a:gd name="connsiteY0" fmla="*/ 355600 h 723900"/>
                <a:gd name="connsiteX1" fmla="*/ 38100 w 952500"/>
                <a:gd name="connsiteY1" fmla="*/ 266700 h 723900"/>
                <a:gd name="connsiteX2" fmla="*/ 63500 w 952500"/>
                <a:gd name="connsiteY2" fmla="*/ 228600 h 723900"/>
                <a:gd name="connsiteX3" fmla="*/ 76200 w 952500"/>
                <a:gd name="connsiteY3" fmla="*/ 190500 h 723900"/>
                <a:gd name="connsiteX4" fmla="*/ 127000 w 952500"/>
                <a:gd name="connsiteY4" fmla="*/ 114300 h 723900"/>
                <a:gd name="connsiteX5" fmla="*/ 152400 w 952500"/>
                <a:gd name="connsiteY5" fmla="*/ 76200 h 723900"/>
                <a:gd name="connsiteX6" fmla="*/ 266700 w 952500"/>
                <a:gd name="connsiteY6" fmla="*/ 12700 h 723900"/>
                <a:gd name="connsiteX7" fmla="*/ 304800 w 952500"/>
                <a:gd name="connsiteY7" fmla="*/ 0 h 723900"/>
                <a:gd name="connsiteX8" fmla="*/ 469900 w 952500"/>
                <a:gd name="connsiteY8" fmla="*/ 12700 h 723900"/>
                <a:gd name="connsiteX9" fmla="*/ 546100 w 952500"/>
                <a:gd name="connsiteY9" fmla="*/ 76200 h 723900"/>
                <a:gd name="connsiteX10" fmla="*/ 584200 w 952500"/>
                <a:gd name="connsiteY10" fmla="*/ 101600 h 723900"/>
                <a:gd name="connsiteX11" fmla="*/ 635000 w 952500"/>
                <a:gd name="connsiteY11" fmla="*/ 177800 h 723900"/>
                <a:gd name="connsiteX12" fmla="*/ 647700 w 952500"/>
                <a:gd name="connsiteY12" fmla="*/ 215900 h 723900"/>
                <a:gd name="connsiteX13" fmla="*/ 660400 w 952500"/>
                <a:gd name="connsiteY13" fmla="*/ 266700 h 723900"/>
                <a:gd name="connsiteX14" fmla="*/ 685800 w 952500"/>
                <a:gd name="connsiteY14" fmla="*/ 317500 h 723900"/>
                <a:gd name="connsiteX15" fmla="*/ 698500 w 952500"/>
                <a:gd name="connsiteY15" fmla="*/ 355600 h 723900"/>
                <a:gd name="connsiteX16" fmla="*/ 711200 w 952500"/>
                <a:gd name="connsiteY16" fmla="*/ 406400 h 723900"/>
                <a:gd name="connsiteX17" fmla="*/ 838200 w 952500"/>
                <a:gd name="connsiteY17" fmla="*/ 558800 h 723900"/>
                <a:gd name="connsiteX18" fmla="*/ 914400 w 952500"/>
                <a:gd name="connsiteY18" fmla="*/ 673100 h 723900"/>
                <a:gd name="connsiteX19" fmla="*/ 952500 w 952500"/>
                <a:gd name="connsiteY19" fmla="*/ 723900 h 723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52500" h="723900">
                  <a:moveTo>
                    <a:pt x="0" y="355600"/>
                  </a:moveTo>
                  <a:cubicBezTo>
                    <a:pt x="14248" y="312856"/>
                    <a:pt x="12991" y="310642"/>
                    <a:pt x="38100" y="266700"/>
                  </a:cubicBezTo>
                  <a:cubicBezTo>
                    <a:pt x="45673" y="253448"/>
                    <a:pt x="56674" y="242252"/>
                    <a:pt x="63500" y="228600"/>
                  </a:cubicBezTo>
                  <a:cubicBezTo>
                    <a:pt x="69487" y="216626"/>
                    <a:pt x="69699" y="202202"/>
                    <a:pt x="76200" y="190500"/>
                  </a:cubicBezTo>
                  <a:cubicBezTo>
                    <a:pt x="91025" y="163815"/>
                    <a:pt x="110067" y="139700"/>
                    <a:pt x="127000" y="114300"/>
                  </a:cubicBezTo>
                  <a:cubicBezTo>
                    <a:pt x="135467" y="101600"/>
                    <a:pt x="141607" y="86993"/>
                    <a:pt x="152400" y="76200"/>
                  </a:cubicBezTo>
                  <a:cubicBezTo>
                    <a:pt x="209432" y="19168"/>
                    <a:pt x="173461" y="43780"/>
                    <a:pt x="266700" y="12700"/>
                  </a:cubicBezTo>
                  <a:lnTo>
                    <a:pt x="304800" y="0"/>
                  </a:lnTo>
                  <a:cubicBezTo>
                    <a:pt x="359833" y="4233"/>
                    <a:pt x="415649" y="2528"/>
                    <a:pt x="469900" y="12700"/>
                  </a:cubicBezTo>
                  <a:cubicBezTo>
                    <a:pt x="494312" y="17277"/>
                    <a:pt x="530899" y="63532"/>
                    <a:pt x="546100" y="76200"/>
                  </a:cubicBezTo>
                  <a:cubicBezTo>
                    <a:pt x="557826" y="85971"/>
                    <a:pt x="571500" y="93133"/>
                    <a:pt x="584200" y="101600"/>
                  </a:cubicBezTo>
                  <a:cubicBezTo>
                    <a:pt x="601133" y="127000"/>
                    <a:pt x="625347" y="148840"/>
                    <a:pt x="635000" y="177800"/>
                  </a:cubicBezTo>
                  <a:cubicBezTo>
                    <a:pt x="639233" y="190500"/>
                    <a:pt x="644022" y="203028"/>
                    <a:pt x="647700" y="215900"/>
                  </a:cubicBezTo>
                  <a:cubicBezTo>
                    <a:pt x="652495" y="232683"/>
                    <a:pt x="654271" y="250357"/>
                    <a:pt x="660400" y="266700"/>
                  </a:cubicBezTo>
                  <a:cubicBezTo>
                    <a:pt x="667047" y="284427"/>
                    <a:pt x="678342" y="300099"/>
                    <a:pt x="685800" y="317500"/>
                  </a:cubicBezTo>
                  <a:cubicBezTo>
                    <a:pt x="691073" y="329805"/>
                    <a:pt x="694822" y="342728"/>
                    <a:pt x="698500" y="355600"/>
                  </a:cubicBezTo>
                  <a:cubicBezTo>
                    <a:pt x="703295" y="372383"/>
                    <a:pt x="703394" y="390788"/>
                    <a:pt x="711200" y="406400"/>
                  </a:cubicBezTo>
                  <a:cubicBezTo>
                    <a:pt x="794302" y="572604"/>
                    <a:pt x="725851" y="390276"/>
                    <a:pt x="838200" y="558800"/>
                  </a:cubicBezTo>
                  <a:lnTo>
                    <a:pt x="914400" y="673100"/>
                  </a:lnTo>
                  <a:cubicBezTo>
                    <a:pt x="943121" y="716181"/>
                    <a:pt x="929007" y="700407"/>
                    <a:pt x="952500" y="723900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de-DE">
                <a:sym typeface="Arial" pitchFamily="8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0"/>
            <a:ext cx="34290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Prosodische Phrasierung</a:t>
            </a:r>
          </a:p>
        </p:txBody>
      </p:sp>
      <p:sp>
        <p:nvSpPr>
          <p:cNvPr id="24579" name="Rectangle 6"/>
          <p:cNvSpPr>
            <a:spLocks/>
          </p:cNvSpPr>
          <p:nvPr/>
        </p:nvSpPr>
        <p:spPr bwMode="auto">
          <a:xfrm>
            <a:off x="152400" y="990600"/>
            <a:ext cx="62738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Aufteilung einer Äußerung in unterschiedliche  Sprechmelodiegruppen </a:t>
            </a:r>
          </a:p>
        </p:txBody>
      </p:sp>
      <p:sp>
        <p:nvSpPr>
          <p:cNvPr id="24580" name="TextBox 6"/>
          <p:cNvSpPr txBox="1">
            <a:spLocks noChangeArrowheads="1"/>
          </p:cNvSpPr>
          <p:nvPr/>
        </p:nvSpPr>
        <p:spPr bwMode="auto">
          <a:xfrm>
            <a:off x="152400" y="5334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solidFill>
                  <a:srgbClr val="3366FF"/>
                </a:solidFill>
                <a:latin typeface="Calibri" charset="0"/>
                <a:cs typeface="Calibri" charset="0"/>
              </a:rPr>
              <a:t>Was?</a:t>
            </a:r>
          </a:p>
        </p:txBody>
      </p:sp>
      <p:sp>
        <p:nvSpPr>
          <p:cNvPr id="24581" name="TextBox 7"/>
          <p:cNvSpPr txBox="1">
            <a:spLocks noChangeArrowheads="1"/>
          </p:cNvSpPr>
          <p:nvPr/>
        </p:nvSpPr>
        <p:spPr bwMode="auto">
          <a:xfrm>
            <a:off x="152400" y="18288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solidFill>
                  <a:srgbClr val="3366FF"/>
                </a:solidFill>
                <a:latin typeface="Calibri" charset="0"/>
                <a:cs typeface="Calibri" charset="0"/>
              </a:rPr>
              <a:t>Wozu?</a:t>
            </a:r>
          </a:p>
        </p:txBody>
      </p:sp>
      <p:sp>
        <p:nvSpPr>
          <p:cNvPr id="24582" name="TextBox 9"/>
          <p:cNvSpPr txBox="1">
            <a:spLocks noChangeArrowheads="1"/>
          </p:cNvSpPr>
          <p:nvPr/>
        </p:nvSpPr>
        <p:spPr bwMode="auto">
          <a:xfrm>
            <a:off x="609600" y="2286000"/>
            <a:ext cx="533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um Wörter salienter zu machen.</a:t>
            </a:r>
          </a:p>
        </p:txBody>
      </p:sp>
      <p:sp>
        <p:nvSpPr>
          <p:cNvPr id="24583" name="TextBox 10"/>
          <p:cNvSpPr txBox="1">
            <a:spLocks noChangeArrowheads="1"/>
          </p:cNvSpPr>
          <p:nvPr/>
        </p:nvSpPr>
        <p:spPr bwMode="auto">
          <a:xfrm>
            <a:off x="609600" y="2819400"/>
            <a:ext cx="754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manchmal (aber nicht immer) um syntaktische/semantische Einheiten zu vermitteln.</a:t>
            </a:r>
          </a:p>
        </p:txBody>
      </p:sp>
      <p:sp>
        <p:nvSpPr>
          <p:cNvPr id="24584" name="TextBox 11"/>
          <p:cNvSpPr txBox="1">
            <a:spLocks noChangeArrowheads="1"/>
          </p:cNvSpPr>
          <p:nvPr/>
        </p:nvSpPr>
        <p:spPr bwMode="auto">
          <a:xfrm>
            <a:off x="304800" y="6172200"/>
            <a:ext cx="807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 sz="1800">
                <a:latin typeface="Calibri" charset="0"/>
                <a:cs typeface="Calibri" charset="0"/>
              </a:rPr>
              <a:t>Beispiele aus Ladefoged (2005), </a:t>
            </a:r>
            <a:r>
              <a:rPr lang="de-DE" sz="1800" i="1">
                <a:latin typeface="Calibri" charset="0"/>
                <a:cs typeface="Calibri" charset="0"/>
              </a:rPr>
              <a:t>A Course in Phonetics</a:t>
            </a:r>
            <a:r>
              <a:rPr lang="de-DE" sz="1800">
                <a:latin typeface="Calibri" charset="0"/>
                <a:cs typeface="Calibri" charset="0"/>
              </a:rPr>
              <a:t>. Kapitel 2, Pitch and loudness </a:t>
            </a:r>
          </a:p>
        </p:txBody>
      </p:sp>
      <p:sp>
        <p:nvSpPr>
          <p:cNvPr id="24585" name="TextBox 12"/>
          <p:cNvSpPr txBox="1">
            <a:spLocks noChangeArrowheads="1"/>
          </p:cNvSpPr>
          <p:nvPr/>
        </p:nvSpPr>
        <p:spPr bwMode="auto">
          <a:xfrm>
            <a:off x="609600" y="4191000"/>
            <a:ext cx="670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US">
                <a:latin typeface="Calibri" charset="0"/>
                <a:cs typeface="Calibri" charset="0"/>
              </a:rPr>
              <a:t>When danger threatens your children call the police</a:t>
            </a:r>
            <a:endParaRPr lang="de-DE">
              <a:latin typeface="Calibri" charset="0"/>
              <a:cs typeface="Calibri" charset="0"/>
            </a:endParaRPr>
          </a:p>
        </p:txBody>
      </p:sp>
      <p:sp>
        <p:nvSpPr>
          <p:cNvPr id="24586" name="Oval 16"/>
          <p:cNvSpPr>
            <a:spLocks noChangeArrowheads="1"/>
          </p:cNvSpPr>
          <p:nvPr/>
        </p:nvSpPr>
        <p:spPr bwMode="auto">
          <a:xfrm>
            <a:off x="304800" y="2438400"/>
            <a:ext cx="228600" cy="228600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en-GB">
              <a:solidFill>
                <a:schemeClr val="tx1"/>
              </a:solidFill>
              <a:latin typeface="Calibri" charset="0"/>
              <a:cs typeface="Arial" charset="0"/>
            </a:endParaRPr>
          </a:p>
        </p:txBody>
      </p:sp>
      <p:sp>
        <p:nvSpPr>
          <p:cNvPr id="24587" name="Oval 17"/>
          <p:cNvSpPr>
            <a:spLocks noChangeArrowheads="1"/>
          </p:cNvSpPr>
          <p:nvPr/>
        </p:nvSpPr>
        <p:spPr bwMode="auto">
          <a:xfrm>
            <a:off x="304800" y="2971800"/>
            <a:ext cx="228600" cy="228600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en-GB">
              <a:solidFill>
                <a:schemeClr val="tx1"/>
              </a:solidFill>
              <a:latin typeface="Calibri" charset="0"/>
              <a:cs typeface="Arial" charset="0"/>
            </a:endParaRPr>
          </a:p>
        </p:txBody>
      </p:sp>
      <p:pic>
        <p:nvPicPr>
          <p:cNvPr id="14" name="recording2_8.wav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293096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recording2_9.wav">
            <a:hlinkClick r:id="" action="ppaction://media"/>
          </p:cNvPr>
          <p:cNvPicPr>
            <a:picLocks noRot="1"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293096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9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3346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43200" y="0"/>
            <a:ext cx="34290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Prosodische Phrasierung</a:t>
            </a:r>
          </a:p>
        </p:txBody>
      </p:sp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533400" y="533400"/>
            <a:ext cx="266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solidFill>
                  <a:srgbClr val="3366FF"/>
                </a:solidFill>
                <a:latin typeface="Calibri" charset="0"/>
                <a:cs typeface="Calibri" charset="0"/>
              </a:rPr>
              <a:t>Wie?</a:t>
            </a:r>
          </a:p>
        </p:txBody>
      </p:sp>
      <p:sp>
        <p:nvSpPr>
          <p:cNvPr id="25604" name="TextBox 8"/>
          <p:cNvSpPr txBox="1">
            <a:spLocks noChangeArrowheads="1"/>
          </p:cNvSpPr>
          <p:nvPr/>
        </p:nvSpPr>
        <p:spPr bwMode="auto">
          <a:xfrm>
            <a:off x="990600" y="1143000"/>
            <a:ext cx="5638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latin typeface="Calibri" charset="0"/>
                <a:cs typeface="Calibri" charset="0"/>
              </a:rPr>
              <a:t>Silben werden am Ende der prosodischen Phrase ausgedehnt (phrasenfinale Längung)</a:t>
            </a:r>
          </a:p>
        </p:txBody>
      </p:sp>
      <p:sp>
        <p:nvSpPr>
          <p:cNvPr id="25605" name="TextBox 9"/>
          <p:cNvSpPr txBox="1">
            <a:spLocks noChangeArrowheads="1"/>
          </p:cNvSpPr>
          <p:nvPr/>
        </p:nvSpPr>
        <p:spPr bwMode="auto">
          <a:xfrm>
            <a:off x="2057400" y="2209800"/>
            <a:ext cx="198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latin typeface="Calibri" charset="0"/>
                <a:cs typeface="Calibri" charset="0"/>
              </a:rPr>
              <a:t>Phraseninitial</a:t>
            </a:r>
          </a:p>
        </p:txBody>
      </p:sp>
      <p:sp>
        <p:nvSpPr>
          <p:cNvPr id="25606" name="TextBox 10"/>
          <p:cNvSpPr txBox="1">
            <a:spLocks noChangeArrowheads="1"/>
          </p:cNvSpPr>
          <p:nvPr/>
        </p:nvSpPr>
        <p:spPr bwMode="auto">
          <a:xfrm>
            <a:off x="5334000" y="2209800"/>
            <a:ext cx="198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latin typeface="Calibri" charset="0"/>
                <a:cs typeface="Calibri" charset="0"/>
              </a:rPr>
              <a:t>Phrasenfinal</a:t>
            </a:r>
          </a:p>
        </p:txBody>
      </p:sp>
      <p:sp>
        <p:nvSpPr>
          <p:cNvPr id="25607" name="TextBox 11"/>
          <p:cNvSpPr txBox="1">
            <a:spLocks noChangeArrowheads="1"/>
          </p:cNvSpPr>
          <p:nvPr/>
        </p:nvSpPr>
        <p:spPr bwMode="auto">
          <a:xfrm>
            <a:off x="381000" y="28194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latin typeface="Calibri" charset="0"/>
                <a:cs typeface="Calibri" charset="0"/>
              </a:rPr>
              <a:t>threatens</a:t>
            </a:r>
          </a:p>
        </p:txBody>
      </p:sp>
      <p:sp>
        <p:nvSpPr>
          <p:cNvPr id="25608" name="TextBox 12"/>
          <p:cNvSpPr txBox="1">
            <a:spLocks noChangeArrowheads="1"/>
          </p:cNvSpPr>
          <p:nvPr/>
        </p:nvSpPr>
        <p:spPr bwMode="auto">
          <a:xfrm>
            <a:off x="533400" y="3352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latin typeface="Calibri" charset="0"/>
                <a:cs typeface="Calibri" charset="0"/>
              </a:rPr>
              <a:t>children</a:t>
            </a:r>
          </a:p>
        </p:txBody>
      </p:sp>
      <p:sp>
        <p:nvSpPr>
          <p:cNvPr id="25609" name="TextBox 13"/>
          <p:cNvSpPr txBox="1">
            <a:spLocks noChangeArrowheads="1"/>
          </p:cNvSpPr>
          <p:nvPr/>
        </p:nvSpPr>
        <p:spPr bwMode="auto">
          <a:xfrm>
            <a:off x="2133600" y="28194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US">
                <a:latin typeface="Calibri" charset="0"/>
                <a:cs typeface="Calibri" charset="0"/>
              </a:rPr>
              <a:t>400 ms</a:t>
            </a:r>
            <a:endParaRPr lang="en-GB">
              <a:latin typeface="Calibri" charset="0"/>
              <a:cs typeface="Calibri" charset="0"/>
            </a:endParaRPr>
          </a:p>
        </p:txBody>
      </p:sp>
      <p:sp>
        <p:nvSpPr>
          <p:cNvPr id="25610" name="TextBox 14"/>
          <p:cNvSpPr txBox="1">
            <a:spLocks noChangeArrowheads="1"/>
          </p:cNvSpPr>
          <p:nvPr/>
        </p:nvSpPr>
        <p:spPr bwMode="auto">
          <a:xfrm>
            <a:off x="5334000" y="2819400"/>
            <a:ext cx="129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US">
                <a:latin typeface="Calibri" charset="0"/>
                <a:cs typeface="Calibri" charset="0"/>
              </a:rPr>
              <a:t>735 ms</a:t>
            </a:r>
            <a:endParaRPr lang="en-GB">
              <a:latin typeface="Calibri" charset="0"/>
              <a:cs typeface="Calibri" charset="0"/>
            </a:endParaRPr>
          </a:p>
        </p:txBody>
      </p:sp>
      <p:sp>
        <p:nvSpPr>
          <p:cNvPr id="25611" name="TextBox 15"/>
          <p:cNvSpPr txBox="1">
            <a:spLocks noChangeArrowheads="1"/>
          </p:cNvSpPr>
          <p:nvPr/>
        </p:nvSpPr>
        <p:spPr bwMode="auto">
          <a:xfrm>
            <a:off x="5410200" y="3276600"/>
            <a:ext cx="129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US">
                <a:latin typeface="Calibri" charset="0"/>
                <a:cs typeface="Calibri" charset="0"/>
              </a:rPr>
              <a:t>645 ms</a:t>
            </a:r>
            <a:endParaRPr lang="en-GB">
              <a:latin typeface="Calibri" charset="0"/>
              <a:cs typeface="Calibri" charset="0"/>
            </a:endParaRPr>
          </a:p>
        </p:txBody>
      </p:sp>
      <p:sp>
        <p:nvSpPr>
          <p:cNvPr id="25612" name="TextBox 16"/>
          <p:cNvSpPr txBox="1">
            <a:spLocks noChangeArrowheads="1"/>
          </p:cNvSpPr>
          <p:nvPr/>
        </p:nvSpPr>
        <p:spPr bwMode="auto">
          <a:xfrm>
            <a:off x="2209800" y="3352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US">
                <a:latin typeface="Calibri" charset="0"/>
                <a:cs typeface="Calibri" charset="0"/>
              </a:rPr>
              <a:t>472 ms</a:t>
            </a:r>
            <a:endParaRPr lang="en-GB">
              <a:latin typeface="Calibri" charset="0"/>
              <a:cs typeface="Calibri" charset="0"/>
            </a:endParaRPr>
          </a:p>
        </p:txBody>
      </p:sp>
      <p:pic>
        <p:nvPicPr>
          <p:cNvPr id="19" name="D63FC26B.WAV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9718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2E11F2A6.WAV">
            <a:hlinkClick r:id="" action="ppaction://media"/>
          </p:cNvPr>
          <p:cNvPicPr>
            <a:picLocks noRot="1"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9718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684BF12C.WAV">
            <a:hlinkClick r:id="" action="ppaction://media"/>
          </p:cNvPr>
          <p:cNvPicPr>
            <a:picLocks noRot="1"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5814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012330B1.WAV">
            <a:hlinkClick r:id="" action="ppaction://media"/>
          </p:cNvPr>
          <p:cNvPicPr>
            <a:picLocks noRot="1"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5052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8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20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48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596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0"/>
            <a:ext cx="16764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Intonation</a:t>
            </a:r>
          </a:p>
        </p:txBody>
      </p:sp>
      <p:sp>
        <p:nvSpPr>
          <p:cNvPr id="26627" name="TextBox 2"/>
          <p:cNvSpPr txBox="1">
            <a:spLocks noChangeArrowheads="1"/>
          </p:cNvSpPr>
          <p:nvPr/>
        </p:nvSpPr>
        <p:spPr bwMode="auto">
          <a:xfrm>
            <a:off x="304800" y="609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solidFill>
                  <a:srgbClr val="3366FF"/>
                </a:solidFill>
                <a:latin typeface="Calibri" charset="0"/>
                <a:cs typeface="Calibri" charset="0"/>
              </a:rPr>
              <a:t>Was?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304800" y="990600"/>
            <a:ext cx="541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Tonhöhenänderungen in einer Äußerung</a:t>
            </a:r>
          </a:p>
        </p:txBody>
      </p:sp>
      <p:pic>
        <p:nvPicPr>
          <p:cNvPr id="26629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713" y="2292350"/>
            <a:ext cx="437515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0"/>
            <a:ext cx="425132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 bwMode="auto">
          <a:xfrm>
            <a:off x="1003300" y="1911350"/>
            <a:ext cx="2832100" cy="4619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FF0000"/>
                </a:solidFill>
                <a:latin typeface="Calibri"/>
                <a:cs typeface="Calibri"/>
                <a:sym typeface="Arial" pitchFamily="8" charset="0"/>
              </a:rPr>
              <a:t>Mehl mahlen wollen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5892800" y="1873250"/>
            <a:ext cx="3060700" cy="4619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Arial" pitchFamily="8" charset="0"/>
              </a:rPr>
              <a:t>Mehl mahlen wollen</a:t>
            </a:r>
          </a:p>
        </p:txBody>
      </p:sp>
      <p:pic>
        <p:nvPicPr>
          <p:cNvPr id="11" name="5BE16AEE.WAV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F16B7C5F.WAV">
            <a:hlinkClick r:id="" action="ppaction://media"/>
          </p:cNvPr>
          <p:cNvPicPr>
            <a:picLocks noRot="1"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9812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9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42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3"/>
          <p:cNvSpPr txBox="1">
            <a:spLocks noChangeArrowheads="1"/>
          </p:cNvSpPr>
          <p:nvPr/>
        </p:nvSpPr>
        <p:spPr bwMode="auto">
          <a:xfrm>
            <a:off x="228600" y="457200"/>
            <a:ext cx="152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solidFill>
                  <a:srgbClr val="3366FF"/>
                </a:solidFill>
                <a:latin typeface="Calibri" charset="0"/>
                <a:cs typeface="Calibri" charset="0"/>
              </a:rPr>
              <a:t>Wozu?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9000" y="0"/>
            <a:ext cx="16764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Intonation</a:t>
            </a:r>
          </a:p>
        </p:txBody>
      </p:sp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152400" y="990600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Intonation ist </a:t>
            </a:r>
            <a:r>
              <a:rPr lang="de-DE" b="1">
                <a:latin typeface="Calibri" charset="0"/>
                <a:cs typeface="Calibri" charset="0"/>
              </a:rPr>
              <a:t>post-lexikal</a:t>
            </a:r>
            <a:r>
              <a:rPr lang="de-DE">
                <a:latin typeface="Calibri" charset="0"/>
                <a:cs typeface="Calibri" charset="0"/>
              </a:rPr>
              <a:t>: sie erweitert die Bedeutungen </a:t>
            </a:r>
            <a:r>
              <a:rPr lang="de-DE" b="1">
                <a:latin typeface="Calibri" charset="0"/>
                <a:cs typeface="Calibri" charset="0"/>
              </a:rPr>
              <a:t>einer Äußerung </a:t>
            </a:r>
          </a:p>
        </p:txBody>
      </p:sp>
      <p:sp>
        <p:nvSpPr>
          <p:cNvPr id="27653" name="TextBox 6"/>
          <p:cNvSpPr txBox="1">
            <a:spLocks noChangeArrowheads="1"/>
          </p:cNvSpPr>
          <p:nvPr/>
        </p:nvSpPr>
        <p:spPr bwMode="auto">
          <a:xfrm>
            <a:off x="152400" y="1828800"/>
            <a:ext cx="5410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(Dagegen ist Ton </a:t>
            </a:r>
            <a:r>
              <a:rPr lang="de-DE" b="1">
                <a:latin typeface="Calibri" charset="0"/>
                <a:cs typeface="Calibri" charset="0"/>
              </a:rPr>
              <a:t>lexikal</a:t>
            </a:r>
            <a:r>
              <a:rPr lang="de-DE">
                <a:latin typeface="Calibri" charset="0"/>
                <a:cs typeface="Calibri" charset="0"/>
              </a:rPr>
              <a:t> und erweitert die Bedetungen </a:t>
            </a:r>
            <a:r>
              <a:rPr lang="de-DE" b="1">
                <a:latin typeface="Calibri" charset="0"/>
                <a:cs typeface="Calibri" charset="0"/>
              </a:rPr>
              <a:t>im Wortschatz</a:t>
            </a:r>
            <a:r>
              <a:rPr lang="de-DE">
                <a:latin typeface="Calibri" charset="0"/>
                <a:cs typeface="Calibri" charset="0"/>
              </a:rPr>
              <a:t>)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52400" y="3352800"/>
            <a:ext cx="6324600" cy="3268663"/>
            <a:chOff x="152400" y="3352800"/>
            <a:chExt cx="6324600" cy="3268663"/>
          </a:xfrm>
        </p:grpSpPr>
        <p:sp>
          <p:nvSpPr>
            <p:cNvPr id="27671" name="TextBox 7"/>
            <p:cNvSpPr txBox="1">
              <a:spLocks noChangeArrowheads="1"/>
            </p:cNvSpPr>
            <p:nvPr/>
          </p:nvSpPr>
          <p:spPr bwMode="auto">
            <a:xfrm>
              <a:off x="152400" y="3352800"/>
              <a:ext cx="6324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  <a:cs typeface="Calibri" charset="0"/>
                </a:rPr>
                <a:t>1. Eine Aussage (z.B. Antwort auf wie heißt Du?)</a:t>
              </a:r>
            </a:p>
          </p:txBody>
        </p:sp>
        <p:sp>
          <p:nvSpPr>
            <p:cNvPr id="27672" name="TextBox 8"/>
            <p:cNvSpPr txBox="1">
              <a:spLocks noChangeArrowheads="1"/>
            </p:cNvSpPr>
            <p:nvPr/>
          </p:nvSpPr>
          <p:spPr bwMode="auto">
            <a:xfrm>
              <a:off x="152400" y="3962400"/>
              <a:ext cx="6324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  <a:cs typeface="Calibri" charset="0"/>
                </a:rPr>
                <a:t>2. Eine Frage (z.B. hast Du Amelia gesagt?)</a:t>
              </a:r>
            </a:p>
          </p:txBody>
        </p:sp>
        <p:sp>
          <p:nvSpPr>
            <p:cNvPr id="27673" name="TextBox 9"/>
            <p:cNvSpPr txBox="1">
              <a:spLocks noChangeArrowheads="1"/>
            </p:cNvSpPr>
            <p:nvPr/>
          </p:nvSpPr>
          <p:spPr bwMode="auto">
            <a:xfrm>
              <a:off x="152400" y="4572000"/>
              <a:ext cx="6324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  <a:cs typeface="Calibri" charset="0"/>
                </a:rPr>
                <a:t>3. Amelia – jetzt bist Du dran</a:t>
              </a:r>
            </a:p>
          </p:txBody>
        </p:sp>
        <p:sp>
          <p:nvSpPr>
            <p:cNvPr id="27674" name="TextBox 10"/>
            <p:cNvSpPr txBox="1">
              <a:spLocks noChangeArrowheads="1"/>
            </p:cNvSpPr>
            <p:nvPr/>
          </p:nvSpPr>
          <p:spPr bwMode="auto">
            <a:xfrm>
              <a:off x="152400" y="5257800"/>
              <a:ext cx="556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 dirty="0">
                  <a:latin typeface="Calibri" charset="0"/>
                  <a:cs typeface="Calibri" charset="0"/>
                </a:rPr>
                <a:t>4. Überraschung (war </a:t>
              </a:r>
              <a:r>
                <a:rPr lang="de-DE" dirty="0" smtClean="0">
                  <a:latin typeface="Calibri" charset="0"/>
                  <a:cs typeface="Calibri" charset="0"/>
                </a:rPr>
                <a:t>es </a:t>
              </a:r>
              <a:r>
                <a:rPr lang="de-DE" dirty="0">
                  <a:latin typeface="Calibri" charset="0"/>
                  <a:cs typeface="Calibri" charset="0"/>
                </a:rPr>
                <a:t>wirklich Amelia?)</a:t>
              </a:r>
            </a:p>
          </p:txBody>
        </p:sp>
        <p:sp>
          <p:nvSpPr>
            <p:cNvPr id="27675" name="TextBox 11"/>
            <p:cNvSpPr txBox="1">
              <a:spLocks noChangeArrowheads="1"/>
            </p:cNvSpPr>
            <p:nvPr/>
          </p:nvSpPr>
          <p:spPr bwMode="auto">
            <a:xfrm>
              <a:off x="152400" y="5791200"/>
              <a:ext cx="56388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  <a:cs typeface="Calibri" charset="0"/>
                </a:rPr>
                <a:t>5. Mahnend (Amelia: mach jetzt endlich Deine Hausaufgaben fertig).</a:t>
              </a:r>
            </a:p>
          </p:txBody>
        </p:sp>
      </p:grpSp>
      <p:sp>
        <p:nvSpPr>
          <p:cNvPr id="27655" name="TextBox 13"/>
          <p:cNvSpPr txBox="1">
            <a:spLocks noChangeArrowheads="1"/>
          </p:cNvSpPr>
          <p:nvPr/>
        </p:nvSpPr>
        <p:spPr bwMode="auto">
          <a:xfrm>
            <a:off x="838200" y="2667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latin typeface="Calibri" charset="0"/>
                <a:cs typeface="Calibri" charset="0"/>
              </a:rPr>
              <a:t>A.</a:t>
            </a:r>
          </a:p>
        </p:txBody>
      </p:sp>
      <p:sp>
        <p:nvSpPr>
          <p:cNvPr id="27656" name="TextBox 14"/>
          <p:cNvSpPr txBox="1">
            <a:spLocks noChangeArrowheads="1"/>
          </p:cNvSpPr>
          <p:nvPr/>
        </p:nvSpPr>
        <p:spPr bwMode="auto">
          <a:xfrm>
            <a:off x="2362200" y="2667000"/>
            <a:ext cx="60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latin typeface="Calibri" charset="0"/>
                <a:cs typeface="Calibri" charset="0"/>
              </a:rPr>
              <a:t>B.</a:t>
            </a:r>
          </a:p>
        </p:txBody>
      </p:sp>
      <p:sp>
        <p:nvSpPr>
          <p:cNvPr id="27657" name="TextBox 15"/>
          <p:cNvSpPr txBox="1">
            <a:spLocks noChangeArrowheads="1"/>
          </p:cNvSpPr>
          <p:nvPr/>
        </p:nvSpPr>
        <p:spPr bwMode="auto">
          <a:xfrm>
            <a:off x="3886200" y="2667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latin typeface="Calibri" charset="0"/>
                <a:cs typeface="Calibri" charset="0"/>
              </a:rPr>
              <a:t>C.</a:t>
            </a:r>
          </a:p>
        </p:txBody>
      </p:sp>
      <p:sp>
        <p:nvSpPr>
          <p:cNvPr id="27658" name="TextBox 16"/>
          <p:cNvSpPr txBox="1">
            <a:spLocks noChangeArrowheads="1"/>
          </p:cNvSpPr>
          <p:nvPr/>
        </p:nvSpPr>
        <p:spPr bwMode="auto">
          <a:xfrm>
            <a:off x="5410200" y="2667000"/>
            <a:ext cx="60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latin typeface="Calibri" charset="0"/>
                <a:cs typeface="Calibri" charset="0"/>
              </a:rPr>
              <a:t>D.</a:t>
            </a:r>
          </a:p>
        </p:txBody>
      </p:sp>
      <p:sp>
        <p:nvSpPr>
          <p:cNvPr id="27659" name="TextBox 17"/>
          <p:cNvSpPr txBox="1">
            <a:spLocks noChangeArrowheads="1"/>
          </p:cNvSpPr>
          <p:nvPr/>
        </p:nvSpPr>
        <p:spPr bwMode="auto">
          <a:xfrm>
            <a:off x="6934200" y="2667000"/>
            <a:ext cx="60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GB">
                <a:latin typeface="Calibri" charset="0"/>
                <a:cs typeface="Calibri" charset="0"/>
              </a:rPr>
              <a:t>E.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6553200" y="3429000"/>
            <a:ext cx="685800" cy="2976563"/>
            <a:chOff x="6553200" y="3429000"/>
            <a:chExt cx="685800" cy="2976563"/>
          </a:xfrm>
        </p:grpSpPr>
        <p:sp>
          <p:nvSpPr>
            <p:cNvPr id="27666" name="TextBox 23"/>
            <p:cNvSpPr txBox="1">
              <a:spLocks noChangeArrowheads="1"/>
            </p:cNvSpPr>
            <p:nvPr/>
          </p:nvSpPr>
          <p:spPr bwMode="auto">
            <a:xfrm>
              <a:off x="6553200" y="5943600"/>
              <a:ext cx="609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FF"/>
                  </a:solidFill>
                  <a:latin typeface="Calibri" charset="0"/>
                  <a:cs typeface="Calibri" charset="0"/>
                </a:rPr>
                <a:t>E.</a:t>
              </a:r>
            </a:p>
          </p:txBody>
        </p:sp>
        <p:sp>
          <p:nvSpPr>
            <p:cNvPr id="27667" name="TextBox 24"/>
            <p:cNvSpPr txBox="1">
              <a:spLocks noChangeArrowheads="1"/>
            </p:cNvSpPr>
            <p:nvPr/>
          </p:nvSpPr>
          <p:spPr bwMode="auto">
            <a:xfrm>
              <a:off x="6553200" y="4495800"/>
              <a:ext cx="609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FF"/>
                  </a:solidFill>
                  <a:latin typeface="Calibri" charset="0"/>
                  <a:cs typeface="Calibri" charset="0"/>
                </a:rPr>
                <a:t>D.</a:t>
              </a:r>
            </a:p>
          </p:txBody>
        </p:sp>
        <p:sp>
          <p:nvSpPr>
            <p:cNvPr id="27668" name="TextBox 25"/>
            <p:cNvSpPr txBox="1">
              <a:spLocks noChangeArrowheads="1"/>
            </p:cNvSpPr>
            <p:nvPr/>
          </p:nvSpPr>
          <p:spPr bwMode="auto">
            <a:xfrm>
              <a:off x="6553200" y="3429000"/>
              <a:ext cx="609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FF"/>
                  </a:solidFill>
                  <a:latin typeface="Calibri" charset="0"/>
                  <a:cs typeface="Calibri" charset="0"/>
                </a:rPr>
                <a:t>C.</a:t>
              </a:r>
            </a:p>
          </p:txBody>
        </p:sp>
        <p:sp>
          <p:nvSpPr>
            <p:cNvPr id="27669" name="TextBox 26"/>
            <p:cNvSpPr txBox="1">
              <a:spLocks noChangeArrowheads="1"/>
            </p:cNvSpPr>
            <p:nvPr/>
          </p:nvSpPr>
          <p:spPr bwMode="auto">
            <a:xfrm>
              <a:off x="6553200" y="5181600"/>
              <a:ext cx="609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FF"/>
                  </a:solidFill>
                  <a:latin typeface="Calibri" charset="0"/>
                  <a:cs typeface="Calibri" charset="0"/>
                </a:rPr>
                <a:t>B.</a:t>
              </a:r>
            </a:p>
          </p:txBody>
        </p:sp>
        <p:sp>
          <p:nvSpPr>
            <p:cNvPr id="27670" name="TextBox 28"/>
            <p:cNvSpPr txBox="1">
              <a:spLocks noChangeArrowheads="1"/>
            </p:cNvSpPr>
            <p:nvPr/>
          </p:nvSpPr>
          <p:spPr bwMode="auto">
            <a:xfrm>
              <a:off x="6553200" y="3962400"/>
              <a:ext cx="685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FF"/>
                  </a:solidFill>
                  <a:latin typeface="Calibri" charset="0"/>
                  <a:cs typeface="Calibri" charset="0"/>
                </a:rPr>
                <a:t>A.</a:t>
              </a:r>
            </a:p>
          </p:txBody>
        </p:sp>
      </p:grpSp>
      <p:pic>
        <p:nvPicPr>
          <p:cNvPr id="28" name="A.aiff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1242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 B.aiff">
            <a:hlinkClick r:id="" action="ppaction://media"/>
          </p:cNvPr>
          <p:cNvPicPr>
            <a:picLocks noRot="1"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1242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C.aiff">
            <a:hlinkClick r:id="" action="ppaction://media"/>
          </p:cNvPr>
          <p:cNvPicPr>
            <a:picLocks noRot="1"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link="rId5"/>
              </p:ext>
            </p:ext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1242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D.aiff">
            <a:hlinkClick r:id="" action="ppaction://media"/>
          </p:cNvPr>
          <p:cNvPicPr>
            <a:picLocks noRot="1"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link="rId7"/>
              </p:ext>
            </p:ext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1242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E.aiff">
            <a:hlinkClick r:id="" action="ppaction://media"/>
          </p:cNvPr>
          <p:cNvPicPr>
            <a:picLocks noRot="1"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link="rId9"/>
              </p:ext>
            </p:ext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1242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578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"/>
                </p:tgtEl>
              </p:cMediaNode>
            </p:audio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611" fill="hold"/>
                                        <p:tgtEl>
                                          <p:spTgt spid="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"/>
                </p:tgtEl>
              </p:cMediaNode>
            </p:audio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538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"/>
                </p:tgtEl>
              </p:cMediaNode>
            </p:audio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3" dur="538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audio>
              <p:cMediaNode>
                <p:cTn id="3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"/>
                </p:tgtEl>
              </p:cMediaNode>
            </p:audio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" dur="605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audio>
              <p:cMediaNode>
                <p:cTn id="4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6600" y="0"/>
            <a:ext cx="23622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Intonation: wie?</a:t>
            </a:r>
          </a:p>
        </p:txBody>
      </p:sp>
      <p:sp>
        <p:nvSpPr>
          <p:cNvPr id="28675" name="TextBox 5"/>
          <p:cNvSpPr txBox="1">
            <a:spLocks noChangeArrowheads="1"/>
          </p:cNvSpPr>
          <p:nvPr/>
        </p:nvSpPr>
        <p:spPr bwMode="auto">
          <a:xfrm>
            <a:off x="0" y="381000"/>
            <a:ext cx="8915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Die Intonation wird hauptsächlich durch </a:t>
            </a:r>
            <a:r>
              <a:rPr lang="de-DE" b="1">
                <a:latin typeface="Calibri" charset="0"/>
                <a:cs typeface="Calibri" charset="0"/>
              </a:rPr>
              <a:t>Grundfrequenzänderungen in akzentuierten Wörtern übertragen</a:t>
            </a:r>
            <a:r>
              <a:rPr lang="de-DE">
                <a:latin typeface="Calibri" charset="0"/>
                <a:cs typeface="Calibri" charset="0"/>
              </a:rPr>
              <a:t>.</a:t>
            </a:r>
          </a:p>
        </p:txBody>
      </p:sp>
      <p:sp>
        <p:nvSpPr>
          <p:cNvPr id="28676" name="TextBox 7"/>
          <p:cNvSpPr txBox="1">
            <a:spLocks noChangeArrowheads="1"/>
          </p:cNvSpPr>
          <p:nvPr/>
        </p:nvSpPr>
        <p:spPr bwMode="auto">
          <a:xfrm>
            <a:off x="0" y="1219200"/>
            <a:ext cx="8458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 dirty="0">
                <a:latin typeface="Calibri" charset="0"/>
                <a:cs typeface="Calibri" charset="0"/>
              </a:rPr>
              <a:t>Besonders wichtig sind f0-Änderungen im </a:t>
            </a:r>
            <a:r>
              <a:rPr lang="de-DE" dirty="0">
                <a:solidFill>
                  <a:srgbClr val="FF0000"/>
                </a:solidFill>
                <a:latin typeface="Calibri" charset="0"/>
                <a:cs typeface="Calibri" charset="0"/>
              </a:rPr>
              <a:t>Nachlauf </a:t>
            </a:r>
            <a:r>
              <a:rPr lang="de-DE" dirty="0">
                <a:latin typeface="Calibri" charset="0"/>
                <a:cs typeface="Calibri" charset="0"/>
              </a:rPr>
              <a:t>= zwischen dem letzten akzentuierten Wort (= </a:t>
            </a:r>
            <a:r>
              <a:rPr lang="de-DE" dirty="0">
                <a:solidFill>
                  <a:srgbClr val="0000FF"/>
                </a:solidFill>
                <a:latin typeface="Calibri" charset="0"/>
                <a:cs typeface="Calibri" charset="0"/>
              </a:rPr>
              <a:t>Nuklear-Akzent</a:t>
            </a:r>
            <a:r>
              <a:rPr lang="de-DE" dirty="0">
                <a:latin typeface="Calibri" charset="0"/>
                <a:cs typeface="Calibri" charset="0"/>
              </a:rPr>
              <a:t>) einer prosodischen Phrase und Phrasenende</a:t>
            </a:r>
          </a:p>
        </p:txBody>
      </p:sp>
      <p:sp>
        <p:nvSpPr>
          <p:cNvPr id="28677" name="TextBox 3"/>
          <p:cNvSpPr txBox="1">
            <a:spLocks noChangeArrowheads="1"/>
          </p:cNvSpPr>
          <p:nvPr/>
        </p:nvSpPr>
        <p:spPr bwMode="auto">
          <a:xfrm>
            <a:off x="1752600" y="25146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Melanie ist eine M</a:t>
            </a:r>
            <a:r>
              <a:rPr lang="de-DE">
                <a:solidFill>
                  <a:srgbClr val="FF0000"/>
                </a:solidFill>
                <a:latin typeface="Calibri" charset="0"/>
                <a:cs typeface="Calibri" charset="0"/>
              </a:rPr>
              <a:t>alerin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4114800" y="2590800"/>
            <a:ext cx="762000" cy="11113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679" name="TextBox 6"/>
          <p:cNvSpPr txBox="1">
            <a:spLocks noChangeArrowheads="1"/>
          </p:cNvSpPr>
          <p:nvPr/>
        </p:nvSpPr>
        <p:spPr bwMode="auto">
          <a:xfrm>
            <a:off x="1803400" y="2814638"/>
            <a:ext cx="3635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A</a:t>
            </a:r>
          </a:p>
        </p:txBody>
      </p:sp>
      <p:sp>
        <p:nvSpPr>
          <p:cNvPr id="28680" name="TextBox 7"/>
          <p:cNvSpPr txBox="1">
            <a:spLocks noChangeArrowheads="1"/>
          </p:cNvSpPr>
          <p:nvPr/>
        </p:nvSpPr>
        <p:spPr bwMode="auto">
          <a:xfrm>
            <a:off x="4038600" y="2852738"/>
            <a:ext cx="431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solidFill>
                  <a:srgbClr val="0000FF"/>
                </a:solidFill>
                <a:latin typeface="Calibri" charset="0"/>
                <a:cs typeface="Calibri" charset="0"/>
              </a:rPr>
              <a:t>A</a:t>
            </a:r>
          </a:p>
        </p:txBody>
      </p:sp>
      <p:sp>
        <p:nvSpPr>
          <p:cNvPr id="14" name="Freeform 13"/>
          <p:cNvSpPr/>
          <p:nvPr/>
        </p:nvSpPr>
        <p:spPr bwMode="auto">
          <a:xfrm>
            <a:off x="4187825" y="3279775"/>
            <a:ext cx="642938" cy="654050"/>
          </a:xfrm>
          <a:custGeom>
            <a:avLst/>
            <a:gdLst>
              <a:gd name="connsiteX0" fmla="*/ 0 w 889000"/>
              <a:gd name="connsiteY0" fmla="*/ 76200 h 714587"/>
              <a:gd name="connsiteX1" fmla="*/ 38100 w 889000"/>
              <a:gd name="connsiteY1" fmla="*/ 63500 h 714587"/>
              <a:gd name="connsiteX2" fmla="*/ 76200 w 889000"/>
              <a:gd name="connsiteY2" fmla="*/ 38100 h 714587"/>
              <a:gd name="connsiteX3" fmla="*/ 152400 w 889000"/>
              <a:gd name="connsiteY3" fmla="*/ 12700 h 714587"/>
              <a:gd name="connsiteX4" fmla="*/ 190500 w 889000"/>
              <a:gd name="connsiteY4" fmla="*/ 0 h 714587"/>
              <a:gd name="connsiteX5" fmla="*/ 317500 w 889000"/>
              <a:gd name="connsiteY5" fmla="*/ 12700 h 714587"/>
              <a:gd name="connsiteX6" fmla="*/ 355600 w 889000"/>
              <a:gd name="connsiteY6" fmla="*/ 25400 h 714587"/>
              <a:gd name="connsiteX7" fmla="*/ 419100 w 889000"/>
              <a:gd name="connsiteY7" fmla="*/ 101600 h 714587"/>
              <a:gd name="connsiteX8" fmla="*/ 457200 w 889000"/>
              <a:gd name="connsiteY8" fmla="*/ 114300 h 714587"/>
              <a:gd name="connsiteX9" fmla="*/ 533400 w 889000"/>
              <a:gd name="connsiteY9" fmla="*/ 228600 h 714587"/>
              <a:gd name="connsiteX10" fmla="*/ 558800 w 889000"/>
              <a:gd name="connsiteY10" fmla="*/ 266700 h 714587"/>
              <a:gd name="connsiteX11" fmla="*/ 596900 w 889000"/>
              <a:gd name="connsiteY11" fmla="*/ 355600 h 714587"/>
              <a:gd name="connsiteX12" fmla="*/ 622300 w 889000"/>
              <a:gd name="connsiteY12" fmla="*/ 393700 h 714587"/>
              <a:gd name="connsiteX13" fmla="*/ 635000 w 889000"/>
              <a:gd name="connsiteY13" fmla="*/ 431800 h 714587"/>
              <a:gd name="connsiteX14" fmla="*/ 723900 w 889000"/>
              <a:gd name="connsiteY14" fmla="*/ 533400 h 714587"/>
              <a:gd name="connsiteX15" fmla="*/ 838200 w 889000"/>
              <a:gd name="connsiteY15" fmla="*/ 660400 h 714587"/>
              <a:gd name="connsiteX16" fmla="*/ 889000 w 889000"/>
              <a:gd name="connsiteY16" fmla="*/ 711200 h 714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89000" h="714587">
                <a:moveTo>
                  <a:pt x="0" y="76200"/>
                </a:moveTo>
                <a:cubicBezTo>
                  <a:pt x="12700" y="71967"/>
                  <a:pt x="26126" y="69487"/>
                  <a:pt x="38100" y="63500"/>
                </a:cubicBezTo>
                <a:cubicBezTo>
                  <a:pt x="51752" y="56674"/>
                  <a:pt x="62252" y="44299"/>
                  <a:pt x="76200" y="38100"/>
                </a:cubicBezTo>
                <a:cubicBezTo>
                  <a:pt x="100666" y="27226"/>
                  <a:pt x="127000" y="21167"/>
                  <a:pt x="152400" y="12700"/>
                </a:cubicBezTo>
                <a:lnTo>
                  <a:pt x="190500" y="0"/>
                </a:lnTo>
                <a:cubicBezTo>
                  <a:pt x="232833" y="4233"/>
                  <a:pt x="275450" y="6231"/>
                  <a:pt x="317500" y="12700"/>
                </a:cubicBezTo>
                <a:cubicBezTo>
                  <a:pt x="330731" y="14736"/>
                  <a:pt x="344461" y="17974"/>
                  <a:pt x="355600" y="25400"/>
                </a:cubicBezTo>
                <a:cubicBezTo>
                  <a:pt x="500719" y="122146"/>
                  <a:pt x="301961" y="7888"/>
                  <a:pt x="419100" y="101600"/>
                </a:cubicBezTo>
                <a:cubicBezTo>
                  <a:pt x="429553" y="109963"/>
                  <a:pt x="444500" y="110067"/>
                  <a:pt x="457200" y="114300"/>
                </a:cubicBezTo>
                <a:lnTo>
                  <a:pt x="533400" y="228600"/>
                </a:lnTo>
                <a:cubicBezTo>
                  <a:pt x="541867" y="241300"/>
                  <a:pt x="553973" y="252220"/>
                  <a:pt x="558800" y="266700"/>
                </a:cubicBezTo>
                <a:cubicBezTo>
                  <a:pt x="573048" y="309444"/>
                  <a:pt x="571791" y="311658"/>
                  <a:pt x="596900" y="355600"/>
                </a:cubicBezTo>
                <a:cubicBezTo>
                  <a:pt x="604473" y="368852"/>
                  <a:pt x="615474" y="380048"/>
                  <a:pt x="622300" y="393700"/>
                </a:cubicBezTo>
                <a:cubicBezTo>
                  <a:pt x="628287" y="405674"/>
                  <a:pt x="628499" y="420098"/>
                  <a:pt x="635000" y="431800"/>
                </a:cubicBezTo>
                <a:cubicBezTo>
                  <a:pt x="678578" y="510241"/>
                  <a:pt x="668244" y="496296"/>
                  <a:pt x="723900" y="533400"/>
                </a:cubicBezTo>
                <a:cubicBezTo>
                  <a:pt x="781624" y="619986"/>
                  <a:pt x="713584" y="523322"/>
                  <a:pt x="838200" y="660400"/>
                </a:cubicBezTo>
                <a:cubicBezTo>
                  <a:pt x="887461" y="714587"/>
                  <a:pt x="853409" y="711200"/>
                  <a:pt x="889000" y="71120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Calibri"/>
              <a:cs typeface="Calibri"/>
              <a:sym typeface="Arial" pitchFamily="8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 flipV="1">
            <a:off x="4160838" y="4129088"/>
            <a:ext cx="641350" cy="654050"/>
          </a:xfrm>
          <a:custGeom>
            <a:avLst/>
            <a:gdLst>
              <a:gd name="connsiteX0" fmla="*/ 0 w 889000"/>
              <a:gd name="connsiteY0" fmla="*/ 76200 h 714587"/>
              <a:gd name="connsiteX1" fmla="*/ 38100 w 889000"/>
              <a:gd name="connsiteY1" fmla="*/ 63500 h 714587"/>
              <a:gd name="connsiteX2" fmla="*/ 76200 w 889000"/>
              <a:gd name="connsiteY2" fmla="*/ 38100 h 714587"/>
              <a:gd name="connsiteX3" fmla="*/ 152400 w 889000"/>
              <a:gd name="connsiteY3" fmla="*/ 12700 h 714587"/>
              <a:gd name="connsiteX4" fmla="*/ 190500 w 889000"/>
              <a:gd name="connsiteY4" fmla="*/ 0 h 714587"/>
              <a:gd name="connsiteX5" fmla="*/ 317500 w 889000"/>
              <a:gd name="connsiteY5" fmla="*/ 12700 h 714587"/>
              <a:gd name="connsiteX6" fmla="*/ 355600 w 889000"/>
              <a:gd name="connsiteY6" fmla="*/ 25400 h 714587"/>
              <a:gd name="connsiteX7" fmla="*/ 419100 w 889000"/>
              <a:gd name="connsiteY7" fmla="*/ 101600 h 714587"/>
              <a:gd name="connsiteX8" fmla="*/ 457200 w 889000"/>
              <a:gd name="connsiteY8" fmla="*/ 114300 h 714587"/>
              <a:gd name="connsiteX9" fmla="*/ 533400 w 889000"/>
              <a:gd name="connsiteY9" fmla="*/ 228600 h 714587"/>
              <a:gd name="connsiteX10" fmla="*/ 558800 w 889000"/>
              <a:gd name="connsiteY10" fmla="*/ 266700 h 714587"/>
              <a:gd name="connsiteX11" fmla="*/ 596900 w 889000"/>
              <a:gd name="connsiteY11" fmla="*/ 355600 h 714587"/>
              <a:gd name="connsiteX12" fmla="*/ 622300 w 889000"/>
              <a:gd name="connsiteY12" fmla="*/ 393700 h 714587"/>
              <a:gd name="connsiteX13" fmla="*/ 635000 w 889000"/>
              <a:gd name="connsiteY13" fmla="*/ 431800 h 714587"/>
              <a:gd name="connsiteX14" fmla="*/ 723900 w 889000"/>
              <a:gd name="connsiteY14" fmla="*/ 533400 h 714587"/>
              <a:gd name="connsiteX15" fmla="*/ 838200 w 889000"/>
              <a:gd name="connsiteY15" fmla="*/ 660400 h 714587"/>
              <a:gd name="connsiteX16" fmla="*/ 889000 w 889000"/>
              <a:gd name="connsiteY16" fmla="*/ 711200 h 714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89000" h="714587">
                <a:moveTo>
                  <a:pt x="0" y="76200"/>
                </a:moveTo>
                <a:cubicBezTo>
                  <a:pt x="12700" y="71967"/>
                  <a:pt x="26126" y="69487"/>
                  <a:pt x="38100" y="63500"/>
                </a:cubicBezTo>
                <a:cubicBezTo>
                  <a:pt x="51752" y="56674"/>
                  <a:pt x="62252" y="44299"/>
                  <a:pt x="76200" y="38100"/>
                </a:cubicBezTo>
                <a:cubicBezTo>
                  <a:pt x="100666" y="27226"/>
                  <a:pt x="127000" y="21167"/>
                  <a:pt x="152400" y="12700"/>
                </a:cubicBezTo>
                <a:lnTo>
                  <a:pt x="190500" y="0"/>
                </a:lnTo>
                <a:cubicBezTo>
                  <a:pt x="232833" y="4233"/>
                  <a:pt x="275450" y="6231"/>
                  <a:pt x="317500" y="12700"/>
                </a:cubicBezTo>
                <a:cubicBezTo>
                  <a:pt x="330731" y="14736"/>
                  <a:pt x="344461" y="17974"/>
                  <a:pt x="355600" y="25400"/>
                </a:cubicBezTo>
                <a:cubicBezTo>
                  <a:pt x="500719" y="122146"/>
                  <a:pt x="301961" y="7888"/>
                  <a:pt x="419100" y="101600"/>
                </a:cubicBezTo>
                <a:cubicBezTo>
                  <a:pt x="429553" y="109963"/>
                  <a:pt x="444500" y="110067"/>
                  <a:pt x="457200" y="114300"/>
                </a:cubicBezTo>
                <a:lnTo>
                  <a:pt x="533400" y="228600"/>
                </a:lnTo>
                <a:cubicBezTo>
                  <a:pt x="541867" y="241300"/>
                  <a:pt x="553973" y="252220"/>
                  <a:pt x="558800" y="266700"/>
                </a:cubicBezTo>
                <a:cubicBezTo>
                  <a:pt x="573048" y="309444"/>
                  <a:pt x="571791" y="311658"/>
                  <a:pt x="596900" y="355600"/>
                </a:cubicBezTo>
                <a:cubicBezTo>
                  <a:pt x="604473" y="368852"/>
                  <a:pt x="615474" y="380048"/>
                  <a:pt x="622300" y="393700"/>
                </a:cubicBezTo>
                <a:cubicBezTo>
                  <a:pt x="628287" y="405674"/>
                  <a:pt x="628499" y="420098"/>
                  <a:pt x="635000" y="431800"/>
                </a:cubicBezTo>
                <a:cubicBezTo>
                  <a:pt x="678578" y="510241"/>
                  <a:pt x="668244" y="496296"/>
                  <a:pt x="723900" y="533400"/>
                </a:cubicBezTo>
                <a:cubicBezTo>
                  <a:pt x="781624" y="619986"/>
                  <a:pt x="713584" y="523322"/>
                  <a:pt x="838200" y="660400"/>
                </a:cubicBezTo>
                <a:cubicBezTo>
                  <a:pt x="887461" y="714587"/>
                  <a:pt x="853409" y="711200"/>
                  <a:pt x="889000" y="71120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Calibri"/>
              <a:cs typeface="Calibri"/>
              <a:sym typeface="Arial" pitchFamily="8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4114800" y="5083175"/>
            <a:ext cx="623888" cy="700088"/>
          </a:xfrm>
          <a:custGeom>
            <a:avLst/>
            <a:gdLst>
              <a:gd name="connsiteX0" fmla="*/ 0 w 863600"/>
              <a:gd name="connsiteY0" fmla="*/ 38100 h 765093"/>
              <a:gd name="connsiteX1" fmla="*/ 76200 w 863600"/>
              <a:gd name="connsiteY1" fmla="*/ 12700 h 765093"/>
              <a:gd name="connsiteX2" fmla="*/ 114300 w 863600"/>
              <a:gd name="connsiteY2" fmla="*/ 0 h 765093"/>
              <a:gd name="connsiteX3" fmla="*/ 165100 w 863600"/>
              <a:gd name="connsiteY3" fmla="*/ 12700 h 765093"/>
              <a:gd name="connsiteX4" fmla="*/ 241300 w 863600"/>
              <a:gd name="connsiteY4" fmla="*/ 63500 h 765093"/>
              <a:gd name="connsiteX5" fmla="*/ 266700 w 863600"/>
              <a:gd name="connsiteY5" fmla="*/ 101600 h 765093"/>
              <a:gd name="connsiteX6" fmla="*/ 292100 w 863600"/>
              <a:gd name="connsiteY6" fmla="*/ 177800 h 765093"/>
              <a:gd name="connsiteX7" fmla="*/ 317500 w 863600"/>
              <a:gd name="connsiteY7" fmla="*/ 266700 h 765093"/>
              <a:gd name="connsiteX8" fmla="*/ 330200 w 863600"/>
              <a:gd name="connsiteY8" fmla="*/ 330200 h 765093"/>
              <a:gd name="connsiteX9" fmla="*/ 342900 w 863600"/>
              <a:gd name="connsiteY9" fmla="*/ 381000 h 765093"/>
              <a:gd name="connsiteX10" fmla="*/ 368300 w 863600"/>
              <a:gd name="connsiteY10" fmla="*/ 457200 h 765093"/>
              <a:gd name="connsiteX11" fmla="*/ 393700 w 863600"/>
              <a:gd name="connsiteY11" fmla="*/ 558800 h 765093"/>
              <a:gd name="connsiteX12" fmla="*/ 406400 w 863600"/>
              <a:gd name="connsiteY12" fmla="*/ 609600 h 765093"/>
              <a:gd name="connsiteX13" fmla="*/ 444500 w 863600"/>
              <a:gd name="connsiteY13" fmla="*/ 685800 h 765093"/>
              <a:gd name="connsiteX14" fmla="*/ 533400 w 863600"/>
              <a:gd name="connsiteY14" fmla="*/ 723900 h 765093"/>
              <a:gd name="connsiteX15" fmla="*/ 609600 w 863600"/>
              <a:gd name="connsiteY15" fmla="*/ 762000 h 765093"/>
              <a:gd name="connsiteX16" fmla="*/ 660400 w 863600"/>
              <a:gd name="connsiteY16" fmla="*/ 736600 h 765093"/>
              <a:gd name="connsiteX17" fmla="*/ 698500 w 863600"/>
              <a:gd name="connsiteY17" fmla="*/ 685800 h 765093"/>
              <a:gd name="connsiteX18" fmla="*/ 711200 w 863600"/>
              <a:gd name="connsiteY18" fmla="*/ 647700 h 765093"/>
              <a:gd name="connsiteX19" fmla="*/ 736600 w 863600"/>
              <a:gd name="connsiteY19" fmla="*/ 596900 h 765093"/>
              <a:gd name="connsiteX20" fmla="*/ 749300 w 863600"/>
              <a:gd name="connsiteY20" fmla="*/ 558800 h 765093"/>
              <a:gd name="connsiteX21" fmla="*/ 787400 w 863600"/>
              <a:gd name="connsiteY21" fmla="*/ 520700 h 765093"/>
              <a:gd name="connsiteX22" fmla="*/ 800100 w 863600"/>
              <a:gd name="connsiteY22" fmla="*/ 482600 h 765093"/>
              <a:gd name="connsiteX23" fmla="*/ 825500 w 863600"/>
              <a:gd name="connsiteY23" fmla="*/ 431800 h 765093"/>
              <a:gd name="connsiteX24" fmla="*/ 863600 w 863600"/>
              <a:gd name="connsiteY24" fmla="*/ 355600 h 76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63600" h="765093">
                <a:moveTo>
                  <a:pt x="0" y="38100"/>
                </a:moveTo>
                <a:lnTo>
                  <a:pt x="76200" y="12700"/>
                </a:lnTo>
                <a:lnTo>
                  <a:pt x="114300" y="0"/>
                </a:lnTo>
                <a:cubicBezTo>
                  <a:pt x="131233" y="4233"/>
                  <a:pt x="149488" y="4894"/>
                  <a:pt x="165100" y="12700"/>
                </a:cubicBezTo>
                <a:cubicBezTo>
                  <a:pt x="192404" y="26352"/>
                  <a:pt x="241300" y="63500"/>
                  <a:pt x="241300" y="63500"/>
                </a:cubicBezTo>
                <a:cubicBezTo>
                  <a:pt x="249767" y="76200"/>
                  <a:pt x="260501" y="87652"/>
                  <a:pt x="266700" y="101600"/>
                </a:cubicBezTo>
                <a:cubicBezTo>
                  <a:pt x="277574" y="126066"/>
                  <a:pt x="283633" y="152400"/>
                  <a:pt x="292100" y="177800"/>
                </a:cubicBezTo>
                <a:cubicBezTo>
                  <a:pt x="306243" y="220228"/>
                  <a:pt x="306869" y="218860"/>
                  <a:pt x="317500" y="266700"/>
                </a:cubicBezTo>
                <a:cubicBezTo>
                  <a:pt x="322183" y="287772"/>
                  <a:pt x="325517" y="309128"/>
                  <a:pt x="330200" y="330200"/>
                </a:cubicBezTo>
                <a:cubicBezTo>
                  <a:pt x="333986" y="347239"/>
                  <a:pt x="337884" y="364282"/>
                  <a:pt x="342900" y="381000"/>
                </a:cubicBezTo>
                <a:cubicBezTo>
                  <a:pt x="350593" y="406645"/>
                  <a:pt x="361806" y="431225"/>
                  <a:pt x="368300" y="457200"/>
                </a:cubicBezTo>
                <a:lnTo>
                  <a:pt x="393700" y="558800"/>
                </a:lnTo>
                <a:cubicBezTo>
                  <a:pt x="397933" y="575733"/>
                  <a:pt x="400880" y="593041"/>
                  <a:pt x="406400" y="609600"/>
                </a:cubicBezTo>
                <a:cubicBezTo>
                  <a:pt x="416729" y="640588"/>
                  <a:pt x="419881" y="661181"/>
                  <a:pt x="444500" y="685800"/>
                </a:cubicBezTo>
                <a:cubicBezTo>
                  <a:pt x="473735" y="715035"/>
                  <a:pt x="494537" y="714184"/>
                  <a:pt x="533400" y="723900"/>
                </a:cubicBezTo>
                <a:cubicBezTo>
                  <a:pt x="547374" y="733216"/>
                  <a:pt x="587949" y="765093"/>
                  <a:pt x="609600" y="762000"/>
                </a:cubicBezTo>
                <a:cubicBezTo>
                  <a:pt x="628342" y="759323"/>
                  <a:pt x="643467" y="745067"/>
                  <a:pt x="660400" y="736600"/>
                </a:cubicBezTo>
                <a:cubicBezTo>
                  <a:pt x="673100" y="719667"/>
                  <a:pt x="687998" y="704178"/>
                  <a:pt x="698500" y="685800"/>
                </a:cubicBezTo>
                <a:cubicBezTo>
                  <a:pt x="705142" y="674177"/>
                  <a:pt x="705927" y="660005"/>
                  <a:pt x="711200" y="647700"/>
                </a:cubicBezTo>
                <a:cubicBezTo>
                  <a:pt x="718658" y="630299"/>
                  <a:pt x="729142" y="614301"/>
                  <a:pt x="736600" y="596900"/>
                </a:cubicBezTo>
                <a:cubicBezTo>
                  <a:pt x="741873" y="584595"/>
                  <a:pt x="741874" y="569939"/>
                  <a:pt x="749300" y="558800"/>
                </a:cubicBezTo>
                <a:cubicBezTo>
                  <a:pt x="759263" y="543856"/>
                  <a:pt x="774700" y="533400"/>
                  <a:pt x="787400" y="520700"/>
                </a:cubicBezTo>
                <a:cubicBezTo>
                  <a:pt x="791633" y="508000"/>
                  <a:pt x="794827" y="494905"/>
                  <a:pt x="800100" y="482600"/>
                </a:cubicBezTo>
                <a:cubicBezTo>
                  <a:pt x="807558" y="465199"/>
                  <a:pt x="818469" y="449378"/>
                  <a:pt x="825500" y="431800"/>
                </a:cubicBezTo>
                <a:cubicBezTo>
                  <a:pt x="857586" y="351584"/>
                  <a:pt x="823280" y="355600"/>
                  <a:pt x="863600" y="35560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Calibri"/>
              <a:cs typeface="Calibri"/>
              <a:sym typeface="Arial" pitchFamily="8" charset="0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4114800" y="6199188"/>
            <a:ext cx="669925" cy="139700"/>
          </a:xfrm>
          <a:custGeom>
            <a:avLst/>
            <a:gdLst>
              <a:gd name="connsiteX0" fmla="*/ 0 w 927100"/>
              <a:gd name="connsiteY0" fmla="*/ 0 h 152400"/>
              <a:gd name="connsiteX1" fmla="*/ 228600 w 927100"/>
              <a:gd name="connsiteY1" fmla="*/ 50800 h 152400"/>
              <a:gd name="connsiteX2" fmla="*/ 457200 w 927100"/>
              <a:gd name="connsiteY2" fmla="*/ 63500 h 152400"/>
              <a:gd name="connsiteX3" fmla="*/ 711200 w 927100"/>
              <a:gd name="connsiteY3" fmla="*/ 88900 h 152400"/>
              <a:gd name="connsiteX4" fmla="*/ 800100 w 927100"/>
              <a:gd name="connsiteY4" fmla="*/ 127000 h 152400"/>
              <a:gd name="connsiteX5" fmla="*/ 876300 w 927100"/>
              <a:gd name="connsiteY5" fmla="*/ 152400 h 152400"/>
              <a:gd name="connsiteX6" fmla="*/ 927100 w 927100"/>
              <a:gd name="connsiteY6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7100" h="152400">
                <a:moveTo>
                  <a:pt x="0" y="0"/>
                </a:moveTo>
                <a:cubicBezTo>
                  <a:pt x="98498" y="32833"/>
                  <a:pt x="100879" y="38028"/>
                  <a:pt x="228600" y="50800"/>
                </a:cubicBezTo>
                <a:cubicBezTo>
                  <a:pt x="304539" y="58394"/>
                  <a:pt x="381052" y="58423"/>
                  <a:pt x="457200" y="63500"/>
                </a:cubicBezTo>
                <a:cubicBezTo>
                  <a:pt x="590352" y="72377"/>
                  <a:pt x="594677" y="74335"/>
                  <a:pt x="711200" y="88900"/>
                </a:cubicBezTo>
                <a:cubicBezTo>
                  <a:pt x="833842" y="129781"/>
                  <a:pt x="643166" y="64226"/>
                  <a:pt x="800100" y="127000"/>
                </a:cubicBezTo>
                <a:cubicBezTo>
                  <a:pt x="824959" y="136944"/>
                  <a:pt x="849526" y="152400"/>
                  <a:pt x="876300" y="152400"/>
                </a:cubicBezTo>
                <a:lnTo>
                  <a:pt x="927100" y="1524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Calibri"/>
              <a:cs typeface="Calibri"/>
              <a:sym typeface="Arial" pitchFamily="8" charset="0"/>
            </a:endParaRPr>
          </a:p>
        </p:txBody>
      </p:sp>
      <p:sp>
        <p:nvSpPr>
          <p:cNvPr id="28685" name="TextBox 17"/>
          <p:cNvSpPr txBox="1">
            <a:spLocks noChangeArrowheads="1"/>
          </p:cNvSpPr>
          <p:nvPr/>
        </p:nvSpPr>
        <p:spPr bwMode="auto">
          <a:xfrm>
            <a:off x="5078413" y="3221038"/>
            <a:ext cx="1550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fallend</a:t>
            </a:r>
          </a:p>
        </p:txBody>
      </p:sp>
      <p:sp>
        <p:nvSpPr>
          <p:cNvPr id="28686" name="TextBox 18"/>
          <p:cNvSpPr txBox="1">
            <a:spLocks noChangeArrowheads="1"/>
          </p:cNvSpPr>
          <p:nvPr/>
        </p:nvSpPr>
        <p:spPr bwMode="auto">
          <a:xfrm>
            <a:off x="5095875" y="4210050"/>
            <a:ext cx="1533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steigend</a:t>
            </a:r>
          </a:p>
        </p:txBody>
      </p:sp>
      <p:sp>
        <p:nvSpPr>
          <p:cNvPr id="28687" name="TextBox 19"/>
          <p:cNvSpPr txBox="1">
            <a:spLocks noChangeArrowheads="1"/>
          </p:cNvSpPr>
          <p:nvPr/>
        </p:nvSpPr>
        <p:spPr bwMode="auto">
          <a:xfrm>
            <a:off x="5078413" y="5129213"/>
            <a:ext cx="17795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fallend-steigend</a:t>
            </a:r>
          </a:p>
        </p:txBody>
      </p:sp>
      <p:sp>
        <p:nvSpPr>
          <p:cNvPr id="28688" name="TextBox 20"/>
          <p:cNvSpPr txBox="1">
            <a:spLocks noChangeArrowheads="1"/>
          </p:cNvSpPr>
          <p:nvPr/>
        </p:nvSpPr>
        <p:spPr bwMode="auto">
          <a:xfrm>
            <a:off x="5141913" y="6129338"/>
            <a:ext cx="862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eben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/>
          </p:cNvSpPr>
          <p:nvPr/>
        </p:nvSpPr>
        <p:spPr bwMode="auto">
          <a:xfrm>
            <a:off x="3429000" y="228600"/>
            <a:ext cx="1219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/>
          <a:lstStyle/>
          <a:p>
            <a:pPr marL="39688">
              <a:spcBef>
                <a:spcPts val="1850"/>
              </a:spcBef>
            </a:pPr>
            <a:r>
              <a:rPr lang="de-DE">
                <a:solidFill>
                  <a:srgbClr val="000000"/>
                </a:solidFill>
                <a:latin typeface="Calibri" charset="0"/>
                <a:ea typeface="ヒラギノ角ゴ ProN W3" charset="0"/>
                <a:cs typeface="Arial" charset="0"/>
              </a:rPr>
              <a:t>Prosodie</a:t>
            </a:r>
          </a:p>
        </p:txBody>
      </p:sp>
      <p:sp>
        <p:nvSpPr>
          <p:cNvPr id="14339" name="Rectangle 3"/>
          <p:cNvSpPr>
            <a:spLocks/>
          </p:cNvSpPr>
          <p:nvPr/>
        </p:nvSpPr>
        <p:spPr bwMode="auto">
          <a:xfrm>
            <a:off x="381000" y="2819400"/>
            <a:ext cx="815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Solche Lauteinheiten werden oft durch Variationen in der 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Dauer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, 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Grundfrequenz, 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 und 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Amplitude übertragen.</a:t>
            </a:r>
            <a:endParaRPr lang="de-DE" dirty="0">
              <a:solidFill>
                <a:schemeClr val="tx1"/>
              </a:solidFill>
              <a:latin typeface="Calibri" charset="0"/>
              <a:cs typeface="Arial" charset="0"/>
            </a:endParaRPr>
          </a:p>
        </p:txBody>
      </p:sp>
      <p:sp>
        <p:nvSpPr>
          <p:cNvPr id="14340" name="Rectangle 5"/>
          <p:cNvSpPr>
            <a:spLocks/>
          </p:cNvSpPr>
          <p:nvPr/>
        </p:nvSpPr>
        <p:spPr bwMode="auto">
          <a:xfrm>
            <a:off x="457200" y="990600"/>
            <a:ext cx="7532688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Lauteinheiten oberhalb von Konsonanten und Vokalen, und/oder die mehrere Konsonanten und Vokale gleichzeitig beeinflussen. z.B. Betonung, Silben, Rhythmus, Intonation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/>
          </p:cNvSpPr>
          <p:nvPr/>
        </p:nvSpPr>
        <p:spPr bwMode="auto">
          <a:xfrm>
            <a:off x="684213" y="476250"/>
            <a:ext cx="71374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850"/>
              </a:spcBef>
            </a:pPr>
            <a:r>
              <a:rPr lang="de-DE" sz="3200">
                <a:solidFill>
                  <a:srgbClr val="333399"/>
                </a:solidFill>
                <a:latin typeface="Calibri" charset="0"/>
                <a:cs typeface="Arial" charset="0"/>
              </a:rPr>
              <a:t>Prosodie, linguistisch, paralinguistisch</a:t>
            </a:r>
          </a:p>
        </p:txBody>
      </p:sp>
      <p:sp>
        <p:nvSpPr>
          <p:cNvPr id="15363" name="Rectangle 2"/>
          <p:cNvSpPr>
            <a:spLocks/>
          </p:cNvSpPr>
          <p:nvPr/>
        </p:nvSpPr>
        <p:spPr bwMode="auto">
          <a:xfrm>
            <a:off x="609600" y="1371600"/>
            <a:ext cx="6172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Die Prosodie vermittelt 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paralinguistische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 Information – </a:t>
            </a:r>
            <a:r>
              <a:rPr lang="de-DE" dirty="0" err="1">
                <a:solidFill>
                  <a:schemeClr val="tx1"/>
                </a:solidFill>
                <a:latin typeface="Calibri" charset="0"/>
                <a:cs typeface="Arial" charset="0"/>
              </a:rPr>
              <a:t>z.B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 zum emotionalen Zustand des Sprechers (froh, verärgert, nervös, usw.)</a:t>
            </a:r>
          </a:p>
        </p:txBody>
      </p:sp>
      <p:sp>
        <p:nvSpPr>
          <p:cNvPr id="15364" name="Rectangle 3"/>
          <p:cNvSpPr>
            <a:spLocks/>
          </p:cNvSpPr>
          <p:nvPr/>
        </p:nvSpPr>
        <p:spPr bwMode="auto">
          <a:xfrm>
            <a:off x="609600" y="3276600"/>
            <a:ext cx="4103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Und 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Linguistische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 Informationen</a:t>
            </a:r>
          </a:p>
        </p:txBody>
      </p:sp>
      <p:sp>
        <p:nvSpPr>
          <p:cNvPr id="15365" name="Rectangle 4"/>
          <p:cNvSpPr>
            <a:spLocks/>
          </p:cNvSpPr>
          <p:nvPr/>
        </p:nvSpPr>
        <p:spPr bwMode="auto">
          <a:xfrm>
            <a:off x="685800" y="3810000"/>
            <a:ext cx="57150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>
            <a:spAutoFit/>
          </a:bodyPr>
          <a:lstStyle/>
          <a:p>
            <a:pPr marL="39688"/>
            <a:r>
              <a:rPr lang="de-DE" dirty="0" smtClean="0">
                <a:solidFill>
                  <a:schemeClr val="tx1"/>
                </a:solidFill>
                <a:latin typeface="Calibri" charset="0"/>
                <a:cs typeface="Arial" charset="0"/>
              </a:rPr>
              <a:t>z.B. 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Aussage/Frage. Unterschiede in der Betonung usw. </a:t>
            </a:r>
          </a:p>
        </p:txBody>
      </p:sp>
      <p:sp>
        <p:nvSpPr>
          <p:cNvPr id="15366" name="Rectangle 9"/>
          <p:cNvSpPr>
            <a:spLocks/>
          </p:cNvSpPr>
          <p:nvPr/>
        </p:nvSpPr>
        <p:spPr bwMode="auto">
          <a:xfrm>
            <a:off x="539750" y="6092825"/>
            <a:ext cx="8077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900"/>
              </a:spcBef>
            </a:pPr>
            <a:r>
              <a:rPr lang="en-US" sz="1600">
                <a:solidFill>
                  <a:schemeClr val="tx1"/>
                </a:solidFill>
                <a:cs typeface="Arial" charset="0"/>
              </a:rPr>
              <a:t>Sound-Dateien aus Ladefoged, P, (2001), </a:t>
            </a:r>
            <a:r>
              <a:rPr lang="en-US" sz="1600">
                <a:solidFill>
                  <a:schemeClr val="tx1"/>
                </a:solidFill>
                <a:latin typeface="Arial Italic" charset="0"/>
                <a:cs typeface="Arial Italic" charset="0"/>
                <a:sym typeface="Arial Italic" charset="0"/>
              </a:rPr>
              <a:t>Vowels &amp; Consonants</a:t>
            </a:r>
            <a:r>
              <a:rPr lang="en-US" sz="1600">
                <a:solidFill>
                  <a:schemeClr val="tx1"/>
                </a:solidFill>
                <a:cs typeface="Arial" charset="0"/>
              </a:rPr>
              <a:t>. Blackwell.</a:t>
            </a:r>
          </a:p>
        </p:txBody>
      </p:sp>
      <p:pic>
        <p:nvPicPr>
          <p:cNvPr id="12" name="recording2.12.aiff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743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recording2.13.aiff">
            <a:hlinkClick r:id="" action="ppaction://media"/>
          </p:cNvPr>
          <p:cNvPicPr>
            <a:picLocks noRot="1"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708275"/>
            <a:ext cx="350837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45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2583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5364" grpId="0"/>
      <p:bldP spid="153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/>
          </p:cNvSpPr>
          <p:nvPr/>
        </p:nvSpPr>
        <p:spPr bwMode="auto">
          <a:xfrm>
            <a:off x="2124075" y="260350"/>
            <a:ext cx="3743325" cy="4953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/>
          <a:lstStyle/>
          <a:p>
            <a:pPr marL="39688">
              <a:spcBef>
                <a:spcPts val="1600"/>
              </a:spcBef>
            </a:pPr>
            <a:r>
              <a:rPr lang="de-DE" sz="2800">
                <a:solidFill>
                  <a:srgbClr val="000000"/>
                </a:solidFill>
                <a:latin typeface="Calibri" charset="0"/>
                <a:ea typeface="ヒラギノ角ゴ ProN W3" charset="0"/>
                <a:cs typeface="Arial" charset="0"/>
              </a:rPr>
              <a:t>Wort und Satzprosodie</a:t>
            </a:r>
          </a:p>
        </p:txBody>
      </p:sp>
      <p:sp>
        <p:nvSpPr>
          <p:cNvPr id="16387" name="Rectangle 2"/>
          <p:cNvSpPr>
            <a:spLocks/>
          </p:cNvSpPr>
          <p:nvPr/>
        </p:nvSpPr>
        <p:spPr bwMode="auto">
          <a:xfrm>
            <a:off x="1066800" y="1066800"/>
            <a:ext cx="20383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de-DE">
                <a:solidFill>
                  <a:srgbClr val="0000FF"/>
                </a:solidFill>
                <a:latin typeface="Calibri" charset="0"/>
                <a:cs typeface="Arial" charset="0"/>
              </a:rPr>
              <a:t>Wortprosodie</a:t>
            </a:r>
          </a:p>
        </p:txBody>
      </p:sp>
      <p:sp>
        <p:nvSpPr>
          <p:cNvPr id="16388" name="Rectangle 3"/>
          <p:cNvSpPr>
            <a:spLocks/>
          </p:cNvSpPr>
          <p:nvPr/>
        </p:nvSpPr>
        <p:spPr bwMode="auto">
          <a:xfrm>
            <a:off x="5257800" y="1066800"/>
            <a:ext cx="181133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de-DE">
                <a:solidFill>
                  <a:srgbClr val="0000FF"/>
                </a:solidFill>
                <a:latin typeface="Calibri" charset="0"/>
                <a:cs typeface="Arial" charset="0"/>
              </a:rPr>
              <a:t>Satzprosodie</a:t>
            </a:r>
          </a:p>
        </p:txBody>
      </p:sp>
      <p:sp>
        <p:nvSpPr>
          <p:cNvPr id="16389" name="Rectangle 5"/>
          <p:cNvSpPr>
            <a:spLocks/>
          </p:cNvSpPr>
          <p:nvPr/>
        </p:nvSpPr>
        <p:spPr bwMode="auto">
          <a:xfrm>
            <a:off x="4876800" y="1752600"/>
            <a:ext cx="403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Der Beitrag von </a:t>
            </a:r>
            <a:r>
              <a:rPr lang="de-DE" b="1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Phrasierung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, </a:t>
            </a:r>
            <a:r>
              <a:rPr lang="de-DE" b="1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Akzentuierung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, und, </a:t>
            </a:r>
            <a:r>
              <a:rPr lang="de-DE" b="1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Intonation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 zur </a:t>
            </a:r>
            <a:r>
              <a:rPr lang="de-DE" b="1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Satzbedeutung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 </a:t>
            </a:r>
          </a:p>
        </p:txBody>
      </p:sp>
      <p:sp>
        <p:nvSpPr>
          <p:cNvPr id="16390" name="Rectangle 10"/>
          <p:cNvSpPr>
            <a:spLocks/>
          </p:cNvSpPr>
          <p:nvPr/>
        </p:nvSpPr>
        <p:spPr bwMode="auto">
          <a:xfrm>
            <a:off x="304800" y="1676400"/>
            <a:ext cx="32512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de-DE" dirty="0" smtClean="0">
                <a:solidFill>
                  <a:schemeClr val="tx1"/>
                </a:solidFill>
                <a:latin typeface="Calibri" charset="0"/>
                <a:cs typeface="Arial" charset="0"/>
              </a:rPr>
              <a:t>Der 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Beitrag von </a:t>
            </a:r>
            <a:r>
              <a:rPr lang="de-DE" b="1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Quantität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, </a:t>
            </a:r>
            <a:r>
              <a:rPr lang="de-DE" b="1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Ton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, und </a:t>
            </a:r>
            <a:r>
              <a:rPr lang="de-DE" b="1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Betonung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 zur </a:t>
            </a:r>
            <a:r>
              <a:rPr lang="de-DE" b="1" dirty="0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Wortbedeutung</a:t>
            </a:r>
          </a:p>
        </p:txBody>
      </p:sp>
      <p:sp>
        <p:nvSpPr>
          <p:cNvPr id="16391" name="Rectangle 12"/>
          <p:cNvSpPr>
            <a:spLocks/>
          </p:cNvSpPr>
          <p:nvPr/>
        </p:nvSpPr>
        <p:spPr bwMode="auto">
          <a:xfrm>
            <a:off x="228600" y="3581400"/>
            <a:ext cx="3048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Der </a:t>
            </a:r>
            <a:r>
              <a:rPr lang="de-DE" dirty="0" smtClean="0">
                <a:solidFill>
                  <a:schemeClr val="tx1"/>
                </a:solidFill>
                <a:latin typeface="Calibri" charset="0"/>
                <a:cs typeface="Arial" charset="0"/>
              </a:rPr>
              <a:t>Aufbau 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von Konsonanten und Vokalen in </a:t>
            </a:r>
            <a:r>
              <a:rPr lang="de-DE" b="1" dirty="0">
                <a:solidFill>
                  <a:schemeClr val="tx1"/>
                </a:solidFill>
                <a:latin typeface="Calibri" charset="0"/>
                <a:cs typeface="Arial" charset="0"/>
              </a:rPr>
              <a:t>Silben</a:t>
            </a:r>
            <a:r>
              <a:rPr lang="de-DE" dirty="0">
                <a:solidFill>
                  <a:schemeClr val="tx1"/>
                </a:solidFill>
                <a:latin typeface="Calibri" charset="0"/>
                <a:cs typeface="Arial" charset="0"/>
              </a:rPr>
              <a:t>.</a:t>
            </a:r>
          </a:p>
        </p:txBody>
      </p:sp>
      <p:sp>
        <p:nvSpPr>
          <p:cNvPr id="16392" name="Rectangle 13"/>
          <p:cNvSpPr>
            <a:spLocks/>
          </p:cNvSpPr>
          <p:nvPr/>
        </p:nvSpPr>
        <p:spPr bwMode="auto">
          <a:xfrm>
            <a:off x="3200400" y="5486400"/>
            <a:ext cx="2492375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de-DE" b="1" dirty="0">
                <a:solidFill>
                  <a:schemeClr val="tx1"/>
                </a:solidFill>
                <a:latin typeface="Calibri" charset="0"/>
                <a:cs typeface="Arial" charset="0"/>
              </a:rPr>
              <a:t>Sprachrhythmus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/>
      <p:bldP spid="16391" grpId="0"/>
      <p:bldP spid="163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/>
          </p:cNvSpPr>
          <p:nvPr/>
        </p:nvSpPr>
        <p:spPr bwMode="auto">
          <a:xfrm>
            <a:off x="2971800" y="0"/>
            <a:ext cx="2401888" cy="4953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/>
          <a:lstStyle/>
          <a:p>
            <a:pPr marL="39688">
              <a:spcBef>
                <a:spcPts val="1600"/>
              </a:spcBef>
            </a:pPr>
            <a:r>
              <a:rPr lang="en-US" sz="2800">
                <a:solidFill>
                  <a:schemeClr val="tx1"/>
                </a:solidFill>
                <a:latin typeface="Calibri" charset="0"/>
                <a:ea typeface="ヒラギノ角ゴ ProN W3" charset="0"/>
                <a:cs typeface="Arial" charset="0"/>
              </a:rPr>
              <a:t>Wortprosodie</a:t>
            </a:r>
          </a:p>
        </p:txBody>
      </p:sp>
      <p:sp>
        <p:nvSpPr>
          <p:cNvPr id="17411" name="Rectangle 3"/>
          <p:cNvSpPr>
            <a:spLocks/>
          </p:cNvSpPr>
          <p:nvPr/>
        </p:nvSpPr>
        <p:spPr bwMode="auto">
          <a:xfrm>
            <a:off x="76200" y="2514600"/>
            <a:ext cx="514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0000FF"/>
                </a:solidFill>
                <a:latin typeface="Calibri" charset="0"/>
                <a:cs typeface="Arial Bold" charset="0"/>
                <a:sym typeface="Arial Bold" charset="0"/>
              </a:rPr>
              <a:t>Ton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0" y="1066800"/>
            <a:ext cx="1371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>
                <a:solidFill>
                  <a:srgbClr val="0000FF"/>
                </a:solidFill>
                <a:latin typeface="Calibri" charset="0"/>
                <a:cs typeface="Arial Bold" charset="0"/>
                <a:sym typeface="Arial Bold" charset="0"/>
              </a:rPr>
              <a:t>Quantität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0" y="5029200"/>
            <a:ext cx="1258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0000FF"/>
                </a:solidFill>
                <a:latin typeface="Calibri" charset="0"/>
                <a:cs typeface="Arial Bold" charset="0"/>
                <a:sym typeface="Arial Bold" charset="0"/>
              </a:rPr>
              <a:t>Betonung</a:t>
            </a:r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0" y="5410200"/>
            <a:ext cx="4816475" cy="827088"/>
            <a:chOff x="0" y="5410200"/>
            <a:chExt cx="4816532" cy="826532"/>
          </a:xfrm>
        </p:grpSpPr>
        <p:sp>
          <p:nvSpPr>
            <p:cNvPr id="17442" name="Rectangle 10"/>
            <p:cNvSpPr>
              <a:spLocks/>
            </p:cNvSpPr>
            <p:nvPr/>
          </p:nvSpPr>
          <p:spPr bwMode="auto">
            <a:xfrm>
              <a:off x="0" y="5410200"/>
              <a:ext cx="481653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Unterschiede in der Silbendeutlichkeit</a:t>
              </a:r>
            </a:p>
          </p:txBody>
        </p:sp>
        <p:sp>
          <p:nvSpPr>
            <p:cNvPr id="17443" name="Rectangle 11"/>
            <p:cNvSpPr>
              <a:spLocks/>
            </p:cNvSpPr>
            <p:nvPr/>
          </p:nvSpPr>
          <p:spPr bwMode="auto">
            <a:xfrm>
              <a:off x="0" y="5867400"/>
              <a:ext cx="3657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>
              <a:spAutoFit/>
            </a:bodyPr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z.B. </a:t>
              </a:r>
              <a:r>
                <a:rPr lang="en-US" u="sng">
                  <a:solidFill>
                    <a:schemeClr val="tx1"/>
                  </a:solidFill>
                  <a:latin typeface="Calibri" charset="0"/>
                  <a:cs typeface="Arial" charset="0"/>
                </a:rPr>
                <a:t>üb</a:t>
              </a:r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ersetzen; über</a:t>
              </a:r>
              <a:r>
                <a:rPr lang="en-US" u="sng">
                  <a:solidFill>
                    <a:schemeClr val="tx1"/>
                  </a:solidFill>
                  <a:latin typeface="Calibri" charset="0"/>
                  <a:cs typeface="Arial" charset="0"/>
                </a:rPr>
                <a:t>setz</a:t>
              </a:r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en</a:t>
              </a:r>
            </a:p>
          </p:txBody>
        </p:sp>
      </p:grpSp>
      <p:sp>
        <p:nvSpPr>
          <p:cNvPr id="17415" name="Rectangle 42"/>
          <p:cNvSpPr>
            <a:spLocks/>
          </p:cNvSpPr>
          <p:nvPr/>
        </p:nvSpPr>
        <p:spPr bwMode="auto">
          <a:xfrm>
            <a:off x="539750" y="6521450"/>
            <a:ext cx="8077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900"/>
              </a:spcBef>
            </a:pPr>
            <a:r>
              <a:rPr lang="en-US" sz="1600">
                <a:solidFill>
                  <a:schemeClr val="tx1"/>
                </a:solidFill>
                <a:cs typeface="Arial" charset="0"/>
              </a:rPr>
              <a:t>Sound-Dateien aus Ladefoged, P, (2001), </a:t>
            </a:r>
            <a:r>
              <a:rPr lang="en-US" sz="1600">
                <a:solidFill>
                  <a:schemeClr val="tx1"/>
                </a:solidFill>
                <a:latin typeface="Arial Italic" charset="0"/>
                <a:cs typeface="Arial Italic" charset="0"/>
                <a:sym typeface="Arial Italic" charset="0"/>
              </a:rPr>
              <a:t>Vowels &amp; Consonants</a:t>
            </a:r>
            <a:r>
              <a:rPr lang="en-US" sz="1600">
                <a:solidFill>
                  <a:schemeClr val="tx1"/>
                </a:solidFill>
                <a:cs typeface="Arial" charset="0"/>
              </a:rPr>
              <a:t>. Blackwell.</a:t>
            </a:r>
          </a:p>
        </p:txBody>
      </p:sp>
      <p:grpSp>
        <p:nvGrpSpPr>
          <p:cNvPr id="3" name="Group 54"/>
          <p:cNvGrpSpPr>
            <a:grpSpLocks/>
          </p:cNvGrpSpPr>
          <p:nvPr/>
        </p:nvGrpSpPr>
        <p:grpSpPr bwMode="auto">
          <a:xfrm>
            <a:off x="0" y="1447800"/>
            <a:ext cx="5743575" cy="969963"/>
            <a:chOff x="0" y="1447800"/>
            <a:chExt cx="5743575" cy="969963"/>
          </a:xfrm>
        </p:grpSpPr>
        <p:sp>
          <p:nvSpPr>
            <p:cNvPr id="17439" name="Rectangle 16"/>
            <p:cNvSpPr>
              <a:spLocks/>
            </p:cNvSpPr>
            <p:nvPr/>
          </p:nvSpPr>
          <p:spPr bwMode="auto">
            <a:xfrm>
              <a:off x="0" y="1981200"/>
              <a:ext cx="27987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Dänisch: 'laden' /lɛsə/</a:t>
              </a:r>
            </a:p>
          </p:txBody>
        </p:sp>
        <p:sp>
          <p:nvSpPr>
            <p:cNvPr id="17440" name="Rectangle 17"/>
            <p:cNvSpPr>
              <a:spLocks/>
            </p:cNvSpPr>
            <p:nvPr/>
          </p:nvSpPr>
          <p:spPr bwMode="auto">
            <a:xfrm>
              <a:off x="3673475" y="1973263"/>
              <a:ext cx="2070100" cy="44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'lesen', /lɛ:sə/</a:t>
              </a:r>
            </a:p>
          </p:txBody>
        </p:sp>
        <p:sp>
          <p:nvSpPr>
            <p:cNvPr id="17441" name="TextBox 52"/>
            <p:cNvSpPr txBox="1">
              <a:spLocks noChangeArrowheads="1"/>
            </p:cNvSpPr>
            <p:nvPr/>
          </p:nvSpPr>
          <p:spPr bwMode="auto">
            <a:xfrm>
              <a:off x="0" y="1447800"/>
              <a:ext cx="2743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en-GB">
                  <a:latin typeface="Calibri" charset="0"/>
                  <a:cs typeface="Calibri" charset="0"/>
                </a:rPr>
                <a:t>Längenunterschiede</a:t>
              </a:r>
            </a:p>
          </p:txBody>
        </p:sp>
      </p:grp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0" y="2819400"/>
            <a:ext cx="8407400" cy="2062163"/>
            <a:chOff x="0" y="2819400"/>
            <a:chExt cx="8407400" cy="2062163"/>
          </a:xfrm>
        </p:grpSpPr>
        <p:sp>
          <p:nvSpPr>
            <p:cNvPr id="17425" name="Rectangle 22"/>
            <p:cNvSpPr>
              <a:spLocks/>
            </p:cNvSpPr>
            <p:nvPr/>
          </p:nvSpPr>
          <p:spPr bwMode="auto">
            <a:xfrm>
              <a:off x="900113" y="4365625"/>
              <a:ext cx="123825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Ein Name</a:t>
              </a:r>
            </a:p>
          </p:txBody>
        </p:sp>
        <p:sp>
          <p:nvSpPr>
            <p:cNvPr id="17426" name="Rectangle 23"/>
            <p:cNvSpPr>
              <a:spLocks/>
            </p:cNvSpPr>
            <p:nvPr/>
          </p:nvSpPr>
          <p:spPr bwMode="auto">
            <a:xfrm>
              <a:off x="2700338" y="4365625"/>
              <a:ext cx="974725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Gesicht</a:t>
              </a:r>
            </a:p>
          </p:txBody>
        </p:sp>
        <p:sp>
          <p:nvSpPr>
            <p:cNvPr id="17427" name="Rectangle 24"/>
            <p:cNvSpPr>
              <a:spLocks/>
            </p:cNvSpPr>
            <p:nvPr/>
          </p:nvSpPr>
          <p:spPr bwMode="auto">
            <a:xfrm>
              <a:off x="4140200" y="4365625"/>
              <a:ext cx="75565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Tante</a:t>
              </a:r>
            </a:p>
          </p:txBody>
        </p:sp>
        <p:sp>
          <p:nvSpPr>
            <p:cNvPr id="17428" name="Rectangle 25"/>
            <p:cNvSpPr>
              <a:spLocks/>
            </p:cNvSpPr>
            <p:nvPr/>
          </p:nvSpPr>
          <p:spPr bwMode="auto">
            <a:xfrm>
              <a:off x="5795963" y="4365625"/>
              <a:ext cx="542925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dick</a:t>
              </a:r>
            </a:p>
          </p:txBody>
        </p:sp>
        <p:sp>
          <p:nvSpPr>
            <p:cNvPr id="17429" name="Rectangle 26"/>
            <p:cNvSpPr>
              <a:spLocks/>
            </p:cNvSpPr>
            <p:nvPr/>
          </p:nvSpPr>
          <p:spPr bwMode="auto">
            <a:xfrm>
              <a:off x="7451725" y="4437063"/>
              <a:ext cx="747713" cy="44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>
                  <a:solidFill>
                    <a:schemeClr val="tx1"/>
                  </a:solidFill>
                  <a:cs typeface="Arial" charset="0"/>
                </a:rPr>
                <a:t>Feld</a:t>
              </a:r>
            </a:p>
          </p:txBody>
        </p:sp>
        <p:sp>
          <p:nvSpPr>
            <p:cNvPr id="17430" name="Rectangle 27"/>
            <p:cNvSpPr>
              <a:spLocks/>
            </p:cNvSpPr>
            <p:nvPr/>
          </p:nvSpPr>
          <p:spPr bwMode="auto">
            <a:xfrm>
              <a:off x="1917700" y="3263900"/>
              <a:ext cx="90011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fallend</a:t>
              </a:r>
            </a:p>
          </p:txBody>
        </p:sp>
        <p:sp>
          <p:nvSpPr>
            <p:cNvPr id="17431" name="Rectangle 28"/>
            <p:cNvSpPr>
              <a:spLocks/>
            </p:cNvSpPr>
            <p:nvPr/>
          </p:nvSpPr>
          <p:spPr bwMode="auto">
            <a:xfrm>
              <a:off x="4356100" y="3659188"/>
              <a:ext cx="55403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2000">
                  <a:solidFill>
                    <a:schemeClr val="tx1"/>
                  </a:solidFill>
                  <a:latin typeface="Calibri" charset="0"/>
                  <a:cs typeface="Arial" charset="0"/>
                </a:rPr>
                <a:t>hoch</a:t>
              </a:r>
            </a:p>
          </p:txBody>
        </p:sp>
        <p:sp>
          <p:nvSpPr>
            <p:cNvPr id="17432" name="Rectangle 29"/>
            <p:cNvSpPr>
              <a:spLocks/>
            </p:cNvSpPr>
            <p:nvPr/>
          </p:nvSpPr>
          <p:spPr bwMode="auto">
            <a:xfrm>
              <a:off x="7480300" y="3263900"/>
              <a:ext cx="927100" cy="44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eben</a:t>
              </a:r>
            </a:p>
          </p:txBody>
        </p:sp>
        <p:sp>
          <p:nvSpPr>
            <p:cNvPr id="17433" name="Rectangle 30"/>
            <p:cNvSpPr>
              <a:spLocks/>
            </p:cNvSpPr>
            <p:nvPr/>
          </p:nvSpPr>
          <p:spPr bwMode="auto">
            <a:xfrm>
              <a:off x="1063625" y="3659188"/>
              <a:ext cx="7667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2000">
                  <a:solidFill>
                    <a:schemeClr val="tx1"/>
                  </a:solidFill>
                  <a:latin typeface="Calibri" charset="0"/>
                  <a:cs typeface="Arial" charset="0"/>
                </a:rPr>
                <a:t>niedrig</a:t>
              </a:r>
            </a:p>
          </p:txBody>
        </p:sp>
        <p:sp>
          <p:nvSpPr>
            <p:cNvPr id="17434" name="Rectangle 31"/>
            <p:cNvSpPr>
              <a:spLocks/>
            </p:cNvSpPr>
            <p:nvPr/>
          </p:nvSpPr>
          <p:spPr bwMode="auto">
            <a:xfrm>
              <a:off x="2968625" y="3659188"/>
              <a:ext cx="55403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2000">
                  <a:solidFill>
                    <a:schemeClr val="tx1"/>
                  </a:solidFill>
                  <a:latin typeface="Calibri" charset="0"/>
                  <a:cs typeface="Arial" charset="0"/>
                </a:rPr>
                <a:t>hoch</a:t>
              </a:r>
            </a:p>
          </p:txBody>
        </p:sp>
        <p:sp>
          <p:nvSpPr>
            <p:cNvPr id="17435" name="Rectangle 32"/>
            <p:cNvSpPr>
              <a:spLocks/>
            </p:cNvSpPr>
            <p:nvPr/>
          </p:nvSpPr>
          <p:spPr bwMode="auto">
            <a:xfrm>
              <a:off x="5651500" y="3659188"/>
              <a:ext cx="7667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2000">
                  <a:solidFill>
                    <a:schemeClr val="tx1"/>
                  </a:solidFill>
                  <a:latin typeface="Calibri" charset="0"/>
                  <a:cs typeface="Arial" charset="0"/>
                </a:rPr>
                <a:t>niedrig</a:t>
              </a:r>
            </a:p>
          </p:txBody>
        </p:sp>
        <p:sp>
          <p:nvSpPr>
            <p:cNvPr id="17436" name="Rectangle 33"/>
            <p:cNvSpPr>
              <a:spLocks/>
            </p:cNvSpPr>
            <p:nvPr/>
          </p:nvSpPr>
          <p:spPr bwMode="auto">
            <a:xfrm>
              <a:off x="4737100" y="3263900"/>
              <a:ext cx="2451100" cy="44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/>
            <a:p>
              <a:pPr marL="39688">
                <a:spcBef>
                  <a:spcPts val="1400"/>
                </a:spcBef>
              </a:pPr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steigend</a:t>
              </a:r>
            </a:p>
          </p:txBody>
        </p:sp>
        <p:sp>
          <p:nvSpPr>
            <p:cNvPr id="17437" name="Rectangle 34"/>
            <p:cNvSpPr>
              <a:spLocks/>
            </p:cNvSpPr>
            <p:nvPr/>
          </p:nvSpPr>
          <p:spPr bwMode="auto">
            <a:xfrm>
              <a:off x="300038" y="3990975"/>
              <a:ext cx="538162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>
                  <a:solidFill>
                    <a:schemeClr val="tx1"/>
                  </a:solidFill>
                  <a:latin typeface="Calibri" charset="0"/>
                  <a:cs typeface="Arial" charset="0"/>
                </a:rPr>
                <a:t>[na]</a:t>
              </a:r>
            </a:p>
          </p:txBody>
        </p:sp>
        <p:sp>
          <p:nvSpPr>
            <p:cNvPr id="17438" name="TextBox 53"/>
            <p:cNvSpPr txBox="1">
              <a:spLocks noChangeArrowheads="1"/>
            </p:cNvSpPr>
            <p:nvPr/>
          </p:nvSpPr>
          <p:spPr bwMode="auto">
            <a:xfrm>
              <a:off x="0" y="2819400"/>
              <a:ext cx="3886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en-GB">
                  <a:latin typeface="Calibri" charset="0"/>
                  <a:cs typeface="Calibri" charset="0"/>
                </a:rPr>
                <a:t>Unterschiede in der Tonhöhe</a:t>
              </a:r>
            </a:p>
          </p:txBody>
        </p:sp>
      </p:grpSp>
      <p:pic>
        <p:nvPicPr>
          <p:cNvPr id="36" name="d7.aiff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0574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d11.aiff">
            <a:hlinkClick r:id="" action="ppaction://media"/>
          </p:cNvPr>
          <p:cNvPicPr>
            <a:picLocks noRot="1"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060848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8163D088.WAV">
            <a:hlinkClick r:id="" action="ppaction://media"/>
          </p:cNvPr>
          <p:cNvPicPr>
            <a:picLocks noRot="1"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077072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DF748F4C.WAV">
            <a:hlinkClick r:id="" action="ppaction://media"/>
          </p:cNvPr>
          <p:cNvPicPr>
            <a:picLocks noRot="1"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077072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4AB2AE3C.WAV">
            <a:hlinkClick r:id="" action="ppaction://media"/>
          </p:cNvPr>
          <p:cNvPicPr>
            <a:picLocks noRot="1"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077072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12002B65.WAV">
            <a:hlinkClick r:id="" action="ppaction://media"/>
          </p:cNvPr>
          <p:cNvPicPr>
            <a:picLocks noRot="1"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077072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01FE9D6A.WAV">
            <a:hlinkClick r:id="" action="ppaction://media"/>
          </p:cNvPr>
          <p:cNvPicPr>
            <a:picLocks noRot="1"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077072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551" fill="hold"/>
                                        <p:tgtEl>
                                          <p:spTgt spid="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6"/>
                </p:tgtEl>
              </p:cMediaNode>
            </p:audio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" dur="670" fill="hold"/>
                                        <p:tgtEl>
                                          <p:spTgt spid="3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"/>
                </p:tgtEl>
              </p:cMediaNode>
            </p:audio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" dur="819" fill="hold"/>
                                        <p:tgtEl>
                                          <p:spTgt spid="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audio>
              <p:cMediaNode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8"/>
                </p:tgtEl>
              </p:cMediaNode>
            </p:audio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776" fill="hold"/>
                                        <p:tgtEl>
                                          <p:spTgt spid="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9"/>
                </p:tgtEl>
              </p:cMediaNode>
            </p:audio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615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"/>
                </p:tgtEl>
              </p:cMediaNode>
            </p:audio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9" dur="790" fill="hold"/>
                                        <p:tgtEl>
                                          <p:spTgt spid="4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"/>
                </p:tgtEl>
              </p:cMediaNode>
            </p:audio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5" dur="736" fill="hold"/>
                                        <p:tgtEl>
                                          <p:spTgt spid="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audio>
              <p:cMediaNode>
                <p:cTn id="5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/>
          </p:cNvSpPr>
          <p:nvPr/>
        </p:nvSpPr>
        <p:spPr bwMode="auto">
          <a:xfrm>
            <a:off x="228600" y="457200"/>
            <a:ext cx="8305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beeinflusst die relative Deutlichkeit der Silben eines Wortes.</a:t>
            </a:r>
            <a:endParaRPr lang="de-DE">
              <a:solidFill>
                <a:schemeClr val="tx1"/>
              </a:solidFill>
              <a:latin typeface="Calibri" charset="0"/>
              <a:cs typeface="Arial Bold" charset="0"/>
              <a:sym typeface="Arial Bold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5600" y="0"/>
            <a:ext cx="28194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Die Wortbetonung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52400" y="914400"/>
            <a:ext cx="8839200" cy="2900363"/>
            <a:chOff x="152400" y="914400"/>
            <a:chExt cx="8839200" cy="2900363"/>
          </a:xfrm>
        </p:grpSpPr>
        <p:grpSp>
          <p:nvGrpSpPr>
            <p:cNvPr id="18443" name="Group 22"/>
            <p:cNvGrpSpPr>
              <a:grpSpLocks/>
            </p:cNvGrpSpPr>
            <p:nvPr/>
          </p:nvGrpSpPr>
          <p:grpSpPr bwMode="auto">
            <a:xfrm>
              <a:off x="152400" y="3352800"/>
              <a:ext cx="7696200" cy="461963"/>
              <a:chOff x="336" y="3552"/>
              <a:chExt cx="4848" cy="291"/>
            </a:xfrm>
          </p:grpSpPr>
          <p:sp>
            <p:nvSpPr>
              <p:cNvPr id="18447" name="Text Box 16"/>
              <p:cNvSpPr txBox="1">
                <a:spLocks noChangeArrowheads="1"/>
              </p:cNvSpPr>
              <p:nvPr/>
            </p:nvSpPr>
            <p:spPr bwMode="auto">
              <a:xfrm>
                <a:off x="336" y="3552"/>
                <a:ext cx="86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2pPr>
                <a:lvl3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3pPr>
                <a:lvl4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4pPr>
                <a:lvl5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Calibri" charset="0"/>
                    <a:cs typeface="Calibri" charset="0"/>
                  </a:rPr>
                  <a:t>ge</a:t>
                </a:r>
                <a:r>
                  <a:rPr lang="en-US">
                    <a:solidFill>
                      <a:srgbClr val="0000FF"/>
                    </a:solidFill>
                    <a:latin typeface="Calibri" charset="0"/>
                    <a:cs typeface="Calibri" charset="0"/>
                  </a:rPr>
                  <a:t>ben</a:t>
                </a:r>
                <a:endParaRPr lang="en-AU">
                  <a:solidFill>
                    <a:srgbClr val="0000FF"/>
                  </a:solidFill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8448" name="Text Box 17"/>
              <p:cNvSpPr txBox="1">
                <a:spLocks noChangeArrowheads="1"/>
              </p:cNvSpPr>
              <p:nvPr/>
            </p:nvSpPr>
            <p:spPr bwMode="auto">
              <a:xfrm>
                <a:off x="1440" y="3552"/>
                <a:ext cx="134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2pPr>
                <a:lvl3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3pPr>
                <a:lvl4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4pPr>
                <a:lvl5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00FF"/>
                    </a:solidFill>
                    <a:latin typeface="Calibri" charset="0"/>
                    <a:cs typeface="Calibri" charset="0"/>
                  </a:rPr>
                  <a:t>ver</a:t>
                </a:r>
                <a:r>
                  <a:rPr lang="en-US">
                    <a:solidFill>
                      <a:srgbClr val="FF0000"/>
                    </a:solidFill>
                    <a:latin typeface="Calibri" charset="0"/>
                    <a:cs typeface="Calibri" charset="0"/>
                  </a:rPr>
                  <a:t>nei</a:t>
                </a:r>
                <a:r>
                  <a:rPr lang="en-US">
                    <a:solidFill>
                      <a:srgbClr val="0000FF"/>
                    </a:solidFill>
                    <a:latin typeface="Calibri" charset="0"/>
                    <a:cs typeface="Calibri" charset="0"/>
                  </a:rPr>
                  <a:t>nen</a:t>
                </a:r>
                <a:endParaRPr lang="en-AU">
                  <a:solidFill>
                    <a:srgbClr val="0000FF"/>
                  </a:solidFill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8449" name="Text Box 18"/>
              <p:cNvSpPr txBox="1">
                <a:spLocks noChangeArrowheads="1"/>
              </p:cNvSpPr>
              <p:nvPr/>
            </p:nvSpPr>
            <p:spPr bwMode="auto">
              <a:xfrm>
                <a:off x="2592" y="3552"/>
                <a:ext cx="74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2pPr>
                <a:lvl3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3pPr>
                <a:lvl4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4pPr>
                <a:lvl5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9pPr>
              </a:lstStyle>
              <a:p>
                <a:r>
                  <a:rPr lang="en-US">
                    <a:solidFill>
                      <a:srgbClr val="FF0000"/>
                    </a:solidFill>
                    <a:latin typeface="Calibri" charset="0"/>
                    <a:cs typeface="Calibri" charset="0"/>
                  </a:rPr>
                  <a:t>schö</a:t>
                </a:r>
                <a:r>
                  <a:rPr lang="en-US">
                    <a:solidFill>
                      <a:srgbClr val="0000FF"/>
                    </a:solidFill>
                    <a:latin typeface="Calibri" charset="0"/>
                    <a:cs typeface="Calibri" charset="0"/>
                  </a:rPr>
                  <a:t>ner</a:t>
                </a:r>
                <a:endParaRPr lang="en-AU">
                  <a:solidFill>
                    <a:srgbClr val="0000FF"/>
                  </a:solidFill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8450" name="Text Box 19"/>
              <p:cNvSpPr txBox="1">
                <a:spLocks noChangeArrowheads="1"/>
              </p:cNvSpPr>
              <p:nvPr/>
            </p:nvSpPr>
            <p:spPr bwMode="auto">
              <a:xfrm>
                <a:off x="3792" y="3552"/>
                <a:ext cx="139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2pPr>
                <a:lvl3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3pPr>
                <a:lvl4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4pPr>
                <a:lvl5pPr eaLnBrk="0" hangingPunct="0"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  <a:sym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Calibri" charset="0"/>
                    <a:cs typeface="Calibri" charset="0"/>
                  </a:rPr>
                  <a:t>Ge</a:t>
                </a:r>
                <a:r>
                  <a:rPr lang="en-US">
                    <a:solidFill>
                      <a:srgbClr val="0000FF"/>
                    </a:solidFill>
                    <a:latin typeface="Calibri" charset="0"/>
                    <a:cs typeface="Calibri" charset="0"/>
                  </a:rPr>
                  <a:t>gen</a:t>
                </a:r>
                <a:r>
                  <a:rPr lang="en-US">
                    <a:solidFill>
                      <a:srgbClr val="FF0000"/>
                    </a:solidFill>
                    <a:latin typeface="Calibri" charset="0"/>
                    <a:cs typeface="Calibri" charset="0"/>
                  </a:rPr>
                  <a:t>stand</a:t>
                </a:r>
                <a:endParaRPr lang="en-AU">
                  <a:solidFill>
                    <a:srgbClr val="FF0000"/>
                  </a:solidFill>
                  <a:latin typeface="Calibri" charset="0"/>
                  <a:cs typeface="Calibri" charset="0"/>
                </a:endParaRPr>
              </a:p>
            </p:txBody>
          </p:sp>
        </p:grpSp>
        <p:sp>
          <p:nvSpPr>
            <p:cNvPr id="18444" name="Text Box 15"/>
            <p:cNvSpPr txBox="1">
              <a:spLocks noChangeArrowheads="1"/>
            </p:cNvSpPr>
            <p:nvPr/>
          </p:nvSpPr>
          <p:spPr bwMode="auto">
            <a:xfrm>
              <a:off x="152400" y="1752600"/>
              <a:ext cx="86868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Calibri" charset="0"/>
                  <a:cs typeface="Calibri" charset="0"/>
                </a:rPr>
                <a:t>Schwache Silbe</a:t>
              </a:r>
              <a:r>
                <a:rPr lang="en-US">
                  <a:latin typeface="Calibri" charset="0"/>
                  <a:cs typeface="Calibri" charset="0"/>
                </a:rPr>
                <a:t>: der Vokal ist meistens /</a:t>
              </a:r>
              <a:r>
                <a:rPr lang="en-US">
                  <a:latin typeface="Calibri" charset="0"/>
                  <a:cs typeface="Arial" charset="0"/>
                </a:rPr>
                <a:t>ə/ (Schwa)</a:t>
              </a:r>
              <a:r>
                <a:rPr lang="en-US">
                  <a:latin typeface="Calibri" charset="0"/>
                  <a:cs typeface="Calibri" charset="0"/>
                </a:rPr>
                <a:t>, oder kann in einem schnelleren Tempo zum Schwa reduziert werden.</a:t>
              </a:r>
              <a:endParaRPr lang="en-AU">
                <a:latin typeface="Calibri" charset="0"/>
                <a:cs typeface="Calibri" charset="0"/>
              </a:endParaRPr>
            </a:p>
          </p:txBody>
        </p:sp>
        <p:sp>
          <p:nvSpPr>
            <p:cNvPr id="18445" name="Text Box 20"/>
            <p:cNvSpPr txBox="1">
              <a:spLocks noChangeArrowheads="1"/>
            </p:cNvSpPr>
            <p:nvPr/>
          </p:nvSpPr>
          <p:spPr bwMode="auto">
            <a:xfrm>
              <a:off x="152400" y="2667000"/>
              <a:ext cx="8839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r>
                <a:rPr lang="en-US">
                  <a:solidFill>
                    <a:srgbClr val="FF0000"/>
                  </a:solidFill>
                  <a:latin typeface="Calibri" charset="0"/>
                  <a:cs typeface="Calibri" charset="0"/>
                </a:rPr>
                <a:t>Starke Silbe</a:t>
              </a:r>
              <a:r>
                <a:rPr lang="en-US">
                  <a:latin typeface="Calibri" charset="0"/>
                  <a:cs typeface="Calibri" charset="0"/>
                </a:rPr>
                <a:t>: der Vokal kann sehr selten/nie als /</a:t>
              </a:r>
              <a:r>
                <a:rPr lang="en-US">
                  <a:latin typeface="Calibri" charset="0"/>
                  <a:cs typeface="Arial" charset="0"/>
                </a:rPr>
                <a:t>ə</a:t>
              </a:r>
              <a:r>
                <a:rPr lang="en-US">
                  <a:latin typeface="Calibri" charset="0"/>
                  <a:cs typeface="Calibri" charset="0"/>
                </a:rPr>
                <a:t>/ erzeugt werden.</a:t>
              </a:r>
              <a:endParaRPr lang="en-AU">
                <a:latin typeface="Calibri" charset="0"/>
                <a:cs typeface="Calibri" charset="0"/>
              </a:endParaRPr>
            </a:p>
          </p:txBody>
        </p:sp>
        <p:sp>
          <p:nvSpPr>
            <p:cNvPr id="18446" name="TextBox 21"/>
            <p:cNvSpPr txBox="1">
              <a:spLocks noChangeArrowheads="1"/>
            </p:cNvSpPr>
            <p:nvPr/>
          </p:nvSpPr>
          <p:spPr bwMode="auto">
            <a:xfrm>
              <a:off x="152400" y="914400"/>
              <a:ext cx="84582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 dirty="0" smtClean="0">
                  <a:latin typeface="Calibri" charset="0"/>
                  <a:cs typeface="Calibri" charset="0"/>
                </a:rPr>
                <a:t>Im Deutschen </a:t>
              </a:r>
              <a:r>
                <a:rPr lang="de-DE" dirty="0">
                  <a:latin typeface="Calibri" charset="0"/>
                  <a:cs typeface="Calibri" charset="0"/>
                </a:rPr>
                <a:t>und anderen germanischen Sprache gibt es meistens zwei Sorten von Silben: </a:t>
              </a:r>
              <a:r>
                <a:rPr lang="de-DE" b="1" dirty="0">
                  <a:latin typeface="Calibri" charset="0"/>
                  <a:cs typeface="Calibri" charset="0"/>
                </a:rPr>
                <a:t>stark</a:t>
              </a:r>
              <a:r>
                <a:rPr lang="de-DE" dirty="0">
                  <a:latin typeface="Calibri" charset="0"/>
                  <a:cs typeface="Calibri" charset="0"/>
                </a:rPr>
                <a:t> und </a:t>
              </a:r>
              <a:r>
                <a:rPr lang="de-DE" b="1" dirty="0">
                  <a:latin typeface="Calibri" charset="0"/>
                  <a:cs typeface="Calibri" charset="0"/>
                </a:rPr>
                <a:t>schwach</a:t>
              </a:r>
              <a:r>
                <a:rPr lang="de-DE" dirty="0">
                  <a:latin typeface="Calibri" charset="0"/>
                  <a:cs typeface="Calibri" charset="0"/>
                </a:rPr>
                <a:t>.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52400" y="3962400"/>
            <a:ext cx="8534400" cy="2735263"/>
            <a:chOff x="152400" y="3962400"/>
            <a:chExt cx="8534400" cy="2735263"/>
          </a:xfrm>
        </p:grpSpPr>
        <p:sp>
          <p:nvSpPr>
            <p:cNvPr id="18438" name="TextBox 22"/>
            <p:cNvSpPr txBox="1">
              <a:spLocks noChangeArrowheads="1"/>
            </p:cNvSpPr>
            <p:nvPr/>
          </p:nvSpPr>
          <p:spPr bwMode="auto">
            <a:xfrm>
              <a:off x="152400" y="3962400"/>
              <a:ext cx="8305800" cy="1219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  <a:cs typeface="Calibri" charset="0"/>
                </a:rPr>
                <a:t>Wenn ein Wort mehr als eine starke Silbe hat, dann ist eine davon am deutlichsten: diese nennt man </a:t>
              </a:r>
              <a:r>
                <a:rPr lang="de-DE" u="sng">
                  <a:latin typeface="Calibri" charset="0"/>
                  <a:cs typeface="Calibri" charset="0"/>
                </a:rPr>
                <a:t>die Silbe mit primärer (lexikalischen) Betonung</a:t>
              </a:r>
            </a:p>
          </p:txBody>
        </p:sp>
        <p:sp>
          <p:nvSpPr>
            <p:cNvPr id="18439" name="Rectangle 23"/>
            <p:cNvSpPr>
              <a:spLocks noChangeArrowheads="1"/>
            </p:cNvSpPr>
            <p:nvPr/>
          </p:nvSpPr>
          <p:spPr bwMode="auto">
            <a:xfrm>
              <a:off x="152400" y="5257800"/>
              <a:ext cx="168592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u="sng">
                  <a:solidFill>
                    <a:srgbClr val="FF0000"/>
                  </a:solidFill>
                  <a:latin typeface="Calibri" charset="0"/>
                  <a:cs typeface="Calibri" charset="0"/>
                </a:rPr>
                <a:t>Ge</a:t>
              </a:r>
              <a:r>
                <a:rPr lang="en-US">
                  <a:solidFill>
                    <a:srgbClr val="0000FF"/>
                  </a:solidFill>
                  <a:latin typeface="Calibri" charset="0"/>
                  <a:cs typeface="Calibri" charset="0"/>
                </a:rPr>
                <a:t>gen</a:t>
              </a:r>
              <a:r>
                <a:rPr lang="en-US">
                  <a:solidFill>
                    <a:srgbClr val="FF0000"/>
                  </a:solidFill>
                  <a:latin typeface="Calibri" charset="0"/>
                  <a:cs typeface="Calibri" charset="0"/>
                </a:rPr>
                <a:t>stand</a:t>
              </a:r>
              <a:endParaRPr lang="en-AU">
                <a:solidFill>
                  <a:srgbClr val="FF0000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8440" name="TextBox 24"/>
            <p:cNvSpPr txBox="1">
              <a:spLocks noChangeArrowheads="1"/>
            </p:cNvSpPr>
            <p:nvPr/>
          </p:nvSpPr>
          <p:spPr bwMode="auto">
            <a:xfrm>
              <a:off x="3124200" y="5257800"/>
              <a:ext cx="1981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 u="sng">
                  <a:solidFill>
                    <a:srgbClr val="FF0000"/>
                  </a:solidFill>
                  <a:latin typeface="Calibri" charset="0"/>
                  <a:cs typeface="Calibri" charset="0"/>
                </a:rPr>
                <a:t>A</a:t>
              </a:r>
              <a:r>
                <a:rPr lang="de-DE">
                  <a:solidFill>
                    <a:srgbClr val="0000FF"/>
                  </a:solidFill>
                  <a:latin typeface="Calibri" charset="0"/>
                  <a:cs typeface="Calibri" charset="0"/>
                </a:rPr>
                <a:t>ber</a:t>
              </a:r>
              <a:r>
                <a:rPr lang="de-DE">
                  <a:solidFill>
                    <a:srgbClr val="FF0000"/>
                  </a:solidFill>
                  <a:latin typeface="Calibri" charset="0"/>
                  <a:cs typeface="Calibri" charset="0"/>
                </a:rPr>
                <a:t>glau</a:t>
              </a:r>
              <a:r>
                <a:rPr lang="de-DE">
                  <a:solidFill>
                    <a:srgbClr val="0000FF"/>
                  </a:solidFill>
                  <a:latin typeface="Calibri" charset="0"/>
                  <a:cs typeface="Calibri" charset="0"/>
                </a:rPr>
                <a:t>be</a:t>
              </a:r>
            </a:p>
          </p:txBody>
        </p:sp>
        <p:sp>
          <p:nvSpPr>
            <p:cNvPr id="18441" name="TextBox 25"/>
            <p:cNvSpPr txBox="1">
              <a:spLocks noChangeArrowheads="1"/>
            </p:cNvSpPr>
            <p:nvPr/>
          </p:nvSpPr>
          <p:spPr bwMode="auto">
            <a:xfrm>
              <a:off x="5943600" y="5257800"/>
              <a:ext cx="1676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 dirty="0">
                  <a:solidFill>
                    <a:srgbClr val="FF0000"/>
                  </a:solidFill>
                  <a:latin typeface="Calibri" charset="0"/>
                  <a:cs typeface="Calibri" charset="0"/>
                </a:rPr>
                <a:t>Phan</a:t>
              </a:r>
              <a:r>
                <a:rPr lang="de-DE" dirty="0">
                  <a:solidFill>
                    <a:srgbClr val="3366FF"/>
                  </a:solidFill>
                  <a:latin typeface="Calibri" charset="0"/>
                  <a:cs typeface="Calibri" charset="0"/>
                </a:rPr>
                <a:t>ta</a:t>
              </a:r>
              <a:r>
                <a:rPr lang="de-DE" u="sng" dirty="0">
                  <a:solidFill>
                    <a:srgbClr val="FF0000"/>
                  </a:solidFill>
                  <a:latin typeface="Calibri" charset="0"/>
                  <a:cs typeface="Calibri" charset="0"/>
                </a:rPr>
                <a:t>sie</a:t>
              </a:r>
            </a:p>
          </p:txBody>
        </p:sp>
        <p:sp>
          <p:nvSpPr>
            <p:cNvPr id="18442" name="TextBox 26"/>
            <p:cNvSpPr txBox="1">
              <a:spLocks noChangeArrowheads="1"/>
            </p:cNvSpPr>
            <p:nvPr/>
          </p:nvSpPr>
          <p:spPr bwMode="auto">
            <a:xfrm>
              <a:off x="152400" y="5867400"/>
              <a:ext cx="85344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1pPr>
              <a:lvl2pPr marL="37931725" indent="-37474525"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2pPr>
              <a:lvl3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3pPr>
              <a:lvl4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4pPr>
              <a:lvl5pPr eaLnBrk="0" hangingPunct="0"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  <a:sym typeface="Arial" charset="0"/>
                </a:defRPr>
              </a:lvl9pPr>
            </a:lstStyle>
            <a:p>
              <a:pPr eaLnBrk="1" hangingPunct="1"/>
              <a:r>
                <a:rPr lang="de-DE">
                  <a:latin typeface="Calibri" charset="0"/>
                  <a:cs typeface="Calibri" charset="0"/>
                </a:rPr>
                <a:t>Meistens in die Wortbetonung im Wort </a:t>
              </a:r>
              <a:r>
                <a:rPr lang="de-DE" b="1">
                  <a:latin typeface="Calibri" charset="0"/>
                  <a:cs typeface="Calibri" charset="0"/>
                </a:rPr>
                <a:t>fest</a:t>
              </a:r>
              <a:r>
                <a:rPr lang="de-DE">
                  <a:latin typeface="Calibri" charset="0"/>
                  <a:cs typeface="Calibri" charset="0"/>
                </a:rPr>
                <a:t>: d.h. </a:t>
              </a:r>
              <a:r>
                <a:rPr lang="de-DE" i="1">
                  <a:latin typeface="Calibri" charset="0"/>
                  <a:cs typeface="Calibri" charset="0"/>
                </a:rPr>
                <a:t>Aberglaube</a:t>
              </a:r>
              <a:r>
                <a:rPr lang="de-DE">
                  <a:latin typeface="Calibri" charset="0"/>
                  <a:cs typeface="Calibri" charset="0"/>
                </a:rPr>
                <a:t> hat die primäre lexikalische Betonung immer auf der ersten Silbe, usw.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57400" y="152400"/>
            <a:ext cx="37338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Betonung und Reduzierung</a:t>
            </a:r>
          </a:p>
        </p:txBody>
      </p:sp>
      <p:sp>
        <p:nvSpPr>
          <p:cNvPr id="19459" name="TextBox 5"/>
          <p:cNvSpPr txBox="1">
            <a:spLocks noChangeArrowheads="1"/>
          </p:cNvSpPr>
          <p:nvPr/>
        </p:nvSpPr>
        <p:spPr bwMode="auto">
          <a:xfrm>
            <a:off x="152400" y="1143000"/>
            <a:ext cx="8686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Schwache Silben sind für sogenannte Reduzierungen am anfälligsten und weisen daher die größte phonetische Variation auf. 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914400" y="2209800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Calibri" charset="0"/>
                <a:cs typeface="Calibri" charset="0"/>
              </a:rPr>
              <a:t>ge</a:t>
            </a:r>
            <a:r>
              <a:rPr lang="en-US">
                <a:solidFill>
                  <a:srgbClr val="0000FF"/>
                </a:solidFill>
                <a:latin typeface="Calibri" charset="0"/>
                <a:cs typeface="Calibri" charset="0"/>
              </a:rPr>
              <a:t>ben</a:t>
            </a:r>
            <a:r>
              <a:rPr lang="en-US">
                <a:latin typeface="Calibri" charset="0"/>
                <a:cs typeface="Calibri" charset="0"/>
              </a:rPr>
              <a:t>: [ge:bm], [ge:ʔm], [ge:m] </a:t>
            </a:r>
            <a:endParaRPr lang="en-AU">
              <a:latin typeface="Calibri" charset="0"/>
              <a:cs typeface="Calibri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914400" y="2819400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u="sng">
                <a:solidFill>
                  <a:srgbClr val="FF0000"/>
                </a:solidFill>
                <a:latin typeface="Calibri" charset="0"/>
                <a:cs typeface="Calibri" charset="0"/>
              </a:rPr>
              <a:t>Ge</a:t>
            </a:r>
            <a:r>
              <a:rPr lang="en-US">
                <a:solidFill>
                  <a:srgbClr val="0000FF"/>
                </a:solidFill>
                <a:latin typeface="Calibri" charset="0"/>
                <a:cs typeface="Calibri" charset="0"/>
              </a:rPr>
              <a:t>gen</a:t>
            </a:r>
            <a:r>
              <a:rPr lang="en-US">
                <a:solidFill>
                  <a:srgbClr val="FF0000"/>
                </a:solidFill>
                <a:latin typeface="Calibri" charset="0"/>
                <a:cs typeface="Calibri" charset="0"/>
              </a:rPr>
              <a:t>stand</a:t>
            </a:r>
            <a:r>
              <a:rPr lang="en-US">
                <a:latin typeface="Calibri" charset="0"/>
                <a:cs typeface="Calibri" charset="0"/>
              </a:rPr>
              <a:t>: [ge:g</a:t>
            </a:r>
            <a:r>
              <a:rPr lang="en-GB">
                <a:latin typeface="Calibri" charset="0"/>
                <a:cs typeface="Calibri" charset="0"/>
                <a:sym typeface="SILDoulosIPA" charset="0"/>
              </a:rPr>
              <a:t>ŋʃ</a:t>
            </a:r>
            <a:r>
              <a:rPr lang="en-US">
                <a:latin typeface="Calibri" charset="0"/>
                <a:cs typeface="Calibri" charset="0"/>
              </a:rPr>
              <a:t>tant], [ge:</a:t>
            </a:r>
            <a:r>
              <a:rPr lang="en-GB">
                <a:latin typeface="Calibri" charset="0"/>
                <a:cs typeface="Calibri" charset="0"/>
                <a:sym typeface="SILDoulosIPA" charset="0"/>
              </a:rPr>
              <a:t>ŋʃ</a:t>
            </a:r>
            <a:r>
              <a:rPr lang="en-US">
                <a:latin typeface="Calibri" charset="0"/>
                <a:cs typeface="Calibri" charset="0"/>
              </a:rPr>
              <a:t>tan]</a:t>
            </a:r>
            <a:endParaRPr lang="en-AU">
              <a:latin typeface="Calibri" charset="0"/>
              <a:cs typeface="Calibri" charset="0"/>
            </a:endParaRPr>
          </a:p>
        </p:txBody>
      </p:sp>
      <p:sp>
        <p:nvSpPr>
          <p:cNvPr id="19462" name="TextBox 8"/>
          <p:cNvSpPr txBox="1">
            <a:spLocks noChangeArrowheads="1"/>
          </p:cNvSpPr>
          <p:nvPr/>
        </p:nvSpPr>
        <p:spPr bwMode="auto">
          <a:xfrm>
            <a:off x="228600" y="3733800"/>
            <a:ext cx="8001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Silben mit primärer lexikalischen Betonung sind robuster gegen Reduzierungen (insbesondere wenn sie gleichzeitig satzakzentuiert sind).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0" y="152400"/>
            <a:ext cx="22860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Sprachrhythmus</a:t>
            </a:r>
          </a:p>
        </p:txBody>
      </p:sp>
      <p:sp>
        <p:nvSpPr>
          <p:cNvPr id="20483" name="TextBox 5"/>
          <p:cNvSpPr txBox="1">
            <a:spLocks noChangeArrowheads="1"/>
          </p:cNvSpPr>
          <p:nvPr/>
        </p:nvSpPr>
        <p:spPr bwMode="auto">
          <a:xfrm>
            <a:off x="381000" y="914400"/>
            <a:ext cx="8305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entsteht dadurch, dass eine Regelmäßigkeit in der Verteilung der Silbenbetonungen wahrgenommen wird. </a:t>
            </a:r>
          </a:p>
        </p:txBody>
      </p:sp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381000" y="2057400"/>
            <a:ext cx="8458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 dirty="0" smtClean="0">
                <a:latin typeface="Calibri" charset="0"/>
                <a:cs typeface="Calibri" charset="0"/>
              </a:rPr>
              <a:t>Im Deutschen </a:t>
            </a:r>
            <a:r>
              <a:rPr lang="de-DE" dirty="0">
                <a:latin typeface="Calibri" charset="0"/>
                <a:cs typeface="Calibri" charset="0"/>
              </a:rPr>
              <a:t>kommt diese wahrgenommene Regelmäßigkeit dadurch zustande, dass (i) </a:t>
            </a:r>
            <a:r>
              <a:rPr lang="de-DE" u="sng" dirty="0">
                <a:solidFill>
                  <a:srgbClr val="FF0000"/>
                </a:solidFill>
                <a:latin typeface="Calibri" charset="0"/>
                <a:cs typeface="Calibri" charset="0"/>
              </a:rPr>
              <a:t>primär betonte Silben </a:t>
            </a:r>
            <a:r>
              <a:rPr lang="de-DE" dirty="0">
                <a:latin typeface="Calibri" charset="0"/>
                <a:cs typeface="Calibri" charset="0"/>
              </a:rPr>
              <a:t>selten direkt </a:t>
            </a:r>
            <a:r>
              <a:rPr lang="de-DE" dirty="0" smtClean="0">
                <a:latin typeface="Calibri" charset="0"/>
                <a:cs typeface="Calibri" charset="0"/>
              </a:rPr>
              <a:t>aufeinander </a:t>
            </a:r>
            <a:r>
              <a:rPr lang="de-DE" dirty="0">
                <a:latin typeface="Calibri" charset="0"/>
                <a:cs typeface="Calibri" charset="0"/>
              </a:rPr>
              <a:t>folgen und (ii) ziemlich häufig </a:t>
            </a:r>
            <a:r>
              <a:rPr lang="de-DE" dirty="0">
                <a:solidFill>
                  <a:srgbClr val="FF0000"/>
                </a:solidFill>
                <a:latin typeface="Calibri" charset="0"/>
                <a:cs typeface="Calibri" charset="0"/>
              </a:rPr>
              <a:t>starke</a:t>
            </a:r>
            <a:r>
              <a:rPr lang="de-DE" dirty="0">
                <a:latin typeface="Calibri" charset="0"/>
                <a:cs typeface="Calibri" charset="0"/>
              </a:rPr>
              <a:t> durch </a:t>
            </a:r>
            <a:r>
              <a:rPr lang="de-DE" dirty="0">
                <a:solidFill>
                  <a:srgbClr val="0000FF"/>
                </a:solidFill>
                <a:latin typeface="Calibri" charset="0"/>
                <a:cs typeface="Calibri" charset="0"/>
              </a:rPr>
              <a:t>schwache</a:t>
            </a:r>
            <a:r>
              <a:rPr lang="de-DE" dirty="0">
                <a:latin typeface="Calibri" charset="0"/>
                <a:cs typeface="Calibri" charset="0"/>
              </a:rPr>
              <a:t> Silben voneinander getrennt werden.</a:t>
            </a:r>
          </a:p>
        </p:txBody>
      </p:sp>
      <p:sp>
        <p:nvSpPr>
          <p:cNvPr id="20485" name="TextBox 7"/>
          <p:cNvSpPr txBox="1">
            <a:spLocks noChangeArrowheads="1"/>
          </p:cNvSpPr>
          <p:nvPr/>
        </p:nvSpPr>
        <p:spPr bwMode="auto">
          <a:xfrm>
            <a:off x="685800" y="3962400"/>
            <a:ext cx="457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 u="sng">
                <a:solidFill>
                  <a:srgbClr val="FF0000"/>
                </a:solidFill>
                <a:latin typeface="Calibri" charset="0"/>
                <a:cs typeface="Calibri" charset="0"/>
              </a:rPr>
              <a:t>Heu</a:t>
            </a:r>
            <a:r>
              <a:rPr lang="de-DE">
                <a:solidFill>
                  <a:srgbClr val="0000FF"/>
                </a:solidFill>
                <a:latin typeface="Calibri" charset="0"/>
                <a:cs typeface="Calibri" charset="0"/>
              </a:rPr>
              <a:t>te</a:t>
            </a:r>
            <a:r>
              <a:rPr lang="de-DE">
                <a:latin typeface="Calibri" charset="0"/>
                <a:cs typeface="Calibri" charset="0"/>
              </a:rPr>
              <a:t> </a:t>
            </a:r>
            <a:r>
              <a:rPr lang="de-DE">
                <a:solidFill>
                  <a:srgbClr val="0000FF"/>
                </a:solidFill>
                <a:latin typeface="Calibri" charset="0"/>
                <a:cs typeface="Calibri" charset="0"/>
              </a:rPr>
              <a:t>ist</a:t>
            </a:r>
            <a:r>
              <a:rPr lang="de-DE">
                <a:latin typeface="Calibri" charset="0"/>
                <a:cs typeface="Calibri" charset="0"/>
              </a:rPr>
              <a:t> </a:t>
            </a:r>
            <a:r>
              <a:rPr lang="de-DE" u="sng">
                <a:solidFill>
                  <a:srgbClr val="FF0000"/>
                </a:solidFill>
                <a:latin typeface="Calibri" charset="0"/>
                <a:cs typeface="Calibri" charset="0"/>
              </a:rPr>
              <a:t>schö</a:t>
            </a:r>
            <a:r>
              <a:rPr lang="de-DE">
                <a:solidFill>
                  <a:srgbClr val="0000FF"/>
                </a:solidFill>
                <a:latin typeface="Calibri" charset="0"/>
                <a:cs typeface="Calibri" charset="0"/>
              </a:rPr>
              <a:t>nes</a:t>
            </a:r>
            <a:r>
              <a:rPr lang="de-DE">
                <a:latin typeface="Calibri" charset="0"/>
                <a:cs typeface="Calibri" charset="0"/>
              </a:rPr>
              <a:t> </a:t>
            </a:r>
            <a:r>
              <a:rPr lang="de-DE" u="sng">
                <a:solidFill>
                  <a:srgbClr val="FF0000"/>
                </a:solidFill>
                <a:latin typeface="Calibri" charset="0"/>
                <a:cs typeface="Calibri" charset="0"/>
              </a:rPr>
              <a:t>Früh</a:t>
            </a:r>
            <a:r>
              <a:rPr lang="de-DE">
                <a:solidFill>
                  <a:srgbClr val="0000FF"/>
                </a:solidFill>
                <a:latin typeface="Calibri" charset="0"/>
                <a:cs typeface="Calibri" charset="0"/>
              </a:rPr>
              <a:t>lings</a:t>
            </a:r>
            <a:r>
              <a:rPr lang="de-DE">
                <a:solidFill>
                  <a:srgbClr val="FF0000"/>
                </a:solidFill>
                <a:latin typeface="Calibri" charset="0"/>
                <a:cs typeface="Calibri" charset="0"/>
              </a:rPr>
              <a:t>wett</a:t>
            </a:r>
            <a:r>
              <a:rPr lang="de-DE">
                <a:solidFill>
                  <a:srgbClr val="0000FF"/>
                </a:solidFill>
                <a:latin typeface="Calibri" charset="0"/>
                <a:cs typeface="Calibri" charset="0"/>
              </a:rPr>
              <a:t>er</a:t>
            </a:r>
          </a:p>
        </p:txBody>
      </p:sp>
      <p:sp>
        <p:nvSpPr>
          <p:cNvPr id="20486" name="TextBox 8"/>
          <p:cNvSpPr txBox="1">
            <a:spLocks noChangeArrowheads="1"/>
          </p:cNvSpPr>
          <p:nvPr/>
        </p:nvSpPr>
        <p:spPr bwMode="auto">
          <a:xfrm>
            <a:off x="685800" y="4724400"/>
            <a:ext cx="784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solidFill>
                  <a:srgbClr val="0000FF"/>
                </a:solidFill>
                <a:latin typeface="Calibri" charset="0"/>
                <a:cs typeface="Calibri" charset="0"/>
              </a:rPr>
              <a:t>Im</a:t>
            </a:r>
            <a:r>
              <a:rPr lang="de-DE">
                <a:latin typeface="Calibri" charset="0"/>
                <a:cs typeface="Calibri" charset="0"/>
              </a:rPr>
              <a:t> </a:t>
            </a:r>
            <a:r>
              <a:rPr lang="de-DE">
                <a:solidFill>
                  <a:srgbClr val="FF0000"/>
                </a:solidFill>
                <a:latin typeface="Calibri" charset="0"/>
                <a:cs typeface="Calibri" charset="0"/>
              </a:rPr>
              <a:t>Semin</a:t>
            </a:r>
            <a:r>
              <a:rPr lang="de-DE" u="sng">
                <a:solidFill>
                  <a:srgbClr val="FF0000"/>
                </a:solidFill>
                <a:latin typeface="Calibri" charset="0"/>
                <a:cs typeface="Calibri" charset="0"/>
              </a:rPr>
              <a:t>ar</a:t>
            </a:r>
            <a:r>
              <a:rPr lang="de-DE">
                <a:latin typeface="Calibri" charset="0"/>
                <a:cs typeface="Calibri" charset="0"/>
              </a:rPr>
              <a:t> </a:t>
            </a:r>
            <a:r>
              <a:rPr lang="de-DE">
                <a:solidFill>
                  <a:srgbClr val="0000FF"/>
                </a:solidFill>
                <a:latin typeface="Calibri" charset="0"/>
                <a:cs typeface="Calibri" charset="0"/>
              </a:rPr>
              <a:t>stu</a:t>
            </a:r>
            <a:r>
              <a:rPr lang="de-DE" u="sng">
                <a:solidFill>
                  <a:srgbClr val="FF0000"/>
                </a:solidFill>
                <a:latin typeface="Calibri" charset="0"/>
                <a:cs typeface="Calibri" charset="0"/>
              </a:rPr>
              <a:t>dier</a:t>
            </a:r>
            <a:r>
              <a:rPr lang="de-DE">
                <a:solidFill>
                  <a:srgbClr val="0000FF"/>
                </a:solidFill>
                <a:latin typeface="Calibri" charset="0"/>
                <a:cs typeface="Calibri" charset="0"/>
              </a:rPr>
              <a:t>ten</a:t>
            </a:r>
            <a:r>
              <a:rPr lang="de-DE">
                <a:latin typeface="Calibri" charset="0"/>
                <a:cs typeface="Calibri" charset="0"/>
              </a:rPr>
              <a:t> </a:t>
            </a:r>
            <a:r>
              <a:rPr lang="de-DE">
                <a:solidFill>
                  <a:srgbClr val="0000FF"/>
                </a:solidFill>
                <a:latin typeface="Calibri" charset="0"/>
                <a:cs typeface="Calibri" charset="0"/>
              </a:rPr>
              <a:t>wir </a:t>
            </a:r>
            <a:r>
              <a:rPr lang="de-DE">
                <a:solidFill>
                  <a:srgbClr val="FF0000"/>
                </a:solidFill>
                <a:latin typeface="Calibri" charset="0"/>
                <a:cs typeface="Calibri" charset="0"/>
              </a:rPr>
              <a:t>Proso</a:t>
            </a:r>
            <a:r>
              <a:rPr lang="de-DE" u="sng">
                <a:solidFill>
                  <a:srgbClr val="FF0000"/>
                </a:solidFill>
                <a:latin typeface="Calibri" charset="0"/>
                <a:cs typeface="Calibri" charset="0"/>
              </a:rPr>
              <a:t>die</a:t>
            </a:r>
            <a:r>
              <a:rPr lang="de-DE">
                <a:latin typeface="Calibri" charset="0"/>
                <a:cs typeface="Calibri" charset="0"/>
              </a:rPr>
              <a:t> </a:t>
            </a:r>
            <a:r>
              <a:rPr lang="de-DE">
                <a:solidFill>
                  <a:srgbClr val="0000FF"/>
                </a:solidFill>
                <a:latin typeface="Calibri" charset="0"/>
                <a:cs typeface="Calibri" charset="0"/>
              </a:rPr>
              <a:t>in der </a:t>
            </a:r>
            <a:r>
              <a:rPr lang="de-DE">
                <a:solidFill>
                  <a:srgbClr val="FF0000"/>
                </a:solidFill>
                <a:latin typeface="Calibri" charset="0"/>
                <a:cs typeface="Calibri" charset="0"/>
              </a:rPr>
              <a:t>Pho</a:t>
            </a:r>
            <a:r>
              <a:rPr lang="de-DE" u="sng">
                <a:solidFill>
                  <a:srgbClr val="FF0000"/>
                </a:solidFill>
                <a:latin typeface="Calibri" charset="0"/>
                <a:cs typeface="Calibri" charset="0"/>
              </a:rPr>
              <a:t>ne</a:t>
            </a:r>
            <a:r>
              <a:rPr lang="de-DE">
                <a:solidFill>
                  <a:srgbClr val="FF0000"/>
                </a:solidFill>
                <a:latin typeface="Calibri" charset="0"/>
                <a:cs typeface="Calibri" charset="0"/>
              </a:rPr>
              <a:t>tik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/>
          </p:cNvSpPr>
          <p:nvPr/>
        </p:nvSpPr>
        <p:spPr bwMode="auto">
          <a:xfrm>
            <a:off x="3419475" y="115888"/>
            <a:ext cx="2019300" cy="3698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>
            <a:spAutoFit/>
          </a:bodyPr>
          <a:lstStyle/>
          <a:p>
            <a:pPr marL="39688">
              <a:defRPr/>
            </a:pPr>
            <a:r>
              <a:rPr lang="en-US" dirty="0" err="1">
                <a:solidFill>
                  <a:srgbClr val="000000"/>
                </a:solidFill>
                <a:latin typeface="Calibri" pitchFamily="8" charset="0"/>
                <a:ea typeface="Arial" pitchFamily="8" charset="0"/>
                <a:cs typeface="Arial" pitchFamily="8" charset="0"/>
                <a:sym typeface="Arial" pitchFamily="8" charset="0"/>
              </a:rPr>
              <a:t>Akzentuierung</a:t>
            </a:r>
            <a:endParaRPr lang="en-US" dirty="0">
              <a:solidFill>
                <a:srgbClr val="000000"/>
              </a:solidFill>
              <a:latin typeface="Calibri" pitchFamily="8" charset="0"/>
              <a:ea typeface="Arial" pitchFamily="8" charset="0"/>
              <a:cs typeface="Arial" pitchFamily="8" charset="0"/>
              <a:sym typeface="Arial" pitchFamily="8" charset="0"/>
            </a:endParaRPr>
          </a:p>
        </p:txBody>
      </p:sp>
      <p:sp>
        <p:nvSpPr>
          <p:cNvPr id="21507" name="Rectangle 4"/>
          <p:cNvSpPr>
            <a:spLocks/>
          </p:cNvSpPr>
          <p:nvPr/>
        </p:nvSpPr>
        <p:spPr bwMode="auto">
          <a:xfrm>
            <a:off x="250825" y="908050"/>
            <a:ext cx="237648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rgbClr val="0000FF"/>
                </a:solidFill>
                <a:latin typeface="Calibri" charset="0"/>
                <a:cs typeface="Arial" charset="0"/>
              </a:rPr>
              <a:t>Definition (was?)</a:t>
            </a:r>
          </a:p>
        </p:txBody>
      </p:sp>
      <p:sp>
        <p:nvSpPr>
          <p:cNvPr id="21508" name="TextBox 18"/>
          <p:cNvSpPr txBox="1">
            <a:spLocks noChangeArrowheads="1"/>
          </p:cNvSpPr>
          <p:nvPr/>
        </p:nvSpPr>
        <p:spPr bwMode="auto">
          <a:xfrm>
            <a:off x="887413" y="1773238"/>
            <a:ext cx="8280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ist </a:t>
            </a:r>
            <a:r>
              <a:rPr lang="de-DE" b="1">
                <a:latin typeface="Calibri" charset="0"/>
                <a:cs typeface="Calibri" charset="0"/>
              </a:rPr>
              <a:t>beweglich</a:t>
            </a:r>
            <a:r>
              <a:rPr lang="de-DE">
                <a:latin typeface="Calibri" charset="0"/>
                <a:cs typeface="Calibri" charset="0"/>
              </a:rPr>
              <a:t> (im Gegensatz zu Wortbetonung)</a:t>
            </a: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900113" y="1341438"/>
            <a:ext cx="8064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de-DE">
                <a:latin typeface="Calibri" charset="0"/>
                <a:cs typeface="Calibri" charset="0"/>
              </a:rPr>
              <a:t>bestimmt die relative Deutlichkeit der Wörter einer Äußerung.</a:t>
            </a:r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21510" name="Rectangle 1"/>
          <p:cNvSpPr>
            <a:spLocks/>
          </p:cNvSpPr>
          <p:nvPr/>
        </p:nvSpPr>
        <p:spPr bwMode="auto">
          <a:xfrm>
            <a:off x="250825" y="32131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de-DE" dirty="0">
                <a:latin typeface="Calibri" charset="0"/>
                <a:cs typeface="Arial" charset="0"/>
              </a:rPr>
              <a:t>Sie beleuchtet vor </a:t>
            </a:r>
            <a:r>
              <a:rPr lang="de-DE" dirty="0" smtClean="0">
                <a:latin typeface="Calibri" charset="0"/>
                <a:cs typeface="Arial" charset="0"/>
              </a:rPr>
              <a:t>allem, </a:t>
            </a:r>
            <a:r>
              <a:rPr lang="de-DE" dirty="0">
                <a:latin typeface="Calibri" charset="0"/>
                <a:cs typeface="Arial" charset="0"/>
              </a:rPr>
              <a:t>welche Informationen in einem Dialog neu/wichtig, alt/neu sind.</a:t>
            </a:r>
          </a:p>
        </p:txBody>
      </p:sp>
      <p:sp>
        <p:nvSpPr>
          <p:cNvPr id="21511" name="Rectangle 2"/>
          <p:cNvSpPr>
            <a:spLocks/>
          </p:cNvSpPr>
          <p:nvPr/>
        </p:nvSpPr>
        <p:spPr bwMode="auto">
          <a:xfrm>
            <a:off x="750888" y="4314825"/>
            <a:ext cx="3003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What did Marianna do?</a:t>
            </a:r>
          </a:p>
        </p:txBody>
      </p:sp>
      <p:sp>
        <p:nvSpPr>
          <p:cNvPr id="21512" name="Rectangle 3"/>
          <p:cNvSpPr>
            <a:spLocks/>
          </p:cNvSpPr>
          <p:nvPr/>
        </p:nvSpPr>
        <p:spPr bwMode="auto">
          <a:xfrm>
            <a:off x="293688" y="4848225"/>
            <a:ext cx="411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de-DE" b="1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Marianna</a:t>
            </a:r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 made the </a:t>
            </a:r>
            <a:r>
              <a:rPr lang="de-DE" b="1">
                <a:solidFill>
                  <a:schemeClr val="tx1"/>
                </a:solidFill>
                <a:latin typeface="Calibri" charset="0"/>
                <a:cs typeface="Arial" charset="0"/>
              </a:rPr>
              <a:t>marmalade</a:t>
            </a:r>
            <a:endParaRPr lang="de-DE" b="1">
              <a:solidFill>
                <a:schemeClr val="tx1"/>
              </a:solidFill>
              <a:latin typeface="Calibri" charset="0"/>
              <a:cs typeface="Arial Bold" charset="0"/>
              <a:sym typeface="Arial Bold" charset="0"/>
            </a:endParaRPr>
          </a:p>
        </p:txBody>
      </p:sp>
      <p:sp>
        <p:nvSpPr>
          <p:cNvPr id="21513" name="Rectangle 4"/>
          <p:cNvSpPr>
            <a:spLocks/>
          </p:cNvSpPr>
          <p:nvPr/>
        </p:nvSpPr>
        <p:spPr bwMode="auto">
          <a:xfrm>
            <a:off x="4787900" y="4314825"/>
            <a:ext cx="3543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Who made the marmalade?</a:t>
            </a:r>
          </a:p>
        </p:txBody>
      </p:sp>
      <p:sp>
        <p:nvSpPr>
          <p:cNvPr id="21514" name="Rectangle 6"/>
          <p:cNvSpPr>
            <a:spLocks/>
          </p:cNvSpPr>
          <p:nvPr/>
        </p:nvSpPr>
        <p:spPr bwMode="auto">
          <a:xfrm>
            <a:off x="827088" y="5229225"/>
            <a:ext cx="24653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A           U         U    A</a:t>
            </a:r>
          </a:p>
        </p:txBody>
      </p:sp>
      <p:sp>
        <p:nvSpPr>
          <p:cNvPr id="21515" name="Rectangle 7"/>
          <p:cNvSpPr>
            <a:spLocks/>
          </p:cNvSpPr>
          <p:nvPr/>
        </p:nvSpPr>
        <p:spPr bwMode="auto">
          <a:xfrm>
            <a:off x="5246688" y="5229225"/>
            <a:ext cx="2481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A           U         U    U</a:t>
            </a:r>
          </a:p>
        </p:txBody>
      </p:sp>
      <p:sp>
        <p:nvSpPr>
          <p:cNvPr id="21516" name="Rectangle 8"/>
          <p:cNvSpPr>
            <a:spLocks/>
          </p:cNvSpPr>
          <p:nvPr/>
        </p:nvSpPr>
        <p:spPr bwMode="auto">
          <a:xfrm>
            <a:off x="1055688" y="5991225"/>
            <a:ext cx="685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>
            <a:spAutoFit/>
          </a:bodyPr>
          <a:lstStyle/>
          <a:p>
            <a:pPr marL="39688"/>
            <a:r>
              <a:rPr lang="de-DE" b="1">
                <a:solidFill>
                  <a:schemeClr val="tx1"/>
                </a:solidFill>
                <a:latin typeface="Calibri" charset="0"/>
                <a:cs typeface="Arial" charset="0"/>
              </a:rPr>
              <a:t>A</a:t>
            </a:r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 = akzentuiertes Wort, U = unakzentuiertes Wort</a:t>
            </a:r>
          </a:p>
        </p:txBody>
      </p:sp>
      <p:sp>
        <p:nvSpPr>
          <p:cNvPr id="21517" name="Rectangle 3"/>
          <p:cNvSpPr>
            <a:spLocks/>
          </p:cNvSpPr>
          <p:nvPr/>
        </p:nvSpPr>
        <p:spPr bwMode="auto">
          <a:xfrm>
            <a:off x="4713288" y="4848225"/>
            <a:ext cx="411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de-DE" b="1">
                <a:solidFill>
                  <a:schemeClr val="tx1"/>
                </a:solidFill>
                <a:latin typeface="Calibri" charset="0"/>
                <a:cs typeface="Arial Bold" charset="0"/>
                <a:sym typeface="Arial Bold" charset="0"/>
              </a:rPr>
              <a:t>Marianna</a:t>
            </a:r>
            <a:r>
              <a:rPr lang="de-DE">
                <a:solidFill>
                  <a:schemeClr val="tx1"/>
                </a:solidFill>
                <a:latin typeface="Calibri" charset="0"/>
                <a:cs typeface="Arial" charset="0"/>
              </a:rPr>
              <a:t> made the marmalade</a:t>
            </a:r>
            <a:endParaRPr lang="de-DE">
              <a:solidFill>
                <a:schemeClr val="tx1"/>
              </a:solidFill>
              <a:latin typeface="Calibri" charset="0"/>
              <a:cs typeface="Arial Bold" charset="0"/>
              <a:sym typeface="Arial Bold" charset="0"/>
            </a:endParaRPr>
          </a:p>
        </p:txBody>
      </p:sp>
      <p:sp>
        <p:nvSpPr>
          <p:cNvPr id="21518" name="TextBox 2"/>
          <p:cNvSpPr txBox="1">
            <a:spLocks noChangeArrowheads="1"/>
          </p:cNvSpPr>
          <p:nvPr/>
        </p:nvSpPr>
        <p:spPr bwMode="auto">
          <a:xfrm>
            <a:off x="306388" y="2708275"/>
            <a:ext cx="1152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37931725" indent="-37474525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  <a:latin typeface="Calibri" charset="0"/>
                <a:cs typeface="Calibri" charset="0"/>
              </a:rPr>
              <a:t>Wozu?</a:t>
            </a:r>
          </a:p>
        </p:txBody>
      </p:sp>
      <p:sp>
        <p:nvSpPr>
          <p:cNvPr id="21519" name="Oval 22"/>
          <p:cNvSpPr>
            <a:spLocks noChangeArrowheads="1"/>
          </p:cNvSpPr>
          <p:nvPr/>
        </p:nvSpPr>
        <p:spPr bwMode="auto">
          <a:xfrm>
            <a:off x="611188" y="1412875"/>
            <a:ext cx="228600" cy="228600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en-GB">
              <a:solidFill>
                <a:schemeClr val="tx1"/>
              </a:solidFill>
              <a:latin typeface="Calibri" charset="0"/>
              <a:cs typeface="Arial" charset="0"/>
            </a:endParaRPr>
          </a:p>
        </p:txBody>
      </p:sp>
      <p:sp>
        <p:nvSpPr>
          <p:cNvPr id="21520" name="Oval 22"/>
          <p:cNvSpPr>
            <a:spLocks noChangeArrowheads="1"/>
          </p:cNvSpPr>
          <p:nvPr/>
        </p:nvSpPr>
        <p:spPr bwMode="auto">
          <a:xfrm>
            <a:off x="611188" y="1989138"/>
            <a:ext cx="228600" cy="228600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en-GB">
              <a:solidFill>
                <a:schemeClr val="tx1"/>
              </a:solidFill>
              <a:latin typeface="Calibri" charset="0"/>
              <a:cs typeface="Arial" charset="0"/>
            </a:endParaRPr>
          </a:p>
        </p:txBody>
      </p:sp>
      <p:pic>
        <p:nvPicPr>
          <p:cNvPr id="19" name="197DD3A7.WAV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9530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2C57D0EA.WAV">
            <a:hlinkClick r:id="" action="ppaction://media"/>
          </p:cNvPr>
          <p:cNvPicPr>
            <a:picLocks noRot="1"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9530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6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996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Arial"/>
        <a:ea typeface="ヒラギノ角ゴ ProN W3"/>
        <a:cs typeface="ヒラギノ角ゴ ProN W3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noFill/>
          <a:miter lim="800000"/>
          <a:headEnd/>
          <a:tailEnd/>
        </a:ln>
      </a:spPr>
      <a:bodyPr lIns="0" tIns="0" rIns="40639" bIns="0">
        <a:prstTxWarp prst="textNoShape">
          <a:avLst/>
        </a:prstTxWarp>
      </a:bodyPr>
      <a:lstStyle>
        <a:defPPr marL="39688">
          <a:defRPr dirty="0" smtClean="0">
            <a:solidFill>
              <a:schemeClr val="tx1"/>
            </a:solidFill>
            <a:latin typeface="Calibri"/>
            <a:ea typeface="Arial" charset="0"/>
            <a:cs typeface="Calibri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-128"/>
            <a:cs typeface="ヒラギノ角ゴ ProN W3" charset="-128"/>
            <a:sym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Calibri"/>
            <a:cs typeface="Calibri"/>
          </a:defRPr>
        </a:defPPr>
      </a:lstStyle>
    </a:tx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990</Words>
  <Characters>0</Characters>
  <Application>Microsoft Macintosh PowerPoint</Application>
  <PresentationFormat>Bildschirmpräsentation (4:3)</PresentationFormat>
  <Lines>0</Lines>
  <Paragraphs>162</Paragraphs>
  <Slides>16</Slides>
  <Notes>0</Notes>
  <HiddenSlides>0</HiddenSlides>
  <MMClips>24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Title &amp; Bullets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Slide 1</dc:title>
  <dc:subject/>
  <dc:creator>jmh</dc:creator>
  <cp:keywords/>
  <dc:description/>
  <cp:lastModifiedBy>Ulrich Reubold</cp:lastModifiedBy>
  <cp:revision>53</cp:revision>
  <dcterms:created xsi:type="dcterms:W3CDTF">2017-09-01T04:36:49Z</dcterms:created>
  <dcterms:modified xsi:type="dcterms:W3CDTF">2017-10-16T12:20:48Z</dcterms:modified>
  <cp:category/>
</cp:coreProperties>
</file>