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6" r:id="rId2"/>
    <p:sldId id="267" r:id="rId3"/>
    <p:sldId id="268" r:id="rId4"/>
    <p:sldId id="300" r:id="rId5"/>
    <p:sldId id="277" r:id="rId6"/>
    <p:sldId id="352" r:id="rId7"/>
    <p:sldId id="374" r:id="rId8"/>
    <p:sldId id="354" r:id="rId9"/>
    <p:sldId id="355" r:id="rId10"/>
    <p:sldId id="356" r:id="rId11"/>
    <p:sldId id="359" r:id="rId12"/>
    <p:sldId id="357" r:id="rId13"/>
    <p:sldId id="353" r:id="rId14"/>
    <p:sldId id="350" r:id="rId15"/>
    <p:sldId id="373" r:id="rId16"/>
    <p:sldId id="368" r:id="rId17"/>
    <p:sldId id="363" r:id="rId18"/>
    <p:sldId id="366" r:id="rId19"/>
    <p:sldId id="369" r:id="rId20"/>
    <p:sldId id="364" r:id="rId21"/>
    <p:sldId id="370" r:id="rId22"/>
    <p:sldId id="365" r:id="rId23"/>
    <p:sldId id="371" r:id="rId24"/>
    <p:sldId id="285" r:id="rId25"/>
    <p:sldId id="335" r:id="rId26"/>
    <p:sldId id="372" r:id="rId27"/>
    <p:sldId id="336" r:id="rId28"/>
    <p:sldId id="337" r:id="rId29"/>
    <p:sldId id="338" r:id="rId30"/>
    <p:sldId id="33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0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Wav files for these sentences from </a:t>
            </a:r>
            <a:r>
              <a:rPr lang="en-US" dirty="0" err="1" smtClean="0"/>
              <a:t>Kübler</a:t>
            </a:r>
            <a:r>
              <a:rPr lang="en-US" dirty="0" smtClean="0"/>
              <a:t> are to be found embedded in </a:t>
            </a:r>
            <a:r>
              <a:rPr lang="en-US" dirty="0" err="1" smtClean="0"/>
              <a:t>frenchsummary.ppt</a:t>
            </a:r>
            <a:r>
              <a:rPr lang="en-US" dirty="0" smtClean="0"/>
              <a:t> of http://</a:t>
            </a:r>
            <a:r>
              <a:rPr lang="en-US" dirty="0" err="1" smtClean="0"/>
              <a:t>www.phonetik.uni-muenchen.de</a:t>
            </a:r>
            <a:r>
              <a:rPr lang="en-US" dirty="0" smtClean="0"/>
              <a:t>/%7Ejmh/</a:t>
            </a:r>
            <a:r>
              <a:rPr lang="en-US" dirty="0" err="1" smtClean="0"/>
              <a:t>lehre</a:t>
            </a:r>
            <a:r>
              <a:rPr lang="en-US" dirty="0" smtClean="0"/>
              <a:t>/</a:t>
            </a:r>
            <a:r>
              <a:rPr lang="en-US" dirty="0" err="1" smtClean="0"/>
              <a:t>sem</a:t>
            </a:r>
            <a:r>
              <a:rPr lang="en-US" dirty="0" smtClean="0"/>
              <a:t>/ws1011/pros/</a:t>
            </a:r>
            <a:r>
              <a:rPr lang="en-US" dirty="0" err="1" smtClean="0"/>
              <a:t>prosodie.htm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9BC80-9101-A740-A414-8CD25CFCC2F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16.01.18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microsoft.com/office/2007/relationships/media" Target="../media/media9.WAV"/><Relationship Id="rId6" Type="http://schemas.openxmlformats.org/officeDocument/2006/relationships/audio" Target="../media/media9.WAV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8.png"/><Relationship Id="rId9" Type="http://schemas.openxmlformats.org/officeDocument/2006/relationships/image" Target="../media/image2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file://localhost/Users/reubold/Desktop/ws1718/wavs/FTOBI/Fig_3.2.WAV" TargetMode="External"/><Relationship Id="rId2" Type="http://schemas.openxmlformats.org/officeDocument/2006/relationships/audio" Target="file://localhost/Users/reubold/Desktop/ws1718/wavs/FTOBI/Fig_3.2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file://localhost/Users/reubold/Desktop/ws1718/wavs/FTOBI/Fig_3.15.wav" TargetMode="External"/><Relationship Id="rId2" Type="http://schemas.openxmlformats.org/officeDocument/2006/relationships/audio" Target="file://localhost/Users/reubold/Desktop/ws1718/wavs/FTOBI/Fig_3.15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file://localhost/Users/reubold/Desktop/ws1718/wavs/FTOBI/Fig_3.36.wav" TargetMode="External"/><Relationship Id="rId2" Type="http://schemas.openxmlformats.org/officeDocument/2006/relationships/audio" Target="file://localhost/Users/reubold/Desktop/ws1718/wavs/FTOBI/Fig_3.36.wa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microsoft.com/office/2007/relationships/media" Target="file://localhost/Users/reubold/Desktop/ws1718/wavs/FTOBI/Fig_3.28.wav" TargetMode="External"/><Relationship Id="rId2" Type="http://schemas.openxmlformats.org/officeDocument/2006/relationships/audio" Target="file://localhost/Users/reubold/Desktop/ws1718/wavs/FTOBI/Fig_3.28.wa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file://localhost/Users/reubold/Desktop/ws1718/wavs/FTOBI/Fig_3_10.wav" TargetMode="External"/><Relationship Id="rId2" Type="http://schemas.openxmlformats.org/officeDocument/2006/relationships/audio" Target="file://localhost/Users/reubold/Desktop/ws1718/wavs/FTOBI/Fig_3_10.wa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0963"/>
            <a:ext cx="3962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Französischen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43200" y="168275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57200" y="2837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Sound-Beispiele aus Jun &amp; </a:t>
            </a:r>
            <a:r>
              <a:rPr lang="de-DE" dirty="0" err="1">
                <a:latin typeface="Calibri" pitchFamily="-100" charset="0"/>
              </a:rPr>
              <a:t>Fougeron</a:t>
            </a:r>
            <a:r>
              <a:rPr lang="de-DE" dirty="0">
                <a:latin typeface="Calibri" pitchFamily="-100" charset="0"/>
              </a:rPr>
              <a:t> (2002), Welby (</a:t>
            </a:r>
            <a:r>
              <a:rPr lang="de-DE" dirty="0" smtClean="0">
                <a:latin typeface="Calibri" pitchFamily="-100" charset="0"/>
              </a:rPr>
              <a:t>2003, 2007)</a:t>
            </a:r>
            <a:r>
              <a:rPr lang="de-DE" dirty="0">
                <a:latin typeface="Calibri" pitchFamily="-100" charset="0"/>
              </a:rPr>
              <a:t>,</a:t>
            </a:r>
            <a:r>
              <a:rPr lang="de-DE" dirty="0" smtClean="0">
                <a:latin typeface="Calibri" pitchFamily="-100" charset="0"/>
              </a:rPr>
              <a:t> und </a:t>
            </a:r>
            <a:r>
              <a:rPr lang="en-US" dirty="0" err="1" smtClean="0">
                <a:latin typeface="Calibri" pitchFamily="-100" charset="0"/>
              </a:rPr>
              <a:t>Delais-Roussarie</a:t>
            </a:r>
            <a:r>
              <a:rPr lang="en-US" dirty="0" smtClean="0">
                <a:latin typeface="Calibri" pitchFamily="-100" charset="0"/>
              </a:rPr>
              <a:t> (2015) = F-TOBI</a:t>
            </a:r>
            <a:endParaRPr lang="de-DE" dirty="0">
              <a:latin typeface="Calibri" pitchFamily="-1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26346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Jun, Sun-Ah and </a:t>
            </a:r>
            <a:r>
              <a:rPr lang="en-US" sz="1700" dirty="0" err="1" smtClean="0"/>
              <a:t>Cécile</a:t>
            </a:r>
            <a:r>
              <a:rPr lang="en-US" sz="1700" dirty="0" smtClean="0"/>
              <a:t> </a:t>
            </a:r>
            <a:r>
              <a:rPr lang="en-US" sz="1700" dirty="0" err="1" smtClean="0"/>
              <a:t>Fougeron</a:t>
            </a:r>
            <a:r>
              <a:rPr lang="en-US" sz="1700" dirty="0" smtClean="0"/>
              <a:t>. (2002). Realizations of accentual phrase in French. </a:t>
            </a:r>
            <a:r>
              <a:rPr lang="en-US" sz="1700" i="1" dirty="0" err="1" smtClean="0"/>
              <a:t>Probus</a:t>
            </a:r>
            <a:r>
              <a:rPr lang="en-US" sz="1700" dirty="0" smtClean="0"/>
              <a:t> 14, 147–172. </a:t>
            </a:r>
            <a:r>
              <a:rPr lang="en-US" sz="1700" b="1" dirty="0" smtClean="0"/>
              <a:t>jun02.probus.pdf</a:t>
            </a:r>
          </a:p>
          <a:p>
            <a:r>
              <a:rPr lang="en-US" sz="1700" dirty="0" smtClean="0"/>
              <a:t>Jun, Sun-Ah &amp; </a:t>
            </a:r>
            <a:r>
              <a:rPr lang="en-US" sz="1700" dirty="0" err="1" smtClean="0"/>
              <a:t>Cécile</a:t>
            </a:r>
            <a:r>
              <a:rPr lang="en-US" sz="1700" dirty="0" smtClean="0"/>
              <a:t> </a:t>
            </a:r>
            <a:r>
              <a:rPr lang="en-US" sz="1700" dirty="0" err="1" smtClean="0"/>
              <a:t>Fougeron</a:t>
            </a:r>
            <a:r>
              <a:rPr lang="en-US" sz="1700" dirty="0" smtClean="0"/>
              <a:t> (2000) A phonological model of French intonation.  In  Intonation: Analysis, Modeling and Technology, ed. by </a:t>
            </a:r>
            <a:r>
              <a:rPr lang="en-US" sz="1700" dirty="0" err="1" smtClean="0"/>
              <a:t>Antonis</a:t>
            </a:r>
            <a:r>
              <a:rPr lang="en-US" sz="1700" dirty="0" smtClean="0"/>
              <a:t> </a:t>
            </a:r>
            <a:r>
              <a:rPr lang="en-US" sz="1700" dirty="0" err="1" smtClean="0"/>
              <a:t>Botinis</a:t>
            </a:r>
            <a:r>
              <a:rPr lang="en-US" sz="1700" dirty="0" smtClean="0"/>
              <a:t> .  </a:t>
            </a:r>
            <a:r>
              <a:rPr lang="en-US" sz="1700" dirty="0" err="1" smtClean="0"/>
              <a:t>Kluwer</a:t>
            </a:r>
            <a:r>
              <a:rPr lang="en-US" sz="1700" dirty="0" smtClean="0"/>
              <a:t> Academic Publishers. pp.209-242. </a:t>
            </a:r>
            <a:r>
              <a:rPr lang="en-US" sz="1700" b="1" dirty="0" smtClean="0"/>
              <a:t>jun00.pdf</a:t>
            </a:r>
          </a:p>
          <a:p>
            <a:r>
              <a:rPr lang="en-US" sz="1700" dirty="0" err="1" smtClean="0"/>
              <a:t>Welby</a:t>
            </a:r>
            <a:r>
              <a:rPr lang="en-US" sz="1700" dirty="0" smtClean="0"/>
              <a:t> (2003) The slaying of Lady </a:t>
            </a:r>
            <a:r>
              <a:rPr lang="en-US" sz="1700" dirty="0" err="1" smtClean="0"/>
              <a:t>Mondegreen</a:t>
            </a:r>
            <a:r>
              <a:rPr lang="en-US" sz="1700" dirty="0" smtClean="0"/>
              <a:t>, being a study of French tonal association and alignment and their role in speech segmentation. PhD </a:t>
            </a:r>
            <a:r>
              <a:rPr lang="en-US" sz="1700" dirty="0" err="1" smtClean="0"/>
              <a:t>Diss</a:t>
            </a:r>
            <a:r>
              <a:rPr lang="en-US" sz="1700" dirty="0" smtClean="0"/>
              <a:t>, Ohio State University. </a:t>
            </a:r>
            <a:r>
              <a:rPr lang="en-US" sz="1700" b="1" dirty="0" smtClean="0"/>
              <a:t>welby2003.pdf</a:t>
            </a:r>
          </a:p>
          <a:p>
            <a:r>
              <a:rPr lang="en-US" sz="1700" dirty="0" err="1" smtClean="0"/>
              <a:t>Welby</a:t>
            </a:r>
            <a:r>
              <a:rPr lang="en-US" sz="1700" dirty="0" smtClean="0"/>
              <a:t>, P. (2007) The role of early fundamental frequency rises and elbows in French word segmentation. </a:t>
            </a:r>
            <a:r>
              <a:rPr lang="en-US" sz="1700" i="1" dirty="0" smtClean="0"/>
              <a:t>Speech Communication </a:t>
            </a:r>
            <a:r>
              <a:rPr lang="en-US" sz="1700" dirty="0" smtClean="0"/>
              <a:t>49, 28–48. </a:t>
            </a:r>
            <a:r>
              <a:rPr lang="en-US" sz="1700" b="1" dirty="0" smtClean="0"/>
              <a:t>welby07.specom.pdf</a:t>
            </a:r>
          </a:p>
          <a:p>
            <a:r>
              <a:rPr lang="en-US" sz="1700" dirty="0" err="1" smtClean="0"/>
              <a:t>Delais-Roussarie</a:t>
            </a:r>
            <a:r>
              <a:rPr lang="en-US" sz="1700" dirty="0" smtClean="0"/>
              <a:t> et al. (2015) </a:t>
            </a:r>
            <a:r>
              <a:rPr lang="en-US" sz="1700" dirty="0" err="1" smtClean="0"/>
              <a:t>Intonational</a:t>
            </a:r>
            <a:r>
              <a:rPr lang="en-US" sz="1700" dirty="0" smtClean="0"/>
              <a:t> Phonology of French: Developing a </a:t>
            </a:r>
            <a:r>
              <a:rPr lang="en-US" sz="1700" dirty="0" err="1" smtClean="0"/>
              <a:t>ToBI</a:t>
            </a:r>
            <a:r>
              <a:rPr lang="en-US" sz="1700" dirty="0" smtClean="0"/>
              <a:t> system for French In S. </a:t>
            </a:r>
            <a:r>
              <a:rPr lang="en-US" sz="1700" dirty="0" err="1" smtClean="0"/>
              <a:t>Frota</a:t>
            </a:r>
            <a:r>
              <a:rPr lang="en-US" sz="1700" dirty="0" smtClean="0"/>
              <a:t> &amp; P. </a:t>
            </a:r>
            <a:r>
              <a:rPr lang="en-US" sz="1700" dirty="0" err="1" smtClean="0"/>
              <a:t>Prieto</a:t>
            </a:r>
            <a:r>
              <a:rPr lang="en-US" sz="1700" dirty="0" smtClean="0"/>
              <a:t> (Eds.), Intonation in Romance. OUP: Oxford. </a:t>
            </a:r>
            <a:r>
              <a:rPr lang="en-US" sz="1700" b="1" dirty="0" smtClean="0"/>
              <a:t>ftobi15.pdf</a:t>
            </a:r>
            <a:r>
              <a:rPr lang="en-US" sz="1700" dirty="0" smtClean="0"/>
              <a:t>	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1558130"/>
            <a:ext cx="82613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monad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70300" y="584120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247231" y="590708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01494" y="5907086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603081" y="5399086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48819" y="5399086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83025" y="514588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la limonade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16425" y="569991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6886575" y="536813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165100" y="1086643"/>
            <a:ext cx="8474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La grenadine, la </a:t>
            </a:r>
            <a:r>
              <a:rPr lang="en-US" sz="2400" dirty="0" err="1">
                <a:latin typeface="Calibri" pitchFamily="-100" charset="0"/>
              </a:rPr>
              <a:t>limonade</a:t>
            </a:r>
            <a:r>
              <a:rPr lang="en-US" sz="2400" dirty="0">
                <a:latin typeface="Calibri" pitchFamily="-100" charset="0"/>
              </a:rPr>
              <a:t> et </a:t>
            </a:r>
            <a:r>
              <a:rPr lang="en-US" sz="2400" dirty="0" err="1" smtClean="0">
                <a:latin typeface="Calibri" pitchFamily="-100" charset="0"/>
              </a:rPr>
              <a:t>l’orangina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ont</a:t>
            </a:r>
            <a:r>
              <a:rPr lang="en-US" sz="2400" dirty="0">
                <a:latin typeface="Calibri" pitchFamily="-100" charset="0"/>
              </a:rPr>
              <a:t>  </a:t>
            </a:r>
            <a:r>
              <a:rPr lang="en-US" sz="2400" dirty="0" err="1">
                <a:latin typeface="Calibri" pitchFamily="-100" charset="0"/>
              </a:rPr>
              <a:t>été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versés</a:t>
            </a:r>
            <a:r>
              <a:rPr lang="en-US" sz="2400" dirty="0">
                <a:latin typeface="Calibri" pitchFamily="-100" charset="0"/>
              </a:rPr>
              <a:t> par Anna.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075" y="4155280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9925" y="1945480"/>
            <a:ext cx="4810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587" y="1867693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3333497" y="607218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/>
              <a:t>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2</a:t>
            </a:r>
            <a:r>
              <a:rPr lang="en-GB" sz="2400" dirty="0"/>
              <a:t> H*</a:t>
            </a:r>
          </a:p>
        </p:txBody>
      </p:sp>
      <p:pic>
        <p:nvPicPr>
          <p:cNvPr id="20" name="Welby-figure-3.18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95297" y="856456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4048666" y="673099"/>
            <a:ext cx="460375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3031" y="5367337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456" y="4156868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8425" y="2178049"/>
            <a:ext cx="4810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656" y="3266280"/>
            <a:ext cx="4180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7812" y="2178049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2968" y="6519446"/>
            <a:ext cx="693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Die </a:t>
            </a:r>
            <a:r>
              <a:rPr lang="de-DE" sz="1600" dirty="0" err="1" smtClean="0">
                <a:latin typeface="Calibri" pitchFamily="-100" charset="0"/>
              </a:rPr>
              <a:t>grenadine</a:t>
            </a:r>
            <a:r>
              <a:rPr lang="de-DE" sz="1600" dirty="0" smtClean="0">
                <a:latin typeface="Calibri" pitchFamily="-100" charset="0"/>
              </a:rPr>
              <a:t>, Limo und Orangensaft wurden von Anna eingeschenkt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b="43553"/>
          <a:stretch>
            <a:fillRect/>
          </a:stretch>
        </p:blipFill>
        <p:spPr bwMode="auto">
          <a:xfrm>
            <a:off x="685800" y="1981200"/>
            <a:ext cx="689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588" y="4419600"/>
            <a:ext cx="1827215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65995" y="3517109"/>
            <a:ext cx="3543302" cy="14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5670" y="3581405"/>
            <a:ext cx="365760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3192" y="4266802"/>
            <a:ext cx="12184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8190" y="4419204"/>
            <a:ext cx="1828011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814637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962438" y="22098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086370" y="22860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96192" y="4262735"/>
            <a:ext cx="129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Marie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8523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mange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67200" y="4262735"/>
            <a:ext cx="83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une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86400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banane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484312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6485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486400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2287" y="6100465"/>
            <a:ext cx="252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Fig. 3.9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60562" y="800398"/>
            <a:ext cx="430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Diese AP besteht nur aus </a:t>
            </a:r>
            <a:r>
              <a:rPr lang="de-DE" sz="2400" i="1" dirty="0" err="1" smtClean="0">
                <a:latin typeface="Calibri" pitchFamily="-100" charset="0"/>
              </a:rPr>
              <a:t>mange</a:t>
            </a:r>
            <a:endParaRPr lang="de-DE" sz="2400" i="1" dirty="0"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46562" y="5931188"/>
            <a:ext cx="466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Marie isst eine Banane</a:t>
            </a:r>
            <a:endParaRPr lang="de-DE" sz="1600" dirty="0">
              <a:latin typeface="Calibri" pitchFamily="-100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96917" y="1621631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Fig_3_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92" y="8003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" y="2500312"/>
            <a:ext cx="6894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8525" y="2038350"/>
            <a:ext cx="689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</a:rPr>
              <a:t>Le mélanome, la mélanine et le collagène étaient étudiés à la fac</a:t>
            </a:r>
            <a:endParaRPr lang="de-DE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10112"/>
            <a:ext cx="41751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408237"/>
            <a:ext cx="532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H1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63" y="4248150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1450" y="2638425"/>
            <a:ext cx="532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H1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00200" y="5241925"/>
            <a:ext cx="262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o    m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4527550" y="5241925"/>
            <a:ext cx="2513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i    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659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615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362200" y="5749925"/>
            <a:ext cx="52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4794" y="58539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5226050" y="5749925"/>
            <a:ext cx="52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7467600" y="54673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2650" y="4248150"/>
            <a:ext cx="41751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3084513" y="528637"/>
            <a:ext cx="407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GB" sz="2400" strike="sngStrike" dirty="0">
                <a:solidFill>
                  <a:srgbClr val="FF0000"/>
                </a:solidFill>
              </a:rPr>
              <a:t>L</a:t>
            </a:r>
            <a:r>
              <a:rPr lang="en-GB" sz="2400" strike="sngStrike" baseline="-25000" dirty="0">
                <a:solidFill>
                  <a:srgbClr val="FF0000"/>
                </a:solidFill>
              </a:rPr>
              <a:t>2</a:t>
            </a:r>
            <a:r>
              <a:rPr lang="en-GB" sz="2400" strike="sngStrike" dirty="0">
                <a:solidFill>
                  <a:srgbClr val="FF0000"/>
                </a:solidFill>
              </a:rPr>
              <a:t>H*</a:t>
            </a:r>
          </a:p>
        </p:txBody>
      </p:sp>
      <p:pic>
        <p:nvPicPr>
          <p:cNvPr id="25" name="Welby-figure-3.1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2195512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melanine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696" y="5792258"/>
            <a:ext cx="293687" cy="293687"/>
          </a:xfrm>
          <a:prstGeom prst="rect">
            <a:avLst/>
          </a:prstGeom>
        </p:spPr>
      </p:pic>
      <p:pic>
        <p:nvPicPr>
          <p:cNvPr id="21" name="melanom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1912" y="5815013"/>
            <a:ext cx="293687" cy="2936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17550" y="838022"/>
            <a:ext cx="762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Seltener wird H* in schnell gesprochener Sprache getilgt – wodurch ausnahmsweise die wahrgenommene Hauptbetonung auf dem ersten LH fällt.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3725" y="6379578"/>
            <a:ext cx="8550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Das </a:t>
            </a:r>
            <a:r>
              <a:rPr lang="de-DE" sz="1600" dirty="0" err="1" smtClean="0">
                <a:latin typeface="Calibri" pitchFamily="-100" charset="0"/>
              </a:rPr>
              <a:t>Melanom,das</a:t>
            </a:r>
            <a:r>
              <a:rPr lang="de-DE" sz="1600" dirty="0" smtClean="0">
                <a:latin typeface="Calibri" pitchFamily="-100" charset="0"/>
              </a:rPr>
              <a:t> Melanin wurden von den Studenten an der Fakultät studiert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819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4989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gibt es eine Intonationsphrase mit einem stärkeren prosodischen Bruch als für die Akzentphrase.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4592596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Füe</a:t>
            </a:r>
            <a:r>
              <a:rPr lang="de-DE" sz="2400" dirty="0" smtClean="0">
                <a:latin typeface="Calibri" pitchFamily="-100" charset="0"/>
              </a:rPr>
              <a:t> jede Intonationsphrase gibt es die Wahl zwischen zwei Grenztönen: L%, H%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1745396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Eine Intonationsphrase besteht aus mindestens einer Akzentphrase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3355032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[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smtClean="0">
                <a:latin typeface="Calibri" pitchFamily="-100" charset="0"/>
              </a:rPr>
              <a:t>Les </a:t>
            </a:r>
            <a:r>
              <a:rPr lang="de-DE" sz="2400" dirty="0" err="1" smtClean="0">
                <a:latin typeface="Calibri" pitchFamily="-100" charset="0"/>
              </a:rPr>
              <a:t>longs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navets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err="1" smtClean="0">
                <a:latin typeface="Calibri" pitchFamily="-100" charset="0"/>
              </a:rPr>
              <a:t>vont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laminer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 (</a:t>
            </a:r>
            <a:r>
              <a:rPr lang="de-DE" sz="2400" dirty="0" err="1" smtClean="0">
                <a:latin typeface="Calibri" pitchFamily="-100" charset="0"/>
              </a:rPr>
              <a:t>Marie-Renée</a:t>
            </a:r>
            <a:r>
              <a:rPr lang="de-DE" sz="2400" dirty="0" err="1" smtClean="0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-100" charset="0"/>
              </a:rPr>
              <a:t>]IP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pic>
        <p:nvPicPr>
          <p:cNvPr id="9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8762" y="357222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1" descr="fig3a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677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-277019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851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17194" y="4468019"/>
            <a:ext cx="1774825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66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809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952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1613" y="47990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66800" y="4799013"/>
            <a:ext cx="1249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col</a:t>
            </a:r>
            <a:r>
              <a:rPr lang="en-US" sz="2400">
                <a:latin typeface="Calibri" pitchFamily="-100" charset="0"/>
              </a:rPr>
              <a:t>é</a:t>
            </a:r>
            <a:r>
              <a:rPr lang="de-DE" sz="2400">
                <a:latin typeface="Calibri" pitchFamily="-100" charset="0"/>
              </a:rPr>
              <a:t>reux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505200" y="4799013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garçon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257800" y="4799013"/>
            <a:ext cx="1220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05600" y="479901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sa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20000" y="479901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mère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63" y="2890838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21367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8038" y="2813050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7238" y="2136775"/>
            <a:ext cx="53816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75013"/>
            <a:ext cx="41751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22891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de-DE" sz="2400" baseline="-25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24875" y="3505200"/>
            <a:ext cx="5334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73263" y="56372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362700" y="5559425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872831" y="5788819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08219" y="5788819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110038" y="6329363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IP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227012" y="6559550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06631" y="6476207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27806" y="5866607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fig3-LHiLHstar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6863" y="17986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3348038" y="1798638"/>
            <a:ext cx="274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017950" y="914400"/>
            <a:ext cx="80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Oft: H1 L%: also mit einem langen, fallenden Abstieg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53163" y="2751138"/>
            <a:ext cx="2271712" cy="1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17950" y="1460084"/>
            <a:ext cx="7018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Der cholerische Junge erzählt seiner Mutter Lügen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7084" y="1231901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930275" y="1143001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 smtClean="0">
                <a:latin typeface="Calibri" pitchFamily="-100" charset="0"/>
              </a:rPr>
              <a:t>Marie-Renée</a:t>
            </a:r>
            <a:r>
              <a:rPr lang="de-DE" sz="1600" dirty="0" smtClean="0">
                <a:latin typeface="Calibri" pitchFamily="-100" charset="0"/>
              </a:rPr>
              <a:t> wird die langen weiße Rüben zerschneiden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017950" y="685800"/>
            <a:ext cx="80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Oft: H1 L%: also mit einem langen, fallenden Abstieg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0848"/>
            <a:ext cx="9144000" cy="464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3424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019300"/>
            <a:ext cx="8610600" cy="281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962900" y="26289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533400" y="5791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Fig. 3.2 F-TOBI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9081" y="2052935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552700" y="5181600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Und um </a:t>
            </a:r>
            <a:r>
              <a:rPr lang="de-DE" sz="1600" dirty="0" err="1" smtClean="0">
                <a:latin typeface="Calibri" pitchFamily="-100" charset="0"/>
              </a:rPr>
              <a:t>wieviel</a:t>
            </a:r>
            <a:r>
              <a:rPr lang="de-DE" sz="1600" dirty="0" smtClean="0">
                <a:latin typeface="Calibri" pitchFamily="-100" charset="0"/>
              </a:rPr>
              <a:t> Uhr kommst Du wieder?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10" name="rentre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299865"/>
            <a:ext cx="4572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914400" y="461665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Bewirken oft einen f0-Anstieg gegen </a:t>
            </a:r>
            <a:r>
              <a:rPr lang="de-DE" sz="2400" dirty="0" err="1" smtClean="0">
                <a:latin typeface="Calibri" pitchFamily="-100" charset="0"/>
              </a:rPr>
              <a:t>Phrasenende</a:t>
            </a:r>
            <a:r>
              <a:rPr lang="de-DE" sz="2400" dirty="0" smtClean="0">
                <a:latin typeface="Calibri" pitchFamily="-100" charset="0"/>
              </a:rPr>
              <a:t> im letzten Wort der Phrase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588" y="0"/>
            <a:ext cx="3276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b="27059"/>
          <a:stretch>
            <a:fillRect/>
          </a:stretch>
        </p:blipFill>
        <p:spPr>
          <a:xfrm>
            <a:off x="146050" y="1270000"/>
            <a:ext cx="8851900" cy="3149600"/>
          </a:xfrm>
          <a:prstGeom prst="rect">
            <a:avLst/>
          </a:prstGeom>
        </p:spPr>
      </p:pic>
      <p:pic>
        <p:nvPicPr>
          <p:cNvPr id="6" name="Fig_3.2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82625"/>
            <a:ext cx="293687" cy="2936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20204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588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3732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430691" y="47621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1219200" y="514647"/>
            <a:ext cx="7999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Hoher/langer Anstieg im letzten Wort der Phrase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219200" y="4493567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Jean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895600" y="4493567"/>
            <a:ext cx="182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se </a:t>
            </a:r>
            <a:r>
              <a:rPr lang="de-DE" sz="2400" dirty="0" err="1" smtClean="0">
                <a:latin typeface="Calibri" pitchFamily="-100" charset="0"/>
              </a:rPr>
              <a:t>présente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30788" y="4493567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à</a:t>
            </a:r>
            <a:r>
              <a:rPr lang="de-DE" sz="2400" dirty="0" smtClean="0">
                <a:latin typeface="Calibri" pitchFamily="-100" charset="0"/>
              </a:rPr>
              <a:t> la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254750" y="4493567"/>
            <a:ext cx="1206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Mairie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5188" y="2895600"/>
            <a:ext cx="2055812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457200" y="5334000"/>
            <a:ext cx="457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(verleiht etwas Unglaubwürdigkeit)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2589" y="2664767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46050" y="6248400"/>
            <a:ext cx="27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Fig. 3.22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038600" y="6248400"/>
            <a:ext cx="4560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Jean will als Bürgermeister kandidieren?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2594" y="0"/>
            <a:ext cx="3200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t="24224" b="32518"/>
          <a:stretch>
            <a:fillRect/>
          </a:stretch>
        </p:blipFill>
        <p:spPr>
          <a:xfrm>
            <a:off x="228600" y="2438400"/>
            <a:ext cx="82423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57200" y="6019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FTOBI: 3.13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6" name="Fig_3.13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356" y="1752600"/>
            <a:ext cx="293687" cy="293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017950" y="914401"/>
            <a:ext cx="5459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H% und hoher und/oder langer Anstieg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438400" y="41910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8794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61606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782594" y="4342606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086059" y="4415135"/>
            <a:ext cx="666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Ben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0" y="4415135"/>
            <a:ext cx="499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333999" y="44151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Julien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871503" y="1707733"/>
            <a:ext cx="5678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Von Julien (ist doch klar/selbstverständlich</a:t>
            </a:r>
            <a:r>
              <a:rPr lang="de-DE" sz="1600" dirty="0" smtClean="0">
                <a:latin typeface="Calibri" pitchFamily="-100" charset="0"/>
              </a:rPr>
              <a:t>)</a:t>
            </a:r>
            <a:endParaRPr lang="de-DE" sz="1600" dirty="0">
              <a:latin typeface="Calibri" pitchFamily="-100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9388" y="2820194"/>
            <a:ext cx="2055812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0381" y="2664767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H%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" y="990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treten prominente oder eng fokussierte Wörter immer </a:t>
            </a:r>
            <a:r>
              <a:rPr lang="de-DE" sz="2400" b="1" dirty="0" smtClean="0">
                <a:latin typeface="Calibri" pitchFamily="-100" charset="0"/>
              </a:rPr>
              <a:t>unmittelbar vor einer prosodischen Phrasengrenze </a:t>
            </a:r>
            <a:r>
              <a:rPr lang="de-DE" sz="2400" dirty="0" smtClean="0">
                <a:latin typeface="Calibri" pitchFamily="-100" charset="0"/>
              </a:rPr>
              <a:t>(IP) auf.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2057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Dadurch werden sie länger und/oder lauter.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1000" y="2819400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Das Wort im Französischen wird also prominent </a:t>
            </a:r>
            <a:r>
              <a:rPr lang="de-DE" sz="2400" b="1" dirty="0" smtClean="0">
                <a:latin typeface="Calibri" pitchFamily="-100" charset="0"/>
              </a:rPr>
              <a:t>wegen der prosodischen Grenze.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81000" y="3962400"/>
            <a:ext cx="7543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Zusätzlich kann das prominent produzierte (und notwendigerweise phrasenfinale) Wort mit einer </a:t>
            </a:r>
            <a:r>
              <a:rPr lang="de-DE" sz="2400" dirty="0" err="1" smtClean="0">
                <a:latin typeface="Calibri" pitchFamily="-100" charset="0"/>
              </a:rPr>
              <a:t>steigend-fallenden</a:t>
            </a:r>
            <a:r>
              <a:rPr lang="de-DE" sz="2400" dirty="0" smtClean="0">
                <a:latin typeface="Calibri" pitchFamily="-100" charset="0"/>
              </a:rPr>
              <a:t> Melodie produziert werden.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63087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Einige Eigenschaften der französischen Prosodie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38200" y="2290763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0000FF"/>
                </a:solidFill>
                <a:latin typeface="Calibri" pitchFamily="-100" charset="0"/>
              </a:rPr>
              <a:t>Rhythmus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38200" y="9842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Betonung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838200" y="3962400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Prosodische Einheiten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38200" y="2752726"/>
            <a:ext cx="73914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Silbenzählend</a:t>
            </a:r>
            <a:r>
              <a:rPr lang="de-DE" sz="2400" dirty="0" smtClean="0">
                <a:latin typeface="Calibri" pitchFamily="-100" charset="0"/>
              </a:rPr>
              <a:t>: eine </a:t>
            </a:r>
            <a:r>
              <a:rPr lang="de-DE" sz="2400" dirty="0">
                <a:latin typeface="Calibri" pitchFamily="-100" charset="0"/>
              </a:rPr>
              <a:t>geringere Variation in der Vokal- und daher Silbendauer im Vgl. zu Deutsch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38200" y="1446213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latin typeface="Calibri" pitchFamily="-100" charset="0"/>
              </a:rPr>
              <a:t>keine </a:t>
            </a:r>
            <a:r>
              <a:rPr lang="de-DE" sz="2400" b="1" dirty="0">
                <a:latin typeface="Calibri" pitchFamily="-100" charset="0"/>
              </a:rPr>
              <a:t>lexikalische </a:t>
            </a:r>
            <a:r>
              <a:rPr lang="de-DE" sz="2400" dirty="0">
                <a:latin typeface="Calibri" pitchFamily="-100" charset="0"/>
              </a:rPr>
              <a:t>sondern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b="1" dirty="0" smtClean="0">
                <a:latin typeface="Calibri" pitchFamily="-100" charset="0"/>
              </a:rPr>
              <a:t>Phrasenbetonung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838200" y="4422775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2400" dirty="0" err="1">
                <a:latin typeface="Calibri" pitchFamily="-100" charset="0"/>
              </a:rPr>
              <a:t>Silben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Wörter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Akzentphrasen</a:t>
            </a:r>
            <a:r>
              <a:rPr lang="en-AU" sz="2400" dirty="0">
                <a:latin typeface="Calibri" pitchFamily="-100" charset="0"/>
              </a:rPr>
              <a:t>, </a:t>
            </a:r>
            <a:r>
              <a:rPr lang="en-AU" sz="2400" dirty="0" err="1">
                <a:latin typeface="Calibri" pitchFamily="-100" charset="0"/>
              </a:rPr>
              <a:t>Intonationsphrasen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781300" y="158109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Ach wie gut das riecht!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8334" y="3244334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Untitled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4286" b="40230"/>
          <a:stretch>
            <a:fillRect/>
          </a:stretch>
        </p:blipFill>
        <p:spPr>
          <a:xfrm>
            <a:off x="0" y="2150477"/>
            <a:ext cx="8915400" cy="2191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09600" y="6248400"/>
            <a:ext cx="4152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FTOBI. Fig. 3.15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8" name="Fig3.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375742" y="1219199"/>
            <a:ext cx="307031" cy="307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85800" y="4419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15394" y="4267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56385" y="4267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001794" y="44196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9170" y="2921168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59388" y="3244334"/>
            <a:ext cx="1674812" cy="414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3289062"/>
            <a:ext cx="1674812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989806" y="4115594"/>
            <a:ext cx="221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Qu‘est-ce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que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200400" y="4115594"/>
            <a:ext cx="1410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ca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134100" y="411559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bon</a:t>
            </a:r>
            <a:r>
              <a:rPr lang="de-DE" sz="2400" dirty="0" smtClean="0">
                <a:latin typeface="Calibri" pitchFamily="-100" charset="0"/>
              </a:rPr>
              <a:t>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828800" y="695233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i="1" dirty="0" smtClean="0">
                <a:latin typeface="Calibri" pitchFamily="-100" charset="0"/>
              </a:rPr>
              <a:t>Bon</a:t>
            </a:r>
            <a:r>
              <a:rPr lang="de-DE" sz="2400" dirty="0" smtClean="0">
                <a:latin typeface="Calibri" pitchFamily="-100" charset="0"/>
              </a:rPr>
              <a:t> intonationsphrasenfinal, lang, laut und mit </a:t>
            </a:r>
            <a:r>
              <a:rPr lang="de-DE" sz="2400" dirty="0" err="1" smtClean="0">
                <a:latin typeface="Calibri" pitchFamily="-100" charset="0"/>
              </a:rPr>
              <a:t>steigend-fallender</a:t>
            </a:r>
            <a:r>
              <a:rPr lang="de-DE" sz="2400" dirty="0" smtClean="0">
                <a:latin typeface="Calibri" pitchFamily="-100" charset="0"/>
              </a:rPr>
              <a:t> Melodie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734300" y="4953000"/>
            <a:ext cx="118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t="3840" b="34714"/>
          <a:stretch>
            <a:fillRect/>
          </a:stretch>
        </p:blipFill>
        <p:spPr>
          <a:xfrm>
            <a:off x="1524000" y="1447800"/>
            <a:ext cx="67183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33400" y="60198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3.36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4" name="Fig_3.3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129540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4081" y="2690335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66413" y="2073275"/>
            <a:ext cx="2067387" cy="847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727838" y="2079237"/>
            <a:ext cx="1078725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00601" y="2266388"/>
            <a:ext cx="2067387" cy="847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169538" y="2231636"/>
            <a:ext cx="1078725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268392" y="4190603"/>
            <a:ext cx="1066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2590800" y="3886200"/>
            <a:ext cx="173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Marjolaine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38775" y="3886200"/>
            <a:ext cx="1736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Marjolaine</a:t>
            </a:r>
            <a:r>
              <a:rPr lang="de-DE" sz="2400" dirty="0" smtClean="0">
                <a:latin typeface="Calibri" pitchFamily="-100" charset="0"/>
              </a:rPr>
              <a:t>!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327525" y="4953000"/>
            <a:ext cx="111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429268" y="4953000"/>
            <a:ext cx="111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7708503" y="4190603"/>
            <a:ext cx="1066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533401" y="461665"/>
            <a:ext cx="7707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Phrasenfinal, lang, laut, </a:t>
            </a:r>
            <a:r>
              <a:rPr lang="de-DE" sz="2400" dirty="0" err="1" smtClean="0">
                <a:latin typeface="Calibri" pitchFamily="-100" charset="0"/>
              </a:rPr>
              <a:t>steigend-fallend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b="36818"/>
          <a:stretch>
            <a:fillRect/>
          </a:stretch>
        </p:blipFill>
        <p:spPr>
          <a:xfrm>
            <a:off x="762000" y="1600200"/>
            <a:ext cx="7759153" cy="2058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33400" y="5791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F-TOBI 3.28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5" name="fig3.2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663" y="2743200"/>
            <a:ext cx="185737" cy="185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2630091" y="4076303"/>
            <a:ext cx="1142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87194" y="38100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1794" y="38100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1447800" y="3658394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err="1" smtClean="0">
                <a:latin typeface="Calibri" pitchFamily="-100" charset="0"/>
              </a:rPr>
              <a:t>Pourquoi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581400" y="3658394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vous</a:t>
            </a:r>
            <a:r>
              <a:rPr lang="de-DE" sz="2400" dirty="0" smtClean="0">
                <a:latin typeface="Calibri" pitchFamily="-100" charset="0"/>
              </a:rPr>
              <a:t> ne </a:t>
            </a:r>
            <a:r>
              <a:rPr lang="de-DE" sz="2400" dirty="0" err="1" smtClean="0">
                <a:latin typeface="Calibri" pitchFamily="-100" charset="0"/>
              </a:rPr>
              <a:t>venez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553200" y="365839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err="1" smtClean="0">
                <a:latin typeface="Calibri" pitchFamily="-100" charset="0"/>
              </a:rPr>
              <a:t>pas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590800" y="48768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391400" y="4336702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9170" y="2743200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2000" y="2057400"/>
            <a:ext cx="1828800" cy="1109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8589" y="2057400"/>
            <a:ext cx="1522413" cy="871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38800" y="2928937"/>
            <a:ext cx="1295400" cy="238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34200" y="2928937"/>
            <a:ext cx="1522413" cy="435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678896" y="528936"/>
            <a:ext cx="6017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 smtClean="0">
                <a:latin typeface="Calibri" pitchFamily="-100" charset="0"/>
              </a:rPr>
              <a:t>Warum</a:t>
            </a:r>
            <a:r>
              <a:rPr lang="de-DE" sz="2400" dirty="0" smtClean="0">
                <a:latin typeface="Calibri" pitchFamily="-100" charset="0"/>
              </a:rPr>
              <a:t> wollen Sie (doch) nicht kommen?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65568" y="575101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Deutschen können eng fokussierte Wörter an jeder Position im Satz vorkommen.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65568" y="159573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[Orangen will ich haben]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62000" y="20574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L+H*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3214807"/>
            <a:ext cx="8001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Französischen dagegen </a:t>
            </a:r>
            <a:r>
              <a:rPr lang="de-DE" sz="2400" b="1" dirty="0" smtClean="0">
                <a:latin typeface="Calibri" pitchFamily="-100" charset="0"/>
              </a:rPr>
              <a:t>muss fast immer eine prosodische Grenzen nach dem eng fokussierten Wort auftreten </a:t>
            </a:r>
            <a:r>
              <a:rPr lang="de-DE" sz="2400" dirty="0" smtClean="0">
                <a:latin typeface="Calibri" pitchFamily="-100" charset="0"/>
              </a:rPr>
              <a:t>(damit es als prominent wahrgenommen wird).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4415135"/>
            <a:ext cx="4463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dirty="0" err="1" smtClean="0">
                <a:latin typeface="Calibri" pitchFamily="-100" charset="0"/>
              </a:rPr>
              <a:t>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sont</a:t>
            </a:r>
            <a:r>
              <a:rPr lang="de-DE" sz="2400" dirty="0" smtClean="0">
                <a:latin typeface="Calibri" pitchFamily="-100" charset="0"/>
              </a:rPr>
              <a:t> des </a:t>
            </a:r>
            <a:r>
              <a:rPr lang="de-DE" sz="2400" dirty="0" err="1" smtClean="0">
                <a:latin typeface="Calibri" pitchFamily="-100" charset="0"/>
              </a:rPr>
              <a:t>oranges</a:t>
            </a:r>
            <a:r>
              <a:rPr lang="de-DE" sz="2400" dirty="0" err="1" smtClean="0">
                <a:solidFill>
                  <a:srgbClr val="FF0000"/>
                </a:solidFill>
                <a:latin typeface="Calibri" pitchFamily="-100" charset="0"/>
              </a:rPr>
              <a:t>]</a:t>
            </a:r>
            <a:r>
              <a:rPr lang="de-DE" sz="2400" dirty="0" err="1" smtClean="0">
                <a:latin typeface="Calibri" pitchFamily="-100" charset="0"/>
              </a:rPr>
              <a:t>[que</a:t>
            </a:r>
            <a:r>
              <a:rPr lang="de-DE" sz="2400" dirty="0" smtClean="0">
                <a:latin typeface="Calibri" pitchFamily="-100" charset="0"/>
              </a:rPr>
              <a:t> je </a:t>
            </a:r>
            <a:r>
              <a:rPr lang="de-DE" sz="2400" dirty="0" err="1" smtClean="0">
                <a:latin typeface="Calibri" pitchFamily="-100" charset="0"/>
              </a:rPr>
              <a:t>veux</a:t>
            </a:r>
            <a:r>
              <a:rPr lang="de-DE" sz="2400" dirty="0" smtClean="0">
                <a:latin typeface="Calibri" pitchFamily="-100" charset="0"/>
              </a:rPr>
              <a:t>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1000" y="5181600"/>
            <a:ext cx="682583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Wegen der Grenze wird </a:t>
            </a:r>
            <a:r>
              <a:rPr lang="de-DE" sz="2400" i="1" dirty="0" err="1" smtClean="0">
                <a:latin typeface="Calibri" pitchFamily="-100" charset="0"/>
              </a:rPr>
              <a:t>oranges</a:t>
            </a:r>
            <a:r>
              <a:rPr lang="de-DE" sz="2400" dirty="0" smtClean="0">
                <a:latin typeface="Calibri" pitchFamily="-100" charset="0"/>
              </a:rPr>
              <a:t> lang (und vielleicht laut) und kann (muss aber nicht) mit einer </a:t>
            </a:r>
            <a:r>
              <a:rPr lang="de-DE" sz="2400" dirty="0" err="1" smtClean="0">
                <a:latin typeface="Calibri" pitchFamily="-100" charset="0"/>
              </a:rPr>
              <a:t>steigend-fallenden</a:t>
            </a:r>
            <a:r>
              <a:rPr lang="de-DE" sz="2400" dirty="0" smtClean="0">
                <a:latin typeface="Calibri" pitchFamily="-100" charset="0"/>
              </a:rPr>
              <a:t> Melodie produziert werden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832768" y="127257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Orangen ist nicht phrasenfinal und wird wegen L+H* und damit verbundener f0-Bewegung prominent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8500" y="2501900"/>
            <a:ext cx="1193800" cy="419100"/>
          </a:xfrm>
          <a:custGeom>
            <a:avLst/>
            <a:gdLst>
              <a:gd name="connsiteX0" fmla="*/ 0 w 1193800"/>
              <a:gd name="connsiteY0" fmla="*/ 419100 h 419100"/>
              <a:gd name="connsiteX1" fmla="*/ 152400 w 1193800"/>
              <a:gd name="connsiteY1" fmla="*/ 355600 h 419100"/>
              <a:gd name="connsiteX2" fmla="*/ 190500 w 1193800"/>
              <a:gd name="connsiteY2" fmla="*/ 330200 h 419100"/>
              <a:gd name="connsiteX3" fmla="*/ 254000 w 1193800"/>
              <a:gd name="connsiteY3" fmla="*/ 304800 h 419100"/>
              <a:gd name="connsiteX4" fmla="*/ 266700 w 1193800"/>
              <a:gd name="connsiteY4" fmla="*/ 266700 h 419100"/>
              <a:gd name="connsiteX5" fmla="*/ 317500 w 1193800"/>
              <a:gd name="connsiteY5" fmla="*/ 228600 h 419100"/>
              <a:gd name="connsiteX6" fmla="*/ 368300 w 1193800"/>
              <a:gd name="connsiteY6" fmla="*/ 165100 h 419100"/>
              <a:gd name="connsiteX7" fmla="*/ 381000 w 1193800"/>
              <a:gd name="connsiteY7" fmla="*/ 127000 h 419100"/>
              <a:gd name="connsiteX8" fmla="*/ 431800 w 1193800"/>
              <a:gd name="connsiteY8" fmla="*/ 50800 h 419100"/>
              <a:gd name="connsiteX9" fmla="*/ 457200 w 1193800"/>
              <a:gd name="connsiteY9" fmla="*/ 12700 h 419100"/>
              <a:gd name="connsiteX10" fmla="*/ 495300 w 1193800"/>
              <a:gd name="connsiteY10" fmla="*/ 0 h 419100"/>
              <a:gd name="connsiteX11" fmla="*/ 622300 w 1193800"/>
              <a:gd name="connsiteY11" fmla="*/ 12700 h 419100"/>
              <a:gd name="connsiteX12" fmla="*/ 698500 w 1193800"/>
              <a:gd name="connsiteY12" fmla="*/ 63500 h 419100"/>
              <a:gd name="connsiteX13" fmla="*/ 723900 w 1193800"/>
              <a:gd name="connsiteY13" fmla="*/ 101600 h 419100"/>
              <a:gd name="connsiteX14" fmla="*/ 812800 w 1193800"/>
              <a:gd name="connsiteY14" fmla="*/ 139700 h 419100"/>
              <a:gd name="connsiteX15" fmla="*/ 939800 w 1193800"/>
              <a:gd name="connsiteY15" fmla="*/ 292100 h 419100"/>
              <a:gd name="connsiteX16" fmla="*/ 977900 w 1193800"/>
              <a:gd name="connsiteY16" fmla="*/ 317500 h 419100"/>
              <a:gd name="connsiteX17" fmla="*/ 1016000 w 1193800"/>
              <a:gd name="connsiteY17" fmla="*/ 330200 h 419100"/>
              <a:gd name="connsiteX18" fmla="*/ 1054100 w 1193800"/>
              <a:gd name="connsiteY18" fmla="*/ 355600 h 419100"/>
              <a:gd name="connsiteX19" fmla="*/ 1092200 w 1193800"/>
              <a:gd name="connsiteY19" fmla="*/ 368300 h 419100"/>
              <a:gd name="connsiteX20" fmla="*/ 1193800 w 1193800"/>
              <a:gd name="connsiteY20" fmla="*/ 3810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3800" h="419100">
                <a:moveTo>
                  <a:pt x="0" y="419100"/>
                </a:moveTo>
                <a:cubicBezTo>
                  <a:pt x="117212" y="360494"/>
                  <a:pt x="64866" y="377483"/>
                  <a:pt x="152400" y="355600"/>
                </a:cubicBezTo>
                <a:cubicBezTo>
                  <a:pt x="165100" y="347133"/>
                  <a:pt x="176848" y="337026"/>
                  <a:pt x="190500" y="330200"/>
                </a:cubicBezTo>
                <a:cubicBezTo>
                  <a:pt x="210890" y="320005"/>
                  <a:pt x="236487" y="319394"/>
                  <a:pt x="254000" y="304800"/>
                </a:cubicBezTo>
                <a:cubicBezTo>
                  <a:pt x="264284" y="296230"/>
                  <a:pt x="258130" y="276984"/>
                  <a:pt x="266700" y="266700"/>
                </a:cubicBezTo>
                <a:cubicBezTo>
                  <a:pt x="280251" y="250439"/>
                  <a:pt x="300567" y="241300"/>
                  <a:pt x="317500" y="228600"/>
                </a:cubicBezTo>
                <a:cubicBezTo>
                  <a:pt x="349422" y="132835"/>
                  <a:pt x="302648" y="247164"/>
                  <a:pt x="368300" y="165100"/>
                </a:cubicBezTo>
                <a:cubicBezTo>
                  <a:pt x="376663" y="154647"/>
                  <a:pt x="374499" y="138702"/>
                  <a:pt x="381000" y="127000"/>
                </a:cubicBezTo>
                <a:cubicBezTo>
                  <a:pt x="395825" y="100315"/>
                  <a:pt x="414867" y="76200"/>
                  <a:pt x="431800" y="50800"/>
                </a:cubicBezTo>
                <a:cubicBezTo>
                  <a:pt x="440267" y="38100"/>
                  <a:pt x="442720" y="17527"/>
                  <a:pt x="457200" y="12700"/>
                </a:cubicBezTo>
                <a:lnTo>
                  <a:pt x="495300" y="0"/>
                </a:lnTo>
                <a:cubicBezTo>
                  <a:pt x="537633" y="4233"/>
                  <a:pt x="581692" y="10"/>
                  <a:pt x="622300" y="12700"/>
                </a:cubicBezTo>
                <a:cubicBezTo>
                  <a:pt x="651437" y="21805"/>
                  <a:pt x="698500" y="63500"/>
                  <a:pt x="698500" y="63500"/>
                </a:cubicBezTo>
                <a:cubicBezTo>
                  <a:pt x="706967" y="76200"/>
                  <a:pt x="713107" y="90807"/>
                  <a:pt x="723900" y="101600"/>
                </a:cubicBezTo>
                <a:cubicBezTo>
                  <a:pt x="753135" y="130835"/>
                  <a:pt x="773937" y="129984"/>
                  <a:pt x="812800" y="139700"/>
                </a:cubicBezTo>
                <a:cubicBezTo>
                  <a:pt x="850285" y="195927"/>
                  <a:pt x="881128" y="252986"/>
                  <a:pt x="939800" y="292100"/>
                </a:cubicBezTo>
                <a:cubicBezTo>
                  <a:pt x="952500" y="300567"/>
                  <a:pt x="964248" y="310674"/>
                  <a:pt x="977900" y="317500"/>
                </a:cubicBezTo>
                <a:cubicBezTo>
                  <a:pt x="989874" y="323487"/>
                  <a:pt x="1004026" y="324213"/>
                  <a:pt x="1016000" y="330200"/>
                </a:cubicBezTo>
                <a:cubicBezTo>
                  <a:pt x="1029652" y="337026"/>
                  <a:pt x="1040448" y="348774"/>
                  <a:pt x="1054100" y="355600"/>
                </a:cubicBezTo>
                <a:cubicBezTo>
                  <a:pt x="1066074" y="361587"/>
                  <a:pt x="1079132" y="365396"/>
                  <a:pt x="1092200" y="368300"/>
                </a:cubicBezTo>
                <a:cubicBezTo>
                  <a:pt x="1155614" y="382392"/>
                  <a:pt x="1149600" y="381000"/>
                  <a:pt x="1193800" y="381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159000" y="2892520"/>
            <a:ext cx="215900" cy="31211"/>
          </a:xfrm>
          <a:custGeom>
            <a:avLst/>
            <a:gdLst>
              <a:gd name="connsiteX0" fmla="*/ 0 w 215900"/>
              <a:gd name="connsiteY0" fmla="*/ 15780 h 31211"/>
              <a:gd name="connsiteX1" fmla="*/ 114300 w 215900"/>
              <a:gd name="connsiteY1" fmla="*/ 28480 h 31211"/>
              <a:gd name="connsiteX2" fmla="*/ 177800 w 215900"/>
              <a:gd name="connsiteY2" fmla="*/ 3080 h 31211"/>
              <a:gd name="connsiteX3" fmla="*/ 215900 w 215900"/>
              <a:gd name="connsiteY3" fmla="*/ 3080 h 3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31211">
                <a:moveTo>
                  <a:pt x="0" y="15780"/>
                </a:moveTo>
                <a:cubicBezTo>
                  <a:pt x="38100" y="20013"/>
                  <a:pt x="76063" y="31211"/>
                  <a:pt x="114300" y="28480"/>
                </a:cubicBezTo>
                <a:cubicBezTo>
                  <a:pt x="137039" y="26856"/>
                  <a:pt x="155683" y="8609"/>
                  <a:pt x="177800" y="3080"/>
                </a:cubicBezTo>
                <a:cubicBezTo>
                  <a:pt x="190121" y="0"/>
                  <a:pt x="203200" y="3080"/>
                  <a:pt x="215900" y="30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eform 11"/>
          <p:cNvSpPr/>
          <p:nvPr/>
        </p:nvSpPr>
        <p:spPr>
          <a:xfrm>
            <a:off x="2895600" y="2870200"/>
            <a:ext cx="279400" cy="17755"/>
          </a:xfrm>
          <a:custGeom>
            <a:avLst/>
            <a:gdLst>
              <a:gd name="connsiteX0" fmla="*/ 0 w 279400"/>
              <a:gd name="connsiteY0" fmla="*/ 0 h 17755"/>
              <a:gd name="connsiteX1" fmla="*/ 279400 w 279400"/>
              <a:gd name="connsiteY1" fmla="*/ 12700 h 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17755">
                <a:moveTo>
                  <a:pt x="0" y="0"/>
                </a:moveTo>
                <a:cubicBezTo>
                  <a:pt x="177548" y="17755"/>
                  <a:pt x="84456" y="12700"/>
                  <a:pt x="279400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eform 12"/>
          <p:cNvSpPr/>
          <p:nvPr/>
        </p:nvSpPr>
        <p:spPr>
          <a:xfrm>
            <a:off x="3298487" y="2871731"/>
            <a:ext cx="327742" cy="54624"/>
          </a:xfrm>
          <a:custGeom>
            <a:avLst/>
            <a:gdLst>
              <a:gd name="connsiteX0" fmla="*/ 54313 w 327742"/>
              <a:gd name="connsiteY0" fmla="*/ 11169 h 54624"/>
              <a:gd name="connsiteX1" fmla="*/ 219413 w 327742"/>
              <a:gd name="connsiteY1" fmla="*/ 36569 h 54624"/>
              <a:gd name="connsiteX2" fmla="*/ 308313 w 327742"/>
              <a:gd name="connsiteY2" fmla="*/ 49269 h 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742" h="54624">
                <a:moveTo>
                  <a:pt x="54313" y="11169"/>
                </a:moveTo>
                <a:cubicBezTo>
                  <a:pt x="182264" y="43157"/>
                  <a:pt x="0" y="0"/>
                  <a:pt x="219413" y="36569"/>
                </a:cubicBezTo>
                <a:cubicBezTo>
                  <a:pt x="327742" y="54624"/>
                  <a:pt x="175613" y="49269"/>
                  <a:pt x="308313" y="492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b="42518"/>
          <a:stretch>
            <a:fillRect/>
          </a:stretch>
        </p:blipFill>
        <p:spPr>
          <a:xfrm>
            <a:off x="881063" y="1905000"/>
            <a:ext cx="7424372" cy="1981994"/>
          </a:xfrm>
          <a:prstGeom prst="rect">
            <a:avLst/>
          </a:prstGeom>
        </p:spPr>
      </p:pic>
      <p:pic>
        <p:nvPicPr>
          <p:cNvPr id="6" name="Fig_3_1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063" y="1219200"/>
            <a:ext cx="440267" cy="4402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1333500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34494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772694" y="43053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0785" y="4419997"/>
            <a:ext cx="13708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658894" y="4152900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956469" y="4111129"/>
            <a:ext cx="872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Non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981200" y="4111129"/>
            <a:ext cx="1373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ce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sont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352800" y="4111129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51376" y="4111129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oranges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326188" y="4111129"/>
            <a:ext cx="182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que</a:t>
            </a:r>
            <a:r>
              <a:rPr lang="de-DE" sz="2400" dirty="0" smtClean="0">
                <a:latin typeface="Calibri" pitchFamily="-100" charset="0"/>
              </a:rPr>
              <a:t> je </a:t>
            </a:r>
            <a:r>
              <a:rPr lang="de-DE" sz="2400" dirty="0" err="1" smtClean="0">
                <a:latin typeface="Calibri" pitchFamily="-100" charset="0"/>
              </a:rPr>
              <a:t>veux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84576" y="2362200"/>
            <a:ext cx="1063624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51376" y="2546866"/>
            <a:ext cx="1368424" cy="729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81" y="2546866"/>
            <a:ext cx="596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L%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461665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19800" y="510619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4613"/>
            <a:ext cx="60198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Akzentuierte Wörter in der Phrase: französisch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57200" y="1835150"/>
            <a:ext cx="7315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d.h. Wörter im Französischen werden </a:t>
            </a:r>
            <a:r>
              <a:rPr lang="de-DE" sz="2400" b="1" dirty="0">
                <a:latin typeface="Calibri" pitchFamily="-100" charset="0"/>
              </a:rPr>
              <a:t>als Folge der Setzung</a:t>
            </a:r>
            <a:r>
              <a:rPr lang="de-DE" sz="2400" b="1" dirty="0" smtClean="0">
                <a:latin typeface="Calibri" pitchFamily="-100" charset="0"/>
              </a:rPr>
              <a:t>  prosodischer Grenzen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>
                <a:latin typeface="Calibri" pitchFamily="-100" charset="0"/>
              </a:rPr>
              <a:t>prominenter. 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57200" y="762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Mechanismus, wodurch Wörter</a:t>
            </a:r>
            <a:r>
              <a:rPr lang="de-DE" sz="2400" dirty="0" smtClean="0">
                <a:latin typeface="Calibri" pitchFamily="-100" charset="0"/>
              </a:rPr>
              <a:t> </a:t>
            </a:r>
          </a:p>
          <a:p>
            <a:r>
              <a:rPr lang="de-DE" sz="2400" dirty="0" smtClean="0">
                <a:latin typeface="Calibri" pitchFamily="-100" charset="0"/>
              </a:rPr>
              <a:t>im </a:t>
            </a:r>
            <a:r>
              <a:rPr lang="de-DE" sz="2400" dirty="0">
                <a:latin typeface="Calibri" pitchFamily="-100" charset="0"/>
              </a:rPr>
              <a:t>Französischen akzentuiert werden, ist '</a:t>
            </a:r>
            <a:r>
              <a:rPr lang="de-DE" sz="2400" b="1" dirty="0" err="1">
                <a:latin typeface="Calibri" pitchFamily="-100" charset="0"/>
              </a:rPr>
              <a:t>edge-</a:t>
            </a:r>
            <a:r>
              <a:rPr lang="de-DE" sz="2400" b="1" dirty="0" err="1" smtClean="0">
                <a:latin typeface="Calibri" pitchFamily="-100" charset="0"/>
              </a:rPr>
              <a:t>marking</a:t>
            </a:r>
            <a:r>
              <a:rPr lang="de-DE" sz="2400" dirty="0" smtClean="0">
                <a:latin typeface="Calibri" pitchFamily="-100" charset="0"/>
              </a:rPr>
              <a:t>'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09600" y="29718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Deutschen ist dieser Mechanismus </a:t>
            </a:r>
            <a:r>
              <a:rPr lang="en-US" sz="2400" dirty="0" smtClean="0">
                <a:latin typeface="Calibri" pitchFamily="-100" charset="0"/>
              </a:rPr>
              <a:t>‘</a:t>
            </a:r>
            <a:r>
              <a:rPr lang="de-DE" sz="2400" b="1" dirty="0" err="1" smtClean="0">
                <a:latin typeface="Calibri" pitchFamily="-100" charset="0"/>
              </a:rPr>
              <a:t>head-marking</a:t>
            </a:r>
            <a:r>
              <a:rPr lang="de-DE" sz="2400" dirty="0" smtClean="0">
                <a:latin typeface="Calibri" pitchFamily="-100" charset="0"/>
              </a:rPr>
              <a:t>'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3433465"/>
            <a:ext cx="7010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 prominenteste Silbe des Wortes = die Silbe mit primärer lexikalischen Betonung wird noch prominenter, wenn dessen Wort akzentuiert ist.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25908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Diese Frage wurde von Katrin Kübler in einer Magisterarbeit (2009, DAF/IPS) untersucht.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39696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Versuchspersonen: L1-Franzosen, die gerade angefangen hatten,  Deutsch zu lernen.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85725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Vielleicht fällt </a:t>
            </a:r>
            <a:r>
              <a:rPr lang="de-DE" sz="2400" dirty="0">
                <a:latin typeface="Calibri" pitchFamily="-100" charset="0"/>
              </a:rPr>
              <a:t>es französischen Muttersprachlern schwer, ein Wort zu fokussieren, ohne unmittelbar danach eine</a:t>
            </a:r>
            <a:r>
              <a:rPr lang="de-DE" sz="2400" dirty="0" smtClean="0">
                <a:latin typeface="Calibri" pitchFamily="-100" charset="0"/>
              </a:rPr>
              <a:t> IP- </a:t>
            </a:r>
            <a:r>
              <a:rPr lang="de-DE" sz="2400" dirty="0">
                <a:latin typeface="Calibri" pitchFamily="-100" charset="0"/>
              </a:rPr>
              <a:t>oder AP-Grenze einzusetzen.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2667000" y="461665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[JEAN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Paris </a:t>
            </a:r>
            <a:r>
              <a:rPr lang="de-DE" sz="2400" dirty="0" smtClean="0">
                <a:latin typeface="Calibri" pitchFamily="-100" charset="0"/>
              </a:rPr>
              <a:t>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31813" y="461665"/>
            <a:ext cx="129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0"/>
            <a:ext cx="82454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-342899" y="4762500"/>
            <a:ext cx="1447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410494" y="4763294"/>
            <a:ext cx="1447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85800" y="4646613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Jean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31813" y="923627"/>
            <a:ext cx="213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667000" y="923627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[Jean] [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</a:t>
            </a:r>
            <a:r>
              <a:rPr lang="de-DE" sz="2400" dirty="0" smtClean="0">
                <a:latin typeface="Calibri" pitchFamily="-100" charset="0"/>
              </a:rPr>
              <a:t>Paris] [ 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163823" y="1376660"/>
            <a:ext cx="3540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 ] sind IP oder AP-Grenzen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35188" y="1825655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000" dirty="0" smtClean="0">
                <a:latin typeface="Calibri" pitchFamily="-100" charset="0"/>
              </a:rPr>
              <a:t>JEAN ist gestern in Paris angekommen</a:t>
            </a:r>
            <a:endParaRPr lang="de-DE" sz="2000" dirty="0">
              <a:latin typeface="Calibri" pitchFamily="-100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33528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5188" y="2743200"/>
            <a:ext cx="173482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Lange Pause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828800" y="5487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1" name="12633D2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5192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685800" y="683418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                          [ Jean </a:t>
            </a:r>
            <a:r>
              <a:rPr lang="de-DE" sz="2400" dirty="0" err="1">
                <a:latin typeface="Calibri" pitchFamily="-100" charset="0"/>
              </a:rPr>
              <a:t>est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arrivé</a:t>
            </a:r>
            <a:r>
              <a:rPr lang="de-DE" sz="2400" dirty="0">
                <a:latin typeface="Calibri" pitchFamily="-100" charset="0"/>
              </a:rPr>
              <a:t> à PARIS </a:t>
            </a:r>
            <a:r>
              <a:rPr lang="de-DE" sz="2400" dirty="0" smtClean="0">
                <a:latin typeface="Calibri" pitchFamily="-100" charset="0"/>
              </a:rPr>
              <a:t>hier]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1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2590800"/>
            <a:ext cx="82899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4632326" y="5470525"/>
            <a:ext cx="4889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33319" y="5471319"/>
            <a:ext cx="4889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219700" y="525938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Paris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5800" y="1163935"/>
            <a:ext cx="255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24987" y="1145381"/>
            <a:ext cx="3866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dirty="0" err="1" smtClean="0">
                <a:latin typeface="Calibri" pitchFamily="-100" charset="0"/>
              </a:rPr>
              <a:t>Jean][est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arrivé</a:t>
            </a:r>
            <a:r>
              <a:rPr lang="de-DE" sz="2400" dirty="0" smtClean="0">
                <a:latin typeface="Calibri" pitchFamily="-100" charset="0"/>
              </a:rPr>
              <a:t> à </a:t>
            </a:r>
            <a:r>
              <a:rPr lang="de-DE" sz="2400" dirty="0" err="1" smtClean="0">
                <a:latin typeface="Calibri" pitchFamily="-100" charset="0"/>
              </a:rPr>
              <a:t>Paris][hier</a:t>
            </a:r>
            <a:r>
              <a:rPr lang="de-DE" sz="2400" dirty="0" smtClean="0">
                <a:latin typeface="Calibri" pitchFamily="-100" charset="0"/>
              </a:rPr>
              <a:t>]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5412" y="3583632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2974032"/>
            <a:ext cx="173482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Lange Pause</a:t>
            </a:r>
            <a:endParaRPr lang="de-DE" sz="24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57165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8" name="12CB7F4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             [MARIA kauft ihre Mangos bei 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834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88131" y="4782344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86742" y="4782346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838200" y="4646613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Maria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81000" y="137636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[Maria] [ </a:t>
            </a:r>
            <a:r>
              <a:rPr lang="de-DE" sz="2400" dirty="0">
                <a:latin typeface="Calibri" pitchFamily="-100" charset="0"/>
              </a:rPr>
              <a:t>kauft ihre </a:t>
            </a:r>
            <a:r>
              <a:rPr lang="de-DE" sz="2400" dirty="0" smtClean="0">
                <a:latin typeface="Calibri" pitchFamily="-100" charset="0"/>
              </a:rPr>
              <a:t>Mangos] [ </a:t>
            </a:r>
            <a:r>
              <a:rPr lang="de-DE" sz="2400" dirty="0">
                <a:latin typeface="Calibri" pitchFamily="-100" charset="0"/>
              </a:rPr>
              <a:t>bei </a:t>
            </a:r>
            <a:r>
              <a:rPr lang="de-DE" sz="2400" dirty="0" smtClean="0">
                <a:latin typeface="Calibri" pitchFamily="-100" charset="0"/>
              </a:rPr>
              <a:t>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88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4" name="437C38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034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1371600" y="879475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französische Intonation ist vor allem durch </a:t>
            </a:r>
            <a:r>
              <a:rPr lang="de-DE" sz="2400" b="1">
                <a:latin typeface="Calibri" pitchFamily="-100" charset="0"/>
              </a:rPr>
              <a:t>steigende Melodien </a:t>
            </a:r>
            <a:r>
              <a:rPr lang="de-DE" sz="2400">
                <a:latin typeface="Calibri" pitchFamily="-100" charset="0"/>
              </a:rPr>
              <a:t>gekennzeichnet.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295400" y="2168525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Wahl der Melodie ist von der Phrasierung und von rhythmischen Faktoren zum großen Teil vorhersagbar.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7013"/>
            <a:ext cx="65532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Einige Eigenschaften der französischen Intonation</a:t>
            </a: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1371600" y="35814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Intonation hat daher </a:t>
            </a:r>
            <a:r>
              <a:rPr lang="de-DE" sz="2400" b="1">
                <a:latin typeface="Calibri" pitchFamily="-100" charset="0"/>
              </a:rPr>
              <a:t>eine geringere semantsiche/pragmatische Funktion</a:t>
            </a:r>
            <a:r>
              <a:rPr lang="de-DE" sz="2400">
                <a:latin typeface="Calibri" pitchFamily="-100" charset="0"/>
              </a:rPr>
              <a:t> im Vgl. zu Deutsch und Englisch.</a:t>
            </a: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371600" y="48768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Intonation hat (im Gegensatz zu Deutsch) eine </a:t>
            </a:r>
            <a:r>
              <a:rPr lang="de-DE" sz="2400" b="1" dirty="0" err="1">
                <a:latin typeface="Calibri" pitchFamily="-100" charset="0"/>
              </a:rPr>
              <a:t>grenzmarkierende</a:t>
            </a:r>
            <a:r>
              <a:rPr lang="de-DE" sz="2400" b="1" dirty="0">
                <a:latin typeface="Calibri" pitchFamily="-100" charset="0"/>
              </a:rPr>
              <a:t> ('</a:t>
            </a:r>
            <a:r>
              <a:rPr lang="de-DE" sz="2400" b="1" dirty="0" err="1">
                <a:latin typeface="Calibri" pitchFamily="-100" charset="0"/>
              </a:rPr>
              <a:t>demarcative</a:t>
            </a:r>
            <a:r>
              <a:rPr lang="de-DE" sz="2400" b="1" dirty="0">
                <a:latin typeface="Calibri" pitchFamily="-100" charset="0"/>
              </a:rPr>
              <a:t>')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smtClean="0">
                <a:latin typeface="Calibri" pitchFamily="-100" charset="0"/>
              </a:rPr>
              <a:t>Funktion = Wörter werden prominent, wenn sie unmittelbar vor einer Grenze auftreten.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8200" y="3733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502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81000" y="46166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Target: [Maria </a:t>
            </a:r>
            <a:r>
              <a:rPr lang="de-DE" sz="2400" dirty="0">
                <a:latin typeface="Calibri" pitchFamily="-100" charset="0"/>
              </a:rPr>
              <a:t>kauft ihre</a:t>
            </a:r>
            <a:r>
              <a:rPr lang="de-DE" sz="2400" dirty="0" smtClean="0">
                <a:latin typeface="Calibri" pitchFamily="-100" charset="0"/>
              </a:rPr>
              <a:t> MANGOS </a:t>
            </a:r>
            <a:r>
              <a:rPr lang="de-DE" sz="2400" dirty="0">
                <a:latin typeface="Calibri" pitchFamily="-100" charset="0"/>
              </a:rPr>
              <a:t>bei </a:t>
            </a:r>
            <a:r>
              <a:rPr lang="de-DE" sz="2400" dirty="0" smtClean="0">
                <a:latin typeface="Calibri" pitchFamily="-100" charset="0"/>
              </a:rPr>
              <a:t>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475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4000501" y="4914900"/>
            <a:ext cx="68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63494" y="49141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Mangos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923330"/>
            <a:ext cx="775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Produziert als: [</a:t>
            </a:r>
            <a:r>
              <a:rPr lang="de-DE" sz="2400" dirty="0" err="1" smtClean="0">
                <a:latin typeface="Calibri" pitchFamily="-100" charset="0"/>
              </a:rPr>
              <a:t>Maria][kauft</a:t>
            </a:r>
            <a:r>
              <a:rPr lang="de-DE" sz="2400" dirty="0" smtClean="0">
                <a:latin typeface="Calibri" pitchFamily="-100" charset="0"/>
              </a:rPr>
              <a:t> ihre </a:t>
            </a:r>
            <a:r>
              <a:rPr lang="de-DE" sz="2400" dirty="0" err="1" smtClean="0">
                <a:latin typeface="Calibri" pitchFamily="-100" charset="0"/>
              </a:rPr>
              <a:t>Mangos][bei</a:t>
            </a:r>
            <a:r>
              <a:rPr lang="de-DE" sz="2400" dirty="0" smtClean="0">
                <a:latin typeface="Calibri" pitchFamily="-100" charset="0"/>
              </a:rPr>
              <a:t> Manfred]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5" name="31AF9C9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2667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0" y="1540668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Akzentphrase (AP)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219200" y="2233613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besteht aus zwei steigenden </a:t>
            </a:r>
            <a:r>
              <a:rPr lang="de-DE" sz="2400" dirty="0" smtClean="0">
                <a:latin typeface="Calibri" pitchFamily="-100" charset="0"/>
              </a:rPr>
              <a:t>Melodien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19200" y="29337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enthält meistens knapp mehr als 2 Wörter (durchschnittlich 1,2 Inhaltswörter) und ca. 4 Silben.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81000" y="428625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Entscheidend für die Wahrnehmung einer AP ist </a:t>
            </a:r>
            <a:r>
              <a:rPr lang="de-DE" sz="2400" b="1" dirty="0">
                <a:latin typeface="Calibri" pitchFamily="-100" charset="0"/>
              </a:rPr>
              <a:t>eine</a:t>
            </a:r>
            <a:r>
              <a:rPr lang="de-DE" sz="2400" b="1" dirty="0" smtClean="0">
                <a:latin typeface="Calibri" pitchFamily="-100" charset="0"/>
              </a:rPr>
              <a:t> längere und etwas prominentere finale Silbe</a:t>
            </a:r>
            <a:endParaRPr lang="de-DE" sz="2400" b="1" dirty="0">
              <a:latin typeface="Calibri" pitchFamily="-100" charset="0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81000" y="523875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Französische Äußerungen werden laut mehrerer Studien in den letzten 30-40 Jahren in </a:t>
            </a:r>
            <a:r>
              <a:rPr lang="de-DE" sz="2400" b="1" dirty="0" smtClean="0">
                <a:latin typeface="Calibri" pitchFamily="-100" charset="0"/>
              </a:rPr>
              <a:t>Akzentphrasen</a:t>
            </a:r>
            <a:r>
              <a:rPr lang="de-DE" sz="2400" dirty="0" smtClean="0">
                <a:latin typeface="Calibri" pitchFamily="-100" charset="0"/>
              </a:rPr>
              <a:t> aufgeteilt.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30670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igy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4175"/>
            <a:ext cx="914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1638" y="822325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 </a:t>
            </a:r>
            <a:r>
              <a:rPr lang="en-US" sz="2400" dirty="0" err="1">
                <a:latin typeface="Calibri" pitchFamily="-100" charset="0"/>
              </a:rPr>
              <a:t>méli-mélo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déconcentrer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Mélanie</a:t>
            </a:r>
            <a:r>
              <a:rPr lang="en-US" sz="2400" baseline="30000" dirty="0" smtClean="0">
                <a:latin typeface="Calibri" pitchFamily="-100" charset="0"/>
              </a:rPr>
              <a:t>1</a:t>
            </a:r>
            <a:endParaRPr lang="de-DE" sz="2400" baseline="30000" dirty="0">
              <a:latin typeface="Calibri" pitchFamily="-100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58988" y="128428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(Der Durcheinander wird Melanie ablenken).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444500" y="4994277"/>
            <a:ext cx="241458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4713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711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03370" y="5802312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00" charset="0"/>
              </a:rPr>
              <a:t>méli</a:t>
            </a:r>
            <a:endParaRPr lang="de-DE" sz="2000">
              <a:latin typeface="Calibri" pitchFamily="-100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2603570" y="579120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pitchFamily="-100" charset="0"/>
              </a:rPr>
              <a:t>mélo</a:t>
            </a:r>
            <a:endParaRPr lang="de-DE" sz="2000">
              <a:latin typeface="Calibri" pitchFamily="-100" charset="0"/>
            </a:endParaRP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165170" y="57912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100" charset="0"/>
              </a:rPr>
              <a:t>Le</a:t>
            </a:r>
            <a:endParaRPr lang="de-DE" sz="20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558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170" y="616194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123260" y="6312753"/>
            <a:ext cx="1893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Akzentphrase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22" name="Welby-figure-3.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5725" y="9652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165170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steigend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56419" y="3178969"/>
            <a:ext cx="1219200" cy="804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707084" y="3164285"/>
            <a:ext cx="990600" cy="605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2057399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steigend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04308" y="4800600"/>
            <a:ext cx="653291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873753" y="4971315"/>
            <a:ext cx="1567692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/o/: lang, prominent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62600" y="6312753"/>
            <a:ext cx="306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1. Aus Welby (2003)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86200" y="2286000"/>
            <a:ext cx="35052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Hoher und oft steiler Abstieg am Ende der AP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267922" y="3602851"/>
            <a:ext cx="1601786" cy="79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5182" y="461665"/>
            <a:ext cx="8110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Im A-M System</a:t>
            </a:r>
            <a:r>
              <a:rPr lang="de-DE" sz="2400" baseline="30000" dirty="0" smtClean="0">
                <a:latin typeface="Calibri" pitchFamily="-100" charset="0"/>
              </a:rPr>
              <a:t>1</a:t>
            </a:r>
            <a:r>
              <a:rPr lang="de-DE" sz="2400" dirty="0" smtClean="0">
                <a:latin typeface="Calibri" pitchFamily="-100" charset="0"/>
              </a:rPr>
              <a:t> werden die steigenden Konturen aus L und H Tönen zusammengesetzt (also ein Zwei-Ton System)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9482" y="1479769"/>
            <a:ext cx="9215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Der letzte Ton der AP soll </a:t>
            </a:r>
            <a:r>
              <a:rPr lang="de-DE" sz="2400" b="1" dirty="0" smtClean="0">
                <a:latin typeface="Calibri" pitchFamily="-100" charset="0"/>
              </a:rPr>
              <a:t>ein Tonakzent </a:t>
            </a:r>
            <a:r>
              <a:rPr lang="de-DE" sz="2400" dirty="0" smtClean="0">
                <a:latin typeface="Calibri" pitchFamily="-100" charset="0"/>
              </a:rPr>
              <a:t>sein, und mit * etikettiert. 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57095" y="2772431"/>
            <a:ext cx="3109964" cy="990600"/>
          </a:xfrm>
          <a:custGeom>
            <a:avLst/>
            <a:gdLst>
              <a:gd name="connsiteX0" fmla="*/ 23864 w 3109964"/>
              <a:gd name="connsiteY0" fmla="*/ 927100 h 990600"/>
              <a:gd name="connsiteX1" fmla="*/ 112764 w 3109964"/>
              <a:gd name="connsiteY1" fmla="*/ 965200 h 990600"/>
              <a:gd name="connsiteX2" fmla="*/ 188964 w 3109964"/>
              <a:gd name="connsiteY2" fmla="*/ 990600 h 990600"/>
              <a:gd name="connsiteX3" fmla="*/ 392164 w 3109964"/>
              <a:gd name="connsiteY3" fmla="*/ 977900 h 990600"/>
              <a:gd name="connsiteX4" fmla="*/ 430264 w 3109964"/>
              <a:gd name="connsiteY4" fmla="*/ 952500 h 990600"/>
              <a:gd name="connsiteX5" fmla="*/ 468364 w 3109964"/>
              <a:gd name="connsiteY5" fmla="*/ 939800 h 990600"/>
              <a:gd name="connsiteX6" fmla="*/ 544564 w 3109964"/>
              <a:gd name="connsiteY6" fmla="*/ 876300 h 990600"/>
              <a:gd name="connsiteX7" fmla="*/ 620764 w 3109964"/>
              <a:gd name="connsiteY7" fmla="*/ 812800 h 990600"/>
              <a:gd name="connsiteX8" fmla="*/ 646164 w 3109964"/>
              <a:gd name="connsiteY8" fmla="*/ 774700 h 990600"/>
              <a:gd name="connsiteX9" fmla="*/ 684264 w 3109964"/>
              <a:gd name="connsiteY9" fmla="*/ 762000 h 990600"/>
              <a:gd name="connsiteX10" fmla="*/ 722364 w 3109964"/>
              <a:gd name="connsiteY10" fmla="*/ 723900 h 990600"/>
              <a:gd name="connsiteX11" fmla="*/ 760464 w 3109964"/>
              <a:gd name="connsiteY11" fmla="*/ 647700 h 990600"/>
              <a:gd name="connsiteX12" fmla="*/ 836664 w 3109964"/>
              <a:gd name="connsiteY12" fmla="*/ 571500 h 990600"/>
              <a:gd name="connsiteX13" fmla="*/ 900164 w 3109964"/>
              <a:gd name="connsiteY13" fmla="*/ 495300 h 990600"/>
              <a:gd name="connsiteX14" fmla="*/ 938264 w 3109964"/>
              <a:gd name="connsiteY14" fmla="*/ 444500 h 990600"/>
              <a:gd name="connsiteX15" fmla="*/ 950964 w 3109964"/>
              <a:gd name="connsiteY15" fmla="*/ 406400 h 990600"/>
              <a:gd name="connsiteX16" fmla="*/ 1090664 w 3109964"/>
              <a:gd name="connsiteY16" fmla="*/ 254000 h 990600"/>
              <a:gd name="connsiteX17" fmla="*/ 1166864 w 3109964"/>
              <a:gd name="connsiteY17" fmla="*/ 165100 h 990600"/>
              <a:gd name="connsiteX18" fmla="*/ 1204964 w 3109964"/>
              <a:gd name="connsiteY18" fmla="*/ 139700 h 990600"/>
              <a:gd name="connsiteX19" fmla="*/ 1293864 w 3109964"/>
              <a:gd name="connsiteY19" fmla="*/ 152400 h 990600"/>
              <a:gd name="connsiteX20" fmla="*/ 1331964 w 3109964"/>
              <a:gd name="connsiteY20" fmla="*/ 177800 h 990600"/>
              <a:gd name="connsiteX21" fmla="*/ 1420864 w 3109964"/>
              <a:gd name="connsiteY21" fmla="*/ 215900 h 990600"/>
              <a:gd name="connsiteX22" fmla="*/ 1497064 w 3109964"/>
              <a:gd name="connsiteY22" fmla="*/ 279400 h 990600"/>
              <a:gd name="connsiteX23" fmla="*/ 1535164 w 3109964"/>
              <a:gd name="connsiteY23" fmla="*/ 292100 h 990600"/>
              <a:gd name="connsiteX24" fmla="*/ 1560564 w 3109964"/>
              <a:gd name="connsiteY24" fmla="*/ 342900 h 990600"/>
              <a:gd name="connsiteX25" fmla="*/ 1573264 w 3109964"/>
              <a:gd name="connsiteY25" fmla="*/ 393700 h 990600"/>
              <a:gd name="connsiteX26" fmla="*/ 1611364 w 3109964"/>
              <a:gd name="connsiteY26" fmla="*/ 431800 h 990600"/>
              <a:gd name="connsiteX27" fmla="*/ 1636764 w 3109964"/>
              <a:gd name="connsiteY27" fmla="*/ 520700 h 990600"/>
              <a:gd name="connsiteX28" fmla="*/ 1649464 w 3109964"/>
              <a:gd name="connsiteY28" fmla="*/ 571500 h 990600"/>
              <a:gd name="connsiteX29" fmla="*/ 1674864 w 3109964"/>
              <a:gd name="connsiteY29" fmla="*/ 647700 h 990600"/>
              <a:gd name="connsiteX30" fmla="*/ 1712964 w 3109964"/>
              <a:gd name="connsiteY30" fmla="*/ 685800 h 990600"/>
              <a:gd name="connsiteX31" fmla="*/ 1725664 w 3109964"/>
              <a:gd name="connsiteY31" fmla="*/ 736600 h 990600"/>
              <a:gd name="connsiteX32" fmla="*/ 1827264 w 3109964"/>
              <a:gd name="connsiteY32" fmla="*/ 825500 h 990600"/>
              <a:gd name="connsiteX33" fmla="*/ 1878064 w 3109964"/>
              <a:gd name="connsiteY33" fmla="*/ 838200 h 990600"/>
              <a:gd name="connsiteX34" fmla="*/ 1941564 w 3109964"/>
              <a:gd name="connsiteY34" fmla="*/ 825500 h 990600"/>
              <a:gd name="connsiteX35" fmla="*/ 2017764 w 3109964"/>
              <a:gd name="connsiteY35" fmla="*/ 812800 h 990600"/>
              <a:gd name="connsiteX36" fmla="*/ 2093964 w 3109964"/>
              <a:gd name="connsiteY36" fmla="*/ 762000 h 990600"/>
              <a:gd name="connsiteX37" fmla="*/ 2144764 w 3109964"/>
              <a:gd name="connsiteY37" fmla="*/ 736600 h 990600"/>
              <a:gd name="connsiteX38" fmla="*/ 2182864 w 3109964"/>
              <a:gd name="connsiteY38" fmla="*/ 723900 h 990600"/>
              <a:gd name="connsiteX39" fmla="*/ 2297164 w 3109964"/>
              <a:gd name="connsiteY39" fmla="*/ 647700 h 990600"/>
              <a:gd name="connsiteX40" fmla="*/ 2335264 w 3109964"/>
              <a:gd name="connsiteY40" fmla="*/ 609600 h 990600"/>
              <a:gd name="connsiteX41" fmla="*/ 2436864 w 3109964"/>
              <a:gd name="connsiteY41" fmla="*/ 520700 h 990600"/>
              <a:gd name="connsiteX42" fmla="*/ 2474964 w 3109964"/>
              <a:gd name="connsiteY42" fmla="*/ 444500 h 990600"/>
              <a:gd name="connsiteX43" fmla="*/ 2525764 w 3109964"/>
              <a:gd name="connsiteY43" fmla="*/ 393700 h 990600"/>
              <a:gd name="connsiteX44" fmla="*/ 2576564 w 3109964"/>
              <a:gd name="connsiteY44" fmla="*/ 292100 h 990600"/>
              <a:gd name="connsiteX45" fmla="*/ 2652764 w 3109964"/>
              <a:gd name="connsiteY45" fmla="*/ 215900 h 990600"/>
              <a:gd name="connsiteX46" fmla="*/ 2678164 w 3109964"/>
              <a:gd name="connsiteY46" fmla="*/ 177800 h 990600"/>
              <a:gd name="connsiteX47" fmla="*/ 2754364 w 3109964"/>
              <a:gd name="connsiteY47" fmla="*/ 127000 h 990600"/>
              <a:gd name="connsiteX48" fmla="*/ 2779764 w 3109964"/>
              <a:gd name="connsiteY48" fmla="*/ 76200 h 990600"/>
              <a:gd name="connsiteX49" fmla="*/ 2817864 w 3109964"/>
              <a:gd name="connsiteY49" fmla="*/ 38100 h 990600"/>
              <a:gd name="connsiteX50" fmla="*/ 2855964 w 3109964"/>
              <a:gd name="connsiteY50" fmla="*/ 25400 h 990600"/>
              <a:gd name="connsiteX51" fmla="*/ 2919464 w 3109964"/>
              <a:gd name="connsiteY51" fmla="*/ 0 h 990600"/>
              <a:gd name="connsiteX52" fmla="*/ 3109964 w 3109964"/>
              <a:gd name="connsiteY52" fmla="*/ 127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09964" h="990600">
                <a:moveTo>
                  <a:pt x="23864" y="927100"/>
                </a:moveTo>
                <a:cubicBezTo>
                  <a:pt x="158245" y="960695"/>
                  <a:pt x="0" y="915083"/>
                  <a:pt x="112764" y="965200"/>
                </a:cubicBezTo>
                <a:cubicBezTo>
                  <a:pt x="137230" y="976074"/>
                  <a:pt x="188964" y="990600"/>
                  <a:pt x="188964" y="990600"/>
                </a:cubicBezTo>
                <a:cubicBezTo>
                  <a:pt x="256697" y="986367"/>
                  <a:pt x="325129" y="988484"/>
                  <a:pt x="392164" y="977900"/>
                </a:cubicBezTo>
                <a:cubicBezTo>
                  <a:pt x="407241" y="975519"/>
                  <a:pt x="416612" y="959326"/>
                  <a:pt x="430264" y="952500"/>
                </a:cubicBezTo>
                <a:cubicBezTo>
                  <a:pt x="442238" y="946513"/>
                  <a:pt x="455664" y="944033"/>
                  <a:pt x="468364" y="939800"/>
                </a:cubicBezTo>
                <a:cubicBezTo>
                  <a:pt x="579674" y="828490"/>
                  <a:pt x="438476" y="964707"/>
                  <a:pt x="544564" y="876300"/>
                </a:cubicBezTo>
                <a:cubicBezTo>
                  <a:pt x="642350" y="794812"/>
                  <a:pt x="526169" y="875863"/>
                  <a:pt x="620764" y="812800"/>
                </a:cubicBezTo>
                <a:cubicBezTo>
                  <a:pt x="629231" y="800100"/>
                  <a:pt x="634245" y="784235"/>
                  <a:pt x="646164" y="774700"/>
                </a:cubicBezTo>
                <a:cubicBezTo>
                  <a:pt x="656617" y="766337"/>
                  <a:pt x="673125" y="769426"/>
                  <a:pt x="684264" y="762000"/>
                </a:cubicBezTo>
                <a:cubicBezTo>
                  <a:pt x="699208" y="752037"/>
                  <a:pt x="709664" y="736600"/>
                  <a:pt x="722364" y="723900"/>
                </a:cubicBezTo>
                <a:cubicBezTo>
                  <a:pt x="734133" y="688594"/>
                  <a:pt x="734203" y="677243"/>
                  <a:pt x="760464" y="647700"/>
                </a:cubicBezTo>
                <a:cubicBezTo>
                  <a:pt x="784329" y="620852"/>
                  <a:pt x="816739" y="601388"/>
                  <a:pt x="836664" y="571500"/>
                </a:cubicBezTo>
                <a:cubicBezTo>
                  <a:pt x="892802" y="487293"/>
                  <a:pt x="826825" y="580863"/>
                  <a:pt x="900164" y="495300"/>
                </a:cubicBezTo>
                <a:cubicBezTo>
                  <a:pt x="913939" y="479229"/>
                  <a:pt x="925564" y="461433"/>
                  <a:pt x="938264" y="444500"/>
                </a:cubicBezTo>
                <a:cubicBezTo>
                  <a:pt x="942497" y="431800"/>
                  <a:pt x="944322" y="418023"/>
                  <a:pt x="950964" y="406400"/>
                </a:cubicBezTo>
                <a:cubicBezTo>
                  <a:pt x="992177" y="334278"/>
                  <a:pt x="1032078" y="332115"/>
                  <a:pt x="1090664" y="254000"/>
                </a:cubicBezTo>
                <a:cubicBezTo>
                  <a:pt x="1118694" y="216627"/>
                  <a:pt x="1131486" y="194582"/>
                  <a:pt x="1166864" y="165100"/>
                </a:cubicBezTo>
                <a:cubicBezTo>
                  <a:pt x="1178590" y="155329"/>
                  <a:pt x="1192264" y="148167"/>
                  <a:pt x="1204964" y="139700"/>
                </a:cubicBezTo>
                <a:cubicBezTo>
                  <a:pt x="1234597" y="143933"/>
                  <a:pt x="1265192" y="143798"/>
                  <a:pt x="1293864" y="152400"/>
                </a:cubicBezTo>
                <a:cubicBezTo>
                  <a:pt x="1308484" y="156786"/>
                  <a:pt x="1318712" y="170227"/>
                  <a:pt x="1331964" y="177800"/>
                </a:cubicBezTo>
                <a:cubicBezTo>
                  <a:pt x="1375906" y="202909"/>
                  <a:pt x="1378120" y="201652"/>
                  <a:pt x="1420864" y="215900"/>
                </a:cubicBezTo>
                <a:cubicBezTo>
                  <a:pt x="1448951" y="243987"/>
                  <a:pt x="1461701" y="261719"/>
                  <a:pt x="1497064" y="279400"/>
                </a:cubicBezTo>
                <a:cubicBezTo>
                  <a:pt x="1509038" y="285387"/>
                  <a:pt x="1522464" y="287867"/>
                  <a:pt x="1535164" y="292100"/>
                </a:cubicBezTo>
                <a:cubicBezTo>
                  <a:pt x="1543631" y="309033"/>
                  <a:pt x="1553917" y="325173"/>
                  <a:pt x="1560564" y="342900"/>
                </a:cubicBezTo>
                <a:cubicBezTo>
                  <a:pt x="1566693" y="359243"/>
                  <a:pt x="1564604" y="378545"/>
                  <a:pt x="1573264" y="393700"/>
                </a:cubicBezTo>
                <a:cubicBezTo>
                  <a:pt x="1582175" y="409294"/>
                  <a:pt x="1598664" y="419100"/>
                  <a:pt x="1611364" y="431800"/>
                </a:cubicBezTo>
                <a:cubicBezTo>
                  <a:pt x="1651066" y="590609"/>
                  <a:pt x="1600325" y="393163"/>
                  <a:pt x="1636764" y="520700"/>
                </a:cubicBezTo>
                <a:cubicBezTo>
                  <a:pt x="1641559" y="537483"/>
                  <a:pt x="1644448" y="554782"/>
                  <a:pt x="1649464" y="571500"/>
                </a:cubicBezTo>
                <a:cubicBezTo>
                  <a:pt x="1657157" y="597145"/>
                  <a:pt x="1655932" y="628768"/>
                  <a:pt x="1674864" y="647700"/>
                </a:cubicBezTo>
                <a:lnTo>
                  <a:pt x="1712964" y="685800"/>
                </a:lnTo>
                <a:cubicBezTo>
                  <a:pt x="1717197" y="702733"/>
                  <a:pt x="1718788" y="720557"/>
                  <a:pt x="1725664" y="736600"/>
                </a:cubicBezTo>
                <a:cubicBezTo>
                  <a:pt x="1742174" y="775123"/>
                  <a:pt x="1790011" y="816187"/>
                  <a:pt x="1827264" y="825500"/>
                </a:cubicBezTo>
                <a:lnTo>
                  <a:pt x="1878064" y="838200"/>
                </a:lnTo>
                <a:lnTo>
                  <a:pt x="1941564" y="825500"/>
                </a:lnTo>
                <a:cubicBezTo>
                  <a:pt x="1966899" y="820894"/>
                  <a:pt x="1993994" y="822704"/>
                  <a:pt x="2017764" y="812800"/>
                </a:cubicBezTo>
                <a:cubicBezTo>
                  <a:pt x="2045943" y="801059"/>
                  <a:pt x="2066660" y="775652"/>
                  <a:pt x="2093964" y="762000"/>
                </a:cubicBezTo>
                <a:cubicBezTo>
                  <a:pt x="2110897" y="753533"/>
                  <a:pt x="2127363" y="744058"/>
                  <a:pt x="2144764" y="736600"/>
                </a:cubicBezTo>
                <a:cubicBezTo>
                  <a:pt x="2157069" y="731327"/>
                  <a:pt x="2170890" y="729887"/>
                  <a:pt x="2182864" y="723900"/>
                </a:cubicBezTo>
                <a:cubicBezTo>
                  <a:pt x="2216971" y="706847"/>
                  <a:pt x="2267385" y="673225"/>
                  <a:pt x="2297164" y="647700"/>
                </a:cubicBezTo>
                <a:cubicBezTo>
                  <a:pt x="2310801" y="636011"/>
                  <a:pt x="2321627" y="621289"/>
                  <a:pt x="2335264" y="609600"/>
                </a:cubicBezTo>
                <a:cubicBezTo>
                  <a:pt x="2398137" y="555709"/>
                  <a:pt x="2379112" y="588077"/>
                  <a:pt x="2436864" y="520700"/>
                </a:cubicBezTo>
                <a:cubicBezTo>
                  <a:pt x="2559826" y="377244"/>
                  <a:pt x="2378383" y="579714"/>
                  <a:pt x="2474964" y="444500"/>
                </a:cubicBezTo>
                <a:cubicBezTo>
                  <a:pt x="2488883" y="425013"/>
                  <a:pt x="2508831" y="410633"/>
                  <a:pt x="2525764" y="393700"/>
                </a:cubicBezTo>
                <a:cubicBezTo>
                  <a:pt x="2541335" y="354772"/>
                  <a:pt x="2548894" y="323228"/>
                  <a:pt x="2576564" y="292100"/>
                </a:cubicBezTo>
                <a:cubicBezTo>
                  <a:pt x="2600429" y="265252"/>
                  <a:pt x="2632839" y="245788"/>
                  <a:pt x="2652764" y="215900"/>
                </a:cubicBezTo>
                <a:cubicBezTo>
                  <a:pt x="2661231" y="203200"/>
                  <a:pt x="2666677" y="187851"/>
                  <a:pt x="2678164" y="177800"/>
                </a:cubicBezTo>
                <a:cubicBezTo>
                  <a:pt x="2701138" y="157698"/>
                  <a:pt x="2754364" y="127000"/>
                  <a:pt x="2754364" y="127000"/>
                </a:cubicBezTo>
                <a:cubicBezTo>
                  <a:pt x="2762831" y="110067"/>
                  <a:pt x="2768760" y="91606"/>
                  <a:pt x="2779764" y="76200"/>
                </a:cubicBezTo>
                <a:cubicBezTo>
                  <a:pt x="2790203" y="61585"/>
                  <a:pt x="2802920" y="48063"/>
                  <a:pt x="2817864" y="38100"/>
                </a:cubicBezTo>
                <a:cubicBezTo>
                  <a:pt x="2829003" y="30674"/>
                  <a:pt x="2843429" y="30100"/>
                  <a:pt x="2855964" y="25400"/>
                </a:cubicBezTo>
                <a:cubicBezTo>
                  <a:pt x="2877310" y="17395"/>
                  <a:pt x="2898297" y="8467"/>
                  <a:pt x="2919464" y="0"/>
                </a:cubicBezTo>
                <a:cubicBezTo>
                  <a:pt x="3093006" y="13349"/>
                  <a:pt x="3029368" y="12700"/>
                  <a:pt x="3109964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 bwMode="auto">
          <a:xfrm>
            <a:off x="402778" y="4394367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Wichtig zu bemerken: H* ist der letzte Ton einer AP  mit finaler langer Silbe. H* </a:t>
            </a:r>
            <a:r>
              <a:rPr lang="de-DE" sz="2400" b="1" dirty="0" smtClean="0">
                <a:latin typeface="Calibri" pitchFamily="-100" charset="0"/>
              </a:rPr>
              <a:t>markiert zugleich das Ende der AP,  </a:t>
            </a:r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oft weil der Abstieg zum L der nächsten AP sehr groß/steil ist</a:t>
            </a:r>
            <a:r>
              <a:rPr lang="de-DE" sz="2400" dirty="0" smtClean="0">
                <a:latin typeface="Calibri" pitchFamily="-100" charset="0"/>
              </a:rPr>
              <a:t>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157095" y="3195133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L1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300095" y="2541598"/>
            <a:ext cx="532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H1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828920" y="3532198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L2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1" y="2310765"/>
            <a:ext cx="52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778" y="6316652"/>
            <a:ext cx="874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1. z.B. Welby (2007) </a:t>
            </a:r>
            <a:r>
              <a:rPr lang="en-US" sz="1600" b="1" dirty="0" smtClean="0">
                <a:latin typeface="Calibri" pitchFamily="-100" charset="0"/>
              </a:rPr>
              <a:t>welby07.specom.pdf</a:t>
            </a:r>
            <a:r>
              <a:rPr lang="de-DE" sz="1600" dirty="0" smtClean="0">
                <a:latin typeface="Calibri" pitchFamily="-100" charset="0"/>
              </a:rPr>
              <a:t>; F-TOBI: </a:t>
            </a:r>
            <a:r>
              <a:rPr lang="en-US" sz="1600" dirty="0" err="1" smtClean="0">
                <a:latin typeface="Calibri" pitchFamily="-100" charset="0"/>
              </a:rPr>
              <a:t>Delais-Roussarie</a:t>
            </a:r>
            <a:r>
              <a:rPr lang="en-US" sz="1600" dirty="0" smtClean="0">
                <a:latin typeface="Calibri" pitchFamily="-100" charset="0"/>
              </a:rPr>
              <a:t> et al  (2015) </a:t>
            </a:r>
            <a:r>
              <a:rPr lang="en-US" sz="1600" b="1" dirty="0" smtClean="0">
                <a:latin typeface="Calibri" pitchFamily="-100" charset="0"/>
              </a:rPr>
              <a:t>ftobi15.pdf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9028" y="2811343"/>
            <a:ext cx="1151467" cy="1121359"/>
          </a:xfrm>
          <a:custGeom>
            <a:avLst/>
            <a:gdLst>
              <a:gd name="connsiteX0" fmla="*/ 0 w 1151467"/>
              <a:gd name="connsiteY0" fmla="*/ 10290 h 1121359"/>
              <a:gd name="connsiteX1" fmla="*/ 135467 w 1151467"/>
              <a:gd name="connsiteY1" fmla="*/ 44157 h 1121359"/>
              <a:gd name="connsiteX2" fmla="*/ 152400 w 1151467"/>
              <a:gd name="connsiteY2" fmla="*/ 94957 h 1121359"/>
              <a:gd name="connsiteX3" fmla="*/ 203200 w 1151467"/>
              <a:gd name="connsiteY3" fmla="*/ 128823 h 1121359"/>
              <a:gd name="connsiteX4" fmla="*/ 237067 w 1151467"/>
              <a:gd name="connsiteY4" fmla="*/ 179623 h 1121359"/>
              <a:gd name="connsiteX5" fmla="*/ 287867 w 1151467"/>
              <a:gd name="connsiteY5" fmla="*/ 213490 h 1121359"/>
              <a:gd name="connsiteX6" fmla="*/ 355600 w 1151467"/>
              <a:gd name="connsiteY6" fmla="*/ 298157 h 1121359"/>
              <a:gd name="connsiteX7" fmla="*/ 440267 w 1151467"/>
              <a:gd name="connsiteY7" fmla="*/ 433623 h 1121359"/>
              <a:gd name="connsiteX8" fmla="*/ 474134 w 1151467"/>
              <a:gd name="connsiteY8" fmla="*/ 535223 h 1121359"/>
              <a:gd name="connsiteX9" fmla="*/ 508000 w 1151467"/>
              <a:gd name="connsiteY9" fmla="*/ 586023 h 1121359"/>
              <a:gd name="connsiteX10" fmla="*/ 558800 w 1151467"/>
              <a:gd name="connsiteY10" fmla="*/ 687623 h 1121359"/>
              <a:gd name="connsiteX11" fmla="*/ 575734 w 1151467"/>
              <a:gd name="connsiteY11" fmla="*/ 772290 h 1121359"/>
              <a:gd name="connsiteX12" fmla="*/ 643467 w 1151467"/>
              <a:gd name="connsiteY12" fmla="*/ 873890 h 1121359"/>
              <a:gd name="connsiteX13" fmla="*/ 728134 w 1151467"/>
              <a:gd name="connsiteY13" fmla="*/ 1009357 h 1121359"/>
              <a:gd name="connsiteX14" fmla="*/ 745067 w 1151467"/>
              <a:gd name="connsiteY14" fmla="*/ 1060157 h 1121359"/>
              <a:gd name="connsiteX15" fmla="*/ 795867 w 1151467"/>
              <a:gd name="connsiteY15" fmla="*/ 1077090 h 1121359"/>
              <a:gd name="connsiteX16" fmla="*/ 846667 w 1151467"/>
              <a:gd name="connsiteY16" fmla="*/ 1110957 h 1121359"/>
              <a:gd name="connsiteX17" fmla="*/ 1117600 w 1151467"/>
              <a:gd name="connsiteY17" fmla="*/ 1060157 h 1121359"/>
              <a:gd name="connsiteX18" fmla="*/ 1151467 w 1151467"/>
              <a:gd name="connsiteY18" fmla="*/ 1026290 h 11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467" h="1121359">
                <a:moveTo>
                  <a:pt x="0" y="10290"/>
                </a:moveTo>
                <a:cubicBezTo>
                  <a:pt x="45156" y="21579"/>
                  <a:pt x="120748" y="0"/>
                  <a:pt x="135467" y="44157"/>
                </a:cubicBezTo>
                <a:cubicBezTo>
                  <a:pt x="141111" y="61090"/>
                  <a:pt x="141250" y="81019"/>
                  <a:pt x="152400" y="94957"/>
                </a:cubicBezTo>
                <a:cubicBezTo>
                  <a:pt x="165113" y="110849"/>
                  <a:pt x="186267" y="117534"/>
                  <a:pt x="203200" y="128823"/>
                </a:cubicBezTo>
                <a:cubicBezTo>
                  <a:pt x="214489" y="145756"/>
                  <a:pt x="222676" y="165232"/>
                  <a:pt x="237067" y="179623"/>
                </a:cubicBezTo>
                <a:cubicBezTo>
                  <a:pt x="251458" y="194014"/>
                  <a:pt x="275154" y="197598"/>
                  <a:pt x="287867" y="213490"/>
                </a:cubicBezTo>
                <a:cubicBezTo>
                  <a:pt x="381343" y="330336"/>
                  <a:pt x="210014" y="201099"/>
                  <a:pt x="355600" y="298157"/>
                </a:cubicBezTo>
                <a:cubicBezTo>
                  <a:pt x="395903" y="419064"/>
                  <a:pt x="359764" y="379955"/>
                  <a:pt x="440267" y="433623"/>
                </a:cubicBezTo>
                <a:cubicBezTo>
                  <a:pt x="451556" y="467490"/>
                  <a:pt x="454332" y="505520"/>
                  <a:pt x="474134" y="535223"/>
                </a:cubicBezTo>
                <a:cubicBezTo>
                  <a:pt x="485423" y="552156"/>
                  <a:pt x="498899" y="567820"/>
                  <a:pt x="508000" y="586023"/>
                </a:cubicBezTo>
                <a:cubicBezTo>
                  <a:pt x="578107" y="726237"/>
                  <a:pt x="461745" y="542038"/>
                  <a:pt x="558800" y="687623"/>
                </a:cubicBezTo>
                <a:cubicBezTo>
                  <a:pt x="564445" y="715845"/>
                  <a:pt x="563824" y="746088"/>
                  <a:pt x="575734" y="772290"/>
                </a:cubicBezTo>
                <a:cubicBezTo>
                  <a:pt x="592577" y="809344"/>
                  <a:pt x="643467" y="873890"/>
                  <a:pt x="643467" y="873890"/>
                </a:cubicBezTo>
                <a:cubicBezTo>
                  <a:pt x="683770" y="994797"/>
                  <a:pt x="647631" y="955688"/>
                  <a:pt x="728134" y="1009357"/>
                </a:cubicBezTo>
                <a:cubicBezTo>
                  <a:pt x="733778" y="1026290"/>
                  <a:pt x="732446" y="1047536"/>
                  <a:pt x="745067" y="1060157"/>
                </a:cubicBezTo>
                <a:cubicBezTo>
                  <a:pt x="757688" y="1072778"/>
                  <a:pt x="779902" y="1069108"/>
                  <a:pt x="795867" y="1077090"/>
                </a:cubicBezTo>
                <a:cubicBezTo>
                  <a:pt x="814070" y="1086191"/>
                  <a:pt x="829734" y="1099668"/>
                  <a:pt x="846667" y="1110957"/>
                </a:cubicBezTo>
                <a:cubicBezTo>
                  <a:pt x="976142" y="1100167"/>
                  <a:pt x="1025797" y="1121359"/>
                  <a:pt x="1117600" y="1060157"/>
                </a:cubicBezTo>
                <a:cubicBezTo>
                  <a:pt x="1130884" y="1051301"/>
                  <a:pt x="1140178" y="1037579"/>
                  <a:pt x="1151467" y="102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86437" y="3932702"/>
            <a:ext cx="470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L1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57095" y="2310765"/>
            <a:ext cx="33256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300095" y="1850688"/>
            <a:ext cx="7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AP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2160" y="62068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79588" y="4467"/>
            <a:ext cx="2479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30275" y="620688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Marie-Renée wird die langen weißem Rüben zerschneiden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3543"/>
            <a:ext cx="9144000" cy="528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43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000" y="762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Die Akzentphrase ist sehr variabel insbesondere in den ersten drei Tönen. 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288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Variation </a:t>
            </a:r>
            <a:r>
              <a:rPr lang="de-DE" sz="2400" b="1" dirty="0">
                <a:latin typeface="Calibri" pitchFamily="-100" charset="0"/>
              </a:rPr>
              <a:t>ist nicht pragmatisch/semantisch bedingt</a:t>
            </a:r>
            <a:r>
              <a:rPr lang="de-DE" sz="2400" dirty="0">
                <a:latin typeface="Calibri" pitchFamily="-100" charset="0"/>
              </a:rPr>
              <a:t>, sondern hängt eher von rhythmischen Faktoren wie Silbenzahl, Sprechgeschwindigkeit usw. ab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600" y="3259782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(L1)(H1)(L2) H*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76035" y="3259782"/>
            <a:ext cx="183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() = fakultativ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396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Etwas seltener kann auch L2 H* wegfallen: L1H1</a:t>
            </a:r>
            <a:endParaRPr lang="de-DE" sz="24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998663"/>
            <a:ext cx="774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90575" y="1541463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 garçon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695575" y="1555751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remarquablement bon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48375" y="1541463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 sa mère</a:t>
            </a:r>
          </a:p>
        </p:txBody>
      </p:sp>
      <p:pic>
        <p:nvPicPr>
          <p:cNvPr id="10" name="fig4c-LLHsta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575" y="17859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15356" y="5217319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2769" y="5249069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838575" y="5041901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443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50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2975" y="3217863"/>
            <a:ext cx="417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4037" y="2225676"/>
            <a:ext cx="52387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4175" y="3140076"/>
            <a:ext cx="41751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r>
              <a:rPr lang="de-DE" sz="2400" baseline="-250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5805487" y="5376863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</a:t>
            </a:r>
            <a:r>
              <a:rPr lang="de-DE" sz="2400" dirty="0" smtClean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 Akzentphrase</a:t>
            </a:r>
            <a:endParaRPr lang="de-DE" sz="2400" dirty="0">
              <a:solidFill>
                <a:srgbClr val="000000"/>
              </a:solidFill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3348038" y="989013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/>
              <a:t>L</a:t>
            </a:r>
            <a:r>
              <a:rPr lang="en-GB" sz="2400" baseline="-25000"/>
              <a:t>1</a:t>
            </a:r>
            <a:r>
              <a:rPr lang="en-GB" sz="2400"/>
              <a:t> H</a:t>
            </a:r>
            <a:r>
              <a:rPr lang="en-GB" sz="2400" baseline="-25000"/>
              <a:t>1</a:t>
            </a:r>
            <a:r>
              <a:rPr lang="en-GB" sz="2400"/>
              <a:t> L</a:t>
            </a:r>
            <a:r>
              <a:rPr lang="en-GB" sz="2400" baseline="-25000"/>
              <a:t>2</a:t>
            </a:r>
            <a:r>
              <a:rPr lang="en-GB" sz="2400"/>
              <a:t>H*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701256" y="1035845"/>
            <a:ext cx="460375" cy="366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806574" y="6180892"/>
            <a:ext cx="5108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Der ausgezeichnete Junge erzählt seiner Mutter Lügen</a:t>
            </a:r>
            <a:endParaRPr lang="de-DE" sz="1600" dirty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sz="2400" dirty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Macintosh PowerPoint</Application>
  <PresentationFormat>Bildschirmpräsentation (4:3)</PresentationFormat>
  <Paragraphs>249</Paragraphs>
  <Slides>30</Slides>
  <Notes>1</Notes>
  <HiddenSlides>0</HiddenSlides>
  <MMClips>23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Ulrich Reubold</cp:lastModifiedBy>
  <cp:revision>181</cp:revision>
  <dcterms:created xsi:type="dcterms:W3CDTF">2016-01-19T07:43:23Z</dcterms:created>
  <dcterms:modified xsi:type="dcterms:W3CDTF">2018-01-16T18:20:07Z</dcterms:modified>
</cp:coreProperties>
</file>