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31" r:id="rId2"/>
    <p:sldId id="256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71" r:id="rId11"/>
    <p:sldId id="272" r:id="rId12"/>
    <p:sldId id="273" r:id="rId13"/>
    <p:sldId id="274" r:id="rId14"/>
    <p:sldId id="276" r:id="rId15"/>
    <p:sldId id="342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8" r:id="rId24"/>
    <p:sldId id="343" r:id="rId25"/>
    <p:sldId id="291" r:id="rId26"/>
    <p:sldId id="318" r:id="rId27"/>
    <p:sldId id="317" r:id="rId28"/>
    <p:sldId id="285" r:id="rId29"/>
    <p:sldId id="320" r:id="rId30"/>
    <p:sldId id="321" r:id="rId31"/>
    <p:sldId id="293" r:id="rId32"/>
    <p:sldId id="295" r:id="rId33"/>
    <p:sldId id="298" r:id="rId34"/>
    <p:sldId id="322" r:id="rId35"/>
    <p:sldId id="323" r:id="rId36"/>
    <p:sldId id="324" r:id="rId37"/>
    <p:sldId id="308" r:id="rId38"/>
    <p:sldId id="309" r:id="rId39"/>
    <p:sldId id="310" r:id="rId40"/>
    <p:sldId id="330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40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CCC32D-4BED-E746-8035-43E34404BDD4}" type="datetimeFigureOut">
              <a:rPr lang="en-US"/>
              <a:pPr>
                <a:defRPr/>
              </a:pPr>
              <a:t>31.01.18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6F2C179-2CA7-4A42-A74B-56CA98BB5C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3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8" charset="0"/>
                <a:ea typeface="ヒラギノ角ゴ ProN W3" pitchFamily="8" charset="-128"/>
                <a:cs typeface="ヒラギノ角ゴ ProN W3" pitchFamily="8" charset="-128"/>
                <a:sym typeface="Arial" pitchFamily="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8" charset="0"/>
                <a:ea typeface="ヒラギノ角ゴ ProN W3" pitchFamily="8" charset="-128"/>
                <a:cs typeface="ヒラギノ角ゴ ProN W3" pitchFamily="8" charset="-128"/>
                <a:sym typeface="Arial" pitchFamily="8" charset="0"/>
              </a:defRPr>
            </a:lvl1pPr>
          </a:lstStyle>
          <a:p>
            <a:pPr>
              <a:defRPr/>
            </a:pPr>
            <a:fld id="{3655DD3D-AE89-2742-8EE0-0EEFD4077CB3}" type="datetime1">
              <a:rPr lang="en-US"/>
              <a:pPr>
                <a:defRPr/>
              </a:pPr>
              <a:t>31.01.18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de-D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8" charset="0"/>
                <a:ea typeface="ヒラギノ角ゴ ProN W3" pitchFamily="8" charset="-128"/>
                <a:cs typeface="ヒラギノ角ゴ ProN W3" pitchFamily="8" charset="-128"/>
                <a:sym typeface="Arial" pitchFamily="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8" charset="0"/>
                <a:ea typeface="ヒラギノ角ゴ ProN W3" pitchFamily="8" charset="-128"/>
                <a:cs typeface="ヒラギノ角ゴ ProN W3" pitchFamily="8" charset="-128"/>
                <a:sym typeface="Arial" pitchFamily="8" charset="0"/>
              </a:defRPr>
            </a:lvl1pPr>
          </a:lstStyle>
          <a:p>
            <a:pPr>
              <a:defRPr/>
            </a:pPr>
            <a:fld id="{491A2B7D-48A8-4F46-93DA-EF3AEA861F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41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ＭＳ Ｐゴシック" pitchFamily="-10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1B2FAC-66E1-854A-9113-C74049097C0D}" type="slidenum">
              <a:rPr lang="de-DE" smtClean="0">
                <a:latin typeface="Arial" pitchFamily="4" charset="0"/>
                <a:ea typeface="ヒラギノ角ゴ ProN W3" pitchFamily="4" charset="-128"/>
                <a:cs typeface="ヒラギノ角ゴ ProN W3" pitchFamily="4" charset="-128"/>
                <a:sym typeface="Arial" pitchFamily="4" charset="0"/>
              </a:rPr>
              <a:pPr/>
              <a:t>12</a:t>
            </a:fld>
            <a:endParaRPr lang="de-DE" smtClean="0">
              <a:latin typeface="Arial" pitchFamily="4" charset="0"/>
              <a:ea typeface="ヒラギノ角ゴ ProN W3" pitchFamily="4" charset="-128"/>
              <a:cs typeface="ヒラギノ角ゴ ProN W3" pitchFamily="4" charset="-128"/>
              <a:sym typeface="Arial" pitchFamily="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68E643-AD33-B449-9051-7DE64C4942D4}" type="slidenum">
              <a:rPr lang="de-DE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  <a:sym typeface="Arial" pitchFamily="4" charset="0"/>
              </a:rPr>
              <a:pPr/>
              <a:t>28</a:t>
            </a:fld>
            <a:endParaRPr lang="de-DE" smtClean="0">
              <a:latin typeface="Arial" pitchFamily="4" charset="0"/>
              <a:ea typeface="ＭＳ Ｐゴシック" pitchFamily="4" charset="-128"/>
              <a:cs typeface="ＭＳ Ｐゴシック" pitchFamily="4" charset="-128"/>
              <a:sym typeface="Arial" pitchFamily="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F916-AB8E-4545-8021-5411161E21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6BCE1-31D0-604D-8C3F-F35C0FF344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53AD-2BE5-B84F-A258-B565A4E2A6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8A4A2-525F-5145-9BF2-36C201EF6F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B657-FAA7-DA40-A8F7-435CDFD6B67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6A8E0-2A45-F34F-A744-A78C48A922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D93C-2AA3-3248-B46B-5AA4EE997A9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FCA2-FE84-FE48-91F2-54EB029FED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40CA-4479-F441-860F-8BEDCC29EE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A614-1D04-B447-AF24-888E582C02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EA9B-756E-E44C-B16B-7517487B46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4" charset="0"/>
              </a:rPr>
              <a:t>Second level</a:t>
            </a:r>
          </a:p>
          <a:p>
            <a:pPr lvl="2"/>
            <a:r>
              <a:rPr lang="en-US">
                <a:sym typeface="Arial" pitchFamily="4" charset="0"/>
              </a:rPr>
              <a:t>Third level</a:t>
            </a:r>
          </a:p>
          <a:p>
            <a:pPr lvl="3"/>
            <a:r>
              <a:rPr lang="en-US">
                <a:sym typeface="Arial" pitchFamily="4" charset="0"/>
              </a:rPr>
              <a:t>Fourth level</a:t>
            </a:r>
          </a:p>
          <a:p>
            <a:pPr lvl="4"/>
            <a:r>
              <a:rPr lang="en-US">
                <a:sym typeface="Arial" pitchFamily="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D8C628B-BAC4-AC40-8759-F06AD29858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sldNum="0"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itchFamily="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itchFamily="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itchFamily="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itchFamily="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4" Type="http://schemas.openxmlformats.org/officeDocument/2006/relationships/audio" Target="../media/media3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4" Type="http://schemas.openxmlformats.org/officeDocument/2006/relationships/audio" Target="../media/media5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openxmlformats.org/officeDocument/2006/relationships/slideLayout" Target="../slideLayouts/slideLayout7.xml"/><Relationship Id="rId6" Type="http://schemas.openxmlformats.org/officeDocument/2006/relationships/hyperlink" Target="http://www.ipds.uni-kiel.de/pub_exx/on2003_1/PAPER_0996.pdf" TargetMode="External"/><Relationship Id="rId7" Type="http://schemas.openxmlformats.org/officeDocument/2006/relationships/image" Target="../media/image3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pi.nl/people/cutler-ann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microsoft.com/office/2007/relationships/media" Target="file://localhost/Users/reubold/Desktop/ws1718/wavs/FTOBI/fig3.28.wav" TargetMode="External"/><Relationship Id="rId2" Type="http://schemas.openxmlformats.org/officeDocument/2006/relationships/audio" Target="file://localhost/Users/reubold/Desktop/ws1718/wavs/FTOBI/fig3.28.wav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4" Type="http://schemas.openxmlformats.org/officeDocument/2006/relationships/audio" Target="../media/media10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4" Type="http://schemas.openxmlformats.org/officeDocument/2006/relationships/audio" Target="../media/media12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media" Target="../media/media14.wav"/><Relationship Id="rId4" Type="http://schemas.openxmlformats.org/officeDocument/2006/relationships/audio" Target="../media/media14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2286000" y="1295400"/>
            <a:ext cx="38862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2100"/>
              </a:spcBef>
              <a:defRPr/>
            </a:pPr>
            <a:r>
              <a:rPr lang="en-US" dirty="0" err="1">
                <a:solidFill>
                  <a:schemeClr val="tx1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Prosodie</a:t>
            </a:r>
            <a:r>
              <a:rPr lang="en-US" dirty="0">
                <a:solidFill>
                  <a:schemeClr val="tx1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Zusammenfassung</a:t>
            </a:r>
            <a:endParaRPr lang="en-US" dirty="0">
              <a:solidFill>
                <a:schemeClr val="tx1"/>
              </a:solidFill>
              <a:latin typeface="Calibri" pitchFamily="-100" charset="0"/>
              <a:ea typeface="Arial" pitchFamily="-100" charset="0"/>
              <a:cs typeface="Arial" pitchFamily="-100" charset="0"/>
              <a:sym typeface="Arial" pitchFamily="-100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819400" y="29718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Jonathan Harrington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8"/>
          <p:cNvSpPr txBox="1">
            <a:spLocks noChangeArrowheads="1"/>
          </p:cNvSpPr>
          <p:nvPr/>
        </p:nvSpPr>
        <p:spPr bwMode="auto">
          <a:xfrm>
            <a:off x="838200" y="762000"/>
            <a:ext cx="8077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4. Das </a:t>
            </a:r>
            <a:r>
              <a:rPr lang="en-GB" dirty="0" err="1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autosegmentelle-metrische</a:t>
            </a:r>
            <a:r>
              <a:rPr lang="en-GB" dirty="0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Modell</a:t>
            </a:r>
            <a:r>
              <a:rPr lang="en-GB" dirty="0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der</a:t>
            </a:r>
            <a:r>
              <a:rPr lang="en-GB" dirty="0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 Intonation</a:t>
            </a:r>
            <a:endParaRPr lang="de-DE" dirty="0">
              <a:solidFill>
                <a:srgbClr val="000000"/>
              </a:solidFill>
              <a:latin typeface="Calibri" pitchFamily="8" charset="0"/>
              <a:sym typeface="Arial" pitchFamily="8" charset="0"/>
            </a:endParaRPr>
          </a:p>
        </p:txBody>
      </p:sp>
      <p:sp>
        <p:nvSpPr>
          <p:cNvPr id="24579" name="Text Box 1029"/>
          <p:cNvSpPr txBox="1">
            <a:spLocks noChangeArrowheads="1"/>
          </p:cNvSpPr>
          <p:nvPr/>
        </p:nvSpPr>
        <p:spPr bwMode="auto">
          <a:xfrm>
            <a:off x="838200" y="3200400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4" charset="0"/>
              </a:rPr>
              <a:t>Was bedeutet autosegmentell?</a:t>
            </a:r>
            <a:endParaRPr lang="de-DE">
              <a:latin typeface="Calibri" pitchFamily="4" charset="0"/>
            </a:endParaRPr>
          </a:p>
        </p:txBody>
      </p:sp>
      <p:sp>
        <p:nvSpPr>
          <p:cNvPr id="24580" name="Text Box 1029"/>
          <p:cNvSpPr txBox="1">
            <a:spLocks noChangeArrowheads="1"/>
          </p:cNvSpPr>
          <p:nvPr/>
        </p:nvSpPr>
        <p:spPr bwMode="auto">
          <a:xfrm>
            <a:off x="762000" y="43434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4" charset="0"/>
              </a:rPr>
              <a:t>Was bedeutet metrisch?</a:t>
            </a:r>
            <a:endParaRPr lang="de-DE">
              <a:latin typeface="Calibri" pitchFamily="4" charset="0"/>
            </a:endParaRP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4114800" y="32004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4" charset="0"/>
              </a:rPr>
              <a:t>Was ist der Unterschied zwischen Tonakzent, Phrasenton,Grenzton?</a:t>
            </a:r>
            <a:endParaRPr lang="de-DE">
              <a:latin typeface="Calibri" pitchFamily="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573405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Times New Roman" pitchFamily="4" charset="0"/>
              </a:rPr>
              <a:t>[(nur </a:t>
            </a:r>
            <a:r>
              <a:rPr lang="en-GB" sz="2000" u="sng">
                <a:latin typeface="Times New Roman" pitchFamily="4" charset="0"/>
              </a:rPr>
              <a:t>hier</a:t>
            </a:r>
            <a:r>
              <a:rPr lang="en-GB" sz="2000">
                <a:latin typeface="Times New Roman" pitchFamily="4" charset="0"/>
              </a:rPr>
              <a:t> und </a:t>
            </a:r>
            <a:r>
              <a:rPr lang="en-GB" sz="2000" u="sng">
                <a:latin typeface="Times New Roman" pitchFamily="4" charset="0"/>
              </a:rPr>
              <a:t>dort</a:t>
            </a:r>
            <a:r>
              <a:rPr lang="en-GB" sz="2000">
                <a:latin typeface="Times New Roman" pitchFamily="4" charset="0"/>
              </a:rPr>
              <a:t>)</a:t>
            </a:r>
            <a:r>
              <a:rPr lang="en-GB">
                <a:latin typeface="Calibri" pitchFamily="4" charset="0"/>
                <a:ea typeface="Calibri" pitchFamily="4" charset="0"/>
                <a:cs typeface="Calibri" pitchFamily="4" charset="0"/>
              </a:rPr>
              <a:t>   </a:t>
            </a:r>
            <a:r>
              <a:rPr lang="en-GB" sz="2000">
                <a:latin typeface="Times New Roman" pitchFamily="4" charset="0"/>
              </a:rPr>
              <a:t> </a:t>
            </a:r>
            <a:r>
              <a:rPr lang="en-GB" sz="2200">
                <a:latin typeface="Calibri" pitchFamily="4" charset="0"/>
                <a:ea typeface="Calibri" pitchFamily="4" charset="0"/>
                <a:cs typeface="Calibri" pitchFamily="4" charset="0"/>
              </a:rPr>
              <a:t>]     </a:t>
            </a:r>
            <a:r>
              <a:rPr lang="en-GB" sz="2000">
                <a:latin typeface="Times New Roman" pitchFamily="4" charset="0"/>
              </a:rPr>
              <a:t>[(kann man noch </a:t>
            </a:r>
            <a:r>
              <a:rPr lang="en-GB" sz="2000" u="sng">
                <a:latin typeface="Times New Roman" pitchFamily="4" charset="0"/>
              </a:rPr>
              <a:t>ahnen</a:t>
            </a:r>
            <a:r>
              <a:rPr lang="en-GB" sz="2000">
                <a:latin typeface="Times New Roman" pitchFamily="4" charset="0"/>
              </a:rPr>
              <a:t>)</a:t>
            </a:r>
            <a:r>
              <a:rPr lang="en-GB">
                <a:latin typeface="Calibri" pitchFamily="4" charset="0"/>
                <a:ea typeface="Calibri" pitchFamily="4" charset="0"/>
                <a:cs typeface="Calibri" pitchFamily="4" charset="0"/>
              </a:rPr>
              <a:t>    </a:t>
            </a:r>
            <a:r>
              <a:rPr lang="en-GB" sz="2000">
                <a:latin typeface="Times New Roman" pitchFamily="4" charset="0"/>
              </a:rPr>
              <a:t>(wie </a:t>
            </a:r>
            <a:r>
              <a:rPr lang="en-GB" sz="2000" u="sng">
                <a:latin typeface="Times New Roman" pitchFamily="4" charset="0"/>
              </a:rPr>
              <a:t>sch</a:t>
            </a:r>
            <a:r>
              <a:rPr lang="de-DE" sz="2000" u="sng">
                <a:latin typeface="Times New Roman" pitchFamily="4" charset="0"/>
              </a:rPr>
              <a:t>ö</a:t>
            </a:r>
            <a:r>
              <a:rPr lang="en-GB" sz="2000" u="sng">
                <a:latin typeface="Times New Roman" pitchFamily="4" charset="0"/>
              </a:rPr>
              <a:t>n</a:t>
            </a:r>
            <a:r>
              <a:rPr lang="en-GB" sz="2000">
                <a:latin typeface="Times New Roman" pitchFamily="4" charset="0"/>
              </a:rPr>
              <a:t>   sie war)    ]</a:t>
            </a:r>
            <a:endParaRPr lang="de-DE" sz="2000">
              <a:latin typeface="Times New Roman" pitchFamily="4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050925" y="45259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505200" y="45259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172200" y="45259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pic>
        <p:nvPicPr>
          <p:cNvPr id="6" name="Picture 8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468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1066800" y="3459163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4876800" y="3382963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2514600" y="2392363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Times New Roman" pitchFamily="4" charset="0"/>
              </a:rPr>
              <a:t>Ä</a:t>
            </a:r>
            <a:r>
              <a:rPr lang="en-GB">
                <a:latin typeface="Times New Roman" pitchFamily="4" charset="0"/>
              </a:rPr>
              <a:t>u</a:t>
            </a:r>
            <a:r>
              <a:rPr lang="de-DE">
                <a:latin typeface="Times New Roman" pitchFamily="4" charset="0"/>
              </a:rPr>
              <a:t>ß</a:t>
            </a:r>
            <a:r>
              <a:rPr lang="en-GB">
                <a:latin typeface="Times New Roman" pitchFamily="4" charset="0"/>
              </a:rPr>
              <a:t>erung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 flipH="1">
            <a:off x="1447800" y="2925763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>
            <a:off x="3200400" y="2925763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>
            <a:off x="1219200" y="39163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 flipH="1">
            <a:off x="3581400" y="3763963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>
            <a:off x="5029200" y="3763963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5" name="Line 17"/>
          <p:cNvSpPr>
            <a:spLocks noChangeShapeType="1"/>
          </p:cNvSpPr>
          <p:nvPr/>
        </p:nvSpPr>
        <p:spPr bwMode="auto">
          <a:xfrm flipH="1">
            <a:off x="381000" y="5059363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6" name="Line 18"/>
          <p:cNvSpPr>
            <a:spLocks noChangeShapeType="1"/>
          </p:cNvSpPr>
          <p:nvPr/>
        </p:nvSpPr>
        <p:spPr bwMode="auto">
          <a:xfrm flipH="1">
            <a:off x="914400" y="5059363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7" name="Line 19"/>
          <p:cNvSpPr>
            <a:spLocks noChangeShapeType="1"/>
          </p:cNvSpPr>
          <p:nvPr/>
        </p:nvSpPr>
        <p:spPr bwMode="auto">
          <a:xfrm>
            <a:off x="1219200" y="5059363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8" name="Line 20"/>
          <p:cNvSpPr>
            <a:spLocks noChangeShapeType="1"/>
          </p:cNvSpPr>
          <p:nvPr/>
        </p:nvSpPr>
        <p:spPr bwMode="auto">
          <a:xfrm>
            <a:off x="1219200" y="50593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9" name="Line 21"/>
          <p:cNvSpPr>
            <a:spLocks noChangeShapeType="1"/>
          </p:cNvSpPr>
          <p:nvPr/>
        </p:nvSpPr>
        <p:spPr bwMode="auto">
          <a:xfrm flipH="1">
            <a:off x="3048000" y="5059363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0" name="Line 22"/>
          <p:cNvSpPr>
            <a:spLocks noChangeShapeType="1"/>
          </p:cNvSpPr>
          <p:nvPr/>
        </p:nvSpPr>
        <p:spPr bwMode="auto">
          <a:xfrm>
            <a:off x="3733800" y="5059363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 flipH="1">
            <a:off x="3581400" y="5059363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2" name="Line 24"/>
          <p:cNvSpPr>
            <a:spLocks noChangeShapeType="1"/>
          </p:cNvSpPr>
          <p:nvPr/>
        </p:nvSpPr>
        <p:spPr bwMode="auto">
          <a:xfrm>
            <a:off x="3733800" y="5059363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 flipH="1">
            <a:off x="5638800" y="49831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4" name="Line 26"/>
          <p:cNvSpPr>
            <a:spLocks noChangeShapeType="1"/>
          </p:cNvSpPr>
          <p:nvPr/>
        </p:nvSpPr>
        <p:spPr bwMode="auto">
          <a:xfrm>
            <a:off x="6324600" y="4983163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 flipH="1">
            <a:off x="6172200" y="49831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6" name="Line 28"/>
          <p:cNvSpPr>
            <a:spLocks noChangeShapeType="1"/>
          </p:cNvSpPr>
          <p:nvPr/>
        </p:nvSpPr>
        <p:spPr bwMode="auto">
          <a:xfrm>
            <a:off x="6324600" y="4983163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0" y="533400"/>
            <a:ext cx="8604250" cy="5734050"/>
            <a:chOff x="0" y="336"/>
            <a:chExt cx="5420" cy="3612"/>
          </a:xfrm>
        </p:grpSpPr>
        <p:grpSp>
          <p:nvGrpSpPr>
            <p:cNvPr id="25649" name="Group 59"/>
            <p:cNvGrpSpPr>
              <a:grpSpLocks/>
            </p:cNvGrpSpPr>
            <p:nvPr/>
          </p:nvGrpSpPr>
          <p:grpSpPr bwMode="auto">
            <a:xfrm>
              <a:off x="1429" y="3657"/>
              <a:ext cx="3991" cy="291"/>
              <a:chOff x="1429" y="3657"/>
              <a:chExt cx="3991" cy="291"/>
            </a:xfrm>
          </p:grpSpPr>
          <p:sp>
            <p:nvSpPr>
              <p:cNvPr id="25651" name="Text Box 46"/>
              <p:cNvSpPr txBox="1">
                <a:spLocks noChangeArrowheads="1"/>
              </p:cNvSpPr>
              <p:nvPr/>
            </p:nvSpPr>
            <p:spPr bwMode="auto">
              <a:xfrm>
                <a:off x="1429" y="3657"/>
                <a:ext cx="45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rgbClr val="008000"/>
                    </a:solidFill>
                    <a:latin typeface="Calibri" pitchFamily="4" charset="0"/>
                  </a:rPr>
                  <a:t>G%</a:t>
                </a:r>
              </a:p>
            </p:txBody>
          </p:sp>
          <p:sp>
            <p:nvSpPr>
              <p:cNvPr id="25652" name="Text Box 47"/>
              <p:cNvSpPr txBox="1">
                <a:spLocks noChangeArrowheads="1"/>
              </p:cNvSpPr>
              <p:nvPr/>
            </p:nvSpPr>
            <p:spPr bwMode="auto">
              <a:xfrm>
                <a:off x="4967" y="3657"/>
                <a:ext cx="45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rgbClr val="008000"/>
                    </a:solidFill>
                    <a:latin typeface="Calibri" pitchFamily="4" charset="0"/>
                  </a:rPr>
                  <a:t>G%</a:t>
                </a:r>
              </a:p>
            </p:txBody>
          </p:sp>
        </p:grpSp>
        <p:sp>
          <p:nvSpPr>
            <p:cNvPr id="25650" name="Text Box 55"/>
            <p:cNvSpPr txBox="1">
              <a:spLocks noChangeArrowheads="1"/>
            </p:cNvSpPr>
            <p:nvPr/>
          </p:nvSpPr>
          <p:spPr bwMode="auto">
            <a:xfrm>
              <a:off x="0" y="336"/>
              <a:ext cx="51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4" charset="0"/>
                </a:rPr>
                <a:t>Ein Grenzton, </a:t>
              </a:r>
              <a:r>
                <a:rPr lang="en-GB">
                  <a:solidFill>
                    <a:srgbClr val="008000"/>
                  </a:solidFill>
                  <a:latin typeface="Calibri" pitchFamily="4" charset="0"/>
                </a:rPr>
                <a:t>G%</a:t>
              </a:r>
              <a:r>
                <a:rPr lang="en-GB">
                  <a:latin typeface="Calibri" pitchFamily="4" charset="0"/>
                </a:rPr>
                <a:t>,  wird mit jedem ] assoziiert</a:t>
              </a: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0" y="914400"/>
            <a:ext cx="8137525" cy="5353050"/>
            <a:chOff x="0" y="576"/>
            <a:chExt cx="5126" cy="3372"/>
          </a:xfrm>
        </p:grpSpPr>
        <p:grpSp>
          <p:nvGrpSpPr>
            <p:cNvPr id="25644" name="Group 60"/>
            <p:cNvGrpSpPr>
              <a:grpSpLocks/>
            </p:cNvGrpSpPr>
            <p:nvPr/>
          </p:nvGrpSpPr>
          <p:grpSpPr bwMode="auto">
            <a:xfrm>
              <a:off x="1247" y="3648"/>
              <a:ext cx="3784" cy="300"/>
              <a:chOff x="1247" y="3648"/>
              <a:chExt cx="3784" cy="300"/>
            </a:xfrm>
          </p:grpSpPr>
          <p:sp>
            <p:nvSpPr>
              <p:cNvPr id="25646" name="Text Box 43"/>
              <p:cNvSpPr txBox="1">
                <a:spLocks noChangeArrowheads="1"/>
              </p:cNvSpPr>
              <p:nvPr/>
            </p:nvSpPr>
            <p:spPr bwMode="auto">
              <a:xfrm>
                <a:off x="1247" y="3657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  <a:latin typeface="Calibri" pitchFamily="4" charset="0"/>
                  </a:rPr>
                  <a:t>P-</a:t>
                </a:r>
              </a:p>
            </p:txBody>
          </p:sp>
          <p:sp>
            <p:nvSpPr>
              <p:cNvPr id="25647" name="Text Box 44"/>
              <p:cNvSpPr txBox="1">
                <a:spLocks noChangeArrowheads="1"/>
              </p:cNvSpPr>
              <p:nvPr/>
            </p:nvSpPr>
            <p:spPr bwMode="auto">
              <a:xfrm>
                <a:off x="3216" y="3648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  <a:latin typeface="Calibri" pitchFamily="4" charset="0"/>
                  </a:rPr>
                  <a:t>P-</a:t>
                </a:r>
              </a:p>
            </p:txBody>
          </p:sp>
          <p:sp>
            <p:nvSpPr>
              <p:cNvPr id="25648" name="Text Box 45"/>
              <p:cNvSpPr txBox="1">
                <a:spLocks noChangeArrowheads="1"/>
              </p:cNvSpPr>
              <p:nvPr/>
            </p:nvSpPr>
            <p:spPr bwMode="auto">
              <a:xfrm>
                <a:off x="4752" y="3648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  <a:latin typeface="Calibri" pitchFamily="4" charset="0"/>
                  </a:rPr>
                  <a:t>P-</a:t>
                </a:r>
              </a:p>
            </p:txBody>
          </p:sp>
        </p:grpSp>
        <p:sp>
          <p:nvSpPr>
            <p:cNvPr id="25645" name="Text Box 57"/>
            <p:cNvSpPr txBox="1">
              <a:spLocks noChangeArrowheads="1"/>
            </p:cNvSpPr>
            <p:nvPr/>
          </p:nvSpPr>
          <p:spPr bwMode="auto">
            <a:xfrm>
              <a:off x="0" y="576"/>
              <a:ext cx="51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4" charset="0"/>
                </a:rPr>
                <a:t>Ein Phrasenton, </a:t>
              </a:r>
              <a:r>
                <a:rPr lang="en-GB">
                  <a:solidFill>
                    <a:srgbClr val="FF0000"/>
                  </a:solidFill>
                  <a:latin typeface="Calibri" pitchFamily="4" charset="0"/>
                </a:rPr>
                <a:t>P</a:t>
              </a:r>
              <a:r>
                <a:rPr lang="en-GB">
                  <a:solidFill>
                    <a:schemeClr val="hlink"/>
                  </a:solidFill>
                  <a:latin typeface="Calibri" pitchFamily="4" charset="0"/>
                </a:rPr>
                <a:t>-</a:t>
              </a:r>
              <a:r>
                <a:rPr lang="en-GB">
                  <a:latin typeface="Calibri" pitchFamily="4" charset="0"/>
                </a:rPr>
                <a:t>,    mit jedem )</a:t>
              </a: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107950" y="1371600"/>
            <a:ext cx="9036050" cy="5183188"/>
            <a:chOff x="68" y="864"/>
            <a:chExt cx="5692" cy="3265"/>
          </a:xfrm>
        </p:grpSpPr>
        <p:grpSp>
          <p:nvGrpSpPr>
            <p:cNvPr id="25638" name="Group 61"/>
            <p:cNvGrpSpPr>
              <a:grpSpLocks/>
            </p:cNvGrpSpPr>
            <p:nvPr/>
          </p:nvGrpSpPr>
          <p:grpSpPr bwMode="auto">
            <a:xfrm>
              <a:off x="385" y="3838"/>
              <a:ext cx="3755" cy="291"/>
              <a:chOff x="385" y="3838"/>
              <a:chExt cx="3755" cy="291"/>
            </a:xfrm>
          </p:grpSpPr>
          <p:sp>
            <p:nvSpPr>
              <p:cNvPr id="25640" name="Text Box 50"/>
              <p:cNvSpPr txBox="1">
                <a:spLocks noChangeArrowheads="1"/>
              </p:cNvSpPr>
              <p:nvPr/>
            </p:nvSpPr>
            <p:spPr bwMode="auto">
              <a:xfrm>
                <a:off x="385" y="3838"/>
                <a:ext cx="3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0000FF"/>
                    </a:solidFill>
                    <a:latin typeface="Calibri" pitchFamily="4" charset="0"/>
                  </a:rPr>
                  <a:t>T*</a:t>
                </a:r>
              </a:p>
            </p:txBody>
          </p:sp>
          <p:sp>
            <p:nvSpPr>
              <p:cNvPr id="25641" name="Text Box 52"/>
              <p:cNvSpPr txBox="1">
                <a:spLocks noChangeArrowheads="1"/>
              </p:cNvSpPr>
              <p:nvPr/>
            </p:nvSpPr>
            <p:spPr bwMode="auto">
              <a:xfrm>
                <a:off x="975" y="3838"/>
                <a:ext cx="3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0000FF"/>
                    </a:solidFill>
                    <a:latin typeface="Calibri" pitchFamily="4" charset="0"/>
                  </a:rPr>
                  <a:t>T*</a:t>
                </a:r>
              </a:p>
            </p:txBody>
          </p:sp>
          <p:sp>
            <p:nvSpPr>
              <p:cNvPr id="25642" name="Text Box 53"/>
              <p:cNvSpPr txBox="1">
                <a:spLocks noChangeArrowheads="1"/>
              </p:cNvSpPr>
              <p:nvPr/>
            </p:nvSpPr>
            <p:spPr bwMode="auto">
              <a:xfrm>
                <a:off x="2744" y="3838"/>
                <a:ext cx="3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0000FF"/>
                    </a:solidFill>
                    <a:latin typeface="Calibri" pitchFamily="4" charset="0"/>
                  </a:rPr>
                  <a:t>T*</a:t>
                </a:r>
              </a:p>
            </p:txBody>
          </p:sp>
          <p:sp>
            <p:nvSpPr>
              <p:cNvPr id="25643" name="Text Box 54"/>
              <p:cNvSpPr txBox="1">
                <a:spLocks noChangeArrowheads="1"/>
              </p:cNvSpPr>
              <p:nvPr/>
            </p:nvSpPr>
            <p:spPr bwMode="auto">
              <a:xfrm>
                <a:off x="3833" y="3838"/>
                <a:ext cx="3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0000FF"/>
                    </a:solidFill>
                    <a:latin typeface="Calibri" pitchFamily="4" charset="0"/>
                  </a:rPr>
                  <a:t>T*</a:t>
                </a:r>
              </a:p>
            </p:txBody>
          </p:sp>
        </p:grpSp>
        <p:sp>
          <p:nvSpPr>
            <p:cNvPr id="25639" name="Text Box 58"/>
            <p:cNvSpPr txBox="1">
              <a:spLocks noChangeArrowheads="1"/>
            </p:cNvSpPr>
            <p:nvPr/>
          </p:nvSpPr>
          <p:spPr bwMode="auto">
            <a:xfrm>
              <a:off x="68" y="864"/>
              <a:ext cx="56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4" charset="0"/>
                </a:rPr>
                <a:t>Ein Tonakzent ,</a:t>
              </a:r>
              <a:r>
                <a:rPr lang="en-GB">
                  <a:solidFill>
                    <a:srgbClr val="0000FF"/>
                  </a:solidFill>
                  <a:latin typeface="Calibri" pitchFamily="4" charset="0"/>
                </a:rPr>
                <a:t>T*</a:t>
              </a:r>
              <a:r>
                <a:rPr lang="en-GB">
                  <a:latin typeface="Calibri" pitchFamily="4" charset="0"/>
                </a:rPr>
                <a:t>,  mit der prim</a:t>
              </a:r>
              <a:r>
                <a:rPr lang="de-DE">
                  <a:latin typeface="Calibri" pitchFamily="4" charset="0"/>
                </a:rPr>
                <a:t>ä</a:t>
              </a:r>
              <a:r>
                <a:rPr lang="en-GB">
                  <a:latin typeface="Calibri" pitchFamily="4" charset="0"/>
                </a:rPr>
                <a:t>r bet. Silbe des akz. Wortes</a:t>
              </a:r>
            </a:p>
          </p:txBody>
        </p:sp>
      </p:grp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371600" y="0"/>
            <a:ext cx="4876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Grenztöne</a:t>
            </a: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Phrasentöne</a:t>
            </a: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, Tonakzente</a:t>
            </a:r>
            <a:endParaRPr lang="en-GB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pitchFamily="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248400" y="25146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8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G%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= H% oder L%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324600" y="28956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P-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= H- oder L-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324600" y="327660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T*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= H*, L* und bitonale Möglichkeiten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172200" y="20574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Zwei-Ton Modell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77200" y="76201"/>
            <a:ext cx="91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981200" y="838200"/>
            <a:ext cx="548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5. Ton, Wortbetonung, Intonation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95400" y="2057400"/>
            <a:ext cx="7315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LMUCompatilFact" charset="0"/>
              </a:rPr>
              <a:t>Unterschiede zwischen Ton- und Betonungssprachen (S. 3)</a:t>
            </a:r>
            <a:br>
              <a:rPr lang="en-US">
                <a:latin typeface="LMUCompatilFact" charset="0"/>
              </a:rPr>
            </a:br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Anzahl der Betonungsebenen in deutsch und phonetische Unterschiede dazwischen (S. 13)</a:t>
            </a:r>
          </a:p>
          <a:p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Phonetische, von der Satzprosodie unabhängige Unterschiede zwischen lexikalisch primär vs. sekundär betonte Silben.  (S. 12).</a:t>
            </a:r>
            <a:endParaRPr lang="en-US"/>
          </a:p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0"/>
            <a:ext cx="3886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Ton- und Betonungssprachen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914400" y="6396038"/>
            <a:ext cx="754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Ohne Ton, ohne (Wort)betonung: Französisch, Koreanisch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609600"/>
            <a:ext cx="8915400" cy="5791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000" y="2971800"/>
            <a:ext cx="8153400" cy="3205163"/>
            <a:chOff x="381000" y="2971800"/>
            <a:chExt cx="8153400" cy="3205163"/>
          </a:xfrm>
        </p:grpSpPr>
        <p:sp>
          <p:nvSpPr>
            <p:cNvPr id="28699" name="TextBox 12"/>
            <p:cNvSpPr txBox="1">
              <a:spLocks noChangeArrowheads="1"/>
            </p:cNvSpPr>
            <p:nvPr/>
          </p:nvSpPr>
          <p:spPr bwMode="auto">
            <a:xfrm>
              <a:off x="381000" y="5715000"/>
              <a:ext cx="815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* </a:t>
              </a:r>
              <a:r>
                <a:rPr lang="de-DE" sz="1600">
                  <a:latin typeface="Calibri" pitchFamily="4" charset="0"/>
                  <a:ea typeface="Calibri" pitchFamily="4" charset="0"/>
                  <a:cs typeface="Calibri" pitchFamily="4" charset="0"/>
                </a:rPr>
                <a:t>Peng et al. 'Pan Mandarin Prosodic Transcription. In Jun (2005). Siehe II, Jun 6,1 S. 239</a:t>
              </a:r>
            </a:p>
          </p:txBody>
        </p:sp>
        <p:grpSp>
          <p:nvGrpSpPr>
            <p:cNvPr id="28700" name="Group 34"/>
            <p:cNvGrpSpPr>
              <a:grpSpLocks/>
            </p:cNvGrpSpPr>
            <p:nvPr/>
          </p:nvGrpSpPr>
          <p:grpSpPr bwMode="auto">
            <a:xfrm>
              <a:off x="2209800" y="2971800"/>
              <a:ext cx="2895600" cy="2800528"/>
              <a:chOff x="2209800" y="2971800"/>
              <a:chExt cx="2895600" cy="2800528"/>
            </a:xfrm>
          </p:grpSpPr>
          <p:sp>
            <p:nvSpPr>
              <p:cNvPr id="28701" name="TextBox 5"/>
              <p:cNvSpPr txBox="1">
                <a:spLocks noChangeArrowheads="1"/>
              </p:cNvSpPr>
              <p:nvPr/>
            </p:nvSpPr>
            <p:spPr bwMode="auto">
              <a:xfrm>
                <a:off x="2286000" y="4114800"/>
                <a:ext cx="2819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Mandarin-Chinesisch </a:t>
                </a:r>
              </a:p>
            </p:txBody>
          </p:sp>
          <p:sp>
            <p:nvSpPr>
              <p:cNvPr id="28702" name="TextBox 11"/>
              <p:cNvSpPr txBox="1">
                <a:spLocks noChangeArrowheads="1"/>
              </p:cNvSpPr>
              <p:nvPr/>
            </p:nvSpPr>
            <p:spPr bwMode="auto">
              <a:xfrm>
                <a:off x="2209800" y="4572000"/>
                <a:ext cx="2895600" cy="1200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starke (die meisten) und schwache (tonlose) Silben</a:t>
                </a:r>
              </a:p>
            </p:txBody>
          </p:sp>
          <p:sp>
            <p:nvSpPr>
              <p:cNvPr id="28703" name="TextBox 16"/>
              <p:cNvSpPr txBox="1">
                <a:spLocks noChangeArrowheads="1"/>
              </p:cNvSpPr>
              <p:nvPr/>
            </p:nvSpPr>
            <p:spPr bwMode="auto">
              <a:xfrm>
                <a:off x="2362200" y="3352800"/>
                <a:ext cx="2286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mit Betonung*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10800000" flipH="1" flipV="1">
                <a:off x="2209800" y="2971800"/>
                <a:ext cx="838200" cy="381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2860675" y="3997325"/>
                <a:ext cx="37623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1295400" y="23622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Tonsprachen</a:t>
            </a: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5486400" y="2362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Betonungssprachen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14600" y="990600"/>
            <a:ext cx="19050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419600" y="990600"/>
            <a:ext cx="19812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76200" y="3352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ohne Betonung</a:t>
            </a:r>
          </a:p>
        </p:txBody>
      </p:sp>
      <p:sp>
        <p:nvSpPr>
          <p:cNvPr id="28683" name="TextBox 21"/>
          <p:cNvSpPr txBox="1">
            <a:spLocks noChangeArrowheads="1"/>
          </p:cNvSpPr>
          <p:nvPr/>
        </p:nvSpPr>
        <p:spPr bwMode="auto">
          <a:xfrm>
            <a:off x="152400" y="41148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Die Mehrheit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1371600" y="2971800"/>
            <a:ext cx="8382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8682" idx="2"/>
          </p:cNvCxnSpPr>
          <p:nvPr/>
        </p:nvCxnSpPr>
        <p:spPr>
          <a:xfrm rot="5400000">
            <a:off x="1031875" y="4002088"/>
            <a:ext cx="3762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181600" y="2895600"/>
            <a:ext cx="3733800" cy="2887663"/>
            <a:chOff x="5181600" y="2895600"/>
            <a:chExt cx="3733800" cy="2887663"/>
          </a:xfrm>
        </p:grpSpPr>
        <p:sp>
          <p:nvSpPr>
            <p:cNvPr id="28691" name="TextBox 17"/>
            <p:cNvSpPr txBox="1">
              <a:spLocks noChangeArrowheads="1"/>
            </p:cNvSpPr>
            <p:nvPr/>
          </p:nvSpPr>
          <p:spPr bwMode="auto">
            <a:xfrm>
              <a:off x="5486400" y="3276600"/>
              <a:ext cx="1905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Post-lexikalische Tonakzente</a:t>
              </a:r>
              <a:endParaRPr lang="de-DE" baseline="30000">
                <a:latin typeface="Calibri" pitchFamily="4" charset="0"/>
                <a:ea typeface="Calibri" pitchFamily="4" charset="0"/>
                <a:cs typeface="Calibri" pitchFamily="4" charset="0"/>
              </a:endParaRPr>
            </a:p>
          </p:txBody>
        </p:sp>
        <p:sp>
          <p:nvSpPr>
            <p:cNvPr id="28692" name="TextBox 22"/>
            <p:cNvSpPr txBox="1">
              <a:spLocks noChangeArrowheads="1"/>
            </p:cNvSpPr>
            <p:nvPr/>
          </p:nvSpPr>
          <p:spPr bwMode="auto">
            <a:xfrm>
              <a:off x="5181600" y="4953000"/>
              <a:ext cx="1981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Mehrheit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0800000" flipV="1">
              <a:off x="60198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7562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95" name="TextBox 7"/>
            <p:cNvSpPr txBox="1">
              <a:spLocks noChangeArrowheads="1"/>
            </p:cNvSpPr>
            <p:nvPr/>
          </p:nvSpPr>
          <p:spPr bwMode="auto">
            <a:xfrm>
              <a:off x="7086600" y="4953000"/>
              <a:ext cx="1828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Schwedisch, Japanisch</a:t>
              </a:r>
            </a:p>
          </p:txBody>
        </p:sp>
        <p:sp>
          <p:nvSpPr>
            <p:cNvPr id="28696" name="TextBox 18"/>
            <p:cNvSpPr txBox="1">
              <a:spLocks noChangeArrowheads="1"/>
            </p:cNvSpPr>
            <p:nvPr/>
          </p:nvSpPr>
          <p:spPr bwMode="auto">
            <a:xfrm>
              <a:off x="7162800" y="3429000"/>
              <a:ext cx="17526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Lexikalische Tonakzente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 flipH="1" flipV="1">
              <a:off x="68580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5850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87" name="TextBox 28"/>
          <p:cNvSpPr txBox="1">
            <a:spLocks noChangeArrowheads="1"/>
          </p:cNvSpPr>
          <p:nvPr/>
        </p:nvSpPr>
        <p:spPr bwMode="auto">
          <a:xfrm>
            <a:off x="152400" y="4724400"/>
            <a:ext cx="198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Kantonesisch, Thai...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52400" y="2514600"/>
            <a:ext cx="838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99" name="TextBox 14"/>
          <p:cNvSpPr txBox="1">
            <a:spLocks noChangeArrowheads="1"/>
          </p:cNvSpPr>
          <p:nvPr/>
        </p:nvSpPr>
        <p:spPr bwMode="auto">
          <a:xfrm>
            <a:off x="152400" y="26670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Lexikal</a:t>
            </a:r>
          </a:p>
        </p:txBody>
      </p:sp>
      <p:sp>
        <p:nvSpPr>
          <p:cNvPr id="29700" name="TextBox 17"/>
          <p:cNvSpPr txBox="1">
            <a:spLocks noChangeArrowheads="1"/>
          </p:cNvSpPr>
          <p:nvPr/>
        </p:nvSpPr>
        <p:spPr bwMode="auto">
          <a:xfrm>
            <a:off x="152400" y="16764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Post-lexikal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8600" y="533400"/>
            <a:ext cx="8077200" cy="5772150"/>
            <a:chOff x="228600" y="533400"/>
            <a:chExt cx="8077200" cy="5772150"/>
          </a:xfrm>
        </p:grpSpPr>
        <p:sp>
          <p:nvSpPr>
            <p:cNvPr id="29726" name="TextBox 3"/>
            <p:cNvSpPr txBox="1">
              <a:spLocks noChangeArrowheads="1"/>
            </p:cNvSpPr>
            <p:nvPr/>
          </p:nvSpPr>
          <p:spPr bwMode="auto">
            <a:xfrm>
              <a:off x="228600" y="533400"/>
              <a:ext cx="7696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Wenn das Wort aber auch noch  (satz-)akzentuiert ist, wird ein Tonakzent mit der primär betonten Silbe assoziiert</a:t>
              </a:r>
            </a:p>
          </p:txBody>
        </p:sp>
        <p:sp>
          <p:nvSpPr>
            <p:cNvPr id="29727" name="TextBox 19"/>
            <p:cNvSpPr txBox="1">
              <a:spLocks noChangeArrowheads="1"/>
            </p:cNvSpPr>
            <p:nvPr/>
          </p:nvSpPr>
          <p:spPr bwMode="auto">
            <a:xfrm>
              <a:off x="304800" y="5105400"/>
              <a:ext cx="8001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sodass sich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in diesem Fall 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– also wegen der Satzakzentuierung –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primär betonte Silben durch eine viel stärkere f0-Bewegung im Vgl. zu anderen starken Silben gekennzeichnet sind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  <a:sym typeface="Arial" pitchFamily="8" charset="0"/>
              </a:rPr>
              <a:t>C. Phonetische Merkmale der Betonung: </a:t>
            </a:r>
            <a:r>
              <a:rPr lang="de-DE">
                <a:solidFill>
                  <a:schemeClr val="tx1"/>
                </a:solidFill>
                <a:latin typeface="Calibri" pitchFamily="8" charset="0"/>
                <a:ea typeface="Calibri" pitchFamily="8" charset="0"/>
                <a:cs typeface="Calibri" pitchFamily="8" charset="0"/>
                <a:sym typeface="Arial" pitchFamily="8" charset="0"/>
              </a:rPr>
              <a:t>primär vs. andere starke Silben</a:t>
            </a:r>
            <a:endParaRPr lang="de-DE">
              <a:solidFill>
                <a:srgbClr val="000000"/>
              </a:solidFill>
              <a:latin typeface="Calibri" pitchFamily="8" charset="0"/>
              <a:ea typeface="Calibri" pitchFamily="8" charset="0"/>
              <a:cs typeface="Calibri" pitchFamily="8" charset="0"/>
              <a:sym typeface="Arial" pitchFamily="8" charset="0"/>
            </a:endParaRPr>
          </a:p>
        </p:txBody>
      </p:sp>
      <p:sp>
        <p:nvSpPr>
          <p:cNvPr id="29703" name="TextBox 27"/>
          <p:cNvSpPr txBox="1">
            <a:spLocks noChangeArrowheads="1"/>
          </p:cNvSpPr>
          <p:nvPr/>
        </p:nvSpPr>
        <p:spPr bwMode="auto">
          <a:xfrm>
            <a:off x="2209800" y="12954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übersetzen                                               übersetzen         </a:t>
            </a:r>
          </a:p>
        </p:txBody>
      </p:sp>
      <p:sp>
        <p:nvSpPr>
          <p:cNvPr id="29704" name="TextBox 28"/>
          <p:cNvSpPr txBox="1">
            <a:spLocks noChangeArrowheads="1"/>
          </p:cNvSpPr>
          <p:nvPr/>
        </p:nvSpPr>
        <p:spPr bwMode="auto">
          <a:xfrm>
            <a:off x="1371600" y="3276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29705" name="TextBox 29"/>
          <p:cNvSpPr txBox="1">
            <a:spLocks noChangeArrowheads="1"/>
          </p:cNvSpPr>
          <p:nvPr/>
        </p:nvSpPr>
        <p:spPr bwMode="auto">
          <a:xfrm>
            <a:off x="1371600" y="2971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Stark     x        x                                                      x        x    </a:t>
            </a:r>
          </a:p>
        </p:txBody>
      </p:sp>
      <p:sp>
        <p:nvSpPr>
          <p:cNvPr id="29706" name="TextBox 30"/>
          <p:cNvSpPr txBox="1">
            <a:spLocks noChangeArrowheads="1"/>
          </p:cNvSpPr>
          <p:nvPr/>
        </p:nvSpPr>
        <p:spPr bwMode="auto">
          <a:xfrm>
            <a:off x="1371600" y="2590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Primär            x 				x</a:t>
            </a:r>
          </a:p>
        </p:txBody>
      </p:sp>
      <p:sp>
        <p:nvSpPr>
          <p:cNvPr id="29707" name="TextBox 32"/>
          <p:cNvSpPr txBox="1">
            <a:spLocks noChangeArrowheads="1"/>
          </p:cNvSpPr>
          <p:nvPr/>
        </p:nvSpPr>
        <p:spPr bwMode="auto">
          <a:xfrm>
            <a:off x="2286000" y="16002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(ins englische)</a:t>
            </a:r>
          </a:p>
        </p:txBody>
      </p:sp>
      <p:sp>
        <p:nvSpPr>
          <p:cNvPr id="29708" name="TextBox 33"/>
          <p:cNvSpPr txBox="1">
            <a:spLocks noChangeArrowheads="1"/>
          </p:cNvSpPr>
          <p:nvPr/>
        </p:nvSpPr>
        <p:spPr bwMode="auto">
          <a:xfrm>
            <a:off x="6553200" y="16764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(mit der Fähre)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6800" y="1981200"/>
            <a:ext cx="7281863" cy="2608263"/>
            <a:chOff x="1066800" y="1981200"/>
            <a:chExt cx="7281863" cy="2608263"/>
          </a:xfrm>
        </p:grpSpPr>
        <p:sp>
          <p:nvSpPr>
            <p:cNvPr id="29713" name="TextBox 11"/>
            <p:cNvSpPr txBox="1">
              <a:spLocks noChangeArrowheads="1"/>
            </p:cNvSpPr>
            <p:nvPr/>
          </p:nvSpPr>
          <p:spPr bwMode="auto">
            <a:xfrm>
              <a:off x="1066800" y="1981200"/>
              <a:ext cx="167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Akzentuiert</a:t>
              </a:r>
            </a:p>
          </p:txBody>
        </p:sp>
        <p:sp>
          <p:nvSpPr>
            <p:cNvPr id="29714" name="TextBox 15"/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x</a:t>
              </a:r>
            </a:p>
          </p:txBody>
        </p:sp>
        <p:sp>
          <p:nvSpPr>
            <p:cNvPr id="29715" name="TextBox 16"/>
            <p:cNvSpPr txBox="1">
              <a:spLocks noChangeArrowheads="1"/>
            </p:cNvSpPr>
            <p:nvPr/>
          </p:nvSpPr>
          <p:spPr bwMode="auto">
            <a:xfrm>
              <a:off x="2971800" y="37338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29716" name="TextBox 25"/>
            <p:cNvSpPr txBox="1">
              <a:spLocks noChangeArrowheads="1"/>
            </p:cNvSpPr>
            <p:nvPr/>
          </p:nvSpPr>
          <p:spPr bwMode="auto">
            <a:xfrm>
              <a:off x="6858000" y="2057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x</a:t>
              </a:r>
            </a:p>
          </p:txBody>
        </p:sp>
        <p:sp>
          <p:nvSpPr>
            <p:cNvPr id="29717" name="TextBox 32"/>
            <p:cNvSpPr txBox="1">
              <a:spLocks noChangeArrowheads="1"/>
            </p:cNvSpPr>
            <p:nvPr/>
          </p:nvSpPr>
          <p:spPr bwMode="auto">
            <a:xfrm>
              <a:off x="6858000" y="36576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5863" y="45291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51138" y="4537075"/>
              <a:ext cx="136525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971800" y="4157663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479800" y="45212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58000" y="4114800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358063" y="45037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772400" y="4495800"/>
              <a:ext cx="134938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53400" y="44958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077200" y="533401"/>
            <a:ext cx="838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52400" y="396240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ＭＳ Ｐゴシック" pitchFamily="4" charset="-128"/>
              </a:rPr>
              <a:t>ii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. Der Unterschied primär vs. stark zeigt genau solche akustischen Unterschiede</a:t>
            </a:r>
            <a:r>
              <a:rPr lang="de-DE" baseline="300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2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. Daher für die obigen Wortpaare: /</a:t>
            </a:r>
            <a:r>
              <a:rPr lang="de-DE">
                <a:solidFill>
                  <a:srgbClr val="FF9900"/>
                </a:solidFill>
                <a:latin typeface="Calibri" pitchFamily="4" charset="0"/>
                <a:ea typeface="ＭＳ Ｐゴシック" pitchFamily="4" charset="-128"/>
              </a:rPr>
              <a:t>e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/ links &gt; /</a:t>
            </a:r>
            <a:r>
              <a:rPr lang="de-DE">
                <a:solidFill>
                  <a:srgbClr val="FF9900"/>
                </a:solidFill>
                <a:latin typeface="Calibri" pitchFamily="4" charset="0"/>
                <a:ea typeface="ＭＳ Ｐゴシック" pitchFamily="4" charset="-128"/>
              </a:rPr>
              <a:t>e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/ rechts und /</a:t>
            </a:r>
            <a:r>
              <a:rPr lang="de-DE">
                <a:solidFill>
                  <a:srgbClr val="009900"/>
                </a:solidFill>
                <a:latin typeface="Calibri" pitchFamily="4" charset="0"/>
                <a:ea typeface="ＭＳ Ｐゴシック" pitchFamily="4" charset="-128"/>
              </a:rPr>
              <a:t>y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/ rechts &gt; /</a:t>
            </a:r>
            <a:r>
              <a:rPr lang="de-DE">
                <a:solidFill>
                  <a:srgbClr val="009900"/>
                </a:solidFill>
                <a:latin typeface="Calibri" pitchFamily="4" charset="0"/>
                <a:ea typeface="ＭＳ Ｐゴシック" pitchFamily="4" charset="-128"/>
              </a:rPr>
              <a:t>y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/ links.   (&gt; bedeutet: ist kraftvoller)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419600" y="6400800"/>
            <a:ext cx="472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2. Sluijter &amp; van Heuven (1996), </a:t>
            </a:r>
            <a:r>
              <a:rPr lang="de-DE" sz="1600" i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JASA</a:t>
            </a:r>
            <a:r>
              <a:rPr lang="de-DE" sz="16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, 100, 2471-2485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gradFill rotWithShape="1">
            <a:gsLst>
              <a:gs pos="0">
                <a:srgbClr val="00FFFF">
                  <a:tint val="50000"/>
                  <a:satMod val="300000"/>
                </a:srgbClr>
              </a:gs>
              <a:gs pos="35000">
                <a:srgbClr val="00FFFF">
                  <a:tint val="37000"/>
                  <a:satMod val="300000"/>
                </a:srgbClr>
              </a:gs>
              <a:gs pos="100000">
                <a:srgbClr val="00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FFF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primär vs. andere starke Silben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1143000" y="1219200"/>
            <a:ext cx="6324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bers</a:t>
            </a:r>
            <a:r>
              <a:rPr lang="de-DE" kern="0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tzen                                               </a:t>
            </a:r>
            <a:r>
              <a:rPr lang="de-DE" kern="0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bers</a:t>
            </a:r>
            <a:r>
              <a:rPr lang="de-DE" kern="0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tzen         </a:t>
            </a: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2286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Silbe     x   x    x   x                                                 x   x   x    x    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228600" y="68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Stark     x        x                                                      x        x    </a:t>
            </a:r>
          </a:p>
        </p:txBody>
      </p:sp>
      <p:sp>
        <p:nvSpPr>
          <p:cNvPr id="30728" name="TextBox 11"/>
          <p:cNvSpPr txBox="1">
            <a:spLocks noChangeArrowheads="1"/>
          </p:cNvSpPr>
          <p:nvPr/>
        </p:nvSpPr>
        <p:spPr bwMode="auto">
          <a:xfrm>
            <a:off x="2286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Primär            x 				x</a:t>
            </a: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1066800" y="15240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(ins englische)</a:t>
            </a:r>
          </a:p>
        </p:txBody>
      </p:sp>
      <p:sp>
        <p:nvSpPr>
          <p:cNvPr id="30730" name="TextBox 13"/>
          <p:cNvSpPr txBox="1">
            <a:spLocks noChangeArrowheads="1"/>
          </p:cNvSpPr>
          <p:nvPr/>
        </p:nvSpPr>
        <p:spPr bwMode="auto">
          <a:xfrm>
            <a:off x="5638800" y="15240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(mit der Fähre)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" y="1981200"/>
            <a:ext cx="8077200" cy="1985963"/>
            <a:chOff x="152400" y="1981200"/>
            <a:chExt cx="8077200" cy="1985963"/>
          </a:xfrm>
        </p:grpSpPr>
        <p:sp>
          <p:nvSpPr>
            <p:cNvPr id="32" name="TextBox 5"/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5410200" cy="19383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dirty="0">
                  <a:solidFill>
                    <a:srgbClr val="0000FF"/>
                  </a:solidFill>
                  <a:latin typeface="Calibri" charset="0"/>
                  <a:cs typeface="Calibri" charset="0"/>
                </a:rPr>
                <a:t>i</a:t>
              </a:r>
              <a:r>
                <a:rPr lang="de-DE" kern="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. Wenn </a:t>
              </a:r>
              <a:r>
                <a:rPr lang="de-DE" kern="0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Vokale mit größerer physiologischer Kraft</a:t>
              </a:r>
              <a:r>
                <a:rPr lang="de-DE" kern="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 produziert werden, schließen die Stimmlippen energischer, und dies </a:t>
              </a:r>
              <a:r>
                <a:rPr lang="de-DE" kern="0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bewirkt akustisch einen Anstieg der Energie in oberen Frequenzen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257801" y="2895600"/>
              <a:ext cx="1524000" cy="3175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Straight Arrow Connector 33"/>
            <p:cNvCxnSpPr/>
            <p:nvPr/>
          </p:nvCxnSpPr>
          <p:spPr>
            <a:xfrm>
              <a:off x="6019800" y="3657600"/>
              <a:ext cx="22098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5" name="TextBox 18"/>
            <p:cNvSpPr txBox="1">
              <a:spLocks noChangeArrowheads="1"/>
            </p:cNvSpPr>
            <p:nvPr/>
          </p:nvSpPr>
          <p:spPr bwMode="auto">
            <a:xfrm>
              <a:off x="5486400" y="2286000"/>
              <a:ext cx="533400" cy="4619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dB</a:t>
              </a:r>
            </a:p>
          </p:txBody>
        </p:sp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6400800" y="3505200"/>
              <a:ext cx="1524000" cy="4619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Frequenz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37263" y="2489200"/>
              <a:ext cx="2184400" cy="569913"/>
            </a:xfrm>
            <a:custGeom>
              <a:avLst/>
              <a:gdLst>
                <a:gd name="connsiteX0" fmla="*/ 0 w 2184400"/>
                <a:gd name="connsiteY0" fmla="*/ 118533 h 569142"/>
                <a:gd name="connsiteX1" fmla="*/ 50800 w 2184400"/>
                <a:gd name="connsiteY1" fmla="*/ 110067 h 569142"/>
                <a:gd name="connsiteX2" fmla="*/ 93134 w 2184400"/>
                <a:gd name="connsiteY2" fmla="*/ 93133 h 569142"/>
                <a:gd name="connsiteX3" fmla="*/ 118534 w 2184400"/>
                <a:gd name="connsiteY3" fmla="*/ 84667 h 569142"/>
                <a:gd name="connsiteX4" fmla="*/ 143934 w 2184400"/>
                <a:gd name="connsiteY4" fmla="*/ 67733 h 569142"/>
                <a:gd name="connsiteX5" fmla="*/ 160867 w 2184400"/>
                <a:gd name="connsiteY5" fmla="*/ 42333 h 569142"/>
                <a:gd name="connsiteX6" fmla="*/ 211667 w 2184400"/>
                <a:gd name="connsiteY6" fmla="*/ 25400 h 569142"/>
                <a:gd name="connsiteX7" fmla="*/ 262467 w 2184400"/>
                <a:gd name="connsiteY7" fmla="*/ 0 h 569142"/>
                <a:gd name="connsiteX8" fmla="*/ 287867 w 2184400"/>
                <a:gd name="connsiteY8" fmla="*/ 16933 h 569142"/>
                <a:gd name="connsiteX9" fmla="*/ 296334 w 2184400"/>
                <a:gd name="connsiteY9" fmla="*/ 50800 h 569142"/>
                <a:gd name="connsiteX10" fmla="*/ 304800 w 2184400"/>
                <a:gd name="connsiteY10" fmla="*/ 76200 h 569142"/>
                <a:gd name="connsiteX11" fmla="*/ 321734 w 2184400"/>
                <a:gd name="connsiteY11" fmla="*/ 93133 h 569142"/>
                <a:gd name="connsiteX12" fmla="*/ 355600 w 2184400"/>
                <a:gd name="connsiteY12" fmla="*/ 135467 h 569142"/>
                <a:gd name="connsiteX13" fmla="*/ 381000 w 2184400"/>
                <a:gd name="connsiteY13" fmla="*/ 143933 h 569142"/>
                <a:gd name="connsiteX14" fmla="*/ 491067 w 2184400"/>
                <a:gd name="connsiteY14" fmla="*/ 135467 h 569142"/>
                <a:gd name="connsiteX15" fmla="*/ 508000 w 2184400"/>
                <a:gd name="connsiteY15" fmla="*/ 118533 h 569142"/>
                <a:gd name="connsiteX16" fmla="*/ 558800 w 2184400"/>
                <a:gd name="connsiteY16" fmla="*/ 101600 h 569142"/>
                <a:gd name="connsiteX17" fmla="*/ 575734 w 2184400"/>
                <a:gd name="connsiteY17" fmla="*/ 84667 h 569142"/>
                <a:gd name="connsiteX18" fmla="*/ 677334 w 2184400"/>
                <a:gd name="connsiteY18" fmla="*/ 84667 h 569142"/>
                <a:gd name="connsiteX19" fmla="*/ 702734 w 2184400"/>
                <a:gd name="connsiteY19" fmla="*/ 118533 h 569142"/>
                <a:gd name="connsiteX20" fmla="*/ 719667 w 2184400"/>
                <a:gd name="connsiteY20" fmla="*/ 169333 h 569142"/>
                <a:gd name="connsiteX21" fmla="*/ 753534 w 2184400"/>
                <a:gd name="connsiteY21" fmla="*/ 203200 h 569142"/>
                <a:gd name="connsiteX22" fmla="*/ 778934 w 2184400"/>
                <a:gd name="connsiteY22" fmla="*/ 228600 h 569142"/>
                <a:gd name="connsiteX23" fmla="*/ 838200 w 2184400"/>
                <a:gd name="connsiteY23" fmla="*/ 245533 h 569142"/>
                <a:gd name="connsiteX24" fmla="*/ 931334 w 2184400"/>
                <a:gd name="connsiteY24" fmla="*/ 237067 h 569142"/>
                <a:gd name="connsiteX25" fmla="*/ 956734 w 2184400"/>
                <a:gd name="connsiteY25" fmla="*/ 228600 h 569142"/>
                <a:gd name="connsiteX26" fmla="*/ 990600 w 2184400"/>
                <a:gd name="connsiteY26" fmla="*/ 220133 h 569142"/>
                <a:gd name="connsiteX27" fmla="*/ 1016000 w 2184400"/>
                <a:gd name="connsiteY27" fmla="*/ 228600 h 569142"/>
                <a:gd name="connsiteX28" fmla="*/ 1032934 w 2184400"/>
                <a:gd name="connsiteY28" fmla="*/ 254000 h 569142"/>
                <a:gd name="connsiteX29" fmla="*/ 1058334 w 2184400"/>
                <a:gd name="connsiteY29" fmla="*/ 270933 h 569142"/>
                <a:gd name="connsiteX30" fmla="*/ 1066800 w 2184400"/>
                <a:gd name="connsiteY30" fmla="*/ 296333 h 569142"/>
                <a:gd name="connsiteX31" fmla="*/ 1092200 w 2184400"/>
                <a:gd name="connsiteY31" fmla="*/ 304800 h 569142"/>
                <a:gd name="connsiteX32" fmla="*/ 1159934 w 2184400"/>
                <a:gd name="connsiteY32" fmla="*/ 330200 h 569142"/>
                <a:gd name="connsiteX33" fmla="*/ 1278467 w 2184400"/>
                <a:gd name="connsiteY33" fmla="*/ 321733 h 569142"/>
                <a:gd name="connsiteX34" fmla="*/ 1380067 w 2184400"/>
                <a:gd name="connsiteY34" fmla="*/ 347133 h 569142"/>
                <a:gd name="connsiteX35" fmla="*/ 1422400 w 2184400"/>
                <a:gd name="connsiteY35" fmla="*/ 372533 h 569142"/>
                <a:gd name="connsiteX36" fmla="*/ 1439334 w 2184400"/>
                <a:gd name="connsiteY36" fmla="*/ 389467 h 569142"/>
                <a:gd name="connsiteX37" fmla="*/ 1464734 w 2184400"/>
                <a:gd name="connsiteY37" fmla="*/ 397933 h 569142"/>
                <a:gd name="connsiteX38" fmla="*/ 1532467 w 2184400"/>
                <a:gd name="connsiteY38" fmla="*/ 414867 h 569142"/>
                <a:gd name="connsiteX39" fmla="*/ 1752600 w 2184400"/>
                <a:gd name="connsiteY39" fmla="*/ 406400 h 569142"/>
                <a:gd name="connsiteX40" fmla="*/ 1778000 w 2184400"/>
                <a:gd name="connsiteY40" fmla="*/ 440267 h 569142"/>
                <a:gd name="connsiteX41" fmla="*/ 1803400 w 2184400"/>
                <a:gd name="connsiteY41" fmla="*/ 465667 h 569142"/>
                <a:gd name="connsiteX42" fmla="*/ 1820334 w 2184400"/>
                <a:gd name="connsiteY42" fmla="*/ 491067 h 569142"/>
                <a:gd name="connsiteX43" fmla="*/ 1913467 w 2184400"/>
                <a:gd name="connsiteY43" fmla="*/ 499533 h 569142"/>
                <a:gd name="connsiteX44" fmla="*/ 1955800 w 2184400"/>
                <a:gd name="connsiteY44" fmla="*/ 508000 h 569142"/>
                <a:gd name="connsiteX45" fmla="*/ 1981200 w 2184400"/>
                <a:gd name="connsiteY45" fmla="*/ 524933 h 569142"/>
                <a:gd name="connsiteX46" fmla="*/ 2023534 w 2184400"/>
                <a:gd name="connsiteY46" fmla="*/ 533400 h 569142"/>
                <a:gd name="connsiteX47" fmla="*/ 2082800 w 2184400"/>
                <a:gd name="connsiteY47" fmla="*/ 558800 h 569142"/>
                <a:gd name="connsiteX48" fmla="*/ 2116667 w 2184400"/>
                <a:gd name="connsiteY48" fmla="*/ 567267 h 569142"/>
                <a:gd name="connsiteX49" fmla="*/ 2184400 w 2184400"/>
                <a:gd name="connsiteY49" fmla="*/ 567267 h 56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84400" h="569142">
                  <a:moveTo>
                    <a:pt x="0" y="118533"/>
                  </a:moveTo>
                  <a:cubicBezTo>
                    <a:pt x="16933" y="115711"/>
                    <a:pt x="34238" y="114584"/>
                    <a:pt x="50800" y="110067"/>
                  </a:cubicBezTo>
                  <a:cubicBezTo>
                    <a:pt x="65463" y="106068"/>
                    <a:pt x="78903" y="98469"/>
                    <a:pt x="93134" y="93133"/>
                  </a:cubicBezTo>
                  <a:cubicBezTo>
                    <a:pt x="101490" y="89999"/>
                    <a:pt x="110067" y="87489"/>
                    <a:pt x="118534" y="84667"/>
                  </a:cubicBezTo>
                  <a:cubicBezTo>
                    <a:pt x="127001" y="79022"/>
                    <a:pt x="136739" y="74928"/>
                    <a:pt x="143934" y="67733"/>
                  </a:cubicBezTo>
                  <a:cubicBezTo>
                    <a:pt x="151129" y="60538"/>
                    <a:pt x="152238" y="47726"/>
                    <a:pt x="160867" y="42333"/>
                  </a:cubicBezTo>
                  <a:cubicBezTo>
                    <a:pt x="176003" y="32873"/>
                    <a:pt x="196815" y="35301"/>
                    <a:pt x="211667" y="25400"/>
                  </a:cubicBezTo>
                  <a:cubicBezTo>
                    <a:pt x="244493" y="3517"/>
                    <a:pt x="227414" y="11685"/>
                    <a:pt x="262467" y="0"/>
                  </a:cubicBezTo>
                  <a:cubicBezTo>
                    <a:pt x="270934" y="5644"/>
                    <a:pt x="282223" y="8466"/>
                    <a:pt x="287867" y="16933"/>
                  </a:cubicBezTo>
                  <a:cubicBezTo>
                    <a:pt x="294322" y="26615"/>
                    <a:pt x="293137" y="39611"/>
                    <a:pt x="296334" y="50800"/>
                  </a:cubicBezTo>
                  <a:cubicBezTo>
                    <a:pt x="298786" y="59381"/>
                    <a:pt x="300208" y="68547"/>
                    <a:pt x="304800" y="76200"/>
                  </a:cubicBezTo>
                  <a:cubicBezTo>
                    <a:pt x="308907" y="83045"/>
                    <a:pt x="316747" y="86900"/>
                    <a:pt x="321734" y="93133"/>
                  </a:cubicBezTo>
                  <a:cubicBezTo>
                    <a:pt x="332382" y="106443"/>
                    <a:pt x="339876" y="126033"/>
                    <a:pt x="355600" y="135467"/>
                  </a:cubicBezTo>
                  <a:cubicBezTo>
                    <a:pt x="363253" y="140059"/>
                    <a:pt x="372533" y="141111"/>
                    <a:pt x="381000" y="143933"/>
                  </a:cubicBezTo>
                  <a:cubicBezTo>
                    <a:pt x="417689" y="141111"/>
                    <a:pt x="454984" y="142684"/>
                    <a:pt x="491067" y="135467"/>
                  </a:cubicBezTo>
                  <a:cubicBezTo>
                    <a:pt x="498895" y="133901"/>
                    <a:pt x="500860" y="122103"/>
                    <a:pt x="508000" y="118533"/>
                  </a:cubicBezTo>
                  <a:cubicBezTo>
                    <a:pt x="523965" y="110550"/>
                    <a:pt x="558800" y="101600"/>
                    <a:pt x="558800" y="101600"/>
                  </a:cubicBezTo>
                  <a:cubicBezTo>
                    <a:pt x="564445" y="95956"/>
                    <a:pt x="568594" y="88237"/>
                    <a:pt x="575734" y="84667"/>
                  </a:cubicBezTo>
                  <a:cubicBezTo>
                    <a:pt x="609300" y="67884"/>
                    <a:pt x="641806" y="80226"/>
                    <a:pt x="677334" y="84667"/>
                  </a:cubicBezTo>
                  <a:cubicBezTo>
                    <a:pt x="685801" y="95956"/>
                    <a:pt x="696423" y="105912"/>
                    <a:pt x="702734" y="118533"/>
                  </a:cubicBezTo>
                  <a:cubicBezTo>
                    <a:pt x="710716" y="134498"/>
                    <a:pt x="707046" y="156712"/>
                    <a:pt x="719667" y="169333"/>
                  </a:cubicBezTo>
                  <a:lnTo>
                    <a:pt x="753534" y="203200"/>
                  </a:lnTo>
                  <a:cubicBezTo>
                    <a:pt x="762001" y="211667"/>
                    <a:pt x="767318" y="225696"/>
                    <a:pt x="778934" y="228600"/>
                  </a:cubicBezTo>
                  <a:cubicBezTo>
                    <a:pt x="821458" y="239232"/>
                    <a:pt x="801761" y="233388"/>
                    <a:pt x="838200" y="245533"/>
                  </a:cubicBezTo>
                  <a:cubicBezTo>
                    <a:pt x="869245" y="242711"/>
                    <a:pt x="900475" y="241475"/>
                    <a:pt x="931334" y="237067"/>
                  </a:cubicBezTo>
                  <a:cubicBezTo>
                    <a:pt x="940169" y="235805"/>
                    <a:pt x="948153" y="231052"/>
                    <a:pt x="956734" y="228600"/>
                  </a:cubicBezTo>
                  <a:cubicBezTo>
                    <a:pt x="967922" y="225403"/>
                    <a:pt x="979311" y="222955"/>
                    <a:pt x="990600" y="220133"/>
                  </a:cubicBezTo>
                  <a:cubicBezTo>
                    <a:pt x="999067" y="222955"/>
                    <a:pt x="1009031" y="223025"/>
                    <a:pt x="1016000" y="228600"/>
                  </a:cubicBezTo>
                  <a:cubicBezTo>
                    <a:pt x="1023946" y="234957"/>
                    <a:pt x="1025739" y="246805"/>
                    <a:pt x="1032934" y="254000"/>
                  </a:cubicBezTo>
                  <a:cubicBezTo>
                    <a:pt x="1040129" y="261195"/>
                    <a:pt x="1049867" y="265289"/>
                    <a:pt x="1058334" y="270933"/>
                  </a:cubicBezTo>
                  <a:cubicBezTo>
                    <a:pt x="1061156" y="279400"/>
                    <a:pt x="1060489" y="290022"/>
                    <a:pt x="1066800" y="296333"/>
                  </a:cubicBezTo>
                  <a:cubicBezTo>
                    <a:pt x="1073111" y="302644"/>
                    <a:pt x="1084547" y="300208"/>
                    <a:pt x="1092200" y="304800"/>
                  </a:cubicBezTo>
                  <a:cubicBezTo>
                    <a:pt x="1148108" y="338344"/>
                    <a:pt x="1043551" y="310802"/>
                    <a:pt x="1159934" y="330200"/>
                  </a:cubicBezTo>
                  <a:cubicBezTo>
                    <a:pt x="1199445" y="327378"/>
                    <a:pt x="1238893" y="320012"/>
                    <a:pt x="1278467" y="321733"/>
                  </a:cubicBezTo>
                  <a:cubicBezTo>
                    <a:pt x="1311010" y="323148"/>
                    <a:pt x="1347945" y="336426"/>
                    <a:pt x="1380067" y="347133"/>
                  </a:cubicBezTo>
                  <a:cubicBezTo>
                    <a:pt x="1422970" y="390038"/>
                    <a:pt x="1367447" y="339562"/>
                    <a:pt x="1422400" y="372533"/>
                  </a:cubicBezTo>
                  <a:cubicBezTo>
                    <a:pt x="1429245" y="376640"/>
                    <a:pt x="1432489" y="385360"/>
                    <a:pt x="1439334" y="389467"/>
                  </a:cubicBezTo>
                  <a:cubicBezTo>
                    <a:pt x="1446987" y="394059"/>
                    <a:pt x="1456124" y="395585"/>
                    <a:pt x="1464734" y="397933"/>
                  </a:cubicBezTo>
                  <a:cubicBezTo>
                    <a:pt x="1487187" y="404056"/>
                    <a:pt x="1509889" y="409222"/>
                    <a:pt x="1532467" y="414867"/>
                  </a:cubicBezTo>
                  <a:cubicBezTo>
                    <a:pt x="1597475" y="405580"/>
                    <a:pt x="1685446" y="384015"/>
                    <a:pt x="1752600" y="406400"/>
                  </a:cubicBezTo>
                  <a:cubicBezTo>
                    <a:pt x="1765987" y="410862"/>
                    <a:pt x="1768817" y="429553"/>
                    <a:pt x="1778000" y="440267"/>
                  </a:cubicBezTo>
                  <a:cubicBezTo>
                    <a:pt x="1785792" y="449358"/>
                    <a:pt x="1795735" y="456469"/>
                    <a:pt x="1803400" y="465667"/>
                  </a:cubicBezTo>
                  <a:cubicBezTo>
                    <a:pt x="1809914" y="473484"/>
                    <a:pt x="1810608" y="488075"/>
                    <a:pt x="1820334" y="491067"/>
                  </a:cubicBezTo>
                  <a:cubicBezTo>
                    <a:pt x="1850128" y="500234"/>
                    <a:pt x="1882423" y="496711"/>
                    <a:pt x="1913467" y="499533"/>
                  </a:cubicBezTo>
                  <a:cubicBezTo>
                    <a:pt x="1927578" y="502355"/>
                    <a:pt x="1942326" y="502947"/>
                    <a:pt x="1955800" y="508000"/>
                  </a:cubicBezTo>
                  <a:cubicBezTo>
                    <a:pt x="1965328" y="511573"/>
                    <a:pt x="1971672" y="521360"/>
                    <a:pt x="1981200" y="524933"/>
                  </a:cubicBezTo>
                  <a:cubicBezTo>
                    <a:pt x="1994675" y="529986"/>
                    <a:pt x="2009423" y="530578"/>
                    <a:pt x="2023534" y="533400"/>
                  </a:cubicBezTo>
                  <a:cubicBezTo>
                    <a:pt x="2053636" y="548451"/>
                    <a:pt x="2053733" y="550495"/>
                    <a:pt x="2082800" y="558800"/>
                  </a:cubicBezTo>
                  <a:cubicBezTo>
                    <a:pt x="2093989" y="561997"/>
                    <a:pt x="2105071" y="566301"/>
                    <a:pt x="2116667" y="567267"/>
                  </a:cubicBezTo>
                  <a:cubicBezTo>
                    <a:pt x="2139167" y="569142"/>
                    <a:pt x="2161822" y="567267"/>
                    <a:pt x="2184400" y="567267"/>
                  </a:cubicBez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45200" y="2505075"/>
              <a:ext cx="2170113" cy="220663"/>
            </a:xfrm>
            <a:custGeom>
              <a:avLst/>
              <a:gdLst>
                <a:gd name="connsiteX0" fmla="*/ 0 w 2169734"/>
                <a:gd name="connsiteY0" fmla="*/ 127557 h 220691"/>
                <a:gd name="connsiteX1" fmla="*/ 50800 w 2169734"/>
                <a:gd name="connsiteY1" fmla="*/ 110624 h 220691"/>
                <a:gd name="connsiteX2" fmla="*/ 118533 w 2169734"/>
                <a:gd name="connsiteY2" fmla="*/ 93691 h 220691"/>
                <a:gd name="connsiteX3" fmla="*/ 160867 w 2169734"/>
                <a:gd name="connsiteY3" fmla="*/ 68291 h 220691"/>
                <a:gd name="connsiteX4" fmla="*/ 177800 w 2169734"/>
                <a:gd name="connsiteY4" fmla="*/ 51357 h 220691"/>
                <a:gd name="connsiteX5" fmla="*/ 228600 w 2169734"/>
                <a:gd name="connsiteY5" fmla="*/ 34424 h 220691"/>
                <a:gd name="connsiteX6" fmla="*/ 245533 w 2169734"/>
                <a:gd name="connsiteY6" fmla="*/ 9024 h 220691"/>
                <a:gd name="connsiteX7" fmla="*/ 296333 w 2169734"/>
                <a:gd name="connsiteY7" fmla="*/ 42891 h 220691"/>
                <a:gd name="connsiteX8" fmla="*/ 304800 w 2169734"/>
                <a:gd name="connsiteY8" fmla="*/ 68291 h 220691"/>
                <a:gd name="connsiteX9" fmla="*/ 338667 w 2169734"/>
                <a:gd name="connsiteY9" fmla="*/ 110624 h 220691"/>
                <a:gd name="connsiteX10" fmla="*/ 355600 w 2169734"/>
                <a:gd name="connsiteY10" fmla="*/ 136024 h 220691"/>
                <a:gd name="connsiteX11" fmla="*/ 533400 w 2169734"/>
                <a:gd name="connsiteY11" fmla="*/ 110624 h 220691"/>
                <a:gd name="connsiteX12" fmla="*/ 609600 w 2169734"/>
                <a:gd name="connsiteY12" fmla="*/ 85224 h 220691"/>
                <a:gd name="connsiteX13" fmla="*/ 635000 w 2169734"/>
                <a:gd name="connsiteY13" fmla="*/ 76757 h 220691"/>
                <a:gd name="connsiteX14" fmla="*/ 677333 w 2169734"/>
                <a:gd name="connsiteY14" fmla="*/ 85224 h 220691"/>
                <a:gd name="connsiteX15" fmla="*/ 702733 w 2169734"/>
                <a:gd name="connsiteY15" fmla="*/ 93691 h 220691"/>
                <a:gd name="connsiteX16" fmla="*/ 711200 w 2169734"/>
                <a:gd name="connsiteY16" fmla="*/ 119091 h 220691"/>
                <a:gd name="connsiteX17" fmla="*/ 745067 w 2169734"/>
                <a:gd name="connsiteY17" fmla="*/ 169891 h 220691"/>
                <a:gd name="connsiteX18" fmla="*/ 795867 w 2169734"/>
                <a:gd name="connsiteY18" fmla="*/ 203757 h 220691"/>
                <a:gd name="connsiteX19" fmla="*/ 821267 w 2169734"/>
                <a:gd name="connsiteY19" fmla="*/ 220691 h 220691"/>
                <a:gd name="connsiteX20" fmla="*/ 897467 w 2169734"/>
                <a:gd name="connsiteY20" fmla="*/ 212224 h 220691"/>
                <a:gd name="connsiteX21" fmla="*/ 922867 w 2169734"/>
                <a:gd name="connsiteY21" fmla="*/ 203757 h 220691"/>
                <a:gd name="connsiteX22" fmla="*/ 948267 w 2169734"/>
                <a:gd name="connsiteY22" fmla="*/ 178357 h 220691"/>
                <a:gd name="connsiteX23" fmla="*/ 999067 w 2169734"/>
                <a:gd name="connsiteY23" fmla="*/ 161424 h 220691"/>
                <a:gd name="connsiteX24" fmla="*/ 1024467 w 2169734"/>
                <a:gd name="connsiteY24" fmla="*/ 152957 h 220691"/>
                <a:gd name="connsiteX25" fmla="*/ 1049867 w 2169734"/>
                <a:gd name="connsiteY25" fmla="*/ 144491 h 220691"/>
                <a:gd name="connsiteX26" fmla="*/ 1168400 w 2169734"/>
                <a:gd name="connsiteY26" fmla="*/ 169891 h 220691"/>
                <a:gd name="connsiteX27" fmla="*/ 1244600 w 2169734"/>
                <a:gd name="connsiteY27" fmla="*/ 212224 h 220691"/>
                <a:gd name="connsiteX28" fmla="*/ 1405467 w 2169734"/>
                <a:gd name="connsiteY28" fmla="*/ 195291 h 220691"/>
                <a:gd name="connsiteX29" fmla="*/ 1456267 w 2169734"/>
                <a:gd name="connsiteY29" fmla="*/ 178357 h 220691"/>
                <a:gd name="connsiteX30" fmla="*/ 1481667 w 2169734"/>
                <a:gd name="connsiteY30" fmla="*/ 169891 h 220691"/>
                <a:gd name="connsiteX31" fmla="*/ 1532467 w 2169734"/>
                <a:gd name="connsiteY31" fmla="*/ 178357 h 220691"/>
                <a:gd name="connsiteX32" fmla="*/ 1557867 w 2169734"/>
                <a:gd name="connsiteY32" fmla="*/ 186824 h 220691"/>
                <a:gd name="connsiteX33" fmla="*/ 1591733 w 2169734"/>
                <a:gd name="connsiteY33" fmla="*/ 195291 h 220691"/>
                <a:gd name="connsiteX34" fmla="*/ 1710267 w 2169734"/>
                <a:gd name="connsiteY34" fmla="*/ 186824 h 220691"/>
                <a:gd name="connsiteX35" fmla="*/ 1761067 w 2169734"/>
                <a:gd name="connsiteY35" fmla="*/ 169891 h 220691"/>
                <a:gd name="connsiteX36" fmla="*/ 1896533 w 2169734"/>
                <a:gd name="connsiteY36" fmla="*/ 178357 h 220691"/>
                <a:gd name="connsiteX37" fmla="*/ 2048933 w 2169734"/>
                <a:gd name="connsiteY37" fmla="*/ 186824 h 220691"/>
                <a:gd name="connsiteX38" fmla="*/ 2133600 w 2169734"/>
                <a:gd name="connsiteY38" fmla="*/ 195291 h 22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69734" h="220691">
                  <a:moveTo>
                    <a:pt x="0" y="127557"/>
                  </a:moveTo>
                  <a:cubicBezTo>
                    <a:pt x="16933" y="121913"/>
                    <a:pt x="33297" y="114125"/>
                    <a:pt x="50800" y="110624"/>
                  </a:cubicBezTo>
                  <a:cubicBezTo>
                    <a:pt x="101884" y="100407"/>
                    <a:pt x="79481" y="106707"/>
                    <a:pt x="118533" y="93691"/>
                  </a:cubicBezTo>
                  <a:cubicBezTo>
                    <a:pt x="161442" y="50782"/>
                    <a:pt x="105909" y="101266"/>
                    <a:pt x="160867" y="68291"/>
                  </a:cubicBezTo>
                  <a:cubicBezTo>
                    <a:pt x="167712" y="64184"/>
                    <a:pt x="170660" y="54927"/>
                    <a:pt x="177800" y="51357"/>
                  </a:cubicBezTo>
                  <a:cubicBezTo>
                    <a:pt x="193765" y="43374"/>
                    <a:pt x="228600" y="34424"/>
                    <a:pt x="228600" y="34424"/>
                  </a:cubicBezTo>
                  <a:cubicBezTo>
                    <a:pt x="234244" y="25957"/>
                    <a:pt x="235880" y="12242"/>
                    <a:pt x="245533" y="9024"/>
                  </a:cubicBezTo>
                  <a:cubicBezTo>
                    <a:pt x="272606" y="0"/>
                    <a:pt x="287519" y="25262"/>
                    <a:pt x="296333" y="42891"/>
                  </a:cubicBezTo>
                  <a:cubicBezTo>
                    <a:pt x="300324" y="50873"/>
                    <a:pt x="300809" y="60309"/>
                    <a:pt x="304800" y="68291"/>
                  </a:cubicBezTo>
                  <a:cubicBezTo>
                    <a:pt x="322176" y="103042"/>
                    <a:pt x="317664" y="84371"/>
                    <a:pt x="338667" y="110624"/>
                  </a:cubicBezTo>
                  <a:cubicBezTo>
                    <a:pt x="345024" y="118570"/>
                    <a:pt x="349956" y="127557"/>
                    <a:pt x="355600" y="136024"/>
                  </a:cubicBezTo>
                  <a:cubicBezTo>
                    <a:pt x="500404" y="126370"/>
                    <a:pt x="442352" y="140973"/>
                    <a:pt x="533400" y="110624"/>
                  </a:cubicBezTo>
                  <a:lnTo>
                    <a:pt x="609600" y="85224"/>
                  </a:lnTo>
                  <a:lnTo>
                    <a:pt x="635000" y="76757"/>
                  </a:lnTo>
                  <a:cubicBezTo>
                    <a:pt x="649111" y="79579"/>
                    <a:pt x="663372" y="81734"/>
                    <a:pt x="677333" y="85224"/>
                  </a:cubicBezTo>
                  <a:cubicBezTo>
                    <a:pt x="685991" y="87389"/>
                    <a:pt x="696422" y="87380"/>
                    <a:pt x="702733" y="93691"/>
                  </a:cubicBezTo>
                  <a:cubicBezTo>
                    <a:pt x="709044" y="100002"/>
                    <a:pt x="706866" y="111289"/>
                    <a:pt x="711200" y="119091"/>
                  </a:cubicBezTo>
                  <a:cubicBezTo>
                    <a:pt x="721084" y="136881"/>
                    <a:pt x="728134" y="158602"/>
                    <a:pt x="745067" y="169891"/>
                  </a:cubicBezTo>
                  <a:lnTo>
                    <a:pt x="795867" y="203757"/>
                  </a:lnTo>
                  <a:lnTo>
                    <a:pt x="821267" y="220691"/>
                  </a:lnTo>
                  <a:cubicBezTo>
                    <a:pt x="846667" y="217869"/>
                    <a:pt x="872258" y="216426"/>
                    <a:pt x="897467" y="212224"/>
                  </a:cubicBezTo>
                  <a:cubicBezTo>
                    <a:pt x="906270" y="210757"/>
                    <a:pt x="915441" y="208708"/>
                    <a:pt x="922867" y="203757"/>
                  </a:cubicBezTo>
                  <a:cubicBezTo>
                    <a:pt x="932830" y="197115"/>
                    <a:pt x="937800" y="184172"/>
                    <a:pt x="948267" y="178357"/>
                  </a:cubicBezTo>
                  <a:cubicBezTo>
                    <a:pt x="963870" y="169689"/>
                    <a:pt x="982134" y="167068"/>
                    <a:pt x="999067" y="161424"/>
                  </a:cubicBezTo>
                  <a:lnTo>
                    <a:pt x="1024467" y="152957"/>
                  </a:lnTo>
                  <a:lnTo>
                    <a:pt x="1049867" y="144491"/>
                  </a:lnTo>
                  <a:cubicBezTo>
                    <a:pt x="1078532" y="148074"/>
                    <a:pt x="1140556" y="151329"/>
                    <a:pt x="1168400" y="169891"/>
                  </a:cubicBezTo>
                  <a:cubicBezTo>
                    <a:pt x="1226626" y="208707"/>
                    <a:pt x="1199893" y="197321"/>
                    <a:pt x="1244600" y="212224"/>
                  </a:cubicBezTo>
                  <a:cubicBezTo>
                    <a:pt x="1324565" y="206893"/>
                    <a:pt x="1346524" y="212974"/>
                    <a:pt x="1405467" y="195291"/>
                  </a:cubicBezTo>
                  <a:cubicBezTo>
                    <a:pt x="1422564" y="190162"/>
                    <a:pt x="1439334" y="184001"/>
                    <a:pt x="1456267" y="178357"/>
                  </a:cubicBezTo>
                  <a:lnTo>
                    <a:pt x="1481667" y="169891"/>
                  </a:lnTo>
                  <a:cubicBezTo>
                    <a:pt x="1498600" y="172713"/>
                    <a:pt x="1515709" y="174633"/>
                    <a:pt x="1532467" y="178357"/>
                  </a:cubicBezTo>
                  <a:cubicBezTo>
                    <a:pt x="1541179" y="180293"/>
                    <a:pt x="1549286" y="184372"/>
                    <a:pt x="1557867" y="186824"/>
                  </a:cubicBezTo>
                  <a:cubicBezTo>
                    <a:pt x="1569055" y="190021"/>
                    <a:pt x="1580444" y="192469"/>
                    <a:pt x="1591733" y="195291"/>
                  </a:cubicBezTo>
                  <a:cubicBezTo>
                    <a:pt x="1631244" y="192469"/>
                    <a:pt x="1671093" y="192700"/>
                    <a:pt x="1710267" y="186824"/>
                  </a:cubicBezTo>
                  <a:cubicBezTo>
                    <a:pt x="1727919" y="184176"/>
                    <a:pt x="1761067" y="169891"/>
                    <a:pt x="1761067" y="169891"/>
                  </a:cubicBezTo>
                  <a:lnTo>
                    <a:pt x="1896533" y="178357"/>
                  </a:lnTo>
                  <a:cubicBezTo>
                    <a:pt x="1947324" y="181345"/>
                    <a:pt x="1998217" y="182767"/>
                    <a:pt x="2048933" y="186824"/>
                  </a:cubicBezTo>
                  <a:cubicBezTo>
                    <a:pt x="2169734" y="196488"/>
                    <a:pt x="2065693" y="195291"/>
                    <a:pt x="2133600" y="195291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732" name="TextBox 4"/>
          <p:cNvSpPr txBox="1">
            <a:spLocks noChangeArrowheads="1"/>
          </p:cNvSpPr>
          <p:nvPr/>
        </p:nvSpPr>
        <p:spPr bwMode="auto">
          <a:xfrm>
            <a:off x="0" y="6400800"/>
            <a:ext cx="441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1. Glave &amp; Rietveld (1975), </a:t>
            </a:r>
            <a:r>
              <a:rPr lang="de-DE" sz="1600" i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JASA</a:t>
            </a:r>
            <a:r>
              <a:rPr lang="de-DE" sz="16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, </a:t>
            </a:r>
            <a:r>
              <a:rPr lang="en-US" sz="1600">
                <a:solidFill>
                  <a:schemeClr val="tx1"/>
                </a:solidFill>
                <a:ea typeface="ＭＳ Ｐゴシック" pitchFamily="4" charset="-128"/>
              </a:rPr>
              <a:t>58, 875–879.</a:t>
            </a:r>
          </a:p>
        </p:txBody>
      </p:sp>
      <p:sp>
        <p:nvSpPr>
          <p:cNvPr id="40" name="TextBox 25"/>
          <p:cNvSpPr txBox="1">
            <a:spLocks noChangeArrowheads="1"/>
          </p:cNvSpPr>
          <p:nvPr/>
        </p:nvSpPr>
        <p:spPr bwMode="auto">
          <a:xfrm>
            <a:off x="152400" y="53340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ＭＳ Ｐゴシック" pitchFamily="4" charset="-128"/>
              </a:rPr>
              <a:t>iii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. Solche Unterschiede in 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ＭＳ Ｐゴシック" pitchFamily="4" charset="-128"/>
              </a:rPr>
              <a:t>ii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. kommen zustande,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auch wenn die Wörter nicht satzakzentuiert sind...</a:t>
            </a:r>
            <a:r>
              <a:rPr lang="de-DE" baseline="300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77200" y="533401"/>
            <a:ext cx="838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6. Die phonetischen Grundlagen der Silbe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81000" y="1981200"/>
            <a:ext cx="8077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LMUCompatilFact" charset="0"/>
              </a:rPr>
              <a:t>Vorlesung 6 </a:t>
            </a:r>
            <a:endParaRPr lang="en-US"/>
          </a:p>
          <a:p>
            <a:r>
              <a:rPr lang="en-US">
                <a:latin typeface="LMUCompatilFact" charset="0"/>
              </a:rPr>
              <a:t>Warum kommen KV-Silben öfters als VK-Silben vor? S. 4</a:t>
            </a:r>
            <a:br>
              <a:rPr lang="en-US">
                <a:latin typeface="LMUCompatilFact" charset="0"/>
              </a:rPr>
            </a:br>
            <a:r>
              <a:rPr lang="en-US">
                <a:latin typeface="LMUCompatilFact" charset="0"/>
              </a:rPr>
              <a:t>Was sind phonotaktische Beschränkung? S. 14</a:t>
            </a:r>
            <a:br>
              <a:rPr lang="en-US">
                <a:latin typeface="LMUCompatilFact" charset="0"/>
              </a:rPr>
            </a:br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Die Basis der Silbenaufteilung: Psycholinguistische und phonologische Methoden . S. 23</a:t>
            </a:r>
            <a:endParaRPr lang="en-US"/>
          </a:p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396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  <a:sym typeface="Arial" pitchFamily="8" charset="0"/>
              </a:rPr>
              <a:t>Initialer vs. finaler K: Stabilität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81000" y="1752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Assimilation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81000" y="35814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Neutralisierung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200" y="4038600"/>
            <a:ext cx="8382000" cy="914400"/>
            <a:chOff x="240" y="1584"/>
            <a:chExt cx="5280" cy="576"/>
          </a:xfrm>
        </p:grpSpPr>
        <p:sp>
          <p:nvSpPr>
            <p:cNvPr id="32787" name="Text Box 5"/>
            <p:cNvSpPr txBox="1">
              <a:spLocks noChangeArrowheads="1"/>
            </p:cNvSpPr>
            <p:nvPr/>
          </p:nvSpPr>
          <p:spPr bwMode="auto">
            <a:xfrm>
              <a:off x="240" y="1584"/>
              <a:ext cx="52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Phonemische Kontraste werden eher final aufgehoben</a:t>
              </a:r>
            </a:p>
          </p:txBody>
        </p:sp>
        <p:sp>
          <p:nvSpPr>
            <p:cNvPr id="32788" name="Text Box 6"/>
            <p:cNvSpPr txBox="1">
              <a:spLocks noChangeArrowheads="1"/>
            </p:cNvSpPr>
            <p:nvPr/>
          </p:nvSpPr>
          <p:spPr bwMode="auto">
            <a:xfrm>
              <a:off x="624" y="1872"/>
              <a:ext cx="47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z.B., Auslautverhärtung in deutsch: 'Rat'/'Rad‘ = /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  <a:sym typeface="SILDoulosIPA" pitchFamily="2" charset="2"/>
                </a:rPr>
                <a:t>ʁ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at/)</a:t>
              </a:r>
            </a:p>
          </p:txBody>
        </p:sp>
      </p:grpSp>
      <p:sp>
        <p:nvSpPr>
          <p:cNvPr id="32774" name="TextBox 11"/>
          <p:cNvSpPr txBox="1">
            <a:spLocks noChangeArrowheads="1"/>
          </p:cNvSpPr>
          <p:nvPr/>
        </p:nvSpPr>
        <p:spPr bwMode="auto">
          <a:xfrm>
            <a:off x="381000" y="838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Häufige K-finale Tilgung</a:t>
            </a: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838200" y="1295400"/>
            <a:ext cx="341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Lastwagen -&gt; Las(t)wagen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2057400"/>
            <a:ext cx="7162800" cy="1452563"/>
            <a:chOff x="533400" y="2438400"/>
            <a:chExt cx="7162800" cy="1452563"/>
          </a:xfrm>
        </p:grpSpPr>
        <p:grpSp>
          <p:nvGrpSpPr>
            <p:cNvPr id="32783" name="Group 7"/>
            <p:cNvGrpSpPr>
              <a:grpSpLocks/>
            </p:cNvGrpSpPr>
            <p:nvPr/>
          </p:nvGrpSpPr>
          <p:grpSpPr bwMode="auto">
            <a:xfrm>
              <a:off x="533400" y="2438400"/>
              <a:ext cx="7010400" cy="990600"/>
              <a:chOff x="192" y="144"/>
              <a:chExt cx="4416" cy="624"/>
            </a:xfrm>
          </p:grpSpPr>
          <p:sp>
            <p:nvSpPr>
              <p:cNvPr id="32785" name="Text Box 8"/>
              <p:cNvSpPr txBox="1">
                <a:spLocks noChangeArrowheads="1"/>
              </p:cNvSpPr>
              <p:nvPr/>
            </p:nvSpPr>
            <p:spPr bwMode="auto">
              <a:xfrm>
                <a:off x="624" y="480"/>
                <a:ext cx="39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Die Flu</a:t>
                </a:r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t</a:t>
                </a: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   </a:t>
                </a:r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k</a:t>
                </a: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am die Flu[</a:t>
                </a:r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tk</a:t>
                </a: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] kam</a:t>
                </a:r>
              </a:p>
            </p:txBody>
          </p:sp>
          <p:sp>
            <p:nvSpPr>
              <p:cNvPr id="32786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"/>
                <a:ext cx="431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Initiale beeinflussen finale eher als umgekehrt</a:t>
                </a:r>
              </a:p>
            </p:txBody>
          </p:sp>
        </p:grpSp>
        <p:sp>
          <p:nvSpPr>
            <p:cNvPr id="32784" name="TextBox 13"/>
            <p:cNvSpPr txBox="1">
              <a:spLocks noChangeArrowheads="1"/>
            </p:cNvSpPr>
            <p:nvPr/>
          </p:nvSpPr>
          <p:spPr bwMode="auto">
            <a:xfrm>
              <a:off x="1371600" y="3429000"/>
              <a:ext cx="6324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(Diachron: Fr. printemps &lt; Lat. pri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us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empus)</a:t>
              </a:r>
            </a:p>
          </p:txBody>
        </p:sp>
      </p:grpSp>
      <p:sp>
        <p:nvSpPr>
          <p:cNvPr id="32777" name="TextBox 14"/>
          <p:cNvSpPr txBox="1">
            <a:spLocks noChangeArrowheads="1"/>
          </p:cNvSpPr>
          <p:nvPr/>
        </p:nvSpPr>
        <p:spPr bwMode="auto">
          <a:xfrm>
            <a:off x="2057400" y="4572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(K = Konsonant, V = Vokal)</a:t>
            </a:r>
          </a:p>
        </p:txBody>
      </p:sp>
      <p:sp>
        <p:nvSpPr>
          <p:cNvPr id="32778" name="TextBox 3"/>
          <p:cNvSpPr txBox="1">
            <a:spLocks noChangeArrowheads="1"/>
          </p:cNvSpPr>
          <p:nvPr/>
        </p:nvSpPr>
        <p:spPr bwMode="auto">
          <a:xfrm>
            <a:off x="457200" y="52578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Lenisierung ist häufig in finaler Position</a:t>
            </a:r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Plosiv → Frikativ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2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Beispiele </a:t>
            </a:r>
            <a:r>
              <a:rPr lang="de-DE" dirty="0" err="1">
                <a:latin typeface="Calibri"/>
                <a:cs typeface="Calibri"/>
                <a:sym typeface="Arial" pitchFamily="8" charset="0"/>
              </a:rPr>
              <a:t>phonotaktischer</a:t>
            </a:r>
            <a:r>
              <a:rPr lang="de-DE" dirty="0">
                <a:latin typeface="Calibri"/>
                <a:cs typeface="Calibri"/>
                <a:sym typeface="Arial" pitchFamily="8" charset="0"/>
              </a:rPr>
              <a:t> Beschränkungen in deutsch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Onset</a:t>
            </a: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304800" y="13716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Finale Konsonanten (Coda-Konsonanten)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04800" y="838200"/>
            <a:ext cx="4400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/kn/ aber kein /tn/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04800" y="1752600"/>
            <a:ext cx="7466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nur /m/, nicht /n, ŋ/ vor /p/ ('Lampe')</a:t>
            </a:r>
          </a:p>
        </p:txBody>
      </p:sp>
      <p:sp>
        <p:nvSpPr>
          <p:cNvPr id="33799" name="TextBox 11"/>
          <p:cNvSpPr txBox="1">
            <a:spLocks noChangeArrowheads="1"/>
          </p:cNvSpPr>
          <p:nvPr/>
        </p:nvSpPr>
        <p:spPr bwMode="auto">
          <a:xfrm>
            <a:off x="381000" y="2209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Reim</a:t>
            </a:r>
          </a:p>
        </p:txBody>
      </p:sp>
      <p:sp>
        <p:nvSpPr>
          <p:cNvPr id="33800" name="TextBox 13"/>
          <p:cNvSpPr txBox="1">
            <a:spLocks noChangeArrowheads="1"/>
          </p:cNvSpPr>
          <p:nvPr/>
        </p:nvSpPr>
        <p:spPr bwMode="auto">
          <a:xfrm>
            <a:off x="228600" y="42672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Onset + Reim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5800" y="2590800"/>
            <a:ext cx="7543800" cy="1668463"/>
            <a:chOff x="685800" y="2590800"/>
            <a:chExt cx="7543800" cy="1668463"/>
          </a:xfrm>
        </p:grpSpPr>
        <p:sp>
          <p:nvSpPr>
            <p:cNvPr id="33808" name="TextBox 12"/>
            <p:cNvSpPr txBox="1">
              <a:spLocks noChangeArrowheads="1"/>
            </p:cNvSpPr>
            <p:nvPr/>
          </p:nvSpPr>
          <p:spPr bwMode="auto">
            <a:xfrm>
              <a:off x="685800" y="3429000"/>
              <a:ext cx="7543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Nur ungespannte Vokale vor /ŋ/ ('sang'; aber */i:ŋ/) und vor vielen silbenfinalen K-Clusters (/lf/: 'Wolf'; aber */u:lf/).</a:t>
              </a:r>
            </a:p>
          </p:txBody>
        </p:sp>
        <p:sp>
          <p:nvSpPr>
            <p:cNvPr id="33809" name="TextBox 12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6400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Ein Reim kann nicht allein aus einem kurzen Vokal bestehen: keine Silben wie /lɛ, mɔ, rʊ/ usw.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4724400"/>
            <a:ext cx="8458200" cy="1668463"/>
            <a:chOff x="381000" y="4724400"/>
            <a:chExt cx="8458200" cy="1668463"/>
          </a:xfrm>
        </p:grpSpPr>
        <p:sp>
          <p:nvSpPr>
            <p:cNvPr id="33806" name="TextBox 11"/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8458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Diese relativ freie Kombinierbarkeit wird manchmal zusätzlich verwendet, um die Aufteilung in Onset-Reim zu rechtfertigen.</a:t>
              </a:r>
            </a:p>
          </p:txBody>
        </p:sp>
        <p:sp>
          <p:nvSpPr>
            <p:cNvPr id="33807" name="TextBox 12"/>
            <p:cNvSpPr txBox="1">
              <a:spLocks noChangeArrowheads="1"/>
            </p:cNvSpPr>
            <p:nvPr/>
          </p:nvSpPr>
          <p:spPr bwMode="auto">
            <a:xfrm>
              <a:off x="457200" y="4724400"/>
              <a:ext cx="68580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sind dagegen freier kombinierbar (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blau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,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blass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,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bloß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,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Blume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,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blieb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...)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077200" y="76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Silbenaufteilung: psycholinguistische Methoden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Den ersten 'Teil' des Wortes wiederholen</a:t>
            </a:r>
            <a:r>
              <a:rPr lang="de-DE" baseline="30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.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Versuchspersonen müssen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1600200"/>
            <a:ext cx="6172200" cy="995363"/>
            <a:chOff x="381000" y="1600200"/>
            <a:chExt cx="6172200" cy="995363"/>
          </a:xfrm>
        </p:grpSpPr>
        <p:sp>
          <p:nvSpPr>
            <p:cNvPr id="34832" name="TextBox 4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6172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z.B. Landarzt -&gt; Land-Landarzt.</a:t>
              </a:r>
            </a:p>
          </p:txBody>
        </p:sp>
        <p:sp>
          <p:nvSpPr>
            <p:cNvPr id="34833" name="TextBox 5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441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Wenig -&gt; ? Lustig -&gt; ?</a:t>
              </a:r>
            </a:p>
          </p:txBody>
        </p:sp>
      </p:grp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81000" y="28956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Das Wort teilen, und umdrehen</a:t>
            </a:r>
            <a:r>
              <a:rPr lang="de-DE" baseline="30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2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3505200"/>
            <a:ext cx="6705600" cy="995363"/>
            <a:chOff x="457200" y="3505200"/>
            <a:chExt cx="6705600" cy="995363"/>
          </a:xfrm>
        </p:grpSpPr>
        <p:sp>
          <p:nvSpPr>
            <p:cNvPr id="34830" name="TextBox 8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670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z.B. Landarzt -&gt; Arztland</a:t>
              </a:r>
            </a:p>
          </p:txBody>
        </p:sp>
        <p:sp>
          <p:nvSpPr>
            <p:cNvPr id="34831" name="TextBox 9"/>
            <p:cNvSpPr txBox="1">
              <a:spLocks noChangeArrowheads="1"/>
            </p:cNvSpPr>
            <p:nvPr/>
          </p:nvSpPr>
          <p:spPr bwMode="auto">
            <a:xfrm>
              <a:off x="533400" y="4038600"/>
              <a:ext cx="419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Komma -&gt; ? Wenig-&gt; Kinder-&gt;</a:t>
              </a:r>
            </a:p>
          </p:txBody>
        </p:sp>
      </p:grpSp>
      <p:sp>
        <p:nvSpPr>
          <p:cNvPr id="34824" name="TextBox 12"/>
          <p:cNvSpPr txBox="1">
            <a:spLocks noChangeArrowheads="1"/>
          </p:cNvSpPr>
          <p:nvPr/>
        </p:nvSpPr>
        <p:spPr bwMode="auto">
          <a:xfrm>
            <a:off x="4800600" y="60198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2. 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Treiman  &amp; Danis (1988). </a:t>
            </a:r>
            <a:r>
              <a:rPr lang="en-US" sz="1600" i="1">
                <a:latin typeface="Calibri" pitchFamily="4" charset="0"/>
                <a:ea typeface="Calibri" pitchFamily="4" charset="0"/>
                <a:cs typeface="Calibri" pitchFamily="4" charset="0"/>
              </a:rPr>
              <a:t>Journal of Memory </a:t>
            </a:r>
          </a:p>
          <a:p>
            <a:r>
              <a:rPr lang="en-US" sz="1600" i="1">
                <a:latin typeface="Calibri" pitchFamily="4" charset="0"/>
                <a:ea typeface="Calibri" pitchFamily="4" charset="0"/>
                <a:cs typeface="Calibri" pitchFamily="4" charset="0"/>
              </a:rPr>
              <a:t>and Language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, 27, 87–104.</a:t>
            </a:r>
            <a:endParaRPr lang="de-DE" sz="160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34825" name="TextBox 13"/>
          <p:cNvSpPr txBox="1">
            <a:spLocks noChangeArrowheads="1"/>
          </p:cNvSpPr>
          <p:nvPr/>
        </p:nvSpPr>
        <p:spPr bwMode="auto">
          <a:xfrm>
            <a:off x="228600" y="59436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1. 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Treiman, Bowey and Bourassa (2002). </a:t>
            </a:r>
            <a:r>
              <a:rPr lang="en-US" sz="1600" i="1">
                <a:latin typeface="Calibri" pitchFamily="4" charset="0"/>
                <a:ea typeface="Calibri" pitchFamily="4" charset="0"/>
                <a:cs typeface="Calibri" pitchFamily="4" charset="0"/>
              </a:rPr>
              <a:t>Journal of Experimental Child Psychology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, 83, 213-238</a:t>
            </a:r>
            <a:endParaRPr lang="de-DE" sz="160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34826" name="TextBox 13"/>
          <p:cNvSpPr txBox="1">
            <a:spLocks noChangeArrowheads="1"/>
          </p:cNvSpPr>
          <p:nvPr/>
        </p:nvSpPr>
        <p:spPr bwMode="auto">
          <a:xfrm>
            <a:off x="609600" y="472440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Im allgemeinen zeigen diese Ergebnisse sehr viel Variabilität: Sprecher sind sich in der Silbenaufteilung nicht einig.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7200" y="76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23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1447800" y="838200"/>
            <a:ext cx="6019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2100"/>
              </a:spcBef>
              <a:defRPr/>
            </a:pPr>
            <a:r>
              <a:rPr lang="en-US">
                <a:solidFill>
                  <a:schemeClr val="tx1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1. Prosodie und Intonation: ein Überblick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838200" y="2438400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LMUCompatilFact" charset="0"/>
              </a:rPr>
              <a:t>Vorlesung 1 </a:t>
            </a:r>
            <a:endParaRPr lang="en-US"/>
          </a:p>
          <a:p>
            <a:r>
              <a:rPr lang="en-US">
                <a:latin typeface="LMUCompatilFact" charset="0"/>
              </a:rPr>
              <a:t>Unterschiede zwischen Wort- und Satzprosodie (Seiten 4 &amp; 5) 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2362200" y="304800"/>
            <a:ext cx="4343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7. Deklination und Downstep</a:t>
            </a:r>
          </a:p>
        </p:txBody>
      </p:sp>
      <p:sp>
        <p:nvSpPr>
          <p:cNvPr id="35843" name="Text Box 14"/>
          <p:cNvSpPr txBox="1">
            <a:spLocks noChangeArrowheads="1"/>
          </p:cNvSpPr>
          <p:nvPr/>
        </p:nvSpPr>
        <p:spPr bwMode="auto">
          <a:xfrm>
            <a:off x="762000" y="1600200"/>
            <a:ext cx="7162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LMUCompatilFact" charset="0"/>
              </a:rPr>
              <a:t>Vorlesung 7 </a:t>
            </a:r>
            <a:endParaRPr lang="en-US"/>
          </a:p>
          <a:p>
            <a:r>
              <a:rPr lang="en-US">
                <a:latin typeface="LMUCompatilFact" charset="0"/>
              </a:rPr>
              <a:t>Eigenschaften von Deklination und Downstep: S. 2 </a:t>
            </a:r>
          </a:p>
          <a:p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Automatisch/nicht-automatisch x Lexikalisch vs. Post-lexikalisch </a:t>
            </a:r>
            <a:endParaRPr lang="en-US"/>
          </a:p>
          <a:p>
            <a:pPr>
              <a:spcBef>
                <a:spcPct val="50000"/>
              </a:spcBef>
            </a:pPr>
            <a:endParaRPr lang="en-US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52600" y="7620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1. Deklination und: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752600" y="40386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2. Downstep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57400" y="4648200"/>
            <a:ext cx="4572000" cy="1071563"/>
            <a:chOff x="2057400" y="4267200"/>
            <a:chExt cx="4572000" cy="1071563"/>
          </a:xfrm>
        </p:grpSpPr>
        <p:sp>
          <p:nvSpPr>
            <p:cNvPr id="36881" name="TextBox 6"/>
            <p:cNvSpPr txBox="1">
              <a:spLocks noChangeArrowheads="1"/>
            </p:cNvSpPr>
            <p:nvPr/>
          </p:nvSpPr>
          <p:spPr bwMode="auto">
            <a:xfrm>
              <a:off x="2590800" y="4267200"/>
              <a:ext cx="2362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Tonsprachen</a:t>
              </a:r>
            </a:p>
          </p:txBody>
        </p:sp>
        <p:sp>
          <p:nvSpPr>
            <p:cNvPr id="36882" name="TextBox 7"/>
            <p:cNvSpPr txBox="1">
              <a:spLocks noChangeArrowheads="1"/>
            </p:cNvSpPr>
            <p:nvPr/>
          </p:nvSpPr>
          <p:spPr bwMode="auto">
            <a:xfrm>
              <a:off x="2667000" y="48768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Intonationssprachen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057400" y="4419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5029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7400" y="1219200"/>
            <a:ext cx="6629400" cy="2290763"/>
            <a:chOff x="2057400" y="1219200"/>
            <a:chExt cx="6629400" cy="2290763"/>
          </a:xfrm>
        </p:grpSpPr>
        <p:sp>
          <p:nvSpPr>
            <p:cNvPr id="36873" name="TextBox 2"/>
            <p:cNvSpPr txBox="1">
              <a:spLocks noChangeArrowheads="1"/>
            </p:cNvSpPr>
            <p:nvPr/>
          </p:nvSpPr>
          <p:spPr bwMode="auto">
            <a:xfrm>
              <a:off x="2514600" y="1219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Planung</a:t>
              </a:r>
            </a:p>
          </p:txBody>
        </p:sp>
        <p:sp>
          <p:nvSpPr>
            <p:cNvPr id="36874" name="TextBox 3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2743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Finale Senkung</a:t>
              </a:r>
            </a:p>
          </p:txBody>
        </p:sp>
        <p:sp>
          <p:nvSpPr>
            <p:cNvPr id="36875" name="TextBox 4"/>
            <p:cNvSpPr txBox="1">
              <a:spLocks noChangeArrowheads="1"/>
            </p:cNvSpPr>
            <p:nvPr/>
          </p:nvSpPr>
          <p:spPr bwMode="auto">
            <a:xfrm>
              <a:off x="2590800" y="2362200"/>
              <a:ext cx="6096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Prominenz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1295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1905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6879" name="TextBox 4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096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f0-Reset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3200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00400" y="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err="1">
                <a:latin typeface="Calibri"/>
                <a:cs typeface="Calibri"/>
                <a:sym typeface="Arial" pitchFamily="8" charset="0"/>
              </a:rPr>
              <a:t>Downstep</a:t>
            </a:r>
            <a:endParaRPr lang="de-DE" dirty="0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Automatischer oder phonetischer Downstep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52400" y="25146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Nicht-automatischer oder phonologischer Downstep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28600" y="38100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Lexikalischer Downstep</a:t>
            </a:r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228600" y="48006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Post-Lexikalischer Downstep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1524000"/>
            <a:ext cx="8610600" cy="4191000"/>
            <a:chOff x="152400" y="1524000"/>
            <a:chExt cx="8610600" cy="4191000"/>
          </a:xfrm>
        </p:grpSpPr>
        <p:sp>
          <p:nvSpPr>
            <p:cNvPr id="37900" name="TextBox 5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8458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Downstep kommt wegen eines davor kommenden Kontextes vor (phonetisch, weil es aus dem Kontext vorhersagbar ist).</a:t>
              </a:r>
            </a:p>
          </p:txBody>
        </p:sp>
        <p:sp>
          <p:nvSpPr>
            <p:cNvPr id="37901" name="TextBox 6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7543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Downstep kann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nicht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aus dem Kontext vorhergesagt werden – und vermittelt eine neue Bedeutung</a:t>
              </a:r>
            </a:p>
          </p:txBody>
        </p:sp>
        <p:sp>
          <p:nvSpPr>
            <p:cNvPr id="37902" name="TextBox 8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8610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Tonsprachen oder Sprachen mit lexikalischem Tonakzent</a:t>
              </a:r>
            </a:p>
          </p:txBody>
        </p:sp>
        <p:sp>
          <p:nvSpPr>
            <p:cNvPr id="37903" name="TextBox 10"/>
            <p:cNvSpPr txBox="1">
              <a:spLocks noChangeArrowheads="1"/>
            </p:cNvSpPr>
            <p:nvPr/>
          </p:nvSpPr>
          <p:spPr bwMode="auto">
            <a:xfrm>
              <a:off x="228600" y="5257800"/>
              <a:ext cx="7543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Intonationssprachen (und beeinflusst die Intonation).</a:t>
              </a:r>
            </a:p>
          </p:txBody>
        </p:sp>
      </p:grpSp>
      <p:sp>
        <p:nvSpPr>
          <p:cNvPr id="37896" name="TextBox 11"/>
          <p:cNvSpPr txBox="1">
            <a:spLocks noChangeArrowheads="1"/>
          </p:cNvSpPr>
          <p:nvPr/>
        </p:nvSpPr>
        <p:spPr bwMode="auto">
          <a:xfrm>
            <a:off x="914400" y="4572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Automatisch/nicht-automatisch × lexikal/post-lexikal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76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19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66294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8. Die Synchronisierung der Grundfrequenz in akzentuierten Wörtern.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457200" y="2286000"/>
            <a:ext cx="693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ob Synchronisierung phonetisch oder phonologisch gesteuert wird (S. 20)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Phonologische Faktoren in der Synchronisierung: Lexikon, Syntax, Semantik (S21-25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)</a:t>
            </a:r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9"/>
          <p:cNvSpPr txBox="1">
            <a:spLocks noChangeArrowheads="1"/>
          </p:cNvSpPr>
          <p:nvPr/>
        </p:nvSpPr>
        <p:spPr bwMode="auto">
          <a:xfrm>
            <a:off x="0" y="914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Phonetische Faktoren</a:t>
            </a:r>
          </a:p>
        </p:txBody>
      </p:sp>
      <p:sp>
        <p:nvSpPr>
          <p:cNvPr id="39939" name="TextBox 21"/>
          <p:cNvSpPr txBox="1">
            <a:spLocks noChangeArrowheads="1"/>
          </p:cNvSpPr>
          <p:nvPr/>
        </p:nvSpPr>
        <p:spPr bwMode="auto">
          <a:xfrm>
            <a:off x="5105400" y="9144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Phonologische Faktoren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1371600"/>
            <a:ext cx="9067800" cy="461963"/>
            <a:chOff x="0" y="914400"/>
            <a:chExt cx="9067800" cy="461963"/>
          </a:xfrm>
        </p:grpSpPr>
        <p:sp>
          <p:nvSpPr>
            <p:cNvPr id="39976" name="TextBox 20"/>
            <p:cNvSpPr txBox="1">
              <a:spLocks noChangeArrowheads="1"/>
            </p:cNvSpPr>
            <p:nvPr/>
          </p:nvSpPr>
          <p:spPr bwMode="auto">
            <a:xfrm>
              <a:off x="0" y="914400"/>
              <a:ext cx="2590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selbe Melodie</a:t>
              </a:r>
            </a:p>
          </p:txBody>
        </p:sp>
        <p:sp>
          <p:nvSpPr>
            <p:cNvPr id="39977" name="TextBox 24"/>
            <p:cNvSpPr txBox="1">
              <a:spLocks noChangeArrowheads="1"/>
            </p:cNvSpPr>
            <p:nvPr/>
          </p:nvSpPr>
          <p:spPr bwMode="auto">
            <a:xfrm>
              <a:off x="5105400" y="9144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Unterschiedliche Melodien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1828800"/>
            <a:ext cx="8991600" cy="461963"/>
            <a:chOff x="0" y="1371600"/>
            <a:chExt cx="8991600" cy="461963"/>
          </a:xfrm>
        </p:grpSpPr>
        <p:sp>
          <p:nvSpPr>
            <p:cNvPr id="39974" name="TextBox 23"/>
            <p:cNvSpPr txBox="1">
              <a:spLocks noChangeArrowheads="1"/>
            </p:cNvSpPr>
            <p:nvPr/>
          </p:nvSpPr>
          <p:spPr bwMode="auto">
            <a:xfrm>
              <a:off x="0" y="1371600"/>
              <a:ext cx="441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Keine Änderung in der Bedeutung</a:t>
              </a:r>
            </a:p>
          </p:txBody>
        </p:sp>
        <p:sp>
          <p:nvSpPr>
            <p:cNvPr id="39975" name="TextBox 25"/>
            <p:cNvSpPr txBox="1">
              <a:spLocks noChangeArrowheads="1"/>
            </p:cNvSpPr>
            <p:nvPr/>
          </p:nvSpPr>
          <p:spPr bwMode="auto">
            <a:xfrm>
              <a:off x="5181600" y="1371600"/>
              <a:ext cx="3810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Wechsel in der Bedeutung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600" y="0"/>
            <a:ext cx="853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und Phonologische Faktoren in der Synchronisierung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4876800" y="2438400"/>
            <a:ext cx="4267200" cy="3586163"/>
            <a:chOff x="4876800" y="2438400"/>
            <a:chExt cx="4267200" cy="3586163"/>
          </a:xfrm>
        </p:grpSpPr>
        <p:sp>
          <p:nvSpPr>
            <p:cNvPr id="39962" name="TextBox 26"/>
            <p:cNvSpPr txBox="1">
              <a:spLocks noChangeArrowheads="1"/>
            </p:cNvSpPr>
            <p:nvPr/>
          </p:nvSpPr>
          <p:spPr bwMode="auto">
            <a:xfrm>
              <a:off x="4876800" y="2438400"/>
              <a:ext cx="4267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Unterschiede in der Synchronisierung sind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eine Folge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unterschiedlicher Melodien</a:t>
              </a:r>
            </a:p>
          </p:txBody>
        </p:sp>
        <p:grpSp>
          <p:nvGrpSpPr>
            <p:cNvPr id="39963" name="Group 41"/>
            <p:cNvGrpSpPr>
              <a:grpSpLocks/>
            </p:cNvGrpSpPr>
            <p:nvPr/>
          </p:nvGrpSpPr>
          <p:grpSpPr bwMode="auto">
            <a:xfrm>
              <a:off x="5486400" y="4495800"/>
              <a:ext cx="3124200" cy="1528763"/>
              <a:chOff x="5486400" y="4038600"/>
              <a:chExt cx="3124200" cy="1528763"/>
            </a:xfrm>
          </p:grpSpPr>
          <p:sp>
            <p:nvSpPr>
              <p:cNvPr id="39964" name="TextBox 28"/>
              <p:cNvSpPr txBox="1">
                <a:spLocks noChangeArrowheads="1"/>
              </p:cNvSpPr>
              <p:nvPr/>
            </p:nvSpPr>
            <p:spPr bwMode="auto">
              <a:xfrm>
                <a:off x="76200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L+H*</a:t>
                </a:r>
              </a:p>
            </p:txBody>
          </p:sp>
          <p:sp>
            <p:nvSpPr>
              <p:cNvPr id="39965" name="TextBox 29"/>
              <p:cNvSpPr txBox="1">
                <a:spLocks noChangeArrowheads="1"/>
              </p:cNvSpPr>
              <p:nvPr/>
            </p:nvSpPr>
            <p:spPr bwMode="auto">
              <a:xfrm>
                <a:off x="56388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L*+H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486400" y="44196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5227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68" name="TextBox 60"/>
              <p:cNvSpPr txBox="1">
                <a:spLocks noChangeArrowheads="1"/>
              </p:cNvSpPr>
              <p:nvPr/>
            </p:nvSpPr>
            <p:spPr bwMode="auto">
              <a:xfrm>
                <a:off x="5486400" y="51054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08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 20"/>
              <p:cNvSpPr/>
              <p:nvPr/>
            </p:nvSpPr>
            <p:spPr>
              <a:xfrm>
                <a:off x="7315200" y="44958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22" name="Straight Connector 21"/>
              <p:cNvCxnSpPr>
                <a:stCxn id="21" idx="14"/>
              </p:cNvCxnSpPr>
              <p:nvPr/>
            </p:nvCxnSpPr>
            <p:spPr>
              <a:xfrm flipH="1">
                <a:off x="7924800" y="4640263"/>
                <a:ext cx="7938" cy="771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7777163" y="49482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73" name="TextBox 71"/>
              <p:cNvSpPr txBox="1">
                <a:spLocks noChangeArrowheads="1"/>
              </p:cNvSpPr>
              <p:nvPr/>
            </p:nvSpPr>
            <p:spPr bwMode="auto">
              <a:xfrm>
                <a:off x="7924800" y="4953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</a:t>
                </a:r>
              </a:p>
            </p:txBody>
          </p:sp>
        </p:grp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0" y="2438400"/>
            <a:ext cx="4800600" cy="3814763"/>
            <a:chOff x="0" y="2438400"/>
            <a:chExt cx="4800600" cy="3814763"/>
          </a:xfrm>
        </p:grpSpPr>
        <p:sp>
          <p:nvSpPr>
            <p:cNvPr id="39946" name="TextBox 22"/>
            <p:cNvSpPr txBox="1">
              <a:spLocks noChangeArrowheads="1"/>
            </p:cNvSpPr>
            <p:nvPr/>
          </p:nvSpPr>
          <p:spPr bwMode="auto">
            <a:xfrm>
              <a:off x="0" y="2438400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Unterschiede in der Synchronisierung sind vorhersagbar und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entstehen wegen Kontext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. </a:t>
              </a:r>
            </a:p>
          </p:txBody>
        </p:sp>
        <p:grpSp>
          <p:nvGrpSpPr>
            <p:cNvPr id="39947" name="Group 40"/>
            <p:cNvGrpSpPr>
              <a:grpSpLocks/>
            </p:cNvGrpSpPr>
            <p:nvPr/>
          </p:nvGrpSpPr>
          <p:grpSpPr bwMode="auto">
            <a:xfrm>
              <a:off x="0" y="3886200"/>
              <a:ext cx="4724400" cy="2366963"/>
              <a:chOff x="0" y="3429000"/>
              <a:chExt cx="4724400" cy="2366963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381000" y="46482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590800" y="45720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30" name="Straight Connector 29"/>
              <p:cNvCxnSpPr>
                <a:stCxn id="28" idx="18"/>
              </p:cNvCxnSpPr>
              <p:nvPr/>
            </p:nvCxnSpPr>
            <p:spPr>
              <a:xfrm flipH="1">
                <a:off x="1141413" y="4665663"/>
                <a:ext cx="9525" cy="898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8" idx="25"/>
              </p:cNvCxnSpPr>
              <p:nvPr/>
            </p:nvCxnSpPr>
            <p:spPr>
              <a:xfrm>
                <a:off x="1506538" y="4843463"/>
                <a:ext cx="17462" cy="7191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9" idx="12"/>
              </p:cNvCxnSpPr>
              <p:nvPr/>
            </p:nvCxnSpPr>
            <p:spPr>
              <a:xfrm flipH="1">
                <a:off x="3122613" y="4826000"/>
                <a:ext cx="19050" cy="6619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2976563" y="50244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54" name="TextBox 50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2971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Vor einer Wortgrenze</a:t>
                </a:r>
              </a:p>
            </p:txBody>
          </p:sp>
          <p:sp>
            <p:nvSpPr>
              <p:cNvPr id="39955" name="TextBox 51"/>
              <p:cNvSpPr txBox="1">
                <a:spLocks noChangeArrowheads="1"/>
              </p:cNvSpPr>
              <p:nvPr/>
            </p:nvSpPr>
            <p:spPr bwMode="auto">
              <a:xfrm>
                <a:off x="2971800" y="3429000"/>
                <a:ext cx="1752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Wortintern</a:t>
                </a:r>
              </a:p>
            </p:txBody>
          </p:sp>
          <p:sp>
            <p:nvSpPr>
              <p:cNvPr id="39956" name="TextBox 52"/>
              <p:cNvSpPr txBox="1">
                <a:spLocks noChangeArrowheads="1"/>
              </p:cNvSpPr>
              <p:nvPr/>
            </p:nvSpPr>
            <p:spPr bwMode="auto">
              <a:xfrm>
                <a:off x="1143000" y="5334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</a:t>
                </a:r>
              </a:p>
            </p:txBody>
          </p:sp>
          <p:sp>
            <p:nvSpPr>
              <p:cNvPr id="39957" name="TextBox 53"/>
              <p:cNvSpPr txBox="1">
                <a:spLocks noChangeArrowheads="1"/>
              </p:cNvSpPr>
              <p:nvPr/>
            </p:nvSpPr>
            <p:spPr bwMode="auto">
              <a:xfrm>
                <a:off x="3124200" y="52578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</a:t>
                </a:r>
              </a:p>
            </p:txBody>
          </p:sp>
          <p:sp>
            <p:nvSpPr>
              <p:cNvPr id="39958" name="TextBox 54"/>
              <p:cNvSpPr txBox="1">
                <a:spLocks noChangeArrowheads="1"/>
              </p:cNvSpPr>
              <p:nvPr/>
            </p:nvSpPr>
            <p:spPr bwMode="auto">
              <a:xfrm>
                <a:off x="9906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H*</a:t>
                </a:r>
              </a:p>
            </p:txBody>
          </p:sp>
          <p:sp>
            <p:nvSpPr>
              <p:cNvPr id="39959" name="TextBox 55"/>
              <p:cNvSpPr txBox="1">
                <a:spLocks noChangeArrowheads="1"/>
              </p:cNvSpPr>
              <p:nvPr/>
            </p:nvSpPr>
            <p:spPr bwMode="auto">
              <a:xfrm>
                <a:off x="32004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H*</a:t>
                </a:r>
              </a:p>
            </p:txBody>
          </p:sp>
          <p:sp>
            <p:nvSpPr>
              <p:cNvPr id="39960" name="TextBox 33"/>
              <p:cNvSpPr txBox="1">
                <a:spLocks noChangeArrowheads="1"/>
              </p:cNvSpPr>
              <p:nvPr/>
            </p:nvSpPr>
            <p:spPr bwMode="auto">
              <a:xfrm>
                <a:off x="914400" y="3810001"/>
                <a:ext cx="10653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früher</a:t>
                </a:r>
              </a:p>
            </p:txBody>
          </p:sp>
          <p:sp>
            <p:nvSpPr>
              <p:cNvPr id="39961" name="TextBox 37"/>
              <p:cNvSpPr txBox="1">
                <a:spLocks noChangeArrowheads="1"/>
              </p:cNvSpPr>
              <p:nvPr/>
            </p:nvSpPr>
            <p:spPr bwMode="auto">
              <a:xfrm>
                <a:off x="3048000" y="3810001"/>
                <a:ext cx="11639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später</a:t>
                </a:r>
              </a:p>
            </p:txBody>
          </p:sp>
        </p:grpSp>
      </p:grpSp>
      <p:sp>
        <p:nvSpPr>
          <p:cNvPr id="39945" name="TextBox 40"/>
          <p:cNvSpPr txBox="1">
            <a:spLocks noChangeArrowheads="1"/>
          </p:cNvSpPr>
          <p:nvPr/>
        </p:nvSpPr>
        <p:spPr bwMode="auto">
          <a:xfrm>
            <a:off x="1524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Unterschiedliche Synchronisierungen werden verursacht durch: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7"/>
          <p:cNvSpPr txBox="1">
            <a:spLocks noChangeArrowheads="1"/>
          </p:cNvSpPr>
          <p:nvPr/>
        </p:nvSpPr>
        <p:spPr bwMode="auto">
          <a:xfrm>
            <a:off x="990600" y="1219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Lexikalischer Wortakzent: Schwedisch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762000" y="1371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600"/>
            <a:ext cx="762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Phonologische Faktoren in der Synchronisierung: Lexikon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762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22</a:t>
            </a:r>
          </a:p>
        </p:txBody>
      </p:sp>
      <p:sp>
        <p:nvSpPr>
          <p:cNvPr id="40968" name="TextBox 3"/>
          <p:cNvSpPr txBox="1">
            <a:spLocks noChangeArrowheads="1"/>
          </p:cNvSpPr>
          <p:nvPr/>
        </p:nvSpPr>
        <p:spPr bwMode="auto">
          <a:xfrm>
            <a:off x="609600" y="19812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Ente = /anden/, Akzent 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2514600"/>
            <a:ext cx="3733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ea typeface="Arial" pitchFamily="8" charset="0"/>
                <a:cs typeface="Calibri"/>
                <a:sym typeface="Arial" pitchFamily="-100" charset="0"/>
              </a:rPr>
              <a:t>Geist =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  <a:sym typeface="Arial" pitchFamily="-100" charset="0"/>
              </a:rPr>
              <a:t>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  <a:sym typeface="Arial" pitchFamily="-100" charset="0"/>
              </a:rPr>
              <a:t>anden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  <a:sym typeface="Arial" pitchFamily="-100" charset="0"/>
              </a:rPr>
              <a:t>/, Akzent II</a:t>
            </a:r>
          </a:p>
        </p:txBody>
      </p:sp>
      <p:sp>
        <p:nvSpPr>
          <p:cNvPr id="40970" name="TextBox 6"/>
          <p:cNvSpPr txBox="1">
            <a:spLocks noChangeArrowheads="1"/>
          </p:cNvSpPr>
          <p:nvPr/>
        </p:nvSpPr>
        <p:spPr bwMode="auto">
          <a:xfrm>
            <a:off x="4648200" y="1981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H-Gipfel im /a/</a:t>
            </a:r>
          </a:p>
        </p:txBody>
      </p:sp>
      <p:sp>
        <p:nvSpPr>
          <p:cNvPr id="40971" name="TextBox 7"/>
          <p:cNvSpPr txBox="1">
            <a:spLocks noChangeArrowheads="1"/>
          </p:cNvSpPr>
          <p:nvPr/>
        </p:nvSpPr>
        <p:spPr bwMode="auto">
          <a:xfrm>
            <a:off x="4648200" y="24384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H-Gipfel nach dem /a/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" y="3352800"/>
            <a:ext cx="8702675" cy="3136900"/>
            <a:chOff x="228600" y="2895600"/>
            <a:chExt cx="8702675" cy="3136900"/>
          </a:xfrm>
        </p:grpSpPr>
        <p:pic>
          <p:nvPicPr>
            <p:cNvPr id="40975" name="Picture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3124200"/>
              <a:ext cx="8702675" cy="290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6" name="TextBox 2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781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Ich habe die Ente/den Geist im Nebel gesehen</a:t>
              </a:r>
              <a:r>
                <a:rPr lang="de-DE" baseline="30000">
                  <a:latin typeface="Calibri" pitchFamily="4" charset="0"/>
                  <a:ea typeface="Calibri" pitchFamily="4" charset="0"/>
                  <a:cs typeface="Calibri" pitchFamily="4" charset="0"/>
                </a:rPr>
                <a:t>2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2438401" y="4191000"/>
              <a:ext cx="1676400" cy="3175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24201" y="4191000"/>
              <a:ext cx="1676400" cy="317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nden-Ente_Satz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4" y="2564904"/>
            <a:ext cx="596776" cy="596776"/>
          </a:xfrm>
          <a:prstGeom prst="rect">
            <a:avLst/>
          </a:prstGeom>
        </p:spPr>
      </p:pic>
      <p:pic>
        <p:nvPicPr>
          <p:cNvPr id="5" name="Anden-Geist_Sat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852" y="1916832"/>
            <a:ext cx="622424" cy="62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77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Phonologische Faktoren in der Synchronisierung: Syntax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0" y="2133600"/>
            <a:ext cx="235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Jejo zovut Jel</a:t>
            </a:r>
            <a:r>
              <a:rPr lang="en-US" baseline="30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j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e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na</a:t>
            </a:r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0" y="2514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/jijo zavut jil</a:t>
            </a:r>
            <a:r>
              <a:rPr lang="en-US" baseline="30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j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e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na/ </a:t>
            </a:r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0" y="2971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Ihr Name ist Helena</a:t>
            </a:r>
          </a:p>
        </p:txBody>
      </p:sp>
      <p:pic>
        <p:nvPicPr>
          <p:cNvPr id="41990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810000"/>
            <a:ext cx="601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676400"/>
            <a:ext cx="6381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Box 8"/>
          <p:cNvSpPr txBox="1">
            <a:spLocks noChangeArrowheads="1"/>
          </p:cNvSpPr>
          <p:nvPr/>
        </p:nvSpPr>
        <p:spPr bwMode="auto">
          <a:xfrm>
            <a:off x="762000" y="3962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Frage</a:t>
            </a:r>
          </a:p>
        </p:txBody>
      </p:sp>
      <p:sp>
        <p:nvSpPr>
          <p:cNvPr id="41993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Aussage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5945188" y="2514600"/>
            <a:ext cx="1979612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5400000">
            <a:off x="6706394" y="2513806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6" name="TextBox 13"/>
          <p:cNvSpPr txBox="1">
            <a:spLocks noChangeArrowheads="1"/>
          </p:cNvSpPr>
          <p:nvPr/>
        </p:nvSpPr>
        <p:spPr bwMode="auto">
          <a:xfrm>
            <a:off x="7086600" y="2971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j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868987" y="4646613"/>
            <a:ext cx="1979613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6630194" y="4645819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9" name="TextBox 20"/>
          <p:cNvSpPr txBox="1"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j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</a:t>
            </a:r>
          </a:p>
        </p:txBody>
      </p:sp>
      <p:sp>
        <p:nvSpPr>
          <p:cNvPr id="42000" name="TextBox 22"/>
          <p:cNvSpPr txBox="1">
            <a:spLocks noChangeArrowheads="1"/>
          </p:cNvSpPr>
          <p:nvPr/>
        </p:nvSpPr>
        <p:spPr bwMode="auto">
          <a:xfrm>
            <a:off x="2667000" y="9144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Späterer </a:t>
            </a:r>
            <a:r>
              <a:rPr lang="de-DE">
                <a:solidFill>
                  <a:srgbClr val="008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Gipfel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in Fragen in Russisch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</a:p>
        </p:txBody>
      </p:sp>
      <p:sp>
        <p:nvSpPr>
          <p:cNvPr id="42001" name="TextBox 6"/>
          <p:cNvSpPr txBox="1">
            <a:spLocks noChangeArrowheads="1"/>
          </p:cNvSpPr>
          <p:nvPr/>
        </p:nvSpPr>
        <p:spPr bwMode="auto">
          <a:xfrm>
            <a:off x="0" y="4495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Ihr Name ist Helena?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829301" y="2019300"/>
            <a:ext cx="990600" cy="31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049294" y="4152106"/>
            <a:ext cx="990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00" y="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24</a:t>
            </a:r>
          </a:p>
        </p:txBody>
      </p:sp>
      <p:pic>
        <p:nvPicPr>
          <p:cNvPr id="24" name="russianquestion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447800" y="54102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russianstatement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057400" y="16764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0"/>
            <a:ext cx="777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Phonologische Faktoren in der Synchronisierung: Semantik</a:t>
            </a:r>
          </a:p>
        </p:txBody>
      </p: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Nicht überraschend, erwartet</a:t>
            </a:r>
          </a:p>
        </p:txBody>
      </p:sp>
      <p:sp>
        <p:nvSpPr>
          <p:cNvPr id="43012" name="TextBox 14"/>
          <p:cNvSpPr txBox="1">
            <a:spLocks noChangeArrowheads="1"/>
          </p:cNvSpPr>
          <p:nvPr/>
        </p:nvSpPr>
        <p:spPr bwMode="auto">
          <a:xfrm>
            <a:off x="3048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kongruent mit dem Kontext</a:t>
            </a:r>
          </a:p>
        </p:txBody>
      </p:sp>
      <p:sp>
        <p:nvSpPr>
          <p:cNvPr id="43013" name="Rectangle 18"/>
          <p:cNvSpPr>
            <a:spLocks noChangeArrowheads="1"/>
          </p:cNvSpPr>
          <p:nvPr/>
        </p:nvSpPr>
        <p:spPr bwMode="auto">
          <a:xfrm>
            <a:off x="304800" y="6248400"/>
            <a:ext cx="815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  <a:hlinkClick r:id="rId6"/>
              </a:rPr>
              <a:t>Niebuhr, O. (2003). Proc. ICPHS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. </a:t>
            </a:r>
            <a:r>
              <a:rPr lang="en-US" sz="1600" b="1">
                <a:latin typeface="Calibri" pitchFamily="4" charset="0"/>
                <a:ea typeface="Calibri" pitchFamily="4" charset="0"/>
                <a:cs typeface="Calibri" pitchFamily="4" charset="0"/>
              </a:rPr>
              <a:t>niebuhr03.icphs.pdf 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in /vdata/Seminare/Prosody/lit </a:t>
            </a:r>
          </a:p>
        </p:txBody>
      </p:sp>
      <p:sp>
        <p:nvSpPr>
          <p:cNvPr id="43014" name="TextBox 18"/>
          <p:cNvSpPr txBox="1">
            <a:spLocks noChangeArrowheads="1"/>
          </p:cNvSpPr>
          <p:nvPr/>
        </p:nvSpPr>
        <p:spPr bwMode="auto">
          <a:xfrm>
            <a:off x="1219200" y="533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Früh</a:t>
            </a:r>
          </a:p>
        </p:txBody>
      </p:sp>
      <p:sp>
        <p:nvSpPr>
          <p:cNvPr id="43015" name="TextBox 20"/>
          <p:cNvSpPr txBox="1">
            <a:spLocks noChangeArrowheads="1"/>
          </p:cNvSpPr>
          <p:nvPr/>
        </p:nvSpPr>
        <p:spPr bwMode="auto">
          <a:xfrm>
            <a:off x="4800600" y="5334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Mittel bis spät</a:t>
            </a:r>
          </a:p>
        </p:txBody>
      </p:sp>
      <p:sp>
        <p:nvSpPr>
          <p:cNvPr id="43016" name="TextBox 1"/>
          <p:cNvSpPr txBox="1">
            <a:spLocks noChangeArrowheads="1"/>
          </p:cNvSpPr>
          <p:nvPr/>
        </p:nvSpPr>
        <p:spPr bwMode="auto">
          <a:xfrm>
            <a:off x="381000" y="22098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Sie hat Kunst immer gerne gehabt.  </a:t>
            </a:r>
          </a:p>
        </p:txBody>
      </p:sp>
      <p:sp>
        <p:nvSpPr>
          <p:cNvPr id="43017" name="TextBox 2"/>
          <p:cNvSpPr txBox="1">
            <a:spLocks noChangeArrowheads="1"/>
          </p:cNvSpPr>
          <p:nvPr/>
        </p:nvSpPr>
        <p:spPr bwMode="auto">
          <a:xfrm>
            <a:off x="2438400" y="3352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Sie war mal M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lerin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0" y="4038600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-100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-154781" y="4639469"/>
            <a:ext cx="2667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761207" y="4637881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21" name="TextBox 21"/>
          <p:cNvSpPr txBox="1">
            <a:spLocks noChangeArrowheads="1"/>
          </p:cNvSpPr>
          <p:nvPr/>
        </p:nvSpPr>
        <p:spPr bwMode="auto">
          <a:xfrm>
            <a:off x="1295400" y="34290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a: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</a:p>
        </p:txBody>
      </p:sp>
      <p:sp>
        <p:nvSpPr>
          <p:cNvPr id="43022" name="TextBox 3"/>
          <p:cNvSpPr txBox="1">
            <a:spLocks noChangeArrowheads="1"/>
          </p:cNvSpPr>
          <p:nvPr/>
        </p:nvSpPr>
        <p:spPr bwMode="auto">
          <a:xfrm>
            <a:off x="5257800" y="22860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4" charset="0"/>
                <a:ea typeface="Calibri" pitchFamily="4" charset="0"/>
                <a:cs typeface="Calibri" pitchFamily="4" charset="0"/>
              </a:rPr>
              <a:t>Und dann hatte ich es erfahren!</a:t>
            </a:r>
          </a:p>
        </p:txBody>
      </p:sp>
      <p:sp>
        <p:nvSpPr>
          <p:cNvPr id="43023" name="TextBox 7"/>
          <p:cNvSpPr txBox="1">
            <a:spLocks noChangeArrowheads="1"/>
          </p:cNvSpPr>
          <p:nvPr/>
        </p:nvSpPr>
        <p:spPr bwMode="auto">
          <a:xfrm>
            <a:off x="4724400" y="1066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überraschend, unerwartet</a:t>
            </a:r>
          </a:p>
        </p:txBody>
      </p:sp>
      <p:sp>
        <p:nvSpPr>
          <p:cNvPr id="18" name="Freeform 17"/>
          <p:cNvSpPr/>
          <p:nvPr/>
        </p:nvSpPr>
        <p:spPr bwMode="auto">
          <a:xfrm>
            <a:off x="5446713" y="3990975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-100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4148932" y="4591844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5063332" y="4590256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27" name="TextBox 15"/>
          <p:cNvSpPr txBox="1">
            <a:spLocks noChangeArrowheads="1"/>
          </p:cNvSpPr>
          <p:nvPr/>
        </p:nvSpPr>
        <p:spPr bwMode="auto">
          <a:xfrm>
            <a:off x="4648200" y="13716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nicht-kongruent mit dem Kontext</a:t>
            </a:r>
          </a:p>
        </p:txBody>
      </p:sp>
      <p:sp>
        <p:nvSpPr>
          <p:cNvPr id="43028" name="TextBox 22"/>
          <p:cNvSpPr txBox="1">
            <a:spLocks noChangeArrowheads="1"/>
          </p:cNvSpPr>
          <p:nvPr/>
        </p:nvSpPr>
        <p:spPr bwMode="auto">
          <a:xfrm>
            <a:off x="5638800" y="33528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a: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3400" y="3810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25</a:t>
            </a:r>
          </a:p>
        </p:txBody>
      </p:sp>
      <p:pic>
        <p:nvPicPr>
          <p:cNvPr id="24" name="mahlerinfrue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3429000"/>
            <a:ext cx="360040" cy="360040"/>
          </a:xfrm>
          <a:prstGeom prst="rect">
            <a:avLst/>
          </a:prstGeom>
        </p:spPr>
      </p:pic>
      <p:pic>
        <p:nvPicPr>
          <p:cNvPr id="28" name="mahlerinspaet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6216" y="3356992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95400" y="0"/>
            <a:ext cx="6629400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>
                <a:solidFill>
                  <a:schemeClr val="tx1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9. Rhythmus in den Sprachen der Welt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838200" y="28956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2. Isochronie</a:t>
            </a:r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838200" y="33528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3.  K und V Dauervariationen</a:t>
            </a:r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838200" y="24384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1. Typologie</a:t>
            </a: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838200" y="43434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5. Spracherwerb</a:t>
            </a: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838200" y="48768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6. Dessen Funktion in der sprachlichen Kommunikation</a:t>
            </a:r>
          </a:p>
        </p:txBody>
      </p:sp>
      <p:sp>
        <p:nvSpPr>
          <p:cNvPr id="44040" name="TextBox 10"/>
          <p:cNvSpPr txBox="1">
            <a:spLocks noChangeArrowheads="1"/>
          </p:cNvSpPr>
          <p:nvPr/>
        </p:nvSpPr>
        <p:spPr bwMode="auto">
          <a:xfrm>
            <a:off x="685800" y="1905000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Sprechrhythmus und:</a:t>
            </a:r>
          </a:p>
        </p:txBody>
      </p:sp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838200" y="38100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4.  Stress-clash und stress-shift </a:t>
            </a:r>
          </a:p>
        </p:txBody>
      </p:sp>
      <p:sp>
        <p:nvSpPr>
          <p:cNvPr id="44042" name="TextBox 11"/>
          <p:cNvSpPr txBox="1">
            <a:spLocks noChangeArrowheads="1"/>
          </p:cNvSpPr>
          <p:nvPr/>
        </p:nvSpPr>
        <p:spPr bwMode="auto">
          <a:xfrm>
            <a:off x="533400" y="7620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Sprechrhythmus: die Tendenz, einen regelmäßigen Taktschlag in der gesprochen Sprache wahrzunehmen.</a:t>
            </a:r>
          </a:p>
        </p:txBody>
      </p:sp>
      <p:sp>
        <p:nvSpPr>
          <p:cNvPr id="44043" name="TextBox 12"/>
          <p:cNvSpPr txBox="1">
            <a:spLocks noChangeArrowheads="1"/>
          </p:cNvSpPr>
          <p:nvPr/>
        </p:nvSpPr>
        <p:spPr bwMode="auto">
          <a:xfrm>
            <a:off x="6108700" y="1905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600" y="0"/>
            <a:ext cx="762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382000" y="12192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22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763000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Calibri"/>
                <a:ea typeface="+mn-ea"/>
                <a:cs typeface="Calibri"/>
                <a:sym typeface="Arial" pitchFamily="-100" charset="0"/>
              </a:rPr>
              <a:t>6. Die </a:t>
            </a:r>
            <a:r>
              <a:rPr lang="en-GB" dirty="0" err="1">
                <a:latin typeface="Calibri"/>
                <a:ea typeface="+mn-ea"/>
                <a:cs typeface="Calibri"/>
                <a:sym typeface="Arial" pitchFamily="-100" charset="0"/>
              </a:rPr>
              <a:t>Funktion</a:t>
            </a:r>
            <a:r>
              <a:rPr lang="en-GB" dirty="0">
                <a:latin typeface="Calibri"/>
                <a:ea typeface="+mn-ea"/>
                <a:cs typeface="Calibri"/>
                <a:sym typeface="Arial" pitchFamily="-100" charset="0"/>
              </a:rPr>
              <a:t> von </a:t>
            </a:r>
            <a:r>
              <a:rPr lang="en-GB" dirty="0" err="1">
                <a:latin typeface="Calibri"/>
                <a:ea typeface="+mn-ea"/>
                <a:cs typeface="Calibri"/>
                <a:sym typeface="Arial" pitchFamily="-100" charset="0"/>
              </a:rPr>
              <a:t>Rhythmus</a:t>
            </a:r>
            <a:r>
              <a:rPr lang="en-GB" dirty="0">
                <a:latin typeface="Calibri"/>
                <a:ea typeface="+mn-ea"/>
                <a:cs typeface="Calibri"/>
                <a:sym typeface="Arial" pitchFamily="-100" charset="0"/>
              </a:rPr>
              <a:t>: die </a:t>
            </a:r>
            <a:r>
              <a:rPr lang="en-GB" dirty="0" err="1">
                <a:latin typeface="Calibri"/>
                <a:ea typeface="+mn-ea"/>
                <a:cs typeface="Calibri"/>
                <a:sym typeface="Arial" pitchFamily="-100" charset="0"/>
              </a:rPr>
              <a:t>Wahrnehmung</a:t>
            </a:r>
            <a:r>
              <a:rPr lang="en-GB" dirty="0">
                <a:latin typeface="Calibri"/>
                <a:ea typeface="+mn-ea"/>
                <a:cs typeface="Calibri"/>
                <a:sym typeface="Arial" pitchFamily="-100" charset="0"/>
              </a:rPr>
              <a:t> von </a:t>
            </a:r>
            <a:r>
              <a:rPr lang="en-GB" dirty="0" err="1">
                <a:latin typeface="Calibri"/>
                <a:ea typeface="+mn-ea"/>
                <a:cs typeface="Calibri"/>
                <a:sym typeface="Arial" pitchFamily="-100" charset="0"/>
              </a:rPr>
              <a:t>Grenzen</a:t>
            </a:r>
            <a:endParaRPr lang="en-GB" dirty="0">
              <a:latin typeface="Calibri"/>
              <a:ea typeface="+mn-ea"/>
              <a:cs typeface="Calibri"/>
              <a:sym typeface="Arial" pitchFamily="-100" charset="0"/>
            </a:endParaRPr>
          </a:p>
        </p:txBody>
      </p:sp>
      <p:sp>
        <p:nvSpPr>
          <p:cNvPr id="46086" name="TextBox 12"/>
          <p:cNvSpPr txBox="1">
            <a:spLocks noChangeArrowheads="1"/>
          </p:cNvSpPr>
          <p:nvPr/>
        </p:nvSpPr>
        <p:spPr bwMode="auto">
          <a:xfrm>
            <a:off x="304800" y="12192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Anne Cutler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prüfte in vielen Studien, ob Hörer Äußerungen in rhythmische Einheiten aufteilen. </a:t>
            </a:r>
          </a:p>
        </p:txBody>
      </p:sp>
      <p:sp>
        <p:nvSpPr>
          <p:cNvPr id="46087" name="TextBox 34"/>
          <p:cNvSpPr txBox="1">
            <a:spLocks noChangeArrowheads="1"/>
          </p:cNvSpPr>
          <p:nvPr/>
        </p:nvSpPr>
        <p:spPr bwMode="auto">
          <a:xfrm>
            <a:off x="304800" y="27432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Die Aufteilung könnte nützlich sein, um z.B. Wortgrenzen aufzudecken – da im Signal üblicherweise akustische Cues für Wortgrenzen kaum vorhanden sind.</a:t>
            </a:r>
          </a:p>
        </p:txBody>
      </p:sp>
      <p:sp>
        <p:nvSpPr>
          <p:cNvPr id="46088" name="TextBox 35"/>
          <p:cNvSpPr txBox="1">
            <a:spLocks noChangeArrowheads="1"/>
          </p:cNvSpPr>
          <p:nvPr/>
        </p:nvSpPr>
        <p:spPr bwMode="auto">
          <a:xfrm>
            <a:off x="381000" y="4419600"/>
            <a:ext cx="762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Wenn auf diese Weise rhythmische Einheiten Bestandteil der Sprachverarbeitung sind, dann müssten sie auch sprachbedingt sein (Stress-Füße, Silben, Morae in stress-/syllable-/mora-timed Sprachen).</a:t>
            </a:r>
          </a:p>
        </p:txBody>
      </p:sp>
      <p:sp>
        <p:nvSpPr>
          <p:cNvPr id="46089" name="TextBox 36"/>
          <p:cNvSpPr txBox="1">
            <a:spLocks noChangeArrowheads="1"/>
          </p:cNvSpPr>
          <p:nvPr/>
        </p:nvSpPr>
        <p:spPr bwMode="auto">
          <a:xfrm>
            <a:off x="228600" y="62738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1. 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  <a:hlinkClick r:id="rId2"/>
              </a:rPr>
              <a:t>http://www.mpi.nl/people/cutler-anne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, http://www.westernsydney.edu.au/marcs/our_team/researchers/professor_anne_cutler</a:t>
            </a:r>
            <a:endParaRPr lang="de-DE" sz="160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124075" y="260350"/>
            <a:ext cx="3743325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600"/>
              </a:spcBef>
              <a:defRPr/>
            </a:pPr>
            <a:r>
              <a:rPr lang="de-DE" sz="2800">
                <a:solidFill>
                  <a:srgbClr val="000000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Wort und Satzprosodie</a:t>
            </a: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1066800" y="1066800"/>
            <a:ext cx="203835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Wortprosodie</a:t>
            </a:r>
          </a:p>
        </p:txBody>
      </p:sp>
      <p:sp>
        <p:nvSpPr>
          <p:cNvPr id="17412" name="Rectangle 3"/>
          <p:cNvSpPr>
            <a:spLocks/>
          </p:cNvSpPr>
          <p:nvPr/>
        </p:nvSpPr>
        <p:spPr bwMode="auto">
          <a:xfrm>
            <a:off x="5257800" y="1066800"/>
            <a:ext cx="1811338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Satzprosodie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876800" y="1752600"/>
            <a:ext cx="4038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Der Beitrag von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Phrasierung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,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Akzentuierung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, und,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Intonation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 zur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Satzbedeutung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 </a:t>
            </a:r>
          </a:p>
        </p:txBody>
      </p:sp>
      <p:sp>
        <p:nvSpPr>
          <p:cNvPr id="17414" name="Rectangle 10"/>
          <p:cNvSpPr>
            <a:spLocks/>
          </p:cNvSpPr>
          <p:nvPr/>
        </p:nvSpPr>
        <p:spPr bwMode="auto">
          <a:xfrm>
            <a:off x="304800" y="1676400"/>
            <a:ext cx="3251200" cy="151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Der Beitrag von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Quantität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,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Ton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, und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Betonung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 zur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Wortbedeutung</a:t>
            </a:r>
          </a:p>
        </p:txBody>
      </p:sp>
      <p:sp>
        <p:nvSpPr>
          <p:cNvPr id="17415" name="Rectangle 12"/>
          <p:cNvSpPr>
            <a:spLocks/>
          </p:cNvSpPr>
          <p:nvPr/>
        </p:nvSpPr>
        <p:spPr bwMode="auto">
          <a:xfrm>
            <a:off x="228600" y="35814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Der Aufbau von Konsonanten und Vokalen in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Silben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.</a:t>
            </a:r>
          </a:p>
        </p:txBody>
      </p:sp>
      <p:sp>
        <p:nvSpPr>
          <p:cNvPr id="17416" name="Rectangle 13"/>
          <p:cNvSpPr>
            <a:spLocks/>
          </p:cNvSpPr>
          <p:nvPr/>
        </p:nvSpPr>
        <p:spPr bwMode="auto">
          <a:xfrm>
            <a:off x="3200400" y="5486400"/>
            <a:ext cx="2492375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 b="1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Sprachrhythmus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Französische Hörer nehmen /bal/ schneller wahr in </a:t>
            </a:r>
            <a:r>
              <a:rPr lang="de-DE" altLang="ja-JP" i="1">
                <a:latin typeface="Calibri" pitchFamily="4" charset="0"/>
                <a:ea typeface="Calibri" pitchFamily="4" charset="0"/>
                <a:cs typeface="Calibri" pitchFamily="4" charset="0"/>
              </a:rPr>
              <a:t>balcon</a:t>
            </a:r>
            <a:r>
              <a:rPr lang="de-DE" altLang="ja-JP">
                <a:latin typeface="Calibri" pitchFamily="4" charset="0"/>
                <a:ea typeface="Calibri" pitchFamily="4" charset="0"/>
                <a:cs typeface="Calibri" pitchFamily="4" charset="0"/>
              </a:rPr>
              <a:t> als in </a:t>
            </a:r>
            <a:r>
              <a:rPr lang="de-DE" altLang="ja-JP" i="1">
                <a:latin typeface="Calibri" pitchFamily="4" charset="0"/>
                <a:ea typeface="Calibri" pitchFamily="4" charset="0"/>
                <a:cs typeface="Calibri" pitchFamily="4" charset="0"/>
              </a:rPr>
              <a:t>balance</a:t>
            </a:r>
            <a:r>
              <a:rPr lang="de-DE" altLang="ja-JP">
                <a:latin typeface="Calibri" pitchFamily="4" charset="0"/>
                <a:ea typeface="Calibri" pitchFamily="4" charset="0"/>
                <a:cs typeface="Calibri" pitchFamily="4" charset="0"/>
              </a:rPr>
              <a:t>, weil  in </a:t>
            </a:r>
            <a:r>
              <a:rPr lang="de-DE" altLang="ja-JP" i="1">
                <a:latin typeface="Calibri" pitchFamily="4" charset="0"/>
                <a:ea typeface="Calibri" pitchFamily="4" charset="0"/>
                <a:cs typeface="Calibri" pitchFamily="4" charset="0"/>
              </a:rPr>
              <a:t>balance</a:t>
            </a:r>
            <a:r>
              <a:rPr lang="de-DE" altLang="ja-JP">
                <a:latin typeface="Calibri" pitchFamily="4" charset="0"/>
                <a:ea typeface="Calibri" pitchFamily="4" charset="0"/>
                <a:cs typeface="Calibri" pitchFamily="4" charset="0"/>
              </a:rPr>
              <a:t> eine rhythmische (silbische) Grenze mitten in /bal/ vorkommt</a:t>
            </a:r>
            <a:r>
              <a:rPr lang="de-DE" altLang="ja-JP" baseline="30000">
                <a:latin typeface="Calibri" pitchFamily="4" charset="0"/>
                <a:ea typeface="Calibri" pitchFamily="4" charset="0"/>
                <a:cs typeface="Calibri" pitchFamily="4" charset="0"/>
              </a:rPr>
              <a:t>1, 2</a:t>
            </a:r>
            <a:r>
              <a:rPr lang="de-DE" altLang="ja-JP">
                <a:latin typeface="Calibri" pitchFamily="4" charset="0"/>
                <a:ea typeface="Calibri" pitchFamily="4" charset="0"/>
                <a:cs typeface="Calibri" pitchFamily="4" charset="0"/>
              </a:rPr>
              <a:t>.</a:t>
            </a:r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4341813" y="2289175"/>
            <a:ext cx="1352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bal </a:t>
            </a:r>
            <a:r>
              <a:rPr lang="de-DE" sz="2800" b="1">
                <a:solidFill>
                  <a:schemeClr val="hlink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|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con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5853113" y="2289175"/>
            <a:ext cx="1522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ba </a:t>
            </a:r>
            <a:r>
              <a:rPr lang="de-DE" sz="2800" b="1">
                <a:solidFill>
                  <a:schemeClr val="hlink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|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lance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7200" y="3352800"/>
            <a:ext cx="8443913" cy="2765425"/>
            <a:chOff x="249" y="2478"/>
            <a:chExt cx="5319" cy="1742"/>
          </a:xfrm>
        </p:grpSpPr>
        <p:sp>
          <p:nvSpPr>
            <p:cNvPr id="47116" name="Text Box 7"/>
            <p:cNvSpPr txBox="1">
              <a:spLocks noChangeArrowheads="1"/>
            </p:cNvSpPr>
            <p:nvPr/>
          </p:nvSpPr>
          <p:spPr bwMode="auto">
            <a:xfrm>
              <a:off x="249" y="2478"/>
              <a:ext cx="531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Englische Hörer reagieren jedoch genauso schnell auf  /bal/ in </a:t>
              </a:r>
              <a:r>
                <a:rPr lang="de-DE" altLang="ja-JP" i="1">
                  <a:latin typeface="Calibri" pitchFamily="4" charset="0"/>
                  <a:ea typeface="Calibri" pitchFamily="4" charset="0"/>
                  <a:cs typeface="Calibri" pitchFamily="4" charset="0"/>
                </a:rPr>
                <a:t>balcony</a:t>
              </a:r>
              <a:r>
                <a:rPr lang="de-DE" altLang="ja-JP">
                  <a:latin typeface="Calibri" pitchFamily="4" charset="0"/>
                  <a:ea typeface="Calibri" pitchFamily="4" charset="0"/>
                  <a:cs typeface="Calibri" pitchFamily="4" charset="0"/>
                </a:rPr>
                <a:t> und </a:t>
              </a:r>
              <a:r>
                <a:rPr lang="de-DE" altLang="ja-JP" i="1">
                  <a:latin typeface="Calibri" pitchFamily="4" charset="0"/>
                  <a:ea typeface="Calibri" pitchFamily="4" charset="0"/>
                  <a:cs typeface="Calibri" pitchFamily="4" charset="0"/>
                </a:rPr>
                <a:t>balance</a:t>
              </a:r>
              <a:r>
                <a:rPr lang="de-DE" altLang="ja-JP">
                  <a:latin typeface="Calibri" pitchFamily="4" charset="0"/>
                  <a:ea typeface="Calibri" pitchFamily="4" charset="0"/>
                  <a:cs typeface="Calibri" pitchFamily="4" charset="0"/>
                </a:rPr>
                <a:t>, weil /bal/ in Englisch </a:t>
              </a:r>
              <a:r>
                <a:rPr lang="de-DE" altLang="ja-JP" b="1">
                  <a:latin typeface="Calibri" pitchFamily="4" charset="0"/>
                  <a:ea typeface="Calibri" pitchFamily="4" charset="0"/>
                  <a:cs typeface="Calibri" pitchFamily="4" charset="0"/>
                </a:rPr>
                <a:t>nicht</a:t>
              </a:r>
              <a:r>
                <a:rPr lang="de-DE" altLang="ja-JP">
                  <a:latin typeface="Calibri" pitchFamily="4" charset="0"/>
                  <a:ea typeface="Calibri" pitchFamily="4" charset="0"/>
                  <a:cs typeface="Calibri" pitchFamily="4" charset="0"/>
                </a:rPr>
                <a:t> durch eine rhythmische Grenze aufgeteilt wird</a:t>
              </a:r>
              <a:endParaRPr lang="de-DE">
                <a:latin typeface="Calibri" pitchFamily="4" charset="0"/>
                <a:ea typeface="Calibri" pitchFamily="4" charset="0"/>
                <a:cs typeface="Calibri" pitchFamily="4" charset="0"/>
              </a:endParaRPr>
            </a:p>
          </p:txBody>
        </p:sp>
        <p:sp>
          <p:nvSpPr>
            <p:cNvPr id="47117" name="Text Box 8"/>
            <p:cNvSpPr txBox="1">
              <a:spLocks noChangeArrowheads="1"/>
            </p:cNvSpPr>
            <p:nvPr/>
          </p:nvSpPr>
          <p:spPr bwMode="auto">
            <a:xfrm>
              <a:off x="839" y="3430"/>
              <a:ext cx="7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balcony</a:t>
              </a:r>
            </a:p>
          </p:txBody>
        </p:sp>
        <p:sp>
          <p:nvSpPr>
            <p:cNvPr id="47118" name="Text Box 9"/>
            <p:cNvSpPr txBox="1">
              <a:spLocks noChangeArrowheads="1"/>
            </p:cNvSpPr>
            <p:nvPr/>
          </p:nvSpPr>
          <p:spPr bwMode="auto">
            <a:xfrm>
              <a:off x="3016" y="3430"/>
              <a:ext cx="7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balance</a:t>
              </a:r>
            </a:p>
          </p:txBody>
        </p:sp>
        <p:sp>
          <p:nvSpPr>
            <p:cNvPr id="47119" name="Text Box 10"/>
            <p:cNvSpPr txBox="1">
              <a:spLocks noChangeArrowheads="1"/>
            </p:cNvSpPr>
            <p:nvPr/>
          </p:nvSpPr>
          <p:spPr bwMode="auto">
            <a:xfrm>
              <a:off x="839" y="3657"/>
              <a:ext cx="6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   w  w</a:t>
              </a:r>
            </a:p>
          </p:txBody>
        </p:sp>
        <p:sp>
          <p:nvSpPr>
            <p:cNvPr id="47120" name="Text Box 11"/>
            <p:cNvSpPr txBox="1">
              <a:spLocks noChangeArrowheads="1"/>
            </p:cNvSpPr>
            <p:nvPr/>
          </p:nvSpPr>
          <p:spPr bwMode="auto">
            <a:xfrm>
              <a:off x="3016" y="3657"/>
              <a:ext cx="4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   w</a:t>
              </a:r>
            </a:p>
          </p:txBody>
        </p:sp>
        <p:sp>
          <p:nvSpPr>
            <p:cNvPr id="47121" name="Text Box 12"/>
            <p:cNvSpPr txBox="1">
              <a:spLocks noChangeArrowheads="1"/>
            </p:cNvSpPr>
            <p:nvPr/>
          </p:nvSpPr>
          <p:spPr bwMode="auto">
            <a:xfrm>
              <a:off x="249" y="3929"/>
              <a:ext cx="42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= ein prosodischer Fuß           = ein prosodischer Fuß</a:t>
              </a:r>
            </a:p>
          </p:txBody>
        </p:sp>
      </p:grpSp>
      <p:sp>
        <p:nvSpPr>
          <p:cNvPr id="47110" name="Text Box 13"/>
          <p:cNvSpPr txBox="1">
            <a:spLocks noChangeArrowheads="1"/>
          </p:cNvSpPr>
          <p:nvPr/>
        </p:nvSpPr>
        <p:spPr bwMode="auto">
          <a:xfrm>
            <a:off x="381000" y="23622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Wahrgenommen als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66800" y="0"/>
            <a:ext cx="7620000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6. Wahrnehmung von Rhythmus in Erwachsenen: Grenzen</a:t>
            </a:r>
          </a:p>
        </p:txBody>
      </p:sp>
      <p:sp>
        <p:nvSpPr>
          <p:cNvPr id="47112" name="TextBox 14"/>
          <p:cNvSpPr txBox="1">
            <a:spLocks noChangeArrowheads="1"/>
          </p:cNvSpPr>
          <p:nvPr/>
        </p:nvSpPr>
        <p:spPr bwMode="auto">
          <a:xfrm>
            <a:off x="228600" y="61722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 Mehler, Dommergues, Frauenfelder, Segui (1981)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J. Verbal Learning and Verbal Behavior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20, 298-305. 2. Cutler, Mehler, Norris &amp; Segui (1986).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J Memory and Language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25, 385-400.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0" y="7620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057400" y="457200"/>
            <a:ext cx="5410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10. Fokus, Akzentuierung, Intonation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1. Breiter und enger Fokus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685800" y="2438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2. Breiter Fokus und die Beziehung zur Akzentuierung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685800" y="30480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3. Verschiedene Bedeutungen von engem Fokus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685800" y="35814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4. Deakzentuierung</a:t>
            </a: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685800" y="41148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5. Die phonetische Differenzierung zwischen engem und breitem Fokus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90800" y="0"/>
            <a:ext cx="3200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Enger und breiter Fokus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861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Fokus kann mehrere Wörter oder sogar die gesamte Äußerung einschließen. In diesem Fall ist der Fokus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breit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und die passenden Fragen dazu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sehr allgemein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. Je weniger Material im Fokus, umso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enger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der Fokus, und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umso spezifischer die Fragen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, z.B.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0" y="2209800"/>
            <a:ext cx="5486400" cy="919163"/>
            <a:chOff x="1524000" y="2209800"/>
            <a:chExt cx="5486400" cy="919163"/>
          </a:xfrm>
        </p:grpSpPr>
        <p:sp>
          <p:nvSpPr>
            <p:cNvPr id="5" name="TextBox 4"/>
            <p:cNvSpPr txBox="1"/>
            <p:nvPr/>
          </p:nvSpPr>
          <p:spPr>
            <a:xfrm>
              <a:off x="1524000" y="2209800"/>
              <a:ext cx="327660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Was gibt's heute neues?</a:t>
              </a:r>
            </a:p>
          </p:txBody>
        </p:sp>
        <p:sp>
          <p:nvSpPr>
            <p:cNvPr id="49174" name="TextBox 5"/>
            <p:cNvSpPr txBox="1">
              <a:spLocks noChangeArrowheads="1"/>
            </p:cNvSpPr>
            <p:nvPr/>
          </p:nvSpPr>
          <p:spPr bwMode="auto">
            <a:xfrm>
              <a:off x="1524000" y="2667000"/>
              <a:ext cx="5486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[Maria fährt mit dem ICE nach Leipzig]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24000" y="3810000"/>
            <a:ext cx="6019800" cy="919163"/>
            <a:chOff x="1524000" y="3810000"/>
            <a:chExt cx="6019800" cy="919163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3810000"/>
              <a:ext cx="563880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Welche Fahrt macht heute Maria?</a:t>
              </a:r>
            </a:p>
          </p:txBody>
        </p:sp>
        <p:sp>
          <p:nvSpPr>
            <p:cNvPr id="49172" name="TextBox 7"/>
            <p:cNvSpPr txBox="1">
              <a:spLocks noChangeArrowheads="1"/>
            </p:cNvSpPr>
            <p:nvPr/>
          </p:nvSpPr>
          <p:spPr bwMode="auto">
            <a:xfrm>
              <a:off x="1524000" y="4267200"/>
              <a:ext cx="6019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Maria fährt 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[mit dem ICE nach Leipzig]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524000" y="3048000"/>
            <a:ext cx="5638800" cy="842963"/>
            <a:chOff x="1524000" y="3048000"/>
            <a:chExt cx="5638800" cy="842963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8000"/>
              <a:ext cx="53340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Was macht heute Maria?</a:t>
              </a:r>
            </a:p>
          </p:txBody>
        </p:sp>
        <p:sp>
          <p:nvSpPr>
            <p:cNvPr id="49170" name="TextBox 9"/>
            <p:cNvSpPr txBox="1">
              <a:spLocks noChangeArrowheads="1"/>
            </p:cNvSpPr>
            <p:nvPr/>
          </p:nvSpPr>
          <p:spPr bwMode="auto">
            <a:xfrm>
              <a:off x="1524000" y="3429000"/>
              <a:ext cx="563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Maria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[fährt mit dem ICE nach Leipzig]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0" y="4648200"/>
            <a:ext cx="5638800" cy="919163"/>
            <a:chOff x="1524000" y="4648200"/>
            <a:chExt cx="5638800" cy="919163"/>
          </a:xfrm>
        </p:grpSpPr>
        <p:sp>
          <p:nvSpPr>
            <p:cNvPr id="49167" name="TextBox 10"/>
            <p:cNvSpPr txBox="1">
              <a:spLocks noChangeArrowheads="1"/>
            </p:cNvSpPr>
            <p:nvPr/>
          </p:nvSpPr>
          <p:spPr bwMode="auto">
            <a:xfrm>
              <a:off x="1524000" y="5105400"/>
              <a:ext cx="5410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Maria fährt mit dem ICE nach 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[Leipzig]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0" y="4648200"/>
              <a:ext cx="563880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Wohin fährt Maria heute mit dem ICE?</a:t>
              </a:r>
            </a:p>
          </p:txBody>
        </p:sp>
      </p:grpSp>
      <p:sp>
        <p:nvSpPr>
          <p:cNvPr id="49160" name="TextBox 12"/>
          <p:cNvSpPr txBox="1">
            <a:spLocks noChangeArrowheads="1"/>
          </p:cNvSpPr>
          <p:nvPr/>
        </p:nvSpPr>
        <p:spPr bwMode="auto">
          <a:xfrm>
            <a:off x="7239000" y="22098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Breit</a:t>
            </a:r>
          </a:p>
        </p:txBody>
      </p:sp>
      <p:sp>
        <p:nvSpPr>
          <p:cNvPr id="49161" name="TextBox 13"/>
          <p:cNvSpPr txBox="1">
            <a:spLocks noChangeArrowheads="1"/>
          </p:cNvSpPr>
          <p:nvPr/>
        </p:nvSpPr>
        <p:spPr bwMode="auto">
          <a:xfrm>
            <a:off x="7391400" y="51054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475413" y="3962400"/>
            <a:ext cx="2439988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63" name="TextBox 22"/>
          <p:cNvSpPr txBox="1">
            <a:spLocks noChangeArrowheads="1"/>
          </p:cNvSpPr>
          <p:nvPr/>
        </p:nvSpPr>
        <p:spPr bwMode="auto">
          <a:xfrm>
            <a:off x="1676400" y="6172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8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alte Information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6400" y="0"/>
            <a:ext cx="5638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  <a:sym typeface="Arial" pitchFamily="8" charset="0"/>
              </a:rPr>
              <a:t>Breiter Fokus und (Nuklear)-Akzentuierung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76200" y="457200"/>
            <a:ext cx="906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1. Um breiten Fokus zu vermitteln, wird (mit vielen Ausnahmen!) oft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 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das letzte Inhaltswort 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nuklear-akzentuiert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95400" y="1295400"/>
            <a:ext cx="6553200" cy="2671763"/>
            <a:chOff x="1295400" y="1295400"/>
            <a:chExt cx="6553200" cy="2671763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1295400"/>
              <a:ext cx="41148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Was passierte dann?</a:t>
              </a:r>
            </a:p>
          </p:txBody>
        </p:sp>
        <p:sp>
          <p:nvSpPr>
            <p:cNvPr id="50191" name="TextBox 4"/>
            <p:cNvSpPr txBox="1">
              <a:spLocks noChangeArrowheads="1"/>
            </p:cNvSpPr>
            <p:nvPr/>
          </p:nvSpPr>
          <p:spPr bwMode="auto">
            <a:xfrm>
              <a:off x="1447800" y="1676400"/>
              <a:ext cx="3657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[Ich trank eine Tasse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Tee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  <p:sp>
          <p:nvSpPr>
            <p:cNvPr id="50192" name="TextBox 5"/>
            <p:cNvSpPr txBox="1">
              <a:spLocks noChangeArrowheads="1"/>
            </p:cNvSpPr>
            <p:nvPr/>
          </p:nvSpPr>
          <p:spPr bwMode="auto">
            <a:xfrm>
              <a:off x="1295400" y="3200400"/>
              <a:ext cx="6553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[Ich trank eine Tasse Tee mit Milch und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Zucker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  <p:sp>
          <p:nvSpPr>
            <p:cNvPr id="50193" name="TextBox 6"/>
            <p:cNvSpPr txBox="1">
              <a:spLocks noChangeArrowheads="1"/>
            </p:cNvSpPr>
            <p:nvPr/>
          </p:nvSpPr>
          <p:spPr bwMode="auto">
            <a:xfrm>
              <a:off x="4191000" y="19812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50194" name="TextBox 7"/>
            <p:cNvSpPr txBox="1">
              <a:spLocks noChangeArrowheads="1"/>
            </p:cNvSpPr>
            <p:nvPr/>
          </p:nvSpPr>
          <p:spPr bwMode="auto">
            <a:xfrm>
              <a:off x="5181600" y="26670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50195" name="TextBox 8"/>
            <p:cNvSpPr txBox="1">
              <a:spLocks noChangeArrowheads="1"/>
            </p:cNvSpPr>
            <p:nvPr/>
          </p:nvSpPr>
          <p:spPr bwMode="auto">
            <a:xfrm>
              <a:off x="6324600" y="35052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50196" name="TextBox 9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4876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[Ich trank eine Tasse Tee mit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Milch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</p:grp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762000" y="46482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7F7F7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Du hattest eine Tasse Tee mit Zitrone und Zucker?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4114800"/>
            <a:ext cx="8763000" cy="1833563"/>
            <a:chOff x="152400" y="4114800"/>
            <a:chExt cx="8763000" cy="1833563"/>
          </a:xfrm>
        </p:grpSpPr>
        <p:sp>
          <p:nvSpPr>
            <p:cNvPr id="50187" name="TextBox 11"/>
            <p:cNvSpPr txBox="1">
              <a:spLocks noChangeArrowheads="1"/>
            </p:cNvSpPr>
            <p:nvPr/>
          </p:nvSpPr>
          <p:spPr bwMode="auto">
            <a:xfrm>
              <a:off x="152400" y="4114800"/>
              <a:ext cx="8763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Andere Möglichkeiten vermitteln dagegen eine engere Fokussierung:</a:t>
              </a:r>
            </a:p>
          </p:txBody>
        </p:sp>
        <p:sp>
          <p:nvSpPr>
            <p:cNvPr id="50188" name="TextBox 14"/>
            <p:cNvSpPr txBox="1">
              <a:spLocks noChangeArrowheads="1"/>
            </p:cNvSpPr>
            <p:nvPr/>
          </p:nvSpPr>
          <p:spPr bwMode="auto">
            <a:xfrm>
              <a:off x="1143000" y="5181600"/>
              <a:ext cx="670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Ich trank eine Tasse Tee mit [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Milch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und Zucker</a:t>
              </a:r>
            </a:p>
          </p:txBody>
        </p:sp>
        <p:sp>
          <p:nvSpPr>
            <p:cNvPr id="50189" name="TextBox 15"/>
            <p:cNvSpPr txBox="1">
              <a:spLocks noChangeArrowheads="1"/>
            </p:cNvSpPr>
            <p:nvPr/>
          </p:nvSpPr>
          <p:spPr bwMode="auto">
            <a:xfrm>
              <a:off x="4800600" y="54864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</p:grpSp>
      <p:sp>
        <p:nvSpPr>
          <p:cNvPr id="50183" name="TextBox 16"/>
          <p:cNvSpPr txBox="1">
            <a:spLocks noChangeArrowheads="1"/>
          </p:cNvSpPr>
          <p:nvPr/>
        </p:nvSpPr>
        <p:spPr bwMode="auto">
          <a:xfrm>
            <a:off x="685800" y="6248400"/>
            <a:ext cx="830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1. Siehe Ladd (2008, S. 259),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Intonational Phonology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. Bib.Lad3.2a</a:t>
            </a:r>
            <a:endParaRPr lang="de-DE" sz="1600" i="1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7200" y="76201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457200" y="35052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'Counter presuppositional focus'</a:t>
            </a:r>
          </a:p>
        </p:txBody>
      </p:sp>
      <p:sp>
        <p:nvSpPr>
          <p:cNvPr id="51203" name="TextBox 18"/>
          <p:cNvSpPr txBox="1">
            <a:spLocks noChangeArrowheads="1"/>
          </p:cNvSpPr>
          <p:nvPr/>
        </p:nvSpPr>
        <p:spPr bwMode="auto">
          <a:xfrm>
            <a:off x="457200" y="39624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Die Korrektur liegt in dem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angenommenen Hintergrund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4495800"/>
            <a:ext cx="8686800" cy="2278063"/>
            <a:chOff x="304800" y="3962401"/>
            <a:chExt cx="8686800" cy="2278062"/>
          </a:xfrm>
        </p:grpSpPr>
        <p:sp>
          <p:nvSpPr>
            <p:cNvPr id="51215" name="TextBox 19"/>
            <p:cNvSpPr txBox="1">
              <a:spLocks noChangeArrowheads="1"/>
            </p:cNvSpPr>
            <p:nvPr/>
          </p:nvSpPr>
          <p:spPr bwMode="auto">
            <a:xfrm>
              <a:off x="1371600" y="4572001"/>
              <a:ext cx="5257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A. Hat Hans schon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Faust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gelesen?</a:t>
              </a:r>
            </a:p>
          </p:txBody>
        </p:sp>
        <p:sp>
          <p:nvSpPr>
            <p:cNvPr id="51216" name="TextBox 20"/>
            <p:cNvSpPr txBox="1">
              <a:spLocks noChangeArrowheads="1"/>
            </p:cNvSpPr>
            <p:nvPr/>
          </p:nvSpPr>
          <p:spPr bwMode="auto">
            <a:xfrm>
              <a:off x="1371600" y="4953001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B. Hans [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mag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kein]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Goethe</a:t>
              </a:r>
            </a:p>
          </p:txBody>
        </p:sp>
        <p:sp>
          <p:nvSpPr>
            <p:cNvPr id="51217" name="TextBox 22"/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8305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Hintergrund-Annahme von A, die durch Bs Antwort korrigiert wird: 'Hans ist bereit Goethe zu lesen'</a:t>
              </a:r>
            </a:p>
          </p:txBody>
        </p:sp>
        <p:sp>
          <p:nvSpPr>
            <p:cNvPr id="51218" name="TextBox 24"/>
            <p:cNvSpPr txBox="1">
              <a:spLocks noChangeArrowheads="1"/>
            </p:cNvSpPr>
            <p:nvPr/>
          </p:nvSpPr>
          <p:spPr bwMode="auto">
            <a:xfrm>
              <a:off x="381000" y="3962401"/>
              <a:ext cx="861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diesem Fall ist der Fokus (neue Information) das Verb + Negativ</a:t>
              </a:r>
            </a:p>
          </p:txBody>
        </p:sp>
      </p:grpSp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228600" y="7620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'Presentational (informational) focus'</a:t>
            </a:r>
          </a:p>
        </p:txBody>
      </p:sp>
      <p:sp>
        <p:nvSpPr>
          <p:cNvPr id="51206" name="TextBox 5"/>
          <p:cNvSpPr txBox="1">
            <a:spLocks noChangeArrowheads="1"/>
          </p:cNvSpPr>
          <p:nvPr/>
        </p:nvSpPr>
        <p:spPr bwMode="auto">
          <a:xfrm>
            <a:off x="685800" y="19812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'Corrective (contrastive) focus'</a:t>
            </a:r>
          </a:p>
        </p:txBody>
      </p:sp>
      <p:sp>
        <p:nvSpPr>
          <p:cNvPr id="51207" name="TextBox 11"/>
          <p:cNvSpPr txBox="1">
            <a:spLocks noChangeArrowheads="1"/>
          </p:cNvSpPr>
          <p:nvPr/>
        </p:nvSpPr>
        <p:spPr bwMode="auto">
          <a:xfrm>
            <a:off x="381000" y="1143000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A. Was ist die Hauptstadt von Norwegen?</a:t>
            </a:r>
          </a:p>
        </p:txBody>
      </p:sp>
      <p:sp>
        <p:nvSpPr>
          <p:cNvPr id="51208" name="TextBox 12"/>
          <p:cNvSpPr txBox="1">
            <a:spLocks noChangeArrowheads="1"/>
          </p:cNvSpPr>
          <p:nvPr/>
        </p:nvSpPr>
        <p:spPr bwMode="auto">
          <a:xfrm>
            <a:off x="381000" y="16002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B. Die Hauptstadt von Norwegen ist [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Os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lo]</a:t>
            </a:r>
            <a:r>
              <a:rPr lang="de-DE" baseline="-25000">
                <a:latin typeface="Calibri" pitchFamily="4" charset="0"/>
                <a:ea typeface="Calibri" pitchFamily="4" charset="0"/>
                <a:cs typeface="Calibri" pitchFamily="4" charset="0"/>
              </a:rPr>
              <a:t>F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.</a:t>
            </a:r>
          </a:p>
        </p:txBody>
      </p:sp>
      <p:sp>
        <p:nvSpPr>
          <p:cNvPr id="51209" name="TextBox 13"/>
          <p:cNvSpPr txBox="1">
            <a:spLocks noChangeArrowheads="1"/>
          </p:cNvSpPr>
          <p:nvPr/>
        </p:nvSpPr>
        <p:spPr bwMode="auto">
          <a:xfrm>
            <a:off x="762000" y="25146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A. Die Hauptstadt von Norwegen ist Stockholm.</a:t>
            </a:r>
          </a:p>
        </p:txBody>
      </p:sp>
      <p:sp>
        <p:nvSpPr>
          <p:cNvPr id="51210" name="TextBox 12"/>
          <p:cNvSpPr txBox="1">
            <a:spLocks noChangeArrowheads="1"/>
          </p:cNvSpPr>
          <p:nvPr/>
        </p:nvSpPr>
        <p:spPr bwMode="auto">
          <a:xfrm>
            <a:off x="762000" y="29718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B. Nein, die Hauptstadt von Norwegen ist [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Os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lo]</a:t>
            </a:r>
            <a:r>
              <a:rPr lang="de-DE" baseline="-25000">
                <a:latin typeface="Calibri" pitchFamily="4" charset="0"/>
                <a:ea typeface="Calibri" pitchFamily="4" charset="0"/>
                <a:cs typeface="Calibri" pitchFamily="4" charset="0"/>
              </a:rPr>
              <a:t>F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3048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3. Enger Fokus und die Bedeutung</a:t>
            </a:r>
            <a:r>
              <a:rPr lang="de-DE" baseline="3000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77200" y="76201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0"/>
            <a:ext cx="3352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-100" charset="0"/>
              </a:rPr>
              <a:t>4. </a:t>
            </a:r>
            <a:r>
              <a:rPr lang="de-DE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-100" charset="0"/>
              </a:rPr>
              <a:t>Deakzentuierung</a:t>
            </a:r>
            <a:endParaRPr lang="de-DE" baseline="30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pitchFamily="-100" charset="0"/>
            </a:endParaRP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304800" y="4572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Deakzentuierung: ein Wort ist deakzentuiert wenn im Vergleich zum entsprechenden breit-fokussierten Kontext, es ohne Akzent produziert wird.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609600" y="19050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Breiter Fokus- Kontext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533400" y="2362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Was hast Du gesagt? </a:t>
            </a:r>
          </a:p>
        </p:txBody>
      </p:sp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609600" y="27432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1. Hans mag kein 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Goethe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3352800"/>
            <a:ext cx="8001000" cy="2800350"/>
            <a:chOff x="381000" y="3352800"/>
            <a:chExt cx="8001000" cy="2800528"/>
          </a:xfrm>
        </p:grpSpPr>
        <p:sp>
          <p:nvSpPr>
            <p:cNvPr id="52235" name="TextBox 6"/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Hat Hans </a:t>
              </a:r>
              <a:r>
                <a:rPr lang="de-DE">
                  <a:solidFill>
                    <a:srgbClr val="80808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Faust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gelesen?</a:t>
              </a:r>
            </a:p>
          </p:txBody>
        </p:sp>
        <p:sp>
          <p:nvSpPr>
            <p:cNvPr id="52236" name="TextBox 7"/>
            <p:cNvSpPr txBox="1">
              <a:spLocks noChangeArrowheads="1"/>
            </p:cNvSpPr>
            <p:nvPr/>
          </p:nvSpPr>
          <p:spPr bwMode="auto">
            <a:xfrm>
              <a:off x="533400" y="4267200"/>
              <a:ext cx="3276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2. Hans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mag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kein </a:t>
              </a:r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Goethe</a:t>
              </a:r>
            </a:p>
          </p:txBody>
        </p:sp>
        <p:sp>
          <p:nvSpPr>
            <p:cNvPr id="52237" name="TextBox 8"/>
            <p:cNvSpPr txBox="1">
              <a:spLocks noChangeArrowheads="1"/>
            </p:cNvSpPr>
            <p:nvPr/>
          </p:nvSpPr>
          <p:spPr bwMode="auto">
            <a:xfrm>
              <a:off x="533400" y="4953000"/>
              <a:ext cx="7848600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Goethe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ist in 2 deakzentuiert und ein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Anapher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oder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 in einer anaphorischen Beziehung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zu einem </a:t>
              </a:r>
              <a:r>
                <a:rPr lang="de-DE">
                  <a:solidFill>
                    <a:srgbClr val="80808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davor kommenden Wort/Phrase (</a:t>
              </a:r>
              <a:r>
                <a:rPr lang="de-DE" i="1">
                  <a:solidFill>
                    <a:srgbClr val="80808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Faus</a:t>
              </a:r>
              <a:r>
                <a:rPr lang="de-DE">
                  <a:solidFill>
                    <a:srgbClr val="80808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t)</a:t>
              </a:r>
            </a:p>
          </p:txBody>
        </p:sp>
        <p:sp>
          <p:nvSpPr>
            <p:cNvPr id="52238" name="TextBox 10"/>
            <p:cNvSpPr txBox="1">
              <a:spLocks noChangeArrowheads="1"/>
            </p:cNvSpPr>
            <p:nvPr/>
          </p:nvSpPr>
          <p:spPr bwMode="auto">
            <a:xfrm>
              <a:off x="381000" y="3352800"/>
              <a:ext cx="6172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Enger Fokus-Kontext (counter-presuppositional)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77200" y="76201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3"/>
          <p:cNvSpPr txBox="1">
            <a:spLocks noChangeArrowheads="1"/>
          </p:cNvSpPr>
          <p:nvPr/>
        </p:nvSpPr>
        <p:spPr bwMode="auto">
          <a:xfrm>
            <a:off x="152400" y="914400"/>
            <a:ext cx="426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A. Wie hältst Du Dich auf dem Laufenden?</a:t>
            </a:r>
          </a:p>
        </p:txBody>
      </p:sp>
      <p:sp>
        <p:nvSpPr>
          <p:cNvPr id="53251" name="TextBox 14"/>
          <p:cNvSpPr txBox="1">
            <a:spLocks noChangeArrowheads="1"/>
          </p:cNvSpPr>
          <p:nvPr/>
        </p:nvSpPr>
        <p:spPr bwMode="auto">
          <a:xfrm>
            <a:off x="5334000" y="9144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A. Welche Zeitung liest Du?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610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-100" charset="0"/>
              </a:rPr>
              <a:t>Phonetische Untersuchungen zu Fokus: Aussage-Frage Kongruenz</a:t>
            </a:r>
            <a:r>
              <a:rPr lang="de-DE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-100" charset="0"/>
              </a:rPr>
              <a:t>1</a:t>
            </a:r>
          </a:p>
        </p:txBody>
      </p:sp>
      <p:sp>
        <p:nvSpPr>
          <p:cNvPr id="53253" name="TextBox 15"/>
          <p:cNvSpPr txBox="1">
            <a:spLocks noChangeArrowheads="1"/>
          </p:cNvSpPr>
          <p:nvPr/>
        </p:nvSpPr>
        <p:spPr bwMode="auto">
          <a:xfrm>
            <a:off x="152400" y="1676400"/>
            <a:ext cx="3538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Ich [lese die 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Süd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deutsche]</a:t>
            </a:r>
            <a:r>
              <a:rPr lang="de-DE" baseline="-25000">
                <a:latin typeface="Calibri" pitchFamily="4" charset="0"/>
                <a:ea typeface="Calibri" pitchFamily="4" charset="0"/>
                <a:cs typeface="Calibri" pitchFamily="4" charset="0"/>
              </a:rPr>
              <a:t>F</a:t>
            </a:r>
          </a:p>
        </p:txBody>
      </p:sp>
      <p:sp>
        <p:nvSpPr>
          <p:cNvPr id="53254" name="TextBox 16"/>
          <p:cNvSpPr txBox="1">
            <a:spLocks noChangeArrowheads="1"/>
          </p:cNvSpPr>
          <p:nvPr/>
        </p:nvSpPr>
        <p:spPr bwMode="auto">
          <a:xfrm>
            <a:off x="5334000" y="1600200"/>
            <a:ext cx="3538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Ich lese die [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Süd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deutsche]</a:t>
            </a:r>
            <a:r>
              <a:rPr lang="de-DE" baseline="-25000">
                <a:latin typeface="Calibri" pitchFamily="4" charset="0"/>
                <a:ea typeface="Calibri" pitchFamily="4" charset="0"/>
                <a:cs typeface="Calibri" pitchFamily="4" charset="0"/>
              </a:rPr>
              <a:t>F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2209800"/>
            <a:ext cx="5791200" cy="4324350"/>
            <a:chOff x="0" y="2209800"/>
            <a:chExt cx="5791200" cy="4324350"/>
          </a:xfrm>
        </p:grpSpPr>
        <p:grpSp>
          <p:nvGrpSpPr>
            <p:cNvPr id="53267" name="Group 27"/>
            <p:cNvGrpSpPr>
              <a:grpSpLocks/>
            </p:cNvGrpSpPr>
            <p:nvPr/>
          </p:nvGrpSpPr>
          <p:grpSpPr bwMode="auto">
            <a:xfrm>
              <a:off x="0" y="2743200"/>
              <a:ext cx="4495800" cy="3790954"/>
              <a:chOff x="0" y="2743200"/>
              <a:chExt cx="4495800" cy="3790954"/>
            </a:xfrm>
          </p:grpSpPr>
          <p:sp>
            <p:nvSpPr>
              <p:cNvPr id="53269" name="TextBox 3"/>
              <p:cNvSpPr txBox="1">
                <a:spLocks noChangeArrowheads="1"/>
              </p:cNvSpPr>
              <p:nvPr/>
            </p:nvSpPr>
            <p:spPr bwMode="auto">
              <a:xfrm>
                <a:off x="0" y="2743200"/>
                <a:ext cx="42672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[Ich lese die Süddeutsche] L-L%</a:t>
                </a:r>
              </a:p>
            </p:txBody>
          </p:sp>
          <p:sp>
            <p:nvSpPr>
              <p:cNvPr id="53270" name="TextBox 4"/>
              <p:cNvSpPr txBox="1">
                <a:spLocks noChangeArrowheads="1"/>
              </p:cNvSpPr>
              <p:nvPr/>
            </p:nvSpPr>
            <p:spPr bwMode="auto">
              <a:xfrm>
                <a:off x="609600" y="3048000"/>
                <a:ext cx="533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H*</a:t>
                </a:r>
              </a:p>
            </p:txBody>
          </p:sp>
          <p:sp>
            <p:nvSpPr>
              <p:cNvPr id="53271" name="TextBox 5"/>
              <p:cNvSpPr txBox="1">
                <a:spLocks noChangeArrowheads="1"/>
              </p:cNvSpPr>
              <p:nvPr/>
            </p:nvSpPr>
            <p:spPr bwMode="auto">
              <a:xfrm>
                <a:off x="1676400" y="3048000"/>
                <a:ext cx="533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H*</a:t>
                </a: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157163" y="3444875"/>
                <a:ext cx="2952750" cy="396875"/>
              </a:xfrm>
              <a:custGeom>
                <a:avLst/>
                <a:gdLst>
                  <a:gd name="connsiteX0" fmla="*/ 0 w 2952471"/>
                  <a:gd name="connsiteY0" fmla="*/ 355955 h 397187"/>
                  <a:gd name="connsiteX1" fmla="*/ 74225 w 2952471"/>
                  <a:gd name="connsiteY1" fmla="*/ 347708 h 397187"/>
                  <a:gd name="connsiteX2" fmla="*/ 156696 w 2952471"/>
                  <a:gd name="connsiteY2" fmla="*/ 339462 h 397187"/>
                  <a:gd name="connsiteX3" fmla="*/ 189684 w 2952471"/>
                  <a:gd name="connsiteY3" fmla="*/ 331215 h 397187"/>
                  <a:gd name="connsiteX4" fmla="*/ 230920 w 2952471"/>
                  <a:gd name="connsiteY4" fmla="*/ 322969 h 397187"/>
                  <a:gd name="connsiteX5" fmla="*/ 305144 w 2952471"/>
                  <a:gd name="connsiteY5" fmla="*/ 273490 h 397187"/>
                  <a:gd name="connsiteX6" fmla="*/ 329885 w 2952471"/>
                  <a:gd name="connsiteY6" fmla="*/ 256997 h 397187"/>
                  <a:gd name="connsiteX7" fmla="*/ 395862 w 2952471"/>
                  <a:gd name="connsiteY7" fmla="*/ 207518 h 397187"/>
                  <a:gd name="connsiteX8" fmla="*/ 494828 w 2952471"/>
                  <a:gd name="connsiteY8" fmla="*/ 158038 h 397187"/>
                  <a:gd name="connsiteX9" fmla="*/ 519569 w 2952471"/>
                  <a:gd name="connsiteY9" fmla="*/ 133299 h 397187"/>
                  <a:gd name="connsiteX10" fmla="*/ 569052 w 2952471"/>
                  <a:gd name="connsiteY10" fmla="*/ 100313 h 397187"/>
                  <a:gd name="connsiteX11" fmla="*/ 593793 w 2952471"/>
                  <a:gd name="connsiteY11" fmla="*/ 83820 h 397187"/>
                  <a:gd name="connsiteX12" fmla="*/ 643276 w 2952471"/>
                  <a:gd name="connsiteY12" fmla="*/ 42587 h 397187"/>
                  <a:gd name="connsiteX13" fmla="*/ 692759 w 2952471"/>
                  <a:gd name="connsiteY13" fmla="*/ 9601 h 397187"/>
                  <a:gd name="connsiteX14" fmla="*/ 717500 w 2952471"/>
                  <a:gd name="connsiteY14" fmla="*/ 1355 h 397187"/>
                  <a:gd name="connsiteX15" fmla="*/ 857701 w 2952471"/>
                  <a:gd name="connsiteY15" fmla="*/ 26094 h 397187"/>
                  <a:gd name="connsiteX16" fmla="*/ 882443 w 2952471"/>
                  <a:gd name="connsiteY16" fmla="*/ 34341 h 397187"/>
                  <a:gd name="connsiteX17" fmla="*/ 907184 w 2952471"/>
                  <a:gd name="connsiteY17" fmla="*/ 42587 h 397187"/>
                  <a:gd name="connsiteX18" fmla="*/ 931926 w 2952471"/>
                  <a:gd name="connsiteY18" fmla="*/ 67327 h 397187"/>
                  <a:gd name="connsiteX19" fmla="*/ 981408 w 2952471"/>
                  <a:gd name="connsiteY19" fmla="*/ 100313 h 397187"/>
                  <a:gd name="connsiteX20" fmla="*/ 1022644 w 2952471"/>
                  <a:gd name="connsiteY20" fmla="*/ 133299 h 397187"/>
                  <a:gd name="connsiteX21" fmla="*/ 1072127 w 2952471"/>
                  <a:gd name="connsiteY21" fmla="*/ 174531 h 397187"/>
                  <a:gd name="connsiteX22" fmla="*/ 1096868 w 2952471"/>
                  <a:gd name="connsiteY22" fmla="*/ 182778 h 397187"/>
                  <a:gd name="connsiteX23" fmla="*/ 1179339 w 2952471"/>
                  <a:gd name="connsiteY23" fmla="*/ 232257 h 397187"/>
                  <a:gd name="connsiteX24" fmla="*/ 1228822 w 2952471"/>
                  <a:gd name="connsiteY24" fmla="*/ 248750 h 397187"/>
                  <a:gd name="connsiteX25" fmla="*/ 1410259 w 2952471"/>
                  <a:gd name="connsiteY25" fmla="*/ 240504 h 397187"/>
                  <a:gd name="connsiteX26" fmla="*/ 1558707 w 2952471"/>
                  <a:gd name="connsiteY26" fmla="*/ 199271 h 397187"/>
                  <a:gd name="connsiteX27" fmla="*/ 1599943 w 2952471"/>
                  <a:gd name="connsiteY27" fmla="*/ 158038 h 397187"/>
                  <a:gd name="connsiteX28" fmla="*/ 1632931 w 2952471"/>
                  <a:gd name="connsiteY28" fmla="*/ 125052 h 397187"/>
                  <a:gd name="connsiteX29" fmla="*/ 1682414 w 2952471"/>
                  <a:gd name="connsiteY29" fmla="*/ 92066 h 397187"/>
                  <a:gd name="connsiteX30" fmla="*/ 1731897 w 2952471"/>
                  <a:gd name="connsiteY30" fmla="*/ 75573 h 397187"/>
                  <a:gd name="connsiteX31" fmla="*/ 1756638 w 2952471"/>
                  <a:gd name="connsiteY31" fmla="*/ 67327 h 397187"/>
                  <a:gd name="connsiteX32" fmla="*/ 1847356 w 2952471"/>
                  <a:gd name="connsiteY32" fmla="*/ 83820 h 397187"/>
                  <a:gd name="connsiteX33" fmla="*/ 1896839 w 2952471"/>
                  <a:gd name="connsiteY33" fmla="*/ 100313 h 397187"/>
                  <a:gd name="connsiteX34" fmla="*/ 1946322 w 2952471"/>
                  <a:gd name="connsiteY34" fmla="*/ 125052 h 397187"/>
                  <a:gd name="connsiteX35" fmla="*/ 1971063 w 2952471"/>
                  <a:gd name="connsiteY35" fmla="*/ 141545 h 397187"/>
                  <a:gd name="connsiteX36" fmla="*/ 1995805 w 2952471"/>
                  <a:gd name="connsiteY36" fmla="*/ 149792 h 397187"/>
                  <a:gd name="connsiteX37" fmla="*/ 2020546 w 2952471"/>
                  <a:gd name="connsiteY37" fmla="*/ 174531 h 397187"/>
                  <a:gd name="connsiteX38" fmla="*/ 2053535 w 2952471"/>
                  <a:gd name="connsiteY38" fmla="*/ 224011 h 397187"/>
                  <a:gd name="connsiteX39" fmla="*/ 2103017 w 2952471"/>
                  <a:gd name="connsiteY39" fmla="*/ 289983 h 397187"/>
                  <a:gd name="connsiteX40" fmla="*/ 2119512 w 2952471"/>
                  <a:gd name="connsiteY40" fmla="*/ 306476 h 397187"/>
                  <a:gd name="connsiteX41" fmla="*/ 2177241 w 2952471"/>
                  <a:gd name="connsiteY41" fmla="*/ 364201 h 397187"/>
                  <a:gd name="connsiteX42" fmla="*/ 2201983 w 2952471"/>
                  <a:gd name="connsiteY42" fmla="*/ 380694 h 397187"/>
                  <a:gd name="connsiteX43" fmla="*/ 2267960 w 2952471"/>
                  <a:gd name="connsiteY43" fmla="*/ 397187 h 397187"/>
                  <a:gd name="connsiteX44" fmla="*/ 2952471 w 2952471"/>
                  <a:gd name="connsiteY44" fmla="*/ 388941 h 39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952471" h="397187">
                    <a:moveTo>
                      <a:pt x="0" y="355955"/>
                    </a:moveTo>
                    <a:lnTo>
                      <a:pt x="74225" y="347708"/>
                    </a:lnTo>
                    <a:cubicBezTo>
                      <a:pt x="101701" y="344816"/>
                      <a:pt x="129346" y="343369"/>
                      <a:pt x="156696" y="339462"/>
                    </a:cubicBezTo>
                    <a:cubicBezTo>
                      <a:pt x="167917" y="337859"/>
                      <a:pt x="178619" y="333674"/>
                      <a:pt x="189684" y="331215"/>
                    </a:cubicBezTo>
                    <a:cubicBezTo>
                      <a:pt x="203368" y="328174"/>
                      <a:pt x="217175" y="325718"/>
                      <a:pt x="230920" y="322969"/>
                    </a:cubicBezTo>
                    <a:lnTo>
                      <a:pt x="305144" y="273490"/>
                    </a:lnTo>
                    <a:cubicBezTo>
                      <a:pt x="313391" y="267992"/>
                      <a:pt x="322876" y="264005"/>
                      <a:pt x="329885" y="256997"/>
                    </a:cubicBezTo>
                    <a:cubicBezTo>
                      <a:pt x="349424" y="237461"/>
                      <a:pt x="367888" y="216842"/>
                      <a:pt x="395862" y="207518"/>
                    </a:cubicBezTo>
                    <a:cubicBezTo>
                      <a:pt x="436106" y="194104"/>
                      <a:pt x="462854" y="190009"/>
                      <a:pt x="494828" y="158038"/>
                    </a:cubicBezTo>
                    <a:cubicBezTo>
                      <a:pt x="503075" y="149792"/>
                      <a:pt x="510363" y="140459"/>
                      <a:pt x="519569" y="133299"/>
                    </a:cubicBezTo>
                    <a:cubicBezTo>
                      <a:pt x="535217" y="121129"/>
                      <a:pt x="552558" y="111308"/>
                      <a:pt x="569052" y="100313"/>
                    </a:cubicBezTo>
                    <a:cubicBezTo>
                      <a:pt x="577299" y="94815"/>
                      <a:pt x="586784" y="90828"/>
                      <a:pt x="593793" y="83820"/>
                    </a:cubicBezTo>
                    <a:cubicBezTo>
                      <a:pt x="616309" y="61307"/>
                      <a:pt x="610606" y="65455"/>
                      <a:pt x="643276" y="42587"/>
                    </a:cubicBezTo>
                    <a:cubicBezTo>
                      <a:pt x="659516" y="31220"/>
                      <a:pt x="673953" y="15869"/>
                      <a:pt x="692759" y="9601"/>
                    </a:cubicBezTo>
                    <a:lnTo>
                      <a:pt x="717500" y="1355"/>
                    </a:lnTo>
                    <a:cubicBezTo>
                      <a:pt x="825532" y="11175"/>
                      <a:pt x="779413" y="0"/>
                      <a:pt x="857701" y="26094"/>
                    </a:cubicBezTo>
                    <a:lnTo>
                      <a:pt x="882443" y="34341"/>
                    </a:lnTo>
                    <a:lnTo>
                      <a:pt x="907184" y="42587"/>
                    </a:lnTo>
                    <a:cubicBezTo>
                      <a:pt x="915431" y="50834"/>
                      <a:pt x="922720" y="60167"/>
                      <a:pt x="931926" y="67327"/>
                    </a:cubicBezTo>
                    <a:cubicBezTo>
                      <a:pt x="947574" y="79497"/>
                      <a:pt x="967390" y="86297"/>
                      <a:pt x="981408" y="100313"/>
                    </a:cubicBezTo>
                    <a:cubicBezTo>
                      <a:pt x="1029402" y="148301"/>
                      <a:pt x="960215" y="81279"/>
                      <a:pt x="1022644" y="133299"/>
                    </a:cubicBezTo>
                    <a:cubicBezTo>
                      <a:pt x="1050006" y="156099"/>
                      <a:pt x="1041410" y="159174"/>
                      <a:pt x="1072127" y="174531"/>
                    </a:cubicBezTo>
                    <a:cubicBezTo>
                      <a:pt x="1079902" y="178418"/>
                      <a:pt x="1089269" y="178556"/>
                      <a:pt x="1096868" y="182778"/>
                    </a:cubicBezTo>
                    <a:cubicBezTo>
                      <a:pt x="1146651" y="210433"/>
                      <a:pt x="1134778" y="214434"/>
                      <a:pt x="1179339" y="232257"/>
                    </a:cubicBezTo>
                    <a:cubicBezTo>
                      <a:pt x="1195482" y="238714"/>
                      <a:pt x="1228822" y="248750"/>
                      <a:pt x="1228822" y="248750"/>
                    </a:cubicBezTo>
                    <a:lnTo>
                      <a:pt x="1410259" y="240504"/>
                    </a:lnTo>
                    <a:cubicBezTo>
                      <a:pt x="1458866" y="237368"/>
                      <a:pt x="1519322" y="233731"/>
                      <a:pt x="1558707" y="199271"/>
                    </a:cubicBezTo>
                    <a:cubicBezTo>
                      <a:pt x="1573336" y="186471"/>
                      <a:pt x="1586198" y="171782"/>
                      <a:pt x="1599943" y="158038"/>
                    </a:cubicBezTo>
                    <a:cubicBezTo>
                      <a:pt x="1610939" y="147043"/>
                      <a:pt x="1619992" y="133677"/>
                      <a:pt x="1632931" y="125052"/>
                    </a:cubicBezTo>
                    <a:cubicBezTo>
                      <a:pt x="1649425" y="114057"/>
                      <a:pt x="1663608" y="98334"/>
                      <a:pt x="1682414" y="92066"/>
                    </a:cubicBezTo>
                    <a:lnTo>
                      <a:pt x="1731897" y="75573"/>
                    </a:lnTo>
                    <a:lnTo>
                      <a:pt x="1756638" y="67327"/>
                    </a:lnTo>
                    <a:cubicBezTo>
                      <a:pt x="1797306" y="73136"/>
                      <a:pt x="1812001" y="73214"/>
                      <a:pt x="1847356" y="83820"/>
                    </a:cubicBezTo>
                    <a:cubicBezTo>
                      <a:pt x="1864009" y="88816"/>
                      <a:pt x="1882372" y="90669"/>
                      <a:pt x="1896839" y="100313"/>
                    </a:cubicBezTo>
                    <a:cubicBezTo>
                      <a:pt x="1928814" y="121628"/>
                      <a:pt x="1912178" y="113672"/>
                      <a:pt x="1946322" y="125052"/>
                    </a:cubicBezTo>
                    <a:cubicBezTo>
                      <a:pt x="1954569" y="130550"/>
                      <a:pt x="1962198" y="137113"/>
                      <a:pt x="1971063" y="141545"/>
                    </a:cubicBezTo>
                    <a:cubicBezTo>
                      <a:pt x="1978839" y="145433"/>
                      <a:pt x="1988571" y="144970"/>
                      <a:pt x="1995805" y="149792"/>
                    </a:cubicBezTo>
                    <a:cubicBezTo>
                      <a:pt x="2005509" y="156261"/>
                      <a:pt x="2012299" y="166285"/>
                      <a:pt x="2020546" y="174531"/>
                    </a:cubicBezTo>
                    <a:cubicBezTo>
                      <a:pt x="2035359" y="218969"/>
                      <a:pt x="2018785" y="181542"/>
                      <a:pt x="2053535" y="224011"/>
                    </a:cubicBezTo>
                    <a:cubicBezTo>
                      <a:pt x="2070943" y="245286"/>
                      <a:pt x="2083578" y="270547"/>
                      <a:pt x="2103017" y="289983"/>
                    </a:cubicBezTo>
                    <a:cubicBezTo>
                      <a:pt x="2108515" y="295481"/>
                      <a:pt x="2114847" y="300256"/>
                      <a:pt x="2119512" y="306476"/>
                    </a:cubicBezTo>
                    <a:cubicBezTo>
                      <a:pt x="2163625" y="365289"/>
                      <a:pt x="2130930" y="348766"/>
                      <a:pt x="2177241" y="364201"/>
                    </a:cubicBezTo>
                    <a:cubicBezTo>
                      <a:pt x="2185488" y="369699"/>
                      <a:pt x="2193118" y="376262"/>
                      <a:pt x="2201983" y="380694"/>
                    </a:cubicBezTo>
                    <a:cubicBezTo>
                      <a:pt x="2218893" y="389149"/>
                      <a:pt x="2252270" y="394049"/>
                      <a:pt x="2267960" y="397187"/>
                    </a:cubicBezTo>
                    <a:lnTo>
                      <a:pt x="2952471" y="388941"/>
                    </a:ln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ym typeface="Arial" pitchFamily="-100" charset="0"/>
                </a:endParaRPr>
              </a:p>
            </p:txBody>
          </p:sp>
          <p:grpSp>
            <p:nvGrpSpPr>
              <p:cNvPr id="53273" name="Group 27"/>
              <p:cNvGrpSpPr>
                <a:grpSpLocks/>
              </p:cNvGrpSpPr>
              <p:nvPr/>
            </p:nvGrpSpPr>
            <p:grpSpPr bwMode="auto">
              <a:xfrm>
                <a:off x="0" y="4267195"/>
                <a:ext cx="4343400" cy="942974"/>
                <a:chOff x="4495800" y="2819247"/>
                <a:chExt cx="4343400" cy="943128"/>
              </a:xfrm>
            </p:grpSpPr>
            <p:sp>
              <p:nvSpPr>
                <p:cNvPr id="53279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4495800" y="2819247"/>
                  <a:ext cx="4343400" cy="4615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>
                      <a:latin typeface="Calibri" pitchFamily="4" charset="0"/>
                      <a:ea typeface="Calibri" pitchFamily="4" charset="0"/>
                      <a:cs typeface="Calibri" pitchFamily="4" charset="0"/>
                    </a:rPr>
                    <a:t>[Ich lese die Süddeutsche] L-L%</a:t>
                  </a:r>
                </a:p>
              </p:txBody>
            </p:sp>
            <p:sp>
              <p:nvSpPr>
                <p:cNvPr id="5328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943600" y="3123970"/>
                  <a:ext cx="914400" cy="4618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>
                      <a:latin typeface="Calibri" pitchFamily="4" charset="0"/>
                      <a:ea typeface="Calibri" pitchFamily="4" charset="0"/>
                      <a:cs typeface="Calibri" pitchFamily="4" charset="0"/>
                    </a:rPr>
                    <a:t>L+H*</a:t>
                  </a:r>
                </a:p>
              </p:txBody>
            </p:sp>
            <p:sp>
              <p:nvSpPr>
                <p:cNvPr id="23" name="Freeform 22"/>
                <p:cNvSpPr/>
                <p:nvPr/>
              </p:nvSpPr>
              <p:spPr bwMode="auto">
                <a:xfrm>
                  <a:off x="4940300" y="3486111"/>
                  <a:ext cx="2705100" cy="276270"/>
                </a:xfrm>
                <a:custGeom>
                  <a:avLst/>
                  <a:gdLst>
                    <a:gd name="connsiteX0" fmla="*/ 0 w 2705057"/>
                    <a:gd name="connsiteY0" fmla="*/ 272135 h 275545"/>
                    <a:gd name="connsiteX1" fmla="*/ 552557 w 2705057"/>
                    <a:gd name="connsiteY1" fmla="*/ 263889 h 275545"/>
                    <a:gd name="connsiteX2" fmla="*/ 1030891 w 2705057"/>
                    <a:gd name="connsiteY2" fmla="*/ 255642 h 275545"/>
                    <a:gd name="connsiteX3" fmla="*/ 1055632 w 2705057"/>
                    <a:gd name="connsiteY3" fmla="*/ 247396 h 275545"/>
                    <a:gd name="connsiteX4" fmla="*/ 1121609 w 2705057"/>
                    <a:gd name="connsiteY4" fmla="*/ 230903 h 275545"/>
                    <a:gd name="connsiteX5" fmla="*/ 1146350 w 2705057"/>
                    <a:gd name="connsiteY5" fmla="*/ 214410 h 275545"/>
                    <a:gd name="connsiteX6" fmla="*/ 1162845 w 2705057"/>
                    <a:gd name="connsiteY6" fmla="*/ 197917 h 275545"/>
                    <a:gd name="connsiteX7" fmla="*/ 1212327 w 2705057"/>
                    <a:gd name="connsiteY7" fmla="*/ 164931 h 275545"/>
                    <a:gd name="connsiteX8" fmla="*/ 1237069 w 2705057"/>
                    <a:gd name="connsiteY8" fmla="*/ 148437 h 275545"/>
                    <a:gd name="connsiteX9" fmla="*/ 1261810 w 2705057"/>
                    <a:gd name="connsiteY9" fmla="*/ 123698 h 275545"/>
                    <a:gd name="connsiteX10" fmla="*/ 1278304 w 2705057"/>
                    <a:gd name="connsiteY10" fmla="*/ 98958 h 275545"/>
                    <a:gd name="connsiteX11" fmla="*/ 1294799 w 2705057"/>
                    <a:gd name="connsiteY11" fmla="*/ 82465 h 275545"/>
                    <a:gd name="connsiteX12" fmla="*/ 1327787 w 2705057"/>
                    <a:gd name="connsiteY12" fmla="*/ 32986 h 275545"/>
                    <a:gd name="connsiteX13" fmla="*/ 1377270 w 2705057"/>
                    <a:gd name="connsiteY13" fmla="*/ 16493 h 275545"/>
                    <a:gd name="connsiteX14" fmla="*/ 1402011 w 2705057"/>
                    <a:gd name="connsiteY14" fmla="*/ 8247 h 275545"/>
                    <a:gd name="connsiteX15" fmla="*/ 1435000 w 2705057"/>
                    <a:gd name="connsiteY15" fmla="*/ 0 h 275545"/>
                    <a:gd name="connsiteX16" fmla="*/ 1616436 w 2705057"/>
                    <a:gd name="connsiteY16" fmla="*/ 8247 h 275545"/>
                    <a:gd name="connsiteX17" fmla="*/ 1641178 w 2705057"/>
                    <a:gd name="connsiteY17" fmla="*/ 16493 h 275545"/>
                    <a:gd name="connsiteX18" fmla="*/ 1674166 w 2705057"/>
                    <a:gd name="connsiteY18" fmla="*/ 65972 h 275545"/>
                    <a:gd name="connsiteX19" fmla="*/ 1690661 w 2705057"/>
                    <a:gd name="connsiteY19" fmla="*/ 82465 h 275545"/>
                    <a:gd name="connsiteX20" fmla="*/ 1715402 w 2705057"/>
                    <a:gd name="connsiteY20" fmla="*/ 131944 h 275545"/>
                    <a:gd name="connsiteX21" fmla="*/ 1781379 w 2705057"/>
                    <a:gd name="connsiteY21" fmla="*/ 206163 h 275545"/>
                    <a:gd name="connsiteX22" fmla="*/ 1806120 w 2705057"/>
                    <a:gd name="connsiteY22" fmla="*/ 222656 h 275545"/>
                    <a:gd name="connsiteX23" fmla="*/ 2210229 w 2705057"/>
                    <a:gd name="connsiteY23" fmla="*/ 247396 h 275545"/>
                    <a:gd name="connsiteX24" fmla="*/ 2333936 w 2705057"/>
                    <a:gd name="connsiteY24" fmla="*/ 263889 h 275545"/>
                    <a:gd name="connsiteX25" fmla="*/ 2375172 w 2705057"/>
                    <a:gd name="connsiteY25" fmla="*/ 272135 h 275545"/>
                    <a:gd name="connsiteX26" fmla="*/ 2705057 w 2705057"/>
                    <a:gd name="connsiteY26" fmla="*/ 272135 h 27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05057" h="275545">
                      <a:moveTo>
                        <a:pt x="0" y="272135"/>
                      </a:moveTo>
                      <a:lnTo>
                        <a:pt x="552557" y="263889"/>
                      </a:lnTo>
                      <a:lnTo>
                        <a:pt x="1030891" y="255642"/>
                      </a:lnTo>
                      <a:cubicBezTo>
                        <a:pt x="1039579" y="255357"/>
                        <a:pt x="1047199" y="249504"/>
                        <a:pt x="1055632" y="247396"/>
                      </a:cubicBezTo>
                      <a:lnTo>
                        <a:pt x="1121609" y="230903"/>
                      </a:lnTo>
                      <a:cubicBezTo>
                        <a:pt x="1129856" y="225405"/>
                        <a:pt x="1138610" y="220601"/>
                        <a:pt x="1146350" y="214410"/>
                      </a:cubicBezTo>
                      <a:cubicBezTo>
                        <a:pt x="1152422" y="209553"/>
                        <a:pt x="1156625" y="202582"/>
                        <a:pt x="1162845" y="197917"/>
                      </a:cubicBezTo>
                      <a:cubicBezTo>
                        <a:pt x="1178704" y="186024"/>
                        <a:pt x="1195833" y="175926"/>
                        <a:pt x="1212327" y="164931"/>
                      </a:cubicBezTo>
                      <a:cubicBezTo>
                        <a:pt x="1220574" y="159433"/>
                        <a:pt x="1230060" y="155446"/>
                        <a:pt x="1237069" y="148437"/>
                      </a:cubicBezTo>
                      <a:cubicBezTo>
                        <a:pt x="1245316" y="140191"/>
                        <a:pt x="1254344" y="132657"/>
                        <a:pt x="1261810" y="123698"/>
                      </a:cubicBezTo>
                      <a:cubicBezTo>
                        <a:pt x="1268155" y="116084"/>
                        <a:pt x="1272112" y="106697"/>
                        <a:pt x="1278304" y="98958"/>
                      </a:cubicBezTo>
                      <a:cubicBezTo>
                        <a:pt x="1283161" y="92887"/>
                        <a:pt x="1290134" y="88685"/>
                        <a:pt x="1294799" y="82465"/>
                      </a:cubicBezTo>
                      <a:cubicBezTo>
                        <a:pt x="1306693" y="66607"/>
                        <a:pt x="1308982" y="39254"/>
                        <a:pt x="1327787" y="32986"/>
                      </a:cubicBezTo>
                      <a:lnTo>
                        <a:pt x="1377270" y="16493"/>
                      </a:lnTo>
                      <a:cubicBezTo>
                        <a:pt x="1385517" y="13744"/>
                        <a:pt x="1393578" y="10355"/>
                        <a:pt x="1402011" y="8247"/>
                      </a:cubicBezTo>
                      <a:lnTo>
                        <a:pt x="1435000" y="0"/>
                      </a:lnTo>
                      <a:cubicBezTo>
                        <a:pt x="1495479" y="2749"/>
                        <a:pt x="1556088" y="3419"/>
                        <a:pt x="1616436" y="8247"/>
                      </a:cubicBezTo>
                      <a:cubicBezTo>
                        <a:pt x="1625102" y="8940"/>
                        <a:pt x="1635031" y="10346"/>
                        <a:pt x="1641178" y="16493"/>
                      </a:cubicBezTo>
                      <a:cubicBezTo>
                        <a:pt x="1655195" y="30509"/>
                        <a:pt x="1660149" y="51956"/>
                        <a:pt x="1674166" y="65972"/>
                      </a:cubicBezTo>
                      <a:lnTo>
                        <a:pt x="1690661" y="82465"/>
                      </a:lnTo>
                      <a:cubicBezTo>
                        <a:pt x="1700874" y="113104"/>
                        <a:pt x="1695417" y="103967"/>
                        <a:pt x="1715402" y="131944"/>
                      </a:cubicBezTo>
                      <a:cubicBezTo>
                        <a:pt x="1732122" y="155351"/>
                        <a:pt x="1758260" y="190752"/>
                        <a:pt x="1781379" y="206163"/>
                      </a:cubicBezTo>
                      <a:cubicBezTo>
                        <a:pt x="1789626" y="211661"/>
                        <a:pt x="1797063" y="218631"/>
                        <a:pt x="1806120" y="222656"/>
                      </a:cubicBezTo>
                      <a:cubicBezTo>
                        <a:pt x="1925130" y="275545"/>
                        <a:pt x="2128251" y="245490"/>
                        <a:pt x="2210229" y="247396"/>
                      </a:cubicBezTo>
                      <a:cubicBezTo>
                        <a:pt x="2277476" y="254867"/>
                        <a:pt x="2275750" y="253310"/>
                        <a:pt x="2333936" y="263889"/>
                      </a:cubicBezTo>
                      <a:cubicBezTo>
                        <a:pt x="2347727" y="266396"/>
                        <a:pt x="2361158" y="271824"/>
                        <a:pt x="2375172" y="272135"/>
                      </a:cubicBezTo>
                      <a:cubicBezTo>
                        <a:pt x="2485107" y="274578"/>
                        <a:pt x="2595095" y="272135"/>
                        <a:pt x="2705057" y="272135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>
                    <a:sym typeface="Arial" pitchFamily="-100" charset="0"/>
                  </a:endParaRPr>
                </a:p>
              </p:txBody>
            </p:sp>
          </p:grpSp>
          <p:grpSp>
            <p:nvGrpSpPr>
              <p:cNvPr id="53274" name="Group 28"/>
              <p:cNvGrpSpPr>
                <a:grpSpLocks/>
              </p:cNvGrpSpPr>
              <p:nvPr/>
            </p:nvGrpSpPr>
            <p:grpSpPr bwMode="auto">
              <a:xfrm>
                <a:off x="0" y="5410203"/>
                <a:ext cx="4495800" cy="1123951"/>
                <a:chOff x="2514600" y="3961959"/>
                <a:chExt cx="4495800" cy="1124391"/>
              </a:xfrm>
            </p:grpSpPr>
            <p:sp>
              <p:nvSpPr>
                <p:cNvPr id="53275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2514600" y="3961959"/>
                  <a:ext cx="4495800" cy="4618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>
                      <a:latin typeface="Calibri" pitchFamily="4" charset="0"/>
                      <a:ea typeface="Calibri" pitchFamily="4" charset="0"/>
                      <a:cs typeface="Calibri" pitchFamily="4" charset="0"/>
                    </a:rPr>
                    <a:t>[Ich lese]L- [die Süddeutsche] L-L%</a:t>
                  </a:r>
                </a:p>
              </p:txBody>
            </p:sp>
            <p:sp>
              <p:nvSpPr>
                <p:cNvPr id="53276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3124200" y="4266682"/>
                  <a:ext cx="533400" cy="4618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>
                      <a:latin typeface="Calibri" pitchFamily="4" charset="0"/>
                      <a:ea typeface="Calibri" pitchFamily="4" charset="0"/>
                      <a:cs typeface="Calibri" pitchFamily="4" charset="0"/>
                    </a:rPr>
                    <a:t>H*</a:t>
                  </a:r>
                </a:p>
              </p:txBody>
            </p:sp>
            <p:sp>
              <p:nvSpPr>
                <p:cNvPr id="53277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572000" y="4266682"/>
                  <a:ext cx="533400" cy="4618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>
                      <a:latin typeface="Calibri" pitchFamily="4" charset="0"/>
                      <a:ea typeface="Calibri" pitchFamily="4" charset="0"/>
                      <a:cs typeface="Calibri" pitchFamily="4" charset="0"/>
                    </a:rPr>
                    <a:t>H*</a:t>
                  </a:r>
                </a:p>
              </p:txBody>
            </p:sp>
            <p:sp>
              <p:nvSpPr>
                <p:cNvPr id="20" name="Freeform 19"/>
                <p:cNvSpPr/>
                <p:nvPr/>
              </p:nvSpPr>
              <p:spPr bwMode="auto">
                <a:xfrm>
                  <a:off x="2689225" y="4673434"/>
                  <a:ext cx="3265488" cy="412912"/>
                </a:xfrm>
                <a:custGeom>
                  <a:avLst/>
                  <a:gdLst>
                    <a:gd name="connsiteX0" fmla="*/ 0 w 3265861"/>
                    <a:gd name="connsiteY0" fmla="*/ 338107 h 412325"/>
                    <a:gd name="connsiteX1" fmla="*/ 131954 w 3265861"/>
                    <a:gd name="connsiteY1" fmla="*/ 305121 h 412325"/>
                    <a:gd name="connsiteX2" fmla="*/ 156695 w 3265861"/>
                    <a:gd name="connsiteY2" fmla="*/ 288628 h 412325"/>
                    <a:gd name="connsiteX3" fmla="*/ 181437 w 3265861"/>
                    <a:gd name="connsiteY3" fmla="*/ 280381 h 412325"/>
                    <a:gd name="connsiteX4" fmla="*/ 222672 w 3265861"/>
                    <a:gd name="connsiteY4" fmla="*/ 255642 h 412325"/>
                    <a:gd name="connsiteX5" fmla="*/ 272155 w 3265861"/>
                    <a:gd name="connsiteY5" fmla="*/ 222656 h 412325"/>
                    <a:gd name="connsiteX6" fmla="*/ 305143 w 3265861"/>
                    <a:gd name="connsiteY6" fmla="*/ 206163 h 412325"/>
                    <a:gd name="connsiteX7" fmla="*/ 329885 w 3265861"/>
                    <a:gd name="connsiteY7" fmla="*/ 189670 h 412325"/>
                    <a:gd name="connsiteX8" fmla="*/ 362873 w 3265861"/>
                    <a:gd name="connsiteY8" fmla="*/ 164930 h 412325"/>
                    <a:gd name="connsiteX9" fmla="*/ 412356 w 3265861"/>
                    <a:gd name="connsiteY9" fmla="*/ 148437 h 412325"/>
                    <a:gd name="connsiteX10" fmla="*/ 478333 w 3265861"/>
                    <a:gd name="connsiteY10" fmla="*/ 107205 h 412325"/>
                    <a:gd name="connsiteX11" fmla="*/ 511322 w 3265861"/>
                    <a:gd name="connsiteY11" fmla="*/ 98958 h 412325"/>
                    <a:gd name="connsiteX12" fmla="*/ 536063 w 3265861"/>
                    <a:gd name="connsiteY12" fmla="*/ 90712 h 412325"/>
                    <a:gd name="connsiteX13" fmla="*/ 569051 w 3265861"/>
                    <a:gd name="connsiteY13" fmla="*/ 74219 h 412325"/>
                    <a:gd name="connsiteX14" fmla="*/ 618534 w 3265861"/>
                    <a:gd name="connsiteY14" fmla="*/ 57726 h 412325"/>
                    <a:gd name="connsiteX15" fmla="*/ 725747 w 3265861"/>
                    <a:gd name="connsiteY15" fmla="*/ 65972 h 412325"/>
                    <a:gd name="connsiteX16" fmla="*/ 750488 w 3265861"/>
                    <a:gd name="connsiteY16" fmla="*/ 74219 h 412325"/>
                    <a:gd name="connsiteX17" fmla="*/ 766982 w 3265861"/>
                    <a:gd name="connsiteY17" fmla="*/ 98958 h 412325"/>
                    <a:gd name="connsiteX18" fmla="*/ 808218 w 3265861"/>
                    <a:gd name="connsiteY18" fmla="*/ 140191 h 412325"/>
                    <a:gd name="connsiteX19" fmla="*/ 874195 w 3265861"/>
                    <a:gd name="connsiteY19" fmla="*/ 214409 h 412325"/>
                    <a:gd name="connsiteX20" fmla="*/ 907184 w 3265861"/>
                    <a:gd name="connsiteY20" fmla="*/ 255642 h 412325"/>
                    <a:gd name="connsiteX21" fmla="*/ 956666 w 3265861"/>
                    <a:gd name="connsiteY21" fmla="*/ 288628 h 412325"/>
                    <a:gd name="connsiteX22" fmla="*/ 973161 w 3265861"/>
                    <a:gd name="connsiteY22" fmla="*/ 305121 h 412325"/>
                    <a:gd name="connsiteX23" fmla="*/ 997902 w 3265861"/>
                    <a:gd name="connsiteY23" fmla="*/ 321614 h 412325"/>
                    <a:gd name="connsiteX24" fmla="*/ 1022643 w 3265861"/>
                    <a:gd name="connsiteY24" fmla="*/ 346353 h 412325"/>
                    <a:gd name="connsiteX25" fmla="*/ 1047385 w 3265861"/>
                    <a:gd name="connsiteY25" fmla="*/ 362846 h 412325"/>
                    <a:gd name="connsiteX26" fmla="*/ 1072126 w 3265861"/>
                    <a:gd name="connsiteY26" fmla="*/ 387586 h 412325"/>
                    <a:gd name="connsiteX27" fmla="*/ 1121609 w 3265861"/>
                    <a:gd name="connsiteY27" fmla="*/ 412325 h 412325"/>
                    <a:gd name="connsiteX28" fmla="*/ 1261810 w 3265861"/>
                    <a:gd name="connsiteY28" fmla="*/ 404079 h 412325"/>
                    <a:gd name="connsiteX29" fmla="*/ 1319540 w 3265861"/>
                    <a:gd name="connsiteY29" fmla="*/ 387586 h 412325"/>
                    <a:gd name="connsiteX30" fmla="*/ 1467988 w 3265861"/>
                    <a:gd name="connsiteY30" fmla="*/ 371093 h 412325"/>
                    <a:gd name="connsiteX31" fmla="*/ 1517471 w 3265861"/>
                    <a:gd name="connsiteY31" fmla="*/ 354600 h 412325"/>
                    <a:gd name="connsiteX32" fmla="*/ 1542212 w 3265861"/>
                    <a:gd name="connsiteY32" fmla="*/ 346353 h 412325"/>
                    <a:gd name="connsiteX33" fmla="*/ 1616436 w 3265861"/>
                    <a:gd name="connsiteY33" fmla="*/ 272135 h 412325"/>
                    <a:gd name="connsiteX34" fmla="*/ 1632931 w 3265861"/>
                    <a:gd name="connsiteY34" fmla="*/ 255642 h 412325"/>
                    <a:gd name="connsiteX35" fmla="*/ 1674166 w 3265861"/>
                    <a:gd name="connsiteY35" fmla="*/ 206163 h 412325"/>
                    <a:gd name="connsiteX36" fmla="*/ 1698908 w 3265861"/>
                    <a:gd name="connsiteY36" fmla="*/ 164930 h 412325"/>
                    <a:gd name="connsiteX37" fmla="*/ 1740143 w 3265861"/>
                    <a:gd name="connsiteY37" fmla="*/ 115451 h 412325"/>
                    <a:gd name="connsiteX38" fmla="*/ 1797873 w 3265861"/>
                    <a:gd name="connsiteY38" fmla="*/ 49479 h 412325"/>
                    <a:gd name="connsiteX39" fmla="*/ 1822614 w 3265861"/>
                    <a:gd name="connsiteY39" fmla="*/ 32986 h 412325"/>
                    <a:gd name="connsiteX40" fmla="*/ 1921580 w 3265861"/>
                    <a:gd name="connsiteY40" fmla="*/ 8247 h 412325"/>
                    <a:gd name="connsiteX41" fmla="*/ 2020545 w 3265861"/>
                    <a:gd name="connsiteY41" fmla="*/ 0 h 412325"/>
                    <a:gd name="connsiteX42" fmla="*/ 2086522 w 3265861"/>
                    <a:gd name="connsiteY42" fmla="*/ 8247 h 412325"/>
                    <a:gd name="connsiteX43" fmla="*/ 2136005 w 3265861"/>
                    <a:gd name="connsiteY43" fmla="*/ 16493 h 412325"/>
                    <a:gd name="connsiteX44" fmla="*/ 2218476 w 3265861"/>
                    <a:gd name="connsiteY44" fmla="*/ 24740 h 412325"/>
                    <a:gd name="connsiteX45" fmla="*/ 2243218 w 3265861"/>
                    <a:gd name="connsiteY45" fmla="*/ 32986 h 412325"/>
                    <a:gd name="connsiteX46" fmla="*/ 2292701 w 3265861"/>
                    <a:gd name="connsiteY46" fmla="*/ 82465 h 412325"/>
                    <a:gd name="connsiteX47" fmla="*/ 2325689 w 3265861"/>
                    <a:gd name="connsiteY47" fmla="*/ 115451 h 412325"/>
                    <a:gd name="connsiteX48" fmla="*/ 2350430 w 3265861"/>
                    <a:gd name="connsiteY48" fmla="*/ 131944 h 412325"/>
                    <a:gd name="connsiteX49" fmla="*/ 2424655 w 3265861"/>
                    <a:gd name="connsiteY49" fmla="*/ 222656 h 412325"/>
                    <a:gd name="connsiteX50" fmla="*/ 2457643 w 3265861"/>
                    <a:gd name="connsiteY50" fmla="*/ 255642 h 412325"/>
                    <a:gd name="connsiteX51" fmla="*/ 2482384 w 3265861"/>
                    <a:gd name="connsiteY51" fmla="*/ 280381 h 412325"/>
                    <a:gd name="connsiteX52" fmla="*/ 2531867 w 3265861"/>
                    <a:gd name="connsiteY52" fmla="*/ 313367 h 412325"/>
                    <a:gd name="connsiteX53" fmla="*/ 2556609 w 3265861"/>
                    <a:gd name="connsiteY53" fmla="*/ 329860 h 412325"/>
                    <a:gd name="connsiteX54" fmla="*/ 2614338 w 3265861"/>
                    <a:gd name="connsiteY54" fmla="*/ 346353 h 412325"/>
                    <a:gd name="connsiteX55" fmla="*/ 2639080 w 3265861"/>
                    <a:gd name="connsiteY55" fmla="*/ 362846 h 412325"/>
                    <a:gd name="connsiteX56" fmla="*/ 2688563 w 3265861"/>
                    <a:gd name="connsiteY56" fmla="*/ 379339 h 412325"/>
                    <a:gd name="connsiteX57" fmla="*/ 3265861 w 3265861"/>
                    <a:gd name="connsiteY57" fmla="*/ 379339 h 41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265861" h="412325">
                      <a:moveTo>
                        <a:pt x="0" y="338107"/>
                      </a:moveTo>
                      <a:cubicBezTo>
                        <a:pt x="59755" y="327243"/>
                        <a:pt x="84110" y="329041"/>
                        <a:pt x="131954" y="305121"/>
                      </a:cubicBezTo>
                      <a:cubicBezTo>
                        <a:pt x="140819" y="300689"/>
                        <a:pt x="147830" y="293060"/>
                        <a:pt x="156695" y="288628"/>
                      </a:cubicBezTo>
                      <a:cubicBezTo>
                        <a:pt x="164471" y="284740"/>
                        <a:pt x="173661" y="284269"/>
                        <a:pt x="181437" y="280381"/>
                      </a:cubicBezTo>
                      <a:cubicBezTo>
                        <a:pt x="195774" y="273213"/>
                        <a:pt x="209149" y="264247"/>
                        <a:pt x="222672" y="255642"/>
                      </a:cubicBezTo>
                      <a:cubicBezTo>
                        <a:pt x="239396" y="245000"/>
                        <a:pt x="254424" y="231521"/>
                        <a:pt x="272155" y="222656"/>
                      </a:cubicBezTo>
                      <a:cubicBezTo>
                        <a:pt x="283151" y="217158"/>
                        <a:pt x="294469" y="212262"/>
                        <a:pt x="305143" y="206163"/>
                      </a:cubicBezTo>
                      <a:cubicBezTo>
                        <a:pt x="313749" y="201246"/>
                        <a:pt x="321819" y="195431"/>
                        <a:pt x="329885" y="189670"/>
                      </a:cubicBezTo>
                      <a:cubicBezTo>
                        <a:pt x="341070" y="181681"/>
                        <a:pt x="350579" y="171077"/>
                        <a:pt x="362873" y="164930"/>
                      </a:cubicBezTo>
                      <a:cubicBezTo>
                        <a:pt x="378424" y="157155"/>
                        <a:pt x="397889" y="158081"/>
                        <a:pt x="412356" y="148437"/>
                      </a:cubicBezTo>
                      <a:cubicBezTo>
                        <a:pt x="428910" y="137401"/>
                        <a:pt x="463407" y="113838"/>
                        <a:pt x="478333" y="107205"/>
                      </a:cubicBezTo>
                      <a:cubicBezTo>
                        <a:pt x="488691" y="102602"/>
                        <a:pt x="500423" y="102072"/>
                        <a:pt x="511322" y="98958"/>
                      </a:cubicBezTo>
                      <a:cubicBezTo>
                        <a:pt x="519681" y="96570"/>
                        <a:pt x="528073" y="94136"/>
                        <a:pt x="536063" y="90712"/>
                      </a:cubicBezTo>
                      <a:cubicBezTo>
                        <a:pt x="547363" y="85870"/>
                        <a:pt x="557636" y="78784"/>
                        <a:pt x="569051" y="74219"/>
                      </a:cubicBezTo>
                      <a:cubicBezTo>
                        <a:pt x="585194" y="67762"/>
                        <a:pt x="618534" y="57726"/>
                        <a:pt x="618534" y="57726"/>
                      </a:cubicBezTo>
                      <a:cubicBezTo>
                        <a:pt x="654272" y="60475"/>
                        <a:pt x="690181" y="61527"/>
                        <a:pt x="725747" y="65972"/>
                      </a:cubicBezTo>
                      <a:cubicBezTo>
                        <a:pt x="734373" y="67050"/>
                        <a:pt x="743700" y="68789"/>
                        <a:pt x="750488" y="74219"/>
                      </a:cubicBezTo>
                      <a:cubicBezTo>
                        <a:pt x="758227" y="80410"/>
                        <a:pt x="760455" y="91499"/>
                        <a:pt x="766982" y="98958"/>
                      </a:cubicBezTo>
                      <a:cubicBezTo>
                        <a:pt x="779783" y="113586"/>
                        <a:pt x="797435" y="124018"/>
                        <a:pt x="808218" y="140191"/>
                      </a:cubicBezTo>
                      <a:cubicBezTo>
                        <a:pt x="848832" y="201106"/>
                        <a:pt x="825348" y="177777"/>
                        <a:pt x="874195" y="214409"/>
                      </a:cubicBezTo>
                      <a:cubicBezTo>
                        <a:pt x="885018" y="230642"/>
                        <a:pt x="891513" y="243889"/>
                        <a:pt x="907184" y="255642"/>
                      </a:cubicBezTo>
                      <a:cubicBezTo>
                        <a:pt x="923043" y="267535"/>
                        <a:pt x="942648" y="274612"/>
                        <a:pt x="956666" y="288628"/>
                      </a:cubicBezTo>
                      <a:cubicBezTo>
                        <a:pt x="962164" y="294126"/>
                        <a:pt x="967089" y="300264"/>
                        <a:pt x="973161" y="305121"/>
                      </a:cubicBezTo>
                      <a:cubicBezTo>
                        <a:pt x="980901" y="311312"/>
                        <a:pt x="990288" y="315269"/>
                        <a:pt x="997902" y="321614"/>
                      </a:cubicBezTo>
                      <a:cubicBezTo>
                        <a:pt x="1006862" y="329080"/>
                        <a:pt x="1013683" y="338887"/>
                        <a:pt x="1022643" y="346353"/>
                      </a:cubicBezTo>
                      <a:cubicBezTo>
                        <a:pt x="1030258" y="352698"/>
                        <a:pt x="1039770" y="356501"/>
                        <a:pt x="1047385" y="362846"/>
                      </a:cubicBezTo>
                      <a:cubicBezTo>
                        <a:pt x="1056345" y="370312"/>
                        <a:pt x="1063166" y="380120"/>
                        <a:pt x="1072126" y="387586"/>
                      </a:cubicBezTo>
                      <a:cubicBezTo>
                        <a:pt x="1093443" y="405349"/>
                        <a:pt x="1096812" y="404061"/>
                        <a:pt x="1121609" y="412325"/>
                      </a:cubicBezTo>
                      <a:cubicBezTo>
                        <a:pt x="1168343" y="409576"/>
                        <a:pt x="1215206" y="408517"/>
                        <a:pt x="1261810" y="404079"/>
                      </a:cubicBezTo>
                      <a:cubicBezTo>
                        <a:pt x="1293227" y="401087"/>
                        <a:pt x="1291719" y="393768"/>
                        <a:pt x="1319540" y="387586"/>
                      </a:cubicBezTo>
                      <a:cubicBezTo>
                        <a:pt x="1368829" y="376634"/>
                        <a:pt x="1417382" y="375310"/>
                        <a:pt x="1467988" y="371093"/>
                      </a:cubicBezTo>
                      <a:lnTo>
                        <a:pt x="1517471" y="354600"/>
                      </a:lnTo>
                      <a:lnTo>
                        <a:pt x="1542212" y="346353"/>
                      </a:lnTo>
                      <a:lnTo>
                        <a:pt x="1616436" y="272135"/>
                      </a:lnTo>
                      <a:cubicBezTo>
                        <a:pt x="1621934" y="266637"/>
                        <a:pt x="1628618" y="262111"/>
                        <a:pt x="1632931" y="255642"/>
                      </a:cubicBezTo>
                      <a:cubicBezTo>
                        <a:pt x="1655894" y="221198"/>
                        <a:pt x="1642416" y="237910"/>
                        <a:pt x="1674166" y="206163"/>
                      </a:cubicBezTo>
                      <a:cubicBezTo>
                        <a:pt x="1693309" y="148735"/>
                        <a:pt x="1668719" y="210210"/>
                        <a:pt x="1698908" y="164930"/>
                      </a:cubicBezTo>
                      <a:cubicBezTo>
                        <a:pt x="1732393" y="114708"/>
                        <a:pt x="1695048" y="145512"/>
                        <a:pt x="1740143" y="115451"/>
                      </a:cubicBezTo>
                      <a:cubicBezTo>
                        <a:pt x="1757580" y="89297"/>
                        <a:pt x="1768926" y="68776"/>
                        <a:pt x="1797873" y="49479"/>
                      </a:cubicBezTo>
                      <a:cubicBezTo>
                        <a:pt x="1806120" y="43981"/>
                        <a:pt x="1813557" y="37011"/>
                        <a:pt x="1822614" y="32986"/>
                      </a:cubicBezTo>
                      <a:cubicBezTo>
                        <a:pt x="1854634" y="18756"/>
                        <a:pt x="1887000" y="12089"/>
                        <a:pt x="1921580" y="8247"/>
                      </a:cubicBezTo>
                      <a:cubicBezTo>
                        <a:pt x="1954480" y="4592"/>
                        <a:pt x="1987557" y="2749"/>
                        <a:pt x="2020545" y="0"/>
                      </a:cubicBezTo>
                      <a:lnTo>
                        <a:pt x="2086522" y="8247"/>
                      </a:lnTo>
                      <a:cubicBezTo>
                        <a:pt x="2103076" y="10612"/>
                        <a:pt x="2119412" y="14419"/>
                        <a:pt x="2136005" y="16493"/>
                      </a:cubicBezTo>
                      <a:cubicBezTo>
                        <a:pt x="2163419" y="19920"/>
                        <a:pt x="2190986" y="21991"/>
                        <a:pt x="2218476" y="24740"/>
                      </a:cubicBezTo>
                      <a:cubicBezTo>
                        <a:pt x="2226723" y="27489"/>
                        <a:pt x="2236356" y="27649"/>
                        <a:pt x="2243218" y="32986"/>
                      </a:cubicBezTo>
                      <a:cubicBezTo>
                        <a:pt x="2261631" y="47306"/>
                        <a:pt x="2276207" y="65972"/>
                        <a:pt x="2292701" y="82465"/>
                      </a:cubicBezTo>
                      <a:cubicBezTo>
                        <a:pt x="2303697" y="93460"/>
                        <a:pt x="2312750" y="106826"/>
                        <a:pt x="2325689" y="115451"/>
                      </a:cubicBezTo>
                      <a:lnTo>
                        <a:pt x="2350430" y="131944"/>
                      </a:lnTo>
                      <a:cubicBezTo>
                        <a:pt x="2394203" y="197597"/>
                        <a:pt x="2369401" y="167406"/>
                        <a:pt x="2424655" y="222656"/>
                      </a:cubicBezTo>
                      <a:lnTo>
                        <a:pt x="2457643" y="255642"/>
                      </a:lnTo>
                      <a:cubicBezTo>
                        <a:pt x="2465890" y="263888"/>
                        <a:pt x="2472680" y="273912"/>
                        <a:pt x="2482384" y="280381"/>
                      </a:cubicBezTo>
                      <a:lnTo>
                        <a:pt x="2531867" y="313367"/>
                      </a:lnTo>
                      <a:cubicBezTo>
                        <a:pt x="2540114" y="318865"/>
                        <a:pt x="2546993" y="327456"/>
                        <a:pt x="2556609" y="329860"/>
                      </a:cubicBezTo>
                      <a:cubicBezTo>
                        <a:pt x="2598030" y="340215"/>
                        <a:pt x="2578844" y="334523"/>
                        <a:pt x="2614338" y="346353"/>
                      </a:cubicBezTo>
                      <a:cubicBezTo>
                        <a:pt x="2622585" y="351851"/>
                        <a:pt x="2630022" y="358821"/>
                        <a:pt x="2639080" y="362846"/>
                      </a:cubicBezTo>
                      <a:cubicBezTo>
                        <a:pt x="2654968" y="369907"/>
                        <a:pt x="2671177" y="379339"/>
                        <a:pt x="2688563" y="379339"/>
                      </a:cubicBezTo>
                      <a:lnTo>
                        <a:pt x="3265861" y="379339"/>
                      </a:ln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>
                    <a:sym typeface="Arial" pitchFamily="-100" charset="0"/>
                  </a:endParaRPr>
                </a:p>
              </p:txBody>
            </p:sp>
          </p:grpSp>
        </p:grpSp>
        <p:sp>
          <p:nvSpPr>
            <p:cNvPr id="53268" name="TextBox 22"/>
            <p:cNvSpPr txBox="1">
              <a:spLocks noChangeArrowheads="1"/>
            </p:cNvSpPr>
            <p:nvPr/>
          </p:nvSpPr>
          <p:spPr bwMode="auto">
            <a:xfrm>
              <a:off x="0" y="2209800"/>
              <a:ext cx="5791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Nach jedem A-Satz wird Hörern präsentiert:</a:t>
              </a:r>
            </a:p>
          </p:txBody>
        </p:sp>
      </p:grpSp>
      <p:sp>
        <p:nvSpPr>
          <p:cNvPr id="53256" name="TextBox 26"/>
          <p:cNvSpPr txBox="1">
            <a:spLocks noChangeArrowheads="1"/>
          </p:cNvSpPr>
          <p:nvPr/>
        </p:nvSpPr>
        <p:spPr bwMode="auto">
          <a:xfrm>
            <a:off x="0" y="6519863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1.Welby, P. (2003),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Language &amp; Speech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46, 53-81.</a:t>
            </a:r>
          </a:p>
        </p:txBody>
      </p:sp>
      <p:sp>
        <p:nvSpPr>
          <p:cNvPr id="53257" name="TextBox 24"/>
          <p:cNvSpPr txBox="1">
            <a:spLocks noChangeArrowheads="1"/>
          </p:cNvSpPr>
          <p:nvPr/>
        </p:nvSpPr>
        <p:spPr bwMode="auto">
          <a:xfrm>
            <a:off x="228600" y="4572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Breiter Fokus</a:t>
            </a:r>
          </a:p>
        </p:txBody>
      </p:sp>
      <p:sp>
        <p:nvSpPr>
          <p:cNvPr id="53258" name="TextBox 25"/>
          <p:cNvSpPr txBox="1">
            <a:spLocks noChangeArrowheads="1"/>
          </p:cNvSpPr>
          <p:nvPr/>
        </p:nvSpPr>
        <p:spPr bwMode="auto">
          <a:xfrm>
            <a:off x="5943600" y="4572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Enger Fokus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648200" y="2667000"/>
            <a:ext cx="4495800" cy="3790950"/>
            <a:chOff x="4648200" y="2667000"/>
            <a:chExt cx="4495800" cy="3791128"/>
          </a:xfrm>
        </p:grpSpPr>
        <p:sp>
          <p:nvSpPr>
            <p:cNvPr id="53264" name="TextBox 12"/>
            <p:cNvSpPr txBox="1">
              <a:spLocks noChangeArrowheads="1"/>
            </p:cNvSpPr>
            <p:nvPr/>
          </p:nvSpPr>
          <p:spPr bwMode="auto">
            <a:xfrm>
              <a:off x="4724400" y="2667000"/>
              <a:ext cx="4419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Hörer müssen einschätzen (Skala 1-5) wie gut die Antworten zu den Fragen passen.</a:t>
              </a:r>
            </a:p>
          </p:txBody>
        </p:sp>
        <p:sp>
          <p:nvSpPr>
            <p:cNvPr id="53265" name="TextBox 29"/>
            <p:cNvSpPr txBox="1">
              <a:spLocks noChangeArrowheads="1"/>
            </p:cNvSpPr>
            <p:nvPr/>
          </p:nvSpPr>
          <p:spPr bwMode="auto">
            <a:xfrm>
              <a:off x="4648200" y="3886200"/>
              <a:ext cx="44958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Ergebnisse zeigen: alle 3 Sätze passen genauso gut zum breiten oder engen Fokuskontext</a:t>
              </a:r>
            </a:p>
          </p:txBody>
        </p:sp>
        <p:sp>
          <p:nvSpPr>
            <p:cNvPr id="53266" name="TextBox 30"/>
            <p:cNvSpPr txBox="1">
              <a:spLocks noChangeArrowheads="1"/>
            </p:cNvSpPr>
            <p:nvPr/>
          </p:nvSpPr>
          <p:spPr bwMode="auto">
            <a:xfrm>
              <a:off x="4724400" y="5257800"/>
              <a:ext cx="4267200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Daher ist dieser breite vs. enge Kontext für den Hörer meistens nicht differenzierbar</a:t>
              </a:r>
            </a:p>
          </p:txBody>
        </p:sp>
      </p:grpSp>
      <p:sp>
        <p:nvSpPr>
          <p:cNvPr id="53260" name="TextBox 26"/>
          <p:cNvSpPr txBox="1">
            <a:spLocks noChangeArrowheads="1"/>
          </p:cNvSpPr>
          <p:nvPr/>
        </p:nvSpPr>
        <p:spPr bwMode="auto">
          <a:xfrm>
            <a:off x="5638800" y="6519863"/>
            <a:ext cx="160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 b="1">
                <a:latin typeface="Calibri" pitchFamily="4" charset="0"/>
                <a:ea typeface="Calibri" pitchFamily="4" charset="0"/>
                <a:cs typeface="Calibri" pitchFamily="4" charset="0"/>
              </a:rPr>
              <a:t>welby03.ls.pdf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77200" y="457200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24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057400" y="152400"/>
            <a:ext cx="4648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11. Intonation im Französischen</a:t>
            </a:r>
          </a:p>
        </p:txBody>
      </p:sp>
      <p:sp>
        <p:nvSpPr>
          <p:cNvPr id="54275" name="TextBox 9"/>
          <p:cNvSpPr txBox="1">
            <a:spLocks noChangeArrowheads="1"/>
          </p:cNvSpPr>
          <p:nvPr/>
        </p:nvSpPr>
        <p:spPr bwMode="auto">
          <a:xfrm>
            <a:off x="685800" y="1981200"/>
            <a:ext cx="7315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LMUCompatilFact" charset="0"/>
              </a:rPr>
              <a:t>Vorlesung 11 </a:t>
            </a:r>
            <a:endParaRPr lang="en-US"/>
          </a:p>
          <a:p>
            <a:r>
              <a:rPr lang="en-US">
                <a:latin typeface="LMUCompatilFact" charset="0"/>
              </a:rPr>
              <a:t>Merkmale der französischen Prosodie. S. 2, 3</a:t>
            </a:r>
            <a:br>
              <a:rPr lang="en-US">
                <a:latin typeface="LMUCompatilFact" charset="0"/>
              </a:rPr>
            </a:br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Prosodische Unterschiede zwischen Deutsch und Französisch: S 5, 19- 21 </a:t>
            </a:r>
            <a:endParaRPr lang="en-US"/>
          </a:p>
          <a:p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73152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8" charset="0"/>
              </a:rPr>
              <a:t>Einige Eigenschaften der französischen Prosodie</a:t>
            </a: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838200" y="31242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Rhythmus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838200" y="98425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Betonung</a:t>
            </a:r>
          </a:p>
        </p:txBody>
      </p:sp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838200" y="4646613"/>
            <a:ext cx="472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Prosodische Einheiten</a:t>
            </a:r>
          </a:p>
        </p:txBody>
      </p:sp>
      <p:grpSp>
        <p:nvGrpSpPr>
          <p:cNvPr id="55302" name="Group 9"/>
          <p:cNvGrpSpPr>
            <a:grpSpLocks/>
          </p:cNvGrpSpPr>
          <p:nvPr/>
        </p:nvGrpSpPr>
        <p:grpSpPr bwMode="auto">
          <a:xfrm>
            <a:off x="838200" y="1446213"/>
            <a:ext cx="7391400" cy="4122737"/>
            <a:chOff x="838200" y="1446213"/>
            <a:chExt cx="7391400" cy="4122737"/>
          </a:xfrm>
        </p:grpSpPr>
        <p:sp>
          <p:nvSpPr>
            <p:cNvPr id="55306" name="TextBox 3"/>
            <p:cNvSpPr txBox="1">
              <a:spLocks noChangeArrowheads="1"/>
            </p:cNvSpPr>
            <p:nvPr/>
          </p:nvSpPr>
          <p:spPr bwMode="auto">
            <a:xfrm>
              <a:off x="838200" y="3586163"/>
              <a:ext cx="7391400" cy="83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silbenzählend, meistens volle Vokale, geringere Variation in der Vokal- und daher Silbendauer im Vgl. zu Deutsch</a:t>
              </a:r>
            </a:p>
          </p:txBody>
        </p:sp>
        <p:sp>
          <p:nvSpPr>
            <p:cNvPr id="55307" name="TextBox 5"/>
            <p:cNvSpPr txBox="1">
              <a:spLocks noChangeArrowheads="1"/>
            </p:cNvSpPr>
            <p:nvPr/>
          </p:nvSpPr>
          <p:spPr bwMode="auto">
            <a:xfrm>
              <a:off x="838200" y="2057400"/>
              <a:ext cx="59277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vielleicht </a:t>
              </a:r>
              <a:r>
                <a:rPr lang="de-DE" b="1">
                  <a:latin typeface="Calibri" pitchFamily="4" charset="0"/>
                </a:rPr>
                <a:t>keine lexikalische </a:t>
              </a:r>
              <a:r>
                <a:rPr lang="de-DE">
                  <a:latin typeface="Calibri" pitchFamily="4" charset="0"/>
                </a:rPr>
                <a:t>sondern nur </a:t>
              </a:r>
              <a:r>
                <a:rPr lang="de-DE" b="1">
                  <a:latin typeface="Calibri" pitchFamily="4" charset="0"/>
                </a:rPr>
                <a:t>Phrasenbetonung</a:t>
              </a:r>
            </a:p>
          </p:txBody>
        </p:sp>
        <p:sp>
          <p:nvSpPr>
            <p:cNvPr id="55308" name="TextBox 7"/>
            <p:cNvSpPr txBox="1">
              <a:spLocks noChangeArrowheads="1"/>
            </p:cNvSpPr>
            <p:nvPr/>
          </p:nvSpPr>
          <p:spPr bwMode="auto">
            <a:xfrm>
              <a:off x="838200" y="5106988"/>
              <a:ext cx="71628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latin typeface="Calibri" pitchFamily="4" charset="0"/>
                </a:rPr>
                <a:t>Silben, Wörter, Akzentphrasen, Intonationsphrasen</a:t>
              </a:r>
              <a:endParaRPr lang="de-DE">
                <a:latin typeface="Calibri" pitchFamily="4" charset="0"/>
              </a:endParaRPr>
            </a:p>
          </p:txBody>
        </p:sp>
        <p:sp>
          <p:nvSpPr>
            <p:cNvPr id="55309" name="TextBox 9"/>
            <p:cNvSpPr txBox="1">
              <a:spLocks noChangeArrowheads="1"/>
            </p:cNvSpPr>
            <p:nvPr/>
          </p:nvSpPr>
          <p:spPr bwMode="auto">
            <a:xfrm>
              <a:off x="838200" y="1446213"/>
              <a:ext cx="312420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vorhersagbar, wortfinal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153400" y="6096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7"/>
          <p:cNvSpPr txBox="1">
            <a:spLocks noChangeArrowheads="1"/>
          </p:cNvSpPr>
          <p:nvPr/>
        </p:nvSpPr>
        <p:spPr bwMode="auto">
          <a:xfrm>
            <a:off x="1371600" y="879475"/>
            <a:ext cx="693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Die französische Intonation ist vor allem durch </a:t>
            </a:r>
            <a:r>
              <a:rPr lang="de-DE" b="1">
                <a:latin typeface="Calibri" pitchFamily="4" charset="0"/>
              </a:rPr>
              <a:t>steigende Melodien </a:t>
            </a:r>
            <a:r>
              <a:rPr lang="de-DE">
                <a:latin typeface="Calibri" pitchFamily="4" charset="0"/>
              </a:rPr>
              <a:t>gekennzeichnet.</a:t>
            </a:r>
          </a:p>
        </p:txBody>
      </p:sp>
      <p:sp>
        <p:nvSpPr>
          <p:cNvPr id="56323" name="TextBox 8"/>
          <p:cNvSpPr txBox="1">
            <a:spLocks noChangeArrowheads="1"/>
          </p:cNvSpPr>
          <p:nvPr/>
        </p:nvSpPr>
        <p:spPr bwMode="auto">
          <a:xfrm>
            <a:off x="1295400" y="2168525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Die Wahl der Melodie ist von der Phrasierung und von rhythmischen Faktoren zum großen Teil vorhersagbar.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27013"/>
            <a:ext cx="6553200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8" charset="0"/>
              </a:rPr>
              <a:t>Einige Eigenschaften der französischen Intonation</a:t>
            </a:r>
          </a:p>
        </p:txBody>
      </p:sp>
      <p:sp>
        <p:nvSpPr>
          <p:cNvPr id="56325" name="TextBox 13"/>
          <p:cNvSpPr txBox="1">
            <a:spLocks noChangeArrowheads="1"/>
          </p:cNvSpPr>
          <p:nvPr/>
        </p:nvSpPr>
        <p:spPr bwMode="auto">
          <a:xfrm>
            <a:off x="1371600" y="35814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Intonation hat daher </a:t>
            </a:r>
            <a:r>
              <a:rPr lang="de-DE" b="1">
                <a:latin typeface="Calibri" pitchFamily="4" charset="0"/>
              </a:rPr>
              <a:t>eine geringere semantsiche/pragmatische Funktion</a:t>
            </a:r>
            <a:r>
              <a:rPr lang="de-DE">
                <a:latin typeface="Calibri" pitchFamily="4" charset="0"/>
              </a:rPr>
              <a:t> im Vgl. zu Deutsch und Englisch.</a:t>
            </a:r>
          </a:p>
        </p:txBody>
      </p:sp>
      <p:sp>
        <p:nvSpPr>
          <p:cNvPr id="56326" name="TextBox 14"/>
          <p:cNvSpPr txBox="1">
            <a:spLocks noChangeArrowheads="1"/>
          </p:cNvSpPr>
          <p:nvPr/>
        </p:nvSpPr>
        <p:spPr bwMode="auto">
          <a:xfrm>
            <a:off x="1371600" y="48768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Intonation hat (im Gegensatz zu Deutsch) eine </a:t>
            </a:r>
            <a:r>
              <a:rPr lang="de-DE" b="1">
                <a:latin typeface="Calibri" pitchFamily="4" charset="0"/>
              </a:rPr>
              <a:t>grenzmarkierende ('demarcative')</a:t>
            </a:r>
            <a:r>
              <a:rPr lang="de-DE">
                <a:latin typeface="Calibri" pitchFamily="4" charset="0"/>
              </a:rPr>
              <a:t> Funktion.</a:t>
            </a:r>
          </a:p>
        </p:txBody>
      </p:sp>
      <p:sp>
        <p:nvSpPr>
          <p:cNvPr id="11" name="Oval 10"/>
          <p:cNvSpPr/>
          <p:nvPr/>
        </p:nvSpPr>
        <p:spPr>
          <a:xfrm>
            <a:off x="838200" y="1143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  <a:sym typeface="Arial" pitchFamily="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  <a:sym typeface="Arial" pitchFamily="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8200" y="3733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  <a:sym typeface="Arial" pitchFamily="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8200" y="5029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  <a:sym typeface="Arial" pitchFamily="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81200" y="304800"/>
            <a:ext cx="5105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2. Einflüsse auf die Grundfrequenz (f0)</a:t>
            </a:r>
            <a:endParaRPr lang="de-DE">
              <a:solidFill>
                <a:schemeClr val="accent2"/>
              </a:solidFill>
              <a:latin typeface="Calibri" pitchFamily="-100" charset="0"/>
              <a:ea typeface="Calibri" pitchFamily="-100" charset="0"/>
              <a:cs typeface="Calibri" pitchFamily="-100" charset="0"/>
              <a:sym typeface="Arial" pitchFamily="-100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09600" y="1676400"/>
            <a:ext cx="7239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LMUCompatilFact" charset="0"/>
              </a:rPr>
              <a:t>Seite 2, 24</a:t>
            </a:r>
            <a:br>
              <a:rPr lang="en-US">
                <a:latin typeface="LMUCompatilFact" charset="0"/>
              </a:rPr>
            </a:br>
            <a:r>
              <a:rPr lang="en-US">
                <a:latin typeface="LMUCompatilFact" charset="0"/>
              </a:rPr>
              <a:t>Sprecher: Anatomie, Dialekt, Emotionen</a:t>
            </a:r>
            <a:br>
              <a:rPr lang="en-US">
                <a:latin typeface="LMUCompatilFact" charset="0"/>
              </a:rPr>
            </a:br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Mikroprosodie: Einfluss von stimmlosen Segmenten auf f0; Trunkierung </a:t>
            </a:r>
            <a:endParaRPr lang="en-US"/>
          </a:p>
          <a:p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0"/>
            <a:ext cx="51054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-100" charset="0"/>
              </a:rPr>
              <a:t>Prominente und fokussierte Wörter</a:t>
            </a: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Im Französischen treten prominente oder eng fokussierte Wörter immer unmittelbar vor einer prosodischen Phrasengrenze (IP) auf. 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381000" y="25146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Dadurch werden sie länger und/oder lauter.</a:t>
            </a: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381000" y="32766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Das Wort im Französischen wird also prominent </a:t>
            </a:r>
            <a:r>
              <a:rPr lang="de-DE" b="1">
                <a:latin typeface="Calibri" pitchFamily="4" charset="0"/>
              </a:rPr>
              <a:t>wegen der prosodischen Grenze.</a:t>
            </a: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381000" y="44196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Zusätzlich kann das prominent produzierte (und notwendigerweise phrasenfinale) Wort mit einer steigend-fallenden Melodie produziert werden.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0" y="4572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19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/>
          </p:cNvPicPr>
          <p:nvPr/>
        </p:nvPicPr>
        <p:blipFill>
          <a:blip r:embed="rId4"/>
          <a:srcRect b="36818"/>
          <a:stretch>
            <a:fillRect/>
          </a:stretch>
        </p:blipFill>
        <p:spPr bwMode="auto">
          <a:xfrm>
            <a:off x="762000" y="1600200"/>
            <a:ext cx="77597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533400" y="57912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F-TOBI 3.28</a:t>
            </a:r>
          </a:p>
        </p:txBody>
      </p:sp>
      <p:pic>
        <p:nvPicPr>
          <p:cNvPr id="5" name="fig3.2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7663" y="2743200"/>
            <a:ext cx="1857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2630488" y="4076700"/>
            <a:ext cx="11414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487194" y="3810794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001794" y="3810794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1447800" y="365918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4" charset="0"/>
              </a:rPr>
              <a:t>Pourquoi</a:t>
            </a:r>
          </a:p>
        </p:txBody>
      </p:sp>
      <p:sp>
        <p:nvSpPr>
          <p:cNvPr id="58377" name="TextBox 9"/>
          <p:cNvSpPr txBox="1">
            <a:spLocks noChangeArrowheads="1"/>
          </p:cNvSpPr>
          <p:nvPr/>
        </p:nvSpPr>
        <p:spPr bwMode="auto">
          <a:xfrm>
            <a:off x="3581400" y="3659188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vous ne venez</a:t>
            </a:r>
          </a:p>
        </p:txBody>
      </p:sp>
      <p:sp>
        <p:nvSpPr>
          <p:cNvPr id="58378" name="TextBox 10"/>
          <p:cNvSpPr txBox="1">
            <a:spLocks noChangeArrowheads="1"/>
          </p:cNvSpPr>
          <p:nvPr/>
        </p:nvSpPr>
        <p:spPr bwMode="auto">
          <a:xfrm>
            <a:off x="6553200" y="365918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4" charset="0"/>
              </a:rPr>
              <a:t>pas</a:t>
            </a:r>
          </a:p>
        </p:txBody>
      </p:sp>
      <p:sp>
        <p:nvSpPr>
          <p:cNvPr id="58379" name="TextBox 11"/>
          <p:cNvSpPr txBox="1">
            <a:spLocks noChangeArrowheads="1"/>
          </p:cNvSpPr>
          <p:nvPr/>
        </p:nvSpPr>
        <p:spPr bwMode="auto">
          <a:xfrm>
            <a:off x="2590800" y="48768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AP-Grenze</a:t>
            </a:r>
          </a:p>
        </p:txBody>
      </p:sp>
      <p:sp>
        <p:nvSpPr>
          <p:cNvPr id="58380" name="TextBox 12"/>
          <p:cNvSpPr txBox="1">
            <a:spLocks noChangeArrowheads="1"/>
          </p:cNvSpPr>
          <p:nvPr/>
        </p:nvSpPr>
        <p:spPr bwMode="auto">
          <a:xfrm>
            <a:off x="7391400" y="433705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IP-Grenze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8938" y="2743200"/>
            <a:ext cx="754062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  <a:ea typeface="ＭＳ Ｐゴシック" charset="-128"/>
                <a:cs typeface="ＭＳ Ｐゴシック" charset="-128"/>
                <a:sym typeface="Arial" pitchFamily="-100" charset="0"/>
              </a:rPr>
              <a:t>L%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62000" y="2057400"/>
            <a:ext cx="1828800" cy="1109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8588" y="2057400"/>
            <a:ext cx="1522412" cy="871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38800" y="2928938"/>
            <a:ext cx="1295400" cy="238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34200" y="2928938"/>
            <a:ext cx="1522413" cy="436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0"/>
            <a:ext cx="51054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-100" charset="0"/>
              </a:rPr>
              <a:t>Prominente und fokussierte Wörter</a:t>
            </a:r>
          </a:p>
        </p:txBody>
      </p:sp>
      <p:sp>
        <p:nvSpPr>
          <p:cNvPr id="58387" name="TextBox 19"/>
          <p:cNvSpPr txBox="1">
            <a:spLocks noChangeArrowheads="1"/>
          </p:cNvSpPr>
          <p:nvPr/>
        </p:nvSpPr>
        <p:spPr bwMode="auto">
          <a:xfrm>
            <a:off x="1679575" y="528638"/>
            <a:ext cx="601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4" charset="0"/>
              </a:rPr>
              <a:t>Warum</a:t>
            </a:r>
            <a:r>
              <a:rPr lang="de-DE">
                <a:latin typeface="Calibri" pitchFamily="4" charset="0"/>
              </a:rPr>
              <a:t> wollen Sie (doch) nicht kommen?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4800" y="457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22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685800" y="682625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Target:                           [ Jean est arrivé à PARIS hier]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0"/>
            <a:ext cx="51054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-100" charset="0"/>
              </a:rPr>
              <a:t>Prominente und fokussierte Wörter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0538" y="1144588"/>
            <a:ext cx="8289925" cy="5033962"/>
            <a:chOff x="490538" y="1145381"/>
            <a:chExt cx="8289925" cy="5032872"/>
          </a:xfrm>
        </p:grpSpPr>
        <p:pic>
          <p:nvPicPr>
            <p:cNvPr id="59401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0538" y="2590800"/>
              <a:ext cx="8289925" cy="263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 rot="5400000">
              <a:off x="4632379" y="5470381"/>
              <a:ext cx="488844" cy="31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6233372" y="5471175"/>
              <a:ext cx="48884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404" name="TextBox 9"/>
            <p:cNvSpPr txBox="1">
              <a:spLocks noChangeArrowheads="1"/>
            </p:cNvSpPr>
            <p:nvPr/>
          </p:nvSpPr>
          <p:spPr bwMode="auto">
            <a:xfrm>
              <a:off x="5219700" y="5259388"/>
              <a:ext cx="99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Paris</a:t>
              </a:r>
            </a:p>
          </p:txBody>
        </p:sp>
        <p:sp>
          <p:nvSpPr>
            <p:cNvPr id="59405" name="TextBox 10"/>
            <p:cNvSpPr txBox="1">
              <a:spLocks noChangeArrowheads="1"/>
            </p:cNvSpPr>
            <p:nvPr/>
          </p:nvSpPr>
          <p:spPr bwMode="auto">
            <a:xfrm>
              <a:off x="685800" y="1163935"/>
              <a:ext cx="25527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Produziert als: </a:t>
              </a:r>
            </a:p>
          </p:txBody>
        </p:sp>
        <p:sp>
          <p:nvSpPr>
            <p:cNvPr id="59406" name="TextBox 11"/>
            <p:cNvSpPr txBox="1">
              <a:spLocks noChangeArrowheads="1"/>
            </p:cNvSpPr>
            <p:nvPr/>
          </p:nvSpPr>
          <p:spPr bwMode="auto">
            <a:xfrm>
              <a:off x="3524987" y="1145381"/>
              <a:ext cx="38664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[Jean][est arrivé à Paris][hier]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475413" y="3583253"/>
              <a:ext cx="10668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477000" y="2973785"/>
              <a:ext cx="1981200" cy="46186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  <a:sym typeface="Arial" pitchFamily="-100" charset="0"/>
                </a:rPr>
                <a:t>Lange Pause</a:t>
              </a:r>
            </a:p>
          </p:txBody>
        </p:sp>
        <p:sp>
          <p:nvSpPr>
            <p:cNvPr id="59409" name="TextBox 14"/>
            <p:cNvSpPr txBox="1">
              <a:spLocks noChangeArrowheads="1"/>
            </p:cNvSpPr>
            <p:nvPr/>
          </p:nvSpPr>
          <p:spPr bwMode="auto">
            <a:xfrm>
              <a:off x="6096000" y="5716588"/>
              <a:ext cx="1676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IP-Grenze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924800" y="457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28</a:t>
            </a:r>
          </a:p>
        </p:txBody>
      </p:sp>
      <p:pic>
        <p:nvPicPr>
          <p:cNvPr id="16" name="12633D20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1519237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057400" y="152400"/>
            <a:ext cx="4648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12. Intonation im Japanischen</a:t>
            </a: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1692275" y="2305050"/>
            <a:ext cx="3727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Lexikalischer Akzent</a:t>
            </a: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1692275" y="2765425"/>
            <a:ext cx="307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Akzentphrasen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1692275" y="3227388"/>
            <a:ext cx="475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Downstep und Intonationsphrasen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7"/>
          <p:cNvSpPr txBox="1">
            <a:spLocks noChangeArrowheads="1"/>
          </p:cNvSpPr>
          <p:nvPr/>
        </p:nvSpPr>
        <p:spPr bwMode="auto">
          <a:xfrm>
            <a:off x="539750" y="620713"/>
            <a:ext cx="568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4" charset="0"/>
              </a:rPr>
              <a:t>Lexikalischer Akzent in Japanisch</a:t>
            </a:r>
          </a:p>
        </p:txBody>
      </p:sp>
      <p:sp>
        <p:nvSpPr>
          <p:cNvPr id="61443" name="TextBox 8"/>
          <p:cNvSpPr txBox="1">
            <a:spLocks noChangeArrowheads="1"/>
          </p:cNvSpPr>
          <p:nvPr/>
        </p:nvSpPr>
        <p:spPr bwMode="auto">
          <a:xfrm>
            <a:off x="457200" y="1150938"/>
            <a:ext cx="79105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Der lexikalische Akzent </a:t>
            </a:r>
            <a:r>
              <a:rPr lang="de-DE" b="1">
                <a:latin typeface="Calibri" pitchFamily="4" charset="0"/>
              </a:rPr>
              <a:t>ist Bestandteil des Wortes </a:t>
            </a:r>
            <a:r>
              <a:rPr lang="de-DE">
                <a:latin typeface="Calibri" pitchFamily="4" charset="0"/>
              </a:rPr>
              <a:t>und nicht frei wählbar, und </a:t>
            </a:r>
            <a:r>
              <a:rPr lang="de-DE" b="1">
                <a:latin typeface="Calibri" pitchFamily="4" charset="0"/>
              </a:rPr>
              <a:t>kommt im Wort immer an derselben Mora vor</a:t>
            </a:r>
            <a:r>
              <a:rPr lang="de-DE">
                <a:latin typeface="Calibri" pitchFamily="4" charset="0"/>
              </a:rPr>
              <a:t>. Japanisch hat nur einen lexikalischen Akzent (H*+L). Lexikalischer Akzent trägt nicht zur Semantik/Pragmatik bei.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3624263"/>
            <a:ext cx="77771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Ein Wort in der Äußerung wird prominent durch die fakultative Verknüpfung eines Tonakzentes mit der Silbe des Wortes mit primärer lexikalischen Betonung.  Diese Sprachen haben sehr viele verschiedene Tonakzente (L*, H*, L+H*, usw.), die </a:t>
            </a:r>
            <a:r>
              <a:rPr lang="de-DE" b="1">
                <a:latin typeface="Calibri" pitchFamily="4" charset="0"/>
              </a:rPr>
              <a:t>post-lexikal </a:t>
            </a:r>
            <a:r>
              <a:rPr lang="de-DE">
                <a:latin typeface="Calibri" pitchFamily="4" charset="0"/>
              </a:rPr>
              <a:t>zum Zweck der Semantik/Pragmatik eingesetzt werden.</a:t>
            </a:r>
          </a:p>
        </p:txBody>
      </p:sp>
      <p:sp>
        <p:nvSpPr>
          <p:cNvPr id="61445" name="TextBox 10"/>
          <p:cNvSpPr txBox="1">
            <a:spLocks noChangeArrowheads="1"/>
          </p:cNvSpPr>
          <p:nvPr/>
        </p:nvSpPr>
        <p:spPr bwMode="auto">
          <a:xfrm>
            <a:off x="395288" y="3033713"/>
            <a:ext cx="4681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4" charset="0"/>
              </a:rPr>
              <a:t>Tonakzente in Deutsch, Englisch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62063" y="55563"/>
            <a:ext cx="7056437" cy="461962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sysClr val="windowText" lastClr="000000"/>
                </a:solidFill>
                <a:latin typeface="Calibri"/>
              </a:rPr>
              <a:t>Lexikalischer</a:t>
            </a:r>
            <a:r>
              <a:rPr lang="en-GB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kern="0" dirty="0" err="1">
                <a:solidFill>
                  <a:sysClr val="windowText" lastClr="000000"/>
                </a:solidFill>
                <a:latin typeface="Calibri"/>
              </a:rPr>
              <a:t>Akzent</a:t>
            </a:r>
            <a:r>
              <a:rPr lang="en-GB" kern="0" dirty="0">
                <a:solidFill>
                  <a:sysClr val="windowText" lastClr="000000"/>
                </a:solidFill>
                <a:latin typeface="Calibri"/>
              </a:rPr>
              <a:t> in </a:t>
            </a:r>
            <a:r>
              <a:rPr lang="en-GB" kern="0" dirty="0" err="1">
                <a:solidFill>
                  <a:sysClr val="windowText" lastClr="000000"/>
                </a:solidFill>
                <a:latin typeface="Calibri"/>
              </a:rPr>
              <a:t>Japanisch</a:t>
            </a:r>
            <a:r>
              <a:rPr lang="en-GB" kern="0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GB" kern="0" dirty="0" err="1">
                <a:solidFill>
                  <a:sysClr val="windowText" lastClr="000000"/>
                </a:solidFill>
                <a:latin typeface="Calibri"/>
              </a:rPr>
              <a:t>Tonakzent</a:t>
            </a:r>
            <a:r>
              <a:rPr lang="en-GB" kern="0" dirty="0">
                <a:solidFill>
                  <a:sysClr val="windowText" lastClr="000000"/>
                </a:solidFill>
                <a:latin typeface="Calibri"/>
              </a:rPr>
              <a:t> in Deutsch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000" y="609600"/>
            <a:ext cx="762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6625" y="3095625"/>
            <a:ext cx="424656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" y="3213100"/>
            <a:ext cx="425608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250825" y="6054725"/>
            <a:ext cx="4465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Diejenigen die verhungert werden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84438" y="25400"/>
            <a:ext cx="3959225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+mj-lt"/>
              </a:rPr>
              <a:t>Lexikalischer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Akzent</a:t>
            </a:r>
            <a:r>
              <a:rPr lang="en-GB" dirty="0">
                <a:latin typeface="+mj-lt"/>
              </a:rPr>
              <a:t> und f0</a:t>
            </a:r>
          </a:p>
        </p:txBody>
      </p:sp>
      <p:sp>
        <p:nvSpPr>
          <p:cNvPr id="62470" name="TextBox 8"/>
          <p:cNvSpPr txBox="1">
            <a:spLocks noChangeArrowheads="1"/>
          </p:cNvSpPr>
          <p:nvPr/>
        </p:nvSpPr>
        <p:spPr bwMode="auto">
          <a:xfrm>
            <a:off x="5292725" y="6018213"/>
            <a:ext cx="2951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Etwas zum Pflanzen</a:t>
            </a:r>
          </a:p>
        </p:txBody>
      </p:sp>
      <p:sp>
        <p:nvSpPr>
          <p:cNvPr id="62471" name="TextBox 9"/>
          <p:cNvSpPr txBox="1">
            <a:spLocks noChangeArrowheads="1"/>
          </p:cNvSpPr>
          <p:nvPr/>
        </p:nvSpPr>
        <p:spPr bwMode="auto">
          <a:xfrm>
            <a:off x="34925" y="560705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      u    </a:t>
            </a:r>
            <a:r>
              <a:rPr lang="en-US" b="1">
                <a:latin typeface="Calibri" pitchFamily="4" charset="0"/>
              </a:rPr>
              <a:t>e' </a:t>
            </a:r>
            <a:r>
              <a:rPr lang="en-US">
                <a:latin typeface="Calibri" pitchFamily="4" charset="0"/>
              </a:rPr>
              <a:t>   r   u      m    o   n     o  </a:t>
            </a:r>
          </a:p>
        </p:txBody>
      </p:sp>
      <p:sp>
        <p:nvSpPr>
          <p:cNvPr id="62472" name="TextBox 10"/>
          <p:cNvSpPr txBox="1">
            <a:spLocks noChangeArrowheads="1"/>
          </p:cNvSpPr>
          <p:nvPr/>
        </p:nvSpPr>
        <p:spPr bwMode="auto">
          <a:xfrm>
            <a:off x="4572000" y="560705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      u    e</a:t>
            </a:r>
            <a:r>
              <a:rPr lang="en-US" b="1">
                <a:latin typeface="Calibri" pitchFamily="4" charset="0"/>
              </a:rPr>
              <a:t> </a:t>
            </a:r>
            <a:r>
              <a:rPr lang="en-US">
                <a:latin typeface="Calibri" pitchFamily="4" charset="0"/>
              </a:rPr>
              <a:t>   r   u      m    o   n     o  </a:t>
            </a:r>
          </a:p>
        </p:txBody>
      </p:sp>
      <p:sp>
        <p:nvSpPr>
          <p:cNvPr id="62473" name="TextBox 11"/>
          <p:cNvSpPr txBox="1">
            <a:spLocks noChangeArrowheads="1"/>
          </p:cNvSpPr>
          <p:nvPr/>
        </p:nvSpPr>
        <p:spPr bwMode="auto">
          <a:xfrm>
            <a:off x="42863" y="836613"/>
            <a:ext cx="44370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Wörter mit lexikalischem Akzent (H*+L in JTOBI) haben einen f0 Gipfel und steilen f0-Abstieg an oder in der Nähe der akzentuierten Mora</a:t>
            </a:r>
          </a:p>
        </p:txBody>
      </p:sp>
      <p:sp>
        <p:nvSpPr>
          <p:cNvPr id="62474" name="TextBox 12"/>
          <p:cNvSpPr txBox="1">
            <a:spLocks noChangeArrowheads="1"/>
          </p:cNvSpPr>
          <p:nvPr/>
        </p:nvSpPr>
        <p:spPr bwMode="auto">
          <a:xfrm>
            <a:off x="4859338" y="954088"/>
            <a:ext cx="4249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Akzentlose Wörter:  Der f0-Verlauf wird von Phrasenakzenten bestimmt.</a:t>
            </a:r>
          </a:p>
        </p:txBody>
      </p:sp>
      <p:sp>
        <p:nvSpPr>
          <p:cNvPr id="62475" name="TextBox 13"/>
          <p:cNvSpPr txBox="1">
            <a:spLocks noChangeArrowheads="1"/>
          </p:cNvSpPr>
          <p:nvPr/>
        </p:nvSpPr>
        <p:spPr bwMode="auto">
          <a:xfrm>
            <a:off x="5435600" y="6453188"/>
            <a:ext cx="252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4" charset="0"/>
              </a:rPr>
              <a:t>Beispiele aus </a:t>
            </a:r>
            <a:r>
              <a:rPr lang="en-US" sz="1600" b="1">
                <a:latin typeface="Calibri" pitchFamily="4" charset="0"/>
              </a:rPr>
              <a:t>venditt05.pdf</a:t>
            </a:r>
          </a:p>
        </p:txBody>
      </p:sp>
      <p:sp>
        <p:nvSpPr>
          <p:cNvPr id="62476" name="TextBox 14"/>
          <p:cNvSpPr txBox="1">
            <a:spLocks noChangeArrowheads="1"/>
          </p:cNvSpPr>
          <p:nvPr/>
        </p:nvSpPr>
        <p:spPr bwMode="auto">
          <a:xfrm>
            <a:off x="250825" y="6386513"/>
            <a:ext cx="48974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4" charset="0"/>
              </a:rPr>
              <a:t>1. zB Venditti &amp; van Santen (2000)</a:t>
            </a:r>
          </a:p>
        </p:txBody>
      </p:sp>
      <p:sp>
        <p:nvSpPr>
          <p:cNvPr id="62477" name="TextBox 15"/>
          <p:cNvSpPr txBox="1">
            <a:spLocks noChangeArrowheads="1"/>
          </p:cNvSpPr>
          <p:nvPr/>
        </p:nvSpPr>
        <p:spPr bwMode="auto">
          <a:xfrm>
            <a:off x="900113" y="2967038"/>
            <a:ext cx="863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24800" y="3810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6</a:t>
            </a:r>
          </a:p>
        </p:txBody>
      </p:sp>
      <p:pic>
        <p:nvPicPr>
          <p:cNvPr id="17" name="Fig7-1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86944" y="3429000"/>
            <a:ext cx="524768" cy="524768"/>
          </a:xfrm>
          <a:prstGeom prst="rect">
            <a:avLst/>
          </a:prstGeom>
        </p:spPr>
      </p:pic>
      <p:pic>
        <p:nvPicPr>
          <p:cNvPr id="18" name="Fig7-1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2267" y="3284984"/>
            <a:ext cx="465584" cy="4655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35188" y="42863"/>
            <a:ext cx="3656012" cy="461962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+mj-lt"/>
              </a:rPr>
              <a:t>Akzentphrasen</a:t>
            </a:r>
            <a:r>
              <a:rPr lang="en-GB" dirty="0">
                <a:latin typeface="+mj-lt"/>
              </a:rPr>
              <a:t> und f0</a:t>
            </a:r>
          </a:p>
        </p:txBody>
      </p:sp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539750" y="517525"/>
            <a:ext cx="8280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Der f0-Verlauf in einer Akzentphrase hat typischerweise einen Anstieg zum zweiten Mora und eine allmähliche f0-Senkung zur rechten AP-Grenze. Dies sieht man oft am deutlichsten in akzentlosen Wörtern (hier </a:t>
            </a:r>
            <a:r>
              <a:rPr lang="de-DE" i="1">
                <a:latin typeface="Calibri" pitchFamily="4" charset="0"/>
              </a:rPr>
              <a:t>uerumono</a:t>
            </a:r>
            <a:r>
              <a:rPr lang="de-DE">
                <a:latin typeface="Calibri" pitchFamily="4" charset="0"/>
              </a:rPr>
              <a:t>).</a:t>
            </a:r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1370013" y="2201863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Etwas zum Pflanzen</a:t>
            </a:r>
          </a:p>
        </p:txBody>
      </p:sp>
      <p:pic>
        <p:nvPicPr>
          <p:cNvPr id="6349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575" y="2663825"/>
            <a:ext cx="42481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Box 7"/>
          <p:cNvSpPr txBox="1">
            <a:spLocks noChangeArrowheads="1"/>
          </p:cNvSpPr>
          <p:nvPr/>
        </p:nvSpPr>
        <p:spPr bwMode="auto">
          <a:xfrm>
            <a:off x="901700" y="52149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      u    e</a:t>
            </a:r>
            <a:r>
              <a:rPr lang="en-US" b="1">
                <a:latin typeface="Calibri" pitchFamily="4" charset="0"/>
              </a:rPr>
              <a:t> </a:t>
            </a:r>
            <a:r>
              <a:rPr lang="en-US">
                <a:latin typeface="Calibri" pitchFamily="4" charset="0"/>
              </a:rPr>
              <a:t>   r   u      m    o   n     o  </a:t>
            </a:r>
          </a:p>
        </p:txBody>
      </p:sp>
      <p:sp>
        <p:nvSpPr>
          <p:cNvPr id="63495" name="TextBox 8"/>
          <p:cNvSpPr txBox="1">
            <a:spLocks noChangeArrowheads="1"/>
          </p:cNvSpPr>
          <p:nvPr/>
        </p:nvSpPr>
        <p:spPr bwMode="auto">
          <a:xfrm>
            <a:off x="2339975" y="6064250"/>
            <a:ext cx="1192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2</a:t>
            </a:r>
            <a:r>
              <a:rPr lang="en-US" baseline="30000">
                <a:latin typeface="Calibri" pitchFamily="4" charset="0"/>
              </a:rPr>
              <a:t>e</a:t>
            </a:r>
            <a:r>
              <a:rPr lang="en-US">
                <a:latin typeface="Calibri" pitchFamily="4" charset="0"/>
              </a:rPr>
              <a:t> Mora</a:t>
            </a:r>
          </a:p>
        </p:txBody>
      </p:sp>
      <p:sp>
        <p:nvSpPr>
          <p:cNvPr id="63496" name="TextBox 9"/>
          <p:cNvSpPr txBox="1">
            <a:spLocks noChangeArrowheads="1"/>
          </p:cNvSpPr>
          <p:nvPr/>
        </p:nvSpPr>
        <p:spPr bwMode="auto">
          <a:xfrm>
            <a:off x="2447925" y="2905125"/>
            <a:ext cx="277971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Allmähliche Senkung</a:t>
            </a:r>
          </a:p>
        </p:txBody>
      </p:sp>
      <p:sp>
        <p:nvSpPr>
          <p:cNvPr id="63497" name="TextBox 10"/>
          <p:cNvSpPr txBox="1">
            <a:spLocks noChangeArrowheads="1"/>
          </p:cNvSpPr>
          <p:nvPr/>
        </p:nvSpPr>
        <p:spPr bwMode="auto">
          <a:xfrm>
            <a:off x="5930900" y="2852738"/>
            <a:ext cx="2736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In J-TOBI sind die Töne einer AP</a:t>
            </a:r>
          </a:p>
        </p:txBody>
      </p:sp>
      <p:sp>
        <p:nvSpPr>
          <p:cNvPr id="63498" name="TextBox 11"/>
          <p:cNvSpPr txBox="1">
            <a:spLocks noChangeArrowheads="1"/>
          </p:cNvSpPr>
          <p:nvPr/>
        </p:nvSpPr>
        <p:spPr bwMode="auto">
          <a:xfrm>
            <a:off x="6030913" y="3709988"/>
            <a:ext cx="2519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%L  H- L%</a:t>
            </a:r>
          </a:p>
        </p:txBody>
      </p:sp>
      <p:sp>
        <p:nvSpPr>
          <p:cNvPr id="63499" name="TextBox 12"/>
          <p:cNvSpPr txBox="1">
            <a:spLocks noChangeArrowheads="1"/>
          </p:cNvSpPr>
          <p:nvPr/>
        </p:nvSpPr>
        <p:spPr bwMode="auto">
          <a:xfrm>
            <a:off x="1077913" y="4365625"/>
            <a:ext cx="65087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%L</a:t>
            </a:r>
          </a:p>
        </p:txBody>
      </p:sp>
      <p:sp>
        <p:nvSpPr>
          <p:cNvPr id="63500" name="TextBox 13"/>
          <p:cNvSpPr txBox="1">
            <a:spLocks noChangeArrowheads="1"/>
          </p:cNvSpPr>
          <p:nvPr/>
        </p:nvSpPr>
        <p:spPr bwMode="auto">
          <a:xfrm>
            <a:off x="2195513" y="3871913"/>
            <a:ext cx="6508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H-</a:t>
            </a:r>
          </a:p>
        </p:txBody>
      </p:sp>
      <p:sp>
        <p:nvSpPr>
          <p:cNvPr id="63501" name="TextBox 14"/>
          <p:cNvSpPr txBox="1">
            <a:spLocks noChangeArrowheads="1"/>
          </p:cNvSpPr>
          <p:nvPr/>
        </p:nvSpPr>
        <p:spPr bwMode="auto">
          <a:xfrm>
            <a:off x="4641850" y="4279900"/>
            <a:ext cx="65087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L%</a:t>
            </a:r>
          </a:p>
        </p:txBody>
      </p:sp>
      <p:sp>
        <p:nvSpPr>
          <p:cNvPr id="63502" name="TextBox 15"/>
          <p:cNvSpPr txBox="1">
            <a:spLocks noChangeArrowheads="1"/>
          </p:cNvSpPr>
          <p:nvPr/>
        </p:nvSpPr>
        <p:spPr bwMode="auto">
          <a:xfrm>
            <a:off x="6011863" y="4333875"/>
            <a:ext cx="2952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NB: kein L- im Japanischen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13038" y="5589588"/>
            <a:ext cx="0" cy="488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48600" y="1524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10</a:t>
            </a:r>
          </a:p>
        </p:txBody>
      </p:sp>
      <p:pic>
        <p:nvPicPr>
          <p:cNvPr id="20" name="Fig7-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2011" y="2181132"/>
            <a:ext cx="465584" cy="4655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323850" y="512763"/>
            <a:ext cx="662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Eine IP besteht aus mindestens einer AP.</a:t>
            </a:r>
          </a:p>
        </p:txBody>
      </p:sp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309563" y="1946275"/>
            <a:ext cx="84391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Der f0-Bereich wird pro IP neu berechnet (f0-Reset nach einer IP-Grenze)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42988" y="4013200"/>
            <a:ext cx="5133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>
                <a:latin typeface="+mn-lt"/>
              </a:rPr>
              <a:t>s</a:t>
            </a:r>
            <a:r>
              <a:rPr lang="en-US" b="1" dirty="0" err="1">
                <a:latin typeface="+mn-lt"/>
              </a:rPr>
              <a:t>a</a:t>
            </a:r>
            <a:r>
              <a:rPr lang="en-US" dirty="0" err="1">
                <a:latin typeface="+mn-lt"/>
              </a:rPr>
              <a:t>'Nkaku</a:t>
            </a:r>
            <a:r>
              <a:rPr lang="en-US" dirty="0">
                <a:latin typeface="+mn-lt"/>
              </a:rPr>
              <a:t> no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[</a:t>
            </a:r>
            <a:r>
              <a:rPr lang="en-US" dirty="0" err="1">
                <a:latin typeface="+mn-lt"/>
              </a:rPr>
              <a:t>y</a:t>
            </a:r>
            <a:r>
              <a:rPr lang="en-US" b="1" dirty="0" err="1">
                <a:latin typeface="+mn-lt"/>
              </a:rPr>
              <a:t>a</a:t>
            </a:r>
            <a:r>
              <a:rPr lang="en-US" dirty="0" err="1">
                <a:latin typeface="+mn-lt"/>
              </a:rPr>
              <a:t>'ne</a:t>
            </a:r>
            <a:r>
              <a:rPr lang="en-US" dirty="0">
                <a:latin typeface="+mn-lt"/>
              </a:rPr>
              <a:t> no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]</a:t>
            </a:r>
            <a:r>
              <a:rPr lang="en-US" baseline="-25000" dirty="0">
                <a:solidFill>
                  <a:srgbClr val="FF0000"/>
                </a:solidFill>
                <a:latin typeface="+mn-lt"/>
              </a:rPr>
              <a:t>IP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L%</a:t>
            </a:r>
            <a:endParaRPr lang="en-US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338" y="-20638"/>
            <a:ext cx="6392862" cy="477838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Calibri"/>
                <a:cs typeface="Calibri"/>
              </a:rPr>
              <a:t>4. </a:t>
            </a:r>
            <a:r>
              <a:rPr lang="en-GB" dirty="0" err="1">
                <a:latin typeface="Calibri"/>
                <a:cs typeface="Calibri"/>
              </a:rPr>
              <a:t>Intonationsphrasen</a:t>
            </a:r>
            <a:r>
              <a:rPr lang="en-GB" dirty="0">
                <a:latin typeface="Calibri"/>
                <a:cs typeface="Calibri"/>
              </a:rPr>
              <a:t> (IP) </a:t>
            </a:r>
            <a:r>
              <a:rPr lang="en-GB" dirty="0" err="1">
                <a:latin typeface="Calibri"/>
                <a:cs typeface="Calibri"/>
              </a:rPr>
              <a:t>im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Japanischen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309563" y="1101725"/>
            <a:ext cx="6638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Der prosodische Bruch zwischen 2 IPs ist größer als zwischen zwei APs.</a:t>
            </a:r>
          </a:p>
        </p:txBody>
      </p:sp>
      <p:sp>
        <p:nvSpPr>
          <p:cNvPr id="64519" name="TextBox 7"/>
          <p:cNvSpPr txBox="1">
            <a:spLocks noChangeArrowheads="1"/>
          </p:cNvSpPr>
          <p:nvPr/>
        </p:nvSpPr>
        <p:spPr bwMode="auto">
          <a:xfrm>
            <a:off x="284163" y="2778125"/>
            <a:ext cx="846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Wenn zwei APs in derselben IP vorkommen, sind akzentuierte Wörter mit Downstep, wenn die erste AP ein akzentuiertes Wort enthält</a:t>
            </a:r>
          </a:p>
        </p:txBody>
      </p:sp>
      <p:sp>
        <p:nvSpPr>
          <p:cNvPr id="64520" name="TextBox 8"/>
          <p:cNvSpPr txBox="1">
            <a:spLocks noChangeArrowheads="1"/>
          </p:cNvSpPr>
          <p:nvPr/>
        </p:nvSpPr>
        <p:spPr bwMode="auto">
          <a:xfrm>
            <a:off x="1187450" y="45815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H*+L</a:t>
            </a:r>
          </a:p>
        </p:txBody>
      </p:sp>
      <p:sp>
        <p:nvSpPr>
          <p:cNvPr id="64521" name="TextBox 9"/>
          <p:cNvSpPr txBox="1">
            <a:spLocks noChangeArrowheads="1"/>
          </p:cNvSpPr>
          <p:nvPr/>
        </p:nvSpPr>
        <p:spPr bwMode="auto">
          <a:xfrm>
            <a:off x="3059113" y="51911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H*+L</a:t>
            </a:r>
          </a:p>
        </p:txBody>
      </p:sp>
      <p:sp>
        <p:nvSpPr>
          <p:cNvPr id="64522" name="TextBox 10"/>
          <p:cNvSpPr txBox="1">
            <a:spLocks noChangeArrowheads="1"/>
          </p:cNvSpPr>
          <p:nvPr/>
        </p:nvSpPr>
        <p:spPr bwMode="auto">
          <a:xfrm>
            <a:off x="2843213" y="5805488"/>
            <a:ext cx="2132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(mit Downstep)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0" y="4572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15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300" y="1570038"/>
            <a:ext cx="58562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365625"/>
            <a:ext cx="58562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1462088" y="4594225"/>
            <a:ext cx="46196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H-</a:t>
            </a: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922338" y="1562100"/>
            <a:ext cx="8413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6402388" y="5248275"/>
            <a:ext cx="225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Das Haus mit dem roten Dach ist sichtbar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76375" y="0"/>
            <a:ext cx="5673725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+mj-lt"/>
              </a:rPr>
              <a:t>Intonationsphrasen</a:t>
            </a:r>
            <a:r>
              <a:rPr lang="en-GB" dirty="0">
                <a:latin typeface="+mj-lt"/>
              </a:rPr>
              <a:t> (IP) und </a:t>
            </a:r>
            <a:r>
              <a:rPr lang="en-GB" dirty="0" err="1">
                <a:latin typeface="+mj-lt"/>
              </a:rPr>
              <a:t>Downstep</a:t>
            </a:r>
            <a:endParaRPr lang="en-GB" dirty="0">
              <a:latin typeface="+mj-lt"/>
            </a:endParaRPr>
          </a:p>
        </p:txBody>
      </p:sp>
      <p:sp>
        <p:nvSpPr>
          <p:cNvPr id="65544" name="TextBox 10"/>
          <p:cNvSpPr txBox="1">
            <a:spLocks noChangeArrowheads="1"/>
          </p:cNvSpPr>
          <p:nvPr/>
        </p:nvSpPr>
        <p:spPr bwMode="auto">
          <a:xfrm>
            <a:off x="468313" y="1179513"/>
            <a:ext cx="5616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   </a:t>
            </a:r>
            <a:r>
              <a:rPr lang="de-DE" b="1">
                <a:latin typeface="Calibri" pitchFamily="4" charset="0"/>
              </a:rPr>
              <a:t>ao'</a:t>
            </a:r>
            <a:r>
              <a:rPr lang="de-DE">
                <a:latin typeface="Calibri" pitchFamily="4" charset="0"/>
              </a:rPr>
              <a:t>i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   </a:t>
            </a:r>
            <a:r>
              <a:rPr lang="de-DE" b="1">
                <a:latin typeface="Calibri" pitchFamily="4" charset="0"/>
              </a:rPr>
              <a:t>ya'</a:t>
            </a:r>
            <a:r>
              <a:rPr lang="de-DE">
                <a:latin typeface="Calibri" pitchFamily="4" charset="0"/>
              </a:rPr>
              <a:t>neno 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</a:t>
            </a:r>
            <a:r>
              <a:rPr lang="de-DE" b="1">
                <a:latin typeface="Calibri" pitchFamily="4" charset="0"/>
              </a:rPr>
              <a:t>ie'</a:t>
            </a:r>
            <a:r>
              <a:rPr lang="de-DE">
                <a:latin typeface="Calibri" pitchFamily="4" charset="0"/>
              </a:rPr>
              <a:t>-ga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m</a:t>
            </a:r>
            <a:r>
              <a:rPr lang="de-DE" b="1">
                <a:latin typeface="Calibri" pitchFamily="4" charset="0"/>
              </a:rPr>
              <a:t>ie'</a:t>
            </a:r>
            <a:r>
              <a:rPr lang="de-DE">
                <a:latin typeface="Calibri" pitchFamily="4" charset="0"/>
              </a:rPr>
              <a:t>ru</a:t>
            </a:r>
          </a:p>
        </p:txBody>
      </p:sp>
      <p:sp>
        <p:nvSpPr>
          <p:cNvPr id="65545" name="TextBox 11"/>
          <p:cNvSpPr txBox="1">
            <a:spLocks noChangeArrowheads="1"/>
          </p:cNvSpPr>
          <p:nvPr/>
        </p:nvSpPr>
        <p:spPr bwMode="auto">
          <a:xfrm>
            <a:off x="107950" y="509588"/>
            <a:ext cx="8785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Eine IP (drei APs oben, zwei APs unten) daher Downstep in H*+L</a:t>
            </a:r>
          </a:p>
        </p:txBody>
      </p:sp>
      <p:sp>
        <p:nvSpPr>
          <p:cNvPr id="65546" name="TextBox 12"/>
          <p:cNvSpPr txBox="1">
            <a:spLocks noChangeArrowheads="1"/>
          </p:cNvSpPr>
          <p:nvPr/>
        </p:nvSpPr>
        <p:spPr bwMode="auto">
          <a:xfrm>
            <a:off x="2051050" y="2176463"/>
            <a:ext cx="8429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47" name="TextBox 13"/>
          <p:cNvSpPr txBox="1">
            <a:spLocks noChangeArrowheads="1"/>
          </p:cNvSpPr>
          <p:nvPr/>
        </p:nvSpPr>
        <p:spPr bwMode="auto">
          <a:xfrm>
            <a:off x="3708400" y="2498725"/>
            <a:ext cx="8413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48" name="TextBox 14"/>
          <p:cNvSpPr txBox="1">
            <a:spLocks noChangeArrowheads="1"/>
          </p:cNvSpPr>
          <p:nvPr/>
        </p:nvSpPr>
        <p:spPr bwMode="auto">
          <a:xfrm>
            <a:off x="4859338" y="2852738"/>
            <a:ext cx="8429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49" name="TextBox 15"/>
          <p:cNvSpPr txBox="1">
            <a:spLocks noChangeArrowheads="1"/>
          </p:cNvSpPr>
          <p:nvPr/>
        </p:nvSpPr>
        <p:spPr bwMode="auto">
          <a:xfrm>
            <a:off x="1908175" y="1793875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50" name="TextBox 16"/>
          <p:cNvSpPr txBox="1">
            <a:spLocks noChangeArrowheads="1"/>
          </p:cNvSpPr>
          <p:nvPr/>
        </p:nvSpPr>
        <p:spPr bwMode="auto">
          <a:xfrm>
            <a:off x="3352800" y="2146300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51" name="TextBox 17"/>
          <p:cNvSpPr txBox="1">
            <a:spLocks noChangeArrowheads="1"/>
          </p:cNvSpPr>
          <p:nvPr/>
        </p:nvSpPr>
        <p:spPr bwMode="auto">
          <a:xfrm>
            <a:off x="4676775" y="2408238"/>
            <a:ext cx="1428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52" name="TextBox 18"/>
          <p:cNvSpPr txBox="1">
            <a:spLocks noChangeArrowheads="1"/>
          </p:cNvSpPr>
          <p:nvPr/>
        </p:nvSpPr>
        <p:spPr bwMode="auto">
          <a:xfrm>
            <a:off x="6372225" y="2085975"/>
            <a:ext cx="23034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Das Haus mit dem blauen Dach ist sichtbar</a:t>
            </a:r>
          </a:p>
        </p:txBody>
      </p:sp>
      <p:sp>
        <p:nvSpPr>
          <p:cNvPr id="65553" name="TextBox 19"/>
          <p:cNvSpPr txBox="1">
            <a:spLocks noChangeArrowheads="1"/>
          </p:cNvSpPr>
          <p:nvPr/>
        </p:nvSpPr>
        <p:spPr bwMode="auto">
          <a:xfrm>
            <a:off x="468313" y="3903663"/>
            <a:ext cx="5616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    akai        </a:t>
            </a:r>
            <a:r>
              <a:rPr lang="de-DE" b="1">
                <a:latin typeface="Calibri" pitchFamily="4" charset="0"/>
              </a:rPr>
              <a:t>ya'</a:t>
            </a:r>
            <a:r>
              <a:rPr lang="de-DE">
                <a:latin typeface="Calibri" pitchFamily="4" charset="0"/>
              </a:rPr>
              <a:t>neno    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</a:t>
            </a:r>
            <a:r>
              <a:rPr lang="de-DE" b="1">
                <a:latin typeface="Calibri" pitchFamily="4" charset="0"/>
              </a:rPr>
              <a:t>ie'</a:t>
            </a:r>
            <a:r>
              <a:rPr lang="de-DE">
                <a:latin typeface="Calibri" pitchFamily="4" charset="0"/>
              </a:rPr>
              <a:t>-ga 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  m</a:t>
            </a:r>
            <a:r>
              <a:rPr lang="de-DE" b="1">
                <a:latin typeface="Calibri" pitchFamily="4" charset="0"/>
              </a:rPr>
              <a:t>ie'</a:t>
            </a:r>
            <a:r>
              <a:rPr lang="de-DE">
                <a:latin typeface="Calibri" pitchFamily="4" charset="0"/>
              </a:rPr>
              <a:t>ru</a:t>
            </a:r>
          </a:p>
        </p:txBody>
      </p:sp>
      <p:sp>
        <p:nvSpPr>
          <p:cNvPr id="65554" name="TextBox 20"/>
          <p:cNvSpPr txBox="1">
            <a:spLocks noChangeArrowheads="1"/>
          </p:cNvSpPr>
          <p:nvPr/>
        </p:nvSpPr>
        <p:spPr bwMode="auto">
          <a:xfrm>
            <a:off x="1487488" y="993775"/>
            <a:ext cx="436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AP</a:t>
            </a:r>
          </a:p>
        </p:txBody>
      </p:sp>
      <p:sp>
        <p:nvSpPr>
          <p:cNvPr id="65555" name="TextBox 21"/>
          <p:cNvSpPr txBox="1">
            <a:spLocks noChangeArrowheads="1"/>
          </p:cNvSpPr>
          <p:nvPr/>
        </p:nvSpPr>
        <p:spPr bwMode="auto">
          <a:xfrm>
            <a:off x="3219450" y="993775"/>
            <a:ext cx="43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AP</a:t>
            </a:r>
          </a:p>
        </p:txBody>
      </p:sp>
      <p:sp>
        <p:nvSpPr>
          <p:cNvPr id="65556" name="TextBox 22"/>
          <p:cNvSpPr txBox="1">
            <a:spLocks noChangeArrowheads="1"/>
          </p:cNvSpPr>
          <p:nvPr/>
        </p:nvSpPr>
        <p:spPr bwMode="auto">
          <a:xfrm>
            <a:off x="2124075" y="4579938"/>
            <a:ext cx="8413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57" name="TextBox 23"/>
          <p:cNvSpPr txBox="1">
            <a:spLocks noChangeArrowheads="1"/>
          </p:cNvSpPr>
          <p:nvPr/>
        </p:nvSpPr>
        <p:spPr bwMode="auto">
          <a:xfrm>
            <a:off x="3863975" y="5445125"/>
            <a:ext cx="8413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58" name="TextBox 24"/>
          <p:cNvSpPr txBox="1">
            <a:spLocks noChangeArrowheads="1"/>
          </p:cNvSpPr>
          <p:nvPr/>
        </p:nvSpPr>
        <p:spPr bwMode="auto">
          <a:xfrm>
            <a:off x="3336925" y="3719513"/>
            <a:ext cx="436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AP</a:t>
            </a:r>
          </a:p>
        </p:txBody>
      </p:sp>
      <p:sp>
        <p:nvSpPr>
          <p:cNvPr id="65559" name="TextBox 25"/>
          <p:cNvSpPr txBox="1">
            <a:spLocks noChangeArrowheads="1"/>
          </p:cNvSpPr>
          <p:nvPr/>
        </p:nvSpPr>
        <p:spPr bwMode="auto">
          <a:xfrm>
            <a:off x="4651375" y="3719513"/>
            <a:ext cx="43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AP</a:t>
            </a:r>
          </a:p>
        </p:txBody>
      </p:sp>
      <p:sp>
        <p:nvSpPr>
          <p:cNvPr id="65560" name="TextBox 26"/>
          <p:cNvSpPr txBox="1">
            <a:spLocks noChangeArrowheads="1"/>
          </p:cNvSpPr>
          <p:nvPr/>
        </p:nvSpPr>
        <p:spPr bwMode="auto">
          <a:xfrm>
            <a:off x="5208588" y="5805488"/>
            <a:ext cx="8429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61" name="TextBox 27"/>
          <p:cNvSpPr txBox="1">
            <a:spLocks noChangeArrowheads="1"/>
          </p:cNvSpPr>
          <p:nvPr/>
        </p:nvSpPr>
        <p:spPr bwMode="auto">
          <a:xfrm>
            <a:off x="5026025" y="5359400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62" name="TextBox 28"/>
          <p:cNvSpPr txBox="1">
            <a:spLocks noChangeArrowheads="1"/>
          </p:cNvSpPr>
          <p:nvPr/>
        </p:nvSpPr>
        <p:spPr bwMode="auto">
          <a:xfrm>
            <a:off x="3635375" y="4983163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63" name="TextBox 29"/>
          <p:cNvSpPr txBox="1">
            <a:spLocks noChangeArrowheads="1"/>
          </p:cNvSpPr>
          <p:nvPr/>
        </p:nvSpPr>
        <p:spPr bwMode="auto">
          <a:xfrm>
            <a:off x="1727200" y="2852738"/>
            <a:ext cx="649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64" name="TextBox 30"/>
          <p:cNvSpPr txBox="1">
            <a:spLocks noChangeArrowheads="1"/>
          </p:cNvSpPr>
          <p:nvPr/>
        </p:nvSpPr>
        <p:spPr bwMode="auto">
          <a:xfrm>
            <a:off x="3125788" y="3257550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65" name="TextBox 31"/>
          <p:cNvSpPr txBox="1">
            <a:spLocks noChangeArrowheads="1"/>
          </p:cNvSpPr>
          <p:nvPr/>
        </p:nvSpPr>
        <p:spPr bwMode="auto">
          <a:xfrm>
            <a:off x="4327525" y="3344863"/>
            <a:ext cx="647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66" name="TextBox 32"/>
          <p:cNvSpPr txBox="1">
            <a:spLocks noChangeArrowheads="1"/>
          </p:cNvSpPr>
          <p:nvPr/>
        </p:nvSpPr>
        <p:spPr bwMode="auto">
          <a:xfrm>
            <a:off x="5589588" y="3529013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67" name="TextBox 33"/>
          <p:cNvSpPr txBox="1">
            <a:spLocks noChangeArrowheads="1"/>
          </p:cNvSpPr>
          <p:nvPr/>
        </p:nvSpPr>
        <p:spPr bwMode="auto">
          <a:xfrm>
            <a:off x="107950" y="3314700"/>
            <a:ext cx="814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%L</a:t>
            </a:r>
          </a:p>
        </p:txBody>
      </p:sp>
      <p:sp>
        <p:nvSpPr>
          <p:cNvPr id="65568" name="TextBox 34"/>
          <p:cNvSpPr txBox="1">
            <a:spLocks noChangeArrowheads="1"/>
          </p:cNvSpPr>
          <p:nvPr/>
        </p:nvSpPr>
        <p:spPr bwMode="auto">
          <a:xfrm>
            <a:off x="131763" y="6218238"/>
            <a:ext cx="814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%L</a:t>
            </a:r>
          </a:p>
        </p:txBody>
      </p:sp>
      <p:sp>
        <p:nvSpPr>
          <p:cNvPr id="65569" name="TextBox 35"/>
          <p:cNvSpPr txBox="1">
            <a:spLocks noChangeArrowheads="1"/>
          </p:cNvSpPr>
          <p:nvPr/>
        </p:nvSpPr>
        <p:spPr bwMode="auto">
          <a:xfrm>
            <a:off x="3336925" y="6218238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70" name="TextBox 36"/>
          <p:cNvSpPr txBox="1">
            <a:spLocks noChangeArrowheads="1"/>
          </p:cNvSpPr>
          <p:nvPr/>
        </p:nvSpPr>
        <p:spPr bwMode="auto">
          <a:xfrm>
            <a:off x="4368800" y="6340475"/>
            <a:ext cx="649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71" name="TextBox 37"/>
          <p:cNvSpPr txBox="1">
            <a:spLocks noChangeArrowheads="1"/>
          </p:cNvSpPr>
          <p:nvPr/>
        </p:nvSpPr>
        <p:spPr bwMode="auto">
          <a:xfrm>
            <a:off x="5781675" y="6448425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48600" y="1524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17</a:t>
            </a:r>
          </a:p>
        </p:txBody>
      </p:sp>
      <p:pic>
        <p:nvPicPr>
          <p:cNvPr id="42" name="VendittiEtalFig4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81316" y="1597005"/>
            <a:ext cx="445864" cy="445864"/>
          </a:xfrm>
          <a:prstGeom prst="rect">
            <a:avLst/>
          </a:prstGeom>
        </p:spPr>
      </p:pic>
      <p:pic>
        <p:nvPicPr>
          <p:cNvPr id="43" name="VendittiEtalFig4a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2823" y="4509120"/>
            <a:ext cx="480736" cy="4807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8" y="1230313"/>
            <a:ext cx="5957887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722313" y="3573463"/>
            <a:ext cx="4659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a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mano-wa 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AP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IP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 [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oy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o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ideru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AP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IP</a:t>
            </a:r>
            <a:endParaRPr lang="en-US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611188" y="981075"/>
            <a:ext cx="936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H+L*</a:t>
            </a: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3754438" y="1762125"/>
            <a:ext cx="9525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H*+L</a:t>
            </a:r>
          </a:p>
        </p:txBody>
      </p:sp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-38100" y="2495550"/>
            <a:ext cx="7048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%L</a:t>
            </a:r>
          </a:p>
        </p:txBody>
      </p:sp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2262188" y="2044700"/>
            <a:ext cx="72548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L%</a:t>
            </a:r>
          </a:p>
        </p:txBody>
      </p:sp>
      <p:sp>
        <p:nvSpPr>
          <p:cNvPr id="66568" name="TextBox 8"/>
          <p:cNvSpPr txBox="1">
            <a:spLocks noChangeArrowheads="1"/>
          </p:cNvSpPr>
          <p:nvPr/>
        </p:nvSpPr>
        <p:spPr bwMode="auto">
          <a:xfrm>
            <a:off x="5546725" y="2297113"/>
            <a:ext cx="681038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L%</a:t>
            </a:r>
          </a:p>
        </p:txBody>
      </p:sp>
      <p:sp>
        <p:nvSpPr>
          <p:cNvPr id="66569" name="TextBox 9"/>
          <p:cNvSpPr txBox="1">
            <a:spLocks noChangeArrowheads="1"/>
          </p:cNvSpPr>
          <p:nvPr/>
        </p:nvSpPr>
        <p:spPr bwMode="auto">
          <a:xfrm>
            <a:off x="6300788" y="862013"/>
            <a:ext cx="2668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Yamano schwimmt</a:t>
            </a:r>
          </a:p>
        </p:txBody>
      </p:sp>
      <p:sp>
        <p:nvSpPr>
          <p:cNvPr id="66570" name="TextBox 10"/>
          <p:cNvSpPr txBox="1">
            <a:spLocks noChangeArrowheads="1"/>
          </p:cNvSpPr>
          <p:nvPr/>
        </p:nvSpPr>
        <p:spPr bwMode="auto">
          <a:xfrm>
            <a:off x="6300788" y="1331913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Eine 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IP, 2 APs,  daher downstep</a:t>
            </a:r>
          </a:p>
        </p:txBody>
      </p:sp>
      <p:pic>
        <p:nvPicPr>
          <p:cNvPr id="66571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463" y="4508500"/>
            <a:ext cx="5364162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TextBox 13"/>
          <p:cNvSpPr txBox="1">
            <a:spLocks noChangeArrowheads="1"/>
          </p:cNvSpPr>
          <p:nvPr/>
        </p:nvSpPr>
        <p:spPr bwMode="auto">
          <a:xfrm>
            <a:off x="5991225" y="4724400"/>
            <a:ext cx="22526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Zwei IPs, 1 AP pro IP, 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daher kein Downstep</a:t>
            </a:r>
          </a:p>
        </p:txBody>
      </p:sp>
      <p:sp>
        <p:nvSpPr>
          <p:cNvPr id="66573" name="TextBox 15"/>
          <p:cNvSpPr txBox="1">
            <a:spLocks noChangeArrowheads="1"/>
          </p:cNvSpPr>
          <p:nvPr/>
        </p:nvSpPr>
        <p:spPr bwMode="auto">
          <a:xfrm>
            <a:off x="1068388" y="630238"/>
            <a:ext cx="4660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a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mano-ga 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AP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[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oy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o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ideru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AP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IP</a:t>
            </a:r>
            <a:endParaRPr lang="en-US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66574" name="TextBox 16"/>
          <p:cNvSpPr txBox="1">
            <a:spLocks noChangeArrowheads="1"/>
          </p:cNvSpPr>
          <p:nvPr/>
        </p:nvSpPr>
        <p:spPr bwMode="auto">
          <a:xfrm>
            <a:off x="3589338" y="1331913"/>
            <a:ext cx="179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downstep</a:t>
            </a:r>
          </a:p>
        </p:txBody>
      </p:sp>
      <p:sp>
        <p:nvSpPr>
          <p:cNvPr id="66575" name="TextBox 17"/>
          <p:cNvSpPr txBox="1">
            <a:spLocks noChangeArrowheads="1"/>
          </p:cNvSpPr>
          <p:nvPr/>
        </p:nvSpPr>
        <p:spPr bwMode="auto">
          <a:xfrm>
            <a:off x="295275" y="4437063"/>
            <a:ext cx="936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H+L*</a:t>
            </a:r>
          </a:p>
        </p:txBody>
      </p:sp>
      <p:sp>
        <p:nvSpPr>
          <p:cNvPr id="66576" name="TextBox 18"/>
          <p:cNvSpPr txBox="1">
            <a:spLocks noChangeArrowheads="1"/>
          </p:cNvSpPr>
          <p:nvPr/>
        </p:nvSpPr>
        <p:spPr bwMode="auto">
          <a:xfrm>
            <a:off x="3348038" y="4724400"/>
            <a:ext cx="935037" cy="45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H+L*</a:t>
            </a:r>
          </a:p>
        </p:txBody>
      </p:sp>
      <p:sp>
        <p:nvSpPr>
          <p:cNvPr id="66577" name="TextBox 19"/>
          <p:cNvSpPr txBox="1">
            <a:spLocks noChangeArrowheads="1"/>
          </p:cNvSpPr>
          <p:nvPr/>
        </p:nvSpPr>
        <p:spPr bwMode="auto">
          <a:xfrm>
            <a:off x="3132138" y="4173538"/>
            <a:ext cx="224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KEIN downstep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76375" y="0"/>
            <a:ext cx="5040313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Calibri"/>
                <a:cs typeface="Calibri"/>
              </a:rPr>
              <a:t>Intonationsphrasen</a:t>
            </a:r>
            <a:r>
              <a:rPr lang="en-GB" dirty="0">
                <a:latin typeface="Calibri"/>
                <a:cs typeface="Calibri"/>
              </a:rPr>
              <a:t> (IP) und </a:t>
            </a:r>
            <a:r>
              <a:rPr lang="en-GB" dirty="0" err="1">
                <a:latin typeface="Calibri"/>
                <a:cs typeface="Calibri"/>
              </a:rPr>
              <a:t>Downstep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66579" name="TextBox 21"/>
          <p:cNvSpPr txBox="1">
            <a:spLocks noChangeArrowheads="1"/>
          </p:cNvSpPr>
          <p:nvPr/>
        </p:nvSpPr>
        <p:spPr bwMode="auto">
          <a:xfrm>
            <a:off x="6443663" y="2162175"/>
            <a:ext cx="2525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-ga: der Satz ist im breiten Fokus</a:t>
            </a:r>
          </a:p>
        </p:txBody>
      </p:sp>
      <p:sp>
        <p:nvSpPr>
          <p:cNvPr id="66580" name="TextBox 22"/>
          <p:cNvSpPr txBox="1">
            <a:spLocks noChangeArrowheads="1"/>
          </p:cNvSpPr>
          <p:nvPr/>
        </p:nvSpPr>
        <p:spPr bwMode="auto">
          <a:xfrm>
            <a:off x="5991225" y="5926138"/>
            <a:ext cx="2876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-wa: 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oy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o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ideru ist im engen Fokus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</a:t>
            </a:r>
          </a:p>
        </p:txBody>
      </p:sp>
      <p:sp>
        <p:nvSpPr>
          <p:cNvPr id="66581" name="TextBox 23"/>
          <p:cNvSpPr txBox="1">
            <a:spLocks noChangeArrowheads="1"/>
          </p:cNvSpPr>
          <p:nvPr/>
        </p:nvSpPr>
        <p:spPr bwMode="auto">
          <a:xfrm>
            <a:off x="-115888" y="5668963"/>
            <a:ext cx="7032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%L</a:t>
            </a:r>
          </a:p>
        </p:txBody>
      </p:sp>
      <p:sp>
        <p:nvSpPr>
          <p:cNvPr id="66582" name="TextBox 24"/>
          <p:cNvSpPr txBox="1">
            <a:spLocks noChangeArrowheads="1"/>
          </p:cNvSpPr>
          <p:nvPr/>
        </p:nvSpPr>
        <p:spPr bwMode="auto">
          <a:xfrm>
            <a:off x="2286000" y="6108700"/>
            <a:ext cx="72707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L%</a:t>
            </a:r>
          </a:p>
        </p:txBody>
      </p:sp>
      <p:sp>
        <p:nvSpPr>
          <p:cNvPr id="66583" name="TextBox 25"/>
          <p:cNvSpPr txBox="1">
            <a:spLocks noChangeArrowheads="1"/>
          </p:cNvSpPr>
          <p:nvPr/>
        </p:nvSpPr>
        <p:spPr bwMode="auto">
          <a:xfrm>
            <a:off x="4741863" y="6164263"/>
            <a:ext cx="681037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L%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771775" y="1092200"/>
            <a:ext cx="215900" cy="1069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6563" idx="2"/>
            <a:endCxn id="66582" idx="0"/>
          </p:cNvCxnSpPr>
          <p:nvPr/>
        </p:nvCxnSpPr>
        <p:spPr>
          <a:xfrm flipH="1">
            <a:off x="2649538" y="4035425"/>
            <a:ext cx="403225" cy="2073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48600" y="1524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18</a:t>
            </a:r>
          </a:p>
        </p:txBody>
      </p:sp>
      <p:pic>
        <p:nvPicPr>
          <p:cNvPr id="32" name="VendittiEtalFig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217996"/>
            <a:ext cx="478408" cy="478408"/>
          </a:xfrm>
          <a:prstGeom prst="rect">
            <a:avLst/>
          </a:prstGeom>
        </p:spPr>
      </p:pic>
      <p:pic>
        <p:nvPicPr>
          <p:cNvPr id="33" name="VendittiEtalFig3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06332" y="4174728"/>
            <a:ext cx="550416" cy="5504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Akzentuierung und Intonation (z.B. fallend vs fallend-steigend vs. steigend) sind Abstraktionen vom akustischen Signal, die von verschiedenen Kontexten beeinflusst werden, insbesondere: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76200"/>
            <a:ext cx="266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Zusammenfassung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09600" y="26670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Sprecher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800600" y="26670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Segmenteller Kontext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Prosodische Phrase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09600" y="3124200"/>
            <a:ext cx="274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Anatomie Emotionen 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Dialekt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4876800" y="31242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Vokalhöhe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K-Stimmhaftigkeit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Nachlauf-Länge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Deklination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Phrasenfinale Knarrstimme 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Unterschiedliche Gipfel-Synchronisierung phraseninitial vs. final.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76201"/>
            <a:ext cx="91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90800" y="228600"/>
            <a:ext cx="3810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3. Modelle der Intonation</a:t>
            </a:r>
            <a:endParaRPr lang="de-DE">
              <a:solidFill>
                <a:schemeClr val="accent2"/>
              </a:solidFill>
              <a:latin typeface="Calibri" pitchFamily="-100" charset="0"/>
              <a:ea typeface="Calibri" pitchFamily="-100" charset="0"/>
              <a:cs typeface="Calibri" pitchFamily="-100" charset="0"/>
              <a:sym typeface="Arial" pitchFamily="-100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33400" y="1524000"/>
            <a:ext cx="6934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LMUCompatilFact" charset="0"/>
              </a:rPr>
              <a:t>Vorlesung 3 </a:t>
            </a:r>
            <a:endParaRPr lang="de-DE"/>
          </a:p>
          <a:p>
            <a:r>
              <a:rPr lang="de-DE">
                <a:latin typeface="LMUCompatilFact" charset="0"/>
              </a:rPr>
              <a:t>S. 3 Amerikanische Schule, britische Schule, niederländische Schule</a:t>
            </a:r>
          </a:p>
          <a:p>
            <a:endParaRPr lang="de-DE">
              <a:latin typeface="LMUCompatilFact" charset="0"/>
            </a:endParaRPr>
          </a:p>
          <a:p>
            <a:r>
              <a:rPr lang="de-DE">
                <a:latin typeface="LMUCompatilFact" charset="0"/>
              </a:rPr>
              <a:t>S. 7 Unterschiede amerikanische vs. britische Schule</a:t>
            </a:r>
            <a:br>
              <a:rPr lang="de-DE">
                <a:latin typeface="LMUCompatilFact" charset="0"/>
              </a:rPr>
            </a:br>
            <a:r>
              <a:rPr lang="de-DE">
                <a:latin typeface="LMUCompatilFact" charset="0"/>
              </a:rPr>
              <a:t>S. 13, 19 Innovation der niederländischen Schule</a:t>
            </a:r>
            <a:br>
              <a:rPr lang="de-DE">
                <a:latin typeface="LMUCompatilFact" charset="0"/>
              </a:rPr>
            </a:br>
            <a:endParaRPr lang="de-DE">
              <a:latin typeface="LMUCompatilFact" charset="0"/>
            </a:endParaRPr>
          </a:p>
          <a:p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3048000" y="838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Funktion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200400" y="2971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Form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124200" y="5562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Signal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981200" y="1828800"/>
            <a:ext cx="5562600" cy="1820863"/>
            <a:chOff x="1981200" y="1828800"/>
            <a:chExt cx="5562600" cy="1821597"/>
          </a:xfrm>
        </p:grpSpPr>
        <p:sp>
          <p:nvSpPr>
            <p:cNvPr id="21518" name="TextBox 5"/>
            <p:cNvSpPr txBox="1">
              <a:spLocks noChangeArrowheads="1"/>
            </p:cNvSpPr>
            <p:nvPr/>
          </p:nvSpPr>
          <p:spPr bwMode="auto">
            <a:xfrm>
              <a:off x="4572000" y="2819400"/>
              <a:ext cx="2971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amerikanische Schule (1945-1960)</a:t>
              </a:r>
            </a:p>
          </p:txBody>
        </p:sp>
        <p:sp>
          <p:nvSpPr>
            <p:cNvPr id="21519" name="TextBox 9"/>
            <p:cNvSpPr txBox="1">
              <a:spLocks noChangeArrowheads="1"/>
            </p:cNvSpPr>
            <p:nvPr/>
          </p:nvSpPr>
          <p:spPr bwMode="auto">
            <a:xfrm>
              <a:off x="1981200" y="1828800"/>
              <a:ext cx="434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britische Schule (1950-1970)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09800" y="3962400"/>
            <a:ext cx="5334000" cy="842963"/>
            <a:chOff x="2209800" y="3962401"/>
            <a:chExt cx="5334000" cy="842664"/>
          </a:xfrm>
        </p:grpSpPr>
        <p:sp>
          <p:nvSpPr>
            <p:cNvPr id="21516" name="TextBox 8"/>
            <p:cNvSpPr txBox="1">
              <a:spLocks noChangeArrowheads="1"/>
            </p:cNvSpPr>
            <p:nvPr/>
          </p:nvSpPr>
          <p:spPr bwMode="auto">
            <a:xfrm>
              <a:off x="2209800" y="3962401"/>
              <a:ext cx="533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niederländische Schule (1965-1990)</a:t>
              </a:r>
            </a:p>
          </p:txBody>
        </p:sp>
        <p:sp>
          <p:nvSpPr>
            <p:cNvPr id="21517" name="TextBox 10"/>
            <p:cNvSpPr txBox="1">
              <a:spLocks noChangeArrowheads="1"/>
            </p:cNvSpPr>
            <p:nvPr/>
          </p:nvSpPr>
          <p:spPr bwMode="auto">
            <a:xfrm>
              <a:off x="2209800" y="4343400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Superpositions-Modelle (seit 1980)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57400" y="76200"/>
            <a:ext cx="4038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Intonationsmodelle seit 1945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0200" y="47244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Autosegmentelle-metrische Modelle (seit 1980)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274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Die Britische Schule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876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200">
                <a:latin typeface="Calibri" pitchFamily="4" charset="0"/>
                <a:ea typeface="Calibri" pitchFamily="4" charset="0"/>
                <a:cs typeface="Calibri" pitchFamily="4" charset="0"/>
              </a:rPr>
              <a:t>Crystal (1969), Halliday (1967), Kingdon (1958), O'Connor &amp; Arnold (1961)</a:t>
            </a:r>
          </a:p>
        </p:txBody>
      </p: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152400" y="7620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Amerikanische Schule</a:t>
            </a:r>
          </a:p>
        </p:txBody>
      </p:sp>
      <p:sp>
        <p:nvSpPr>
          <p:cNvPr id="22533" name="Rectangle 14"/>
          <p:cNvSpPr>
            <a:spLocks noChangeArrowheads="1"/>
          </p:cNvSpPr>
          <p:nvPr/>
        </p:nvSpPr>
        <p:spPr bwMode="auto">
          <a:xfrm>
            <a:off x="5334000" y="7620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Britische Schule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22534" name="TextBox 21"/>
          <p:cNvSpPr txBox="1">
            <a:spLocks noChangeArrowheads="1"/>
          </p:cNvSpPr>
          <p:nvPr/>
        </p:nvSpPr>
        <p:spPr bwMode="auto">
          <a:xfrm>
            <a:off x="4953000" y="129540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Analyse der Bedeutung von Intonationsmelodien</a:t>
            </a:r>
          </a:p>
        </p:txBody>
      </p:sp>
      <p:sp>
        <p:nvSpPr>
          <p:cNvPr id="22535" name="TextBox 22"/>
          <p:cNvSpPr txBox="1">
            <a:spLocks noChangeArrowheads="1"/>
          </p:cNvSpPr>
          <p:nvPr/>
        </p:nvSpPr>
        <p:spPr bwMode="auto">
          <a:xfrm>
            <a:off x="76200" y="12954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Die Bedeutung wird kaum berücksichtigt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0" y="2133600"/>
            <a:ext cx="9144000" cy="1144588"/>
            <a:chOff x="0" y="2133600"/>
            <a:chExt cx="9144000" cy="11445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26670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90600" y="32766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9" name="TextBox 11"/>
            <p:cNvSpPr txBox="1">
              <a:spLocks noChangeArrowheads="1"/>
            </p:cNvSpPr>
            <p:nvPr/>
          </p:nvSpPr>
          <p:spPr bwMode="auto">
            <a:xfrm>
              <a:off x="5486400" y="2362200"/>
              <a:ext cx="152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Konturen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447800" y="28956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5981700" y="28575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134100" y="28575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63" name="TextBox 23"/>
            <p:cNvSpPr txBox="1">
              <a:spLocks noChangeArrowheads="1"/>
            </p:cNvSpPr>
            <p:nvPr/>
          </p:nvSpPr>
          <p:spPr bwMode="auto">
            <a:xfrm>
              <a:off x="457200" y="2209800"/>
              <a:ext cx="144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Stufen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0" y="21336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0" y="3352800"/>
            <a:ext cx="9144000" cy="830263"/>
            <a:chOff x="0" y="3352800"/>
            <a:chExt cx="9144000" cy="830997"/>
          </a:xfrm>
        </p:grpSpPr>
        <p:sp>
          <p:nvSpPr>
            <p:cNvPr id="22554" name="TextBox 18"/>
            <p:cNvSpPr txBox="1">
              <a:spLocks noChangeArrowheads="1"/>
            </p:cNvSpPr>
            <p:nvPr/>
          </p:nvSpPr>
          <p:spPr bwMode="auto">
            <a:xfrm>
              <a:off x="0" y="3352800"/>
              <a:ext cx="3733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Scharfe Trennung zwischen Betonung und Intonation</a:t>
              </a:r>
            </a:p>
          </p:txBody>
        </p:sp>
        <p:sp>
          <p:nvSpPr>
            <p:cNvPr id="22555" name="TextBox 20"/>
            <p:cNvSpPr txBox="1">
              <a:spLocks noChangeArrowheads="1"/>
            </p:cNvSpPr>
            <p:nvPr/>
          </p:nvSpPr>
          <p:spPr bwMode="auto">
            <a:xfrm>
              <a:off x="4572000" y="3352800"/>
              <a:ext cx="4572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Gewisse Wörter werden prominent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aufgrund der Intonation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0" y="3429067"/>
              <a:ext cx="9144000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0" y="4191000"/>
            <a:ext cx="9144000" cy="461963"/>
            <a:chOff x="0" y="4191000"/>
            <a:chExt cx="9144000" cy="461665"/>
          </a:xfrm>
        </p:grpSpPr>
        <p:sp>
          <p:nvSpPr>
            <p:cNvPr id="22551" name="TextBox 24"/>
            <p:cNvSpPr txBox="1">
              <a:spLocks noChangeArrowheads="1"/>
            </p:cNvSpPr>
            <p:nvPr/>
          </p:nvSpPr>
          <p:spPr bwMode="auto">
            <a:xfrm>
              <a:off x="457200" y="4191000"/>
              <a:ext cx="1600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Grenztöne</a:t>
              </a:r>
            </a:p>
          </p:txBody>
        </p:sp>
        <p:sp>
          <p:nvSpPr>
            <p:cNvPr id="22552" name="TextBox 25"/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2362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Keine Grenztöne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0" y="4267151"/>
              <a:ext cx="91440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4724400"/>
            <a:ext cx="9144000" cy="830263"/>
            <a:chOff x="0" y="4724400"/>
            <a:chExt cx="9144000" cy="830997"/>
          </a:xfrm>
        </p:grpSpPr>
        <p:sp>
          <p:nvSpPr>
            <p:cNvPr id="22548" name="TextBox 34"/>
            <p:cNvSpPr txBox="1">
              <a:spLocks noChangeArrowheads="1"/>
            </p:cNvSpPr>
            <p:nvPr/>
          </p:nvSpPr>
          <p:spPr bwMode="auto">
            <a:xfrm>
              <a:off x="5029200" y="4724400"/>
              <a:ext cx="3886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Trennung zwischen nukleare- und prenukleare Töne</a:t>
              </a:r>
            </a:p>
          </p:txBody>
        </p:sp>
        <p:sp>
          <p:nvSpPr>
            <p:cNvPr id="22549" name="TextBox 35"/>
            <p:cNvSpPr txBox="1">
              <a:spLocks noChangeArrowheads="1"/>
            </p:cNvSpPr>
            <p:nvPr/>
          </p:nvSpPr>
          <p:spPr bwMode="auto">
            <a:xfrm>
              <a:off x="228600" y="4876800"/>
              <a:ext cx="3733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Keine solche Trennung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0" y="4800667"/>
              <a:ext cx="9144000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0" y="5638800"/>
            <a:ext cx="9144000" cy="1219200"/>
            <a:chOff x="0" y="5638800"/>
            <a:chExt cx="9144000" cy="1219200"/>
          </a:xfrm>
        </p:grpSpPr>
        <p:sp>
          <p:nvSpPr>
            <p:cNvPr id="22544" name="TextBox 28"/>
            <p:cNvSpPr txBox="1">
              <a:spLocks noChangeArrowheads="1"/>
            </p:cNvSpPr>
            <p:nvPr/>
          </p:nvSpPr>
          <p:spPr bwMode="auto">
            <a:xfrm>
              <a:off x="5257800" y="5638800"/>
              <a:ext cx="3657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Keine solche Kombinatorik</a:t>
              </a:r>
            </a:p>
          </p:txBody>
        </p:sp>
        <p:sp>
          <p:nvSpPr>
            <p:cNvPr id="22545" name="TextBox 32"/>
            <p:cNvSpPr txBox="1">
              <a:spLocks noChangeArrowheads="1"/>
            </p:cNvSpPr>
            <p:nvPr/>
          </p:nvSpPr>
          <p:spPr bwMode="auto">
            <a:xfrm>
              <a:off x="0" y="5646003"/>
              <a:ext cx="441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Eine phonologische Kombinatorik</a:t>
              </a:r>
            </a:p>
          </p:txBody>
        </p:sp>
        <p:sp>
          <p:nvSpPr>
            <p:cNvPr id="22546" name="TextBox 33"/>
            <p:cNvSpPr txBox="1">
              <a:spLocks noChangeArrowheads="1"/>
            </p:cNvSpPr>
            <p:nvPr/>
          </p:nvSpPr>
          <p:spPr bwMode="auto">
            <a:xfrm>
              <a:off x="76200" y="6027003"/>
              <a:ext cx="4114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3 1 = Ton fällt; 1 3 = Ton steigt (die selben Bausteine)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0" y="56388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438400" y="0"/>
            <a:ext cx="3352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  <a:sym typeface="Arial" pitchFamily="8" charset="0"/>
              </a:rPr>
              <a:t>IPO: viele Innovationen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Resynthese und Perzeption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57200" y="9144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Empirische Festlegung,  dass nicht alle Teile der Kontur für die Perzeption der Intonation relevant sind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09600" y="22098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Festlegung, dass die zeitliche Synchronisierung zwischen intonatorischen Einheiten und Vokal für die Perzeption der Intonation wichtig ist.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609600" y="35052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Verwendung einer logarithmischen f0-Skala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609600" y="40386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Der Begriff 'Deklination'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sowie einige der ersten </a:t>
            </a:r>
            <a:r>
              <a:rPr lang="de-DE" i="1">
                <a:latin typeface="Calibri" pitchFamily="4" charset="0"/>
                <a:ea typeface="Calibri" pitchFamily="4" charset="0"/>
                <a:cs typeface="Calibri" pitchFamily="4" charset="0"/>
              </a:rPr>
              <a:t>physiologischen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Untersuchungen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2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dazu stammen aus dieser Schule.</a:t>
            </a:r>
          </a:p>
        </p:txBody>
      </p:sp>
      <p:sp>
        <p:nvSpPr>
          <p:cNvPr id="23560" name="TextBox 3"/>
          <p:cNvSpPr txBox="1">
            <a:spLocks noChangeArrowheads="1"/>
          </p:cNvSpPr>
          <p:nvPr/>
        </p:nvSpPr>
        <p:spPr bwMode="auto">
          <a:xfrm>
            <a:off x="533400" y="1676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Intonatorische Einheiten durch Empirie untermauert.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609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182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86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4191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23567" name="TextBox 15"/>
          <p:cNvSpPr txBox="1">
            <a:spLocks noChangeArrowheads="1"/>
          </p:cNvSpPr>
          <p:nvPr/>
        </p:nvSpPr>
        <p:spPr bwMode="auto">
          <a:xfrm>
            <a:off x="381000" y="6096000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1. Cohen &amp; 't Hart (1967),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Lingua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19, 177-192</a:t>
            </a:r>
          </a:p>
        </p:txBody>
      </p:sp>
      <p:sp>
        <p:nvSpPr>
          <p:cNvPr id="23568" name="TextBox 16"/>
          <p:cNvSpPr txBox="1">
            <a:spLocks noChangeArrowheads="1"/>
          </p:cNvSpPr>
          <p:nvPr/>
        </p:nvSpPr>
        <p:spPr bwMode="auto">
          <a:xfrm>
            <a:off x="457200" y="6400800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2. Collier (1975),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JASA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58, 249-255.</a:t>
            </a:r>
          </a:p>
        </p:txBody>
      </p:sp>
      <p:sp>
        <p:nvSpPr>
          <p:cNvPr id="23569" name="TextBox 17"/>
          <p:cNvSpPr txBox="1">
            <a:spLocks noChangeArrowheads="1"/>
          </p:cNvSpPr>
          <p:nvPr/>
        </p:nvSpPr>
        <p:spPr bwMode="auto">
          <a:xfrm>
            <a:off x="609600" y="50292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Einsatz der IPO-Methode für viele Sprachen: englisch, deutsch, russisch, französisch, indonesich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3</a:t>
            </a:r>
          </a:p>
        </p:txBody>
      </p:sp>
      <p:sp>
        <p:nvSpPr>
          <p:cNvPr id="23570" name="TextBox 18"/>
          <p:cNvSpPr txBox="1">
            <a:spLocks noChangeArrowheads="1"/>
          </p:cNvSpPr>
          <p:nvPr/>
        </p:nvSpPr>
        <p:spPr bwMode="auto">
          <a:xfrm>
            <a:off x="4648200" y="61722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3 Siehe Ladd (2008, S. 12), phonbib: Ladd 3.2, a)</a:t>
            </a:r>
          </a:p>
        </p:txBody>
      </p:sp>
      <p:sp>
        <p:nvSpPr>
          <p:cNvPr id="20" name="Oval 19"/>
          <p:cNvSpPr/>
          <p:nvPr/>
        </p:nvSpPr>
        <p:spPr>
          <a:xfrm>
            <a:off x="2286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200" y="76201"/>
            <a:ext cx="91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19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noFill/>
          <a:miter lim="800000"/>
          <a:headEnd/>
          <a:tailEnd/>
        </a:ln>
      </a:spPr>
      <a:bodyPr lIns="0" tIns="0" rIns="40639" bIns="0">
        <a:prstTxWarp prst="textNoShape">
          <a:avLst/>
        </a:prstTxWarp>
      </a:bodyPr>
      <a:lstStyle>
        <a:defPPr marL="39688">
          <a:defRPr dirty="0" smtClean="0">
            <a:solidFill>
              <a:schemeClr val="tx1"/>
            </a:solidFill>
            <a:latin typeface="Calibri"/>
            <a:ea typeface="Arial" charset="0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alibri"/>
            <a:cs typeface="Calibri"/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3704</Words>
  <Characters>0</Characters>
  <Application>Microsoft Macintosh PowerPoint</Application>
  <PresentationFormat>Bildschirmpräsentation (4:3)</PresentationFormat>
  <Lines>0</Lines>
  <Paragraphs>536</Paragraphs>
  <Slides>49</Slides>
  <Notes>2</Notes>
  <HiddenSlides>0</HiddenSlides>
  <MMClips>16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0" baseType="lpstr">
      <vt:lpstr>Title &amp; Bullets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subject/>
  <dc:creator>jmh</dc:creator>
  <cp:keywords/>
  <dc:description/>
  <cp:lastModifiedBy>Ulrich Reubold</cp:lastModifiedBy>
  <cp:revision>81</cp:revision>
  <dcterms:created xsi:type="dcterms:W3CDTF">2018-01-31T05:48:15Z</dcterms:created>
  <dcterms:modified xsi:type="dcterms:W3CDTF">2018-01-31T08:49:50Z</dcterms:modified>
  <cp:category/>
</cp:coreProperties>
</file>