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66" r:id="rId2"/>
    <p:sldId id="393" r:id="rId3"/>
    <p:sldId id="389" r:id="rId4"/>
    <p:sldId id="392" r:id="rId5"/>
    <p:sldId id="394" r:id="rId6"/>
    <p:sldId id="375" r:id="rId7"/>
    <p:sldId id="390" r:id="rId8"/>
    <p:sldId id="406" r:id="rId9"/>
    <p:sldId id="395" r:id="rId10"/>
    <p:sldId id="396" r:id="rId11"/>
    <p:sldId id="398" r:id="rId12"/>
    <p:sldId id="410" r:id="rId13"/>
    <p:sldId id="402" r:id="rId14"/>
    <p:sldId id="401" r:id="rId15"/>
    <p:sldId id="378" r:id="rId16"/>
    <p:sldId id="411" r:id="rId17"/>
    <p:sldId id="403" r:id="rId18"/>
    <p:sldId id="400" r:id="rId19"/>
    <p:sldId id="412" r:id="rId20"/>
    <p:sldId id="405" r:id="rId21"/>
    <p:sldId id="413" r:id="rId22"/>
    <p:sldId id="414" r:id="rId23"/>
    <p:sldId id="415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0" charset="0"/>
        <a:ea typeface="ＭＳ Ｐゴシック" pitchFamily="-100" charset="-128"/>
        <a:cs typeface="ＭＳ Ｐゴシック" pitchFamily="-100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0" charset="0"/>
        <a:ea typeface="ＭＳ Ｐゴシック" pitchFamily="-100" charset="-128"/>
        <a:cs typeface="ＭＳ Ｐゴシック" pitchFamily="-100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0" charset="0"/>
        <a:ea typeface="ＭＳ Ｐゴシック" pitchFamily="-100" charset="-128"/>
        <a:cs typeface="ＭＳ Ｐゴシック" pitchFamily="-100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0" charset="0"/>
        <a:ea typeface="ＭＳ Ｐゴシック" pitchFamily="-100" charset="-128"/>
        <a:cs typeface="ＭＳ Ｐゴシック" pitchFamily="-100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0" charset="0"/>
        <a:ea typeface="ＭＳ Ｐゴシック" pitchFamily="-100" charset="-128"/>
        <a:cs typeface="ＭＳ Ｐゴシック" pitchFamily="-100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0" charset="0"/>
        <a:ea typeface="ＭＳ Ｐゴシック" pitchFamily="-100" charset="-128"/>
        <a:cs typeface="ＭＳ Ｐゴシック" pitchFamily="-100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0" charset="0"/>
        <a:ea typeface="ＭＳ Ｐゴシック" pitchFamily="-100" charset="-128"/>
        <a:cs typeface="ＭＳ Ｐゴシック" pitchFamily="-100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0" charset="0"/>
        <a:ea typeface="ＭＳ Ｐゴシック" pitchFamily="-100" charset="-128"/>
        <a:cs typeface="ＭＳ Ｐゴシック" pitchFamily="-100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0" charset="0"/>
        <a:ea typeface="ＭＳ Ｐゴシック" pitchFamily="-100" charset="-128"/>
        <a:cs typeface="ＭＳ Ｐゴシック" pitchFamily="-100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75" d="100"/>
          <a:sy n="75" d="100"/>
        </p:scale>
        <p:origin x="-1840" y="-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04E9E926-8936-3741-9A69-4E43CCA8B960}" type="datetime1">
              <a:rPr lang="en-US"/>
              <a:pPr>
                <a:defRPr/>
              </a:pPr>
              <a:t>24.01.18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de-D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E229BC80-9101-A740-A414-8CD25CFCC2F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19791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It is often the case that the peak of the accentual phrase-initial H- rise is delayed to the third </a:t>
            </a:r>
            <a:r>
              <a:rPr lang="en-US" sz="1200" dirty="0" err="1" smtClean="0"/>
              <a:t>mora</a:t>
            </a:r>
            <a:r>
              <a:rPr lang="en-US" sz="1200" dirty="0" smtClean="0"/>
              <a:t> of the phrase, or even later. At present, it is unclear which factors in ̄</a:t>
            </a:r>
            <a:r>
              <a:rPr lang="en-US" sz="1200" dirty="0" err="1" smtClean="0"/>
              <a:t>uence</a:t>
            </a:r>
            <a:r>
              <a:rPr lang="en-US" sz="1200" dirty="0" smtClean="0"/>
              <a:t> this H- peak placement, though in some cases it appears that information status or speech rate may play a role: the peak is more likely to be delayed or undershot in old information, or in faster rates.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29BC80-9101-A740-A414-8CD25CFCC2F0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2049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BD5DC-93EF-C647-80EF-BF044A19FBD6}" type="datetime1">
              <a:rPr lang="en-US"/>
              <a:pPr>
                <a:defRPr/>
              </a:pPr>
              <a:t>24.01.18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49135-9D0B-D744-AD56-185C4AB6835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E4A90-14FA-5E4B-A35C-4126B3D1136F}" type="datetime1">
              <a:rPr lang="en-US"/>
              <a:pPr>
                <a:defRPr/>
              </a:pPr>
              <a:t>24.01.18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2712D-EA53-1843-8719-F091881F0B1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CA25C-2FD2-354D-B0B4-B3CCDCFB5D81}" type="datetime1">
              <a:rPr lang="en-US"/>
              <a:pPr>
                <a:defRPr/>
              </a:pPr>
              <a:t>24.01.18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83F68-B1A7-D14B-815E-585966B8F0D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C7A88-6B3B-D340-BAA2-0C703E7417B4}" type="datetime1">
              <a:rPr lang="en-US"/>
              <a:pPr>
                <a:defRPr/>
              </a:pPr>
              <a:t>24.01.18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46DE0-2098-774A-930F-6DF2100143D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086FC-7F1A-D845-B718-EF9CF7684141}" type="datetime1">
              <a:rPr lang="en-US"/>
              <a:pPr>
                <a:defRPr/>
              </a:pPr>
              <a:t>24.01.18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4811F-C95D-AC45-935F-E0DD67B515C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35309-1F1B-5347-BC7C-02574746C6EF}" type="datetime1">
              <a:rPr lang="en-US"/>
              <a:pPr>
                <a:defRPr/>
              </a:pPr>
              <a:t>24.01.18</a:t>
            </a:fld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9D8CC-D22E-ED4D-B5E1-8C6889A054D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0A152-56B6-914F-93D7-2E581FA5FE23}" type="datetime1">
              <a:rPr lang="en-US"/>
              <a:pPr>
                <a:defRPr/>
              </a:pPr>
              <a:t>24.01.18</a:t>
            </a:fld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EBF40-837D-C34A-8DFE-7B36B4A8BE1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D1CD4-E02C-254C-A365-A5713173C481}" type="datetime1">
              <a:rPr lang="en-US"/>
              <a:pPr>
                <a:defRPr/>
              </a:pPr>
              <a:t>24.01.18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35FE6-8E18-4B48-A79B-2784E15955C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B5249-08DD-C248-A9D3-81DA91C094A2}" type="datetime1">
              <a:rPr lang="en-US"/>
              <a:pPr>
                <a:defRPr/>
              </a:pPr>
              <a:t>24.01.18</a:t>
            </a:fld>
            <a:endParaRPr lang="de-D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E45DD-CC2E-3B46-A372-6CCAF2A3815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E5813-352C-AE4A-ABB5-B9EDC3E28898}" type="datetime1">
              <a:rPr lang="en-US"/>
              <a:pPr>
                <a:defRPr/>
              </a:pPr>
              <a:t>24.01.18</a:t>
            </a:fld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A56D5-7874-C343-AB81-A44BB6A939C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89675-FC99-8F44-BEA7-BF438BAD2B8B}" type="datetime1">
              <a:rPr lang="en-US"/>
              <a:pPr>
                <a:defRPr/>
              </a:pPr>
              <a:t>24.01.18</a:t>
            </a:fld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76DC0-00F3-784B-BB40-7042E490B5D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11CFF7AB-69C7-314B-9F90-02EC71797DF3}" type="datetime1">
              <a:rPr lang="en-US"/>
              <a:pPr>
                <a:defRPr/>
              </a:pPr>
              <a:t>24.01.18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938237DD-0A82-8C49-811A-B5C57AD6DD8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100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100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0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0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0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microsoft.com/office/2007/relationships/media" Target="../media/media3.wav"/><Relationship Id="rId2" Type="http://schemas.openxmlformats.org/officeDocument/2006/relationships/audio" Target="../media/media3.wav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7.wav"/><Relationship Id="rId4" Type="http://schemas.openxmlformats.org/officeDocument/2006/relationships/audio" Target="../media/media7.wav"/><Relationship Id="rId5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7" Type="http://schemas.openxmlformats.org/officeDocument/2006/relationships/image" Target="../media/image1.png"/><Relationship Id="rId1" Type="http://schemas.microsoft.com/office/2007/relationships/media" Target="../media/media6.wav"/><Relationship Id="rId2" Type="http://schemas.openxmlformats.org/officeDocument/2006/relationships/audio" Target="../media/media6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5" Type="http://schemas.openxmlformats.org/officeDocument/2006/relationships/image" Target="../media/image1.png"/><Relationship Id="rId1" Type="http://schemas.microsoft.com/office/2007/relationships/media" Target="../media/media8.wav"/><Relationship Id="rId2" Type="http://schemas.openxmlformats.org/officeDocument/2006/relationships/audio" Target="../media/media8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5" Type="http://schemas.openxmlformats.org/officeDocument/2006/relationships/image" Target="../media/image1.png"/><Relationship Id="rId1" Type="http://schemas.microsoft.com/office/2007/relationships/media" Target="../media/media9.wav"/><Relationship Id="rId2" Type="http://schemas.openxmlformats.org/officeDocument/2006/relationships/audio" Target="../media/media9.wav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11.wav"/><Relationship Id="rId4" Type="http://schemas.openxmlformats.org/officeDocument/2006/relationships/audio" Target="../media/media11.wav"/><Relationship Id="rId5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7" Type="http://schemas.openxmlformats.org/officeDocument/2006/relationships/image" Target="../media/image1.png"/><Relationship Id="rId1" Type="http://schemas.microsoft.com/office/2007/relationships/media" Target="../media/media10.wav"/><Relationship Id="rId2" Type="http://schemas.openxmlformats.org/officeDocument/2006/relationships/audio" Target="../media/media10.wav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1" Type="http://schemas.microsoft.com/office/2007/relationships/media" Target="../media/media6.wav"/><Relationship Id="rId2" Type="http://schemas.openxmlformats.org/officeDocument/2006/relationships/audio" Target="../media/media6.wav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media" Target="../media/media13.wav"/><Relationship Id="rId4" Type="http://schemas.openxmlformats.org/officeDocument/2006/relationships/audio" Target="../media/media13.wav"/><Relationship Id="rId5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.png"/><Relationship Id="rId1" Type="http://schemas.microsoft.com/office/2007/relationships/media" Target="../media/media12.wav"/><Relationship Id="rId2" Type="http://schemas.openxmlformats.org/officeDocument/2006/relationships/audio" Target="../media/media12.wav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media" Target="../media/media15.wav"/><Relationship Id="rId4" Type="http://schemas.openxmlformats.org/officeDocument/2006/relationships/audio" Target="../media/media15.wav"/><Relationship Id="rId5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7" Type="http://schemas.openxmlformats.org/officeDocument/2006/relationships/image" Target="../media/image1.png"/><Relationship Id="rId8" Type="http://schemas.openxmlformats.org/officeDocument/2006/relationships/image" Target="../media/image12.png"/><Relationship Id="rId1" Type="http://schemas.microsoft.com/office/2007/relationships/media" Target="../media/media14.wav"/><Relationship Id="rId2" Type="http://schemas.openxmlformats.org/officeDocument/2006/relationships/audio" Target="../media/media14.wav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media" Target="../media/media17.wav"/><Relationship Id="rId4" Type="http://schemas.openxmlformats.org/officeDocument/2006/relationships/audio" Target="../media/media17.wav"/><Relationship Id="rId5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.png"/><Relationship Id="rId1" Type="http://schemas.microsoft.com/office/2007/relationships/media" Target="../media/media16.wav"/><Relationship Id="rId2" Type="http://schemas.openxmlformats.org/officeDocument/2006/relationships/audio" Target="../media/media16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media" Target="../media/media19.wav"/><Relationship Id="rId4" Type="http://schemas.openxmlformats.org/officeDocument/2006/relationships/audio" Target="../media/media19.wav"/><Relationship Id="rId5" Type="http://schemas.microsoft.com/office/2007/relationships/media" Target="../media/media20.wav"/><Relationship Id="rId6" Type="http://schemas.openxmlformats.org/officeDocument/2006/relationships/audio" Target="../media/media20.wav"/><Relationship Id="rId7" Type="http://schemas.microsoft.com/office/2007/relationships/media" Target="../media/media21.wav"/><Relationship Id="rId8" Type="http://schemas.openxmlformats.org/officeDocument/2006/relationships/audio" Target="../media/media21.wav"/><Relationship Id="rId9" Type="http://schemas.openxmlformats.org/officeDocument/2006/relationships/slideLayout" Target="../slideLayouts/slideLayout7.xml"/><Relationship Id="rId10" Type="http://schemas.openxmlformats.org/officeDocument/2006/relationships/image" Target="../media/image15.png"/><Relationship Id="rId11" Type="http://schemas.openxmlformats.org/officeDocument/2006/relationships/image" Target="../media/image1.png"/><Relationship Id="rId1" Type="http://schemas.microsoft.com/office/2007/relationships/media" Target="../media/media18.wav"/><Relationship Id="rId2" Type="http://schemas.openxmlformats.org/officeDocument/2006/relationships/audio" Target="../media/media18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6.png"/><Relationship Id="rId5" Type="http://schemas.openxmlformats.org/officeDocument/2006/relationships/image" Target="../media/image1.png"/><Relationship Id="rId1" Type="http://schemas.microsoft.com/office/2007/relationships/media" Target="../media/media22.wav"/><Relationship Id="rId2" Type="http://schemas.openxmlformats.org/officeDocument/2006/relationships/audio" Target="../media/media22.wav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media" Target="../media/media24.wav"/><Relationship Id="rId4" Type="http://schemas.openxmlformats.org/officeDocument/2006/relationships/audio" Target="../media/media24.wav"/><Relationship Id="rId5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7" Type="http://schemas.openxmlformats.org/officeDocument/2006/relationships/image" Target="../media/image1.png"/><Relationship Id="rId8" Type="http://schemas.openxmlformats.org/officeDocument/2006/relationships/image" Target="../media/image18.png"/><Relationship Id="rId1" Type="http://schemas.microsoft.com/office/2007/relationships/media" Target="../media/media23.wav"/><Relationship Id="rId2" Type="http://schemas.openxmlformats.org/officeDocument/2006/relationships/audio" Target="../media/media23.wav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media" Target="../media/media7.wav"/><Relationship Id="rId4" Type="http://schemas.openxmlformats.org/officeDocument/2006/relationships/audio" Target="../media/media7.wav"/><Relationship Id="rId5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7" Type="http://schemas.openxmlformats.org/officeDocument/2006/relationships/image" Target="../media/image1.png"/><Relationship Id="rId1" Type="http://schemas.microsoft.com/office/2007/relationships/media" Target="../media/media6.wav"/><Relationship Id="rId2" Type="http://schemas.openxmlformats.org/officeDocument/2006/relationships/audio" Target="../media/media6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4" Type="http://schemas.openxmlformats.org/officeDocument/2006/relationships/audio" Target="../media/media2.wav"/><Relationship Id="rId5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4.WAV"/><Relationship Id="rId4" Type="http://schemas.openxmlformats.org/officeDocument/2006/relationships/audio" Target="../media/media4.WAV"/><Relationship Id="rId5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1.png"/><Relationship Id="rId1" Type="http://schemas.microsoft.com/office/2007/relationships/media" Target="../media/media3.wav"/><Relationship Id="rId2" Type="http://schemas.openxmlformats.org/officeDocument/2006/relationships/audio" Target="../media/media3.wav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1" Type="http://schemas.microsoft.com/office/2007/relationships/media" Target="../media/media5.wav"/><Relationship Id="rId2" Type="http://schemas.openxmlformats.org/officeDocument/2006/relationships/audio" Target="../media/media5.wav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2123728" y="80963"/>
            <a:ext cx="4658072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/>
              <a:t>Intonation im </a:t>
            </a:r>
            <a:r>
              <a:rPr lang="de-DE" sz="2400" dirty="0" smtClean="0"/>
              <a:t>Tokyo-Japanischen</a:t>
            </a:r>
            <a:endParaRPr lang="de-DE" sz="2400" dirty="0"/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2750716" y="800596"/>
            <a:ext cx="2819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Jonathan Harrington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484064" y="1260971"/>
            <a:ext cx="8382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000" dirty="0">
                <a:latin typeface="+mj-lt"/>
              </a:rPr>
              <a:t>Sound-Beispiele </a:t>
            </a:r>
            <a:r>
              <a:rPr lang="de-DE" sz="2000" dirty="0" smtClean="0">
                <a:latin typeface="+mj-lt"/>
              </a:rPr>
              <a:t>aus:  </a:t>
            </a:r>
            <a:endParaRPr lang="de-DE" sz="2000" dirty="0">
              <a:latin typeface="+mj-lt"/>
            </a:endParaRPr>
          </a:p>
          <a:p>
            <a:r>
              <a:rPr lang="de-DE" sz="2000" dirty="0" err="1" smtClean="0">
                <a:latin typeface="+mj-lt"/>
              </a:rPr>
              <a:t>Venditti</a:t>
            </a:r>
            <a:r>
              <a:rPr lang="de-DE" sz="2000" dirty="0">
                <a:latin typeface="+mj-lt"/>
              </a:rPr>
              <a:t>, </a:t>
            </a:r>
            <a:r>
              <a:rPr lang="de-DE" sz="2000" dirty="0" smtClean="0">
                <a:latin typeface="+mj-lt"/>
              </a:rPr>
              <a:t>J</a:t>
            </a:r>
            <a:r>
              <a:rPr lang="de-DE" sz="2000" dirty="0">
                <a:latin typeface="+mj-lt"/>
              </a:rPr>
              <a:t>. </a:t>
            </a:r>
            <a:r>
              <a:rPr lang="de-DE" sz="2000" dirty="0" smtClean="0">
                <a:latin typeface="+mj-lt"/>
              </a:rPr>
              <a:t>(2005). </a:t>
            </a:r>
            <a:r>
              <a:rPr lang="de-DE" sz="2000" dirty="0">
                <a:latin typeface="+mj-lt"/>
              </a:rPr>
              <a:t>The </a:t>
            </a:r>
            <a:r>
              <a:rPr lang="de-DE" sz="2000" dirty="0" err="1">
                <a:latin typeface="+mj-lt"/>
              </a:rPr>
              <a:t>J_ToBI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model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of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Japanese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intonation</a:t>
            </a:r>
            <a:r>
              <a:rPr lang="de-DE" sz="2000" dirty="0">
                <a:latin typeface="+mj-lt"/>
              </a:rPr>
              <a:t>. In </a:t>
            </a:r>
            <a:r>
              <a:rPr lang="de-DE" sz="2000" dirty="0" err="1">
                <a:latin typeface="+mj-lt"/>
              </a:rPr>
              <a:t>Prosodic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typology</a:t>
            </a:r>
            <a:r>
              <a:rPr lang="de-DE" sz="2000" dirty="0">
                <a:latin typeface="+mj-lt"/>
              </a:rPr>
              <a:t>: The </a:t>
            </a:r>
            <a:r>
              <a:rPr lang="de-DE" sz="2000" dirty="0" err="1">
                <a:latin typeface="+mj-lt"/>
              </a:rPr>
              <a:t>P</a:t>
            </a:r>
            <a:r>
              <a:rPr lang="de-DE" sz="2000" dirty="0" err="1" smtClean="0">
                <a:latin typeface="+mj-lt"/>
              </a:rPr>
              <a:t>honology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of</a:t>
            </a:r>
            <a:r>
              <a:rPr lang="de-DE" sz="2000" dirty="0">
                <a:latin typeface="+mj-lt"/>
              </a:rPr>
              <a:t> I</a:t>
            </a:r>
            <a:r>
              <a:rPr lang="de-DE" sz="2000" dirty="0" smtClean="0">
                <a:latin typeface="+mj-lt"/>
              </a:rPr>
              <a:t>ntonation </a:t>
            </a:r>
            <a:r>
              <a:rPr lang="de-DE" sz="2000" dirty="0" err="1">
                <a:latin typeface="+mj-lt"/>
              </a:rPr>
              <a:t>and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P</a:t>
            </a:r>
            <a:r>
              <a:rPr lang="de-DE" sz="2000" dirty="0" err="1" smtClean="0">
                <a:latin typeface="+mj-lt"/>
              </a:rPr>
              <a:t>hrasing</a:t>
            </a:r>
            <a:r>
              <a:rPr lang="de-DE" sz="2000" dirty="0">
                <a:latin typeface="+mj-lt"/>
              </a:rPr>
              <a:t>, </a:t>
            </a:r>
            <a:r>
              <a:rPr lang="de-DE" sz="2000" dirty="0" err="1">
                <a:latin typeface="+mj-lt"/>
              </a:rPr>
              <a:t>ed</a:t>
            </a:r>
            <a:r>
              <a:rPr lang="de-DE" sz="2000" dirty="0">
                <a:latin typeface="+mj-lt"/>
              </a:rPr>
              <a:t>. Sun-Ah Jun, 172-200. New York: Oxford University </a:t>
            </a:r>
            <a:r>
              <a:rPr lang="de-DE" sz="2000" dirty="0" smtClean="0">
                <a:latin typeface="+mj-lt"/>
              </a:rPr>
              <a:t>Press</a:t>
            </a:r>
            <a:r>
              <a:rPr lang="de-DE" sz="2000" dirty="0">
                <a:latin typeface="+mj-lt"/>
              </a:rPr>
              <a:t>.</a:t>
            </a:r>
            <a:br>
              <a:rPr lang="de-DE" sz="2000" dirty="0">
                <a:latin typeface="+mj-lt"/>
              </a:rPr>
            </a:br>
            <a:r>
              <a:rPr lang="de-DE" sz="2000" b="1" dirty="0" smtClean="0">
                <a:latin typeface="+mj-lt"/>
              </a:rPr>
              <a:t> venditti05.pdf</a:t>
            </a:r>
            <a:endParaRPr lang="de-DE" sz="2000" b="1" dirty="0">
              <a:latin typeface="+mj-lt"/>
            </a:endParaRPr>
          </a:p>
          <a:p>
            <a:r>
              <a:rPr lang="de-DE" sz="2000" dirty="0" smtClean="0">
                <a:latin typeface="+mj-lt"/>
              </a:rPr>
              <a:t> </a:t>
            </a:r>
          </a:p>
          <a:p>
            <a:r>
              <a:rPr lang="de-DE" sz="2000" dirty="0" err="1" smtClean="0">
                <a:latin typeface="+mj-lt"/>
              </a:rPr>
              <a:t>Venditti</a:t>
            </a:r>
            <a:r>
              <a:rPr lang="de-DE" sz="2000" dirty="0" smtClean="0">
                <a:latin typeface="+mj-lt"/>
              </a:rPr>
              <a:t>, J. </a:t>
            </a:r>
            <a:r>
              <a:rPr lang="de-DE" sz="2000" dirty="0" err="1" smtClean="0">
                <a:latin typeface="+mj-lt"/>
              </a:rPr>
              <a:t>Maekawa</a:t>
            </a:r>
            <a:r>
              <a:rPr lang="de-DE" sz="2000" dirty="0" smtClean="0">
                <a:latin typeface="+mj-lt"/>
              </a:rPr>
              <a:t>, K., </a:t>
            </a:r>
            <a:r>
              <a:rPr lang="de-DE" sz="2000" dirty="0" err="1" smtClean="0">
                <a:latin typeface="+mj-lt"/>
              </a:rPr>
              <a:t>and</a:t>
            </a:r>
            <a:r>
              <a:rPr lang="de-DE" sz="2000" dirty="0" smtClean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Beckman</a:t>
            </a:r>
            <a:r>
              <a:rPr lang="de-DE" sz="2000" dirty="0" smtClean="0">
                <a:latin typeface="+mj-lt"/>
              </a:rPr>
              <a:t>, M. (2008). </a:t>
            </a:r>
            <a:r>
              <a:rPr lang="de-DE" sz="2000" dirty="0" err="1">
                <a:latin typeface="+mj-lt"/>
              </a:rPr>
              <a:t>Prominence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marking</a:t>
            </a:r>
            <a:r>
              <a:rPr lang="de-DE" sz="2000" dirty="0">
                <a:latin typeface="+mj-lt"/>
              </a:rPr>
              <a:t> in </a:t>
            </a:r>
            <a:r>
              <a:rPr lang="de-DE" sz="2000" dirty="0" err="1">
                <a:latin typeface="+mj-lt"/>
              </a:rPr>
              <a:t>the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Japanese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intonation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 smtClean="0">
                <a:latin typeface="+mj-lt"/>
              </a:rPr>
              <a:t>system</a:t>
            </a:r>
            <a:r>
              <a:rPr lang="de-DE" sz="2000" dirty="0" smtClean="0">
                <a:latin typeface="+mj-lt"/>
              </a:rPr>
              <a:t>. </a:t>
            </a:r>
            <a:r>
              <a:rPr lang="de-DE" sz="2000" dirty="0">
                <a:latin typeface="+mj-lt"/>
              </a:rPr>
              <a:t>in Shigeru </a:t>
            </a:r>
            <a:r>
              <a:rPr lang="de-DE" sz="2000" dirty="0" err="1">
                <a:latin typeface="+mj-lt"/>
              </a:rPr>
              <a:t>Miyagawa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and</a:t>
            </a:r>
            <a:r>
              <a:rPr lang="de-DE" sz="2000" dirty="0">
                <a:latin typeface="+mj-lt"/>
              </a:rPr>
              <a:t> </a:t>
            </a:r>
            <a:r>
              <a:rPr lang="de-DE" sz="2000" dirty="0" err="1">
                <a:latin typeface="+mj-lt"/>
              </a:rPr>
              <a:t>Mamoru</a:t>
            </a:r>
            <a:r>
              <a:rPr lang="de-DE" sz="2000" dirty="0">
                <a:latin typeface="+mj-lt"/>
              </a:rPr>
              <a:t> Saito (</a:t>
            </a:r>
            <a:r>
              <a:rPr lang="de-DE" sz="2000" dirty="0" err="1">
                <a:latin typeface="+mj-lt"/>
              </a:rPr>
              <a:t>eds</a:t>
            </a:r>
            <a:r>
              <a:rPr lang="de-DE" sz="2000" dirty="0">
                <a:latin typeface="+mj-lt"/>
              </a:rPr>
              <a:t>.) </a:t>
            </a:r>
            <a:r>
              <a:rPr lang="de-DE" sz="2000" i="1" dirty="0">
                <a:latin typeface="+mj-lt"/>
              </a:rPr>
              <a:t>Handbook </a:t>
            </a:r>
            <a:r>
              <a:rPr lang="de-DE" sz="2000" i="1" dirty="0" err="1">
                <a:latin typeface="+mj-lt"/>
              </a:rPr>
              <a:t>of</a:t>
            </a:r>
            <a:r>
              <a:rPr lang="de-DE" sz="2000" i="1" dirty="0">
                <a:latin typeface="+mj-lt"/>
              </a:rPr>
              <a:t> </a:t>
            </a:r>
            <a:r>
              <a:rPr lang="de-DE" sz="2000" i="1" dirty="0" err="1">
                <a:latin typeface="+mj-lt"/>
              </a:rPr>
              <a:t>Japanese</a:t>
            </a:r>
            <a:r>
              <a:rPr lang="de-DE" sz="2000" i="1" dirty="0">
                <a:latin typeface="+mj-lt"/>
              </a:rPr>
              <a:t> </a:t>
            </a:r>
            <a:r>
              <a:rPr lang="de-DE" sz="2000" i="1" dirty="0" err="1">
                <a:latin typeface="+mj-lt"/>
              </a:rPr>
              <a:t>Linguistics</a:t>
            </a:r>
            <a:r>
              <a:rPr lang="de-DE" sz="2000" dirty="0">
                <a:latin typeface="+mj-lt"/>
              </a:rPr>
              <a:t>. Oxford University Press. </a:t>
            </a:r>
            <a:r>
              <a:rPr lang="de-DE" sz="2000" b="1" dirty="0" smtClean="0">
                <a:latin typeface="+mj-lt"/>
              </a:rPr>
              <a:t>venditti12.pdf</a:t>
            </a:r>
            <a:endParaRPr lang="de-DE" sz="20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484064" y="4237057"/>
            <a:ext cx="57606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000" dirty="0" err="1" smtClean="0">
                <a:latin typeface="Calibri" pitchFamily="-100" charset="0"/>
              </a:rPr>
              <a:t>Andere</a:t>
            </a:r>
            <a:r>
              <a:rPr lang="en-US" sz="2000" dirty="0" smtClean="0">
                <a:latin typeface="Calibri" pitchFamily="-100" charset="0"/>
              </a:rPr>
              <a:t> </a:t>
            </a:r>
            <a:r>
              <a:rPr lang="en-US" sz="2000" dirty="0" err="1" smtClean="0">
                <a:latin typeface="Calibri" pitchFamily="-100" charset="0"/>
              </a:rPr>
              <a:t>Quellen</a:t>
            </a:r>
            <a:endParaRPr lang="en-US" sz="2000" dirty="0" smtClean="0">
              <a:latin typeface="Calibri" pitchFamily="-100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490588" y="4646543"/>
            <a:ext cx="81369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alibri" pitchFamily="-100" charset="0"/>
              </a:rPr>
              <a:t>Kawahara, S. (2015) In H. </a:t>
            </a:r>
            <a:r>
              <a:rPr lang="en-US" sz="2000" dirty="0" err="1">
                <a:latin typeface="Calibri" pitchFamily="-100" charset="0"/>
              </a:rPr>
              <a:t>Kubozono</a:t>
            </a:r>
            <a:r>
              <a:rPr lang="en-US" sz="2000" dirty="0">
                <a:latin typeface="Calibri" pitchFamily="-100" charset="0"/>
              </a:rPr>
              <a:t> (Ed.) Handbook of Japanese Phonetics and Phonology. The phonology of Japanese accent. In (p. 445-492). de </a:t>
            </a:r>
            <a:r>
              <a:rPr lang="en-US" sz="2000" dirty="0" err="1">
                <a:latin typeface="Calibri" pitchFamily="-100" charset="0"/>
              </a:rPr>
              <a:t>Gruyter</a:t>
            </a:r>
            <a:r>
              <a:rPr lang="en-US" sz="2000" dirty="0">
                <a:latin typeface="Calibri" pitchFamily="-100" charset="0"/>
              </a:rPr>
              <a:t>: Berlin. </a:t>
            </a:r>
            <a:r>
              <a:rPr lang="en-US" sz="2000" b="1" dirty="0">
                <a:latin typeface="Calibri" pitchFamily="-100" charset="0"/>
              </a:rPr>
              <a:t>kawahara15.</a:t>
            </a:r>
            <a:r>
              <a:rPr lang="en-US" sz="2000" b="1" dirty="0" smtClean="0">
                <a:latin typeface="Calibri" pitchFamily="-100" charset="0"/>
              </a:rPr>
              <a:t>pdf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470083" y="5672450"/>
            <a:ext cx="71842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000" dirty="0" err="1">
                <a:latin typeface="Calibri" pitchFamily="-100" charset="0"/>
              </a:rPr>
              <a:t>Kubozono</a:t>
            </a:r>
            <a:r>
              <a:rPr lang="en-US" sz="2000" dirty="0">
                <a:latin typeface="Calibri" pitchFamily="-100" charset="0"/>
              </a:rPr>
              <a:t>, H. (2016). Accent in Japanese phonology. In Oxford Research Encyclopedia of Linguistics. Oxford University Press. </a:t>
            </a:r>
            <a:r>
              <a:rPr lang="en-US" sz="2000" b="1" dirty="0">
                <a:latin typeface="Calibri" pitchFamily="-100" charset="0"/>
              </a:rPr>
              <a:t>kubozono16.pdf</a:t>
            </a:r>
            <a:endParaRPr lang="en-US" sz="2000" b="1" dirty="0" smtClean="0">
              <a:latin typeface="Calibri" pitchFamily="-100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135075" y="42798"/>
            <a:ext cx="3024336" cy="461665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 err="1" smtClean="0">
                <a:latin typeface="+mj-lt"/>
              </a:rPr>
              <a:t>Akzentphrasen</a:t>
            </a:r>
            <a:r>
              <a:rPr lang="en-GB" sz="2400" dirty="0" smtClean="0">
                <a:latin typeface="+mj-lt"/>
              </a:rPr>
              <a:t> und f0</a:t>
            </a:r>
            <a:endParaRPr lang="en-GB" sz="24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539552" y="516931"/>
            <a:ext cx="828092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Der f0-Verlauf in einer Akzentphrase hat typischerweise einen Anstieg zum zweiten Mora und eine allmähliche f0-Senkung zur rechten AP-Grenze. Dies sieht man oft am deutlichsten in akzentlosen Wörtern (hier </a:t>
            </a:r>
            <a:r>
              <a:rPr lang="de-DE" sz="2400" i="1" dirty="0" err="1" smtClean="0">
                <a:latin typeface="Calibri" pitchFamily="-100" charset="0"/>
              </a:rPr>
              <a:t>uerumono</a:t>
            </a:r>
            <a:r>
              <a:rPr lang="de-DE" sz="2400" dirty="0" smtClean="0">
                <a:latin typeface="Calibri" pitchFamily="-100" charset="0"/>
              </a:rPr>
              <a:t>).</a:t>
            </a:r>
          </a:p>
        </p:txBody>
      </p:sp>
      <p:pic>
        <p:nvPicPr>
          <p:cNvPr id="5" name="Fig7-1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85263" y="2198644"/>
            <a:ext cx="465584" cy="4655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1369683" y="2202563"/>
            <a:ext cx="295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Etwas zum Pflanzen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4903" y="2664228"/>
            <a:ext cx="4247177" cy="24835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901631" y="5214993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Calibri" pitchFamily="-100" charset="0"/>
              </a:rPr>
              <a:t>      u    e</a:t>
            </a:r>
            <a:r>
              <a:rPr lang="en-US" sz="2400" b="1" dirty="0" smtClean="0">
                <a:latin typeface="Calibri" pitchFamily="-100" charset="0"/>
              </a:rPr>
              <a:t> </a:t>
            </a:r>
            <a:r>
              <a:rPr lang="en-US" sz="2400" dirty="0" smtClean="0">
                <a:latin typeface="Calibri" pitchFamily="-100" charset="0"/>
              </a:rPr>
              <a:t>   r   u      m    o   n     o  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2339752" y="6064547"/>
            <a:ext cx="11925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Calibri" pitchFamily="-100" charset="0"/>
              </a:rPr>
              <a:t>2</a:t>
            </a:r>
            <a:r>
              <a:rPr lang="en-US" sz="2400" baseline="30000" dirty="0" smtClean="0">
                <a:latin typeface="Calibri" pitchFamily="-100" charset="0"/>
              </a:rPr>
              <a:t>e</a:t>
            </a:r>
            <a:r>
              <a:rPr lang="en-US" sz="2400" dirty="0" smtClean="0">
                <a:latin typeface="Calibri" pitchFamily="-100" charset="0"/>
              </a:rPr>
              <a:t> Mora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2448412" y="2904645"/>
            <a:ext cx="2779276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Allmähliche Senkung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5930858" y="2852936"/>
            <a:ext cx="27363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Calibri" pitchFamily="-100" charset="0"/>
              </a:rPr>
              <a:t>In J-TOBI </a:t>
            </a:r>
            <a:r>
              <a:rPr lang="en-US" sz="2400" dirty="0" err="1" smtClean="0">
                <a:latin typeface="Calibri" pitchFamily="-100" charset="0"/>
              </a:rPr>
              <a:t>sind</a:t>
            </a:r>
            <a:r>
              <a:rPr lang="en-US" sz="2400" dirty="0" smtClean="0">
                <a:latin typeface="Calibri" pitchFamily="-100" charset="0"/>
              </a:rPr>
              <a:t> die </a:t>
            </a:r>
            <a:r>
              <a:rPr lang="en-US" sz="2400" dirty="0" err="1" smtClean="0">
                <a:latin typeface="Calibri" pitchFamily="-100" charset="0"/>
              </a:rPr>
              <a:t>Töne</a:t>
            </a:r>
            <a:r>
              <a:rPr lang="en-US" sz="2400" dirty="0" smtClean="0">
                <a:latin typeface="Calibri" pitchFamily="-100" charset="0"/>
              </a:rPr>
              <a:t> </a:t>
            </a:r>
            <a:r>
              <a:rPr lang="en-US" sz="2400" dirty="0" err="1" smtClean="0">
                <a:latin typeface="Calibri" pitchFamily="-100" charset="0"/>
              </a:rPr>
              <a:t>einer</a:t>
            </a:r>
            <a:r>
              <a:rPr lang="en-US" sz="2400" dirty="0" smtClean="0">
                <a:latin typeface="Calibri" pitchFamily="-100" charset="0"/>
              </a:rPr>
              <a:t> AP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6030251" y="3710375"/>
            <a:ext cx="25202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Calibri" pitchFamily="-100" charset="0"/>
              </a:rPr>
              <a:t>%L  H- L%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1078592" y="4365104"/>
            <a:ext cx="650111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Calibri" pitchFamily="-100" charset="0"/>
              </a:rPr>
              <a:t>%L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2195736" y="3872160"/>
            <a:ext cx="650111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Calibri" pitchFamily="-100" charset="0"/>
              </a:rPr>
              <a:t>H-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4641969" y="4279304"/>
            <a:ext cx="650111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Calibri" pitchFamily="-100" charset="0"/>
              </a:rPr>
              <a:t>L%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6012160" y="4333825"/>
            <a:ext cx="29523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Calibri" pitchFamily="-100" charset="0"/>
              </a:rPr>
              <a:t>NB: </a:t>
            </a:r>
            <a:r>
              <a:rPr lang="en-US" sz="2400" dirty="0" err="1" smtClean="0">
                <a:latin typeface="Calibri" pitchFamily="-100" charset="0"/>
              </a:rPr>
              <a:t>kein</a:t>
            </a:r>
            <a:r>
              <a:rPr lang="en-US" sz="2400" dirty="0" smtClean="0">
                <a:latin typeface="Calibri" pitchFamily="-100" charset="0"/>
              </a:rPr>
              <a:t> L- </a:t>
            </a:r>
            <a:r>
              <a:rPr lang="en-US" sz="2400" dirty="0" err="1" smtClean="0">
                <a:latin typeface="Calibri" pitchFamily="-100" charset="0"/>
              </a:rPr>
              <a:t>im</a:t>
            </a:r>
            <a:r>
              <a:rPr lang="en-US" sz="2400" dirty="0" smtClean="0">
                <a:latin typeface="Calibri" pitchFamily="-100" charset="0"/>
              </a:rPr>
              <a:t> </a:t>
            </a:r>
            <a:r>
              <a:rPr lang="en-US" sz="2400" dirty="0" err="1" smtClean="0">
                <a:latin typeface="Calibri" pitchFamily="-100" charset="0"/>
              </a:rPr>
              <a:t>Japanischen</a:t>
            </a:r>
            <a:endParaRPr lang="en-US" sz="2400" dirty="0" smtClean="0">
              <a:latin typeface="Calibri" pitchFamily="-100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713501" y="5589240"/>
            <a:ext cx="0" cy="4886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691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8765" y="3221196"/>
            <a:ext cx="5352418" cy="1629224"/>
          </a:xfrm>
          <a:prstGeom prst="rect">
            <a:avLst/>
          </a:prstGeom>
        </p:spPr>
      </p:pic>
      <p:pic>
        <p:nvPicPr>
          <p:cNvPr id="9" name="Fig7-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51367" y="2700398"/>
            <a:ext cx="329028" cy="3290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 bwMode="auto">
          <a:xfrm>
            <a:off x="1070733" y="2297866"/>
            <a:ext cx="63096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 smtClean="0">
                <a:latin typeface="+mj-lt"/>
              </a:rPr>
              <a:t>setze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es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direkt</a:t>
            </a:r>
            <a:r>
              <a:rPr lang="en-US" sz="2400" dirty="0" smtClean="0">
                <a:latin typeface="+mj-lt"/>
              </a:rPr>
              <a:t> in der </a:t>
            </a:r>
            <a:r>
              <a:rPr lang="en-US" sz="2400" dirty="0" err="1" smtClean="0">
                <a:latin typeface="+mj-lt"/>
              </a:rPr>
              <a:t>Mitte</a:t>
            </a:r>
            <a:r>
              <a:rPr lang="en-US" sz="2400" dirty="0" smtClean="0">
                <a:latin typeface="+mj-lt"/>
              </a:rPr>
              <a:t> des </a:t>
            </a:r>
            <a:r>
              <a:rPr lang="en-US" sz="2400" dirty="0" err="1" smtClean="0">
                <a:latin typeface="+mj-lt"/>
              </a:rPr>
              <a:t>dreieckigen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Dachs</a:t>
            </a:r>
            <a:endParaRPr lang="en-US" sz="24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3505379" y="4866922"/>
            <a:ext cx="31170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latin typeface="Calibri" pitchFamily="-100" charset="0"/>
              </a:rPr>
              <a:t>    m a  </a:t>
            </a:r>
            <a:r>
              <a:rPr lang="en-US" sz="1600" dirty="0" err="1" smtClean="0">
                <a:latin typeface="Calibri" pitchFamily="-100" charset="0"/>
              </a:rPr>
              <a:t>Nn</a:t>
            </a:r>
            <a:r>
              <a:rPr lang="en-US" sz="1600" dirty="0" smtClean="0">
                <a:latin typeface="Calibri" pitchFamily="-100" charset="0"/>
              </a:rPr>
              <a:t> a  k   a  n </a:t>
            </a:r>
            <a:r>
              <a:rPr lang="en-US" sz="1600" dirty="0" err="1" smtClean="0">
                <a:latin typeface="Calibri" pitchFamily="-100" charset="0"/>
              </a:rPr>
              <a:t>i</a:t>
            </a:r>
            <a:endParaRPr lang="en-US" sz="1600" dirty="0" smtClean="0">
              <a:latin typeface="Calibri" pitchFamily="-100" charset="0"/>
            </a:endParaRPr>
          </a:p>
        </p:txBody>
      </p:sp>
      <p:pic>
        <p:nvPicPr>
          <p:cNvPr id="16" name="maNnakani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90115" y="5497864"/>
            <a:ext cx="264827" cy="26482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 bwMode="auto">
          <a:xfrm>
            <a:off x="5103181" y="4181553"/>
            <a:ext cx="650111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Calibri" pitchFamily="-100" charset="0"/>
              </a:rPr>
              <a:t>L%</a:t>
            </a:r>
          </a:p>
        </p:txBody>
      </p:sp>
      <p:sp>
        <p:nvSpPr>
          <p:cNvPr id="23" name="TextBox 22"/>
          <p:cNvSpPr txBox="1"/>
          <p:nvPr/>
        </p:nvSpPr>
        <p:spPr bwMode="auto">
          <a:xfrm>
            <a:off x="4066886" y="2855190"/>
            <a:ext cx="552867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Calibri" pitchFamily="-100" charset="0"/>
              </a:rPr>
              <a:t>H-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3464489" y="4541593"/>
            <a:ext cx="541079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Calibri" pitchFamily="-100" charset="0"/>
              </a:rPr>
              <a:t>%L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3735029" y="5159310"/>
            <a:ext cx="18298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1600" dirty="0" smtClean="0">
                <a:latin typeface="Calibri" pitchFamily="-100" charset="0"/>
              </a:rPr>
              <a:t>(direkt in der Mitte)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5903374" y="2759531"/>
            <a:ext cx="11479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dirty="0" err="1" smtClean="0">
                <a:latin typeface="Calibri" pitchFamily="-100" charset="0"/>
              </a:rPr>
              <a:t>okima</a:t>
            </a:r>
            <a:r>
              <a:rPr lang="en-US" b="1" dirty="0" err="1" smtClean="0">
                <a:latin typeface="Calibri" pitchFamily="-100" charset="0"/>
              </a:rPr>
              <a:t>'su</a:t>
            </a:r>
            <a:endParaRPr lang="en-US" b="1" dirty="0">
              <a:latin typeface="Calibri" pitchFamily="-100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358765" y="2855190"/>
            <a:ext cx="21602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1600" b="1" dirty="0" err="1" smtClean="0">
                <a:latin typeface="Calibri" pitchFamily="-100" charset="0"/>
              </a:rPr>
              <a:t>sa</a:t>
            </a:r>
            <a:r>
              <a:rPr lang="en-US" sz="1600" dirty="0" err="1" smtClean="0">
                <a:latin typeface="Calibri" pitchFamily="-100" charset="0"/>
              </a:rPr>
              <a:t>'Nkaku</a:t>
            </a:r>
            <a:r>
              <a:rPr lang="en-US" sz="1600" dirty="0" smtClean="0">
                <a:latin typeface="Calibri" pitchFamily="-100" charset="0"/>
              </a:rPr>
              <a:t> </a:t>
            </a:r>
            <a:r>
              <a:rPr lang="en-US" sz="1600" dirty="0">
                <a:latin typeface="Calibri" pitchFamily="-100" charset="0"/>
              </a:rPr>
              <a:t>no </a:t>
            </a:r>
            <a:r>
              <a:rPr lang="en-US" sz="1600" b="1" dirty="0" err="1" smtClean="0">
                <a:latin typeface="Calibri" pitchFamily="-100" charset="0"/>
              </a:rPr>
              <a:t>ja</a:t>
            </a:r>
            <a:r>
              <a:rPr lang="en-US" sz="1600" dirty="0" err="1" smtClean="0">
                <a:latin typeface="Calibri" pitchFamily="-100" charset="0"/>
              </a:rPr>
              <a:t>'ne</a:t>
            </a:r>
            <a:r>
              <a:rPr lang="en-US" sz="1600" dirty="0" smtClean="0">
                <a:latin typeface="Calibri" pitchFamily="-100" charset="0"/>
              </a:rPr>
              <a:t> </a:t>
            </a:r>
            <a:r>
              <a:rPr lang="en-US" sz="1600" dirty="0">
                <a:latin typeface="Calibri" pitchFamily="-100" charset="0"/>
              </a:rPr>
              <a:t>no </a:t>
            </a:r>
            <a:endParaRPr lang="de-DE" sz="1600" dirty="0" smtClean="0">
              <a:latin typeface="Calibri" pitchFamily="-100" charset="0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2493400" y="116632"/>
            <a:ext cx="3024336" cy="461665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 err="1" smtClean="0">
                <a:latin typeface="+mj-lt"/>
              </a:rPr>
              <a:t>Akzentphrasen</a:t>
            </a:r>
            <a:r>
              <a:rPr lang="en-GB" sz="2400" dirty="0" smtClean="0">
                <a:latin typeface="+mj-lt"/>
              </a:rPr>
              <a:t> und f0</a:t>
            </a:r>
            <a:endParaRPr lang="en-GB" sz="2400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 bwMode="auto">
          <a:xfrm>
            <a:off x="539552" y="764704"/>
            <a:ext cx="75961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Das Default-Muster ist ein Anstieg zum zweiten Mora und allmähliche f0-Senkung zur rechten AP-Grenze. Dies sieht man oft am deutlichsten in akzentlosen Wörtern (hier </a:t>
            </a:r>
            <a:r>
              <a:rPr lang="de-DE" sz="2400" i="1" dirty="0" err="1" smtClean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maNnakani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).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467544" y="5949280"/>
            <a:ext cx="85715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H- in der Nähe der zweiten Mora; dann allmählicher Abstieg auf L%</a:t>
            </a:r>
          </a:p>
        </p:txBody>
      </p:sp>
    </p:spTree>
    <p:extLst>
      <p:ext uri="{BB962C8B-B14F-4D97-AF65-F5344CB8AC3E}">
        <p14:creationId xmlns:p14="http://schemas.microsoft.com/office/powerpoint/2010/main" val="2746934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2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2003522"/>
            <a:ext cx="7688229" cy="4260718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479419" y="-22696"/>
            <a:ext cx="3024336" cy="461665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 err="1" smtClean="0">
                <a:latin typeface="+mj-lt"/>
              </a:rPr>
              <a:t>Akzentphrasen</a:t>
            </a:r>
            <a:r>
              <a:rPr lang="en-GB" sz="2400" dirty="0" smtClean="0">
                <a:latin typeface="+mj-lt"/>
              </a:rPr>
              <a:t> und f0</a:t>
            </a:r>
            <a:endParaRPr lang="en-GB" sz="24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525571" y="548680"/>
            <a:ext cx="75961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Das Default-Muster ist ein Anstieg zum zweiten Mora und allmähliche f0-Senkung zur rechten AP-Grenze. Dies sieht man oft am deutlichsten in akzentlosen Wörtern (hier sind alle Wörter </a:t>
            </a:r>
            <a:r>
              <a:rPr lang="de-DE" sz="2400" dirty="0" err="1" smtClean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unakzentuiert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).</a:t>
            </a:r>
          </a:p>
        </p:txBody>
      </p:sp>
      <p:pic>
        <p:nvPicPr>
          <p:cNvPr id="5" name="VendittiEtalFig2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241" y="2145228"/>
            <a:ext cx="492389" cy="4923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395536" y="6309320"/>
            <a:ext cx="828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dirty="0" smtClean="0">
                <a:latin typeface="Calibri" pitchFamily="-100" charset="0"/>
              </a:rPr>
              <a:t>Wir haben die Zeitschrift verloren, die wir als Souvenir-Geschenk bekommen haben</a:t>
            </a:r>
          </a:p>
        </p:txBody>
      </p:sp>
    </p:spTree>
    <p:extLst>
      <p:ext uri="{BB962C8B-B14F-4D97-AF65-F5344CB8AC3E}">
        <p14:creationId xmlns:p14="http://schemas.microsoft.com/office/powerpoint/2010/main" val="959154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475656" y="76897"/>
            <a:ext cx="5832648" cy="461665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 err="1" smtClean="0">
                <a:latin typeface="+mj-lt"/>
              </a:rPr>
              <a:t>Lexikalischer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Akzent</a:t>
            </a:r>
            <a:r>
              <a:rPr lang="en-GB" sz="2400" dirty="0" smtClean="0">
                <a:latin typeface="+mj-lt"/>
              </a:rPr>
              <a:t>, </a:t>
            </a:r>
            <a:r>
              <a:rPr lang="en-GB" sz="2400" dirty="0" err="1" smtClean="0">
                <a:latin typeface="+mj-lt"/>
              </a:rPr>
              <a:t>Akzentphrasen</a:t>
            </a:r>
            <a:r>
              <a:rPr lang="en-GB" sz="2400" dirty="0" smtClean="0">
                <a:latin typeface="+mj-lt"/>
              </a:rPr>
              <a:t> und f0</a:t>
            </a:r>
            <a:endParaRPr lang="en-GB" sz="24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339387" y="620688"/>
            <a:ext cx="82013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Calibri" pitchFamily="-100" charset="0"/>
              </a:rPr>
              <a:t>H- </a:t>
            </a:r>
            <a:r>
              <a:rPr lang="en-US" sz="2400" dirty="0" err="1" smtClean="0">
                <a:latin typeface="Calibri" pitchFamily="-100" charset="0"/>
              </a:rPr>
              <a:t>vor</a:t>
            </a:r>
            <a:r>
              <a:rPr lang="en-US" sz="2400" dirty="0" smtClean="0">
                <a:latin typeface="Calibri" pitchFamily="-100" charset="0"/>
              </a:rPr>
              <a:t> H*+L in der </a:t>
            </a:r>
            <a:r>
              <a:rPr lang="en-US" sz="2400" dirty="0" err="1" smtClean="0">
                <a:latin typeface="Calibri" pitchFamily="-100" charset="0"/>
              </a:rPr>
              <a:t>selben</a:t>
            </a:r>
            <a:r>
              <a:rPr lang="en-US" sz="2400" dirty="0" smtClean="0">
                <a:latin typeface="Calibri" pitchFamily="-100" charset="0"/>
              </a:rPr>
              <a:t> AP </a:t>
            </a:r>
            <a:r>
              <a:rPr lang="en-US" sz="2400" dirty="0" err="1" smtClean="0">
                <a:latin typeface="Calibri" pitchFamily="-100" charset="0"/>
              </a:rPr>
              <a:t>verursacht</a:t>
            </a:r>
            <a:r>
              <a:rPr lang="en-US" sz="2400" dirty="0" smtClean="0">
                <a:latin typeface="Calibri" pitchFamily="-100" charset="0"/>
              </a:rPr>
              <a:t> </a:t>
            </a:r>
            <a:r>
              <a:rPr lang="en-US" sz="2400" dirty="0" err="1" smtClean="0">
                <a:latin typeface="Calibri" pitchFamily="-100" charset="0"/>
              </a:rPr>
              <a:t>einen</a:t>
            </a:r>
            <a:r>
              <a:rPr lang="en-US" sz="2400" dirty="0" smtClean="0">
                <a:latin typeface="Calibri" pitchFamily="-100" charset="0"/>
              </a:rPr>
              <a:t> </a:t>
            </a:r>
            <a:r>
              <a:rPr lang="en-US" sz="2400" dirty="0" err="1" smtClean="0">
                <a:latin typeface="Calibri" pitchFamily="-100" charset="0"/>
              </a:rPr>
              <a:t>hohen</a:t>
            </a:r>
            <a:r>
              <a:rPr lang="en-US" sz="2400" dirty="0" smtClean="0">
                <a:latin typeface="Calibri" pitchFamily="-100" charset="0"/>
              </a:rPr>
              <a:t> f0-Plateau </a:t>
            </a:r>
            <a:r>
              <a:rPr lang="en-US" sz="2400" dirty="0" err="1" smtClean="0">
                <a:latin typeface="Calibri" pitchFamily="-100" charset="0"/>
              </a:rPr>
              <a:t>oder</a:t>
            </a:r>
            <a:r>
              <a:rPr lang="en-US" sz="2400" dirty="0" smtClean="0">
                <a:latin typeface="Calibri" pitchFamily="-100" charset="0"/>
              </a:rPr>
              <a:t> </a:t>
            </a:r>
            <a:r>
              <a:rPr lang="en-US" sz="2400" dirty="0" err="1" smtClean="0">
                <a:latin typeface="Calibri" pitchFamily="-100" charset="0"/>
              </a:rPr>
              <a:t>leichten</a:t>
            </a:r>
            <a:r>
              <a:rPr lang="en-US" sz="2400" dirty="0" smtClean="0">
                <a:latin typeface="Calibri" pitchFamily="-100" charset="0"/>
              </a:rPr>
              <a:t> </a:t>
            </a:r>
            <a:r>
              <a:rPr lang="en-US" sz="2400" dirty="0" err="1" smtClean="0">
                <a:latin typeface="Calibri" pitchFamily="-100" charset="0"/>
              </a:rPr>
              <a:t>Anstieg</a:t>
            </a:r>
            <a:r>
              <a:rPr lang="en-US" sz="2400" dirty="0" smtClean="0">
                <a:latin typeface="Calibri" pitchFamily="-100" charset="0"/>
              </a:rPr>
              <a:t> von H- </a:t>
            </a:r>
            <a:r>
              <a:rPr lang="en-US" sz="2400" dirty="0" err="1" smtClean="0">
                <a:latin typeface="Calibri" pitchFamily="-100" charset="0"/>
              </a:rPr>
              <a:t>zum</a:t>
            </a:r>
            <a:r>
              <a:rPr lang="en-US" sz="2400" dirty="0" smtClean="0">
                <a:latin typeface="Calibri" pitchFamily="-100" charset="0"/>
              </a:rPr>
              <a:t> H*+L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40968"/>
            <a:ext cx="9144000" cy="30890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323528" y="2636912"/>
            <a:ext cx="86409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 smtClean="0">
                <a:latin typeface="Calibri" pitchFamily="-100" charset="0"/>
              </a:rPr>
              <a:t>Omiyage</a:t>
            </a:r>
            <a:r>
              <a:rPr lang="en-US" sz="2400" dirty="0" smtClean="0">
                <a:latin typeface="Calibri" pitchFamily="-100" charset="0"/>
              </a:rPr>
              <a:t>-no                             </a:t>
            </a:r>
            <a:r>
              <a:rPr lang="en-US" sz="2400" dirty="0" err="1" smtClean="0">
                <a:latin typeface="Calibri" pitchFamily="-100" charset="0"/>
              </a:rPr>
              <a:t>ch</a:t>
            </a:r>
            <a:r>
              <a:rPr lang="en-US" sz="2400" b="1" dirty="0" err="1" smtClean="0">
                <a:latin typeface="Calibri" pitchFamily="-100" charset="0"/>
              </a:rPr>
              <a:t>i</a:t>
            </a:r>
            <a:r>
              <a:rPr lang="en-US" sz="2400" dirty="0" err="1">
                <a:latin typeface="Calibri" pitchFamily="-100" charset="0"/>
              </a:rPr>
              <a:t>'</a:t>
            </a:r>
            <a:r>
              <a:rPr lang="en-US" sz="2400" dirty="0" err="1" smtClean="0">
                <a:latin typeface="Calibri" pitchFamily="-100" charset="0"/>
              </a:rPr>
              <a:t>izu</a:t>
            </a:r>
            <a:r>
              <a:rPr lang="en-US" sz="2400" dirty="0" smtClean="0">
                <a:latin typeface="Calibri" pitchFamily="-100" charset="0"/>
              </a:rPr>
              <a:t>-o                                </a:t>
            </a:r>
            <a:r>
              <a:rPr lang="en-US" sz="2400" dirty="0" err="1" smtClean="0">
                <a:latin typeface="Calibri" pitchFamily="-100" charset="0"/>
              </a:rPr>
              <a:t>t</a:t>
            </a:r>
            <a:r>
              <a:rPr lang="en-US" sz="2400" b="1" dirty="0" err="1" smtClean="0">
                <a:latin typeface="Calibri" pitchFamily="-100" charset="0"/>
              </a:rPr>
              <a:t>a</a:t>
            </a:r>
            <a:r>
              <a:rPr lang="en-US" sz="2400" dirty="0" err="1">
                <a:latin typeface="Calibri" pitchFamily="-100" charset="0"/>
              </a:rPr>
              <a:t>'</a:t>
            </a:r>
            <a:r>
              <a:rPr lang="en-US" sz="2400" dirty="0" err="1" smtClean="0">
                <a:latin typeface="Calibri" pitchFamily="-100" charset="0"/>
              </a:rPr>
              <a:t>beta</a:t>
            </a:r>
            <a:endParaRPr lang="en-US" sz="2400" dirty="0" smtClean="0">
              <a:latin typeface="Calibri" pitchFamily="-100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339387" y="6242488"/>
            <a:ext cx="90364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1600" dirty="0" err="1" smtClean="0">
                <a:latin typeface="Calibri" pitchFamily="-100" charset="0"/>
              </a:rPr>
              <a:t>Wir</a:t>
            </a:r>
            <a:r>
              <a:rPr lang="en-US" sz="1600" dirty="0" smtClean="0">
                <a:latin typeface="Calibri" pitchFamily="-100" charset="0"/>
              </a:rPr>
              <a:t> </a:t>
            </a:r>
            <a:r>
              <a:rPr lang="en-US" sz="1600" dirty="0" err="1" smtClean="0">
                <a:latin typeface="Calibri" pitchFamily="-100" charset="0"/>
              </a:rPr>
              <a:t>haben</a:t>
            </a:r>
            <a:r>
              <a:rPr lang="en-US" sz="1600" dirty="0" smtClean="0">
                <a:latin typeface="Calibri" pitchFamily="-100" charset="0"/>
              </a:rPr>
              <a:t> den </a:t>
            </a:r>
            <a:r>
              <a:rPr lang="en-US" sz="1600" dirty="0" err="1" smtClean="0">
                <a:latin typeface="Calibri" pitchFamily="-100" charset="0"/>
              </a:rPr>
              <a:t>Käse</a:t>
            </a:r>
            <a:r>
              <a:rPr lang="en-US" sz="1600" dirty="0" smtClean="0">
                <a:latin typeface="Calibri" pitchFamily="-100" charset="0"/>
              </a:rPr>
              <a:t> </a:t>
            </a:r>
            <a:r>
              <a:rPr lang="en-US" sz="1600" dirty="0" err="1" smtClean="0">
                <a:latin typeface="Calibri" pitchFamily="-100" charset="0"/>
              </a:rPr>
              <a:t>gegessen</a:t>
            </a:r>
            <a:r>
              <a:rPr lang="en-US" sz="1600" dirty="0" smtClean="0">
                <a:latin typeface="Calibri" pitchFamily="-100" charset="0"/>
              </a:rPr>
              <a:t>, den </a:t>
            </a:r>
            <a:r>
              <a:rPr lang="en-US" sz="1600" dirty="0" err="1" smtClean="0">
                <a:latin typeface="Calibri" pitchFamily="-100" charset="0"/>
              </a:rPr>
              <a:t>wir</a:t>
            </a:r>
            <a:r>
              <a:rPr lang="en-US" sz="1600" dirty="0" smtClean="0">
                <a:latin typeface="Calibri" pitchFamily="-100" charset="0"/>
              </a:rPr>
              <a:t> </a:t>
            </a:r>
            <a:r>
              <a:rPr lang="en-US" sz="1600" dirty="0" err="1" smtClean="0">
                <a:latin typeface="Calibri" pitchFamily="-100" charset="0"/>
              </a:rPr>
              <a:t>als</a:t>
            </a:r>
            <a:r>
              <a:rPr lang="en-US" sz="1600" dirty="0" smtClean="0">
                <a:latin typeface="Calibri" pitchFamily="-100" charset="0"/>
              </a:rPr>
              <a:t> Souvenir-</a:t>
            </a:r>
            <a:r>
              <a:rPr lang="en-US" sz="1600" dirty="0" err="1" smtClean="0">
                <a:latin typeface="Calibri" pitchFamily="-100" charset="0"/>
              </a:rPr>
              <a:t>Geschenk</a:t>
            </a:r>
            <a:r>
              <a:rPr lang="en-US" sz="1600" dirty="0" smtClean="0">
                <a:latin typeface="Calibri" pitchFamily="-100" charset="0"/>
              </a:rPr>
              <a:t> </a:t>
            </a:r>
            <a:r>
              <a:rPr lang="en-US" sz="1600" dirty="0" err="1" smtClean="0">
                <a:latin typeface="Calibri" pitchFamily="-100" charset="0"/>
              </a:rPr>
              <a:t>bekommen</a:t>
            </a:r>
            <a:r>
              <a:rPr lang="en-US" sz="1600" dirty="0" smtClean="0">
                <a:latin typeface="Calibri" pitchFamily="-100" charset="0"/>
              </a:rPr>
              <a:t> </a:t>
            </a:r>
            <a:r>
              <a:rPr lang="en-US" sz="1600" dirty="0" err="1" smtClean="0">
                <a:latin typeface="Calibri" pitchFamily="-100" charset="0"/>
              </a:rPr>
              <a:t>haben</a:t>
            </a:r>
            <a:endParaRPr lang="en-US" sz="1600" dirty="0" smtClean="0">
              <a:latin typeface="Calibri" pitchFamily="-100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4139952" y="3501009"/>
            <a:ext cx="1224136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Calibri" pitchFamily="-100" charset="0"/>
              </a:rPr>
              <a:t>H*+L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187624" y="3501009"/>
            <a:ext cx="864096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Calibri" pitchFamily="-100" charset="0"/>
              </a:rPr>
              <a:t>H-</a:t>
            </a:r>
          </a:p>
        </p:txBody>
      </p:sp>
      <p:pic>
        <p:nvPicPr>
          <p:cNvPr id="9" name="VendittiEtalFig2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28320" y="2023151"/>
            <a:ext cx="478409" cy="47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18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420888"/>
            <a:ext cx="9144000" cy="3186545"/>
          </a:xfrm>
          <a:prstGeom prst="rect">
            <a:avLst/>
          </a:prstGeom>
        </p:spPr>
      </p:pic>
      <p:pic>
        <p:nvPicPr>
          <p:cNvPr id="5" name="VendittiEtalFig3c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1220" y="1870472"/>
            <a:ext cx="550416" cy="5504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1403648" y="1893025"/>
            <a:ext cx="74888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 smtClean="0">
                <a:latin typeface="Calibri" pitchFamily="-100" charset="0"/>
              </a:rPr>
              <a:t>Y</a:t>
            </a:r>
            <a:r>
              <a:rPr lang="en-US" sz="2400" b="1" dirty="0" err="1" smtClean="0">
                <a:latin typeface="Calibri" pitchFamily="-100" charset="0"/>
              </a:rPr>
              <a:t>a’</a:t>
            </a:r>
            <a:r>
              <a:rPr lang="en-US" sz="2400" dirty="0" err="1" smtClean="0">
                <a:latin typeface="Calibri" pitchFamily="-100" charset="0"/>
              </a:rPr>
              <a:t>mano</a:t>
            </a:r>
            <a:r>
              <a:rPr lang="en-US" sz="2400" dirty="0" smtClean="0">
                <a:latin typeface="Calibri" pitchFamily="-100" charset="0"/>
              </a:rPr>
              <a:t> </a:t>
            </a:r>
            <a:r>
              <a:rPr lang="en-US" sz="2400" dirty="0" err="1" smtClean="0">
                <a:latin typeface="Calibri" pitchFamily="-100" charset="0"/>
              </a:rPr>
              <a:t>wa</a:t>
            </a:r>
            <a:r>
              <a:rPr lang="en-US" sz="2400" dirty="0" smtClean="0">
                <a:latin typeface="Calibri" pitchFamily="-100" charset="0"/>
              </a:rPr>
              <a:t> </a:t>
            </a:r>
            <a:r>
              <a:rPr lang="en-US" sz="2400" dirty="0" err="1" smtClean="0">
                <a:latin typeface="Calibri" pitchFamily="-100" charset="0"/>
              </a:rPr>
              <a:t>oy</a:t>
            </a:r>
            <a:r>
              <a:rPr lang="en-US" sz="2400" b="1" dirty="0" err="1" smtClean="0">
                <a:latin typeface="Calibri" pitchFamily="-100" charset="0"/>
              </a:rPr>
              <a:t>o’</a:t>
            </a:r>
            <a:r>
              <a:rPr lang="en-US" sz="2400" dirty="0" err="1" smtClean="0">
                <a:latin typeface="Calibri" pitchFamily="-100" charset="0"/>
              </a:rPr>
              <a:t>iederu</a:t>
            </a:r>
            <a:r>
              <a:rPr lang="en-US" sz="2400" dirty="0" smtClean="0">
                <a:latin typeface="Calibri" pitchFamily="-100" charset="0"/>
              </a:rPr>
              <a:t> </a:t>
            </a:r>
            <a:r>
              <a:rPr lang="en-US" sz="2400" dirty="0" err="1" smtClean="0">
                <a:latin typeface="Calibri" pitchFamily="-100" charset="0"/>
              </a:rPr>
              <a:t>ga</a:t>
            </a:r>
            <a:r>
              <a:rPr lang="en-US" sz="2400" dirty="0" smtClean="0">
                <a:latin typeface="Calibri" pitchFamily="-100" charset="0"/>
              </a:rPr>
              <a:t>, </a:t>
            </a:r>
            <a:r>
              <a:rPr lang="en-US" sz="2400" dirty="0" err="1" smtClean="0">
                <a:latin typeface="Calibri" pitchFamily="-100" charset="0"/>
              </a:rPr>
              <a:t>marude</a:t>
            </a:r>
            <a:r>
              <a:rPr lang="en-US" sz="2400" dirty="0" smtClean="0">
                <a:latin typeface="Calibri" pitchFamily="-100" charset="0"/>
              </a:rPr>
              <a:t> </a:t>
            </a:r>
            <a:r>
              <a:rPr lang="en-US" sz="2400" dirty="0" err="1" smtClean="0">
                <a:latin typeface="Calibri" pitchFamily="-100" charset="0"/>
              </a:rPr>
              <a:t>oborete-iru</a:t>
            </a:r>
            <a:r>
              <a:rPr lang="en-US" sz="2400" dirty="0" smtClean="0">
                <a:latin typeface="Calibri" pitchFamily="-100" charset="0"/>
              </a:rPr>
              <a:t> </a:t>
            </a:r>
            <a:r>
              <a:rPr lang="en-US" sz="2400" dirty="0" err="1" smtClean="0">
                <a:latin typeface="Calibri" pitchFamily="-100" charset="0"/>
              </a:rPr>
              <a:t>y</a:t>
            </a:r>
            <a:r>
              <a:rPr lang="en-US" sz="2400" b="1" dirty="0" err="1" smtClean="0">
                <a:latin typeface="Calibri" pitchFamily="-100" charset="0"/>
              </a:rPr>
              <a:t>o’</a:t>
            </a:r>
            <a:r>
              <a:rPr lang="en-US" sz="2400" dirty="0" err="1" smtClean="0">
                <a:latin typeface="Calibri" pitchFamily="-100" charset="0"/>
              </a:rPr>
              <a:t>oda</a:t>
            </a:r>
            <a:endParaRPr lang="en-US" sz="2400" dirty="0" smtClean="0">
              <a:latin typeface="Calibri" pitchFamily="-100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5724128" y="5607433"/>
            <a:ext cx="35283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Calibri" pitchFamily="-100" charset="0"/>
              </a:rPr>
              <a:t>o  b o r e t    e  </a:t>
            </a:r>
            <a:r>
              <a:rPr lang="en-US" sz="2400" dirty="0" err="1" smtClean="0">
                <a:latin typeface="Calibri" pitchFamily="-100" charset="0"/>
              </a:rPr>
              <a:t>r</a:t>
            </a:r>
            <a:r>
              <a:rPr lang="en-US" sz="2400" b="1" dirty="0" err="1" smtClean="0">
                <a:latin typeface="Calibri" pitchFamily="-100" charset="0"/>
              </a:rPr>
              <a:t>ɯ</a:t>
            </a:r>
            <a:r>
              <a:rPr lang="en-US" sz="2400" b="1" dirty="0" smtClean="0">
                <a:latin typeface="Calibri" pitchFamily="-100" charset="0"/>
              </a:rPr>
              <a:t>' </a:t>
            </a:r>
            <a:r>
              <a:rPr lang="en-US" sz="2400" dirty="0" smtClean="0">
                <a:latin typeface="Calibri" pitchFamily="-100" charset="0"/>
              </a:rPr>
              <a:t>j    o  d a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6588224" y="3547310"/>
            <a:ext cx="504056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Calibri" pitchFamily="-100" charset="0"/>
              </a:rPr>
              <a:t>H-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7596336" y="3068960"/>
            <a:ext cx="1008112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Calibri" pitchFamily="-100" charset="0"/>
              </a:rPr>
              <a:t>H*+L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5580112" y="4293096"/>
            <a:ext cx="711696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Calibri" pitchFamily="-100" charset="0"/>
              </a:rPr>
              <a:t>L%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8596932" y="4950222"/>
            <a:ext cx="711696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Calibri" pitchFamily="-100" charset="0"/>
              </a:rPr>
              <a:t>L%</a:t>
            </a:r>
          </a:p>
        </p:txBody>
      </p:sp>
      <p:pic>
        <p:nvPicPr>
          <p:cNvPr id="12" name="fig3oboreteiru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96336" y="6073290"/>
            <a:ext cx="508025" cy="5080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 bwMode="auto">
          <a:xfrm>
            <a:off x="339387" y="620688"/>
            <a:ext cx="82013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H-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vor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 H*+L in der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selben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 AP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verursacht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einen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hohen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 f0-Plateau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oder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leichten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Anstieg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 von H-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zum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 H*+L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475656" y="76897"/>
            <a:ext cx="5832648" cy="461665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 err="1" smtClean="0">
                <a:latin typeface="+mj-lt"/>
              </a:rPr>
              <a:t>Lexikalischer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Akzent</a:t>
            </a:r>
            <a:r>
              <a:rPr lang="en-GB" sz="2400" dirty="0" smtClean="0">
                <a:latin typeface="+mj-lt"/>
              </a:rPr>
              <a:t>, </a:t>
            </a:r>
            <a:r>
              <a:rPr lang="en-GB" sz="2400" dirty="0" err="1" smtClean="0">
                <a:latin typeface="+mj-lt"/>
              </a:rPr>
              <a:t>Akzentphrasen</a:t>
            </a:r>
            <a:r>
              <a:rPr lang="en-GB" sz="2400" dirty="0" smtClean="0">
                <a:latin typeface="+mj-lt"/>
              </a:rPr>
              <a:t> und f0</a:t>
            </a:r>
            <a:endParaRPr lang="en-GB" sz="24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391220" y="5949280"/>
            <a:ext cx="43247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dirty="0" err="1" smtClean="0">
                <a:latin typeface="Calibri" pitchFamily="-100" charset="0"/>
              </a:rPr>
              <a:t>Yamano</a:t>
            </a:r>
            <a:r>
              <a:rPr lang="de-DE" dirty="0" smtClean="0">
                <a:latin typeface="Calibri" pitchFamily="-100" charset="0"/>
              </a:rPr>
              <a:t> schwimmt, aber er ertrinkt fast</a:t>
            </a:r>
          </a:p>
        </p:txBody>
      </p:sp>
    </p:spTree>
    <p:extLst>
      <p:ext uri="{BB962C8B-B14F-4D97-AF65-F5344CB8AC3E}">
        <p14:creationId xmlns:p14="http://schemas.microsoft.com/office/powerpoint/2010/main" val="3684896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1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323528" y="513164"/>
            <a:ext cx="66247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 smtClean="0">
                <a:latin typeface="Calibri" pitchFamily="-100" charset="0"/>
              </a:rPr>
              <a:t>Eine</a:t>
            </a:r>
            <a:r>
              <a:rPr lang="en-US" sz="2400" dirty="0" smtClean="0">
                <a:latin typeface="Calibri" pitchFamily="-100" charset="0"/>
              </a:rPr>
              <a:t> IP </a:t>
            </a:r>
            <a:r>
              <a:rPr lang="en-US" sz="2400" dirty="0" err="1" smtClean="0">
                <a:latin typeface="Calibri" pitchFamily="-100" charset="0"/>
              </a:rPr>
              <a:t>besteht</a:t>
            </a:r>
            <a:r>
              <a:rPr lang="en-US" sz="2400" dirty="0" smtClean="0">
                <a:latin typeface="Calibri" pitchFamily="-100" charset="0"/>
              </a:rPr>
              <a:t> </a:t>
            </a:r>
            <a:r>
              <a:rPr lang="en-US" sz="2400" dirty="0" err="1" smtClean="0">
                <a:latin typeface="Calibri" pitchFamily="-100" charset="0"/>
              </a:rPr>
              <a:t>aus</a:t>
            </a:r>
            <a:r>
              <a:rPr lang="en-US" sz="2400" dirty="0" smtClean="0">
                <a:latin typeface="Calibri" pitchFamily="-100" charset="0"/>
              </a:rPr>
              <a:t> </a:t>
            </a:r>
            <a:r>
              <a:rPr lang="en-US" sz="2400" dirty="0" err="1" smtClean="0">
                <a:latin typeface="Calibri" pitchFamily="-100" charset="0"/>
              </a:rPr>
              <a:t>mindestens</a:t>
            </a:r>
            <a:r>
              <a:rPr lang="en-US" sz="2400" dirty="0" smtClean="0">
                <a:latin typeface="Calibri" pitchFamily="-100" charset="0"/>
              </a:rPr>
              <a:t> </a:t>
            </a:r>
            <a:r>
              <a:rPr lang="en-US" sz="2400" dirty="0" err="1" smtClean="0">
                <a:latin typeface="Calibri" pitchFamily="-100" charset="0"/>
              </a:rPr>
              <a:t>einer</a:t>
            </a:r>
            <a:r>
              <a:rPr lang="en-US" sz="2400" dirty="0" smtClean="0">
                <a:latin typeface="Calibri" pitchFamily="-100" charset="0"/>
              </a:rPr>
              <a:t> </a:t>
            </a:r>
            <a:r>
              <a:rPr lang="en-US" sz="2400" dirty="0">
                <a:latin typeface="Calibri" pitchFamily="-100" charset="0"/>
              </a:rPr>
              <a:t>A</a:t>
            </a:r>
            <a:r>
              <a:rPr lang="en-US" sz="2400" dirty="0" smtClean="0">
                <a:latin typeface="Calibri" pitchFamily="-100" charset="0"/>
              </a:rPr>
              <a:t>P.</a:t>
            </a:r>
            <a:endParaRPr lang="en-US" sz="2400" dirty="0">
              <a:latin typeface="Calibri" pitchFamily="-100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309092" y="1946449"/>
            <a:ext cx="84393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Calibri" pitchFamily="-100" charset="0"/>
              </a:rPr>
              <a:t>Der f0-Bereich </a:t>
            </a:r>
            <a:r>
              <a:rPr lang="en-US" sz="2400" dirty="0" err="1" smtClean="0">
                <a:latin typeface="Calibri" pitchFamily="-100" charset="0"/>
              </a:rPr>
              <a:t>wird</a:t>
            </a:r>
            <a:r>
              <a:rPr lang="en-US" sz="2400" dirty="0" smtClean="0">
                <a:latin typeface="Calibri" pitchFamily="-100" charset="0"/>
              </a:rPr>
              <a:t> pro IP </a:t>
            </a:r>
            <a:r>
              <a:rPr lang="en-US" sz="2400" dirty="0" err="1" smtClean="0">
                <a:latin typeface="Calibri" pitchFamily="-100" charset="0"/>
              </a:rPr>
              <a:t>neu</a:t>
            </a:r>
            <a:r>
              <a:rPr lang="en-US" sz="2400" dirty="0" smtClean="0">
                <a:latin typeface="Calibri" pitchFamily="-100" charset="0"/>
              </a:rPr>
              <a:t> </a:t>
            </a:r>
            <a:r>
              <a:rPr lang="en-US" sz="2400" dirty="0" err="1" smtClean="0">
                <a:latin typeface="Calibri" pitchFamily="-100" charset="0"/>
              </a:rPr>
              <a:t>berechnet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smtClean="0">
                <a:latin typeface="Calibri" pitchFamily="-100" charset="0"/>
              </a:rPr>
              <a:t>(f0-Reset </a:t>
            </a:r>
            <a:r>
              <a:rPr lang="en-US" sz="2400" dirty="0" err="1" smtClean="0">
                <a:latin typeface="Calibri" pitchFamily="-100" charset="0"/>
              </a:rPr>
              <a:t>nach</a:t>
            </a:r>
            <a:r>
              <a:rPr lang="en-US" sz="2400" dirty="0" smtClean="0">
                <a:latin typeface="Calibri" pitchFamily="-100" charset="0"/>
              </a:rPr>
              <a:t> </a:t>
            </a:r>
            <a:r>
              <a:rPr lang="en-US" sz="2400" dirty="0" err="1" smtClean="0">
                <a:latin typeface="Calibri" pitchFamily="-100" charset="0"/>
              </a:rPr>
              <a:t>einer</a:t>
            </a:r>
            <a:r>
              <a:rPr lang="en-US" sz="2400" dirty="0" smtClean="0">
                <a:latin typeface="Calibri" pitchFamily="-100" charset="0"/>
              </a:rPr>
              <a:t> IP-</a:t>
            </a:r>
            <a:r>
              <a:rPr lang="en-US" sz="2400" dirty="0" err="1" smtClean="0">
                <a:latin typeface="Calibri" pitchFamily="-100" charset="0"/>
              </a:rPr>
              <a:t>Grenze</a:t>
            </a:r>
            <a:r>
              <a:rPr lang="en-US" sz="2400" dirty="0" smtClean="0">
                <a:latin typeface="Calibri" pitchFamily="-100" charset="0"/>
              </a:rPr>
              <a:t>)</a:t>
            </a:r>
            <a:endParaRPr lang="en-US" sz="2400" dirty="0">
              <a:latin typeface="Calibri" pitchFamily="-100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043608" y="4013861"/>
            <a:ext cx="51340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[</a:t>
            </a:r>
            <a:r>
              <a:rPr lang="en-US" sz="2400" dirty="0" smtClean="0">
                <a:solidFill>
                  <a:srgbClr val="0000FF"/>
                </a:solidFill>
                <a:latin typeface="+mn-lt"/>
              </a:rPr>
              <a:t>[</a:t>
            </a:r>
            <a:r>
              <a:rPr lang="en-US" sz="2400" dirty="0" err="1" smtClean="0">
                <a:latin typeface="+mn-lt"/>
              </a:rPr>
              <a:t>s</a:t>
            </a:r>
            <a:r>
              <a:rPr lang="en-US" sz="2400" b="1" dirty="0" err="1" smtClean="0">
                <a:latin typeface="+mn-lt"/>
              </a:rPr>
              <a:t>a</a:t>
            </a:r>
            <a:r>
              <a:rPr lang="en-US" sz="2400" dirty="0" err="1" smtClean="0">
                <a:latin typeface="+mn-lt"/>
              </a:rPr>
              <a:t>'Nkaku</a:t>
            </a:r>
            <a:r>
              <a:rPr lang="en-US" sz="2400" dirty="0" smtClean="0">
                <a:latin typeface="+mn-lt"/>
              </a:rPr>
              <a:t> no</a:t>
            </a:r>
            <a:r>
              <a:rPr lang="en-US" sz="2400" dirty="0" smtClean="0">
                <a:solidFill>
                  <a:srgbClr val="0000FF"/>
                </a:solidFill>
                <a:latin typeface="+mn-lt"/>
              </a:rPr>
              <a:t>]</a:t>
            </a:r>
            <a:r>
              <a:rPr lang="en-US" sz="2400" baseline="-25000" dirty="0" smtClean="0">
                <a:solidFill>
                  <a:srgbClr val="0000FF"/>
                </a:solidFill>
                <a:latin typeface="+mn-lt"/>
              </a:rPr>
              <a:t>AP</a:t>
            </a:r>
            <a:r>
              <a:rPr lang="en-US" sz="2400" dirty="0" smtClean="0">
                <a:solidFill>
                  <a:srgbClr val="0000FF"/>
                </a:solidFill>
                <a:latin typeface="+mn-lt"/>
              </a:rPr>
              <a:t> [</a:t>
            </a:r>
            <a:r>
              <a:rPr lang="en-US" sz="2400" dirty="0" err="1" smtClean="0">
                <a:latin typeface="+mn-lt"/>
              </a:rPr>
              <a:t>y</a:t>
            </a:r>
            <a:r>
              <a:rPr lang="en-US" sz="2400" b="1" dirty="0" err="1" smtClean="0">
                <a:latin typeface="+mn-lt"/>
              </a:rPr>
              <a:t>a</a:t>
            </a:r>
            <a:r>
              <a:rPr lang="en-US" sz="2400" dirty="0" err="1" smtClean="0">
                <a:latin typeface="+mn-lt"/>
              </a:rPr>
              <a:t>'ne</a:t>
            </a:r>
            <a:r>
              <a:rPr lang="en-US" sz="2400" dirty="0" smtClean="0">
                <a:latin typeface="+mn-lt"/>
              </a:rPr>
              <a:t> no</a:t>
            </a:r>
            <a:r>
              <a:rPr lang="en-US" sz="2400" dirty="0" smtClean="0">
                <a:solidFill>
                  <a:srgbClr val="0000FF"/>
                </a:solidFill>
                <a:latin typeface="+mn-lt"/>
              </a:rPr>
              <a:t>]</a:t>
            </a:r>
            <a:r>
              <a:rPr lang="en-US" sz="2400" baseline="-25000" dirty="0" smtClean="0">
                <a:solidFill>
                  <a:srgbClr val="0000FF"/>
                </a:solidFill>
                <a:latin typeface="+mn-lt"/>
              </a:rPr>
              <a:t>AP</a:t>
            </a:r>
            <a:r>
              <a:rPr lang="en-US" sz="24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]</a:t>
            </a:r>
            <a:r>
              <a:rPr lang="en-US" sz="2400" baseline="-25000" dirty="0" smtClean="0">
                <a:solidFill>
                  <a:srgbClr val="FF0000"/>
                </a:solidFill>
                <a:latin typeface="+mn-lt"/>
              </a:rPr>
              <a:t>IP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L%</a:t>
            </a:r>
            <a:endParaRPr lang="en-US" sz="2400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065636" y="-20933"/>
            <a:ext cx="5674716" cy="461665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 smtClean="0">
                <a:latin typeface="+mj-lt"/>
              </a:rPr>
              <a:t>4. </a:t>
            </a:r>
            <a:r>
              <a:rPr lang="en-GB" sz="2400" dirty="0" err="1" smtClean="0">
                <a:latin typeface="+mj-lt"/>
              </a:rPr>
              <a:t>Intonationsphrasen</a:t>
            </a:r>
            <a:r>
              <a:rPr lang="en-GB" sz="2400" dirty="0" smtClean="0">
                <a:latin typeface="+mj-lt"/>
              </a:rPr>
              <a:t> (IP) </a:t>
            </a:r>
            <a:r>
              <a:rPr lang="en-GB" sz="2400" dirty="0" err="1" smtClean="0">
                <a:latin typeface="+mj-lt"/>
              </a:rPr>
              <a:t>im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Japanischen</a:t>
            </a:r>
            <a:endParaRPr lang="en-GB" sz="24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309092" y="1101513"/>
            <a:ext cx="66391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Calibri" pitchFamily="-100" charset="0"/>
              </a:rPr>
              <a:t>Der </a:t>
            </a:r>
            <a:r>
              <a:rPr lang="en-US" sz="2400" dirty="0" err="1" smtClean="0">
                <a:latin typeface="Calibri" pitchFamily="-100" charset="0"/>
              </a:rPr>
              <a:t>prosodische</a:t>
            </a:r>
            <a:r>
              <a:rPr lang="en-US" sz="2400" dirty="0" smtClean="0">
                <a:latin typeface="Calibri" pitchFamily="-100" charset="0"/>
              </a:rPr>
              <a:t> Bruch </a:t>
            </a:r>
            <a:r>
              <a:rPr lang="en-US" sz="2400" dirty="0" err="1" smtClean="0">
                <a:latin typeface="Calibri" pitchFamily="-100" charset="0"/>
              </a:rPr>
              <a:t>zwischen</a:t>
            </a:r>
            <a:r>
              <a:rPr lang="en-US" sz="2400" dirty="0" smtClean="0">
                <a:latin typeface="Calibri" pitchFamily="-100" charset="0"/>
              </a:rPr>
              <a:t> 2 IPs </a:t>
            </a:r>
            <a:r>
              <a:rPr lang="en-US" sz="2400" dirty="0" err="1" smtClean="0">
                <a:latin typeface="Calibri" pitchFamily="-100" charset="0"/>
              </a:rPr>
              <a:t>ist</a:t>
            </a:r>
            <a:r>
              <a:rPr lang="en-US" sz="2400" dirty="0" smtClean="0">
                <a:latin typeface="Calibri" pitchFamily="-100" charset="0"/>
              </a:rPr>
              <a:t> </a:t>
            </a:r>
            <a:r>
              <a:rPr lang="en-US" sz="2400" dirty="0" err="1" smtClean="0">
                <a:latin typeface="Calibri" pitchFamily="-100" charset="0"/>
              </a:rPr>
              <a:t>größer</a:t>
            </a:r>
            <a:r>
              <a:rPr lang="en-US" sz="2400" dirty="0" smtClean="0">
                <a:latin typeface="Calibri" pitchFamily="-100" charset="0"/>
              </a:rPr>
              <a:t> </a:t>
            </a:r>
            <a:r>
              <a:rPr lang="en-US" sz="2400" dirty="0" err="1" smtClean="0">
                <a:latin typeface="Calibri" pitchFamily="-100" charset="0"/>
              </a:rPr>
              <a:t>als</a:t>
            </a:r>
            <a:r>
              <a:rPr lang="en-US" sz="2400" dirty="0" smtClean="0">
                <a:latin typeface="Calibri" pitchFamily="-100" charset="0"/>
              </a:rPr>
              <a:t> </a:t>
            </a:r>
            <a:r>
              <a:rPr lang="en-US" sz="2400" dirty="0" err="1" smtClean="0">
                <a:latin typeface="Calibri" pitchFamily="-100" charset="0"/>
              </a:rPr>
              <a:t>zwischen</a:t>
            </a:r>
            <a:r>
              <a:rPr lang="en-US" sz="2400" dirty="0" smtClean="0">
                <a:latin typeface="Calibri" pitchFamily="-100" charset="0"/>
              </a:rPr>
              <a:t> </a:t>
            </a:r>
            <a:r>
              <a:rPr lang="en-US" sz="2400" dirty="0" err="1" smtClean="0">
                <a:latin typeface="Calibri" pitchFamily="-100" charset="0"/>
              </a:rPr>
              <a:t>zwei</a:t>
            </a:r>
            <a:r>
              <a:rPr lang="en-US" sz="2400" dirty="0" smtClean="0">
                <a:latin typeface="Calibri" pitchFamily="-100" charset="0"/>
              </a:rPr>
              <a:t> APs.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284188" y="2777446"/>
            <a:ext cx="8464276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 smtClean="0">
                <a:latin typeface="Calibri" pitchFamily="-100" charset="0"/>
              </a:rPr>
              <a:t>Wenn</a:t>
            </a:r>
            <a:r>
              <a:rPr lang="en-US" sz="2400" dirty="0" smtClean="0">
                <a:latin typeface="Calibri" pitchFamily="-100" charset="0"/>
              </a:rPr>
              <a:t> </a:t>
            </a:r>
            <a:r>
              <a:rPr lang="en-US" sz="2400" dirty="0" err="1" smtClean="0">
                <a:latin typeface="Calibri" pitchFamily="-100" charset="0"/>
              </a:rPr>
              <a:t>zwei</a:t>
            </a:r>
            <a:r>
              <a:rPr lang="en-US" sz="2400" dirty="0" smtClean="0">
                <a:latin typeface="Calibri" pitchFamily="-100" charset="0"/>
              </a:rPr>
              <a:t> APs in </a:t>
            </a:r>
            <a:r>
              <a:rPr lang="en-US" sz="2400" dirty="0" err="1" smtClean="0">
                <a:latin typeface="Calibri" pitchFamily="-100" charset="0"/>
              </a:rPr>
              <a:t>derselben</a:t>
            </a:r>
            <a:r>
              <a:rPr lang="en-US" sz="2400" dirty="0" smtClean="0">
                <a:latin typeface="Calibri" pitchFamily="-100" charset="0"/>
              </a:rPr>
              <a:t> IP </a:t>
            </a:r>
            <a:r>
              <a:rPr lang="en-US" sz="2400" dirty="0" err="1" smtClean="0">
                <a:latin typeface="Calibri" pitchFamily="-100" charset="0"/>
              </a:rPr>
              <a:t>vorkommen</a:t>
            </a:r>
            <a:r>
              <a:rPr lang="en-US" sz="2400" dirty="0" smtClean="0">
                <a:latin typeface="Calibri" pitchFamily="-100" charset="0"/>
              </a:rPr>
              <a:t>, </a:t>
            </a:r>
            <a:r>
              <a:rPr lang="en-US" sz="2400" dirty="0" err="1" smtClean="0">
                <a:latin typeface="Calibri" pitchFamily="-100" charset="0"/>
              </a:rPr>
              <a:t>sind</a:t>
            </a:r>
            <a:r>
              <a:rPr lang="en-US" sz="2400" dirty="0" smtClean="0">
                <a:latin typeface="Calibri" pitchFamily="-100" charset="0"/>
              </a:rPr>
              <a:t> </a:t>
            </a:r>
            <a:r>
              <a:rPr lang="en-US" sz="2400" dirty="0" err="1" smtClean="0">
                <a:latin typeface="Calibri" pitchFamily="-100" charset="0"/>
              </a:rPr>
              <a:t>akzentuierte</a:t>
            </a:r>
            <a:r>
              <a:rPr lang="en-US" sz="2400" dirty="0" smtClean="0">
                <a:latin typeface="Calibri" pitchFamily="-100" charset="0"/>
              </a:rPr>
              <a:t> </a:t>
            </a:r>
            <a:r>
              <a:rPr lang="en-US" sz="2400" dirty="0" err="1" smtClean="0">
                <a:latin typeface="Calibri" pitchFamily="-100" charset="0"/>
              </a:rPr>
              <a:t>Wörter</a:t>
            </a:r>
            <a:r>
              <a:rPr lang="en-US" sz="2400" dirty="0" smtClean="0">
                <a:latin typeface="Calibri" pitchFamily="-100" charset="0"/>
              </a:rPr>
              <a:t> </a:t>
            </a:r>
            <a:r>
              <a:rPr lang="en-US" sz="2400" dirty="0" err="1" smtClean="0">
                <a:latin typeface="Calibri" pitchFamily="-100" charset="0"/>
              </a:rPr>
              <a:t>mit</a:t>
            </a:r>
            <a:r>
              <a:rPr lang="en-US" sz="2400" dirty="0" smtClean="0">
                <a:latin typeface="Calibri" pitchFamily="-100" charset="0"/>
              </a:rPr>
              <a:t> </a:t>
            </a:r>
            <a:r>
              <a:rPr lang="en-US" sz="2400" dirty="0" err="1" smtClean="0">
                <a:latin typeface="Calibri" pitchFamily="-100" charset="0"/>
              </a:rPr>
              <a:t>Downstep</a:t>
            </a:r>
            <a:r>
              <a:rPr lang="en-US" sz="2400" dirty="0" smtClean="0">
                <a:latin typeface="Calibri" pitchFamily="-100" charset="0"/>
              </a:rPr>
              <a:t>, </a:t>
            </a:r>
            <a:r>
              <a:rPr lang="en-US" sz="2400" dirty="0" err="1" smtClean="0">
                <a:latin typeface="Calibri" pitchFamily="-100" charset="0"/>
              </a:rPr>
              <a:t>wenn</a:t>
            </a:r>
            <a:r>
              <a:rPr lang="en-US" sz="2400" dirty="0" smtClean="0">
                <a:latin typeface="Calibri" pitchFamily="-100" charset="0"/>
              </a:rPr>
              <a:t> die </a:t>
            </a:r>
            <a:r>
              <a:rPr lang="en-US" sz="2400" dirty="0" err="1" smtClean="0">
                <a:latin typeface="Calibri" pitchFamily="-100" charset="0"/>
              </a:rPr>
              <a:t>erste</a:t>
            </a:r>
            <a:r>
              <a:rPr lang="en-US" sz="2400" dirty="0" smtClean="0">
                <a:latin typeface="Calibri" pitchFamily="-100" charset="0"/>
              </a:rPr>
              <a:t> AP </a:t>
            </a:r>
            <a:r>
              <a:rPr lang="en-US" sz="2400" dirty="0" err="1" smtClean="0">
                <a:latin typeface="Calibri" pitchFamily="-100" charset="0"/>
              </a:rPr>
              <a:t>ein</a:t>
            </a:r>
            <a:r>
              <a:rPr lang="en-US" sz="2400" dirty="0" smtClean="0">
                <a:latin typeface="Calibri" pitchFamily="-100" charset="0"/>
              </a:rPr>
              <a:t> </a:t>
            </a:r>
            <a:r>
              <a:rPr lang="en-US" sz="2400" dirty="0" err="1" smtClean="0">
                <a:latin typeface="Calibri" pitchFamily="-100" charset="0"/>
              </a:rPr>
              <a:t>akzentuiertes</a:t>
            </a:r>
            <a:r>
              <a:rPr lang="en-US" sz="2400" dirty="0" smtClean="0">
                <a:latin typeface="Calibri" pitchFamily="-100" charset="0"/>
              </a:rPr>
              <a:t> </a:t>
            </a:r>
            <a:r>
              <a:rPr lang="en-US" sz="2400" dirty="0" err="1" smtClean="0">
                <a:latin typeface="Calibri" pitchFamily="-100" charset="0"/>
              </a:rPr>
              <a:t>Wort</a:t>
            </a:r>
            <a:r>
              <a:rPr lang="en-US" sz="2400" dirty="0" smtClean="0">
                <a:latin typeface="Calibri" pitchFamily="-100" charset="0"/>
              </a:rPr>
              <a:t> </a:t>
            </a:r>
            <a:r>
              <a:rPr lang="en-US" sz="2400" dirty="0" err="1" smtClean="0">
                <a:latin typeface="Calibri" pitchFamily="-100" charset="0"/>
              </a:rPr>
              <a:t>enthält</a:t>
            </a:r>
            <a:endParaRPr lang="en-US" sz="2400" dirty="0" smtClean="0">
              <a:latin typeface="Calibri" pitchFamily="-100" charset="0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1187624" y="4581129"/>
            <a:ext cx="9361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H*+L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3059832" y="5191855"/>
            <a:ext cx="9361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H*+L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2843808" y="5805264"/>
            <a:ext cx="21321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(mit </a:t>
            </a:r>
            <a:r>
              <a:rPr lang="de-DE" sz="2400" dirty="0" err="1" smtClean="0">
                <a:latin typeface="Calibri" pitchFamily="-100" charset="0"/>
              </a:rPr>
              <a:t>Downstep</a:t>
            </a:r>
            <a:r>
              <a:rPr lang="de-DE" sz="2400" dirty="0">
                <a:latin typeface="Calibri" pitchFamily="-100" charset="0"/>
              </a:rPr>
              <a:t>)</a:t>
            </a:r>
            <a:endParaRPr lang="de-DE" sz="2400" dirty="0" smtClean="0">
              <a:latin typeface="Calibri" pitchFamily="-1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925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 bwMode="auto">
          <a:xfrm>
            <a:off x="295855" y="671564"/>
            <a:ext cx="84642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Wenn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zwei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 APs in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derselben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 IP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vorkommen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,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ist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 der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zweite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mit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Downstep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,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wenn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 der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erste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eine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lexikalisches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Akzent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 pitchFamily="-100" charset="0"/>
              </a:rPr>
              <a:t> hat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475656" y="209899"/>
            <a:ext cx="5674716" cy="461665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 err="1" smtClean="0">
                <a:latin typeface="+mj-lt"/>
              </a:rPr>
              <a:t>Intonationsphrasen</a:t>
            </a:r>
            <a:r>
              <a:rPr lang="en-GB" sz="2400" dirty="0" smtClean="0">
                <a:latin typeface="+mj-lt"/>
              </a:rPr>
              <a:t> (IP) und </a:t>
            </a:r>
            <a:r>
              <a:rPr lang="en-GB" sz="2400" dirty="0" err="1" smtClean="0">
                <a:latin typeface="+mj-lt"/>
              </a:rPr>
              <a:t>Downstep</a:t>
            </a:r>
            <a:endParaRPr lang="en-GB" sz="2400" dirty="0">
              <a:latin typeface="+mj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25303"/>
            <a:ext cx="9144000" cy="278334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 bwMode="auto">
          <a:xfrm>
            <a:off x="107504" y="5934471"/>
            <a:ext cx="73448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s</a:t>
            </a:r>
            <a:r>
              <a:rPr lang="en-US" sz="2400" dirty="0" smtClean="0">
                <a:latin typeface="Calibri" pitchFamily="-100" charset="0"/>
              </a:rPr>
              <a:t>      </a:t>
            </a:r>
            <a:r>
              <a:rPr lang="en-US" sz="2400" b="1" dirty="0" smtClean="0">
                <a:latin typeface="Calibri" pitchFamily="-100" charset="0"/>
              </a:rPr>
              <a:t>a</a:t>
            </a:r>
            <a:r>
              <a:rPr lang="en-US" sz="2400" dirty="0" smtClean="0">
                <a:latin typeface="Calibri" pitchFamily="-100" charset="0"/>
              </a:rPr>
              <a:t> </a:t>
            </a:r>
            <a:r>
              <a:rPr lang="en-US" sz="2400" dirty="0" err="1" smtClean="0">
                <a:latin typeface="Calibri" pitchFamily="-100" charset="0"/>
              </a:rPr>
              <a:t>ŋka</a:t>
            </a:r>
            <a:r>
              <a:rPr lang="en-US" sz="2400" dirty="0" smtClean="0">
                <a:latin typeface="Calibri" pitchFamily="-100" charset="0"/>
              </a:rPr>
              <a:t> </a:t>
            </a:r>
            <a:r>
              <a:rPr lang="en-US" sz="2400" dirty="0" err="1" smtClean="0">
                <a:latin typeface="Calibri" pitchFamily="-100" charset="0"/>
              </a:rPr>
              <a:t>ku</a:t>
            </a:r>
            <a:r>
              <a:rPr lang="en-US" sz="2400" dirty="0" smtClean="0">
                <a:latin typeface="Calibri" pitchFamily="-100" charset="0"/>
              </a:rPr>
              <a:t> n o  j  </a:t>
            </a:r>
            <a:r>
              <a:rPr lang="en-US" sz="2400" b="1" dirty="0" smtClean="0">
                <a:latin typeface="Calibri" pitchFamily="-100" charset="0"/>
              </a:rPr>
              <a:t>a</a:t>
            </a:r>
            <a:r>
              <a:rPr lang="en-US" sz="2400" dirty="0" smtClean="0">
                <a:latin typeface="Calibri" pitchFamily="-100" charset="0"/>
              </a:rPr>
              <a:t>  n e  n  o   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395536" y="2554014"/>
            <a:ext cx="9361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Calibri" pitchFamily="-100" charset="0"/>
              </a:rPr>
              <a:t>H*+L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2267744" y="3846240"/>
            <a:ext cx="936104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Calibri" pitchFamily="-100" charset="0"/>
              </a:rPr>
              <a:t>H*+L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1979712" y="5070375"/>
            <a:ext cx="576064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Calibri" pitchFamily="-100" charset="0"/>
              </a:rPr>
              <a:t>L%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0" y="3846240"/>
            <a:ext cx="576064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Calibri" pitchFamily="-100" charset="0"/>
              </a:rPr>
              <a:t>%L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3635896" y="5346982"/>
            <a:ext cx="576064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alibri" pitchFamily="-100" charset="0"/>
              </a:rPr>
              <a:t>L%</a:t>
            </a:r>
          </a:p>
        </p:txBody>
      </p:sp>
      <p:sp>
        <p:nvSpPr>
          <p:cNvPr id="31" name="TextBox 30"/>
          <p:cNvSpPr txBox="1"/>
          <p:nvPr/>
        </p:nvSpPr>
        <p:spPr bwMode="auto">
          <a:xfrm>
            <a:off x="1547664" y="1772816"/>
            <a:ext cx="51340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[</a:t>
            </a:r>
            <a:r>
              <a:rPr lang="en-US" sz="2400" dirty="0" smtClean="0">
                <a:solidFill>
                  <a:srgbClr val="0000FF"/>
                </a:solidFill>
                <a:latin typeface="+mn-lt"/>
              </a:rPr>
              <a:t>[</a:t>
            </a:r>
            <a:r>
              <a:rPr lang="en-US" sz="2400" dirty="0" err="1" smtClean="0">
                <a:latin typeface="+mn-lt"/>
              </a:rPr>
              <a:t>s</a:t>
            </a:r>
            <a:r>
              <a:rPr lang="en-US" sz="2400" b="1" dirty="0" err="1" smtClean="0">
                <a:latin typeface="+mn-lt"/>
              </a:rPr>
              <a:t>a</a:t>
            </a:r>
            <a:r>
              <a:rPr lang="en-US" sz="2400" dirty="0" err="1" smtClean="0">
                <a:latin typeface="+mn-lt"/>
              </a:rPr>
              <a:t>'Nkaku</a:t>
            </a:r>
            <a:r>
              <a:rPr lang="en-US" sz="2400" dirty="0" smtClean="0">
                <a:latin typeface="+mn-lt"/>
              </a:rPr>
              <a:t> no</a:t>
            </a:r>
            <a:r>
              <a:rPr lang="en-US" sz="2400" dirty="0" smtClean="0">
                <a:solidFill>
                  <a:srgbClr val="0000FF"/>
                </a:solidFill>
                <a:latin typeface="+mn-lt"/>
              </a:rPr>
              <a:t>]</a:t>
            </a:r>
            <a:r>
              <a:rPr lang="en-US" sz="2400" baseline="-25000" dirty="0" smtClean="0">
                <a:solidFill>
                  <a:srgbClr val="0000FF"/>
                </a:solidFill>
                <a:latin typeface="+mn-lt"/>
              </a:rPr>
              <a:t>AP</a:t>
            </a:r>
            <a:r>
              <a:rPr lang="en-US" sz="2400" dirty="0" smtClean="0">
                <a:solidFill>
                  <a:srgbClr val="0000FF"/>
                </a:solidFill>
                <a:latin typeface="+mn-lt"/>
              </a:rPr>
              <a:t> [</a:t>
            </a:r>
            <a:r>
              <a:rPr lang="en-US" sz="2400" dirty="0" err="1" smtClean="0">
                <a:latin typeface="+mn-lt"/>
              </a:rPr>
              <a:t>y</a:t>
            </a:r>
            <a:r>
              <a:rPr lang="en-US" sz="2400" b="1" dirty="0" err="1" smtClean="0">
                <a:latin typeface="+mn-lt"/>
              </a:rPr>
              <a:t>a</a:t>
            </a:r>
            <a:r>
              <a:rPr lang="en-US" sz="2400" dirty="0" err="1" smtClean="0">
                <a:latin typeface="+mn-lt"/>
              </a:rPr>
              <a:t>'ne</a:t>
            </a:r>
            <a:r>
              <a:rPr lang="en-US" sz="2400" dirty="0" smtClean="0">
                <a:latin typeface="+mn-lt"/>
              </a:rPr>
              <a:t> no</a:t>
            </a:r>
            <a:r>
              <a:rPr lang="en-US" sz="2400" dirty="0" smtClean="0">
                <a:solidFill>
                  <a:srgbClr val="0000FF"/>
                </a:solidFill>
                <a:latin typeface="+mn-lt"/>
              </a:rPr>
              <a:t>]</a:t>
            </a:r>
            <a:r>
              <a:rPr lang="en-US" sz="2400" baseline="-25000" dirty="0" smtClean="0">
                <a:solidFill>
                  <a:srgbClr val="0000FF"/>
                </a:solidFill>
                <a:latin typeface="+mn-lt"/>
              </a:rPr>
              <a:t>AP</a:t>
            </a:r>
            <a:r>
              <a:rPr lang="en-US" sz="24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]L%</a:t>
            </a:r>
            <a:r>
              <a:rPr lang="en-US" sz="2400" baseline="-25000" dirty="0" smtClean="0">
                <a:solidFill>
                  <a:srgbClr val="FF0000"/>
                </a:solidFill>
                <a:latin typeface="+mn-lt"/>
              </a:rPr>
              <a:t>IP</a:t>
            </a:r>
            <a:endParaRPr lang="en-US" sz="2400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 bwMode="auto">
          <a:xfrm>
            <a:off x="2020888" y="3242593"/>
            <a:ext cx="14563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 err="1" smtClean="0">
                <a:solidFill>
                  <a:srgbClr val="FF6600"/>
                </a:solidFill>
                <a:latin typeface="Calibri" pitchFamily="-100" charset="0"/>
              </a:rPr>
              <a:t>Downstep</a:t>
            </a:r>
            <a:endParaRPr lang="de-DE" sz="2400" dirty="0" smtClean="0">
              <a:solidFill>
                <a:srgbClr val="FF6600"/>
              </a:solidFill>
              <a:latin typeface="Calibri" pitchFamily="-100" charset="0"/>
            </a:endParaRPr>
          </a:p>
        </p:txBody>
      </p:sp>
      <p:pic>
        <p:nvPicPr>
          <p:cNvPr id="20" name="Fig7-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51367" y="2700398"/>
            <a:ext cx="329028" cy="32902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 bwMode="auto">
          <a:xfrm>
            <a:off x="1070733" y="2297866"/>
            <a:ext cx="63096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 smtClean="0">
                <a:latin typeface="+mj-lt"/>
              </a:rPr>
              <a:t>setze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es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direkt</a:t>
            </a:r>
            <a:r>
              <a:rPr lang="en-US" sz="2400" dirty="0" smtClean="0">
                <a:latin typeface="+mj-lt"/>
              </a:rPr>
              <a:t> in der </a:t>
            </a:r>
            <a:r>
              <a:rPr lang="en-US" sz="2400" dirty="0" err="1" smtClean="0">
                <a:latin typeface="+mj-lt"/>
              </a:rPr>
              <a:t>Mitte</a:t>
            </a:r>
            <a:r>
              <a:rPr lang="en-US" sz="2400" dirty="0" smtClean="0">
                <a:latin typeface="+mj-lt"/>
              </a:rPr>
              <a:t> des </a:t>
            </a:r>
            <a:r>
              <a:rPr lang="en-US" sz="2400" dirty="0" err="1" smtClean="0">
                <a:latin typeface="+mj-lt"/>
              </a:rPr>
              <a:t>dreieckigen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Dachs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420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904" y="1570572"/>
            <a:ext cx="5855940" cy="21900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720" y="4365104"/>
            <a:ext cx="5855940" cy="22268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 bwMode="auto">
          <a:xfrm>
            <a:off x="1461840" y="4594908"/>
            <a:ext cx="462464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Calibri" pitchFamily="-100" charset="0"/>
              </a:rPr>
              <a:t>H-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921780" y="1562586"/>
            <a:ext cx="84190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Calibri" pitchFamily="-100" charset="0"/>
              </a:rPr>
              <a:t>H*+L</a:t>
            </a:r>
          </a:p>
        </p:txBody>
      </p:sp>
      <p:pic>
        <p:nvPicPr>
          <p:cNvPr id="10" name="VendittiEtalFig4a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81316" y="1597005"/>
            <a:ext cx="445864" cy="445864"/>
          </a:xfrm>
          <a:prstGeom prst="rect">
            <a:avLst/>
          </a:prstGeom>
        </p:spPr>
      </p:pic>
      <p:pic>
        <p:nvPicPr>
          <p:cNvPr id="11" name="VendittiEtalFig4a2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662823" y="4509120"/>
            <a:ext cx="480736" cy="48073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 bwMode="auto">
          <a:xfrm>
            <a:off x="6402701" y="5248496"/>
            <a:ext cx="2253704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Das Haus mit dem roten Dach ist sichtbar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475656" y="0"/>
            <a:ext cx="5674716" cy="461665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 err="1" smtClean="0">
                <a:latin typeface="+mj-lt"/>
              </a:rPr>
              <a:t>Intonationsphrasen</a:t>
            </a:r>
            <a:r>
              <a:rPr lang="en-GB" sz="2400" dirty="0" smtClean="0">
                <a:latin typeface="+mj-lt"/>
              </a:rPr>
              <a:t> (IP) und </a:t>
            </a:r>
            <a:r>
              <a:rPr lang="en-GB" sz="2400" dirty="0" err="1" smtClean="0">
                <a:latin typeface="+mj-lt"/>
              </a:rPr>
              <a:t>Downstep</a:t>
            </a:r>
            <a:endParaRPr lang="en-GB" sz="2400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467544" y="1179189"/>
            <a:ext cx="56166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 </a:t>
            </a:r>
            <a:r>
              <a:rPr lang="de-DE" sz="2400" dirty="0" smtClean="0">
                <a:latin typeface="Calibri" pitchFamily="-100" charset="0"/>
              </a:rPr>
              <a:t>  </a:t>
            </a:r>
            <a:r>
              <a:rPr lang="de-DE" sz="2400" b="1" dirty="0" err="1" smtClean="0">
                <a:latin typeface="Calibri" pitchFamily="-100" charset="0"/>
              </a:rPr>
              <a:t>ao'</a:t>
            </a:r>
            <a:r>
              <a:rPr lang="de-DE" sz="2400" dirty="0" err="1" smtClean="0">
                <a:latin typeface="Calibri" pitchFamily="-100" charset="0"/>
              </a:rPr>
              <a:t>i</a:t>
            </a:r>
            <a:r>
              <a:rPr lang="de-DE" sz="2400" dirty="0" smtClean="0">
                <a:latin typeface="Calibri" pitchFamily="-100" charset="0"/>
              </a:rPr>
              <a:t>     </a:t>
            </a:r>
            <a:r>
              <a:rPr lang="de-DE" sz="2400" dirty="0" smtClean="0">
                <a:solidFill>
                  <a:srgbClr val="0000FF"/>
                </a:solidFill>
                <a:latin typeface="Calibri" pitchFamily="-100" charset="0"/>
              </a:rPr>
              <a:t>|</a:t>
            </a:r>
            <a:r>
              <a:rPr lang="de-DE" sz="2400" dirty="0" smtClean="0">
                <a:latin typeface="Calibri" pitchFamily="-100" charset="0"/>
              </a:rPr>
              <a:t>    </a:t>
            </a:r>
            <a:r>
              <a:rPr lang="de-DE" sz="2400" b="1" dirty="0" err="1" smtClean="0">
                <a:latin typeface="Calibri" pitchFamily="-100" charset="0"/>
              </a:rPr>
              <a:t>ya'</a:t>
            </a:r>
            <a:r>
              <a:rPr lang="de-DE" sz="2400" dirty="0" err="1" smtClean="0">
                <a:latin typeface="Calibri" pitchFamily="-100" charset="0"/>
              </a:rPr>
              <a:t>neno</a:t>
            </a:r>
            <a:r>
              <a:rPr lang="de-DE" sz="2400" dirty="0" smtClean="0">
                <a:latin typeface="Calibri" pitchFamily="-100" charset="0"/>
              </a:rPr>
              <a:t>      </a:t>
            </a:r>
            <a:r>
              <a:rPr lang="de-DE" sz="2400" dirty="0" smtClean="0">
                <a:solidFill>
                  <a:srgbClr val="0000FF"/>
                </a:solidFill>
                <a:latin typeface="Calibri" pitchFamily="-100" charset="0"/>
              </a:rPr>
              <a:t>|</a:t>
            </a:r>
            <a:r>
              <a:rPr lang="de-DE" sz="2400" dirty="0" smtClean="0">
                <a:latin typeface="Calibri" pitchFamily="-100" charset="0"/>
              </a:rPr>
              <a:t> </a:t>
            </a:r>
            <a:r>
              <a:rPr lang="de-DE" sz="2400" b="1" dirty="0" err="1" smtClean="0">
                <a:latin typeface="Calibri" pitchFamily="-100" charset="0"/>
              </a:rPr>
              <a:t>ie</a:t>
            </a:r>
            <a:r>
              <a:rPr lang="de-DE" sz="2400" b="1" dirty="0" smtClean="0">
                <a:latin typeface="Calibri" pitchFamily="-100" charset="0"/>
              </a:rPr>
              <a:t>'</a:t>
            </a:r>
            <a:r>
              <a:rPr lang="de-DE" sz="2400" dirty="0" smtClean="0">
                <a:latin typeface="Calibri" pitchFamily="-100" charset="0"/>
              </a:rPr>
              <a:t>-</a:t>
            </a:r>
            <a:r>
              <a:rPr lang="de-DE" sz="2400" dirty="0" err="1" smtClean="0">
                <a:latin typeface="Calibri" pitchFamily="-100" charset="0"/>
              </a:rPr>
              <a:t>ga</a:t>
            </a:r>
            <a:r>
              <a:rPr lang="de-DE" sz="2400" dirty="0" smtClean="0">
                <a:latin typeface="Calibri" pitchFamily="-100" charset="0"/>
              </a:rPr>
              <a:t>     </a:t>
            </a:r>
            <a:r>
              <a:rPr lang="de-DE" sz="2400" dirty="0" smtClean="0">
                <a:solidFill>
                  <a:srgbClr val="0000FF"/>
                </a:solidFill>
                <a:latin typeface="Calibri" pitchFamily="-100" charset="0"/>
              </a:rPr>
              <a:t>|</a:t>
            </a:r>
            <a:r>
              <a:rPr lang="de-DE" sz="2400" dirty="0" smtClean="0">
                <a:latin typeface="Calibri" pitchFamily="-100" charset="0"/>
              </a:rPr>
              <a:t> </a:t>
            </a:r>
            <a:r>
              <a:rPr lang="de-DE" sz="2400" dirty="0" err="1" smtClean="0">
                <a:latin typeface="Calibri" pitchFamily="-100" charset="0"/>
              </a:rPr>
              <a:t>m</a:t>
            </a:r>
            <a:r>
              <a:rPr lang="de-DE" sz="2400" b="1" dirty="0" err="1" smtClean="0">
                <a:latin typeface="Calibri" pitchFamily="-100" charset="0"/>
              </a:rPr>
              <a:t>ie'</a:t>
            </a:r>
            <a:r>
              <a:rPr lang="de-DE" sz="2400" dirty="0" err="1" smtClean="0">
                <a:latin typeface="Calibri" pitchFamily="-100" charset="0"/>
              </a:rPr>
              <a:t>ru</a:t>
            </a:r>
            <a:endParaRPr lang="de-DE" sz="2400" dirty="0" smtClean="0">
              <a:latin typeface="Calibri" pitchFamily="-100" charset="0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107504" y="508852"/>
            <a:ext cx="87849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Eine IP (drei APs oben, zwei APs unten) daher </a:t>
            </a:r>
            <a:r>
              <a:rPr lang="de-DE" sz="2400" dirty="0" err="1" smtClean="0">
                <a:latin typeface="Calibri" pitchFamily="-100" charset="0"/>
              </a:rPr>
              <a:t>Downstep</a:t>
            </a:r>
            <a:r>
              <a:rPr lang="de-DE" sz="2400" dirty="0" smtClean="0">
                <a:latin typeface="Calibri" pitchFamily="-100" charset="0"/>
              </a:rPr>
              <a:t> in H*+L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2051720" y="2176651"/>
            <a:ext cx="84190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Calibri" pitchFamily="-100" charset="0"/>
              </a:rPr>
              <a:t>H*+L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3707904" y="2498337"/>
            <a:ext cx="84190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Calibri" pitchFamily="-100" charset="0"/>
              </a:rPr>
              <a:t>H*+L</a:t>
            </a:r>
          </a:p>
        </p:txBody>
      </p:sp>
      <p:sp>
        <p:nvSpPr>
          <p:cNvPr id="22" name="TextBox 21"/>
          <p:cNvSpPr txBox="1"/>
          <p:nvPr/>
        </p:nvSpPr>
        <p:spPr bwMode="auto">
          <a:xfrm>
            <a:off x="4860032" y="2852932"/>
            <a:ext cx="84190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Calibri" pitchFamily="-100" charset="0"/>
              </a:rPr>
              <a:t>H*+L</a:t>
            </a:r>
          </a:p>
        </p:txBody>
      </p:sp>
      <p:sp>
        <p:nvSpPr>
          <p:cNvPr id="23" name="TextBox 22"/>
          <p:cNvSpPr txBox="1"/>
          <p:nvPr/>
        </p:nvSpPr>
        <p:spPr bwMode="auto">
          <a:xfrm>
            <a:off x="1907704" y="1793418"/>
            <a:ext cx="14286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 err="1" smtClean="0">
                <a:solidFill>
                  <a:srgbClr val="FF6600"/>
                </a:solidFill>
                <a:latin typeface="Calibri" pitchFamily="-100" charset="0"/>
              </a:rPr>
              <a:t>downstep</a:t>
            </a:r>
            <a:endParaRPr lang="de-DE" sz="2400" dirty="0" smtClean="0">
              <a:solidFill>
                <a:srgbClr val="FF6600"/>
              </a:solidFill>
              <a:latin typeface="Calibri" pitchFamily="-100" charset="0"/>
            </a:endParaRPr>
          </a:p>
        </p:txBody>
      </p:sp>
      <p:sp>
        <p:nvSpPr>
          <p:cNvPr id="24" name="TextBox 23"/>
          <p:cNvSpPr txBox="1"/>
          <p:nvPr/>
        </p:nvSpPr>
        <p:spPr bwMode="auto">
          <a:xfrm>
            <a:off x="3352507" y="2146635"/>
            <a:ext cx="14286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 err="1" smtClean="0">
                <a:solidFill>
                  <a:srgbClr val="FF6600"/>
                </a:solidFill>
                <a:latin typeface="Calibri" pitchFamily="-100" charset="0"/>
              </a:rPr>
              <a:t>downstep</a:t>
            </a:r>
            <a:endParaRPr lang="de-DE" sz="2400" dirty="0" smtClean="0">
              <a:solidFill>
                <a:srgbClr val="FF6600"/>
              </a:solidFill>
              <a:latin typeface="Calibri" pitchFamily="-100" charset="0"/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4676680" y="2407483"/>
            <a:ext cx="14286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 err="1" smtClean="0">
                <a:solidFill>
                  <a:srgbClr val="FF6600"/>
                </a:solidFill>
                <a:latin typeface="Calibri" pitchFamily="-100" charset="0"/>
              </a:rPr>
              <a:t>downstep</a:t>
            </a:r>
            <a:endParaRPr lang="de-DE" sz="2400" dirty="0" smtClean="0">
              <a:solidFill>
                <a:srgbClr val="FF6600"/>
              </a:solidFill>
              <a:latin typeface="Calibri" pitchFamily="-100" charset="0"/>
            </a:endParaRPr>
          </a:p>
        </p:txBody>
      </p:sp>
      <p:sp>
        <p:nvSpPr>
          <p:cNvPr id="26" name="TextBox 25"/>
          <p:cNvSpPr txBox="1"/>
          <p:nvPr/>
        </p:nvSpPr>
        <p:spPr bwMode="auto">
          <a:xfrm>
            <a:off x="6372200" y="2086718"/>
            <a:ext cx="2304256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Das Haus mit dem blauen Dach ist sichtbar</a:t>
            </a:r>
          </a:p>
        </p:txBody>
      </p:sp>
      <p:sp>
        <p:nvSpPr>
          <p:cNvPr id="27" name="TextBox 26"/>
          <p:cNvSpPr txBox="1"/>
          <p:nvPr/>
        </p:nvSpPr>
        <p:spPr bwMode="auto">
          <a:xfrm>
            <a:off x="467544" y="3903439"/>
            <a:ext cx="56166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 </a:t>
            </a:r>
            <a:r>
              <a:rPr lang="de-DE" sz="2400" dirty="0" smtClean="0">
                <a:latin typeface="Calibri" pitchFamily="-100" charset="0"/>
              </a:rPr>
              <a:t>   </a:t>
            </a:r>
            <a:r>
              <a:rPr lang="de-DE" sz="2400" dirty="0" err="1" smtClean="0">
                <a:latin typeface="Calibri" pitchFamily="-100" charset="0"/>
              </a:rPr>
              <a:t>akai</a:t>
            </a:r>
            <a:r>
              <a:rPr lang="de-DE" sz="2400" dirty="0" smtClean="0">
                <a:latin typeface="Calibri" pitchFamily="-100" charset="0"/>
              </a:rPr>
              <a:t>        </a:t>
            </a:r>
            <a:r>
              <a:rPr lang="de-DE" sz="2400" b="1" dirty="0" err="1" smtClean="0">
                <a:latin typeface="Calibri" pitchFamily="-100" charset="0"/>
              </a:rPr>
              <a:t>ya'</a:t>
            </a:r>
            <a:r>
              <a:rPr lang="de-DE" sz="2400" dirty="0" err="1" smtClean="0">
                <a:latin typeface="Calibri" pitchFamily="-100" charset="0"/>
              </a:rPr>
              <a:t>neno</a:t>
            </a:r>
            <a:r>
              <a:rPr lang="de-DE" sz="2400" dirty="0" smtClean="0">
                <a:latin typeface="Calibri" pitchFamily="-100" charset="0"/>
              </a:rPr>
              <a:t>         </a:t>
            </a:r>
            <a:r>
              <a:rPr lang="de-DE" sz="2400" dirty="0" smtClean="0">
                <a:solidFill>
                  <a:srgbClr val="0000FF"/>
                </a:solidFill>
                <a:latin typeface="Calibri" pitchFamily="-100" charset="0"/>
              </a:rPr>
              <a:t>|</a:t>
            </a:r>
            <a:r>
              <a:rPr lang="de-DE" sz="2400" dirty="0" smtClean="0">
                <a:latin typeface="Calibri" pitchFamily="-100" charset="0"/>
              </a:rPr>
              <a:t> </a:t>
            </a:r>
            <a:r>
              <a:rPr lang="de-DE" sz="2400" b="1" dirty="0" err="1" smtClean="0">
                <a:latin typeface="Calibri" pitchFamily="-100" charset="0"/>
              </a:rPr>
              <a:t>ie</a:t>
            </a:r>
            <a:r>
              <a:rPr lang="de-DE" sz="2400" b="1" dirty="0" smtClean="0">
                <a:latin typeface="Calibri" pitchFamily="-100" charset="0"/>
              </a:rPr>
              <a:t>'</a:t>
            </a:r>
            <a:r>
              <a:rPr lang="de-DE" sz="2400" dirty="0" smtClean="0">
                <a:latin typeface="Calibri" pitchFamily="-100" charset="0"/>
              </a:rPr>
              <a:t>-</a:t>
            </a:r>
            <a:r>
              <a:rPr lang="de-DE" sz="2400" dirty="0" err="1" smtClean="0">
                <a:latin typeface="Calibri" pitchFamily="-100" charset="0"/>
              </a:rPr>
              <a:t>ga</a:t>
            </a:r>
            <a:r>
              <a:rPr lang="de-DE" sz="2400" dirty="0" smtClean="0">
                <a:latin typeface="Calibri" pitchFamily="-100" charset="0"/>
              </a:rPr>
              <a:t>      </a:t>
            </a:r>
            <a:r>
              <a:rPr lang="de-DE" sz="2400" dirty="0" smtClean="0">
                <a:solidFill>
                  <a:srgbClr val="0000FF"/>
                </a:solidFill>
                <a:latin typeface="Calibri" pitchFamily="-100" charset="0"/>
              </a:rPr>
              <a:t>|</a:t>
            </a:r>
            <a:r>
              <a:rPr lang="de-DE" sz="2400" dirty="0" smtClean="0">
                <a:latin typeface="Calibri" pitchFamily="-100" charset="0"/>
              </a:rPr>
              <a:t>   </a:t>
            </a:r>
            <a:r>
              <a:rPr lang="de-DE" sz="2400" dirty="0" err="1" smtClean="0">
                <a:latin typeface="Calibri" pitchFamily="-100" charset="0"/>
              </a:rPr>
              <a:t>m</a:t>
            </a:r>
            <a:r>
              <a:rPr lang="de-DE" sz="2400" b="1" dirty="0" err="1" smtClean="0">
                <a:latin typeface="Calibri" pitchFamily="-100" charset="0"/>
              </a:rPr>
              <a:t>ie'</a:t>
            </a:r>
            <a:r>
              <a:rPr lang="de-DE" sz="2400" dirty="0" err="1" smtClean="0">
                <a:latin typeface="Calibri" pitchFamily="-100" charset="0"/>
              </a:rPr>
              <a:t>ru</a:t>
            </a:r>
            <a:endParaRPr lang="de-DE" sz="2400" dirty="0" smtClean="0">
              <a:latin typeface="Calibri" pitchFamily="-100" charset="0"/>
            </a:endParaRPr>
          </a:p>
        </p:txBody>
      </p:sp>
      <p:sp>
        <p:nvSpPr>
          <p:cNvPr id="31" name="TextBox 30"/>
          <p:cNvSpPr txBox="1"/>
          <p:nvPr/>
        </p:nvSpPr>
        <p:spPr bwMode="auto">
          <a:xfrm>
            <a:off x="1486827" y="994523"/>
            <a:ext cx="4374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dirty="0" smtClean="0">
                <a:solidFill>
                  <a:srgbClr val="0000FF"/>
                </a:solidFill>
                <a:latin typeface="Calibri" pitchFamily="-100" charset="0"/>
              </a:rPr>
              <a:t>AP</a:t>
            </a:r>
          </a:p>
        </p:txBody>
      </p:sp>
      <p:sp>
        <p:nvSpPr>
          <p:cNvPr id="32" name="TextBox 31"/>
          <p:cNvSpPr txBox="1"/>
          <p:nvPr/>
        </p:nvSpPr>
        <p:spPr bwMode="auto">
          <a:xfrm>
            <a:off x="3219373" y="993220"/>
            <a:ext cx="4374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dirty="0" smtClean="0">
                <a:solidFill>
                  <a:srgbClr val="0000FF"/>
                </a:solidFill>
                <a:latin typeface="Calibri" pitchFamily="-100" charset="0"/>
              </a:rPr>
              <a:t>AP</a:t>
            </a:r>
          </a:p>
        </p:txBody>
      </p:sp>
      <p:sp>
        <p:nvSpPr>
          <p:cNvPr id="33" name="TextBox 32"/>
          <p:cNvSpPr txBox="1"/>
          <p:nvPr/>
        </p:nvSpPr>
        <p:spPr bwMode="auto">
          <a:xfrm>
            <a:off x="2123728" y="4580098"/>
            <a:ext cx="84190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Calibri" pitchFamily="-100" charset="0"/>
              </a:rPr>
              <a:t>H*+L</a:t>
            </a:r>
          </a:p>
        </p:txBody>
      </p:sp>
      <p:sp>
        <p:nvSpPr>
          <p:cNvPr id="34" name="TextBox 33"/>
          <p:cNvSpPr txBox="1"/>
          <p:nvPr/>
        </p:nvSpPr>
        <p:spPr bwMode="auto">
          <a:xfrm>
            <a:off x="3863207" y="5445224"/>
            <a:ext cx="84190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Calibri" pitchFamily="-100" charset="0"/>
              </a:rPr>
              <a:t>H*+L</a:t>
            </a:r>
          </a:p>
        </p:txBody>
      </p:sp>
      <p:sp>
        <p:nvSpPr>
          <p:cNvPr id="35" name="TextBox 34"/>
          <p:cNvSpPr txBox="1"/>
          <p:nvPr/>
        </p:nvSpPr>
        <p:spPr bwMode="auto">
          <a:xfrm>
            <a:off x="3336400" y="3718773"/>
            <a:ext cx="4374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dirty="0" smtClean="0">
                <a:solidFill>
                  <a:srgbClr val="0000FF"/>
                </a:solidFill>
                <a:latin typeface="Calibri" pitchFamily="-100" charset="0"/>
              </a:rPr>
              <a:t>AP</a:t>
            </a:r>
          </a:p>
        </p:txBody>
      </p:sp>
      <p:sp>
        <p:nvSpPr>
          <p:cNvPr id="36" name="TextBox 35"/>
          <p:cNvSpPr txBox="1"/>
          <p:nvPr/>
        </p:nvSpPr>
        <p:spPr bwMode="auto">
          <a:xfrm>
            <a:off x="4651528" y="3718773"/>
            <a:ext cx="4374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dirty="0" smtClean="0">
                <a:solidFill>
                  <a:srgbClr val="0000FF"/>
                </a:solidFill>
                <a:latin typeface="Calibri" pitchFamily="-100" charset="0"/>
              </a:rPr>
              <a:t>AP</a:t>
            </a:r>
          </a:p>
        </p:txBody>
      </p:sp>
      <p:sp>
        <p:nvSpPr>
          <p:cNvPr id="37" name="TextBox 36"/>
          <p:cNvSpPr txBox="1"/>
          <p:nvPr/>
        </p:nvSpPr>
        <p:spPr bwMode="auto">
          <a:xfrm>
            <a:off x="5208856" y="5805264"/>
            <a:ext cx="84190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Calibri" pitchFamily="-100" charset="0"/>
              </a:rPr>
              <a:t>H*+L</a:t>
            </a:r>
          </a:p>
        </p:txBody>
      </p:sp>
      <p:sp>
        <p:nvSpPr>
          <p:cNvPr id="38" name="TextBox 37"/>
          <p:cNvSpPr txBox="1"/>
          <p:nvPr/>
        </p:nvSpPr>
        <p:spPr bwMode="auto">
          <a:xfrm>
            <a:off x="5025504" y="5359815"/>
            <a:ext cx="14286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 err="1" smtClean="0">
                <a:solidFill>
                  <a:srgbClr val="FF6600"/>
                </a:solidFill>
                <a:latin typeface="Calibri" pitchFamily="-100" charset="0"/>
              </a:rPr>
              <a:t>downstep</a:t>
            </a:r>
            <a:endParaRPr lang="de-DE" sz="2400" dirty="0" smtClean="0">
              <a:solidFill>
                <a:srgbClr val="FF6600"/>
              </a:solidFill>
              <a:latin typeface="Calibri" pitchFamily="-100" charset="0"/>
            </a:endParaRPr>
          </a:p>
        </p:txBody>
      </p:sp>
      <p:sp>
        <p:nvSpPr>
          <p:cNvPr id="41" name="TextBox 40"/>
          <p:cNvSpPr txBox="1"/>
          <p:nvPr/>
        </p:nvSpPr>
        <p:spPr bwMode="auto">
          <a:xfrm>
            <a:off x="3634662" y="4983559"/>
            <a:ext cx="14286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 err="1" smtClean="0">
                <a:solidFill>
                  <a:srgbClr val="FF6600"/>
                </a:solidFill>
                <a:latin typeface="Calibri" pitchFamily="-100" charset="0"/>
              </a:rPr>
              <a:t>downstep</a:t>
            </a:r>
            <a:endParaRPr lang="de-DE" sz="2400" dirty="0" smtClean="0">
              <a:solidFill>
                <a:srgbClr val="FF6600"/>
              </a:solidFill>
              <a:latin typeface="Calibri" pitchFamily="-100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727684" y="2852932"/>
            <a:ext cx="6480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L%</a:t>
            </a:r>
          </a:p>
        </p:txBody>
      </p:sp>
      <p:sp>
        <p:nvSpPr>
          <p:cNvPr id="30" name="TextBox 29"/>
          <p:cNvSpPr txBox="1"/>
          <p:nvPr/>
        </p:nvSpPr>
        <p:spPr bwMode="auto">
          <a:xfrm>
            <a:off x="3125805" y="3257108"/>
            <a:ext cx="6480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L%</a:t>
            </a:r>
          </a:p>
        </p:txBody>
      </p:sp>
      <p:sp>
        <p:nvSpPr>
          <p:cNvPr id="39" name="TextBox 38"/>
          <p:cNvSpPr txBox="1"/>
          <p:nvPr/>
        </p:nvSpPr>
        <p:spPr bwMode="auto">
          <a:xfrm>
            <a:off x="4327492" y="3344127"/>
            <a:ext cx="6480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L%</a:t>
            </a:r>
          </a:p>
        </p:txBody>
      </p:sp>
      <p:sp>
        <p:nvSpPr>
          <p:cNvPr id="40" name="TextBox 39"/>
          <p:cNvSpPr txBox="1"/>
          <p:nvPr/>
        </p:nvSpPr>
        <p:spPr bwMode="auto">
          <a:xfrm>
            <a:off x="5589588" y="3529765"/>
            <a:ext cx="6480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L%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07504" y="3314597"/>
            <a:ext cx="8142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%L</a:t>
            </a:r>
          </a:p>
        </p:txBody>
      </p:sp>
      <p:sp>
        <p:nvSpPr>
          <p:cNvPr id="42" name="TextBox 41"/>
          <p:cNvSpPr txBox="1"/>
          <p:nvPr/>
        </p:nvSpPr>
        <p:spPr bwMode="auto">
          <a:xfrm>
            <a:off x="131817" y="6217991"/>
            <a:ext cx="8142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%L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3336400" y="6217991"/>
            <a:ext cx="6480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L%</a:t>
            </a:r>
          </a:p>
        </p:txBody>
      </p:sp>
      <p:sp>
        <p:nvSpPr>
          <p:cNvPr id="44" name="TextBox 43"/>
          <p:cNvSpPr txBox="1"/>
          <p:nvPr/>
        </p:nvSpPr>
        <p:spPr bwMode="auto">
          <a:xfrm>
            <a:off x="4369284" y="6341199"/>
            <a:ext cx="6480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L%</a:t>
            </a:r>
          </a:p>
        </p:txBody>
      </p:sp>
      <p:sp>
        <p:nvSpPr>
          <p:cNvPr id="45" name="TextBox 44"/>
          <p:cNvSpPr txBox="1"/>
          <p:nvPr/>
        </p:nvSpPr>
        <p:spPr bwMode="auto">
          <a:xfrm>
            <a:off x="5781340" y="6448824"/>
            <a:ext cx="6480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L%</a:t>
            </a:r>
          </a:p>
        </p:txBody>
      </p:sp>
    </p:spTree>
    <p:extLst>
      <p:ext uri="{BB962C8B-B14F-4D97-AF65-F5344CB8AC3E}">
        <p14:creationId xmlns:p14="http://schemas.microsoft.com/office/powerpoint/2010/main" val="872479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9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18" y="1230777"/>
            <a:ext cx="5958831" cy="18292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722134" y="3573016"/>
            <a:ext cx="46599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[</a:t>
            </a:r>
            <a:r>
              <a:rPr lang="en-US" sz="2400" dirty="0" smtClean="0">
                <a:solidFill>
                  <a:srgbClr val="0000FF"/>
                </a:solidFill>
                <a:latin typeface="+mn-lt"/>
              </a:rPr>
              <a:t>[</a:t>
            </a:r>
            <a:r>
              <a:rPr lang="en-US" sz="2400" dirty="0" err="1" smtClean="0">
                <a:latin typeface="+mn-lt"/>
              </a:rPr>
              <a:t>Y</a:t>
            </a:r>
            <a:r>
              <a:rPr lang="en-US" sz="2400" b="1" dirty="0" err="1" smtClean="0">
                <a:latin typeface="+mn-lt"/>
              </a:rPr>
              <a:t>a</a:t>
            </a:r>
            <a:r>
              <a:rPr lang="en-US" sz="2400" dirty="0" err="1" smtClean="0">
                <a:latin typeface="+mn-lt"/>
              </a:rPr>
              <a:t>mano-wa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+mn-lt"/>
              </a:rPr>
              <a:t>]</a:t>
            </a:r>
            <a:r>
              <a:rPr lang="en-US" sz="2400" baseline="-25000" dirty="0" smtClean="0">
                <a:solidFill>
                  <a:srgbClr val="0000FF"/>
                </a:solidFill>
                <a:latin typeface="+mn-lt"/>
              </a:rPr>
              <a:t>AP</a:t>
            </a:r>
            <a:r>
              <a:rPr lang="en-US" sz="2400" dirty="0" smtClean="0">
                <a:solidFill>
                  <a:srgbClr val="0000FF"/>
                </a:solidFill>
                <a:latin typeface="+mn-lt"/>
              </a:rPr>
              <a:t>]</a:t>
            </a:r>
            <a:r>
              <a:rPr lang="en-US" sz="2400" baseline="-25000" dirty="0" smtClean="0">
                <a:solidFill>
                  <a:srgbClr val="FF0000"/>
                </a:solidFill>
                <a:latin typeface="+mn-lt"/>
              </a:rPr>
              <a:t>IP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] [</a:t>
            </a:r>
            <a:r>
              <a:rPr lang="en-US" sz="2400" dirty="0" smtClean="0">
                <a:solidFill>
                  <a:srgbClr val="0000FF"/>
                </a:solidFill>
                <a:latin typeface="+mn-lt"/>
              </a:rPr>
              <a:t>[</a:t>
            </a:r>
            <a:r>
              <a:rPr lang="en-US" sz="2400" dirty="0" err="1" smtClean="0">
                <a:latin typeface="+mn-lt"/>
              </a:rPr>
              <a:t>oy</a:t>
            </a:r>
            <a:r>
              <a:rPr lang="en-US" sz="2400" b="1" dirty="0" err="1" smtClean="0">
                <a:latin typeface="+mn-lt"/>
              </a:rPr>
              <a:t>o</a:t>
            </a:r>
            <a:r>
              <a:rPr lang="en-US" sz="2400" dirty="0" err="1" smtClean="0">
                <a:latin typeface="+mn-lt"/>
              </a:rPr>
              <a:t>ideru</a:t>
            </a:r>
            <a:r>
              <a:rPr lang="en-US" sz="2400" dirty="0" smtClean="0">
                <a:solidFill>
                  <a:srgbClr val="0000FF"/>
                </a:solidFill>
                <a:latin typeface="+mn-lt"/>
              </a:rPr>
              <a:t>]</a:t>
            </a:r>
            <a:r>
              <a:rPr lang="en-US" sz="2400" baseline="-25000" dirty="0" smtClean="0">
                <a:solidFill>
                  <a:srgbClr val="0000FF"/>
                </a:solidFill>
                <a:latin typeface="+mn-lt"/>
              </a:rPr>
              <a:t>AP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]</a:t>
            </a:r>
            <a:r>
              <a:rPr lang="en-US" sz="2400" baseline="-25000" dirty="0" smtClean="0">
                <a:solidFill>
                  <a:srgbClr val="FF0000"/>
                </a:solidFill>
                <a:latin typeface="+mn-lt"/>
              </a:rPr>
              <a:t>IP</a:t>
            </a:r>
            <a:endParaRPr lang="en-US" sz="2400" dirty="0" smtClean="0">
              <a:latin typeface="Calibri" pitchFamily="-100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611560" y="980728"/>
            <a:ext cx="935808" cy="4574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Calibri" pitchFamily="-100" charset="0"/>
              </a:rPr>
              <a:t>H+L*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3754667" y="1762624"/>
            <a:ext cx="952881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Calibri" pitchFamily="-100" charset="0"/>
              </a:rPr>
              <a:t>H*+L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-37802" y="2495875"/>
            <a:ext cx="703877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Calibri" pitchFamily="-100" charset="0"/>
              </a:rPr>
              <a:t>%L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2261530" y="2044301"/>
            <a:ext cx="726293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Calibri" pitchFamily="-100" charset="0"/>
              </a:rPr>
              <a:t>L%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5547082" y="2296974"/>
            <a:ext cx="681101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Calibri" pitchFamily="-100" charset="0"/>
              </a:rPr>
              <a:t>L%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6300192" y="861445"/>
            <a:ext cx="26688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dirty="0" err="1" smtClean="0">
                <a:latin typeface="Calibri" pitchFamily="-100" charset="0"/>
              </a:rPr>
              <a:t>Yamano</a:t>
            </a:r>
            <a:r>
              <a:rPr lang="en-US" dirty="0" smtClean="0">
                <a:latin typeface="Calibri" pitchFamily="-100" charset="0"/>
              </a:rPr>
              <a:t> </a:t>
            </a:r>
            <a:r>
              <a:rPr lang="en-US" dirty="0" err="1" smtClean="0">
                <a:latin typeface="Calibri" pitchFamily="-100" charset="0"/>
              </a:rPr>
              <a:t>schwimmt</a:t>
            </a:r>
            <a:endParaRPr lang="en-US" dirty="0" smtClean="0">
              <a:latin typeface="Calibri" pitchFamily="-100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6300192" y="1331793"/>
            <a:ext cx="23042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latin typeface="Calibri" pitchFamily="-100" charset="0"/>
              </a:rPr>
              <a:t>Eine</a:t>
            </a:r>
            <a:r>
              <a:rPr lang="en-US" sz="2400" b="1" dirty="0" smtClean="0">
                <a:latin typeface="Calibri" pitchFamily="-100" charset="0"/>
              </a:rPr>
              <a:t> </a:t>
            </a:r>
            <a:r>
              <a:rPr lang="en-US" sz="2400" dirty="0" smtClean="0">
                <a:latin typeface="Calibri" pitchFamily="-100" charset="0"/>
              </a:rPr>
              <a:t>IP, 2 APs,  </a:t>
            </a:r>
            <a:r>
              <a:rPr lang="en-US" sz="2400" dirty="0" err="1" smtClean="0">
                <a:latin typeface="Calibri" pitchFamily="-100" charset="0"/>
              </a:rPr>
              <a:t>daher</a:t>
            </a:r>
            <a:r>
              <a:rPr lang="en-US" sz="2400" dirty="0" smtClean="0">
                <a:latin typeface="Calibri" pitchFamily="-100" charset="0"/>
              </a:rPr>
              <a:t> </a:t>
            </a:r>
            <a:r>
              <a:rPr lang="en-US" sz="2400" dirty="0" err="1" smtClean="0">
                <a:latin typeface="Calibri" pitchFamily="-100" charset="0"/>
              </a:rPr>
              <a:t>downstep</a:t>
            </a:r>
            <a:endParaRPr lang="en-US" sz="2400" dirty="0" smtClean="0">
              <a:latin typeface="Calibri" pitchFamily="-100" charset="0"/>
            </a:endParaRPr>
          </a:p>
        </p:txBody>
      </p:sp>
      <p:pic>
        <p:nvPicPr>
          <p:cNvPr id="14" name="VendittiEtalFig1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32240" y="217996"/>
            <a:ext cx="478408" cy="4784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51" y="4509120"/>
            <a:ext cx="5364088" cy="182968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 bwMode="auto">
          <a:xfrm>
            <a:off x="5991748" y="4725144"/>
            <a:ext cx="2252659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 smtClean="0">
                <a:latin typeface="Calibri" pitchFamily="-100" charset="0"/>
              </a:rPr>
              <a:t>Zwei</a:t>
            </a:r>
            <a:r>
              <a:rPr lang="en-US" sz="2400" dirty="0" smtClean="0">
                <a:latin typeface="Calibri" pitchFamily="-100" charset="0"/>
              </a:rPr>
              <a:t> IPs, 1 AP pro IP, </a:t>
            </a:r>
            <a:r>
              <a:rPr lang="en-US" sz="2400" b="1" dirty="0" err="1" smtClean="0">
                <a:latin typeface="Calibri" pitchFamily="-100" charset="0"/>
              </a:rPr>
              <a:t>daher</a:t>
            </a:r>
            <a:r>
              <a:rPr lang="en-US" sz="2400" b="1" dirty="0" smtClean="0">
                <a:latin typeface="Calibri" pitchFamily="-100" charset="0"/>
              </a:rPr>
              <a:t> </a:t>
            </a:r>
            <a:r>
              <a:rPr lang="en-US" sz="2400" b="1" dirty="0" err="1" smtClean="0">
                <a:latin typeface="Calibri" pitchFamily="-100" charset="0"/>
              </a:rPr>
              <a:t>kein</a:t>
            </a:r>
            <a:r>
              <a:rPr lang="en-US" sz="2400" b="1" dirty="0" smtClean="0">
                <a:latin typeface="Calibri" pitchFamily="-100" charset="0"/>
              </a:rPr>
              <a:t> </a:t>
            </a:r>
            <a:r>
              <a:rPr lang="en-US" sz="2400" b="1" dirty="0" err="1" smtClean="0">
                <a:latin typeface="Calibri" pitchFamily="-100" charset="0"/>
              </a:rPr>
              <a:t>Downstep</a:t>
            </a:r>
            <a:endParaRPr lang="en-US" sz="2400" b="1" dirty="0" smtClean="0">
              <a:latin typeface="Calibri" pitchFamily="-100" charset="0"/>
            </a:endParaRPr>
          </a:p>
        </p:txBody>
      </p:sp>
      <p:pic>
        <p:nvPicPr>
          <p:cNvPr id="17" name="VendittiEtalFig3a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06332" y="4174728"/>
            <a:ext cx="550416" cy="55041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 bwMode="auto">
          <a:xfrm>
            <a:off x="1068667" y="630612"/>
            <a:ext cx="46599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[</a:t>
            </a:r>
            <a:r>
              <a:rPr lang="en-US" sz="2400" dirty="0" smtClean="0">
                <a:solidFill>
                  <a:srgbClr val="0000FF"/>
                </a:solidFill>
                <a:latin typeface="+mn-lt"/>
              </a:rPr>
              <a:t>[</a:t>
            </a:r>
            <a:r>
              <a:rPr lang="en-US" sz="2400" dirty="0" err="1" smtClean="0">
                <a:latin typeface="+mn-lt"/>
              </a:rPr>
              <a:t>Y</a:t>
            </a:r>
            <a:r>
              <a:rPr lang="en-US" sz="2400" b="1" dirty="0" err="1" smtClean="0">
                <a:latin typeface="+mn-lt"/>
              </a:rPr>
              <a:t>a</a:t>
            </a:r>
            <a:r>
              <a:rPr lang="en-US" sz="2400" dirty="0" err="1" smtClean="0">
                <a:latin typeface="+mn-lt"/>
              </a:rPr>
              <a:t>mano</a:t>
            </a:r>
            <a:r>
              <a:rPr lang="en-US" sz="2400" dirty="0" err="1">
                <a:latin typeface="+mn-lt"/>
              </a:rPr>
              <a:t>-ga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+mn-lt"/>
              </a:rPr>
              <a:t>]</a:t>
            </a:r>
            <a:r>
              <a:rPr lang="en-US" sz="2400" baseline="-25000" dirty="0" smtClean="0">
                <a:solidFill>
                  <a:srgbClr val="0000FF"/>
                </a:solidFill>
                <a:latin typeface="+mn-lt"/>
              </a:rPr>
              <a:t>AP</a:t>
            </a:r>
            <a:r>
              <a:rPr lang="en-US" sz="24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[</a:t>
            </a:r>
            <a:r>
              <a:rPr lang="en-US" sz="2400" dirty="0" err="1" smtClean="0">
                <a:latin typeface="+mn-lt"/>
              </a:rPr>
              <a:t>oy</a:t>
            </a:r>
            <a:r>
              <a:rPr lang="en-US" sz="2400" b="1" dirty="0" err="1" smtClean="0">
                <a:latin typeface="+mn-lt"/>
              </a:rPr>
              <a:t>o</a:t>
            </a:r>
            <a:r>
              <a:rPr lang="en-US" sz="2400" dirty="0" err="1" smtClean="0">
                <a:latin typeface="+mn-lt"/>
              </a:rPr>
              <a:t>ideru</a:t>
            </a:r>
            <a:r>
              <a:rPr lang="en-US" sz="2400" dirty="0" smtClean="0">
                <a:solidFill>
                  <a:srgbClr val="0000FF"/>
                </a:solidFill>
                <a:latin typeface="+mn-lt"/>
              </a:rPr>
              <a:t>]</a:t>
            </a:r>
            <a:r>
              <a:rPr lang="en-US" sz="2400" baseline="-25000" dirty="0" smtClean="0">
                <a:solidFill>
                  <a:srgbClr val="0000FF"/>
                </a:solidFill>
                <a:latin typeface="+mn-lt"/>
              </a:rPr>
              <a:t>AP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]</a:t>
            </a:r>
            <a:r>
              <a:rPr lang="en-US" sz="2400" baseline="-25000" dirty="0" smtClean="0">
                <a:solidFill>
                  <a:srgbClr val="FF0000"/>
                </a:solidFill>
                <a:latin typeface="+mn-lt"/>
              </a:rPr>
              <a:t>IP</a:t>
            </a:r>
            <a:endParaRPr lang="en-US" sz="2400" dirty="0" smtClean="0">
              <a:latin typeface="Calibri" pitchFamily="-100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3589624" y="1331793"/>
            <a:ext cx="17924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err="1" smtClean="0">
                <a:solidFill>
                  <a:srgbClr val="FF6600"/>
                </a:solidFill>
                <a:latin typeface="Calibri" pitchFamily="-100" charset="0"/>
              </a:rPr>
              <a:t>downstep</a:t>
            </a:r>
            <a:endParaRPr lang="de-DE" sz="2400" dirty="0" smtClean="0">
              <a:solidFill>
                <a:srgbClr val="FF6600"/>
              </a:solidFill>
              <a:latin typeface="Calibri" pitchFamily="-100" charset="0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296056" y="4437112"/>
            <a:ext cx="935808" cy="4574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Calibri" pitchFamily="-100" charset="0"/>
              </a:rPr>
              <a:t>H+L*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3347864" y="4725144"/>
            <a:ext cx="935808" cy="4574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Calibri" pitchFamily="-100" charset="0"/>
              </a:rPr>
              <a:t>H+L*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3131840" y="4173254"/>
            <a:ext cx="22501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solidFill>
                  <a:srgbClr val="FF6600"/>
                </a:solidFill>
                <a:latin typeface="Calibri" pitchFamily="-100" charset="0"/>
              </a:rPr>
              <a:t>KEIN </a:t>
            </a:r>
            <a:r>
              <a:rPr lang="de-DE" sz="2400" dirty="0" err="1" smtClean="0">
                <a:solidFill>
                  <a:srgbClr val="FF6600"/>
                </a:solidFill>
                <a:latin typeface="Calibri" pitchFamily="-100" charset="0"/>
              </a:rPr>
              <a:t>downstep</a:t>
            </a:r>
            <a:endParaRPr lang="de-DE" sz="2400" dirty="0" smtClean="0">
              <a:solidFill>
                <a:srgbClr val="FF6600"/>
              </a:solidFill>
              <a:latin typeface="Calibri" pitchFamily="-100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475656" y="0"/>
            <a:ext cx="5040560" cy="461665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 err="1" smtClean="0">
                <a:latin typeface="+mj-lt"/>
              </a:rPr>
              <a:t>Intonationsphrasen</a:t>
            </a:r>
            <a:r>
              <a:rPr lang="en-GB" sz="2400" dirty="0" smtClean="0">
                <a:latin typeface="+mj-lt"/>
              </a:rPr>
              <a:t> (IP) und </a:t>
            </a:r>
            <a:r>
              <a:rPr lang="en-GB" sz="2400" dirty="0" err="1" smtClean="0">
                <a:latin typeface="+mj-lt"/>
              </a:rPr>
              <a:t>Downstep</a:t>
            </a:r>
            <a:endParaRPr lang="en-GB" sz="2400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6444208" y="2162790"/>
            <a:ext cx="25248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-</a:t>
            </a:r>
            <a:r>
              <a:rPr lang="de-DE" sz="2400" dirty="0" err="1" smtClean="0">
                <a:latin typeface="Calibri" pitchFamily="-100" charset="0"/>
              </a:rPr>
              <a:t>ga</a:t>
            </a:r>
            <a:r>
              <a:rPr lang="de-DE" sz="2400" dirty="0" smtClean="0">
                <a:latin typeface="Calibri" pitchFamily="-100" charset="0"/>
              </a:rPr>
              <a:t>: der Satz ist im breiten Fokus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5991748" y="5925472"/>
            <a:ext cx="28758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+mn-lt"/>
              </a:rPr>
              <a:t>-</a:t>
            </a:r>
            <a:r>
              <a:rPr lang="de-DE" sz="2400" dirty="0" err="1" smtClean="0">
                <a:latin typeface="+mn-lt"/>
              </a:rPr>
              <a:t>wa</a:t>
            </a:r>
            <a:r>
              <a:rPr lang="de-DE" sz="2400" dirty="0" smtClean="0">
                <a:latin typeface="+mn-lt"/>
              </a:rPr>
              <a:t>: </a:t>
            </a:r>
            <a:r>
              <a:rPr lang="en-US" sz="2400" dirty="0" err="1" smtClean="0">
                <a:latin typeface="+mn-lt"/>
              </a:rPr>
              <a:t>oy</a:t>
            </a:r>
            <a:r>
              <a:rPr lang="en-US" sz="2400" b="1" dirty="0" err="1" smtClean="0">
                <a:latin typeface="+mn-lt"/>
              </a:rPr>
              <a:t>o</a:t>
            </a:r>
            <a:r>
              <a:rPr lang="en-US" sz="2400" dirty="0" err="1" smtClean="0">
                <a:latin typeface="+mn-lt"/>
              </a:rPr>
              <a:t>ideru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ist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im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engen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Fokus</a:t>
            </a:r>
            <a:r>
              <a:rPr lang="de-DE" sz="2400" dirty="0" smtClean="0">
                <a:latin typeface="+mn-lt"/>
              </a:rPr>
              <a:t> 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-115861" y="5669594"/>
            <a:ext cx="703877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Calibri" pitchFamily="-100" charset="0"/>
              </a:rPr>
              <a:t>%L</a:t>
            </a:r>
          </a:p>
        </p:txBody>
      </p:sp>
      <p:sp>
        <p:nvSpPr>
          <p:cNvPr id="27" name="TextBox 26"/>
          <p:cNvSpPr txBox="1"/>
          <p:nvPr/>
        </p:nvSpPr>
        <p:spPr bwMode="auto">
          <a:xfrm>
            <a:off x="2286020" y="6107976"/>
            <a:ext cx="726293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Calibri" pitchFamily="-100" charset="0"/>
              </a:rPr>
              <a:t>L%</a:t>
            </a:r>
          </a:p>
        </p:txBody>
      </p:sp>
      <p:sp>
        <p:nvSpPr>
          <p:cNvPr id="28" name="TextBox 27"/>
          <p:cNvSpPr txBox="1"/>
          <p:nvPr/>
        </p:nvSpPr>
        <p:spPr bwMode="auto">
          <a:xfrm>
            <a:off x="4742407" y="6163631"/>
            <a:ext cx="681101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Calibri" pitchFamily="-100" charset="0"/>
              </a:rPr>
              <a:t>L%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771800" y="1092277"/>
            <a:ext cx="216023" cy="10705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" idx="2"/>
            <a:endCxn id="27" idx="0"/>
          </p:cNvCxnSpPr>
          <p:nvPr/>
        </p:nvCxnSpPr>
        <p:spPr>
          <a:xfrm flipH="1">
            <a:off x="2649167" y="4034681"/>
            <a:ext cx="402920" cy="20732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154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3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868774" y="44624"/>
            <a:ext cx="5674716" cy="461665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 err="1" smtClean="0">
                <a:latin typeface="+mj-lt"/>
              </a:rPr>
              <a:t>Intonationsphrasen</a:t>
            </a:r>
            <a:r>
              <a:rPr lang="en-GB" sz="2400" dirty="0" smtClean="0">
                <a:latin typeface="+mj-lt"/>
              </a:rPr>
              <a:t> (IP) und </a:t>
            </a:r>
            <a:r>
              <a:rPr lang="en-GB" sz="2400" dirty="0" err="1" smtClean="0">
                <a:latin typeface="+mj-lt"/>
              </a:rPr>
              <a:t>Grenztöne</a:t>
            </a:r>
            <a:endParaRPr lang="en-GB" sz="24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323528" y="620688"/>
            <a:ext cx="8424936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In den meisten Fällen ist der </a:t>
            </a:r>
            <a:r>
              <a:rPr lang="de-DE" sz="2400" dirty="0" err="1" smtClean="0">
                <a:latin typeface="Calibri" pitchFamily="-100" charset="0"/>
              </a:rPr>
              <a:t>Grenzton</a:t>
            </a:r>
            <a:r>
              <a:rPr lang="de-DE" sz="2400" dirty="0" smtClean="0">
                <a:latin typeface="Calibri" pitchFamily="-100" charset="0"/>
              </a:rPr>
              <a:t> an einer IP-Grenze L%. Es gibt auch H%, der für verschiedene Bedeutungen verwendet werden kann -  vor allem für ja/nein Fragen und Emphase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417" y="2564904"/>
            <a:ext cx="4170686" cy="12961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4929" y="2564904"/>
            <a:ext cx="4101713" cy="12925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3059832" y="1959515"/>
            <a:ext cx="32374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 smtClean="0">
                <a:latin typeface="+mn-lt"/>
              </a:rPr>
              <a:t>honto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</a:t>
            </a:r>
            <a:r>
              <a:rPr lang="en-US" sz="2400" b="1" dirty="0" err="1">
                <a:latin typeface="+mn-lt"/>
              </a:rPr>
              <a:t>a</a:t>
            </a:r>
            <a:r>
              <a:rPr lang="en-US" sz="2400" dirty="0" err="1">
                <a:latin typeface="+mn-lt"/>
              </a:rPr>
              <a:t>'ra</a:t>
            </a:r>
            <a:r>
              <a:rPr lang="en-US" sz="2400" dirty="0">
                <a:latin typeface="+mn-lt"/>
              </a:rPr>
              <a:t> no </a:t>
            </a:r>
            <a:r>
              <a:rPr lang="en-US" sz="2400" dirty="0" err="1">
                <a:latin typeface="+mn-lt"/>
              </a:rPr>
              <a:t>na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no</a:t>
            </a:r>
            <a:endParaRPr lang="en-US" sz="2400" dirty="0" smtClean="0">
              <a:latin typeface="Calibri" pitchFamily="-100" charset="0"/>
            </a:endParaRPr>
          </a:p>
        </p:txBody>
      </p:sp>
      <p:pic>
        <p:nvPicPr>
          <p:cNvPr id="9" name="Fig7-3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24498" y="2382667"/>
            <a:ext cx="321940" cy="321940"/>
          </a:xfrm>
          <a:prstGeom prst="rect">
            <a:avLst/>
          </a:prstGeom>
        </p:spPr>
      </p:pic>
      <p:pic>
        <p:nvPicPr>
          <p:cNvPr id="10" name="Fig7-3b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557873" y="2355109"/>
            <a:ext cx="377056" cy="3770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 bwMode="auto">
          <a:xfrm>
            <a:off x="539551" y="5805264"/>
            <a:ext cx="734192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latin typeface="Calibri" pitchFamily="-100" charset="0"/>
              </a:rPr>
              <a:t>1. </a:t>
            </a:r>
            <a:r>
              <a:rPr lang="en-US" sz="1600" dirty="0" err="1"/>
              <a:t>Venditti</a:t>
            </a:r>
            <a:r>
              <a:rPr lang="en-US" sz="1600" dirty="0"/>
              <a:t>, Jennifer J., Kazuaki Maeda and Jan P. H. van Santen. 1998. Modeling Japanese boundary </a:t>
            </a:r>
            <a:r>
              <a:rPr lang="en-US" sz="1600" dirty="0" smtClean="0"/>
              <a:t> pitch </a:t>
            </a:r>
            <a:r>
              <a:rPr lang="en-US" sz="1600" dirty="0"/>
              <a:t>movements for speech synthesis. In Proceedings of </a:t>
            </a:r>
            <a:r>
              <a:rPr lang="en-US" sz="1600" dirty="0" err="1"/>
              <a:t>theThird</a:t>
            </a:r>
            <a:r>
              <a:rPr lang="en-US" sz="1600" dirty="0"/>
              <a:t> ESCA workshop on speech </a:t>
            </a:r>
            <a:r>
              <a:rPr lang="en-US" sz="1600" dirty="0" smtClean="0"/>
              <a:t>synthesis</a:t>
            </a:r>
            <a:r>
              <a:rPr lang="en-US" sz="1600" dirty="0"/>
              <a:t>, 317-322. </a:t>
            </a:r>
            <a:endParaRPr lang="en-US" sz="24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326417" y="3356992"/>
            <a:ext cx="8638071" cy="2055133"/>
            <a:chOff x="326417" y="3356992"/>
            <a:chExt cx="8638071" cy="2055133"/>
          </a:xfrm>
        </p:grpSpPr>
        <p:sp>
          <p:nvSpPr>
            <p:cNvPr id="7" name="TextBox 6"/>
            <p:cNvSpPr txBox="1"/>
            <p:nvPr/>
          </p:nvSpPr>
          <p:spPr bwMode="auto">
            <a:xfrm>
              <a:off x="597433" y="3964414"/>
              <a:ext cx="347051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prstTxWarp prst="textNoShape">
                <a:avLst/>
              </a:prstTxWarp>
              <a:spAutoFit/>
            </a:bodyPr>
            <a:lstStyle/>
            <a:p>
              <a:r>
                <a:rPr lang="en-US" dirty="0" err="1" smtClean="0">
                  <a:latin typeface="Calibri" pitchFamily="-100" charset="0"/>
                </a:rPr>
                <a:t>Ist</a:t>
              </a:r>
              <a:r>
                <a:rPr lang="en-US" dirty="0" smtClean="0">
                  <a:latin typeface="Calibri" pitchFamily="-100" charset="0"/>
                </a:rPr>
                <a:t> </a:t>
              </a:r>
              <a:r>
                <a:rPr lang="en-US" dirty="0" err="1" smtClean="0">
                  <a:latin typeface="Calibri" pitchFamily="-100" charset="0"/>
                </a:rPr>
                <a:t>es</a:t>
              </a:r>
              <a:r>
                <a:rPr lang="en-US" dirty="0" smtClean="0">
                  <a:latin typeface="Calibri" pitchFamily="-100" charset="0"/>
                </a:rPr>
                <a:t> </a:t>
              </a:r>
              <a:r>
                <a:rPr lang="en-US" dirty="0" err="1" smtClean="0">
                  <a:latin typeface="Calibri" pitchFamily="-100" charset="0"/>
                </a:rPr>
                <a:t>wirklich</a:t>
              </a:r>
              <a:r>
                <a:rPr lang="en-US" dirty="0" smtClean="0">
                  <a:latin typeface="Calibri" pitchFamily="-100" charset="0"/>
                </a:rPr>
                <a:t> </a:t>
              </a:r>
              <a:r>
                <a:rPr lang="en-US" dirty="0" err="1" smtClean="0">
                  <a:latin typeface="Calibri" pitchFamily="-100" charset="0"/>
                </a:rPr>
                <a:t>derjenige</a:t>
              </a:r>
              <a:r>
                <a:rPr lang="en-US" dirty="0" smtClean="0">
                  <a:latin typeface="Calibri" pitchFamily="-100" charset="0"/>
                </a:rPr>
                <a:t> von Nara?</a:t>
              </a: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5220072" y="3954594"/>
              <a:ext cx="37444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prstTxWarp prst="textNoShape">
                <a:avLst/>
              </a:prstTxWarp>
              <a:spAutoFit/>
            </a:bodyPr>
            <a:lstStyle/>
            <a:p>
              <a:r>
                <a:rPr lang="en-US" dirty="0" err="1" smtClean="0">
                  <a:latin typeface="Calibri" pitchFamily="-100" charset="0"/>
                </a:rPr>
                <a:t>Es</a:t>
              </a:r>
              <a:r>
                <a:rPr lang="en-US" dirty="0" smtClean="0">
                  <a:latin typeface="Calibri" pitchFamily="-100" charset="0"/>
                </a:rPr>
                <a:t> </a:t>
              </a:r>
              <a:r>
                <a:rPr lang="en-US" dirty="0" err="1" smtClean="0">
                  <a:latin typeface="Calibri" pitchFamily="-100" charset="0"/>
                </a:rPr>
                <a:t>ist</a:t>
              </a:r>
              <a:r>
                <a:rPr lang="en-US" dirty="0" smtClean="0">
                  <a:latin typeface="Calibri" pitchFamily="-100" charset="0"/>
                </a:rPr>
                <a:t> </a:t>
              </a:r>
              <a:r>
                <a:rPr lang="en-US" dirty="0" err="1" smtClean="0">
                  <a:latin typeface="Calibri" pitchFamily="-100" charset="0"/>
                </a:rPr>
                <a:t>wirklich</a:t>
              </a:r>
              <a:r>
                <a:rPr lang="en-US" dirty="0" smtClean="0">
                  <a:latin typeface="Calibri" pitchFamily="-100" charset="0"/>
                </a:rPr>
                <a:t> </a:t>
              </a:r>
              <a:r>
                <a:rPr lang="en-US" dirty="0" err="1" smtClean="0">
                  <a:latin typeface="Calibri" pitchFamily="-100" charset="0"/>
                </a:rPr>
                <a:t>derjenige</a:t>
              </a:r>
              <a:r>
                <a:rPr lang="en-US" dirty="0" smtClean="0">
                  <a:latin typeface="Calibri" pitchFamily="-100" charset="0"/>
                </a:rPr>
                <a:t> von Nara!</a:t>
              </a:r>
            </a:p>
          </p:txBody>
        </p:sp>
        <p:sp>
          <p:nvSpPr>
            <p:cNvPr id="11" name="TextBox 10"/>
            <p:cNvSpPr txBox="1"/>
            <p:nvPr/>
          </p:nvSpPr>
          <p:spPr bwMode="auto">
            <a:xfrm>
              <a:off x="326417" y="4581128"/>
              <a:ext cx="7701967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 err="1" smtClean="0">
                  <a:latin typeface="Calibri" pitchFamily="-100" charset="0"/>
                </a:rPr>
                <a:t>Fragen</a:t>
              </a:r>
              <a:r>
                <a:rPr lang="en-US" sz="2400" dirty="0" smtClean="0">
                  <a:latin typeface="Calibri" pitchFamily="-100" charset="0"/>
                </a:rPr>
                <a:t> (links) </a:t>
              </a:r>
              <a:r>
                <a:rPr lang="en-US" sz="2400" dirty="0" err="1" smtClean="0">
                  <a:latin typeface="Calibri" pitchFamily="-100" charset="0"/>
                </a:rPr>
                <a:t>haben</a:t>
              </a:r>
              <a:r>
                <a:rPr lang="en-US" sz="2400" dirty="0" smtClean="0">
                  <a:latin typeface="Calibri" pitchFamily="-100" charset="0"/>
                </a:rPr>
                <a:t> </a:t>
              </a:r>
              <a:r>
                <a:rPr lang="en-US" sz="2400" dirty="0" smtClean="0">
                  <a:solidFill>
                    <a:srgbClr val="FF6600"/>
                  </a:solidFill>
                  <a:latin typeface="Calibri" pitchFamily="-100" charset="0"/>
                </a:rPr>
                <a:t>oft </a:t>
              </a:r>
              <a:r>
                <a:rPr lang="en-US" sz="2400" dirty="0" err="1" smtClean="0">
                  <a:solidFill>
                    <a:srgbClr val="FF6600"/>
                  </a:solidFill>
                  <a:latin typeface="Calibri" pitchFamily="-100" charset="0"/>
                </a:rPr>
                <a:t>einen</a:t>
              </a:r>
              <a:r>
                <a:rPr lang="en-US" sz="2400" dirty="0" smtClean="0">
                  <a:solidFill>
                    <a:srgbClr val="FF6600"/>
                  </a:solidFill>
                  <a:latin typeface="Calibri" pitchFamily="-100" charset="0"/>
                </a:rPr>
                <a:t> </a:t>
              </a:r>
              <a:r>
                <a:rPr lang="en-US" sz="2400" dirty="0" err="1" smtClean="0">
                  <a:solidFill>
                    <a:srgbClr val="FF6600"/>
                  </a:solidFill>
                  <a:latin typeface="Calibri" pitchFamily="-100" charset="0"/>
                </a:rPr>
                <a:t>längeren</a:t>
              </a:r>
              <a:r>
                <a:rPr lang="en-US" sz="2400" dirty="0" smtClean="0">
                  <a:solidFill>
                    <a:srgbClr val="FF6600"/>
                  </a:solidFill>
                  <a:latin typeface="Calibri" pitchFamily="-100" charset="0"/>
                </a:rPr>
                <a:t> </a:t>
              </a:r>
              <a:r>
                <a:rPr lang="en-US" sz="2400" dirty="0" smtClean="0">
                  <a:latin typeface="Calibri" pitchFamily="-100" charset="0"/>
                </a:rPr>
                <a:t>Tal </a:t>
              </a:r>
              <a:r>
                <a:rPr lang="en-US" sz="2400" baseline="30000" dirty="0" smtClean="0">
                  <a:latin typeface="Calibri" pitchFamily="-100" charset="0"/>
                </a:rPr>
                <a:t>1</a:t>
              </a:r>
              <a:r>
                <a:rPr lang="en-US" sz="2400" dirty="0" smtClean="0">
                  <a:latin typeface="Calibri" pitchFamily="-100" charset="0"/>
                </a:rPr>
                <a:t> und </a:t>
              </a:r>
              <a:r>
                <a:rPr lang="en-US" sz="2400" dirty="0" err="1" smtClean="0">
                  <a:latin typeface="Calibri" pitchFamily="-100" charset="0"/>
                </a:rPr>
                <a:t>enden</a:t>
              </a:r>
              <a:r>
                <a:rPr lang="en-US" sz="2400" dirty="0" smtClean="0">
                  <a:latin typeface="Calibri" pitchFamily="-100" charset="0"/>
                </a:rPr>
                <a:t> </a:t>
              </a:r>
              <a:r>
                <a:rPr lang="en-US" sz="2400" dirty="0" err="1" smtClean="0">
                  <a:latin typeface="Calibri" pitchFamily="-100" charset="0"/>
                </a:rPr>
                <a:t>mit</a:t>
              </a:r>
              <a:r>
                <a:rPr lang="en-US" sz="2400" dirty="0" smtClean="0">
                  <a:latin typeface="Calibri" pitchFamily="-100" charset="0"/>
                </a:rPr>
                <a:t> </a:t>
              </a:r>
              <a:r>
                <a:rPr lang="en-US" sz="2400" dirty="0" err="1" smtClean="0">
                  <a:latin typeface="Calibri" pitchFamily="-100" charset="0"/>
                </a:rPr>
                <a:t>einem</a:t>
              </a:r>
              <a:r>
                <a:rPr lang="en-US" sz="2400" dirty="0" smtClean="0">
                  <a:latin typeface="Calibri" pitchFamily="-100" charset="0"/>
                </a:rPr>
                <a:t> </a:t>
              </a:r>
              <a:r>
                <a:rPr lang="en-US" sz="2400" dirty="0" err="1" smtClean="0">
                  <a:latin typeface="Calibri" pitchFamily="-100" charset="0"/>
                </a:rPr>
                <a:t>höheren</a:t>
              </a:r>
              <a:r>
                <a:rPr lang="en-US" sz="2400" dirty="0" smtClean="0">
                  <a:latin typeface="Calibri" pitchFamily="-100" charset="0"/>
                </a:rPr>
                <a:t> f0 </a:t>
              </a:r>
              <a:endParaRPr lang="en-US" sz="2400" baseline="30000" dirty="0" smtClean="0">
                <a:latin typeface="Calibri" pitchFamily="-100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3275856" y="3356992"/>
              <a:ext cx="864096" cy="0"/>
            </a:xfrm>
            <a:prstGeom prst="straightConnector1">
              <a:avLst/>
            </a:prstGeom>
            <a:ln>
              <a:solidFill>
                <a:schemeClr val="accent6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8028384" y="3411984"/>
              <a:ext cx="501167" cy="0"/>
            </a:xfrm>
            <a:prstGeom prst="straightConnector1">
              <a:avLst/>
            </a:prstGeom>
            <a:ln>
              <a:solidFill>
                <a:schemeClr val="accent6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 bwMode="auto">
          <a:xfrm>
            <a:off x="2195736" y="2130015"/>
            <a:ext cx="8130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H*+L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6743850" y="2130015"/>
            <a:ext cx="8130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H*+L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4497186" y="2622104"/>
            <a:ext cx="5901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  <a:latin typeface="Calibri" pitchFamily="-100" charset="0"/>
              </a:rPr>
              <a:t>H%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8741546" y="2852936"/>
            <a:ext cx="5901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  <a:latin typeface="Calibri" pitchFamily="-100" charset="0"/>
              </a:rPr>
              <a:t>H%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3203848" y="3645024"/>
            <a:ext cx="6480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  <a:latin typeface="Calibri" pitchFamily="-100" charset="0"/>
              </a:rPr>
              <a:t>L%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7881479" y="3566591"/>
            <a:ext cx="6480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  <a:latin typeface="Calibri" pitchFamily="-100" charset="0"/>
              </a:rPr>
              <a:t>L%</a:t>
            </a:r>
          </a:p>
        </p:txBody>
      </p:sp>
    </p:spTree>
    <p:extLst>
      <p:ext uri="{BB962C8B-B14F-4D97-AF65-F5344CB8AC3E}">
        <p14:creationId xmlns:p14="http://schemas.microsoft.com/office/powerpoint/2010/main" val="1757345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0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1691680" y="1842789"/>
            <a:ext cx="466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Calibri" pitchFamily="-100" charset="0"/>
              </a:rPr>
              <a:t>Die Mora</a:t>
            </a:r>
            <a:endParaRPr lang="en-US" sz="2400" dirty="0">
              <a:latin typeface="Calibri" pitchFamily="-100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1691680" y="2304454"/>
            <a:ext cx="3727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 smtClean="0">
                <a:latin typeface="Calibri" pitchFamily="-100" charset="0"/>
              </a:rPr>
              <a:t>Lexikalischer</a:t>
            </a:r>
            <a:r>
              <a:rPr lang="en-US" sz="2400" dirty="0" smtClean="0">
                <a:latin typeface="Calibri" pitchFamily="-100" charset="0"/>
              </a:rPr>
              <a:t> </a:t>
            </a:r>
            <a:r>
              <a:rPr lang="en-US" sz="2400" dirty="0" err="1" smtClean="0">
                <a:latin typeface="Calibri" pitchFamily="-100" charset="0"/>
              </a:rPr>
              <a:t>Akzent</a:t>
            </a:r>
            <a:endParaRPr lang="en-US" sz="2400" dirty="0">
              <a:latin typeface="Calibri" pitchFamily="-100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1691680" y="2766119"/>
            <a:ext cx="30798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 smtClean="0">
                <a:latin typeface="Calibri" pitchFamily="-100" charset="0"/>
              </a:rPr>
              <a:t>Akzentphrasen</a:t>
            </a:r>
            <a:endParaRPr lang="en-US" sz="2400" dirty="0">
              <a:latin typeface="Calibri" pitchFamily="-100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691680" y="3227784"/>
            <a:ext cx="47525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 smtClean="0">
                <a:latin typeface="Calibri" pitchFamily="-100" charset="0"/>
              </a:rPr>
              <a:t>Intonationsphrasen</a:t>
            </a:r>
            <a:r>
              <a:rPr lang="en-US" sz="2400" dirty="0" smtClean="0">
                <a:latin typeface="Calibri" pitchFamily="-100" charset="0"/>
              </a:rPr>
              <a:t> und </a:t>
            </a:r>
            <a:r>
              <a:rPr lang="en-US" sz="2400" dirty="0" err="1" smtClean="0">
                <a:latin typeface="Calibri" pitchFamily="-100" charset="0"/>
              </a:rPr>
              <a:t>Grenztöne</a:t>
            </a:r>
            <a:endParaRPr lang="en-US" sz="2400" dirty="0">
              <a:latin typeface="Calibri" pitchFamily="-100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1691680" y="3689449"/>
            <a:ext cx="44644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Fokussierte Wörter</a:t>
            </a:r>
          </a:p>
        </p:txBody>
      </p:sp>
    </p:spTree>
    <p:extLst>
      <p:ext uri="{BB962C8B-B14F-4D97-AF65-F5344CB8AC3E}">
        <p14:creationId xmlns:p14="http://schemas.microsoft.com/office/powerpoint/2010/main" val="3988529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899592" y="116632"/>
            <a:ext cx="8136904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 smtClean="0">
                <a:latin typeface="Calibri" pitchFamily="-100" charset="0"/>
              </a:rPr>
              <a:t>Venditti</a:t>
            </a:r>
            <a:r>
              <a:rPr lang="en-US" sz="2400" dirty="0" smtClean="0">
                <a:latin typeface="Calibri" pitchFamily="-100" charset="0"/>
              </a:rPr>
              <a:t> et al </a:t>
            </a:r>
            <a:r>
              <a:rPr lang="en-US" sz="2400" dirty="0" err="1" smtClean="0">
                <a:latin typeface="Calibri" pitchFamily="-100" charset="0"/>
              </a:rPr>
              <a:t>schlagen</a:t>
            </a:r>
            <a:r>
              <a:rPr lang="en-US" sz="2400" dirty="0" smtClean="0">
                <a:latin typeface="Calibri" pitchFamily="-100" charset="0"/>
              </a:rPr>
              <a:t> LH% </a:t>
            </a:r>
            <a:r>
              <a:rPr lang="en-US" sz="2400" dirty="0" err="1" smtClean="0">
                <a:latin typeface="Calibri" pitchFamily="-100" charset="0"/>
              </a:rPr>
              <a:t>für</a:t>
            </a:r>
            <a:r>
              <a:rPr lang="en-US" sz="2400" dirty="0" smtClean="0">
                <a:latin typeface="Calibri" pitchFamily="-100" charset="0"/>
              </a:rPr>
              <a:t> </a:t>
            </a:r>
            <a:r>
              <a:rPr lang="en-US" sz="2400" dirty="0" err="1" smtClean="0">
                <a:latin typeface="Calibri" pitchFamily="-100" charset="0"/>
              </a:rPr>
              <a:t>Fragen</a:t>
            </a:r>
            <a:r>
              <a:rPr lang="en-US" sz="2400" dirty="0" smtClean="0">
                <a:latin typeface="Calibri" pitchFamily="-100" charset="0"/>
              </a:rPr>
              <a:t> </a:t>
            </a:r>
            <a:r>
              <a:rPr lang="en-US" sz="2400" dirty="0" err="1" smtClean="0">
                <a:latin typeface="Calibri" pitchFamily="-100" charset="0"/>
              </a:rPr>
              <a:t>vor</a:t>
            </a:r>
            <a:r>
              <a:rPr lang="en-US" sz="2400" dirty="0" smtClean="0">
                <a:latin typeface="Calibri" pitchFamily="-100" charset="0"/>
              </a:rPr>
              <a:t>, LH(L)% </a:t>
            </a:r>
            <a:r>
              <a:rPr lang="en-US" sz="2400" dirty="0" err="1" smtClean="0">
                <a:latin typeface="Calibri" pitchFamily="-100" charset="0"/>
              </a:rPr>
              <a:t>für</a:t>
            </a:r>
            <a:r>
              <a:rPr lang="en-US" sz="2400" dirty="0" smtClean="0">
                <a:latin typeface="Calibri" pitchFamily="-100" charset="0"/>
              </a:rPr>
              <a:t> </a:t>
            </a:r>
            <a:r>
              <a:rPr lang="en-US" sz="2400" dirty="0" err="1" smtClean="0">
                <a:latin typeface="Calibri" pitchFamily="-100" charset="0"/>
              </a:rPr>
              <a:t>Emphase</a:t>
            </a:r>
            <a:r>
              <a:rPr lang="en-US" sz="2400" dirty="0" smtClean="0">
                <a:latin typeface="Calibri" pitchFamily="-100" charset="0"/>
              </a:rPr>
              <a:t> </a:t>
            </a:r>
            <a:r>
              <a:rPr lang="en-US" sz="2400" dirty="0" err="1" smtClean="0">
                <a:latin typeface="Calibri" pitchFamily="-100" charset="0"/>
              </a:rPr>
              <a:t>d.h</a:t>
            </a:r>
            <a:r>
              <a:rPr lang="en-US" sz="2400" dirty="0" smtClean="0">
                <a:latin typeface="Calibri" pitchFamily="-100" charset="0"/>
              </a:rPr>
              <a:t>. </a:t>
            </a:r>
            <a:r>
              <a:rPr lang="en-US" sz="2400" dirty="0" err="1" smtClean="0">
                <a:latin typeface="Calibri" pitchFamily="-100" charset="0"/>
              </a:rPr>
              <a:t>Emphase</a:t>
            </a:r>
            <a:r>
              <a:rPr lang="en-US" sz="2400" dirty="0" smtClean="0">
                <a:latin typeface="Calibri" pitchFamily="-100" charset="0"/>
              </a:rPr>
              <a:t> hat </a:t>
            </a:r>
            <a:r>
              <a:rPr lang="en-US" sz="2400" dirty="0" err="1" smtClean="0">
                <a:latin typeface="Calibri" pitchFamily="-100" charset="0"/>
              </a:rPr>
              <a:t>zwei</a:t>
            </a:r>
            <a:r>
              <a:rPr lang="en-US" sz="2400" dirty="0" smtClean="0">
                <a:latin typeface="Calibri" pitchFamily="-100" charset="0"/>
              </a:rPr>
              <a:t> </a:t>
            </a:r>
            <a:r>
              <a:rPr lang="en-US" sz="2400" dirty="0" err="1" smtClean="0">
                <a:latin typeface="Calibri" pitchFamily="-100" charset="0"/>
              </a:rPr>
              <a:t>mögliche</a:t>
            </a:r>
            <a:r>
              <a:rPr lang="en-US" sz="2400" dirty="0" smtClean="0">
                <a:latin typeface="Calibri" pitchFamily="-100" charset="0"/>
              </a:rPr>
              <a:t> </a:t>
            </a:r>
            <a:r>
              <a:rPr lang="en-US" sz="2400" dirty="0" err="1" smtClean="0">
                <a:latin typeface="Calibri" pitchFamily="-100" charset="0"/>
              </a:rPr>
              <a:t>Formen</a:t>
            </a:r>
            <a:r>
              <a:rPr lang="en-US" sz="2400" dirty="0" smtClean="0">
                <a:latin typeface="Calibri" pitchFamily="-100" charset="0"/>
              </a:rPr>
              <a:t>:</a:t>
            </a:r>
          </a:p>
          <a:p>
            <a:endParaRPr lang="en-US" sz="2400" dirty="0" smtClean="0">
              <a:latin typeface="Calibri" pitchFamily="-10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908720"/>
            <a:ext cx="7956376" cy="5619355"/>
          </a:xfrm>
          <a:prstGeom prst="rect">
            <a:avLst/>
          </a:prstGeom>
        </p:spPr>
      </p:pic>
      <p:pic>
        <p:nvPicPr>
          <p:cNvPr id="4" name="VendittiEtalFig5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6957" y="2204864"/>
            <a:ext cx="596776" cy="596776"/>
          </a:xfrm>
          <a:prstGeom prst="rect">
            <a:avLst/>
          </a:prstGeom>
        </p:spPr>
      </p:pic>
      <p:pic>
        <p:nvPicPr>
          <p:cNvPr id="5" name="VendittiEtalFig5b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956376" y="2204864"/>
            <a:ext cx="812800" cy="812800"/>
          </a:xfrm>
          <a:prstGeom prst="rect">
            <a:avLst/>
          </a:prstGeom>
        </p:spPr>
      </p:pic>
      <p:pic>
        <p:nvPicPr>
          <p:cNvPr id="6" name="VendittiEtalFig5c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05160" y="6045200"/>
            <a:ext cx="812800" cy="812800"/>
          </a:xfrm>
          <a:prstGeom prst="rect">
            <a:avLst/>
          </a:prstGeom>
        </p:spPr>
      </p:pic>
      <p:pic>
        <p:nvPicPr>
          <p:cNvPr id="7" name="VendittiEtalFig5d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740352" y="5736400"/>
            <a:ext cx="812800" cy="812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5508104" y="1613991"/>
            <a:ext cx="1656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Emphase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017960" y="3789040"/>
            <a:ext cx="1656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Emphase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4788024" y="3933056"/>
            <a:ext cx="1584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Frage</a:t>
            </a:r>
          </a:p>
        </p:txBody>
      </p:sp>
    </p:spTree>
    <p:extLst>
      <p:ext uri="{BB962C8B-B14F-4D97-AF65-F5344CB8AC3E}">
        <p14:creationId xmlns:p14="http://schemas.microsoft.com/office/powerpoint/2010/main" val="2350041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3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1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227" y="3068960"/>
            <a:ext cx="6084168" cy="28740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1101304" y="611172"/>
            <a:ext cx="73113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  <a:latin typeface="Calibri" pitchFamily="-100" charset="0"/>
              </a:rPr>
              <a:t>1</a:t>
            </a:r>
            <a:r>
              <a:rPr lang="de-DE" sz="2400" dirty="0" smtClean="0">
                <a:latin typeface="Calibri" pitchFamily="-100" charset="0"/>
              </a:rPr>
              <a:t>. IP-Phrasengrenze einsetzen vor dem fokussierten Wort</a:t>
            </a:r>
          </a:p>
        </p:txBody>
      </p:sp>
      <p:pic>
        <p:nvPicPr>
          <p:cNvPr id="4" name="VendittiEtalFig10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78588" y="2780928"/>
            <a:ext cx="478408" cy="4784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1097856" y="1512517"/>
            <a:ext cx="45365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  <a:latin typeface="Calibri" pitchFamily="-100" charset="0"/>
              </a:rPr>
              <a:t>2</a:t>
            </a:r>
            <a:r>
              <a:rPr lang="de-DE" sz="2400" dirty="0" smtClean="0">
                <a:latin typeface="Calibri" pitchFamily="-100" charset="0"/>
              </a:rPr>
              <a:t>. f0-Bereich vergrößern</a:t>
            </a:r>
            <a:endParaRPr lang="de-DE" sz="2400" baseline="30000" dirty="0" smtClean="0">
              <a:latin typeface="Calibri" pitchFamily="-100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339070" y="59848"/>
            <a:ext cx="6735674" cy="461665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 smtClean="0">
                <a:latin typeface="+mj-lt"/>
              </a:rPr>
              <a:t>5. </a:t>
            </a:r>
            <a:r>
              <a:rPr lang="en-GB" sz="2400" dirty="0" err="1" smtClean="0">
                <a:latin typeface="+mj-lt"/>
              </a:rPr>
              <a:t>Phonetische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Eigenschaften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fokussierter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Wörter</a:t>
            </a:r>
            <a:endParaRPr lang="en-GB" sz="2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2345639" y="1072837"/>
            <a:ext cx="36971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[</a:t>
            </a:r>
            <a:r>
              <a:rPr lang="de-DE" sz="2400" dirty="0" err="1" smtClean="0">
                <a:latin typeface="Calibri" pitchFamily="-100" charset="0"/>
              </a:rPr>
              <a:t>kino</a:t>
            </a:r>
            <a:r>
              <a:rPr lang="de-DE" sz="2400" dirty="0" smtClean="0">
                <a:latin typeface="Calibri" pitchFamily="-100" charset="0"/>
              </a:rPr>
              <a:t>]</a:t>
            </a:r>
            <a:r>
              <a:rPr lang="de-DE" sz="2400" baseline="-25000" dirty="0" smtClean="0">
                <a:solidFill>
                  <a:srgbClr val="FF0000"/>
                </a:solidFill>
                <a:latin typeface="Calibri" pitchFamily="-100" charset="0"/>
              </a:rPr>
              <a:t>IP</a:t>
            </a:r>
            <a:r>
              <a:rPr lang="de-DE" sz="2400" dirty="0" smtClean="0">
                <a:latin typeface="Calibri" pitchFamily="-100" charset="0"/>
              </a:rPr>
              <a:t>[</a:t>
            </a:r>
            <a:r>
              <a:rPr lang="de-DE" sz="2400" b="1" dirty="0" err="1" smtClean="0">
                <a:latin typeface="Calibri" pitchFamily="-100" charset="0"/>
              </a:rPr>
              <a:t>na'</a:t>
            </a:r>
            <a:r>
              <a:rPr lang="de-DE" sz="2400" dirty="0" err="1" smtClean="0">
                <a:latin typeface="Calibri" pitchFamily="-100" charset="0"/>
              </a:rPr>
              <a:t>oya</a:t>
            </a:r>
            <a:r>
              <a:rPr lang="de-DE" sz="2400" dirty="0" smtClean="0">
                <a:latin typeface="Calibri" pitchFamily="-100" charset="0"/>
              </a:rPr>
              <a:t> </a:t>
            </a:r>
            <a:r>
              <a:rPr lang="de-DE" sz="2400" dirty="0" err="1" smtClean="0">
                <a:latin typeface="Calibri" pitchFamily="-100" charset="0"/>
              </a:rPr>
              <a:t>mo</a:t>
            </a:r>
            <a:r>
              <a:rPr lang="de-DE" sz="2400" dirty="0" smtClean="0">
                <a:latin typeface="Calibri" pitchFamily="-100" charset="0"/>
              </a:rPr>
              <a:t> </a:t>
            </a:r>
            <a:r>
              <a:rPr lang="de-DE" sz="2400" dirty="0" err="1" smtClean="0">
                <a:latin typeface="Calibri" pitchFamily="-100" charset="0"/>
              </a:rPr>
              <a:t>oy</a:t>
            </a:r>
            <a:r>
              <a:rPr lang="de-DE" sz="2400" b="1" dirty="0" err="1" smtClean="0">
                <a:latin typeface="Calibri" pitchFamily="-100" charset="0"/>
              </a:rPr>
              <a:t>o</a:t>
            </a:r>
            <a:r>
              <a:rPr lang="de-DE" sz="2400" dirty="0" err="1" smtClean="0">
                <a:latin typeface="Calibri" pitchFamily="-100" charset="0"/>
              </a:rPr>
              <a:t>'ida</a:t>
            </a:r>
            <a:r>
              <a:rPr lang="de-DE" sz="2400" dirty="0" smtClean="0">
                <a:latin typeface="Calibri" pitchFamily="-100" charset="0"/>
              </a:rPr>
              <a:t>]</a:t>
            </a:r>
            <a:r>
              <a:rPr lang="de-DE" sz="2400" baseline="-25000" dirty="0" smtClean="0">
                <a:solidFill>
                  <a:srgbClr val="FF0000"/>
                </a:solidFill>
                <a:latin typeface="Calibri" pitchFamily="-100" charset="0"/>
              </a:rPr>
              <a:t>IP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2123728" y="2371474"/>
            <a:ext cx="44974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Auch </a:t>
            </a:r>
            <a:r>
              <a:rPr lang="de-DE" sz="2400" b="1" dirty="0" smtClean="0">
                <a:latin typeface="Calibri" pitchFamily="-100" charset="0"/>
              </a:rPr>
              <a:t>NA'</a:t>
            </a:r>
            <a:r>
              <a:rPr lang="de-DE" sz="2400" dirty="0" smtClean="0">
                <a:latin typeface="Calibri" pitchFamily="-100" charset="0"/>
              </a:rPr>
              <a:t>OYA schwamm gestern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3059832" y="2708920"/>
            <a:ext cx="9361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H*+L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5004048" y="3861048"/>
            <a:ext cx="936104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H*+L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1079435" y="1984098"/>
            <a:ext cx="65527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  <a:latin typeface="Calibri" pitchFamily="-100" charset="0"/>
              </a:rPr>
              <a:t>3</a:t>
            </a:r>
            <a:r>
              <a:rPr lang="de-DE" sz="2400" dirty="0" smtClean="0">
                <a:latin typeface="Calibri" pitchFamily="-100" charset="0"/>
              </a:rPr>
              <a:t>. Besonders großer </a:t>
            </a:r>
            <a:r>
              <a:rPr lang="de-DE" sz="2400" dirty="0" err="1" smtClean="0">
                <a:latin typeface="Calibri" pitchFamily="-100" charset="0"/>
              </a:rPr>
              <a:t>Downstep</a:t>
            </a:r>
            <a:r>
              <a:rPr lang="de-DE" sz="2400" dirty="0" smtClean="0">
                <a:latin typeface="Calibri" pitchFamily="-100" charset="0"/>
              </a:rPr>
              <a:t> (auf '</a:t>
            </a:r>
            <a:r>
              <a:rPr lang="de-DE" sz="2400" dirty="0" err="1" smtClean="0">
                <a:latin typeface="Calibri" pitchFamily="-100" charset="0"/>
              </a:rPr>
              <a:t>oy</a:t>
            </a:r>
            <a:r>
              <a:rPr lang="de-DE" sz="2400" b="1" dirty="0" err="1" smtClean="0">
                <a:latin typeface="Calibri" pitchFamily="-100" charset="0"/>
              </a:rPr>
              <a:t>o</a:t>
            </a:r>
            <a:r>
              <a:rPr lang="de-DE" sz="2400" dirty="0" err="1" smtClean="0">
                <a:latin typeface="Calibri" pitchFamily="-100" charset="0"/>
              </a:rPr>
              <a:t>'ida</a:t>
            </a:r>
            <a:r>
              <a:rPr lang="de-DE" sz="2400" dirty="0" smtClean="0">
                <a:latin typeface="Calibri" pitchFamily="-100" charset="0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2051720" y="5358408"/>
            <a:ext cx="1008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dirty="0" smtClean="0">
                <a:latin typeface="Calibri" pitchFamily="-100" charset="0"/>
              </a:rPr>
              <a:t>gestern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2994671" y="5927802"/>
            <a:ext cx="5040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  <a:latin typeface="Calibri" pitchFamily="-100" charset="0"/>
              </a:rPr>
              <a:t>1.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3498727" y="3421004"/>
            <a:ext cx="4183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  <a:latin typeface="Calibri" pitchFamily="-100" charset="0"/>
              </a:rPr>
              <a:t>2.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5138204" y="4437112"/>
            <a:ext cx="4961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  <a:latin typeface="Calibri" pitchFamily="-100" charset="0"/>
              </a:rPr>
              <a:t>3.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5004048" y="6165304"/>
            <a:ext cx="2808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Siehe auch S. 17</a:t>
            </a:r>
          </a:p>
        </p:txBody>
      </p:sp>
    </p:spTree>
    <p:extLst>
      <p:ext uri="{BB962C8B-B14F-4D97-AF65-F5344CB8AC3E}">
        <p14:creationId xmlns:p14="http://schemas.microsoft.com/office/powerpoint/2010/main" val="1702623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1763688" y="779512"/>
            <a:ext cx="3816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4. H% </a:t>
            </a:r>
            <a:r>
              <a:rPr lang="de-DE" sz="2400" dirty="0" err="1" smtClean="0">
                <a:latin typeface="Calibri" pitchFamily="-100" charset="0"/>
              </a:rPr>
              <a:t>Grenzton</a:t>
            </a:r>
            <a:r>
              <a:rPr lang="de-DE" sz="2400" dirty="0" smtClean="0">
                <a:latin typeface="Calibri" pitchFamily="-100" charset="0"/>
              </a:rPr>
              <a:t> verwenden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9225" y="1556792"/>
            <a:ext cx="4355319" cy="2281356"/>
          </a:xfrm>
          <a:prstGeom prst="rect">
            <a:avLst/>
          </a:prstGeom>
        </p:spPr>
      </p:pic>
      <p:pic>
        <p:nvPicPr>
          <p:cNvPr id="4" name="VendittiEtalFig10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75784" y="1556792"/>
            <a:ext cx="306677" cy="3066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1720" y="4437112"/>
            <a:ext cx="4220534" cy="2232248"/>
          </a:xfrm>
          <a:prstGeom prst="rect">
            <a:avLst/>
          </a:prstGeom>
        </p:spPr>
      </p:pic>
      <p:pic>
        <p:nvPicPr>
          <p:cNvPr id="6" name="VendittiEtalFig10c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44208" y="4797152"/>
            <a:ext cx="406400" cy="406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1475656" y="3933056"/>
            <a:ext cx="62646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5. Pause nach dem fokussierten Wort einsetzen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339070" y="59848"/>
            <a:ext cx="6735674" cy="461665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 smtClean="0">
                <a:latin typeface="+mj-lt"/>
              </a:rPr>
              <a:t>5. </a:t>
            </a:r>
            <a:r>
              <a:rPr lang="en-GB" sz="2400" dirty="0" err="1" smtClean="0">
                <a:latin typeface="+mj-lt"/>
              </a:rPr>
              <a:t>Phonetische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Eigenschaften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fokussierter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Wörter</a:t>
            </a:r>
            <a:endParaRPr lang="en-GB" sz="24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4355976" y="1241177"/>
            <a:ext cx="7920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H%</a:t>
            </a:r>
          </a:p>
        </p:txBody>
      </p:sp>
    </p:spTree>
    <p:extLst>
      <p:ext uri="{BB962C8B-B14F-4D97-AF65-F5344CB8AC3E}">
        <p14:creationId xmlns:p14="http://schemas.microsoft.com/office/powerpoint/2010/main" val="3006384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339070" y="59848"/>
            <a:ext cx="6735674" cy="461665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 err="1" smtClean="0">
                <a:latin typeface="+mj-lt"/>
              </a:rPr>
              <a:t>Phonetische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Eigenschaften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fokussierter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Wörter</a:t>
            </a:r>
            <a:endParaRPr lang="en-GB" sz="24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8765" y="3221196"/>
            <a:ext cx="5352418" cy="1629224"/>
          </a:xfrm>
          <a:prstGeom prst="rect">
            <a:avLst/>
          </a:prstGeom>
        </p:spPr>
      </p:pic>
      <p:pic>
        <p:nvPicPr>
          <p:cNvPr id="4" name="Fig7-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51367" y="2700398"/>
            <a:ext cx="329028" cy="3290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1235284" y="6165304"/>
            <a:ext cx="63096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 smtClean="0">
                <a:latin typeface="+mj-lt"/>
              </a:rPr>
              <a:t>setze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es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direkt</a:t>
            </a:r>
            <a:r>
              <a:rPr lang="en-US" sz="2400" dirty="0" smtClean="0">
                <a:latin typeface="+mj-lt"/>
              </a:rPr>
              <a:t> in der </a:t>
            </a:r>
            <a:r>
              <a:rPr lang="en-US" sz="2400" dirty="0" err="1" smtClean="0">
                <a:latin typeface="+mj-lt"/>
              </a:rPr>
              <a:t>Mitte</a:t>
            </a:r>
            <a:r>
              <a:rPr lang="en-US" sz="2400" dirty="0" smtClean="0">
                <a:latin typeface="+mj-lt"/>
              </a:rPr>
              <a:t> des </a:t>
            </a:r>
            <a:r>
              <a:rPr lang="en-US" sz="2400" dirty="0" err="1" smtClean="0">
                <a:latin typeface="+mj-lt"/>
              </a:rPr>
              <a:t>dreieckigen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Dachs</a:t>
            </a:r>
            <a:endParaRPr lang="en-US" sz="2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3505379" y="4866922"/>
            <a:ext cx="31170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latin typeface="Calibri" pitchFamily="-100" charset="0"/>
              </a:rPr>
              <a:t>    m a  </a:t>
            </a:r>
            <a:r>
              <a:rPr lang="en-US" sz="1600" dirty="0" err="1" smtClean="0">
                <a:latin typeface="Calibri" pitchFamily="-100" charset="0"/>
              </a:rPr>
              <a:t>Nn</a:t>
            </a:r>
            <a:r>
              <a:rPr lang="en-US" sz="1600" dirty="0" smtClean="0">
                <a:latin typeface="Calibri" pitchFamily="-100" charset="0"/>
              </a:rPr>
              <a:t> a  k   a  n </a:t>
            </a:r>
            <a:r>
              <a:rPr lang="en-US" sz="1600" dirty="0" err="1" smtClean="0">
                <a:latin typeface="Calibri" pitchFamily="-100" charset="0"/>
              </a:rPr>
              <a:t>i</a:t>
            </a:r>
            <a:endParaRPr lang="en-US" sz="1600" dirty="0" smtClean="0">
              <a:latin typeface="Calibri" pitchFamily="-100" charset="0"/>
            </a:endParaRPr>
          </a:p>
        </p:txBody>
      </p:sp>
      <p:pic>
        <p:nvPicPr>
          <p:cNvPr id="7" name="maNnakani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90115" y="5497864"/>
            <a:ext cx="264827" cy="2648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5103181" y="4181553"/>
            <a:ext cx="650111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Calibri" pitchFamily="-100" charset="0"/>
              </a:rPr>
              <a:t>L%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4066886" y="2855190"/>
            <a:ext cx="552867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Calibri" pitchFamily="-100" charset="0"/>
              </a:rPr>
              <a:t>H-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3464489" y="4541593"/>
            <a:ext cx="541079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Calibri" pitchFamily="-100" charset="0"/>
              </a:rPr>
              <a:t>%L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3735029" y="5159310"/>
            <a:ext cx="18298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1600" dirty="0" smtClean="0">
                <a:latin typeface="Calibri" pitchFamily="-100" charset="0"/>
              </a:rPr>
              <a:t>(direkt in der Mitte)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5903374" y="2759531"/>
            <a:ext cx="11479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dirty="0" err="1" smtClean="0">
                <a:latin typeface="Calibri" pitchFamily="-100" charset="0"/>
              </a:rPr>
              <a:t>okima</a:t>
            </a:r>
            <a:r>
              <a:rPr lang="en-US" b="1" dirty="0" err="1" smtClean="0">
                <a:latin typeface="Calibri" pitchFamily="-100" charset="0"/>
              </a:rPr>
              <a:t>'su</a:t>
            </a:r>
            <a:endParaRPr lang="en-US" b="1" dirty="0">
              <a:latin typeface="Calibri" pitchFamily="-100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1358765" y="2855190"/>
            <a:ext cx="21602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1600" b="1" dirty="0" err="1" smtClean="0">
                <a:latin typeface="Calibri" pitchFamily="-100" charset="0"/>
              </a:rPr>
              <a:t>sa</a:t>
            </a:r>
            <a:r>
              <a:rPr lang="en-US" sz="1600" dirty="0" err="1" smtClean="0">
                <a:latin typeface="Calibri" pitchFamily="-100" charset="0"/>
              </a:rPr>
              <a:t>'Nkaku</a:t>
            </a:r>
            <a:r>
              <a:rPr lang="en-US" sz="1600" dirty="0" smtClean="0">
                <a:latin typeface="Calibri" pitchFamily="-100" charset="0"/>
              </a:rPr>
              <a:t> </a:t>
            </a:r>
            <a:r>
              <a:rPr lang="en-US" sz="1600" dirty="0">
                <a:latin typeface="Calibri" pitchFamily="-100" charset="0"/>
              </a:rPr>
              <a:t>no </a:t>
            </a:r>
            <a:r>
              <a:rPr lang="en-US" sz="1600" b="1" dirty="0" err="1" smtClean="0">
                <a:latin typeface="Calibri" pitchFamily="-100" charset="0"/>
              </a:rPr>
              <a:t>ja</a:t>
            </a:r>
            <a:r>
              <a:rPr lang="en-US" sz="1600" dirty="0" err="1" smtClean="0">
                <a:latin typeface="Calibri" pitchFamily="-100" charset="0"/>
              </a:rPr>
              <a:t>'ne</a:t>
            </a:r>
            <a:r>
              <a:rPr lang="en-US" sz="1600" dirty="0" smtClean="0">
                <a:latin typeface="Calibri" pitchFamily="-100" charset="0"/>
              </a:rPr>
              <a:t> </a:t>
            </a:r>
            <a:r>
              <a:rPr lang="en-US" sz="1600" dirty="0">
                <a:latin typeface="Calibri" pitchFamily="-100" charset="0"/>
              </a:rPr>
              <a:t>no </a:t>
            </a:r>
            <a:endParaRPr lang="de-DE" sz="1600" dirty="0" smtClean="0">
              <a:latin typeface="Calibri" pitchFamily="-100" charset="0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4764025" y="818129"/>
            <a:ext cx="2780921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'direkt in der </a:t>
            </a:r>
            <a:r>
              <a:rPr lang="de-DE" sz="2400" dirty="0" err="1" smtClean="0">
                <a:latin typeface="Calibri" pitchFamily="-100" charset="0"/>
              </a:rPr>
              <a:t>MItte</a:t>
            </a:r>
            <a:r>
              <a:rPr lang="de-DE" sz="2400" dirty="0" smtClean="0">
                <a:latin typeface="Calibri" pitchFamily="-100" charset="0"/>
              </a:rPr>
              <a:t>' ist fokussiert – Pause gleich danach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564877" y="2204864"/>
            <a:ext cx="0" cy="8245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918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04800" y="685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rgbClr val="000000"/>
                </a:solidFill>
                <a:latin typeface="Calibri" charset="0"/>
              </a:rPr>
              <a:t>Eine Mora </a:t>
            </a:r>
            <a:r>
              <a:rPr lang="en-GB">
                <a:latin typeface="Calibri" charset="0"/>
              </a:rPr>
              <a:t>=  </a:t>
            </a:r>
            <a:r>
              <a:rPr lang="en-GB" b="1">
                <a:latin typeface="Calibri" charset="0"/>
              </a:rPr>
              <a:t>KV</a:t>
            </a:r>
            <a:r>
              <a:rPr lang="en-GB">
                <a:latin typeface="Calibri" charset="0"/>
              </a:rPr>
              <a:t> oder </a:t>
            </a:r>
            <a:r>
              <a:rPr lang="en-GB" b="1">
                <a:latin typeface="Calibri" charset="0"/>
              </a:rPr>
              <a:t>K:</a:t>
            </a:r>
            <a:r>
              <a:rPr lang="en-GB">
                <a:latin typeface="Calibri" charset="0"/>
              </a:rPr>
              <a:t> (langer Kons.) oder </a:t>
            </a:r>
            <a:r>
              <a:rPr lang="en-GB" b="1">
                <a:latin typeface="Calibri" charset="0"/>
              </a:rPr>
              <a:t>V:</a:t>
            </a:r>
            <a:r>
              <a:rPr lang="en-GB">
                <a:latin typeface="Calibri" charset="0"/>
              </a:rPr>
              <a:t> (langer Vokal)</a:t>
            </a:r>
            <a:endParaRPr lang="de-DE">
              <a:latin typeface="Calibri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6437313" y="2417763"/>
            <a:ext cx="1939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>
                <a:solidFill>
                  <a:srgbClr val="0000FF"/>
                </a:solidFill>
                <a:latin typeface="Calibri" charset="0"/>
              </a:rPr>
              <a:t>Mora - Anzahl</a:t>
            </a:r>
            <a:endParaRPr lang="de-DE">
              <a:solidFill>
                <a:srgbClr val="0000FF"/>
              </a:solidFill>
              <a:latin typeface="Calibri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533400" y="2895598"/>
            <a:ext cx="2566481" cy="257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</a:rPr>
              <a:t>/kan:da/ (gekaut)</a:t>
            </a:r>
            <a:endParaRPr lang="de-DE">
              <a:latin typeface="Calibri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956051" y="2884188"/>
            <a:ext cx="23156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dirty="0">
                <a:latin typeface="Calibri" charset="0"/>
              </a:rPr>
              <a:t>/</a:t>
            </a:r>
            <a:r>
              <a:rPr lang="en-GB" dirty="0" err="1">
                <a:latin typeface="Calibri" charset="0"/>
              </a:rPr>
              <a:t>ka</a:t>
            </a:r>
            <a:r>
              <a:rPr lang="en-GB" dirty="0">
                <a:latin typeface="Calibri" charset="0"/>
              </a:rPr>
              <a:t> – n: – da/</a:t>
            </a:r>
            <a:endParaRPr lang="de-DE" dirty="0">
              <a:latin typeface="Calibri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7081149" y="2895598"/>
            <a:ext cx="5086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dirty="0" smtClean="0">
                <a:latin typeface="Calibri" charset="0"/>
              </a:rPr>
              <a:t> 3</a:t>
            </a:r>
            <a:endParaRPr lang="de-DE" dirty="0">
              <a:latin typeface="Calibri" charset="0"/>
            </a:endParaRPr>
          </a:p>
        </p:txBody>
      </p: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525463" y="3471863"/>
            <a:ext cx="7064375" cy="528637"/>
            <a:chOff x="324" y="3115"/>
            <a:chExt cx="4450" cy="333"/>
          </a:xfrm>
        </p:grpSpPr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324" y="3131"/>
              <a:ext cx="17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>
                  <a:latin typeface="Calibri" charset="0"/>
                </a:rPr>
                <a:t>/katta/ (gewonnen)</a:t>
              </a:r>
              <a:endParaRPr lang="de-DE">
                <a:latin typeface="Calibri" charset="0"/>
              </a:endParaRPr>
            </a:p>
          </p:txBody>
        </p:sp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2485" y="3160"/>
              <a:ext cx="10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>
                  <a:latin typeface="Calibri" charset="0"/>
                </a:rPr>
                <a:t>/ka – t: – a/</a:t>
              </a:r>
              <a:endParaRPr lang="de-DE">
                <a:latin typeface="Calibri" charset="0"/>
              </a:endParaRPr>
            </a:p>
          </p:txBody>
        </p: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4551" y="3115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>
                  <a:latin typeface="Calibri" charset="0"/>
                </a:rPr>
                <a:t>3</a:t>
              </a:r>
              <a:endParaRPr lang="de-DE">
                <a:latin typeface="Calibri" charset="0"/>
              </a:endParaRPr>
            </a:p>
          </p:txBody>
        </p:sp>
      </p:grp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3592513" y="2417763"/>
            <a:ext cx="2225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>
                <a:solidFill>
                  <a:srgbClr val="0000FF"/>
                </a:solidFill>
                <a:latin typeface="Calibri" charset="0"/>
              </a:rPr>
              <a:t>Mora Aufteilung</a:t>
            </a:r>
            <a:endParaRPr lang="de-DE">
              <a:solidFill>
                <a:srgbClr val="0000FF"/>
              </a:solidFill>
              <a:latin typeface="Calibri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331640" y="55267"/>
            <a:ext cx="6768752" cy="461665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 smtClean="0">
                <a:latin typeface="+mj-lt"/>
              </a:rPr>
              <a:t>1. Die Mora </a:t>
            </a:r>
            <a:r>
              <a:rPr lang="en-GB" sz="2400" dirty="0" err="1" smtClean="0">
                <a:latin typeface="+mj-lt"/>
              </a:rPr>
              <a:t>als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rhythmische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Einheit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im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Japanischen</a:t>
            </a:r>
            <a:endParaRPr lang="en-GB" sz="2400" dirty="0">
              <a:latin typeface="+mj-lt"/>
            </a:endParaRPr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609600" y="4114800"/>
            <a:ext cx="777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Calibri" charset="0"/>
              </a:rPr>
              <a:t>/</a:t>
            </a:r>
            <a:r>
              <a:rPr lang="en-US" dirty="0" err="1">
                <a:latin typeface="Calibri" charset="0"/>
              </a:rPr>
              <a:t>tokyo</a:t>
            </a:r>
            <a:r>
              <a:rPr lang="en-US" dirty="0">
                <a:latin typeface="Calibri" charset="0"/>
              </a:rPr>
              <a:t>/ (</a:t>
            </a:r>
            <a:r>
              <a:rPr lang="en-US" dirty="0" err="1">
                <a:latin typeface="Calibri" charset="0"/>
              </a:rPr>
              <a:t>Toyko</a:t>
            </a:r>
            <a:r>
              <a:rPr lang="en-US" dirty="0">
                <a:latin typeface="Calibri" charset="0"/>
              </a:rPr>
              <a:t>)                   /to-o-</a:t>
            </a:r>
            <a:r>
              <a:rPr lang="en-US" dirty="0" err="1">
                <a:latin typeface="Calibri" charset="0"/>
              </a:rPr>
              <a:t>kyo</a:t>
            </a:r>
            <a:r>
              <a:rPr lang="en-US" dirty="0">
                <a:latin typeface="Calibri" charset="0"/>
              </a:rPr>
              <a:t>-o/		  </a:t>
            </a:r>
            <a:r>
              <a:rPr lang="en-US" dirty="0" smtClean="0">
                <a:latin typeface="Calibri" charset="0"/>
              </a:rPr>
              <a:t>		   4</a:t>
            </a:r>
            <a:endParaRPr lang="de-DE" dirty="0">
              <a:latin typeface="Calibri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371600"/>
            <a:ext cx="7239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400" dirty="0">
                <a:latin typeface="+mj-lt"/>
                <a:ea typeface="ＭＳ Ｐゴシック" pitchFamily="-100" charset="-128"/>
                <a:cs typeface="ＭＳ Ｐゴシック" pitchFamily="-100" charset="-128"/>
              </a:rPr>
              <a:t>Die </a:t>
            </a:r>
            <a:r>
              <a:rPr lang="de-DE" sz="2400" dirty="0" err="1">
                <a:latin typeface="+mj-lt"/>
                <a:ea typeface="ＭＳ Ｐゴシック" pitchFamily="-100" charset="-128"/>
                <a:cs typeface="ＭＳ Ｐゴシック" pitchFamily="-100" charset="-128"/>
              </a:rPr>
              <a:t>Mora-Aufteilung</a:t>
            </a:r>
            <a:r>
              <a:rPr lang="de-DE" sz="2400" dirty="0">
                <a:latin typeface="+mj-lt"/>
                <a:ea typeface="ＭＳ Ｐゴシック" pitchFamily="-100" charset="-128"/>
                <a:cs typeface="ＭＳ Ｐゴシック" pitchFamily="-100" charset="-128"/>
              </a:rPr>
              <a:t> gleicht nicht die Silbenaufteilung</a:t>
            </a:r>
          </a:p>
        </p:txBody>
      </p:sp>
    </p:spTree>
    <p:extLst>
      <p:ext uri="{BB962C8B-B14F-4D97-AF65-F5344CB8AC3E}">
        <p14:creationId xmlns:p14="http://schemas.microsoft.com/office/powerpoint/2010/main" val="987355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051720" y="55267"/>
            <a:ext cx="5616624" cy="461665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 smtClean="0">
                <a:latin typeface="+mn-lt"/>
              </a:rPr>
              <a:t>2. </a:t>
            </a:r>
            <a:r>
              <a:rPr lang="en-GB" sz="2400" dirty="0" err="1" smtClean="0">
                <a:latin typeface="+mn-lt"/>
              </a:rPr>
              <a:t>Lexikalischer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 err="1" smtClean="0">
                <a:latin typeface="+mn-lt"/>
              </a:rPr>
              <a:t>Akzent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 err="1" smtClean="0">
                <a:latin typeface="+mn-lt"/>
              </a:rPr>
              <a:t>im</a:t>
            </a:r>
            <a:r>
              <a:rPr lang="en-GB" sz="2400" dirty="0" smtClean="0">
                <a:latin typeface="+mn-lt"/>
              </a:rPr>
              <a:t> </a:t>
            </a:r>
            <a:r>
              <a:rPr lang="en-GB" sz="2400" dirty="0" err="1" smtClean="0">
                <a:latin typeface="+mn-lt"/>
              </a:rPr>
              <a:t>Japanischen</a:t>
            </a:r>
            <a:endParaRPr lang="en-GB" sz="24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395536" y="583137"/>
            <a:ext cx="85689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 smtClean="0">
                <a:latin typeface="+mn-lt"/>
              </a:rPr>
              <a:t>Ein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Wort</a:t>
            </a:r>
            <a:r>
              <a:rPr lang="en-US" sz="2400" dirty="0" smtClean="0">
                <a:latin typeface="+mn-lt"/>
              </a:rPr>
              <a:t> hat </a:t>
            </a:r>
            <a:r>
              <a:rPr lang="en-US" sz="2400" dirty="0" err="1" smtClean="0">
                <a:latin typeface="+mn-lt"/>
              </a:rPr>
              <a:t>entweder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immer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keinen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oder</a:t>
            </a:r>
            <a:r>
              <a:rPr lang="en-US" sz="2400" dirty="0" smtClean="0">
                <a:latin typeface="+mn-lt"/>
              </a:rPr>
              <a:t> maximal </a:t>
            </a:r>
            <a:r>
              <a:rPr lang="en-US" sz="2400" dirty="0" err="1" smtClean="0">
                <a:latin typeface="+mn-lt"/>
              </a:rPr>
              <a:t>einen</a:t>
            </a:r>
            <a:r>
              <a:rPr lang="en-US" sz="2400" dirty="0" smtClean="0">
                <a:latin typeface="+mn-lt"/>
              </a:rPr>
              <a:t> Akzent</a:t>
            </a:r>
            <a:r>
              <a:rPr lang="en-US" sz="2400" baseline="30000" dirty="0" smtClean="0">
                <a:latin typeface="+mn-lt"/>
              </a:rPr>
              <a:t>1, 2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791732" y="2188021"/>
            <a:ext cx="27001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 smtClean="0">
                <a:latin typeface="+mn-lt"/>
              </a:rPr>
              <a:t>ohne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(</a:t>
            </a:r>
            <a:r>
              <a:rPr lang="en-US" sz="2400" dirty="0" err="1" smtClean="0">
                <a:latin typeface="+mn-lt"/>
              </a:rPr>
              <a:t>Akzentlos</a:t>
            </a:r>
            <a:r>
              <a:rPr lang="en-US" sz="2400" dirty="0" smtClean="0">
                <a:latin typeface="+mn-lt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4211960" y="2188021"/>
            <a:ext cx="27363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 smtClean="0">
                <a:latin typeface="+mn-lt"/>
              </a:rPr>
              <a:t>mit</a:t>
            </a:r>
            <a:endParaRPr lang="en-US" sz="2400" dirty="0" smtClean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4211960" y="2649686"/>
            <a:ext cx="20162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latin typeface="+mn-lt"/>
              </a:rPr>
              <a:t>a</a:t>
            </a:r>
            <a:r>
              <a:rPr lang="uk-UA" sz="2400" b="1" dirty="0" smtClean="0">
                <a:latin typeface="+mn-lt"/>
              </a:rPr>
              <a:t>'</a:t>
            </a:r>
            <a:r>
              <a:rPr lang="en-US" sz="2400" dirty="0" smtClean="0">
                <a:latin typeface="+mn-lt"/>
              </a:rPr>
              <a:t>me </a:t>
            </a:r>
            <a:endParaRPr lang="en-US" sz="24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5580112" y="2655062"/>
            <a:ext cx="14380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 smtClean="0">
                <a:latin typeface="+mn-lt"/>
              </a:rPr>
              <a:t>Regen</a:t>
            </a:r>
            <a:endParaRPr lang="en-US" sz="2400" dirty="0" smtClean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611560" y="2649686"/>
            <a:ext cx="27363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 smtClean="0">
                <a:latin typeface="+mn-lt"/>
              </a:rPr>
              <a:t>ame</a:t>
            </a:r>
            <a:r>
              <a:rPr lang="en-US" sz="2400" dirty="0" smtClean="0">
                <a:latin typeface="+mn-lt"/>
              </a:rPr>
              <a:t>         </a:t>
            </a:r>
            <a:r>
              <a:rPr lang="en-US" sz="2400" dirty="0" err="1" smtClean="0">
                <a:latin typeface="+mn-lt"/>
              </a:rPr>
              <a:t>Süßigkeit</a:t>
            </a:r>
            <a:endParaRPr lang="en-US" sz="24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4211960" y="3111351"/>
            <a:ext cx="31683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latin typeface="+mn-lt"/>
              </a:rPr>
              <a:t>sa</a:t>
            </a:r>
            <a:r>
              <a:rPr lang="uk-UA" sz="2400" b="1" dirty="0" smtClean="0">
                <a:latin typeface="+mn-lt"/>
              </a:rPr>
              <a:t>'</a:t>
            </a:r>
            <a:r>
              <a:rPr lang="en-US" sz="2400" dirty="0" err="1" smtClean="0">
                <a:latin typeface="+mn-lt"/>
              </a:rPr>
              <a:t>ke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         </a:t>
            </a:r>
            <a:r>
              <a:rPr lang="en-US" sz="2400" dirty="0" err="1" smtClean="0">
                <a:latin typeface="+mn-lt"/>
              </a:rPr>
              <a:t>Lachs</a:t>
            </a:r>
            <a:endParaRPr lang="en-US" sz="24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611560" y="3111351"/>
            <a:ext cx="25922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+mn-lt"/>
              </a:rPr>
              <a:t>sake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        </a:t>
            </a:r>
            <a:r>
              <a:rPr lang="en-US" sz="2400" dirty="0" err="1" smtClean="0">
                <a:latin typeface="+mn-lt"/>
              </a:rPr>
              <a:t>Alkohol</a:t>
            </a:r>
            <a:endParaRPr lang="en-US" sz="24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4211960" y="3573016"/>
            <a:ext cx="30222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latin typeface="+mn-lt"/>
              </a:rPr>
              <a:t>ka</a:t>
            </a:r>
            <a:r>
              <a:rPr lang="uk-UA" sz="2400" b="1" dirty="0" smtClean="0">
                <a:latin typeface="+mn-lt"/>
              </a:rPr>
              <a:t>'</a:t>
            </a:r>
            <a:r>
              <a:rPr lang="en-US" sz="2400" dirty="0" err="1" smtClean="0">
                <a:latin typeface="+mn-lt"/>
              </a:rPr>
              <a:t>ki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         </a:t>
            </a:r>
            <a:r>
              <a:rPr lang="en-US" sz="2400" dirty="0" err="1" smtClean="0">
                <a:latin typeface="+mn-lt"/>
              </a:rPr>
              <a:t>Auster</a:t>
            </a:r>
            <a:endParaRPr lang="en-US" sz="24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664733" y="3586204"/>
            <a:ext cx="2952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+mn-lt"/>
              </a:rPr>
              <a:t>kaki        </a:t>
            </a:r>
            <a:r>
              <a:rPr lang="en-US" sz="2400" dirty="0" err="1" smtClean="0">
                <a:latin typeface="+mn-lt"/>
              </a:rPr>
              <a:t>Persimon</a:t>
            </a:r>
            <a:endParaRPr lang="en-US" sz="24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395536" y="995537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+mn-lt"/>
              </a:rPr>
              <a:t>(</a:t>
            </a:r>
            <a:r>
              <a:rPr lang="en-US" sz="2400" dirty="0" err="1" smtClean="0">
                <a:latin typeface="+mn-lt"/>
              </a:rPr>
              <a:t>Akzentzeichen</a:t>
            </a:r>
            <a:r>
              <a:rPr lang="en-US" sz="2400" dirty="0" smtClean="0">
                <a:latin typeface="+mn-lt"/>
              </a:rPr>
              <a:t> </a:t>
            </a:r>
            <a:r>
              <a:rPr lang="uk-UA" sz="2400" b="1" dirty="0"/>
              <a:t>'</a:t>
            </a:r>
            <a:r>
              <a:rPr lang="en-AU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nach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dem</a:t>
            </a:r>
            <a:r>
              <a:rPr lang="en-US" sz="2400" dirty="0" smtClean="0">
                <a:latin typeface="+mn-lt"/>
              </a:rPr>
              <a:t> Mora, der den </a:t>
            </a:r>
            <a:r>
              <a:rPr lang="en-US" sz="2400" dirty="0" err="1" smtClean="0">
                <a:latin typeface="+mn-lt"/>
              </a:rPr>
              <a:t>Akzent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trägt</a:t>
            </a:r>
            <a:r>
              <a:rPr lang="en-US" sz="2400" dirty="0" smtClean="0">
                <a:latin typeface="+mn-lt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 bwMode="auto">
          <a:xfrm>
            <a:off x="518179" y="6413238"/>
            <a:ext cx="46085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latin typeface="+mn-lt"/>
              </a:rPr>
              <a:t>1, 2 </a:t>
            </a:r>
            <a:r>
              <a:rPr lang="en-US" sz="1600" dirty="0" err="1" smtClean="0">
                <a:latin typeface="+mn-lt"/>
              </a:rPr>
              <a:t>Beispiele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aus</a:t>
            </a:r>
            <a:r>
              <a:rPr lang="en-US" sz="1600" dirty="0" smtClean="0">
                <a:latin typeface="+mn-lt"/>
              </a:rPr>
              <a:t> kawahara15.pdf, kubozono16.pdf</a:t>
            </a:r>
          </a:p>
        </p:txBody>
      </p:sp>
      <p:pic>
        <p:nvPicPr>
          <p:cNvPr id="24" name="ame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23928" y="2793562"/>
            <a:ext cx="288032" cy="288032"/>
          </a:xfrm>
          <a:prstGeom prst="rect">
            <a:avLst/>
          </a:prstGeom>
        </p:spPr>
      </p:pic>
      <p:pic>
        <p:nvPicPr>
          <p:cNvPr id="25" name="ame0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3528" y="2823319"/>
            <a:ext cx="288032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090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6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051720" y="55267"/>
            <a:ext cx="4894460" cy="461665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 err="1" smtClean="0">
                <a:latin typeface="+mj-lt"/>
              </a:rPr>
              <a:t>Lexikalischer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Akzent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im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Japanischen</a:t>
            </a:r>
            <a:endParaRPr lang="en-GB" sz="24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208413" y="2780928"/>
            <a:ext cx="30963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Calibri" pitchFamily="-100" charset="0"/>
              </a:rPr>
              <a:t>Adjektive</a:t>
            </a:r>
            <a:r>
              <a:rPr lang="en-US" sz="2400" dirty="0" smtClean="0">
                <a:solidFill>
                  <a:srgbClr val="0000FF"/>
                </a:solidFill>
                <a:latin typeface="Calibri" pitchFamily="-100" charset="0"/>
              </a:rPr>
              <a:t> und Verben</a:t>
            </a:r>
            <a:r>
              <a:rPr lang="en-US" sz="2400" baseline="30000" dirty="0" smtClean="0">
                <a:solidFill>
                  <a:srgbClr val="0000FF"/>
                </a:solidFill>
                <a:latin typeface="Calibri" pitchFamily="-100" charset="0"/>
              </a:rPr>
              <a:t>1</a:t>
            </a:r>
            <a:endParaRPr lang="en-US" sz="2400" dirty="0" smtClean="0">
              <a:solidFill>
                <a:srgbClr val="0000FF"/>
              </a:solidFill>
              <a:latin typeface="Calibri" pitchFamily="-100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3995936" y="3431208"/>
            <a:ext cx="35935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Calibri" pitchFamily="-100" charset="0"/>
              </a:rPr>
              <a:t>Mit</a:t>
            </a:r>
            <a:r>
              <a:rPr lang="en-US" sz="2400" dirty="0" smtClean="0">
                <a:solidFill>
                  <a:srgbClr val="0000FF"/>
                </a:solidFill>
                <a:latin typeface="Calibri" pitchFamily="-100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 pitchFamily="-100" charset="0"/>
              </a:rPr>
              <a:t>lex</a:t>
            </a:r>
            <a:r>
              <a:rPr lang="en-US" sz="2400" dirty="0" smtClean="0">
                <a:solidFill>
                  <a:srgbClr val="0000FF"/>
                </a:solidFill>
                <a:latin typeface="Calibri" pitchFamily="-100" charset="0"/>
              </a:rPr>
              <a:t>. </a:t>
            </a:r>
            <a:r>
              <a:rPr lang="en-US" sz="2400" dirty="0" err="1" smtClean="0">
                <a:solidFill>
                  <a:srgbClr val="0000FF"/>
                </a:solidFill>
                <a:latin typeface="Calibri" pitchFamily="-100" charset="0"/>
              </a:rPr>
              <a:t>Akzent</a:t>
            </a:r>
            <a:r>
              <a:rPr lang="en-US" sz="2400" dirty="0" smtClean="0">
                <a:solidFill>
                  <a:srgbClr val="0000FF"/>
                </a:solidFill>
                <a:latin typeface="Calibri" pitchFamily="-100" charset="0"/>
              </a:rPr>
              <a:t>: </a:t>
            </a:r>
            <a:r>
              <a:rPr lang="en-US" sz="2400" dirty="0" err="1" smtClean="0">
                <a:solidFill>
                  <a:srgbClr val="0000FF"/>
                </a:solidFill>
                <a:latin typeface="Calibri" pitchFamily="-100" charset="0"/>
              </a:rPr>
              <a:t>dann</a:t>
            </a:r>
            <a:r>
              <a:rPr lang="en-US" sz="2400" dirty="0" smtClean="0">
                <a:solidFill>
                  <a:srgbClr val="0000FF"/>
                </a:solidFill>
                <a:latin typeface="Calibri" pitchFamily="-100" charset="0"/>
              </a:rPr>
              <a:t> auf der </a:t>
            </a:r>
            <a:r>
              <a:rPr lang="en-US" sz="2400" dirty="0" err="1" smtClean="0">
                <a:solidFill>
                  <a:srgbClr val="0000FF"/>
                </a:solidFill>
                <a:latin typeface="Calibri" pitchFamily="-100" charset="0"/>
              </a:rPr>
              <a:t>vorletzten</a:t>
            </a:r>
            <a:r>
              <a:rPr lang="en-US" sz="2400" dirty="0" smtClean="0">
                <a:solidFill>
                  <a:srgbClr val="0000FF"/>
                </a:solidFill>
                <a:latin typeface="Calibri" pitchFamily="-100" charset="0"/>
              </a:rPr>
              <a:t> Mora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683568" y="6165304"/>
            <a:ext cx="41764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latin typeface="Calibri" pitchFamily="-100" charset="0"/>
              </a:rPr>
              <a:t>1. </a:t>
            </a:r>
            <a:r>
              <a:rPr lang="en-US" sz="1600" dirty="0" err="1" smtClean="0">
                <a:latin typeface="Calibri" pitchFamily="-100" charset="0"/>
              </a:rPr>
              <a:t>Beispiele</a:t>
            </a:r>
            <a:r>
              <a:rPr lang="en-US" sz="1600" dirty="0" smtClean="0">
                <a:latin typeface="Calibri" pitchFamily="-100" charset="0"/>
              </a:rPr>
              <a:t> </a:t>
            </a:r>
            <a:r>
              <a:rPr lang="en-US" sz="1600" dirty="0" err="1" smtClean="0">
                <a:latin typeface="Calibri" pitchFamily="-100" charset="0"/>
              </a:rPr>
              <a:t>aus</a:t>
            </a:r>
            <a:r>
              <a:rPr lang="en-US" sz="1600" dirty="0" smtClean="0">
                <a:latin typeface="Calibri" pitchFamily="-100" charset="0"/>
              </a:rPr>
              <a:t> kubozono16.pdf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208413" y="511202"/>
            <a:ext cx="12241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+mn-lt"/>
              </a:rPr>
              <a:t>Nomen</a:t>
            </a:r>
            <a:endParaRPr lang="en-US" sz="2400" dirty="0" smtClean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3995936" y="1448187"/>
            <a:ext cx="5112568" cy="46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Calibri" pitchFamily="-100" charset="0"/>
              </a:rPr>
              <a:t>Initial: </a:t>
            </a:r>
            <a:r>
              <a:rPr lang="en-US" sz="2400" b="1" dirty="0" err="1" smtClean="0">
                <a:latin typeface="Calibri" pitchFamily="-100" charset="0"/>
              </a:rPr>
              <a:t>ka</a:t>
            </a:r>
            <a:r>
              <a:rPr lang="uk-UA" sz="2400" dirty="0" smtClean="0">
                <a:latin typeface="Calibri" pitchFamily="-100" charset="0"/>
              </a:rPr>
              <a:t>'</a:t>
            </a:r>
            <a:r>
              <a:rPr lang="en-US" sz="2400" dirty="0" smtClean="0">
                <a:latin typeface="Calibri" pitchFamily="-100" charset="0"/>
              </a:rPr>
              <a:t>ta (</a:t>
            </a:r>
            <a:r>
              <a:rPr lang="en-US" sz="2400" dirty="0" err="1" smtClean="0">
                <a:latin typeface="Calibri" pitchFamily="-100" charset="0"/>
              </a:rPr>
              <a:t>Schulter</a:t>
            </a:r>
            <a:r>
              <a:rPr lang="en-US" sz="2400" dirty="0" smtClean="0">
                <a:latin typeface="Calibri" pitchFamily="-100" charset="0"/>
              </a:rPr>
              <a:t>), </a:t>
            </a:r>
            <a:r>
              <a:rPr lang="en-US" sz="2400" b="1" dirty="0" err="1" smtClean="0">
                <a:latin typeface="Calibri" pitchFamily="-100" charset="0"/>
              </a:rPr>
              <a:t>i</a:t>
            </a:r>
            <a:r>
              <a:rPr lang="uk-UA" sz="2400" b="1" dirty="0" smtClean="0">
                <a:latin typeface="Calibri" pitchFamily="-100" charset="0"/>
              </a:rPr>
              <a:t>'</a:t>
            </a:r>
            <a:r>
              <a:rPr lang="en-US" sz="2400" dirty="0" err="1" smtClean="0">
                <a:latin typeface="Calibri" pitchFamily="-100" charset="0"/>
              </a:rPr>
              <a:t>noti</a:t>
            </a:r>
            <a:r>
              <a:rPr lang="en-US" sz="2400" dirty="0" smtClean="0">
                <a:latin typeface="Calibri" pitchFamily="-100" charset="0"/>
              </a:rPr>
              <a:t> (</a:t>
            </a:r>
            <a:r>
              <a:rPr lang="en-US" sz="2400" dirty="0" err="1" smtClean="0">
                <a:latin typeface="Calibri" pitchFamily="-100" charset="0"/>
              </a:rPr>
              <a:t>Leben</a:t>
            </a:r>
            <a:r>
              <a:rPr lang="en-US" sz="2400" dirty="0" smtClean="0">
                <a:latin typeface="Calibri" pitchFamily="-100" charset="0"/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3995936" y="1899229"/>
            <a:ext cx="45730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Final: </a:t>
            </a:r>
            <a:r>
              <a:rPr lang="en-US" sz="2400" dirty="0" smtClean="0">
                <a:latin typeface="Calibri" pitchFamily="-100" charset="0"/>
              </a:rPr>
              <a:t>kat</a:t>
            </a:r>
            <a:r>
              <a:rPr lang="en-US" sz="2400" b="1" dirty="0" smtClean="0">
                <a:latin typeface="Calibri" pitchFamily="-100" charset="0"/>
              </a:rPr>
              <a:t>a</a:t>
            </a:r>
            <a:r>
              <a:rPr lang="uk-UA" sz="2400" b="1" dirty="0" smtClean="0">
                <a:latin typeface="Calibri" pitchFamily="-100" charset="0"/>
              </a:rPr>
              <a:t>'</a:t>
            </a:r>
            <a:r>
              <a:rPr lang="en-AU" sz="2400" b="1" dirty="0" smtClean="0">
                <a:latin typeface="Calibri" pitchFamily="-100" charset="0"/>
              </a:rPr>
              <a:t> </a:t>
            </a:r>
            <a:r>
              <a:rPr lang="en-AU" sz="2400" dirty="0" smtClean="0">
                <a:latin typeface="Calibri" pitchFamily="-100" charset="0"/>
              </a:rPr>
              <a:t>(Modell), </a:t>
            </a:r>
            <a:r>
              <a:rPr lang="en-AU" sz="2400" dirty="0" err="1" smtClean="0">
                <a:latin typeface="Calibri" pitchFamily="-100" charset="0"/>
              </a:rPr>
              <a:t>ata</a:t>
            </a:r>
            <a:r>
              <a:rPr lang="en-AU" sz="2400" b="1" dirty="0" err="1" smtClean="0">
                <a:latin typeface="Calibri" pitchFamily="-100" charset="0"/>
              </a:rPr>
              <a:t>ma</a:t>
            </a:r>
            <a:r>
              <a:rPr lang="uk-UA" sz="2400" b="1" dirty="0" smtClean="0">
                <a:latin typeface="Calibri" pitchFamily="-100" charset="0"/>
              </a:rPr>
              <a:t>'</a:t>
            </a:r>
            <a:r>
              <a:rPr lang="en-AU" sz="2400" b="1" dirty="0" smtClean="0">
                <a:latin typeface="Calibri" pitchFamily="-100" charset="0"/>
              </a:rPr>
              <a:t> </a:t>
            </a:r>
            <a:r>
              <a:rPr lang="en-AU" sz="2400" dirty="0" smtClean="0">
                <a:latin typeface="Calibri" pitchFamily="-100" charset="0"/>
              </a:rPr>
              <a:t>(Kopf)</a:t>
            </a:r>
            <a:endParaRPr lang="en-US" sz="2400" dirty="0" smtClean="0">
              <a:latin typeface="Calibri" pitchFamily="-100" charset="0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3995936" y="2319263"/>
            <a:ext cx="39604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 smtClean="0">
                <a:latin typeface="Calibri" pitchFamily="-100" charset="0"/>
              </a:rPr>
              <a:t>Vorletze</a:t>
            </a:r>
            <a:r>
              <a:rPr lang="en-US" sz="2400" dirty="0" smtClean="0">
                <a:latin typeface="Calibri" pitchFamily="-100" charset="0"/>
              </a:rPr>
              <a:t> Mora: </a:t>
            </a:r>
            <a:r>
              <a:rPr lang="en-US" sz="2400" dirty="0" err="1" smtClean="0">
                <a:latin typeface="Calibri" pitchFamily="-100" charset="0"/>
              </a:rPr>
              <a:t>ko</a:t>
            </a:r>
            <a:r>
              <a:rPr lang="en-US" sz="2400" b="1" dirty="0" err="1" smtClean="0">
                <a:latin typeface="Calibri" pitchFamily="-100" charset="0"/>
              </a:rPr>
              <a:t>ko</a:t>
            </a:r>
            <a:r>
              <a:rPr lang="uk-UA" sz="2400" b="1" dirty="0" smtClean="0">
                <a:latin typeface="Calibri" pitchFamily="-100" charset="0"/>
              </a:rPr>
              <a:t>'</a:t>
            </a:r>
            <a:r>
              <a:rPr lang="en-US" sz="2400" dirty="0" err="1" smtClean="0">
                <a:latin typeface="Calibri" pitchFamily="-100" charset="0"/>
              </a:rPr>
              <a:t>ro</a:t>
            </a:r>
            <a:r>
              <a:rPr lang="en-US" sz="2400" dirty="0" smtClean="0">
                <a:latin typeface="Calibri" pitchFamily="-100" charset="0"/>
              </a:rPr>
              <a:t> (Geist)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208413" y="975899"/>
            <a:ext cx="24913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Calibri" pitchFamily="-100" charset="0"/>
              </a:rPr>
              <a:t>Akzentlos</a:t>
            </a:r>
            <a:endParaRPr lang="en-US" sz="2400" dirty="0" smtClean="0">
              <a:solidFill>
                <a:srgbClr val="0000FF"/>
              </a:solidFill>
              <a:latin typeface="Calibri" pitchFamily="-100" charset="0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3995936" y="4297775"/>
            <a:ext cx="26642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b="1" dirty="0" err="1" smtClean="0">
                <a:latin typeface="Calibri" pitchFamily="-100" charset="0"/>
              </a:rPr>
              <a:t>na</a:t>
            </a:r>
            <a:r>
              <a:rPr lang="uk-UA" sz="2400" b="1" dirty="0" smtClean="0">
                <a:latin typeface="Calibri" pitchFamily="-100" charset="0"/>
              </a:rPr>
              <a:t>'</a:t>
            </a:r>
            <a:r>
              <a:rPr lang="en-AU" sz="2400" dirty="0" err="1" smtClean="0">
                <a:latin typeface="Calibri" pitchFamily="-100" charset="0"/>
              </a:rPr>
              <a:t>ru</a:t>
            </a:r>
            <a:r>
              <a:rPr lang="en-AU" sz="2400" dirty="0">
                <a:latin typeface="Calibri" pitchFamily="-100" charset="0"/>
              </a:rPr>
              <a:t> </a:t>
            </a:r>
            <a:r>
              <a:rPr lang="en-AU" sz="2400" dirty="0" smtClean="0">
                <a:latin typeface="Calibri" pitchFamily="-100" charset="0"/>
              </a:rPr>
              <a:t>    </a:t>
            </a:r>
            <a:r>
              <a:rPr lang="en-AU" sz="2400" dirty="0" err="1" smtClean="0">
                <a:latin typeface="Calibri" pitchFamily="-100" charset="0"/>
              </a:rPr>
              <a:t>erreichen</a:t>
            </a:r>
            <a:r>
              <a:rPr lang="en-AU" sz="2400" dirty="0" smtClean="0">
                <a:latin typeface="Calibri" pitchFamily="-100" charset="0"/>
              </a:rPr>
              <a:t> </a:t>
            </a:r>
            <a:endParaRPr lang="en-US" sz="2400" dirty="0" smtClean="0">
              <a:latin typeface="Calibri" pitchFamily="-100" charset="0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208413" y="3431208"/>
            <a:ext cx="15776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Calibri" pitchFamily="-100" charset="0"/>
              </a:rPr>
              <a:t>Akzentlos</a:t>
            </a:r>
            <a:endParaRPr lang="en-US" sz="2400" dirty="0" smtClean="0">
              <a:solidFill>
                <a:srgbClr val="0000FF"/>
              </a:solidFill>
              <a:latin typeface="Calibri" pitchFamily="-100" charset="0"/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208413" y="4219815"/>
            <a:ext cx="22323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 smtClean="0">
                <a:latin typeface="Calibri" pitchFamily="-100" charset="0"/>
              </a:rPr>
              <a:t>naru</a:t>
            </a:r>
            <a:r>
              <a:rPr lang="en-US" sz="2400" dirty="0" smtClean="0">
                <a:latin typeface="Calibri" pitchFamily="-100" charset="0"/>
              </a:rPr>
              <a:t>      </a:t>
            </a:r>
            <a:r>
              <a:rPr lang="en-US" sz="2400" dirty="0" err="1" smtClean="0">
                <a:latin typeface="Calibri" pitchFamily="-100" charset="0"/>
              </a:rPr>
              <a:t>klingeln</a:t>
            </a:r>
            <a:endParaRPr lang="en-US" sz="2400" dirty="0" smtClean="0">
              <a:latin typeface="Calibri" pitchFamily="-100" charset="0"/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3995936" y="4743360"/>
            <a:ext cx="20162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 smtClean="0">
                <a:latin typeface="Calibri" pitchFamily="-100" charset="0"/>
              </a:rPr>
              <a:t>a</a:t>
            </a:r>
            <a:r>
              <a:rPr lang="en-US" sz="2400" b="1" dirty="0" err="1" smtClean="0">
                <a:latin typeface="Calibri" pitchFamily="-100" charset="0"/>
              </a:rPr>
              <a:t>tu'</a:t>
            </a:r>
            <a:r>
              <a:rPr lang="en-US" sz="2400" dirty="0" err="1" smtClean="0">
                <a:latin typeface="Calibri" pitchFamily="-100" charset="0"/>
              </a:rPr>
              <a:t>i</a:t>
            </a:r>
            <a:r>
              <a:rPr lang="en-US" sz="2400" dirty="0" smtClean="0">
                <a:latin typeface="Calibri" pitchFamily="-100" charset="0"/>
              </a:rPr>
              <a:t>      </a:t>
            </a:r>
            <a:r>
              <a:rPr lang="en-US" sz="2400" dirty="0" err="1" smtClean="0">
                <a:latin typeface="Calibri" pitchFamily="-100" charset="0"/>
              </a:rPr>
              <a:t>heiß</a:t>
            </a:r>
            <a:endParaRPr lang="en-US" sz="2400" dirty="0" smtClean="0">
              <a:latin typeface="Calibri" pitchFamily="-100" charset="0"/>
            </a:endParaRPr>
          </a:p>
        </p:txBody>
      </p:sp>
      <p:sp>
        <p:nvSpPr>
          <p:cNvPr id="24" name="TextBox 23"/>
          <p:cNvSpPr txBox="1"/>
          <p:nvPr/>
        </p:nvSpPr>
        <p:spPr bwMode="auto">
          <a:xfrm>
            <a:off x="208413" y="4723870"/>
            <a:ext cx="20162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 smtClean="0">
                <a:latin typeface="Calibri" pitchFamily="-100" charset="0"/>
              </a:rPr>
              <a:t>atui</a:t>
            </a:r>
            <a:r>
              <a:rPr lang="en-US" sz="2400" dirty="0" smtClean="0">
                <a:latin typeface="Calibri" pitchFamily="-100" charset="0"/>
              </a:rPr>
              <a:t>       dick</a:t>
            </a:r>
          </a:p>
        </p:txBody>
      </p:sp>
      <p:sp>
        <p:nvSpPr>
          <p:cNvPr id="27" name="TextBox 26"/>
          <p:cNvSpPr txBox="1"/>
          <p:nvPr/>
        </p:nvSpPr>
        <p:spPr bwMode="auto">
          <a:xfrm>
            <a:off x="208413" y="1437564"/>
            <a:ext cx="28565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Calibri" pitchFamily="-100" charset="0"/>
              </a:rPr>
              <a:t>miyako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smtClean="0">
                <a:latin typeface="Calibri" pitchFamily="-100" charset="0"/>
              </a:rPr>
              <a:t>(</a:t>
            </a:r>
            <a:r>
              <a:rPr lang="en-US" sz="2400" dirty="0" err="1" smtClean="0">
                <a:latin typeface="Calibri" pitchFamily="-100" charset="0"/>
              </a:rPr>
              <a:t>Hauptstadt</a:t>
            </a:r>
            <a:r>
              <a:rPr lang="en-US" sz="2400" dirty="0" smtClean="0">
                <a:latin typeface="Calibri" pitchFamily="-100" charset="0"/>
              </a:rPr>
              <a:t>)</a:t>
            </a:r>
            <a:endParaRPr lang="en-US" sz="2400" dirty="0">
              <a:latin typeface="Calibri" pitchFamily="-100" charset="0"/>
            </a:endParaRPr>
          </a:p>
        </p:txBody>
      </p:sp>
      <p:sp>
        <p:nvSpPr>
          <p:cNvPr id="29" name="TextBox 28"/>
          <p:cNvSpPr txBox="1"/>
          <p:nvPr/>
        </p:nvSpPr>
        <p:spPr bwMode="auto">
          <a:xfrm>
            <a:off x="3995936" y="975899"/>
            <a:ext cx="24913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Calibri" pitchFamily="-100" charset="0"/>
              </a:rPr>
              <a:t>Mit</a:t>
            </a:r>
            <a:r>
              <a:rPr lang="en-US" sz="2400" dirty="0" smtClean="0">
                <a:solidFill>
                  <a:srgbClr val="0000FF"/>
                </a:solidFill>
                <a:latin typeface="Calibri" pitchFamily="-100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 pitchFamily="-100" charset="0"/>
              </a:rPr>
              <a:t>lex</a:t>
            </a:r>
            <a:r>
              <a:rPr lang="en-US" sz="2400" dirty="0" smtClean="0">
                <a:solidFill>
                  <a:srgbClr val="0000FF"/>
                </a:solidFill>
                <a:latin typeface="Calibri" pitchFamily="-100" charset="0"/>
              </a:rPr>
              <a:t>. </a:t>
            </a:r>
            <a:r>
              <a:rPr lang="en-US" sz="2400" dirty="0" err="1" smtClean="0">
                <a:solidFill>
                  <a:srgbClr val="0000FF"/>
                </a:solidFill>
                <a:latin typeface="Calibri" pitchFamily="-100" charset="0"/>
              </a:rPr>
              <a:t>Akzent</a:t>
            </a:r>
            <a:endParaRPr lang="en-US" sz="2400" dirty="0" smtClean="0">
              <a:solidFill>
                <a:srgbClr val="0000FF"/>
              </a:solidFill>
              <a:latin typeface="Calibri" pitchFamily="-1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348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6517" y="3095999"/>
            <a:ext cx="4247177" cy="24835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24" y="3212976"/>
            <a:ext cx="4256176" cy="2366542"/>
          </a:xfrm>
          <a:prstGeom prst="rect">
            <a:avLst/>
          </a:prstGeom>
        </p:spPr>
      </p:pic>
      <p:pic>
        <p:nvPicPr>
          <p:cNvPr id="3" name="Fig7-1a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52267" y="3284984"/>
            <a:ext cx="465584" cy="465584"/>
          </a:xfrm>
          <a:prstGeom prst="rect">
            <a:avLst/>
          </a:prstGeom>
        </p:spPr>
      </p:pic>
      <p:pic>
        <p:nvPicPr>
          <p:cNvPr id="4" name="Fig7-1b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486944" y="3429000"/>
            <a:ext cx="524768" cy="5247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251437" y="6054038"/>
            <a:ext cx="44644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dirty="0" err="1" smtClean="0">
                <a:latin typeface="Calibri" pitchFamily="-100" charset="0"/>
              </a:rPr>
              <a:t>Diejenigen</a:t>
            </a:r>
            <a:r>
              <a:rPr lang="en-US" dirty="0" smtClean="0">
                <a:latin typeface="Calibri" pitchFamily="-100" charset="0"/>
              </a:rPr>
              <a:t> die </a:t>
            </a:r>
            <a:r>
              <a:rPr lang="en-US" dirty="0" err="1" smtClean="0">
                <a:latin typeface="Calibri" pitchFamily="-100" charset="0"/>
              </a:rPr>
              <a:t>verhungert</a:t>
            </a:r>
            <a:r>
              <a:rPr lang="en-US" dirty="0" smtClean="0">
                <a:latin typeface="Calibri" pitchFamily="-100" charset="0"/>
              </a:rPr>
              <a:t> </a:t>
            </a:r>
            <a:r>
              <a:rPr lang="en-US" dirty="0" err="1" smtClean="0">
                <a:latin typeface="Calibri" pitchFamily="-100" charset="0"/>
              </a:rPr>
              <a:t>werden</a:t>
            </a:r>
            <a:endParaRPr lang="en-US" dirty="0">
              <a:latin typeface="Calibri" pitchFamily="-100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483768" y="25864"/>
            <a:ext cx="3960440" cy="461665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 err="1" smtClean="0">
                <a:latin typeface="+mj-lt"/>
              </a:rPr>
              <a:t>Lexikalischer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Akzent</a:t>
            </a:r>
            <a:r>
              <a:rPr lang="en-GB" sz="2400" dirty="0" smtClean="0">
                <a:latin typeface="+mj-lt"/>
              </a:rPr>
              <a:t> und f0</a:t>
            </a:r>
            <a:endParaRPr lang="en-GB" sz="2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5292080" y="6017925"/>
            <a:ext cx="29523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dirty="0" err="1" smtClean="0">
                <a:latin typeface="Calibri" pitchFamily="-100" charset="0"/>
              </a:rPr>
              <a:t>Etwas</a:t>
            </a:r>
            <a:r>
              <a:rPr lang="en-US" dirty="0" smtClean="0">
                <a:latin typeface="Calibri" pitchFamily="-100" charset="0"/>
              </a:rPr>
              <a:t> </a:t>
            </a:r>
            <a:r>
              <a:rPr lang="en-US" dirty="0" err="1" smtClean="0">
                <a:latin typeface="Calibri" pitchFamily="-100" charset="0"/>
              </a:rPr>
              <a:t>zum</a:t>
            </a:r>
            <a:r>
              <a:rPr lang="en-US" dirty="0" smtClean="0">
                <a:latin typeface="Calibri" pitchFamily="-100" charset="0"/>
              </a:rPr>
              <a:t> </a:t>
            </a:r>
            <a:r>
              <a:rPr lang="en-US" dirty="0" err="1" smtClean="0">
                <a:latin typeface="Calibri" pitchFamily="-100" charset="0"/>
              </a:rPr>
              <a:t>Pflanzen</a:t>
            </a:r>
            <a:endParaRPr lang="en-US" dirty="0" smtClean="0">
              <a:latin typeface="Calibri" pitchFamily="-100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35414" y="5606379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Calibri" pitchFamily="-100" charset="0"/>
              </a:rPr>
              <a:t>      u    </a:t>
            </a:r>
            <a:r>
              <a:rPr lang="en-US" sz="2400" b="1" dirty="0" smtClean="0">
                <a:latin typeface="Calibri" pitchFamily="-100" charset="0"/>
              </a:rPr>
              <a:t>e' </a:t>
            </a:r>
            <a:r>
              <a:rPr lang="en-US" sz="2400" dirty="0" smtClean="0">
                <a:latin typeface="Calibri" pitchFamily="-100" charset="0"/>
              </a:rPr>
              <a:t>   r   u      m    o   n     o  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4572000" y="5606379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Calibri" pitchFamily="-100" charset="0"/>
              </a:rPr>
              <a:t>      u    e</a:t>
            </a:r>
            <a:r>
              <a:rPr lang="en-US" sz="2400" b="1" dirty="0" smtClean="0">
                <a:latin typeface="Calibri" pitchFamily="-100" charset="0"/>
              </a:rPr>
              <a:t> </a:t>
            </a:r>
            <a:r>
              <a:rPr lang="en-US" sz="2400" dirty="0" smtClean="0">
                <a:latin typeface="Calibri" pitchFamily="-100" charset="0"/>
              </a:rPr>
              <a:t>   r   u      m    o   n     o  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43632" y="836712"/>
            <a:ext cx="443704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 smtClean="0">
                <a:latin typeface="Calibri" pitchFamily="-100" charset="0"/>
              </a:rPr>
              <a:t>Wörter</a:t>
            </a:r>
            <a:r>
              <a:rPr lang="en-US" sz="2400" dirty="0" smtClean="0">
                <a:latin typeface="Calibri" pitchFamily="-100" charset="0"/>
              </a:rPr>
              <a:t> </a:t>
            </a:r>
            <a:r>
              <a:rPr lang="en-US" sz="2400" dirty="0" err="1" smtClean="0">
                <a:latin typeface="Calibri" pitchFamily="-100" charset="0"/>
              </a:rPr>
              <a:t>mit</a:t>
            </a:r>
            <a:r>
              <a:rPr lang="en-US" sz="2400" dirty="0" smtClean="0">
                <a:latin typeface="Calibri" pitchFamily="-100" charset="0"/>
              </a:rPr>
              <a:t> </a:t>
            </a:r>
            <a:r>
              <a:rPr lang="en-US" sz="2400" dirty="0" err="1" smtClean="0">
                <a:latin typeface="Calibri" pitchFamily="-100" charset="0"/>
              </a:rPr>
              <a:t>lexikalischem</a:t>
            </a:r>
            <a:r>
              <a:rPr lang="en-US" sz="2400" dirty="0" smtClean="0">
                <a:latin typeface="Calibri" pitchFamily="-100" charset="0"/>
              </a:rPr>
              <a:t> </a:t>
            </a:r>
            <a:r>
              <a:rPr lang="en-US" sz="2400" dirty="0" err="1" smtClean="0">
                <a:latin typeface="Calibri" pitchFamily="-100" charset="0"/>
              </a:rPr>
              <a:t>Akzent</a:t>
            </a:r>
            <a:r>
              <a:rPr lang="en-US" sz="2400" dirty="0" smtClean="0">
                <a:latin typeface="Calibri" pitchFamily="-100" charset="0"/>
              </a:rPr>
              <a:t> (H*+L in JTOBI) </a:t>
            </a:r>
            <a:r>
              <a:rPr lang="en-US" sz="2400" dirty="0" err="1" smtClean="0">
                <a:latin typeface="Calibri" pitchFamily="-100" charset="0"/>
              </a:rPr>
              <a:t>haben</a:t>
            </a:r>
            <a:r>
              <a:rPr lang="en-US" sz="2400" dirty="0" smtClean="0">
                <a:latin typeface="Calibri" pitchFamily="-100" charset="0"/>
              </a:rPr>
              <a:t> </a:t>
            </a:r>
            <a:r>
              <a:rPr lang="en-US" sz="2400" dirty="0" err="1" smtClean="0">
                <a:latin typeface="Calibri" pitchFamily="-100" charset="0"/>
              </a:rPr>
              <a:t>einen</a:t>
            </a:r>
            <a:r>
              <a:rPr lang="en-US" sz="2400" dirty="0" smtClean="0">
                <a:latin typeface="Calibri" pitchFamily="-100" charset="0"/>
              </a:rPr>
              <a:t> f0 </a:t>
            </a:r>
            <a:r>
              <a:rPr lang="en-US" sz="2400" dirty="0" err="1" smtClean="0">
                <a:latin typeface="Calibri" pitchFamily="-100" charset="0"/>
              </a:rPr>
              <a:t>Gipfel</a:t>
            </a:r>
            <a:r>
              <a:rPr lang="en-US" sz="2400" dirty="0" smtClean="0">
                <a:latin typeface="Calibri" pitchFamily="-100" charset="0"/>
              </a:rPr>
              <a:t> und </a:t>
            </a:r>
            <a:r>
              <a:rPr lang="en-US" sz="2400" dirty="0" err="1" smtClean="0">
                <a:latin typeface="Calibri" pitchFamily="-100" charset="0"/>
              </a:rPr>
              <a:t>steilen</a:t>
            </a:r>
            <a:r>
              <a:rPr lang="en-US" sz="2400" dirty="0" smtClean="0">
                <a:latin typeface="Calibri" pitchFamily="-100" charset="0"/>
              </a:rPr>
              <a:t> f0-Abstieg an </a:t>
            </a:r>
            <a:r>
              <a:rPr lang="en-US" sz="2400" dirty="0" err="1" smtClean="0">
                <a:latin typeface="Calibri" pitchFamily="-100" charset="0"/>
              </a:rPr>
              <a:t>oder</a:t>
            </a:r>
            <a:r>
              <a:rPr lang="en-US" sz="2400" dirty="0" smtClean="0">
                <a:latin typeface="Calibri" pitchFamily="-100" charset="0"/>
              </a:rPr>
              <a:t> in der </a:t>
            </a:r>
            <a:r>
              <a:rPr lang="en-US" sz="2400" dirty="0" err="1" smtClean="0">
                <a:latin typeface="Calibri" pitchFamily="-100" charset="0"/>
              </a:rPr>
              <a:t>Nähe</a:t>
            </a:r>
            <a:r>
              <a:rPr lang="en-US" sz="2400" dirty="0" smtClean="0">
                <a:latin typeface="Calibri" pitchFamily="-100" charset="0"/>
              </a:rPr>
              <a:t> der </a:t>
            </a:r>
            <a:r>
              <a:rPr lang="en-US" sz="2400" dirty="0" err="1" smtClean="0">
                <a:latin typeface="Calibri" pitchFamily="-100" charset="0"/>
              </a:rPr>
              <a:t>akzentuierten</a:t>
            </a:r>
            <a:r>
              <a:rPr lang="en-US" sz="2400" dirty="0" smtClean="0">
                <a:latin typeface="Calibri" pitchFamily="-100" charset="0"/>
              </a:rPr>
              <a:t> Mora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4860032" y="953923"/>
            <a:ext cx="4248472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 smtClean="0">
                <a:latin typeface="Calibri" pitchFamily="-100" charset="0"/>
              </a:rPr>
              <a:t>Akzentlose</a:t>
            </a:r>
            <a:r>
              <a:rPr lang="en-US" sz="2400" dirty="0" smtClean="0">
                <a:latin typeface="Calibri" pitchFamily="-100" charset="0"/>
              </a:rPr>
              <a:t> </a:t>
            </a:r>
            <a:r>
              <a:rPr lang="en-US" sz="2400" dirty="0" err="1" smtClean="0">
                <a:latin typeface="Calibri" pitchFamily="-100" charset="0"/>
              </a:rPr>
              <a:t>Wörter</a:t>
            </a:r>
            <a:r>
              <a:rPr lang="en-US" sz="2400" dirty="0" smtClean="0">
                <a:latin typeface="Calibri" pitchFamily="-100" charset="0"/>
              </a:rPr>
              <a:t>:  Der f0-Verlauf </a:t>
            </a:r>
            <a:r>
              <a:rPr lang="en-US" sz="2400" dirty="0" err="1" smtClean="0">
                <a:latin typeface="Calibri" pitchFamily="-100" charset="0"/>
              </a:rPr>
              <a:t>wird</a:t>
            </a:r>
            <a:r>
              <a:rPr lang="en-US" sz="2400" dirty="0" smtClean="0">
                <a:latin typeface="Calibri" pitchFamily="-100" charset="0"/>
              </a:rPr>
              <a:t> von </a:t>
            </a:r>
            <a:r>
              <a:rPr lang="en-US" sz="2400" dirty="0" err="1" smtClean="0">
                <a:latin typeface="Calibri" pitchFamily="-100" charset="0"/>
              </a:rPr>
              <a:t>Phrasenakzenten</a:t>
            </a:r>
            <a:r>
              <a:rPr lang="en-US" sz="2400" dirty="0" smtClean="0">
                <a:latin typeface="Calibri" pitchFamily="-100" charset="0"/>
              </a:rPr>
              <a:t> </a:t>
            </a:r>
            <a:r>
              <a:rPr lang="en-US" sz="2400" dirty="0" err="1" smtClean="0">
                <a:latin typeface="Calibri" pitchFamily="-100" charset="0"/>
              </a:rPr>
              <a:t>bestimmt</a:t>
            </a:r>
            <a:r>
              <a:rPr lang="en-US" sz="2400" dirty="0" smtClean="0">
                <a:latin typeface="Calibri" pitchFamily="-100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5436096" y="6453336"/>
            <a:ext cx="25202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1600" dirty="0" err="1" smtClean="0">
                <a:latin typeface="Calibri" pitchFamily="-100" charset="0"/>
              </a:rPr>
              <a:t>Beispiele</a:t>
            </a:r>
            <a:r>
              <a:rPr lang="en-US" sz="1600" dirty="0" smtClean="0">
                <a:latin typeface="Calibri" pitchFamily="-100" charset="0"/>
              </a:rPr>
              <a:t> </a:t>
            </a:r>
            <a:r>
              <a:rPr lang="en-US" sz="1600" dirty="0" err="1" smtClean="0">
                <a:latin typeface="Calibri" pitchFamily="-100" charset="0"/>
              </a:rPr>
              <a:t>aus</a:t>
            </a:r>
            <a:r>
              <a:rPr lang="en-US" sz="1600" dirty="0" smtClean="0">
                <a:latin typeface="Calibri" pitchFamily="-100" charset="0"/>
              </a:rPr>
              <a:t> </a:t>
            </a:r>
            <a:r>
              <a:rPr lang="en-US" sz="1600" b="1" dirty="0" smtClean="0">
                <a:latin typeface="Calibri" pitchFamily="-100" charset="0"/>
              </a:rPr>
              <a:t>venditt05.pdf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251520" y="6387257"/>
            <a:ext cx="48965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latin typeface="Calibri" pitchFamily="-100" charset="0"/>
              </a:rPr>
              <a:t>1. </a:t>
            </a:r>
            <a:r>
              <a:rPr lang="en-US" sz="1600" dirty="0" err="1" smtClean="0">
                <a:latin typeface="Calibri" pitchFamily="-100" charset="0"/>
              </a:rPr>
              <a:t>zB</a:t>
            </a:r>
            <a:r>
              <a:rPr lang="en-US" sz="1600" dirty="0" smtClean="0">
                <a:latin typeface="Calibri" pitchFamily="-100" charset="0"/>
              </a:rPr>
              <a:t> </a:t>
            </a:r>
            <a:r>
              <a:rPr lang="en-US" sz="1600" dirty="0" err="1" smtClean="0">
                <a:latin typeface="Calibri" pitchFamily="-100" charset="0"/>
              </a:rPr>
              <a:t>Venditti</a:t>
            </a:r>
            <a:r>
              <a:rPr lang="en-US" sz="1600" dirty="0" smtClean="0">
                <a:latin typeface="Calibri" pitchFamily="-100" charset="0"/>
              </a:rPr>
              <a:t> &amp; van Santen (2000)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899592" y="2967335"/>
            <a:ext cx="864096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latin typeface="Calibri" pitchFamily="-100" charset="0"/>
              </a:rPr>
              <a:t>H*+L</a:t>
            </a:r>
          </a:p>
        </p:txBody>
      </p:sp>
    </p:spTree>
    <p:extLst>
      <p:ext uri="{BB962C8B-B14F-4D97-AF65-F5344CB8AC3E}">
        <p14:creationId xmlns:p14="http://schemas.microsoft.com/office/powerpoint/2010/main" val="3582775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539552" y="620688"/>
            <a:ext cx="56886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Calibri" pitchFamily="-100" charset="0"/>
              </a:rPr>
              <a:t>Lexikalischer</a:t>
            </a:r>
            <a:r>
              <a:rPr lang="en-US" sz="2400" dirty="0" smtClean="0">
                <a:solidFill>
                  <a:srgbClr val="0000FF"/>
                </a:solidFill>
                <a:latin typeface="Calibri" pitchFamily="-100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 pitchFamily="-100" charset="0"/>
              </a:rPr>
              <a:t>Akzent</a:t>
            </a:r>
            <a:r>
              <a:rPr lang="en-US" sz="2400" dirty="0" smtClean="0">
                <a:solidFill>
                  <a:srgbClr val="0000FF"/>
                </a:solidFill>
                <a:latin typeface="Calibri" pitchFamily="-100" charset="0"/>
              </a:rPr>
              <a:t> in </a:t>
            </a:r>
            <a:r>
              <a:rPr lang="en-US" sz="2400" dirty="0" err="1" smtClean="0">
                <a:solidFill>
                  <a:srgbClr val="0000FF"/>
                </a:solidFill>
                <a:latin typeface="Calibri" pitchFamily="-100" charset="0"/>
              </a:rPr>
              <a:t>Japanisch</a:t>
            </a:r>
            <a:endParaRPr lang="en-US" sz="2400" dirty="0">
              <a:solidFill>
                <a:srgbClr val="0000FF"/>
              </a:solidFill>
              <a:latin typeface="Calibri" pitchFamily="-100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457342" y="1150168"/>
            <a:ext cx="791004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Der lexikalische Akzent </a:t>
            </a:r>
            <a:r>
              <a:rPr lang="de-DE" sz="2400" b="1" dirty="0" smtClean="0">
                <a:latin typeface="Calibri" pitchFamily="-100" charset="0"/>
              </a:rPr>
              <a:t>ist Bestandteil des Wortes </a:t>
            </a:r>
            <a:r>
              <a:rPr lang="de-DE" sz="2400" dirty="0" smtClean="0">
                <a:latin typeface="Calibri" pitchFamily="-100" charset="0"/>
              </a:rPr>
              <a:t>und nicht frei wählbar, und </a:t>
            </a:r>
            <a:r>
              <a:rPr lang="de-DE" sz="2400" b="1" dirty="0" smtClean="0">
                <a:latin typeface="Calibri" pitchFamily="-100" charset="0"/>
              </a:rPr>
              <a:t>kommt im Wort immer an derselben Mora vor</a:t>
            </a:r>
            <a:r>
              <a:rPr lang="de-DE" sz="2400" dirty="0" smtClean="0">
                <a:latin typeface="Calibri" pitchFamily="-100" charset="0"/>
              </a:rPr>
              <a:t>. Japanisch hat nur einen lexikalischen Akzent (H*+L). Lexikalischer Akzent trägt nicht zur Semantik/Pragmatik bei.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457342" y="3623981"/>
            <a:ext cx="777686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Ein Wort in der Äußerung wird prominent durch die fakultative Verknüpfung eines Tonakzentes mit der Silbe des Wortes mit primärer lexikalischen Betonung.  Diese Sprachen haben sehr viele verschiedene Tonakzente (L*, H*, L+H*, usw.), die </a:t>
            </a:r>
            <a:r>
              <a:rPr lang="de-DE" sz="2400" b="1" dirty="0" smtClean="0">
                <a:latin typeface="Calibri" pitchFamily="-100" charset="0"/>
              </a:rPr>
              <a:t>post-lexikal </a:t>
            </a:r>
            <a:r>
              <a:rPr lang="de-DE" sz="2400" dirty="0" smtClean="0">
                <a:latin typeface="Calibri" pitchFamily="-100" charset="0"/>
              </a:rPr>
              <a:t>zum Zweck der Semantik/Pragmatik eingesetzt werden.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395536" y="3032968"/>
            <a:ext cx="46805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Calibri" pitchFamily="-100" charset="0"/>
              </a:rPr>
              <a:t>Tonakzente</a:t>
            </a:r>
            <a:r>
              <a:rPr lang="en-US" sz="2400" dirty="0" smtClean="0">
                <a:solidFill>
                  <a:srgbClr val="0000FF"/>
                </a:solidFill>
                <a:latin typeface="Calibri" pitchFamily="-100" charset="0"/>
              </a:rPr>
              <a:t> in Deutsch, </a:t>
            </a:r>
            <a:r>
              <a:rPr lang="en-US" sz="2400" dirty="0" err="1" smtClean="0">
                <a:solidFill>
                  <a:srgbClr val="0000FF"/>
                </a:solidFill>
                <a:latin typeface="Calibri" pitchFamily="-100" charset="0"/>
              </a:rPr>
              <a:t>Englisch</a:t>
            </a:r>
            <a:endParaRPr lang="en-US" sz="2400" dirty="0">
              <a:solidFill>
                <a:srgbClr val="0000FF"/>
              </a:solidFill>
              <a:latin typeface="Calibri" pitchFamily="-100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261716" y="55267"/>
            <a:ext cx="7056784" cy="461665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 err="1" smtClean="0">
                <a:latin typeface="+mj-lt"/>
              </a:rPr>
              <a:t>Lexikalischer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Akzent</a:t>
            </a:r>
            <a:r>
              <a:rPr lang="en-GB" sz="2400" dirty="0" smtClean="0">
                <a:latin typeface="+mj-lt"/>
              </a:rPr>
              <a:t> in </a:t>
            </a:r>
            <a:r>
              <a:rPr lang="en-GB" sz="2400" dirty="0" err="1" smtClean="0">
                <a:latin typeface="+mj-lt"/>
              </a:rPr>
              <a:t>Japanisch</a:t>
            </a:r>
            <a:r>
              <a:rPr lang="en-GB" sz="2400" dirty="0" smtClean="0">
                <a:latin typeface="+mj-lt"/>
              </a:rPr>
              <a:t>, </a:t>
            </a:r>
            <a:r>
              <a:rPr lang="en-GB" sz="2400" dirty="0" err="1" smtClean="0">
                <a:latin typeface="+mj-lt"/>
              </a:rPr>
              <a:t>Tonakzent</a:t>
            </a:r>
            <a:r>
              <a:rPr lang="en-GB" sz="2400" dirty="0" smtClean="0">
                <a:latin typeface="+mj-lt"/>
              </a:rPr>
              <a:t> in Deutsch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5087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261716" y="55267"/>
            <a:ext cx="7056784" cy="461665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 err="1" smtClean="0">
                <a:latin typeface="+mj-lt"/>
              </a:rPr>
              <a:t>Lexikalischer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Akzent</a:t>
            </a:r>
            <a:r>
              <a:rPr lang="en-GB" sz="2400" dirty="0" smtClean="0">
                <a:latin typeface="+mj-lt"/>
              </a:rPr>
              <a:t> in </a:t>
            </a:r>
            <a:r>
              <a:rPr lang="en-GB" sz="2400" dirty="0" err="1" smtClean="0">
                <a:latin typeface="+mj-lt"/>
              </a:rPr>
              <a:t>Japanisch</a:t>
            </a:r>
            <a:r>
              <a:rPr lang="en-GB" sz="2400" dirty="0" smtClean="0">
                <a:latin typeface="+mj-lt"/>
              </a:rPr>
              <a:t>, </a:t>
            </a:r>
            <a:r>
              <a:rPr lang="en-GB" sz="2400" dirty="0" err="1" smtClean="0">
                <a:latin typeface="+mj-lt"/>
              </a:rPr>
              <a:t>Tonakzent</a:t>
            </a:r>
            <a:r>
              <a:rPr lang="en-GB" sz="2400" dirty="0" smtClean="0">
                <a:latin typeface="+mj-lt"/>
              </a:rPr>
              <a:t> in Deutsch</a:t>
            </a:r>
            <a:endParaRPr lang="en-GB" sz="24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539552" y="516932"/>
            <a:ext cx="52565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Calibri" pitchFamily="-100" charset="0"/>
              </a:rPr>
              <a:t>Deutsch/</a:t>
            </a:r>
            <a:r>
              <a:rPr lang="en-US" sz="2400" dirty="0" err="1" smtClean="0">
                <a:solidFill>
                  <a:srgbClr val="0000FF"/>
                </a:solidFill>
                <a:latin typeface="Calibri" pitchFamily="-100" charset="0"/>
              </a:rPr>
              <a:t>englisch</a:t>
            </a:r>
            <a:endParaRPr lang="en-US" sz="2400" dirty="0" smtClean="0">
              <a:solidFill>
                <a:srgbClr val="0000FF"/>
              </a:solidFill>
              <a:latin typeface="Calibri" pitchFamily="-100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539552" y="978597"/>
            <a:ext cx="8496944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Nur starke Silben (die Silbe mit primärer lexikalischen Betonung) können mit einem Tonakzent verknüpft werden. daher /</a:t>
            </a:r>
            <a:r>
              <a:rPr lang="de-DE" sz="2400" dirty="0" err="1" smtClean="0">
                <a:latin typeface="Calibri" pitchFamily="-100" charset="0"/>
              </a:rPr>
              <a:t>ə</a:t>
            </a:r>
            <a:r>
              <a:rPr lang="de-DE" sz="2400" dirty="0" smtClean="0">
                <a:latin typeface="Calibri" pitchFamily="-100" charset="0"/>
              </a:rPr>
              <a:t>/ mit H* oder mit irgendeinen Tonakzent geht nicht. 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539056" y="2708920"/>
            <a:ext cx="52565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Calibri" pitchFamily="-100" charset="0"/>
              </a:rPr>
              <a:t>Japanisch</a:t>
            </a:r>
            <a:endParaRPr lang="en-US" sz="2400" dirty="0" smtClean="0">
              <a:solidFill>
                <a:srgbClr val="0000FF"/>
              </a:solidFill>
              <a:latin typeface="Calibri" pitchFamily="-100" charset="0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539056" y="3170584"/>
            <a:ext cx="259278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Es gibt keine solche Verbindung.  Silben mit lexikalischem Akzent können durchaus reduziert sein </a:t>
            </a:r>
            <a:r>
              <a:rPr lang="de-DE" sz="2400" dirty="0" err="1" smtClean="0">
                <a:latin typeface="Calibri" pitchFamily="-100" charset="0"/>
              </a:rPr>
              <a:t>zB</a:t>
            </a:r>
            <a:r>
              <a:rPr lang="de-DE" sz="2400" dirty="0" smtClean="0">
                <a:latin typeface="Calibri" pitchFamily="-100" charset="0"/>
              </a:rPr>
              <a:t> </a:t>
            </a:r>
            <a:r>
              <a:rPr lang="de-DE" sz="2400" dirty="0" err="1" smtClean="0">
                <a:latin typeface="Calibri" pitchFamily="-100" charset="0"/>
              </a:rPr>
              <a:t>has</a:t>
            </a:r>
            <a:r>
              <a:rPr lang="de-DE" sz="2400" b="1" dirty="0" err="1" smtClean="0">
                <a:latin typeface="Calibri" pitchFamily="-100" charset="0"/>
              </a:rPr>
              <a:t>i</a:t>
            </a:r>
            <a:r>
              <a:rPr lang="de-DE" sz="2400" b="1" dirty="0" err="1">
                <a:latin typeface="Calibri" pitchFamily="-100" charset="0"/>
              </a:rPr>
              <a:t>'</a:t>
            </a:r>
            <a:r>
              <a:rPr lang="de-DE" sz="2400" dirty="0" err="1" smtClean="0">
                <a:latin typeface="Calibri" pitchFamily="-100" charset="0"/>
              </a:rPr>
              <a:t>tteru</a:t>
            </a:r>
            <a:r>
              <a:rPr lang="de-DE" sz="2400" dirty="0" smtClean="0">
                <a:latin typeface="Calibri" pitchFamily="-100" charset="0"/>
              </a:rPr>
              <a:t> </a:t>
            </a:r>
          </a:p>
          <a:p>
            <a:endParaRPr lang="en-US" sz="2400" dirty="0" smtClean="0">
              <a:latin typeface="Calibri" pitchFamily="-100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0728" y="2153479"/>
            <a:ext cx="4610100" cy="4254500"/>
          </a:xfrm>
          <a:prstGeom prst="rect">
            <a:avLst/>
          </a:prstGeom>
        </p:spPr>
      </p:pic>
      <p:pic>
        <p:nvPicPr>
          <p:cNvPr id="8" name="VendittiEtalFig1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8424" y="2938669"/>
            <a:ext cx="463831" cy="46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185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267744" y="72664"/>
            <a:ext cx="4536504" cy="461665"/>
          </a:xfrm>
          <a:prstGeom prst="rect">
            <a:avLst/>
          </a:prstGeom>
          <a:gradFill rotWithShape="1">
            <a:gsLst>
              <a:gs pos="0">
                <a:srgbClr val="F0FFFF"/>
              </a:gs>
              <a:gs pos="64999">
                <a:srgbClr val="DDFEFF"/>
              </a:gs>
              <a:gs pos="100000">
                <a:srgbClr val="CFFFFF"/>
              </a:gs>
            </a:gsLst>
            <a:lin ang="5400000" scaled="1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dirty="0" smtClean="0">
                <a:latin typeface="+mj-lt"/>
              </a:rPr>
              <a:t>3. </a:t>
            </a:r>
            <a:r>
              <a:rPr lang="en-GB" sz="2400" dirty="0" err="1" smtClean="0">
                <a:latin typeface="+mj-lt"/>
              </a:rPr>
              <a:t>Akzentphrasen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im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Japanischen</a:t>
            </a:r>
            <a:endParaRPr lang="en-GB" sz="24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467544" y="620688"/>
            <a:ext cx="69847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Eine Akzentphrase im japanischen ist eine prosodische Gruppierung von Wörtern. 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703524" y="1700808"/>
            <a:ext cx="63367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Eine AP besteht oft aus einem Wort, kann aber aus mehreren Wörtern bestehen. 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719572" y="2708920"/>
            <a:ext cx="61566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Zwei Wörter mit lexikalischem Akzent kommen nicht so oft in derselben AP vor.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719572" y="3717032"/>
            <a:ext cx="61838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Ein </a:t>
            </a:r>
            <a:r>
              <a:rPr lang="de-DE" sz="2400" dirty="0" err="1" smtClean="0">
                <a:latin typeface="Calibri" pitchFamily="-100" charset="0"/>
              </a:rPr>
              <a:t>unakzentuiertes</a:t>
            </a:r>
            <a:r>
              <a:rPr lang="de-DE" sz="2400" dirty="0" smtClean="0">
                <a:latin typeface="Calibri" pitchFamily="-100" charset="0"/>
              </a:rPr>
              <a:t> Wort bildet oft eine AP mit einem davor kommenden akzentuiertem Wort 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736989" y="4725144"/>
            <a:ext cx="60486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latin typeface="Calibri" pitchFamily="-100" charset="0"/>
              </a:rPr>
              <a:t>Es gibt einen prosodischen Bruch/melodische Unterbrechung an einer AP-Grenze.</a:t>
            </a:r>
          </a:p>
        </p:txBody>
      </p:sp>
      <p:sp>
        <p:nvSpPr>
          <p:cNvPr id="5" name="Oval 4"/>
          <p:cNvSpPr/>
          <p:nvPr/>
        </p:nvSpPr>
        <p:spPr>
          <a:xfrm>
            <a:off x="179512" y="1916832"/>
            <a:ext cx="288032" cy="2880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 8"/>
          <p:cNvSpPr/>
          <p:nvPr/>
        </p:nvSpPr>
        <p:spPr>
          <a:xfrm>
            <a:off x="179512" y="2712451"/>
            <a:ext cx="288032" cy="2880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/>
          <p:cNvSpPr/>
          <p:nvPr/>
        </p:nvSpPr>
        <p:spPr>
          <a:xfrm>
            <a:off x="179512" y="3861048"/>
            <a:ext cx="288032" cy="2880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10"/>
          <p:cNvSpPr/>
          <p:nvPr/>
        </p:nvSpPr>
        <p:spPr>
          <a:xfrm>
            <a:off x="179512" y="4869160"/>
            <a:ext cx="288032" cy="2880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6900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wrap="square" rtlCol="0">
        <a:prstTxWarp prst="textNoShape">
          <a:avLst/>
        </a:prstTxWarp>
        <a:spAutoFit/>
      </a:bodyPr>
      <a:lstStyle>
        <a:defPPr>
          <a:defRPr sz="2400" dirty="0" smtClean="0">
            <a:latin typeface="Calibri" pitchFamily="-100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1859</Words>
  <Application>Microsoft Macintosh PowerPoint</Application>
  <PresentationFormat>Bildschirmpräsentation (4:3)</PresentationFormat>
  <Paragraphs>240</Paragraphs>
  <Slides>23</Slides>
  <Notes>1</Notes>
  <HiddenSlides>0</HiddenSlides>
  <MMClips>28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4" baseType="lpstr"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>IPS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Jonathan Harrington</dc:creator>
  <cp:keywords/>
  <dc:description/>
  <cp:lastModifiedBy>Ulrich Reubold</cp:lastModifiedBy>
  <cp:revision>250</cp:revision>
  <dcterms:created xsi:type="dcterms:W3CDTF">2016-01-19T07:43:23Z</dcterms:created>
  <dcterms:modified xsi:type="dcterms:W3CDTF">2018-01-24T08:48:55Z</dcterms:modified>
  <cp:category/>
</cp:coreProperties>
</file>