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8" r:id="rId2"/>
    <p:sldId id="335" r:id="rId3"/>
    <p:sldId id="336" r:id="rId4"/>
    <p:sldId id="337" r:id="rId5"/>
    <p:sldId id="338" r:id="rId6"/>
    <p:sldId id="339" r:id="rId7"/>
    <p:sldId id="342" r:id="rId8"/>
    <p:sldId id="340" r:id="rId9"/>
    <p:sldId id="344" r:id="rId10"/>
    <p:sldId id="343" r:id="rId11"/>
    <p:sldId id="345" r:id="rId12"/>
    <p:sldId id="346" r:id="rId13"/>
    <p:sldId id="347" r:id="rId14"/>
    <p:sldId id="348" r:id="rId15"/>
    <p:sldId id="351" r:id="rId16"/>
    <p:sldId id="349" r:id="rId17"/>
    <p:sldId id="350" r:id="rId18"/>
    <p:sldId id="352" r:id="rId19"/>
    <p:sldId id="353" r:id="rId20"/>
    <p:sldId id="35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26" autoAdjust="0"/>
  </p:normalViewPr>
  <p:slideViewPr>
    <p:cSldViewPr snapToObjects="1">
      <p:cViewPr>
        <p:scale>
          <a:sx n="75" d="100"/>
          <a:sy n="75" d="100"/>
        </p:scale>
        <p:origin x="-1432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137A3-F560-5F44-8101-3AE1B4E3A6E4}" type="datetimeFigureOut">
              <a:rPr lang="en-US" smtClean="0"/>
              <a:pPr/>
              <a:t>22.10.18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4AE16-2834-7445-B6C9-D160547E79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559DF-C251-274C-802C-28BD145F87CC}" type="datetimeFigureOut">
              <a:rPr lang="en-US" smtClean="0"/>
              <a:pPr/>
              <a:t>22.10.18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FEFEB-7966-AA42-8E6E-CA349B0E5E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4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D096-8A8A-5544-9860-F94C5D2D4F0B}" type="datetimeFigureOut">
              <a:rPr lang="en-US" smtClean="0"/>
              <a:pPr/>
              <a:t>22.10.18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acommission.org/Proceedings/ICA1998Seattle/pdfs/vol_4/2921_1.pdf" TargetMode="External"/><Relationship Id="rId3" Type="http://schemas.openxmlformats.org/officeDocument/2006/relationships/hyperlink" Target="http://linguistics.berkeley.edu/dissertations/Shosted_dissertation_2006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1691680" y="115888"/>
            <a:ext cx="5102225" cy="6207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sz="2400" dirty="0" err="1">
                <a:latin typeface="Calibri"/>
                <a:cs typeface="Calibri"/>
              </a:rPr>
              <a:t>Nasalisierung</a:t>
            </a:r>
            <a:r>
              <a:rPr lang="en-US" sz="2400" dirty="0" smtClean="0">
                <a:latin typeface="Calibri"/>
                <a:cs typeface="Calibri"/>
              </a:rPr>
              <a:t>, </a:t>
            </a:r>
            <a:r>
              <a:rPr lang="en-US" sz="2400" dirty="0" err="1" smtClean="0">
                <a:latin typeface="Calibri"/>
                <a:cs typeface="Calibri"/>
              </a:rPr>
              <a:t>Nasale</a:t>
            </a:r>
            <a:r>
              <a:rPr lang="en-US" sz="2400" dirty="0">
                <a:latin typeface="Calibri"/>
                <a:cs typeface="Calibri"/>
              </a:rPr>
              <a:t>, und </a:t>
            </a:r>
            <a:r>
              <a:rPr lang="en-US" sz="2400" dirty="0" err="1">
                <a:latin typeface="Calibri"/>
                <a:cs typeface="Calibri"/>
              </a:rPr>
              <a:t>Lautwandel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411760" y="1542257"/>
            <a:ext cx="309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Arial" charset="0"/>
              </a:rPr>
              <a:t>Jonathan Harrington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16086" y="5012489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5. </a:t>
            </a:r>
            <a:r>
              <a:rPr lang="en-US" dirty="0" err="1" smtClean="0">
                <a:latin typeface="Calibri" charset="0"/>
                <a:cs typeface="Calibri" charset="0"/>
              </a:rPr>
              <a:t>Vokalnasalisierung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16086" y="3139387"/>
            <a:ext cx="691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1. </a:t>
            </a:r>
            <a:r>
              <a:rPr lang="en-US" dirty="0" err="1">
                <a:latin typeface="Calibri" charset="0"/>
                <a:cs typeface="Calibri" charset="0"/>
              </a:rPr>
              <a:t>Einfügung</a:t>
            </a:r>
            <a:r>
              <a:rPr lang="en-US" dirty="0">
                <a:latin typeface="Calibri" charset="0"/>
                <a:cs typeface="Calibri" charset="0"/>
              </a:rPr>
              <a:t> von oral </a:t>
            </a:r>
            <a:r>
              <a:rPr lang="en-US" dirty="0" err="1">
                <a:latin typeface="Calibri" charset="0"/>
                <a:cs typeface="Calibri" charset="0"/>
              </a:rPr>
              <a:t>Obstruenten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nach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Nasalen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516086" y="4063015"/>
            <a:ext cx="6553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3. </a:t>
            </a:r>
            <a:r>
              <a:rPr lang="en-US" dirty="0" err="1">
                <a:latin typeface="Calibri" charset="0"/>
                <a:cs typeface="Calibri" charset="0"/>
              </a:rPr>
              <a:t>Frikative</a:t>
            </a:r>
            <a:r>
              <a:rPr lang="en-US" dirty="0">
                <a:latin typeface="Calibri" charset="0"/>
                <a:cs typeface="Calibri" charset="0"/>
              </a:rPr>
              <a:t> und </a:t>
            </a:r>
            <a:r>
              <a:rPr lang="en-US" dirty="0" err="1">
                <a:latin typeface="Calibri" charset="0"/>
                <a:cs typeface="Calibri" charset="0"/>
              </a:rPr>
              <a:t>Nasale</a:t>
            </a:r>
            <a:r>
              <a:rPr lang="en-US" dirty="0">
                <a:latin typeface="Calibri" charset="0"/>
                <a:cs typeface="Calibri" charset="0"/>
              </a:rPr>
              <a:t>; die </a:t>
            </a:r>
            <a:r>
              <a:rPr lang="en-US" dirty="0" err="1">
                <a:latin typeface="Calibri" charset="0"/>
                <a:cs typeface="Calibri" charset="0"/>
              </a:rPr>
              <a:t>spontane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Nasalisierung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516086" y="4523390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4. </a:t>
            </a:r>
            <a:r>
              <a:rPr lang="en-US" dirty="0">
                <a:latin typeface="Calibri" charset="0"/>
                <a:cs typeface="Calibri" charset="0"/>
              </a:rPr>
              <a:t>Die </a:t>
            </a:r>
            <a:r>
              <a:rPr lang="en-US" dirty="0" err="1">
                <a:latin typeface="Calibri" charset="0"/>
                <a:cs typeface="Calibri" charset="0"/>
              </a:rPr>
              <a:t>Entwicklung</a:t>
            </a:r>
            <a:r>
              <a:rPr lang="en-US" dirty="0">
                <a:latin typeface="Calibri" charset="0"/>
                <a:cs typeface="Calibri" charset="0"/>
              </a:rPr>
              <a:t> von pre-stopped Nasals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086" y="3601350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</a:t>
            </a:r>
            <a:r>
              <a:rPr lang="de-DE" sz="2400" dirty="0" smtClean="0">
                <a:latin typeface="+mj-lt"/>
                <a:cs typeface="Arial"/>
              </a:rPr>
              <a:t>Die Einf</a:t>
            </a:r>
            <a:r>
              <a:rPr lang="de-DE" sz="2400" dirty="0" smtClean="0">
                <a:latin typeface="+mj-lt"/>
                <a:cs typeface="Arial"/>
              </a:rPr>
              <a:t>ügung von Nasalen vor stimmhaften </a:t>
            </a:r>
            <a:r>
              <a:rPr lang="de-DE" sz="2400" dirty="0" err="1" smtClean="0">
                <a:latin typeface="+mj-lt"/>
                <a:cs typeface="Arial"/>
              </a:rPr>
              <a:t>Obstruenten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7" y="6237312"/>
            <a:ext cx="8575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Arial"/>
              </a:rPr>
              <a:t>Siehe http://</a:t>
            </a:r>
            <a:r>
              <a:rPr lang="de-DE" sz="1600" dirty="0" err="1">
                <a:latin typeface="+mj-lt"/>
                <a:cs typeface="Arial"/>
              </a:rPr>
              <a:t>www.phonetik.uni-muenchen.de</a:t>
            </a:r>
            <a:r>
              <a:rPr lang="de-DE" sz="1600" dirty="0">
                <a:latin typeface="+mj-lt"/>
                <a:cs typeface="Arial"/>
              </a:rPr>
              <a:t>/~</a:t>
            </a:r>
            <a:r>
              <a:rPr lang="de-DE" sz="1600" dirty="0" err="1">
                <a:latin typeface="+mj-lt"/>
                <a:cs typeface="Arial"/>
              </a:rPr>
              <a:t>jmh</a:t>
            </a:r>
            <a:r>
              <a:rPr lang="de-DE" sz="1600" dirty="0">
                <a:latin typeface="+mj-lt"/>
                <a:cs typeface="Arial"/>
              </a:rPr>
              <a:t>/lehre/</a:t>
            </a:r>
            <a:r>
              <a:rPr lang="de-DE" sz="1600" dirty="0" err="1">
                <a:latin typeface="+mj-lt"/>
                <a:cs typeface="Arial"/>
              </a:rPr>
              <a:t>sem</a:t>
            </a:r>
            <a:r>
              <a:rPr lang="de-DE" sz="1600" dirty="0">
                <a:latin typeface="+mj-lt"/>
                <a:cs typeface="Arial"/>
              </a:rPr>
              <a:t>/ws1819/</a:t>
            </a:r>
            <a:r>
              <a:rPr lang="de-DE" sz="1600" dirty="0" err="1" smtClean="0">
                <a:latin typeface="+mj-lt"/>
                <a:cs typeface="Arial"/>
              </a:rPr>
              <a:t>lit.pdf</a:t>
            </a:r>
            <a:r>
              <a:rPr lang="de-DE" sz="1600" dirty="0" smtClean="0">
                <a:latin typeface="+mj-lt"/>
                <a:cs typeface="Arial"/>
              </a:rPr>
              <a:t> Teil 2 f</a:t>
            </a:r>
            <a:r>
              <a:rPr lang="de-DE" sz="1600" dirty="0" smtClean="0">
                <a:latin typeface="+mj-lt"/>
                <a:cs typeface="Arial"/>
              </a:rPr>
              <a:t>ür Quellen</a:t>
            </a:r>
            <a:r>
              <a:rPr lang="de-DE" sz="1600" dirty="0" smtClean="0">
                <a:latin typeface="+mj-lt"/>
                <a:cs typeface="Arial"/>
              </a:rPr>
              <a:t> 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58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3131840" y="0"/>
            <a:ext cx="3456384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sz="2400" dirty="0" smtClean="0">
                <a:latin typeface="Calibri"/>
                <a:cs typeface="Calibri"/>
              </a:rPr>
              <a:t>3. </a:t>
            </a:r>
            <a:r>
              <a:rPr lang="en-US" sz="2400" dirty="0" err="1" smtClean="0">
                <a:latin typeface="Calibri"/>
                <a:cs typeface="Calibri"/>
              </a:rPr>
              <a:t>Nasale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vor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Frikative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533400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Nasale scheinen also oft vor Frikative perzeptiv maskiert zu sein. 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Daher vielleicht verwandte Wörter mit/ohne Nasale vor Frikativen: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004" y="1484784"/>
            <a:ext cx="60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mit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4208" y="1412777"/>
            <a:ext cx="82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ohne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828" y="1870845"/>
            <a:ext cx="8575628" cy="904106"/>
            <a:chOff x="100828" y="1870845"/>
            <a:chExt cx="8575628" cy="904106"/>
          </a:xfrm>
        </p:grpSpPr>
        <p:sp>
          <p:nvSpPr>
            <p:cNvPr id="12" name="TextBox 11"/>
            <p:cNvSpPr txBox="1"/>
            <p:nvPr/>
          </p:nvSpPr>
          <p:spPr>
            <a:xfrm>
              <a:off x="6010424" y="2007602"/>
              <a:ext cx="2666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five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goose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us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wish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621" y="1870845"/>
              <a:ext cx="3211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fünf, Gans, </a:t>
              </a:r>
              <a:r>
                <a:rPr lang="de-DE" sz="2400" dirty="0" smtClean="0">
                  <a:latin typeface="+mj-lt"/>
                  <a:cs typeface="Arial"/>
                </a:rPr>
                <a:t>uns, </a:t>
              </a:r>
              <a:r>
                <a:rPr lang="de-DE" sz="2400" dirty="0" smtClean="0">
                  <a:latin typeface="+mj-lt"/>
                  <a:cs typeface="Arial"/>
                </a:rPr>
                <a:t>Wunsch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828" y="2313286"/>
              <a:ext cx="4957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(aber: </a:t>
              </a:r>
              <a:r>
                <a:rPr lang="de-DE" sz="2400" dirty="0" smtClean="0">
                  <a:latin typeface="+mj-lt"/>
                  <a:cs typeface="Arial"/>
                </a:rPr>
                <a:t>finden, Hund</a:t>
              </a:r>
              <a:r>
                <a:rPr lang="de-DE" sz="2400" dirty="0" smtClean="0">
                  <a:latin typeface="+mj-lt"/>
                  <a:cs typeface="Arial"/>
                </a:rPr>
                <a:t>, Engl: find, </a:t>
              </a:r>
              <a:r>
                <a:rPr lang="de-DE" sz="2400" dirty="0" err="1" smtClean="0">
                  <a:latin typeface="+mj-lt"/>
                  <a:cs typeface="Arial"/>
                </a:rPr>
                <a:t>hound</a:t>
              </a:r>
              <a:r>
                <a:rPr lang="de-DE" sz="2400" dirty="0" smtClean="0">
                  <a:latin typeface="+mj-lt"/>
                  <a:cs typeface="Arial"/>
                </a:rPr>
                <a:t>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697" y="4043973"/>
            <a:ext cx="7807252" cy="830997"/>
            <a:chOff x="300697" y="4043973"/>
            <a:chExt cx="7807252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0697" y="4043973"/>
              <a:ext cx="43508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Latein: </a:t>
              </a:r>
              <a:r>
                <a:rPr lang="de-DE" sz="2400" dirty="0" err="1" smtClean="0">
                  <a:latin typeface="+mj-lt"/>
                  <a:cs typeface="Arial"/>
                </a:rPr>
                <a:t>constituere</a:t>
              </a:r>
              <a:r>
                <a:rPr lang="de-DE" sz="2400" dirty="0" smtClean="0">
                  <a:latin typeface="+mj-lt"/>
                  <a:cs typeface="Arial"/>
                </a:rPr>
                <a:t> (= entscheiden), Englisch: </a:t>
              </a:r>
              <a:r>
                <a:rPr lang="de-DE" sz="2400" dirty="0" err="1" smtClean="0">
                  <a:latin typeface="+mj-lt"/>
                  <a:cs typeface="Arial"/>
                </a:rPr>
                <a:t>constitute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75701" y="4154891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Ital</a:t>
              </a:r>
              <a:r>
                <a:rPr lang="de-DE" sz="2400" dirty="0" smtClean="0">
                  <a:latin typeface="+mj-lt"/>
                  <a:cs typeface="Arial"/>
                </a:rPr>
                <a:t>: </a:t>
              </a:r>
              <a:r>
                <a:rPr lang="de-DE" sz="2400" dirty="0" err="1" smtClean="0">
                  <a:latin typeface="+mj-lt"/>
                  <a:cs typeface="Arial"/>
                </a:rPr>
                <a:t>costituere</a:t>
              </a:r>
              <a:r>
                <a:rPr lang="de-DE" sz="2400" dirty="0" smtClean="0">
                  <a:latin typeface="+mj-lt"/>
                  <a:cs typeface="Arial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0178" y="5052086"/>
            <a:ext cx="7387731" cy="830997"/>
            <a:chOff x="360178" y="5052086"/>
            <a:chExt cx="7387731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60178" y="5052086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AltHD</a:t>
              </a:r>
              <a:r>
                <a:rPr lang="de-DE" sz="2400" dirty="0" smtClean="0">
                  <a:latin typeface="+mj-lt"/>
                  <a:cs typeface="Arial"/>
                </a:rPr>
                <a:t>: </a:t>
              </a:r>
              <a:r>
                <a:rPr lang="de-DE" sz="2400" dirty="0" err="1" smtClean="0">
                  <a:latin typeface="+mj-lt"/>
                  <a:cs typeface="Arial"/>
                </a:rPr>
                <a:t>anθar</a:t>
              </a:r>
              <a:r>
                <a:rPr lang="de-DE" sz="2400" dirty="0" smtClean="0">
                  <a:latin typeface="+mj-lt"/>
                  <a:cs typeface="Arial"/>
                </a:rPr>
                <a:t>, Deutsch: </a:t>
              </a:r>
              <a:r>
                <a:rPr lang="de-DE" sz="2400" dirty="0" err="1" smtClean="0">
                  <a:latin typeface="+mj-lt"/>
                  <a:cs typeface="Arial"/>
                </a:rPr>
                <a:t>ander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75701" y="5052086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other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0178" y="3068960"/>
            <a:ext cx="8899899" cy="830997"/>
            <a:chOff x="360178" y="3068960"/>
            <a:chExt cx="8899899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5875701" y="3068960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Ital</a:t>
              </a:r>
              <a:r>
                <a:rPr lang="de-DE" sz="2400" dirty="0" smtClean="0">
                  <a:latin typeface="+mj-lt"/>
                  <a:cs typeface="Arial"/>
                </a:rPr>
                <a:t>: </a:t>
              </a:r>
              <a:r>
                <a:rPr lang="de-DE" sz="2400" dirty="0" err="1" smtClean="0">
                  <a:latin typeface="+mj-lt"/>
                  <a:cs typeface="Arial"/>
                </a:rPr>
                <a:t>isola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mese</a:t>
              </a:r>
              <a:r>
                <a:rPr lang="de-DE" sz="2400" dirty="0" smtClean="0">
                  <a:latin typeface="+mj-lt"/>
                  <a:cs typeface="Arial"/>
                </a:rPr>
                <a:t>. </a:t>
              </a:r>
              <a:endParaRPr lang="de-DE" sz="2400" dirty="0" smtClean="0">
                <a:latin typeface="+mj-lt"/>
                <a:cs typeface="Arial"/>
              </a:endParaRPr>
            </a:p>
            <a:p>
              <a:r>
                <a:rPr lang="de-DE" sz="2400" dirty="0" smtClean="0">
                  <a:latin typeface="+mj-lt"/>
                  <a:cs typeface="Arial"/>
                </a:rPr>
                <a:t>English</a:t>
              </a:r>
              <a:r>
                <a:rPr lang="de-DE" sz="2400" dirty="0" smtClean="0">
                  <a:latin typeface="+mj-lt"/>
                  <a:cs typeface="Arial"/>
                </a:rPr>
                <a:t>: </a:t>
              </a:r>
              <a:r>
                <a:rPr lang="de-DE" sz="2400" dirty="0" err="1" smtClean="0">
                  <a:latin typeface="+mj-lt"/>
                  <a:cs typeface="Arial"/>
                </a:rPr>
                <a:t>island</a:t>
              </a:r>
              <a:r>
                <a:rPr lang="de-DE" sz="2400" dirty="0">
                  <a:latin typeface="+mj-lt"/>
                  <a:cs typeface="Arial"/>
                </a:rPr>
                <a:t>, Fr. </a:t>
              </a:r>
              <a:r>
                <a:rPr lang="de-DE" sz="2400" dirty="0" err="1">
                  <a:latin typeface="+mj-lt"/>
                  <a:cs typeface="Arial"/>
                </a:rPr>
                <a:t>île</a:t>
              </a:r>
              <a:r>
                <a:rPr lang="de-DE" sz="2400" dirty="0">
                  <a:latin typeface="+mj-lt"/>
                  <a:cs typeface="Arial"/>
                </a:rPr>
                <a:t> 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0178" y="3068960"/>
              <a:ext cx="3203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Latein: </a:t>
              </a:r>
              <a:r>
                <a:rPr lang="de-DE" sz="2400" dirty="0" err="1" smtClean="0">
                  <a:latin typeface="+mj-lt"/>
                  <a:cs typeface="Arial"/>
                </a:rPr>
                <a:t>insula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mensis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0178" y="3438292"/>
              <a:ext cx="3059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Deutsch: Insel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1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683568" y="0"/>
            <a:ext cx="828092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sz="2400" dirty="0" smtClean="0">
                <a:latin typeface="Calibri"/>
                <a:cs typeface="Calibri"/>
              </a:rPr>
              <a:t>3. </a:t>
            </a:r>
            <a:r>
              <a:rPr lang="en-US" sz="2400" dirty="0" err="1" smtClean="0">
                <a:latin typeface="Calibri"/>
                <a:cs typeface="Calibri"/>
              </a:rPr>
              <a:t>Einfügung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von </a:t>
            </a:r>
            <a:r>
              <a:rPr lang="en-US" sz="2400" dirty="0" err="1" smtClean="0">
                <a:latin typeface="Calibri"/>
                <a:cs typeface="Calibri"/>
              </a:rPr>
              <a:t>Nasalen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vor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Frikativen</a:t>
            </a:r>
            <a:r>
              <a:rPr lang="en-US" sz="2400" dirty="0" smtClean="0">
                <a:latin typeface="Calibri"/>
                <a:cs typeface="Calibri"/>
              </a:rPr>
              <a:t> = </a:t>
            </a:r>
            <a:r>
              <a:rPr lang="en-US" sz="2400" dirty="0" err="1" smtClean="0">
                <a:latin typeface="Calibri"/>
                <a:cs typeface="Calibri"/>
              </a:rPr>
              <a:t>spontane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Nasalisierung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740" y="526197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Ohala</a:t>
            </a:r>
            <a:r>
              <a:rPr lang="de-DE" sz="2400" dirty="0" smtClean="0">
                <a:latin typeface="+mj-lt"/>
                <a:cs typeface="Arial"/>
              </a:rPr>
              <a:t> &amp; </a:t>
            </a:r>
            <a:r>
              <a:rPr lang="de-DE" sz="2400" dirty="0" err="1" smtClean="0">
                <a:latin typeface="+mj-lt"/>
                <a:cs typeface="Arial"/>
              </a:rPr>
              <a:t>Busa</a:t>
            </a:r>
            <a:r>
              <a:rPr lang="de-DE" sz="2400" dirty="0" smtClean="0">
                <a:latin typeface="+mj-lt"/>
                <a:cs typeface="Arial"/>
              </a:rPr>
              <a:t> (1995): Die spontane </a:t>
            </a:r>
            <a:r>
              <a:rPr lang="de-DE" sz="2400" dirty="0" err="1" smtClean="0">
                <a:latin typeface="+mj-lt"/>
                <a:cs typeface="Arial"/>
              </a:rPr>
              <a:t>Nasalisierung</a:t>
            </a:r>
            <a:r>
              <a:rPr lang="de-DE" sz="2400" dirty="0" smtClean="0">
                <a:latin typeface="+mj-lt"/>
                <a:cs typeface="Arial"/>
              </a:rPr>
              <a:t> ist die historische Einfügung von einem Nasal vor einem Frikativ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364397"/>
            <a:ext cx="82089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meisten Beispiele der spontanen </a:t>
            </a:r>
            <a:r>
              <a:rPr lang="de-DE" sz="2400" dirty="0" err="1" smtClean="0">
                <a:latin typeface="+mj-lt"/>
                <a:cs typeface="Arial"/>
              </a:rPr>
              <a:t>Nasalisierung</a:t>
            </a:r>
            <a:r>
              <a:rPr lang="de-DE" sz="2400" dirty="0" smtClean="0">
                <a:latin typeface="+mj-lt"/>
                <a:cs typeface="Arial"/>
              </a:rPr>
              <a:t> sind jedoch vor einem Geminaten (aber vielleicht wurde die Geminate zu einem Frikativ geschwächt).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564725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pc="-10" dirty="0" err="1" smtClean="0">
                <a:cs typeface="Calibri"/>
              </a:rPr>
              <a:t>Grierson</a:t>
            </a:r>
            <a:r>
              <a:rPr lang="de-DE" sz="2400" spc="-10" dirty="0" smtClean="0">
                <a:cs typeface="Calibri"/>
              </a:rPr>
              <a:t> </a:t>
            </a:r>
            <a:r>
              <a:rPr lang="de-DE" sz="2400" spc="-5" dirty="0">
                <a:cs typeface="Calibri"/>
              </a:rPr>
              <a:t>(1922): </a:t>
            </a:r>
            <a:r>
              <a:rPr lang="de-DE" sz="2400" spc="-5" dirty="0" smtClean="0">
                <a:cs typeface="Calibri"/>
              </a:rPr>
              <a:t>"</a:t>
            </a:r>
            <a:r>
              <a:rPr lang="de-DE" sz="2400" spc="-10" dirty="0" err="1" smtClean="0">
                <a:cs typeface="Calibri"/>
              </a:rPr>
              <a:t>spontaneous</a:t>
            </a:r>
            <a:r>
              <a:rPr lang="de-DE" sz="2400" spc="-10" dirty="0" smtClean="0">
                <a:cs typeface="Calibri"/>
              </a:rPr>
              <a:t>  </a:t>
            </a:r>
            <a:r>
              <a:rPr lang="de-DE" sz="2400" dirty="0" err="1" smtClean="0">
                <a:cs typeface="Calibri"/>
              </a:rPr>
              <a:t>nasalization</a:t>
            </a:r>
            <a:r>
              <a:rPr lang="de-DE" sz="2400" dirty="0" smtClean="0">
                <a:cs typeface="Calibri"/>
              </a:rPr>
              <a:t> </a:t>
            </a:r>
            <a:r>
              <a:rPr lang="de-DE" sz="2400" spc="-10" dirty="0" err="1" smtClean="0">
                <a:cs typeface="Calibri"/>
              </a:rPr>
              <a:t>occurs</a:t>
            </a:r>
            <a:r>
              <a:rPr lang="de-DE" sz="2400" spc="-10" dirty="0" smtClean="0">
                <a:cs typeface="Calibri"/>
              </a:rPr>
              <a:t>  </a:t>
            </a:r>
            <a:r>
              <a:rPr lang="de-DE" sz="2400" spc="-5" dirty="0" err="1">
                <a:cs typeface="Calibri"/>
              </a:rPr>
              <a:t>only</a:t>
            </a:r>
            <a:r>
              <a:rPr lang="de-DE" sz="2400" spc="-5" dirty="0">
                <a:cs typeface="Calibri"/>
              </a:rPr>
              <a:t> </a:t>
            </a:r>
            <a:r>
              <a:rPr lang="de-DE" sz="2400" dirty="0">
                <a:cs typeface="Calibri"/>
              </a:rPr>
              <a:t>in </a:t>
            </a:r>
            <a:r>
              <a:rPr lang="de-DE" sz="2400" dirty="0" err="1">
                <a:cs typeface="Calibri"/>
              </a:rPr>
              <a:t>the</a:t>
            </a:r>
            <a:r>
              <a:rPr lang="de-DE" sz="2400" dirty="0">
                <a:cs typeface="Calibri"/>
              </a:rPr>
              <a:t> </a:t>
            </a:r>
            <a:r>
              <a:rPr lang="de-DE" sz="2400" spc="-15" dirty="0" err="1">
                <a:cs typeface="Calibri"/>
              </a:rPr>
              <a:t>words</a:t>
            </a:r>
            <a:r>
              <a:rPr lang="de-DE" sz="2400" spc="-15" dirty="0">
                <a:cs typeface="Calibri"/>
              </a:rPr>
              <a:t> </a:t>
            </a:r>
            <a:r>
              <a:rPr lang="de-DE" sz="2400" spc="-10" dirty="0" err="1">
                <a:cs typeface="Calibri"/>
              </a:rPr>
              <a:t>falling</a:t>
            </a:r>
            <a:r>
              <a:rPr lang="de-DE" sz="2400" spc="-1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under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class</a:t>
            </a:r>
            <a:r>
              <a:rPr lang="de-DE" sz="2400" dirty="0">
                <a:cs typeface="Calibri"/>
              </a:rPr>
              <a:t> 1  </a:t>
            </a:r>
            <a:r>
              <a:rPr lang="de-DE" sz="2400" spc="-5" dirty="0">
                <a:cs typeface="Calibri"/>
              </a:rPr>
              <a:t>[i.e. </a:t>
            </a:r>
            <a:r>
              <a:rPr lang="de-DE" sz="2400" dirty="0">
                <a:cs typeface="Calibri"/>
              </a:rPr>
              <a:t>… ‘</a:t>
            </a:r>
            <a:r>
              <a:rPr lang="de-DE" sz="2400" dirty="0" err="1">
                <a:cs typeface="Calibri"/>
              </a:rPr>
              <a:t>the</a:t>
            </a:r>
            <a:r>
              <a:rPr lang="de-DE" sz="2400" dirty="0">
                <a:cs typeface="Calibri"/>
              </a:rPr>
              <a:t> </a:t>
            </a:r>
            <a:r>
              <a:rPr lang="de-DE" sz="2400" spc="-5" dirty="0">
                <a:cs typeface="Calibri"/>
              </a:rPr>
              <a:t>double </a:t>
            </a:r>
            <a:r>
              <a:rPr lang="de-DE" sz="2400" spc="-10" dirty="0" err="1">
                <a:cs typeface="Calibri"/>
              </a:rPr>
              <a:t>consonant</a:t>
            </a:r>
            <a:r>
              <a:rPr lang="de-DE" sz="2400" spc="-1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is</a:t>
            </a:r>
            <a:r>
              <a:rPr lang="de-DE" sz="2400" dirty="0">
                <a:cs typeface="Calibri"/>
              </a:rPr>
              <a:t>  </a:t>
            </a:r>
            <a:r>
              <a:rPr lang="de-DE" sz="2400" spc="-5" dirty="0" err="1">
                <a:cs typeface="Calibri"/>
              </a:rPr>
              <a:t>simpliﬁed</a:t>
            </a:r>
            <a:r>
              <a:rPr lang="de-DE" sz="2400" spc="-5" dirty="0">
                <a:cs typeface="Calibri"/>
              </a:rPr>
              <a:t>, </a:t>
            </a:r>
            <a:r>
              <a:rPr lang="de-DE" sz="2400" dirty="0" err="1">
                <a:cs typeface="Calibri"/>
              </a:rPr>
              <a:t>and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the</a:t>
            </a:r>
            <a:r>
              <a:rPr lang="de-DE" sz="2400" dirty="0">
                <a:cs typeface="Calibri"/>
              </a:rPr>
              <a:t> </a:t>
            </a:r>
            <a:r>
              <a:rPr lang="de-DE" sz="2400" spc="-5" dirty="0" err="1">
                <a:cs typeface="Calibri"/>
              </a:rPr>
              <a:t>preceding</a:t>
            </a:r>
            <a:r>
              <a:rPr lang="de-DE" sz="2400" spc="-5" dirty="0">
                <a:cs typeface="Calibri"/>
              </a:rPr>
              <a:t> </a:t>
            </a:r>
            <a:r>
              <a:rPr lang="de-DE" sz="2400" spc="-15" dirty="0" err="1">
                <a:cs typeface="Calibri"/>
              </a:rPr>
              <a:t>vowel</a:t>
            </a:r>
            <a:r>
              <a:rPr lang="de-DE" sz="2400" spc="-15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is</a:t>
            </a:r>
            <a:r>
              <a:rPr lang="de-DE" sz="2400" dirty="0">
                <a:cs typeface="Calibri"/>
              </a:rPr>
              <a:t>  </a:t>
            </a:r>
            <a:r>
              <a:rPr lang="de-DE" sz="2400" spc="-5" dirty="0" err="1">
                <a:cs typeface="Calibri"/>
              </a:rPr>
              <a:t>lengthened</a:t>
            </a:r>
            <a:r>
              <a:rPr lang="de-DE" sz="2400" spc="-5" dirty="0">
                <a:cs typeface="Calibri"/>
              </a:rPr>
              <a:t> </a:t>
            </a:r>
            <a:r>
              <a:rPr lang="de-DE" sz="2400" dirty="0">
                <a:cs typeface="Calibri"/>
              </a:rPr>
              <a:t>in </a:t>
            </a:r>
            <a:r>
              <a:rPr lang="de-DE" sz="2400" dirty="0" err="1" smtClean="0">
                <a:cs typeface="Calibri"/>
              </a:rPr>
              <a:t>compensation</a:t>
            </a:r>
            <a:r>
              <a:rPr lang="de-DE" sz="2400" dirty="0">
                <a:cs typeface="Calibri"/>
              </a:rPr>
              <a:t>’]</a:t>
            </a:r>
          </a:p>
          <a:p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197071" y="3717032"/>
            <a:ext cx="6255249" cy="2709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37170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ṼK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370066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VKK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2" y="64264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5" dirty="0">
                <a:cs typeface="Calibri"/>
              </a:rPr>
              <a:t>1. </a:t>
            </a:r>
            <a:r>
              <a:rPr lang="en-US" sz="1600" spc="-5" dirty="0" err="1">
                <a:cs typeface="Calibri"/>
              </a:rPr>
              <a:t>Indoarische</a:t>
            </a:r>
            <a:r>
              <a:rPr lang="en-US" sz="1600" spc="-5" dirty="0">
                <a:cs typeface="Calibri"/>
              </a:rPr>
              <a:t> </a:t>
            </a:r>
            <a:r>
              <a:rPr lang="en-US" sz="1600" spc="-10" dirty="0" err="1">
                <a:cs typeface="Calibri"/>
              </a:rPr>
              <a:t>Sprache</a:t>
            </a:r>
            <a:r>
              <a:rPr lang="en-US" sz="1600" spc="-10" dirty="0">
                <a:cs typeface="Calibri"/>
              </a:rPr>
              <a:t> </a:t>
            </a:r>
            <a:r>
              <a:rPr lang="en-US" sz="1600" spc="-5" dirty="0" err="1">
                <a:cs typeface="Calibri"/>
              </a:rPr>
              <a:t>verwandt</a:t>
            </a:r>
            <a:r>
              <a:rPr lang="en-US" sz="1600" spc="-5" dirty="0">
                <a:cs typeface="Calibri"/>
              </a:rPr>
              <a:t> </a:t>
            </a:r>
            <a:r>
              <a:rPr lang="en-US" sz="1600" spc="-5" dirty="0" err="1">
                <a:cs typeface="Calibri"/>
              </a:rPr>
              <a:t>mit</a:t>
            </a:r>
            <a:r>
              <a:rPr lang="en-US" sz="1600" spc="-5" dirty="0">
                <a:cs typeface="Calibri"/>
              </a:rPr>
              <a:t> Sanskrit </a:t>
            </a:r>
            <a:r>
              <a:rPr lang="en-US" sz="1600" dirty="0">
                <a:cs typeface="Calibri"/>
              </a:rPr>
              <a:t>um </a:t>
            </a:r>
            <a:r>
              <a:rPr lang="en-US" sz="1600" spc="-5" dirty="0">
                <a:cs typeface="Calibri"/>
              </a:rPr>
              <a:t>ca. </a:t>
            </a:r>
            <a:r>
              <a:rPr lang="en-US" sz="1600" spc="-225" dirty="0">
                <a:cs typeface="Calibri"/>
              </a:rPr>
              <a:t>3-­‐</a:t>
            </a:r>
            <a:r>
              <a:rPr lang="en-US" sz="1600" spc="-225" dirty="0" smtClean="0">
                <a:cs typeface="Calibri"/>
              </a:rPr>
              <a:t>4 </a:t>
            </a:r>
            <a:r>
              <a:rPr lang="en-US" sz="1600" spc="-140" dirty="0" smtClean="0">
                <a:cs typeface="Calibri"/>
              </a:rPr>
              <a:t> </a:t>
            </a:r>
            <a:r>
              <a:rPr lang="en-US" sz="1600" spc="-5" dirty="0" err="1">
                <a:cs typeface="Calibri"/>
              </a:rPr>
              <a:t>Jhdt</a:t>
            </a:r>
            <a:r>
              <a:rPr lang="en-US" sz="1600" spc="-5" dirty="0" smtClean="0">
                <a:cs typeface="Calibri"/>
              </a:rPr>
              <a:t>.</a:t>
            </a:r>
            <a:endParaRPr lang="en-US" sz="1600" dirty="0"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1416" y="390355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.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5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323528" y="30932"/>
            <a:ext cx="7200800" cy="517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r>
              <a:rPr lang="de-DE" sz="2400" dirty="0" smtClean="0">
                <a:cs typeface="Arial"/>
              </a:rPr>
              <a:t>4. Die </a:t>
            </a:r>
            <a:r>
              <a:rPr lang="de-DE" sz="2400" dirty="0">
                <a:cs typeface="Arial"/>
              </a:rPr>
              <a:t>Entwicklung von </a:t>
            </a:r>
            <a:r>
              <a:rPr lang="de-DE" sz="2400" dirty="0" err="1">
                <a:cs typeface="Arial"/>
              </a:rPr>
              <a:t>prestopped</a:t>
            </a:r>
            <a:r>
              <a:rPr lang="de-DE" sz="2400" dirty="0">
                <a:cs typeface="Arial"/>
              </a:rPr>
              <a:t> Nasals /</a:t>
            </a:r>
            <a:r>
              <a:rPr lang="de-DE" sz="2400" dirty="0" err="1">
                <a:cs typeface="Arial"/>
              </a:rPr>
              <a:t>n</a:t>
            </a:r>
            <a:r>
              <a:rPr lang="de-DE" sz="2400" dirty="0">
                <a:cs typeface="Arial"/>
              </a:rPr>
              <a:t>/ </a:t>
            </a:r>
            <a:r>
              <a:rPr lang="de-DE" sz="2400" dirty="0" smtClean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/</a:t>
            </a:r>
            <a:r>
              <a:rPr lang="de-DE" sz="2400" baseline="30000" dirty="0" err="1" smtClean="0">
                <a:cs typeface="Arial"/>
              </a:rPr>
              <a:t>d</a:t>
            </a:r>
            <a:r>
              <a:rPr lang="de-DE" sz="2400" dirty="0" err="1" smtClean="0">
                <a:cs typeface="Arial"/>
              </a:rPr>
              <a:t>n</a:t>
            </a:r>
            <a:r>
              <a:rPr lang="de-DE" sz="2400" dirty="0" smtClean="0">
                <a:cs typeface="Arial"/>
              </a:rPr>
              <a:t>/</a:t>
            </a:r>
            <a:endParaRPr lang="de-DE" sz="2400" dirty="0"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11" y="553368"/>
            <a:ext cx="6571749" cy="5544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80507" y="256490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Warlpiri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1247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Gupapujngu</a:t>
            </a:r>
            <a:endParaRPr lang="de-DE" sz="2400" dirty="0" smtClean="0">
              <a:latin typeface="+mj-lt"/>
              <a:cs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88024" y="1340768"/>
            <a:ext cx="2520280" cy="245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4139952" y="2564905"/>
            <a:ext cx="3540555" cy="23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07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86094"/>
            <a:ext cx="7918501" cy="5971906"/>
          </a:xfrm>
          <a:prstGeom prst="rect">
            <a:avLst/>
          </a:prstGeom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323528" y="30932"/>
            <a:ext cx="7200800" cy="517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r>
              <a:rPr lang="de-DE" sz="2400" dirty="0" smtClean="0">
                <a:cs typeface="Arial"/>
              </a:rPr>
              <a:t>4. Prototypische </a:t>
            </a:r>
            <a:r>
              <a:rPr lang="de-DE" sz="2400" dirty="0" smtClean="0">
                <a:cs typeface="Arial"/>
              </a:rPr>
              <a:t>K und V in australischen Sprachen</a:t>
            </a:r>
            <a:r>
              <a:rPr lang="de-DE" sz="2400" baseline="30000" dirty="0" smtClean="0">
                <a:cs typeface="Arial"/>
              </a:rPr>
              <a:t>1</a:t>
            </a:r>
            <a:endParaRPr lang="de-DE" sz="2400" baseline="30000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Keine Frikative, viele </a:t>
            </a:r>
            <a:r>
              <a:rPr lang="de-DE" sz="2400" dirty="0" err="1" smtClean="0">
                <a:latin typeface="+mj-lt"/>
                <a:cs typeface="Arial"/>
              </a:rPr>
              <a:t>Sonoranten</a:t>
            </a:r>
            <a:r>
              <a:rPr lang="de-DE" sz="2400" dirty="0" smtClean="0">
                <a:latin typeface="+mj-lt"/>
                <a:cs typeface="Arial"/>
              </a:rPr>
              <a:t>, wenig Vokale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5301208"/>
            <a:ext cx="20882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</a:t>
            </a:r>
            <a:r>
              <a:rPr lang="de-DE" sz="2400" dirty="0" smtClean="0">
                <a:latin typeface="+mj-lt"/>
                <a:cs typeface="Arial"/>
              </a:rPr>
              <a:t>butcher99.pdf, butcher08.pdf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3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689100"/>
            <a:ext cx="86487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3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35129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036320" y="1920419"/>
            <a:ext cx="5771230" cy="2608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098204" y="4446501"/>
            <a:ext cx="5853199" cy="2438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1431454" y="2241294"/>
            <a:ext cx="66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nasal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508760" y="3501008"/>
            <a:ext cx="502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369570" y="4915895"/>
            <a:ext cx="66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nasal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481624" y="5877272"/>
            <a:ext cx="502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3937000" y="1784094"/>
            <a:ext cx="2222500" cy="457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Calibri"/>
                <a:cs typeface="Calibri"/>
              </a:rPr>
              <a:t>Englisch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‘banner’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3779912" y="4490579"/>
            <a:ext cx="3048000" cy="457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latin typeface="Calibri"/>
                <a:cs typeface="Calibri"/>
              </a:rPr>
              <a:t>Gupapujngu: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/gana/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9"/>
          <p:cNvSpPr/>
          <p:nvPr/>
        </p:nvSpPr>
        <p:spPr>
          <a:xfrm>
            <a:off x="5626100" y="2527928"/>
            <a:ext cx="128270" cy="121285"/>
          </a:xfrm>
          <a:custGeom>
            <a:avLst/>
            <a:gdLst/>
            <a:ahLst/>
            <a:cxnLst/>
            <a:rect l="l" t="t" r="r" b="b"/>
            <a:pathLst>
              <a:path w="128270" h="121285">
                <a:moveTo>
                  <a:pt x="128162" y="0"/>
                </a:moveTo>
                <a:lnTo>
                  <a:pt x="0" y="46422"/>
                </a:lnTo>
                <a:lnTo>
                  <a:pt x="114034" y="121099"/>
                </a:lnTo>
                <a:lnTo>
                  <a:pt x="128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1"/>
          <p:cNvSpPr/>
          <p:nvPr/>
        </p:nvSpPr>
        <p:spPr>
          <a:xfrm>
            <a:off x="6108700" y="6631175"/>
            <a:ext cx="128270" cy="121285"/>
          </a:xfrm>
          <a:custGeom>
            <a:avLst/>
            <a:gdLst/>
            <a:ahLst/>
            <a:cxnLst/>
            <a:rect l="l" t="t" r="r" b="b"/>
            <a:pathLst>
              <a:path w="128270" h="121284">
                <a:moveTo>
                  <a:pt x="128162" y="0"/>
                </a:moveTo>
                <a:lnTo>
                  <a:pt x="0" y="46421"/>
                </a:lnTo>
                <a:lnTo>
                  <a:pt x="114034" y="121098"/>
                </a:lnTo>
                <a:lnTo>
                  <a:pt x="128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27584" y="583766"/>
            <a:ext cx="77048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Vokale in australischen Sprachen werden kaum </a:t>
            </a:r>
            <a:r>
              <a:rPr lang="de-DE" sz="2400" dirty="0" err="1" smtClean="0">
                <a:latin typeface="+mj-lt"/>
                <a:cs typeface="Arial"/>
              </a:rPr>
              <a:t>nasalisiert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smtClean="0">
                <a:latin typeface="+mj-lt"/>
                <a:cs typeface="Arial"/>
              </a:rPr>
              <a:t>vielleicht weil sonst die akustischen Merkmale zur Artikulationsstelle komprimiert wären</a:t>
            </a:r>
          </a:p>
        </p:txBody>
      </p:sp>
    </p:spTree>
    <p:extLst>
      <p:ext uri="{BB962C8B-B14F-4D97-AF65-F5344CB8AC3E}">
        <p14:creationId xmlns:p14="http://schemas.microsoft.com/office/powerpoint/2010/main" val="30070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15616" y="811560"/>
            <a:ext cx="6576083" cy="4990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2483768" y="811560"/>
            <a:ext cx="4572000" cy="457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215"/>
              </a:spcBef>
            </a:pPr>
            <a:r>
              <a:rPr sz="2400" spc="-15" dirty="0">
                <a:latin typeface="Calibri"/>
                <a:cs typeface="Calibri"/>
              </a:rPr>
              <a:t>/cinaka/ </a:t>
            </a:r>
            <a:r>
              <a:rPr sz="2400" dirty="0">
                <a:latin typeface="Calibri"/>
                <a:cs typeface="Calibri"/>
              </a:rPr>
              <a:t>= ‘innen’ 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Gupapujngu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971600" y="5744428"/>
            <a:ext cx="7855584" cy="1127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  <a:tabLst>
                <a:tab pos="5619750" algn="l"/>
              </a:tabLst>
            </a:pPr>
            <a:r>
              <a:rPr sz="2400" spc="-5" dirty="0">
                <a:latin typeface="Calibri"/>
                <a:cs typeface="Calibri"/>
              </a:rPr>
              <a:t>Der </a:t>
            </a:r>
            <a:r>
              <a:rPr sz="2400" spc="-10" dirty="0">
                <a:latin typeface="Calibri"/>
                <a:cs typeface="Calibri"/>
              </a:rPr>
              <a:t>relativ </a:t>
            </a:r>
            <a:r>
              <a:rPr sz="2400" spc="-15" dirty="0">
                <a:latin typeface="Calibri"/>
                <a:cs typeface="Calibri"/>
              </a:rPr>
              <a:t>späte </a:t>
            </a:r>
            <a:r>
              <a:rPr sz="2400" dirty="0">
                <a:latin typeface="Calibri"/>
                <a:cs typeface="Calibri"/>
              </a:rPr>
              <a:t>und </a:t>
            </a:r>
            <a:r>
              <a:rPr sz="2400" spc="-10" dirty="0">
                <a:latin typeface="Calibri"/>
                <a:cs typeface="Calibri"/>
              </a:rPr>
              <a:t>abrupte </a:t>
            </a:r>
            <a:r>
              <a:rPr sz="2400" spc="-5" dirty="0">
                <a:latin typeface="Calibri"/>
                <a:cs typeface="Calibri"/>
              </a:rPr>
              <a:t>Ansatz </a:t>
            </a:r>
            <a:r>
              <a:rPr sz="2400" dirty="0">
                <a:latin typeface="Calibri"/>
                <a:cs typeface="Calibri"/>
              </a:rPr>
              <a:t>der </a:t>
            </a:r>
            <a:r>
              <a:rPr sz="2400" spc="-5" dirty="0">
                <a:latin typeface="Calibri"/>
                <a:cs typeface="Calibri"/>
              </a:rPr>
              <a:t>Nasalisierung </a:t>
            </a:r>
            <a:r>
              <a:rPr sz="2400" spc="-15" dirty="0">
                <a:latin typeface="Calibri"/>
                <a:cs typeface="Calibri"/>
              </a:rPr>
              <a:t>kann  </a:t>
            </a:r>
            <a:r>
              <a:rPr sz="2400" dirty="0">
                <a:latin typeface="Calibri"/>
                <a:cs typeface="Calibri"/>
              </a:rPr>
              <a:t>einen </a:t>
            </a:r>
            <a:r>
              <a:rPr sz="2400" spc="-20" dirty="0">
                <a:latin typeface="Calibri"/>
                <a:cs typeface="Calibri"/>
              </a:rPr>
              <a:t>kurzen </a:t>
            </a:r>
            <a:r>
              <a:rPr sz="2400" spc="-10" dirty="0">
                <a:latin typeface="Calibri"/>
                <a:cs typeface="Calibri"/>
              </a:rPr>
              <a:t>Oralverschluss </a:t>
            </a:r>
            <a:r>
              <a:rPr sz="2400" spc="-5" dirty="0">
                <a:latin typeface="Calibri"/>
                <a:cs typeface="Calibri"/>
              </a:rPr>
              <a:t>zur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Folge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haben	</a:t>
            </a:r>
            <a:r>
              <a:rPr sz="2400" spc="-490" dirty="0">
                <a:latin typeface="Calibri"/>
                <a:cs typeface="Calibri"/>
              </a:rPr>
              <a:t>-­‐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[</a:t>
            </a:r>
            <a:r>
              <a:rPr sz="2400" spc="-7" baseline="26041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n] </a:t>
            </a:r>
            <a:r>
              <a:rPr sz="2400" spc="-25" dirty="0">
                <a:latin typeface="Calibri"/>
                <a:cs typeface="Calibri"/>
              </a:rPr>
              <a:t>statt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[n]  </a:t>
            </a:r>
            <a:r>
              <a:rPr sz="2400" dirty="0">
                <a:latin typeface="Calibri"/>
                <a:cs typeface="Calibri"/>
              </a:rPr>
              <a:t>daher </a:t>
            </a:r>
            <a:r>
              <a:rPr sz="2400" spc="-5" dirty="0">
                <a:latin typeface="Calibri"/>
                <a:cs typeface="Calibri"/>
              </a:rPr>
              <a:t>phonetisch </a:t>
            </a:r>
            <a:r>
              <a:rPr sz="2400" spc="-10" dirty="0">
                <a:latin typeface="Calibri"/>
                <a:cs typeface="Calibri"/>
              </a:rPr>
              <a:t>[ci</a:t>
            </a:r>
            <a:r>
              <a:rPr sz="2400" spc="-15" baseline="26041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naka].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34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115616" y="17463"/>
            <a:ext cx="6048671" cy="620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sz="2400" dirty="0" smtClean="0">
                <a:latin typeface="Calibri"/>
                <a:cs typeface="Calibri"/>
              </a:rPr>
              <a:t>5. Die </a:t>
            </a:r>
            <a:r>
              <a:rPr lang="en-US" sz="2400" dirty="0" err="1" smtClean="0">
                <a:latin typeface="Calibri"/>
                <a:cs typeface="Calibri"/>
              </a:rPr>
              <a:t>perzeptive</a:t>
            </a:r>
            <a:r>
              <a:rPr lang="en-US" sz="2400" dirty="0" smtClean="0">
                <a:latin typeface="Calibri"/>
                <a:cs typeface="Calibri"/>
              </a:rPr>
              <a:t> Basis der </a:t>
            </a:r>
            <a:r>
              <a:rPr lang="en-US" sz="2400" dirty="0" err="1" smtClean="0">
                <a:latin typeface="Calibri"/>
                <a:cs typeface="Calibri"/>
              </a:rPr>
              <a:t>Vokalnasalisierung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8176"/>
            <a:ext cx="92525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Laut </a:t>
            </a:r>
            <a:r>
              <a:rPr lang="de-DE" sz="2400" dirty="0" err="1" smtClean="0">
                <a:latin typeface="+mj-lt"/>
                <a:cs typeface="Arial"/>
              </a:rPr>
              <a:t>Ohala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werdenVokale</a:t>
            </a:r>
            <a:r>
              <a:rPr lang="de-DE" sz="2400" dirty="0" smtClean="0">
                <a:latin typeface="+mj-lt"/>
                <a:cs typeface="Arial"/>
              </a:rPr>
              <a:t> manchmal historisch </a:t>
            </a:r>
            <a:r>
              <a:rPr lang="de-DE" sz="2400" dirty="0" err="1" smtClean="0">
                <a:latin typeface="+mj-lt"/>
                <a:cs typeface="Arial"/>
              </a:rPr>
              <a:t>nasalisiert</a:t>
            </a:r>
            <a:r>
              <a:rPr lang="de-DE" sz="2400" dirty="0" smtClean="0">
                <a:latin typeface="+mj-lt"/>
                <a:cs typeface="Arial"/>
              </a:rPr>
              <a:t>, wenn H</a:t>
            </a:r>
            <a:r>
              <a:rPr lang="de-DE" sz="2400" dirty="0" smtClean="0">
                <a:latin typeface="+mj-lt"/>
                <a:cs typeface="Arial"/>
              </a:rPr>
              <a:t>örer die </a:t>
            </a:r>
            <a:r>
              <a:rPr lang="de-DE" sz="2400" dirty="0" err="1" smtClean="0">
                <a:latin typeface="+mj-lt"/>
                <a:cs typeface="Arial"/>
              </a:rPr>
              <a:t>koartikulatorische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Nasalisierung</a:t>
            </a:r>
            <a:r>
              <a:rPr lang="de-DE" sz="2400" dirty="0" smtClean="0">
                <a:latin typeface="+mj-lt"/>
                <a:cs typeface="Arial"/>
              </a:rPr>
              <a:t> dem N perzeptiv nicht mehr zuordnen können.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680" y="248012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Amplitude von N wurde reduziert.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680" y="185728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Kawasaki (1986)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synthetisierte NṼN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6027003"/>
            <a:ext cx="83889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 Kawasaki</a:t>
            </a:r>
            <a:r>
              <a:rPr lang="de-DE" sz="1600" dirty="0">
                <a:latin typeface="+mj-lt"/>
                <a:cs typeface="Arial"/>
              </a:rPr>
              <a:t>, H. (1986). </a:t>
            </a:r>
            <a:r>
              <a:rPr lang="de-DE" sz="1600" dirty="0" err="1">
                <a:latin typeface="+mj-lt"/>
                <a:cs typeface="Arial"/>
              </a:rPr>
              <a:t>Phonetic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explanation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for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phonological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universals</a:t>
            </a:r>
            <a:r>
              <a:rPr lang="de-DE" sz="1600" dirty="0">
                <a:latin typeface="+mj-lt"/>
                <a:cs typeface="Arial"/>
              </a:rPr>
              <a:t>: </a:t>
            </a:r>
            <a:r>
              <a:rPr lang="de-DE" sz="1600" dirty="0" err="1">
                <a:latin typeface="+mj-lt"/>
                <a:cs typeface="Arial"/>
              </a:rPr>
              <a:t>the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case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of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distinctive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vowel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nasalization</a:t>
            </a:r>
            <a:r>
              <a:rPr lang="de-DE" sz="1600" dirty="0">
                <a:latin typeface="+mj-lt"/>
                <a:cs typeface="Arial"/>
              </a:rPr>
              <a:t>. In J. </a:t>
            </a:r>
            <a:r>
              <a:rPr lang="de-DE" sz="1600" dirty="0" err="1">
                <a:latin typeface="+mj-lt"/>
                <a:cs typeface="Arial"/>
              </a:rPr>
              <a:t>Ohala</a:t>
            </a:r>
            <a:r>
              <a:rPr lang="de-DE" sz="1600" dirty="0">
                <a:latin typeface="+mj-lt"/>
                <a:cs typeface="Arial"/>
              </a:rPr>
              <a:t> &amp; J. Jager (Eds.) Experimental </a:t>
            </a:r>
            <a:r>
              <a:rPr lang="de-DE" sz="1600" dirty="0" err="1">
                <a:latin typeface="+mj-lt"/>
                <a:cs typeface="Arial"/>
              </a:rPr>
              <a:t>Phonology</a:t>
            </a:r>
            <a:r>
              <a:rPr lang="de-DE" sz="1600" dirty="0">
                <a:latin typeface="+mj-lt"/>
                <a:cs typeface="Arial"/>
              </a:rPr>
              <a:t>. Academic Press.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600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</a:t>
            </a:r>
            <a:r>
              <a:rPr lang="de-DE" sz="2400" dirty="0" smtClean="0">
                <a:latin typeface="+mj-lt"/>
                <a:cs typeface="Arial"/>
              </a:rPr>
              <a:t>örer mussten beurteilen, wie </a:t>
            </a:r>
            <a:r>
              <a:rPr lang="de-DE" sz="2400" dirty="0" err="1" smtClean="0">
                <a:latin typeface="+mj-lt"/>
                <a:cs typeface="Arial"/>
              </a:rPr>
              <a:t>nasalisiert</a:t>
            </a:r>
            <a:r>
              <a:rPr lang="de-DE" sz="2400" dirty="0" smtClean="0">
                <a:latin typeface="+mj-lt"/>
                <a:cs typeface="Arial"/>
              </a:rPr>
              <a:t> der Vokal war.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645272"/>
            <a:ext cx="698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</a:t>
            </a:r>
            <a:r>
              <a:rPr lang="de-DE" sz="2400" dirty="0" smtClean="0">
                <a:latin typeface="+mj-lt"/>
                <a:cs typeface="Arial"/>
              </a:rPr>
              <a:t>örer identifizierten den Vokal als oral für N mit hoher Amplitude; als nasal für N mit geringer Amplitude.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84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4"/>
          <p:cNvSpPr>
            <a:spLocks/>
          </p:cNvSpPr>
          <p:nvPr/>
        </p:nvSpPr>
        <p:spPr bwMode="auto">
          <a:xfrm>
            <a:off x="776288" y="901700"/>
            <a:ext cx="3086100" cy="2616200"/>
          </a:xfrm>
          <a:custGeom>
            <a:avLst/>
            <a:gdLst>
              <a:gd name="T0" fmla="*/ 0 w 3086100"/>
              <a:gd name="T1" fmla="*/ 0 h 2616200"/>
              <a:gd name="T2" fmla="*/ 3086094 w 3086100"/>
              <a:gd name="T3" fmla="*/ 0 h 2616200"/>
              <a:gd name="T4" fmla="*/ 3086094 w 3086100"/>
              <a:gd name="T5" fmla="*/ 2616194 h 2616200"/>
              <a:gd name="T6" fmla="*/ 0 w 3086100"/>
              <a:gd name="T7" fmla="*/ 2616194 h 2616200"/>
              <a:gd name="T8" fmla="*/ 0 w 3086100"/>
              <a:gd name="T9" fmla="*/ 0 h 2616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6100" h="2616200">
                <a:moveTo>
                  <a:pt x="0" y="0"/>
                </a:moveTo>
                <a:lnTo>
                  <a:pt x="3086094" y="0"/>
                </a:lnTo>
                <a:lnTo>
                  <a:pt x="3086094" y="2616194"/>
                </a:lnTo>
                <a:lnTo>
                  <a:pt x="0" y="261619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8588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7410" name="object 5"/>
          <p:cNvSpPr>
            <a:spLocks/>
          </p:cNvSpPr>
          <p:nvPr/>
        </p:nvSpPr>
        <p:spPr bwMode="auto">
          <a:xfrm>
            <a:off x="795338" y="2684463"/>
            <a:ext cx="3101975" cy="496887"/>
          </a:xfrm>
          <a:custGeom>
            <a:avLst/>
            <a:gdLst>
              <a:gd name="T0" fmla="*/ 0 w 3101975"/>
              <a:gd name="T1" fmla="*/ 0 h 495935"/>
              <a:gd name="T2" fmla="*/ 3101507 w 3101975"/>
              <a:gd name="T3" fmla="*/ 495405 h 4959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01975" h="495935">
                <a:moveTo>
                  <a:pt x="0" y="0"/>
                </a:moveTo>
                <a:lnTo>
                  <a:pt x="3101507" y="495405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7411" name="object 6"/>
          <p:cNvSpPr>
            <a:spLocks/>
          </p:cNvSpPr>
          <p:nvPr/>
        </p:nvSpPr>
        <p:spPr bwMode="auto">
          <a:xfrm>
            <a:off x="2325688" y="3111500"/>
            <a:ext cx="0" cy="419100"/>
          </a:xfrm>
          <a:custGeom>
            <a:avLst/>
            <a:gdLst>
              <a:gd name="T0" fmla="*/ 0 h 419100"/>
              <a:gd name="T1" fmla="*/ 419100 h 4191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7412" name="object 7"/>
          <p:cNvSpPr>
            <a:spLocks/>
          </p:cNvSpPr>
          <p:nvPr/>
        </p:nvSpPr>
        <p:spPr bwMode="auto">
          <a:xfrm>
            <a:off x="2265363" y="3001963"/>
            <a:ext cx="122237" cy="122237"/>
          </a:xfrm>
          <a:custGeom>
            <a:avLst/>
            <a:gdLst>
              <a:gd name="T0" fmla="*/ 60960 w 121920"/>
              <a:gd name="T1" fmla="*/ 0 h 121920"/>
              <a:gd name="T2" fmla="*/ 0 w 121920"/>
              <a:gd name="T3" fmla="*/ 121920 h 121920"/>
              <a:gd name="T4" fmla="*/ 121920 w 121920"/>
              <a:gd name="T5" fmla="*/ 121920 h 121920"/>
              <a:gd name="T6" fmla="*/ 60960 w 121920"/>
              <a:gd name="T7" fmla="*/ 0 h 12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920" h="121920">
                <a:moveTo>
                  <a:pt x="60960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7413" name="object 8"/>
          <p:cNvSpPr>
            <a:spLocks/>
          </p:cNvSpPr>
          <p:nvPr/>
        </p:nvSpPr>
        <p:spPr bwMode="auto">
          <a:xfrm>
            <a:off x="2325688" y="927100"/>
            <a:ext cx="0" cy="419100"/>
          </a:xfrm>
          <a:custGeom>
            <a:avLst/>
            <a:gdLst>
              <a:gd name="T0" fmla="*/ 0 h 419100"/>
              <a:gd name="T1" fmla="*/ 419099 h 4191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19100">
                <a:moveTo>
                  <a:pt x="0" y="0"/>
                </a:moveTo>
                <a:lnTo>
                  <a:pt x="0" y="41909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7414" name="object 9"/>
          <p:cNvSpPr>
            <a:spLocks/>
          </p:cNvSpPr>
          <p:nvPr/>
        </p:nvSpPr>
        <p:spPr bwMode="auto">
          <a:xfrm>
            <a:off x="2265363" y="1333500"/>
            <a:ext cx="122237" cy="122238"/>
          </a:xfrm>
          <a:custGeom>
            <a:avLst/>
            <a:gdLst>
              <a:gd name="T0" fmla="*/ 121920 w 121920"/>
              <a:gd name="T1" fmla="*/ 0 h 121919"/>
              <a:gd name="T2" fmla="*/ 0 w 121920"/>
              <a:gd name="T3" fmla="*/ 0 h 121919"/>
              <a:gd name="T4" fmla="*/ 60960 w 121920"/>
              <a:gd name="T5" fmla="*/ 121920 h 121919"/>
              <a:gd name="T6" fmla="*/ 121920 w 121920"/>
              <a:gd name="T7" fmla="*/ 0 h 121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920" h="121919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7415" name="object 10"/>
          <p:cNvSpPr>
            <a:spLocks/>
          </p:cNvSpPr>
          <p:nvPr/>
        </p:nvSpPr>
        <p:spPr bwMode="auto">
          <a:xfrm>
            <a:off x="773113" y="1330325"/>
            <a:ext cx="3101975" cy="495300"/>
          </a:xfrm>
          <a:custGeom>
            <a:avLst/>
            <a:gdLst>
              <a:gd name="T0" fmla="*/ 0 w 3101975"/>
              <a:gd name="T1" fmla="*/ 495405 h 495935"/>
              <a:gd name="T2" fmla="*/ 3101507 w 3101975"/>
              <a:gd name="T3" fmla="*/ 0 h 4959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01975" h="495935">
                <a:moveTo>
                  <a:pt x="0" y="495405"/>
                </a:moveTo>
                <a:lnTo>
                  <a:pt x="3101507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7416" name="object 12"/>
          <p:cNvSpPr txBox="1">
            <a:spLocks noChangeArrowheads="1"/>
          </p:cNvSpPr>
          <p:nvPr/>
        </p:nvSpPr>
        <p:spPr bwMode="auto">
          <a:xfrm>
            <a:off x="4040188" y="3267075"/>
            <a:ext cx="1873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de-DE">
                <a:latin typeface="Calibri" charset="0"/>
                <a:cs typeface="Calibri" charset="0"/>
              </a:rPr>
              <a:t>ɑ</a:t>
            </a:r>
          </a:p>
        </p:txBody>
      </p:sp>
      <p:sp>
        <p:nvSpPr>
          <p:cNvPr id="17417" name="object 13"/>
          <p:cNvSpPr txBox="1">
            <a:spLocks noChangeArrowheads="1"/>
          </p:cNvSpPr>
          <p:nvPr/>
        </p:nvSpPr>
        <p:spPr bwMode="auto">
          <a:xfrm>
            <a:off x="590550" y="3267075"/>
            <a:ext cx="1714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26988" y="4076701"/>
            <a:ext cx="4473004" cy="19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Die diachrone </a:t>
            </a:r>
            <a:r>
              <a:rPr lang="de-DE" dirty="0" err="1">
                <a:latin typeface="Calibri" charset="0"/>
                <a:cs typeface="Calibri" charset="0"/>
              </a:rPr>
              <a:t>Nasalisierung</a:t>
            </a:r>
            <a:r>
              <a:rPr lang="de-DE" dirty="0">
                <a:latin typeface="Calibri" charset="0"/>
                <a:cs typeface="Calibri" charset="0"/>
              </a:rPr>
              <a:t> von Vokalen führt zu einer Komprimierung der phonetischen  Vokalhöhe -­‐ insbesondere in vorderen Vokalen</a:t>
            </a: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395288" y="836613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</a:t>
            </a:r>
          </a:p>
        </p:txBody>
      </p:sp>
      <p:sp>
        <p:nvSpPr>
          <p:cNvPr id="17420" name="TextBox 16"/>
          <p:cNvSpPr txBox="1">
            <a:spLocks noChangeArrowheads="1"/>
          </p:cNvSpPr>
          <p:nvPr/>
        </p:nvSpPr>
        <p:spPr bwMode="auto">
          <a:xfrm>
            <a:off x="3851275" y="692150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</a:t>
            </a:r>
          </a:p>
        </p:txBody>
      </p:sp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1042988" y="1989138"/>
            <a:ext cx="280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nasalisierte Vokale</a:t>
            </a:r>
          </a:p>
        </p:txBody>
      </p:sp>
      <p:sp>
        <p:nvSpPr>
          <p:cNvPr id="19" name="Rectangle 1"/>
          <p:cNvSpPr>
            <a:spLocks/>
          </p:cNvSpPr>
          <p:nvPr/>
        </p:nvSpPr>
        <p:spPr bwMode="auto">
          <a:xfrm>
            <a:off x="590550" y="0"/>
            <a:ext cx="8301930" cy="6921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sz="2400" dirty="0" err="1" smtClean="0">
                <a:latin typeface="Calibri"/>
                <a:cs typeface="Calibri"/>
              </a:rPr>
              <a:t>Vokalnasalisierung</a:t>
            </a:r>
            <a:r>
              <a:rPr lang="en-US" sz="2400" dirty="0" smtClean="0">
                <a:latin typeface="Calibri"/>
                <a:cs typeface="Calibri"/>
              </a:rPr>
              <a:t> und </a:t>
            </a:r>
            <a:r>
              <a:rPr lang="en-US" sz="2400" dirty="0" err="1" smtClean="0">
                <a:latin typeface="Calibri"/>
                <a:cs typeface="Calibri"/>
              </a:rPr>
              <a:t>Komprimierung</a:t>
            </a:r>
            <a:r>
              <a:rPr lang="en-US" sz="2400" dirty="0" smtClean="0">
                <a:latin typeface="Calibri"/>
                <a:cs typeface="Calibri"/>
              </a:rPr>
              <a:t> der </a:t>
            </a:r>
            <a:r>
              <a:rPr lang="en-US" sz="2400" dirty="0" err="1" smtClean="0">
                <a:latin typeface="Calibri"/>
                <a:cs typeface="Calibri"/>
              </a:rPr>
              <a:t>Vokalh</a:t>
            </a:r>
            <a:r>
              <a:rPr lang="en-US" sz="2400" dirty="0" err="1" smtClean="0">
                <a:latin typeface="Calibri"/>
                <a:cs typeface="Calibri"/>
              </a:rPr>
              <a:t>öhe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95366" y="831851"/>
            <a:ext cx="5256213" cy="5354637"/>
            <a:chOff x="4195366" y="831851"/>
            <a:chExt cx="5256213" cy="5354637"/>
          </a:xfrm>
        </p:grpSpPr>
        <p:sp>
          <p:nvSpPr>
            <p:cNvPr id="17423" name="TextBox 19"/>
            <p:cNvSpPr txBox="1">
              <a:spLocks noChangeArrowheads="1"/>
            </p:cNvSpPr>
            <p:nvPr/>
          </p:nvSpPr>
          <p:spPr bwMode="auto">
            <a:xfrm>
              <a:off x="4195366" y="831851"/>
              <a:ext cx="5256213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/</a:t>
              </a:r>
              <a:r>
                <a:rPr lang="de-DE" dirty="0" err="1">
                  <a:latin typeface="Calibri" charset="0"/>
                  <a:cs typeface="Calibri" charset="0"/>
                </a:rPr>
                <a:t>fin,fɛ</a:t>
              </a:r>
              <a:r>
                <a:rPr lang="de-DE" dirty="0">
                  <a:latin typeface="Calibri" charset="0"/>
                  <a:cs typeface="Calibri" charset="0"/>
                </a:rPr>
                <a:t>̃/		dünn/Ende (</a:t>
              </a:r>
              <a:r>
                <a:rPr lang="de-DE" dirty="0" err="1">
                  <a:latin typeface="Calibri" charset="0"/>
                  <a:cs typeface="Calibri" charset="0"/>
                </a:rPr>
                <a:t>fine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fin</a:t>
              </a:r>
              <a:r>
                <a:rPr lang="de-DE" dirty="0">
                  <a:latin typeface="Calibri" charset="0"/>
                  <a:cs typeface="Calibri" charset="0"/>
                </a:rPr>
                <a:t>)</a:t>
              </a:r>
            </a:p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/</a:t>
              </a:r>
              <a:r>
                <a:rPr lang="de-DE" dirty="0" err="1">
                  <a:latin typeface="Calibri" charset="0"/>
                  <a:cs typeface="Calibri" charset="0"/>
                </a:rPr>
                <a:t>plen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plɛ</a:t>
              </a:r>
              <a:r>
                <a:rPr lang="de-DE" dirty="0">
                  <a:latin typeface="Calibri" charset="0"/>
                  <a:cs typeface="Calibri" charset="0"/>
                </a:rPr>
                <a:t>̃/	voll (</a:t>
              </a:r>
              <a:r>
                <a:rPr lang="de-DE" dirty="0" err="1">
                  <a:latin typeface="Calibri" charset="0"/>
                  <a:cs typeface="Calibri" charset="0"/>
                </a:rPr>
                <a:t>w</a:t>
              </a:r>
              <a:r>
                <a:rPr lang="de-DE" dirty="0">
                  <a:latin typeface="Calibri" charset="0"/>
                  <a:cs typeface="Calibri" charset="0"/>
                </a:rPr>
                <a:t>/m), </a:t>
              </a:r>
              <a:r>
                <a:rPr lang="de-DE" dirty="0" err="1">
                  <a:latin typeface="Calibri" charset="0"/>
                  <a:cs typeface="Calibri" charset="0"/>
                </a:rPr>
                <a:t>pleine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plein</a:t>
              </a:r>
              <a:endParaRPr lang="de-DE" dirty="0">
                <a:latin typeface="Calibri" charset="0"/>
                <a:cs typeface="Calibri" charset="0"/>
              </a:endParaRPr>
            </a:p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/</a:t>
              </a:r>
              <a:r>
                <a:rPr lang="de-DE" dirty="0" err="1">
                  <a:latin typeface="Calibri" charset="0"/>
                  <a:cs typeface="Calibri" charset="0"/>
                </a:rPr>
                <a:t>yn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œ</a:t>
              </a:r>
              <a:r>
                <a:rPr lang="de-DE" dirty="0">
                  <a:latin typeface="Calibri" charset="0"/>
                  <a:cs typeface="Calibri" charset="0"/>
                </a:rPr>
                <a:t>̃/	ein (</a:t>
              </a:r>
              <a:r>
                <a:rPr lang="de-DE" dirty="0" err="1">
                  <a:latin typeface="Calibri" charset="0"/>
                  <a:cs typeface="Calibri" charset="0"/>
                </a:rPr>
                <a:t>w</a:t>
              </a:r>
              <a:r>
                <a:rPr lang="de-DE" dirty="0">
                  <a:latin typeface="Calibri" charset="0"/>
                  <a:cs typeface="Calibri" charset="0"/>
                </a:rPr>
                <a:t>, m), </a:t>
              </a:r>
              <a:r>
                <a:rPr lang="de-DE" dirty="0" err="1">
                  <a:latin typeface="Calibri" charset="0"/>
                  <a:cs typeface="Calibri" charset="0"/>
                </a:rPr>
                <a:t>une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un</a:t>
              </a:r>
              <a:endParaRPr lang="de-DE" dirty="0">
                <a:latin typeface="Calibri" charset="0"/>
                <a:cs typeface="Calibri" charset="0"/>
              </a:endParaRPr>
            </a:p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/</a:t>
              </a:r>
              <a:r>
                <a:rPr lang="de-DE" dirty="0" err="1">
                  <a:latin typeface="Calibri" charset="0"/>
                  <a:cs typeface="Calibri" charset="0"/>
                </a:rPr>
                <a:t>ʒøn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ʒœ</a:t>
              </a:r>
              <a:r>
                <a:rPr lang="de-DE" dirty="0">
                  <a:latin typeface="Calibri" charset="0"/>
                  <a:cs typeface="Calibri" charset="0"/>
                </a:rPr>
                <a:t>̃/	jung (</a:t>
              </a:r>
              <a:r>
                <a:rPr lang="de-DE" dirty="0" err="1">
                  <a:latin typeface="Calibri" charset="0"/>
                  <a:cs typeface="Calibri" charset="0"/>
                </a:rPr>
                <a:t>w</a:t>
              </a:r>
              <a:r>
                <a:rPr lang="de-DE" dirty="0">
                  <a:latin typeface="Calibri" charset="0"/>
                  <a:cs typeface="Calibri" charset="0"/>
                </a:rPr>
                <a:t>, m) </a:t>
              </a:r>
              <a:r>
                <a:rPr lang="de-DE" dirty="0" err="1">
                  <a:latin typeface="Calibri" charset="0"/>
                  <a:cs typeface="Calibri" charset="0"/>
                </a:rPr>
                <a:t>jeune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jeun</a:t>
              </a:r>
              <a:endParaRPr lang="de-DE" dirty="0">
                <a:latin typeface="Calibri" charset="0"/>
                <a:cs typeface="Calibri" charset="0"/>
              </a:endParaRPr>
            </a:p>
          </p:txBody>
        </p:sp>
        <p:sp>
          <p:nvSpPr>
            <p:cNvPr id="17424" name="TextBox 20"/>
            <p:cNvSpPr txBox="1">
              <a:spLocks noChangeArrowheads="1"/>
            </p:cNvSpPr>
            <p:nvPr/>
          </p:nvSpPr>
          <p:spPr bwMode="auto">
            <a:xfrm>
              <a:off x="4648250" y="2400301"/>
              <a:ext cx="4500562" cy="378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Wright (1986)</a:t>
              </a:r>
              <a:r>
                <a:rPr lang="de-DE" baseline="26000" dirty="0">
                  <a:latin typeface="Calibri" charset="0"/>
                  <a:cs typeface="Calibri" charset="0"/>
                </a:rPr>
                <a:t>1 </a:t>
              </a:r>
              <a:r>
                <a:rPr lang="de-DE" dirty="0">
                  <a:latin typeface="Calibri" charset="0"/>
                  <a:cs typeface="Calibri" charset="0"/>
                </a:rPr>
                <a:t>: Sprecher  produzierten orale Vokale und  </a:t>
              </a:r>
              <a:r>
                <a:rPr lang="de-DE" dirty="0" err="1">
                  <a:latin typeface="Calibri" charset="0"/>
                  <a:cs typeface="Calibri" charset="0"/>
                </a:rPr>
                <a:t>nasalisierten</a:t>
              </a:r>
              <a:r>
                <a:rPr lang="de-DE" dirty="0">
                  <a:latin typeface="Calibri" charset="0"/>
                  <a:cs typeface="Calibri" charset="0"/>
                </a:rPr>
                <a:t> sie, </a:t>
              </a:r>
              <a:r>
                <a:rPr lang="de-DE" b="1" dirty="0">
                  <a:latin typeface="Calibri" charset="0"/>
                  <a:cs typeface="Calibri" charset="0"/>
                </a:rPr>
                <a:t>ohne die  Zungenposition zu ändern</a:t>
              </a:r>
              <a:r>
                <a:rPr lang="de-DE" dirty="0">
                  <a:latin typeface="Calibri" charset="0"/>
                  <a:cs typeface="Calibri" charset="0"/>
                </a:rPr>
                <a:t>. Hörer  mussten die Vokalqualität der  Vokale </a:t>
              </a:r>
              <a:r>
                <a:rPr lang="de-DE" dirty="0" err="1">
                  <a:latin typeface="Calibri" charset="0"/>
                  <a:cs typeface="Calibri" charset="0"/>
                </a:rPr>
                <a:t>identiﬁzieren</a:t>
              </a:r>
              <a:r>
                <a:rPr lang="de-DE" dirty="0">
                  <a:latin typeface="Calibri" charset="0"/>
                  <a:cs typeface="Calibri" charset="0"/>
                </a:rPr>
                <a:t>. Nasale Vokale  waren in der Höhe perzeptiv  komprimiert: tatsächliche [</a:t>
              </a:r>
              <a:r>
                <a:rPr lang="de-DE" dirty="0" err="1">
                  <a:latin typeface="Calibri" charset="0"/>
                  <a:cs typeface="Calibri" charset="0"/>
                </a:rPr>
                <a:t>ĩ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ã</a:t>
              </a:r>
              <a:r>
                <a:rPr lang="de-DE" dirty="0">
                  <a:latin typeface="Calibri" charset="0"/>
                  <a:cs typeface="Calibri" charset="0"/>
                </a:rPr>
                <a:t>]  wurden als [</a:t>
              </a:r>
              <a:r>
                <a:rPr lang="de-DE" dirty="0" err="1">
                  <a:latin typeface="Calibri" charset="0"/>
                  <a:cs typeface="Calibri" charset="0"/>
                </a:rPr>
                <a:t>ẽ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dirty="0" err="1">
                  <a:latin typeface="Calibri" charset="0"/>
                  <a:cs typeface="Calibri" charset="0"/>
                </a:rPr>
                <a:t>ɛ</a:t>
              </a:r>
              <a:r>
                <a:rPr lang="de-DE" dirty="0" smtClean="0">
                  <a:latin typeface="Calibri" charset="0"/>
                  <a:cs typeface="Calibri" charset="0"/>
                </a:rPr>
                <a:t>]</a:t>
              </a:r>
              <a:r>
                <a:rPr lang="de-DE" baseline="1000" dirty="0" smtClean="0">
                  <a:latin typeface="Calibri" charset="0"/>
                  <a:cs typeface="Calibri" charset="0"/>
                </a:rPr>
                <a:t>̃ </a:t>
              </a:r>
              <a:r>
                <a:rPr lang="de-DE" dirty="0" smtClean="0">
                  <a:latin typeface="Calibri" charset="0"/>
                  <a:cs typeface="Calibri" charset="0"/>
                </a:rPr>
                <a:t>wahrgenommen</a:t>
              </a:r>
              <a:endParaRPr lang="de-DE" dirty="0">
                <a:latin typeface="Calibri" charset="0"/>
                <a:cs typeface="Calibri" charset="0"/>
              </a:endParaRPr>
            </a:p>
          </p:txBody>
        </p:sp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5288" y="6169313"/>
            <a:ext cx="835317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1. Wright, J. T. (1986). The </a:t>
            </a:r>
            <a:r>
              <a:rPr lang="de-DE" sz="1600" dirty="0" err="1">
                <a:latin typeface="Calibri" charset="0"/>
                <a:cs typeface="Calibri" charset="0"/>
              </a:rPr>
              <a:t>behavior</a:t>
            </a:r>
            <a:r>
              <a:rPr lang="de-DE" sz="1600" dirty="0">
                <a:latin typeface="Calibri" charset="0"/>
                <a:cs typeface="Calibri" charset="0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</a:rPr>
              <a:t>of</a:t>
            </a:r>
            <a:r>
              <a:rPr lang="de-DE" sz="1600" dirty="0">
                <a:latin typeface="Calibri" charset="0"/>
                <a:cs typeface="Calibri" charset="0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</a:rPr>
              <a:t>nasalized</a:t>
            </a:r>
            <a:r>
              <a:rPr lang="de-DE" sz="1600" dirty="0">
                <a:latin typeface="Calibri" charset="0"/>
                <a:cs typeface="Calibri" charset="0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</a:rPr>
              <a:t>vowels</a:t>
            </a:r>
            <a:r>
              <a:rPr lang="de-DE" sz="1600" dirty="0">
                <a:latin typeface="Calibri" charset="0"/>
                <a:cs typeface="Calibri" charset="0"/>
              </a:rPr>
              <a:t> in </a:t>
            </a:r>
            <a:r>
              <a:rPr lang="de-DE" sz="1600" dirty="0" err="1">
                <a:latin typeface="Calibri" charset="0"/>
                <a:cs typeface="Calibri" charset="0"/>
              </a:rPr>
              <a:t>the</a:t>
            </a:r>
            <a:r>
              <a:rPr lang="de-DE" sz="1600" dirty="0">
                <a:latin typeface="Calibri" charset="0"/>
                <a:cs typeface="Calibri" charset="0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</a:rPr>
              <a:t>perceptual</a:t>
            </a:r>
            <a:r>
              <a:rPr lang="de-DE" sz="1600" dirty="0">
                <a:latin typeface="Calibri" charset="0"/>
                <a:cs typeface="Calibri" charset="0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</a:rPr>
              <a:t>vowel</a:t>
            </a:r>
            <a:r>
              <a:rPr lang="de-DE" sz="1600" dirty="0">
                <a:latin typeface="Calibri" charset="0"/>
                <a:cs typeface="Calibri" charset="0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</a:rPr>
              <a:t>space</a:t>
            </a:r>
            <a:r>
              <a:rPr lang="de-DE" sz="1600" dirty="0">
                <a:latin typeface="Calibri" charset="0"/>
                <a:cs typeface="Calibri" charset="0"/>
              </a:rPr>
              <a:t>. In J. J. </a:t>
            </a:r>
            <a:r>
              <a:rPr lang="de-DE" sz="1600" dirty="0" err="1">
                <a:latin typeface="Calibri" charset="0"/>
                <a:cs typeface="Calibri" charset="0"/>
              </a:rPr>
              <a:t>Ohala</a:t>
            </a:r>
            <a:r>
              <a:rPr lang="de-DE" sz="1600" dirty="0">
                <a:latin typeface="Calibri" charset="0"/>
                <a:cs typeface="Calibri" charset="0"/>
              </a:rPr>
              <a:t> &amp; J.J. Jaeger (Eds.), Experimental </a:t>
            </a:r>
            <a:r>
              <a:rPr lang="de-DE" sz="1600" dirty="0" err="1">
                <a:latin typeface="Calibri" charset="0"/>
                <a:cs typeface="Calibri" charset="0"/>
              </a:rPr>
              <a:t>phonology</a:t>
            </a:r>
            <a:r>
              <a:rPr lang="de-DE" sz="1600" dirty="0">
                <a:latin typeface="Calibri" charset="0"/>
                <a:cs typeface="Calibri" charset="0"/>
              </a:rPr>
              <a:t> (pp.45-­‐67). Orlando, FL: Academic Press.</a:t>
            </a:r>
          </a:p>
        </p:txBody>
      </p:sp>
    </p:spTree>
    <p:extLst>
      <p:ext uri="{BB962C8B-B14F-4D97-AF65-F5344CB8AC3E}">
        <p14:creationId xmlns:p14="http://schemas.microsoft.com/office/powerpoint/2010/main" val="37949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11"/>
          <p:cNvSpPr>
            <a:spLocks noChangeArrowheads="1"/>
          </p:cNvSpPr>
          <p:nvPr/>
        </p:nvSpPr>
        <p:spPr bwMode="auto">
          <a:xfrm>
            <a:off x="1187624" y="1052736"/>
            <a:ext cx="6552728" cy="266355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187624" y="116632"/>
            <a:ext cx="6697414" cy="5768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12700">
              <a:spcBef>
                <a:spcPts val="100"/>
              </a:spcBef>
              <a:defRPr/>
            </a:pPr>
            <a:r>
              <a:rPr lang="en-US" sz="2400" spc="-240" dirty="0" smtClean="0">
                <a:latin typeface="Calibri"/>
                <a:cs typeface="Calibri"/>
              </a:rPr>
              <a:t>1</a:t>
            </a:r>
            <a:r>
              <a:rPr lang="en-US" sz="2400" dirty="0" smtClean="0">
                <a:latin typeface="Calibri"/>
                <a:cs typeface="Calibri"/>
              </a:rPr>
              <a:t>. </a:t>
            </a:r>
            <a:r>
              <a:rPr lang="en-US" sz="2400" dirty="0" err="1">
                <a:latin typeface="Calibri"/>
                <a:cs typeface="Calibri"/>
              </a:rPr>
              <a:t>Einfügung</a:t>
            </a:r>
            <a:r>
              <a:rPr lang="en-US" sz="2400" dirty="0">
                <a:latin typeface="Calibri"/>
                <a:cs typeface="Calibri"/>
              </a:rPr>
              <a:t> von </a:t>
            </a:r>
            <a:r>
              <a:rPr lang="en-US" sz="2400" dirty="0" err="1" smtClean="0">
                <a:latin typeface="Calibri"/>
                <a:cs typeface="Calibri"/>
              </a:rPr>
              <a:t>oralen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Obstruenten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nach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Nasalen</a:t>
            </a:r>
            <a:r>
              <a:rPr lang="en-US" sz="2400" baseline="30000" dirty="0" smtClean="0">
                <a:latin typeface="Calibri"/>
                <a:cs typeface="Calibri"/>
              </a:rPr>
              <a:t>1</a:t>
            </a:r>
            <a:endParaRPr lang="en-US" sz="2400" baseline="300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6379587"/>
            <a:ext cx="306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Arial"/>
              </a:rPr>
              <a:t>ohala93.pdf, ohala97.pdf</a:t>
            </a:r>
            <a:endParaRPr lang="de-DE" dirty="0" smtClean="0">
              <a:latin typeface="+mj-lt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01492"/>
            <a:ext cx="75615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Engl: '</a:t>
            </a:r>
            <a:r>
              <a:rPr lang="de-DE" sz="2400" dirty="0" err="1" smtClean="0">
                <a:latin typeface="+mj-lt"/>
                <a:cs typeface="Arial"/>
              </a:rPr>
              <a:t>humble</a:t>
            </a:r>
            <a:r>
              <a:rPr lang="de-DE" sz="2400" dirty="0" smtClean="0">
                <a:latin typeface="+mj-lt"/>
                <a:cs typeface="Arial"/>
              </a:rPr>
              <a:t>' (</a:t>
            </a:r>
            <a:r>
              <a:rPr lang="de-DE" sz="2400" i="1" dirty="0" smtClean="0">
                <a:latin typeface="+mj-lt"/>
                <a:cs typeface="Arial"/>
              </a:rPr>
              <a:t>dem</a:t>
            </a:r>
            <a:r>
              <a:rPr lang="de-DE" sz="2400" i="1" dirty="0" smtClean="0">
                <a:latin typeface="+mj-lt"/>
                <a:cs typeface="Arial"/>
              </a:rPr>
              <a:t>ütig</a:t>
            </a:r>
            <a:r>
              <a:rPr lang="de-DE" sz="2400" dirty="0" smtClean="0">
                <a:latin typeface="+mj-lt"/>
                <a:cs typeface="Arial"/>
              </a:rPr>
              <a:t>) verwandt mit '</a:t>
            </a:r>
            <a:r>
              <a:rPr lang="de-DE" sz="2400" dirty="0" err="1" smtClean="0">
                <a:latin typeface="+mj-lt"/>
                <a:cs typeface="Arial"/>
              </a:rPr>
              <a:t>humility</a:t>
            </a:r>
            <a:r>
              <a:rPr lang="de-DE" sz="2400" dirty="0" smtClean="0">
                <a:latin typeface="+mj-lt"/>
                <a:cs typeface="Arial"/>
              </a:rPr>
              <a:t>' &lt; Latein '</a:t>
            </a:r>
            <a:r>
              <a:rPr lang="de-DE" sz="2400" dirty="0" err="1" smtClean="0">
                <a:latin typeface="+mj-lt"/>
                <a:cs typeface="Arial"/>
              </a:rPr>
              <a:t>humilis</a:t>
            </a:r>
            <a:r>
              <a:rPr lang="de-DE" sz="2400" dirty="0" smtClean="0">
                <a:latin typeface="+mj-lt"/>
                <a:cs typeface="Arial"/>
              </a:rPr>
              <a:t>' (</a:t>
            </a:r>
            <a:r>
              <a:rPr lang="de-DE" sz="2400" i="1" dirty="0" smtClean="0">
                <a:latin typeface="+mj-lt"/>
                <a:cs typeface="Arial"/>
              </a:rPr>
              <a:t>von der </a:t>
            </a:r>
            <a:r>
              <a:rPr lang="de-DE" sz="2400" i="1" dirty="0" smtClean="0">
                <a:latin typeface="+mj-lt"/>
                <a:cs typeface="Arial"/>
              </a:rPr>
              <a:t>Erde</a:t>
            </a:r>
            <a:r>
              <a:rPr lang="de-DE" sz="2400" dirty="0" smtClean="0">
                <a:latin typeface="+mj-lt"/>
                <a:cs typeface="Arial"/>
              </a:rPr>
              <a:t>); '</a:t>
            </a:r>
            <a:r>
              <a:rPr lang="de-DE" sz="2400" dirty="0" err="1" smtClean="0">
                <a:latin typeface="+mj-lt"/>
                <a:cs typeface="Arial"/>
              </a:rPr>
              <a:t>empty</a:t>
            </a:r>
            <a:r>
              <a:rPr lang="de-DE" sz="2400" dirty="0" smtClean="0">
                <a:latin typeface="+mj-lt"/>
                <a:cs typeface="Arial"/>
              </a:rPr>
              <a:t>' &lt; alt-</a:t>
            </a:r>
            <a:r>
              <a:rPr lang="de-DE" sz="2400" dirty="0" err="1" smtClean="0">
                <a:latin typeface="+mj-lt"/>
                <a:cs typeface="Arial"/>
              </a:rPr>
              <a:t>englich</a:t>
            </a:r>
            <a:r>
              <a:rPr lang="de-DE" sz="2400" dirty="0" smtClean="0">
                <a:latin typeface="+mj-lt"/>
                <a:cs typeface="Arial"/>
              </a:rPr>
              <a:t> ('</a:t>
            </a:r>
            <a:r>
              <a:rPr lang="de-DE" sz="2400" dirty="0" err="1" smtClean="0">
                <a:latin typeface="+mj-lt"/>
                <a:cs typeface="Arial"/>
              </a:rPr>
              <a:t>amtig</a:t>
            </a:r>
            <a:r>
              <a:rPr lang="de-DE" sz="2400" dirty="0" smtClean="0">
                <a:latin typeface="+mj-lt"/>
                <a:cs typeface="Arial"/>
              </a:rPr>
              <a:t>'); Fr. '</a:t>
            </a:r>
            <a:r>
              <a:rPr lang="de-DE" sz="2400" dirty="0" err="1" smtClean="0">
                <a:latin typeface="+mj-lt"/>
                <a:cs typeface="Arial"/>
              </a:rPr>
              <a:t>vendre</a:t>
            </a:r>
            <a:r>
              <a:rPr lang="de-DE" sz="2400" dirty="0">
                <a:latin typeface="+mj-lt"/>
                <a:cs typeface="Arial"/>
              </a:rPr>
              <a:t>'</a:t>
            </a:r>
            <a:r>
              <a:rPr lang="de-DE" sz="2400" dirty="0" smtClean="0">
                <a:latin typeface="+mj-lt"/>
                <a:cs typeface="Arial"/>
              </a:rPr>
              <a:t> &lt; Latein '</a:t>
            </a:r>
            <a:r>
              <a:rPr lang="de-DE" sz="2400" dirty="0" err="1" smtClean="0">
                <a:latin typeface="+mj-lt"/>
                <a:cs typeface="Arial"/>
              </a:rPr>
              <a:t>venire</a:t>
            </a:r>
            <a:r>
              <a:rPr lang="de-DE" sz="2400" dirty="0" smtClean="0">
                <a:latin typeface="+mj-lt"/>
                <a:cs typeface="Arial"/>
              </a:rPr>
              <a:t>'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0182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Wieviele</a:t>
            </a:r>
            <a:r>
              <a:rPr lang="de-DE" sz="2400" dirty="0" smtClean="0">
                <a:latin typeface="+mj-lt"/>
                <a:cs typeface="Arial"/>
              </a:rPr>
              <a:t> Laute in: ei</a:t>
            </a:r>
            <a:r>
              <a:rPr lang="de-DE" sz="2400" dirty="0" smtClean="0">
                <a:solidFill>
                  <a:srgbClr val="FF0000"/>
                </a:solidFill>
                <a:latin typeface="+mj-lt"/>
                <a:cs typeface="Arial"/>
              </a:rPr>
              <a:t>ns</a:t>
            </a:r>
            <a:r>
              <a:rPr lang="de-DE" sz="2400" dirty="0" smtClean="0">
                <a:latin typeface="+mj-lt"/>
                <a:cs typeface="Arial"/>
              </a:rPr>
              <a:t>, Fle</a:t>
            </a:r>
            <a:r>
              <a:rPr lang="de-DE" sz="2400" dirty="0" smtClean="0">
                <a:solidFill>
                  <a:srgbClr val="FF0000"/>
                </a:solidFill>
                <a:latin typeface="+mj-lt"/>
                <a:cs typeface="Arial"/>
              </a:rPr>
              <a:t>ns</a:t>
            </a:r>
            <a:r>
              <a:rPr lang="de-DE" sz="2400" dirty="0" smtClean="0">
                <a:latin typeface="+mj-lt"/>
                <a:cs typeface="Arial"/>
              </a:rPr>
              <a:t>burg, Mai</a:t>
            </a:r>
            <a:r>
              <a:rPr lang="de-DE" sz="2400" dirty="0" smtClean="0">
                <a:solidFill>
                  <a:srgbClr val="FF0000"/>
                </a:solidFill>
                <a:latin typeface="+mj-lt"/>
                <a:cs typeface="Arial"/>
              </a:rPr>
              <a:t>nz</a:t>
            </a:r>
            <a:r>
              <a:rPr lang="de-DE" sz="2400" dirty="0" smtClean="0">
                <a:latin typeface="+mj-lt"/>
                <a:cs typeface="Arial"/>
              </a:rPr>
              <a:t>, La</a:t>
            </a:r>
            <a:r>
              <a:rPr lang="de-DE" sz="2400" dirty="0" smtClean="0">
                <a:solidFill>
                  <a:srgbClr val="FF0000"/>
                </a:solidFill>
                <a:latin typeface="+mj-lt"/>
                <a:cs typeface="Arial"/>
              </a:rPr>
              <a:t>nds</a:t>
            </a:r>
            <a:r>
              <a:rPr lang="de-DE" sz="2400" dirty="0" smtClean="0">
                <a:latin typeface="+mj-lt"/>
                <a:cs typeface="Arial"/>
              </a:rPr>
              <a:t>hut. Engl. </a:t>
            </a:r>
            <a:r>
              <a:rPr lang="de-DE" sz="2400" dirty="0" err="1" smtClean="0">
                <a:latin typeface="+mj-lt"/>
                <a:cs typeface="Arial"/>
              </a:rPr>
              <a:t>pri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nc</a:t>
            </a:r>
            <a:r>
              <a:rPr lang="de-DE" sz="2400" dirty="0" err="1" smtClean="0">
                <a:latin typeface="+mj-lt"/>
                <a:cs typeface="Arial"/>
              </a:rPr>
              <a:t>e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err="1" smtClean="0">
                <a:latin typeface="+mj-lt"/>
                <a:cs typeface="Arial"/>
              </a:rPr>
              <a:t>pri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nts</a:t>
            </a:r>
            <a:r>
              <a:rPr lang="de-DE" sz="2400" dirty="0">
                <a:latin typeface="+mj-lt"/>
                <a:cs typeface="Arial"/>
              </a:rPr>
              <a:t>?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25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887414" y="0"/>
            <a:ext cx="7140574" cy="765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sz="2400" dirty="0" err="1">
                <a:latin typeface="Calibri"/>
                <a:cs typeface="Calibri"/>
              </a:rPr>
              <a:t>Vokalnasalisierung</a:t>
            </a:r>
            <a:r>
              <a:rPr lang="en-US" sz="2400" dirty="0">
                <a:latin typeface="Calibri"/>
                <a:cs typeface="Calibri"/>
              </a:rPr>
              <a:t> und </a:t>
            </a:r>
            <a:r>
              <a:rPr lang="en-US" sz="2400" dirty="0" err="1">
                <a:latin typeface="Calibri"/>
                <a:cs typeface="Calibri"/>
              </a:rPr>
              <a:t>Komprimierung</a:t>
            </a:r>
            <a:r>
              <a:rPr lang="en-US" sz="2400" dirty="0">
                <a:latin typeface="Calibri"/>
                <a:cs typeface="Calibri"/>
              </a:rPr>
              <a:t> der </a:t>
            </a:r>
            <a:r>
              <a:rPr lang="en-US" sz="2400" dirty="0" err="1">
                <a:latin typeface="Calibri"/>
                <a:cs typeface="Calibri"/>
              </a:rPr>
              <a:t>Vohalhöhe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188" y="4797425"/>
            <a:ext cx="647700" cy="57626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5513" y="4797425"/>
            <a:ext cx="647700" cy="57626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5513" y="4005263"/>
            <a:ext cx="647700" cy="57626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N1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8038" y="4292600"/>
            <a:ext cx="647700" cy="576263"/>
          </a:xfrm>
          <a:prstGeom prst="rect">
            <a:avLst/>
          </a:prstGeom>
          <a:solidFill>
            <a:srgbClr val="E658E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F1</a:t>
            </a: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 rot="5400000">
            <a:off x="2610644" y="4382294"/>
            <a:ext cx="135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integriert</a:t>
            </a:r>
          </a:p>
        </p:txBody>
      </p:sp>
      <p:sp>
        <p:nvSpPr>
          <p:cNvPr id="19463" name="TextBox 20"/>
          <p:cNvSpPr txBox="1">
            <a:spLocks noChangeArrowheads="1"/>
          </p:cNvSpPr>
          <p:nvPr/>
        </p:nvSpPr>
        <p:spPr bwMode="auto">
          <a:xfrm>
            <a:off x="2339975" y="5373688"/>
            <a:ext cx="338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>
                <a:latin typeface="Calibri" charset="0"/>
                <a:cs typeface="Calibri" charset="0"/>
              </a:rPr>
              <a:t>ĩ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68313" y="2636838"/>
            <a:ext cx="0" cy="2520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5" name="TextBox 29"/>
          <p:cNvSpPr txBox="1">
            <a:spLocks noChangeArrowheads="1"/>
          </p:cNvSpPr>
          <p:nvPr/>
        </p:nvSpPr>
        <p:spPr bwMode="auto">
          <a:xfrm rot="-5400000">
            <a:off x="-425449" y="3656012"/>
            <a:ext cx="134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Frequenz</a:t>
            </a:r>
          </a:p>
        </p:txBody>
      </p:sp>
      <p:sp>
        <p:nvSpPr>
          <p:cNvPr id="19466" name="TextBox 30"/>
          <p:cNvSpPr txBox="1">
            <a:spLocks noChangeArrowheads="1"/>
          </p:cNvSpPr>
          <p:nvPr/>
        </p:nvSpPr>
        <p:spPr bwMode="auto">
          <a:xfrm>
            <a:off x="2700338" y="3860800"/>
            <a:ext cx="5064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8000">
                <a:latin typeface="Calibri" charset="0"/>
                <a:cs typeface="Calibri" charset="0"/>
              </a:rPr>
              <a:t>}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92725" y="2060575"/>
            <a:ext cx="647700" cy="57626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19925" y="2060575"/>
            <a:ext cx="647700" cy="57626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19925" y="3068638"/>
            <a:ext cx="647700" cy="57626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N1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27988" y="3068638"/>
            <a:ext cx="647700" cy="576262"/>
          </a:xfrm>
          <a:prstGeom prst="rect">
            <a:avLst/>
          </a:prstGeom>
          <a:solidFill>
            <a:srgbClr val="E658E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27988" y="2060575"/>
            <a:ext cx="647700" cy="576263"/>
          </a:xfrm>
          <a:prstGeom prst="rect">
            <a:avLst/>
          </a:prstGeom>
          <a:solidFill>
            <a:srgbClr val="E658E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F2</a:t>
            </a:r>
          </a:p>
        </p:txBody>
      </p:sp>
      <p:sp>
        <p:nvSpPr>
          <p:cNvPr id="19472" name="TextBox 43"/>
          <p:cNvSpPr txBox="1">
            <a:spLocks noChangeArrowheads="1"/>
          </p:cNvSpPr>
          <p:nvPr/>
        </p:nvSpPr>
        <p:spPr bwMode="auto">
          <a:xfrm>
            <a:off x="7164388" y="1341438"/>
            <a:ext cx="40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>
                <a:latin typeface="Calibri" charset="0"/>
                <a:cs typeface="Calibri" charset="0"/>
              </a:rPr>
              <a:t>ã</a:t>
            </a:r>
          </a:p>
        </p:txBody>
      </p:sp>
      <p:sp>
        <p:nvSpPr>
          <p:cNvPr id="19473" name="TextBox 44"/>
          <p:cNvSpPr txBox="1">
            <a:spLocks noChangeArrowheads="1"/>
          </p:cNvSpPr>
          <p:nvPr/>
        </p:nvSpPr>
        <p:spPr bwMode="auto">
          <a:xfrm>
            <a:off x="5435600" y="1341438"/>
            <a:ext cx="40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9474" name="TextBox 45"/>
          <p:cNvSpPr txBox="1">
            <a:spLocks noChangeArrowheads="1"/>
          </p:cNvSpPr>
          <p:nvPr/>
        </p:nvSpPr>
        <p:spPr bwMode="auto">
          <a:xfrm>
            <a:off x="8172450" y="1341438"/>
            <a:ext cx="40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>
                <a:latin typeface="Calibri" charset="0"/>
                <a:cs typeface="Calibri" charset="0"/>
              </a:rPr>
              <a:t>ã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03350" y="4797425"/>
            <a:ext cx="647700" cy="576263"/>
          </a:xfrm>
          <a:prstGeom prst="rect">
            <a:avLst/>
          </a:prstGeom>
          <a:solidFill>
            <a:srgbClr val="E658E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F1</a:t>
            </a:r>
          </a:p>
        </p:txBody>
      </p:sp>
      <p:sp>
        <p:nvSpPr>
          <p:cNvPr id="19476" name="TextBox 49"/>
          <p:cNvSpPr txBox="1">
            <a:spLocks noChangeArrowheads="1"/>
          </p:cNvSpPr>
          <p:nvPr/>
        </p:nvSpPr>
        <p:spPr bwMode="auto">
          <a:xfrm>
            <a:off x="755650" y="5373688"/>
            <a:ext cx="290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>
                <a:latin typeface="Calibri" charset="0"/>
                <a:cs typeface="Calibri" charset="0"/>
              </a:rPr>
              <a:t>i</a:t>
            </a:r>
          </a:p>
        </p:txBody>
      </p:sp>
      <p:sp>
        <p:nvSpPr>
          <p:cNvPr id="19477" name="TextBox 50"/>
          <p:cNvSpPr txBox="1">
            <a:spLocks noChangeArrowheads="1"/>
          </p:cNvSpPr>
          <p:nvPr/>
        </p:nvSpPr>
        <p:spPr bwMode="auto">
          <a:xfrm>
            <a:off x="1547813" y="5373688"/>
            <a:ext cx="290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>
                <a:latin typeface="Calibri" charset="0"/>
                <a:cs typeface="Calibri" charset="0"/>
              </a:rPr>
              <a:t>i</a:t>
            </a:r>
          </a:p>
        </p:txBody>
      </p:sp>
      <p:sp>
        <p:nvSpPr>
          <p:cNvPr id="19478" name="TextBox 51"/>
          <p:cNvSpPr txBox="1">
            <a:spLocks noChangeArrowheads="1"/>
          </p:cNvSpPr>
          <p:nvPr/>
        </p:nvSpPr>
        <p:spPr bwMode="auto">
          <a:xfrm>
            <a:off x="3419475" y="5373688"/>
            <a:ext cx="33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>
                <a:latin typeface="Calibri" charset="0"/>
                <a:cs typeface="Calibri" charset="0"/>
              </a:rPr>
              <a:t>ĩ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156325" y="2060575"/>
            <a:ext cx="647700" cy="576263"/>
          </a:xfrm>
          <a:prstGeom prst="rect">
            <a:avLst/>
          </a:prstGeom>
          <a:solidFill>
            <a:srgbClr val="E658E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F1</a:t>
            </a:r>
          </a:p>
        </p:txBody>
      </p:sp>
      <p:sp>
        <p:nvSpPr>
          <p:cNvPr id="19480" name="TextBox 53"/>
          <p:cNvSpPr txBox="1">
            <a:spLocks noChangeArrowheads="1"/>
          </p:cNvSpPr>
          <p:nvPr/>
        </p:nvSpPr>
        <p:spPr bwMode="auto">
          <a:xfrm>
            <a:off x="6300788" y="1341438"/>
            <a:ext cx="404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9481" name="TextBox 54"/>
          <p:cNvSpPr txBox="1">
            <a:spLocks noChangeArrowheads="1"/>
          </p:cNvSpPr>
          <p:nvPr/>
        </p:nvSpPr>
        <p:spPr bwMode="auto">
          <a:xfrm>
            <a:off x="323850" y="765175"/>
            <a:ext cx="342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Akustische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Oralformanten</a:t>
            </a:r>
          </a:p>
        </p:txBody>
      </p:sp>
      <p:sp>
        <p:nvSpPr>
          <p:cNvPr id="19482" name="TextBox 55"/>
          <p:cNvSpPr txBox="1">
            <a:spLocks noChangeArrowheads="1"/>
          </p:cNvSpPr>
          <p:nvPr/>
        </p:nvSpPr>
        <p:spPr bwMode="auto">
          <a:xfrm>
            <a:off x="323850" y="1196975"/>
            <a:ext cx="358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Akustische Nasalformanten</a:t>
            </a:r>
          </a:p>
        </p:txBody>
      </p:sp>
      <p:sp>
        <p:nvSpPr>
          <p:cNvPr id="19483" name="TextBox 56"/>
          <p:cNvSpPr txBox="1">
            <a:spLocks noChangeArrowheads="1"/>
          </p:cNvSpPr>
          <p:nvPr/>
        </p:nvSpPr>
        <p:spPr bwMode="auto">
          <a:xfrm>
            <a:off x="395288" y="1628775"/>
            <a:ext cx="352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E658E4"/>
                </a:solidFill>
                <a:latin typeface="Calibri" charset="0"/>
                <a:cs typeface="Calibri" charset="0"/>
              </a:rPr>
              <a:t>Perzeption</a:t>
            </a:r>
          </a:p>
        </p:txBody>
      </p:sp>
      <p:sp>
        <p:nvSpPr>
          <p:cNvPr id="19484" name="TextBox 57"/>
          <p:cNvSpPr txBox="1">
            <a:spLocks noChangeArrowheads="1"/>
          </p:cNvSpPr>
          <p:nvPr/>
        </p:nvSpPr>
        <p:spPr bwMode="auto">
          <a:xfrm>
            <a:off x="971550" y="6021388"/>
            <a:ext cx="67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oral</a:t>
            </a:r>
          </a:p>
        </p:txBody>
      </p:sp>
      <p:sp>
        <p:nvSpPr>
          <p:cNvPr id="19485" name="TextBox 58"/>
          <p:cNvSpPr txBox="1">
            <a:spLocks noChangeArrowheads="1"/>
          </p:cNvSpPr>
          <p:nvPr/>
        </p:nvSpPr>
        <p:spPr bwMode="auto">
          <a:xfrm>
            <a:off x="2771775" y="602138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nasal</a:t>
            </a:r>
          </a:p>
        </p:txBody>
      </p:sp>
      <p:sp>
        <p:nvSpPr>
          <p:cNvPr id="19486" name="TextBox 59"/>
          <p:cNvSpPr txBox="1">
            <a:spLocks noChangeArrowheads="1"/>
          </p:cNvSpPr>
          <p:nvPr/>
        </p:nvSpPr>
        <p:spPr bwMode="auto">
          <a:xfrm>
            <a:off x="5724525" y="908050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oral</a:t>
            </a:r>
          </a:p>
        </p:txBody>
      </p:sp>
      <p:sp>
        <p:nvSpPr>
          <p:cNvPr id="19487" name="TextBox 60"/>
          <p:cNvSpPr txBox="1">
            <a:spLocks noChangeArrowheads="1"/>
          </p:cNvSpPr>
          <p:nvPr/>
        </p:nvSpPr>
        <p:spPr bwMode="auto">
          <a:xfrm>
            <a:off x="7524750" y="90805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nasal</a:t>
            </a:r>
          </a:p>
        </p:txBody>
      </p:sp>
    </p:spTree>
    <p:extLst>
      <p:ext uri="{BB962C8B-B14F-4D97-AF65-F5344CB8AC3E}">
        <p14:creationId xmlns:p14="http://schemas.microsoft.com/office/powerpoint/2010/main" val="32830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2"/>
          <p:cNvSpPr>
            <a:spLocks noChangeArrowheads="1"/>
          </p:cNvSpPr>
          <p:nvPr/>
        </p:nvSpPr>
        <p:spPr bwMode="auto">
          <a:xfrm>
            <a:off x="900113" y="1916113"/>
            <a:ext cx="7239000" cy="2819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673350" y="1598613"/>
            <a:ext cx="103188" cy="31924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2771" name="object 4"/>
          <p:cNvSpPr>
            <a:spLocks/>
          </p:cNvSpPr>
          <p:nvPr/>
        </p:nvSpPr>
        <p:spPr bwMode="auto">
          <a:xfrm>
            <a:off x="2724150" y="1616075"/>
            <a:ext cx="1588" cy="3117850"/>
          </a:xfrm>
          <a:custGeom>
            <a:avLst/>
            <a:gdLst>
              <a:gd name="T0" fmla="*/ 1588 w 1904"/>
              <a:gd name="T1" fmla="*/ 0 h 3117215"/>
              <a:gd name="T2" fmla="*/ 0 w 1904"/>
              <a:gd name="T3" fmla="*/ 3116707 h 31172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4" h="3117215">
                <a:moveTo>
                  <a:pt x="1588" y="0"/>
                </a:moveTo>
                <a:lnTo>
                  <a:pt x="0" y="3116707"/>
                </a:lnTo>
              </a:path>
            </a:pathLst>
          </a:custGeom>
          <a:noFill/>
          <a:ln w="254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2772" name="object 5"/>
          <p:cNvSpPr>
            <a:spLocks noChangeArrowheads="1"/>
          </p:cNvSpPr>
          <p:nvPr/>
        </p:nvSpPr>
        <p:spPr bwMode="auto">
          <a:xfrm>
            <a:off x="4503738" y="1598613"/>
            <a:ext cx="101600" cy="31924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2773" name="object 6"/>
          <p:cNvSpPr>
            <a:spLocks/>
          </p:cNvSpPr>
          <p:nvPr/>
        </p:nvSpPr>
        <p:spPr bwMode="auto">
          <a:xfrm>
            <a:off x="4554538" y="1616075"/>
            <a:ext cx="0" cy="3117850"/>
          </a:xfrm>
          <a:custGeom>
            <a:avLst/>
            <a:gdLst>
              <a:gd name="T0" fmla="*/ 0 h 3117215"/>
              <a:gd name="T1" fmla="*/ 3116707 h 311721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3117215">
                <a:moveTo>
                  <a:pt x="0" y="0"/>
                </a:moveTo>
                <a:lnTo>
                  <a:pt x="0" y="3116707"/>
                </a:lnTo>
              </a:path>
            </a:pathLst>
          </a:custGeom>
          <a:noFill/>
          <a:ln w="254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2774" name="object 7"/>
          <p:cNvSpPr>
            <a:spLocks noChangeArrowheads="1"/>
          </p:cNvSpPr>
          <p:nvPr/>
        </p:nvSpPr>
        <p:spPr bwMode="auto">
          <a:xfrm>
            <a:off x="7626350" y="1598613"/>
            <a:ext cx="103188" cy="3192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2775" name="object 8"/>
          <p:cNvSpPr>
            <a:spLocks/>
          </p:cNvSpPr>
          <p:nvPr/>
        </p:nvSpPr>
        <p:spPr bwMode="auto">
          <a:xfrm>
            <a:off x="7677150" y="1616075"/>
            <a:ext cx="3175" cy="3117850"/>
          </a:xfrm>
          <a:custGeom>
            <a:avLst/>
            <a:gdLst>
              <a:gd name="T0" fmla="*/ 1587 w 1904"/>
              <a:gd name="T1" fmla="*/ 0 h 3117850"/>
              <a:gd name="T2" fmla="*/ 0 w 1904"/>
              <a:gd name="T3" fmla="*/ 3117507 h 31178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4" h="3117850">
                <a:moveTo>
                  <a:pt x="1587" y="0"/>
                </a:moveTo>
                <a:lnTo>
                  <a:pt x="0" y="3117507"/>
                </a:lnTo>
              </a:path>
            </a:pathLst>
          </a:custGeom>
          <a:noFill/>
          <a:ln w="254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2776" name="object 9"/>
          <p:cNvSpPr>
            <a:spLocks noChangeArrowheads="1"/>
          </p:cNvSpPr>
          <p:nvPr/>
        </p:nvSpPr>
        <p:spPr bwMode="auto">
          <a:xfrm>
            <a:off x="5037138" y="1598613"/>
            <a:ext cx="103187" cy="31924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2777" name="object 10"/>
          <p:cNvSpPr>
            <a:spLocks/>
          </p:cNvSpPr>
          <p:nvPr/>
        </p:nvSpPr>
        <p:spPr bwMode="auto">
          <a:xfrm>
            <a:off x="5087938" y="1616075"/>
            <a:ext cx="1587" cy="3117850"/>
          </a:xfrm>
          <a:custGeom>
            <a:avLst/>
            <a:gdLst>
              <a:gd name="T0" fmla="*/ 1588 w 1904"/>
              <a:gd name="T1" fmla="*/ 0 h 3117215"/>
              <a:gd name="T2" fmla="*/ 0 w 1904"/>
              <a:gd name="T3" fmla="*/ 3116707 h 31172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4" h="3117215">
                <a:moveTo>
                  <a:pt x="1588" y="0"/>
                </a:moveTo>
                <a:lnTo>
                  <a:pt x="0" y="3116707"/>
                </a:lnTo>
              </a:path>
            </a:pathLst>
          </a:custGeom>
          <a:noFill/>
          <a:ln w="254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2778" name="object 11"/>
          <p:cNvSpPr txBox="1">
            <a:spLocks noChangeArrowheads="1"/>
          </p:cNvSpPr>
          <p:nvPr/>
        </p:nvSpPr>
        <p:spPr bwMode="auto">
          <a:xfrm>
            <a:off x="1538288" y="1473200"/>
            <a:ext cx="177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de-DE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32779" name="object 12"/>
          <p:cNvSpPr txBox="1">
            <a:spLocks noChangeArrowheads="1"/>
          </p:cNvSpPr>
          <p:nvPr/>
        </p:nvSpPr>
        <p:spPr bwMode="auto">
          <a:xfrm>
            <a:off x="4662488" y="2925763"/>
            <a:ext cx="1285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2781" name="TextBox 15"/>
          <p:cNvSpPr txBox="1">
            <a:spLocks noChangeArrowheads="1"/>
          </p:cNvSpPr>
          <p:nvPr/>
        </p:nvSpPr>
        <p:spPr bwMode="auto">
          <a:xfrm>
            <a:off x="1587153" y="970360"/>
            <a:ext cx="5833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English: </a:t>
            </a:r>
            <a:r>
              <a:rPr lang="de-DE" i="1" dirty="0">
                <a:latin typeface="Calibri" charset="0"/>
                <a:cs typeface="Calibri" charset="0"/>
              </a:rPr>
              <a:t>sense</a:t>
            </a:r>
            <a:r>
              <a:rPr lang="de-DE" dirty="0">
                <a:latin typeface="Calibri" charset="0"/>
                <a:cs typeface="Calibri" charset="0"/>
              </a:rPr>
              <a:t> (homophone mit </a:t>
            </a:r>
            <a:r>
              <a:rPr lang="de-DE" i="1" dirty="0" err="1">
                <a:latin typeface="Calibri" charset="0"/>
                <a:cs typeface="Calibri" charset="0"/>
              </a:rPr>
              <a:t>cents</a:t>
            </a:r>
            <a:r>
              <a:rPr lang="de-DE" dirty="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1187624" y="116632"/>
            <a:ext cx="6697414" cy="5768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12700">
              <a:spcBef>
                <a:spcPts val="100"/>
              </a:spcBef>
              <a:defRPr/>
            </a:pPr>
            <a:r>
              <a:rPr lang="en-US" sz="2400" spc="-240" dirty="0" smtClean="0">
                <a:latin typeface="Calibri"/>
                <a:cs typeface="Calibri"/>
              </a:rPr>
              <a:t>1</a:t>
            </a:r>
            <a:r>
              <a:rPr lang="en-US" sz="2400" dirty="0" smtClean="0">
                <a:latin typeface="Calibri"/>
                <a:cs typeface="Calibri"/>
              </a:rPr>
              <a:t>. </a:t>
            </a:r>
            <a:r>
              <a:rPr lang="en-US" sz="2400" dirty="0" err="1">
                <a:latin typeface="Calibri"/>
                <a:cs typeface="Calibri"/>
              </a:rPr>
              <a:t>Einfügung</a:t>
            </a:r>
            <a:r>
              <a:rPr lang="en-US" sz="2400" dirty="0">
                <a:latin typeface="Calibri"/>
                <a:cs typeface="Calibri"/>
              </a:rPr>
              <a:t> von </a:t>
            </a:r>
            <a:r>
              <a:rPr lang="en-US" sz="2400" dirty="0" err="1" smtClean="0">
                <a:latin typeface="Calibri"/>
                <a:cs typeface="Calibri"/>
              </a:rPr>
              <a:t>oralen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Obstruenten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nach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Nasalen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94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2"/>
          <p:cNvSpPr>
            <a:spLocks noChangeArrowheads="1"/>
          </p:cNvSpPr>
          <p:nvPr/>
        </p:nvSpPr>
        <p:spPr bwMode="auto">
          <a:xfrm>
            <a:off x="2431802" y="4935538"/>
            <a:ext cx="2246313" cy="1800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3794" name="object 6"/>
          <p:cNvSpPr>
            <a:spLocks noChangeArrowheads="1"/>
          </p:cNvSpPr>
          <p:nvPr/>
        </p:nvSpPr>
        <p:spPr bwMode="auto">
          <a:xfrm>
            <a:off x="2360365" y="1190625"/>
            <a:ext cx="2941637" cy="152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3795" name="object 7"/>
          <p:cNvSpPr txBox="1">
            <a:spLocks noChangeArrowheads="1"/>
          </p:cNvSpPr>
          <p:nvPr/>
        </p:nvSpPr>
        <p:spPr bwMode="auto">
          <a:xfrm>
            <a:off x="4663827" y="1190625"/>
            <a:ext cx="25701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de-DE">
                <a:latin typeface="Calibri" charset="0"/>
                <a:cs typeface="Calibri" charset="0"/>
              </a:rPr>
              <a:t>Nasaler Raum</a:t>
            </a:r>
          </a:p>
        </p:txBody>
      </p:sp>
      <p:sp>
        <p:nvSpPr>
          <p:cNvPr id="33796" name="object 8"/>
          <p:cNvSpPr txBox="1">
            <a:spLocks noChangeArrowheads="1"/>
          </p:cNvSpPr>
          <p:nvPr/>
        </p:nvSpPr>
        <p:spPr bwMode="auto">
          <a:xfrm>
            <a:off x="4736852" y="2271713"/>
            <a:ext cx="2376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de-DE">
                <a:latin typeface="Calibri" charset="0"/>
                <a:cs typeface="Calibri" charset="0"/>
              </a:rPr>
              <a:t>Oraler Raum</a:t>
            </a:r>
          </a:p>
        </p:txBody>
      </p:sp>
      <p:sp>
        <p:nvSpPr>
          <p:cNvPr id="8" name="object 9"/>
          <p:cNvSpPr txBox="1"/>
          <p:nvPr/>
        </p:nvSpPr>
        <p:spPr>
          <a:xfrm>
            <a:off x="3389065" y="1055688"/>
            <a:ext cx="185737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265" dirty="0"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33798" name="object 10"/>
          <p:cNvSpPr txBox="1">
            <a:spLocks noChangeArrowheads="1"/>
          </p:cNvSpPr>
          <p:nvPr/>
        </p:nvSpPr>
        <p:spPr bwMode="auto">
          <a:xfrm>
            <a:off x="3595440" y="5091113"/>
            <a:ext cx="146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de-DE">
                <a:latin typeface="Calibri" charset="0"/>
                <a:cs typeface="Calibri" charset="0"/>
              </a:rPr>
              <a:t>s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04827" y="3079750"/>
            <a:ext cx="2941638" cy="1687513"/>
            <a:chOff x="1475656" y="2364715"/>
            <a:chExt cx="2942463" cy="1687779"/>
          </a:xfrm>
        </p:grpSpPr>
        <p:sp>
          <p:nvSpPr>
            <p:cNvPr id="33800" name="object 11"/>
            <p:cNvSpPr>
              <a:spLocks noChangeArrowheads="1"/>
            </p:cNvSpPr>
            <p:nvPr/>
          </p:nvSpPr>
          <p:spPr bwMode="auto">
            <a:xfrm>
              <a:off x="1475656" y="2492896"/>
              <a:ext cx="2942463" cy="155959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33801" name="object 12"/>
            <p:cNvSpPr txBox="1">
              <a:spLocks noChangeArrowheads="1"/>
            </p:cNvSpPr>
            <p:nvPr/>
          </p:nvSpPr>
          <p:spPr bwMode="auto">
            <a:xfrm>
              <a:off x="2269444" y="2364715"/>
              <a:ext cx="127635" cy="39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00"/>
                </a:spcBef>
              </a:pPr>
              <a:r>
                <a:rPr lang="de-DE">
                  <a:latin typeface="Calibri" charset="0"/>
                  <a:cs typeface="Calibri" charset="0"/>
                </a:rPr>
                <a:t>t</a:t>
              </a:r>
            </a:p>
          </p:txBody>
        </p:sp>
      </p:grpSp>
      <p:sp>
        <p:nvSpPr>
          <p:cNvPr id="11" name="Rectangle 1"/>
          <p:cNvSpPr>
            <a:spLocks/>
          </p:cNvSpPr>
          <p:nvPr/>
        </p:nvSpPr>
        <p:spPr bwMode="auto">
          <a:xfrm>
            <a:off x="1187624" y="116632"/>
            <a:ext cx="6697414" cy="5768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12700">
              <a:spcBef>
                <a:spcPts val="100"/>
              </a:spcBef>
              <a:defRPr/>
            </a:pPr>
            <a:r>
              <a:rPr lang="en-US" sz="2400" spc="-240" dirty="0" smtClean="0">
                <a:latin typeface="Calibri"/>
                <a:cs typeface="Calibri"/>
              </a:rPr>
              <a:t>1</a:t>
            </a:r>
            <a:r>
              <a:rPr lang="en-US" sz="2400" dirty="0" smtClean="0">
                <a:latin typeface="Calibri"/>
                <a:cs typeface="Calibri"/>
              </a:rPr>
              <a:t>. </a:t>
            </a:r>
            <a:r>
              <a:rPr lang="en-US" sz="2400" dirty="0" err="1">
                <a:latin typeface="Calibri"/>
                <a:cs typeface="Calibri"/>
              </a:rPr>
              <a:t>Einfügung</a:t>
            </a:r>
            <a:r>
              <a:rPr lang="en-US" sz="2400" dirty="0">
                <a:latin typeface="Calibri"/>
                <a:cs typeface="Calibri"/>
              </a:rPr>
              <a:t> von </a:t>
            </a:r>
            <a:r>
              <a:rPr lang="en-US" sz="2400" dirty="0" err="1" smtClean="0">
                <a:latin typeface="Calibri"/>
                <a:cs typeface="Calibri"/>
              </a:rPr>
              <a:t>oralen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Obstruenten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nach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Nasalen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602128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ohala2005.pdf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43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827088" y="1341438"/>
            <a:ext cx="7057950" cy="293562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Basis für Lautwandel (in </a:t>
            </a:r>
            <a:r>
              <a:rPr lang="de-DE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Ohalas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 Modell)</a:t>
            </a:r>
          </a:p>
          <a:p>
            <a:pPr eaLnBrk="1" hangingPunct="1"/>
            <a:endParaRPr lang="de-DE" dirty="0">
              <a:latin typeface="Calibri" charset="0"/>
              <a:cs typeface="Calibri" charset="0"/>
            </a:endParaRPr>
          </a:p>
          <a:p>
            <a:pPr eaLnBrk="1" hangingPunct="1">
              <a:spcBef>
                <a:spcPts val="2525"/>
              </a:spcBef>
            </a:pPr>
            <a:r>
              <a:rPr lang="de-DE" dirty="0">
                <a:latin typeface="Calibri" charset="0"/>
                <a:cs typeface="Calibri" charset="0"/>
              </a:rPr>
              <a:t>Son </a:t>
            </a:r>
            <a:r>
              <a:rPr lang="de-DE" dirty="0" err="1">
                <a:latin typeface="Calibri" charset="0"/>
                <a:cs typeface="Calibri" charset="0"/>
              </a:rPr>
              <a:t>of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i="1" dirty="0">
                <a:latin typeface="Calibri" charset="0"/>
                <a:cs typeface="Calibri" charset="0"/>
              </a:rPr>
              <a:t>Thom</a:t>
            </a:r>
            <a:r>
              <a:rPr lang="de-DE" dirty="0">
                <a:latin typeface="Calibri" charset="0"/>
                <a:cs typeface="Calibri" charset="0"/>
              </a:rPr>
              <a:t>: </a:t>
            </a:r>
            <a:r>
              <a:rPr lang="de-DE" dirty="0" err="1">
                <a:latin typeface="Calibri" charset="0"/>
                <a:cs typeface="Calibri" charset="0"/>
              </a:rPr>
              <a:t>Thom+son</a:t>
            </a:r>
            <a:r>
              <a:rPr lang="de-DE" dirty="0">
                <a:latin typeface="Calibri" charset="0"/>
                <a:cs typeface="Calibri" charset="0"/>
              </a:rPr>
              <a:t> ➝ heutiger </a:t>
            </a:r>
            <a:r>
              <a:rPr lang="de-DE" i="1" dirty="0">
                <a:latin typeface="Calibri" charset="0"/>
                <a:cs typeface="Calibri" charset="0"/>
              </a:rPr>
              <a:t>Thom</a:t>
            </a:r>
            <a:r>
              <a:rPr lang="de-DE" b="1" i="1" dirty="0">
                <a:latin typeface="Calibri" charset="0"/>
                <a:cs typeface="Calibri" charset="0"/>
              </a:rPr>
              <a:t>p</a:t>
            </a:r>
            <a:r>
              <a:rPr lang="de-DE" i="1" dirty="0">
                <a:latin typeface="Calibri" charset="0"/>
                <a:cs typeface="Calibri" charset="0"/>
              </a:rPr>
              <a:t>son</a:t>
            </a:r>
            <a:endParaRPr lang="de-DE" dirty="0">
              <a:latin typeface="Calibri" charset="0"/>
              <a:cs typeface="Calibri" charset="0"/>
            </a:endParaRPr>
          </a:p>
          <a:p>
            <a:pPr eaLnBrk="1" hangingPunct="1">
              <a:spcBef>
                <a:spcPts val="25"/>
              </a:spcBef>
            </a:pPr>
            <a:endParaRPr lang="de-DE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101000"/>
              </a:lnSpc>
            </a:pPr>
            <a:r>
              <a:rPr lang="de-DE" dirty="0">
                <a:latin typeface="Calibri" charset="0"/>
                <a:cs typeface="Calibri" charset="0"/>
              </a:rPr>
              <a:t>Der Hörer: Ein oraler Verschluss passt weder zu /m/ noch zu /s/ also muss /p/ vom  Sprecher geplant worden </a:t>
            </a:r>
            <a:r>
              <a:rPr lang="de-DE" dirty="0" smtClean="0">
                <a:latin typeface="Calibri" charset="0"/>
                <a:cs typeface="Calibri" charset="0"/>
              </a:rPr>
              <a:t>sein.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" name="Rectangle 1"/>
          <p:cNvSpPr>
            <a:spLocks/>
          </p:cNvSpPr>
          <p:nvPr/>
        </p:nvSpPr>
        <p:spPr bwMode="auto">
          <a:xfrm>
            <a:off x="1187624" y="116632"/>
            <a:ext cx="6697414" cy="5768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12700">
              <a:spcBef>
                <a:spcPts val="100"/>
              </a:spcBef>
              <a:defRPr/>
            </a:pPr>
            <a:r>
              <a:rPr lang="en-US" sz="2400" spc="-240" dirty="0" smtClean="0">
                <a:latin typeface="Calibri"/>
                <a:cs typeface="Calibri"/>
              </a:rPr>
              <a:t>1</a:t>
            </a:r>
            <a:r>
              <a:rPr lang="en-US" sz="2400" dirty="0" smtClean="0">
                <a:latin typeface="Calibri"/>
                <a:cs typeface="Calibri"/>
              </a:rPr>
              <a:t>. </a:t>
            </a:r>
            <a:r>
              <a:rPr lang="en-US" sz="2400" dirty="0" err="1">
                <a:latin typeface="Calibri"/>
                <a:cs typeface="Calibri"/>
              </a:rPr>
              <a:t>Einfügung</a:t>
            </a:r>
            <a:r>
              <a:rPr lang="en-US" sz="2400" dirty="0">
                <a:latin typeface="Calibri"/>
                <a:cs typeface="Calibri"/>
              </a:rPr>
              <a:t> von </a:t>
            </a:r>
            <a:r>
              <a:rPr lang="en-US" sz="2400" dirty="0" err="1" smtClean="0">
                <a:latin typeface="Calibri"/>
                <a:cs typeface="Calibri"/>
              </a:rPr>
              <a:t>oralen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Obstruenten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nach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Nasalen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52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755576" y="116632"/>
            <a:ext cx="7849542" cy="8648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12700">
              <a:spcBef>
                <a:spcPts val="100"/>
              </a:spcBef>
              <a:defRPr/>
            </a:pPr>
            <a:r>
              <a:rPr lang="en-US" sz="2400" spc="-240" dirty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. </a:t>
            </a:r>
            <a:r>
              <a:rPr lang="en-US" sz="2400" dirty="0" err="1">
                <a:latin typeface="Calibri"/>
                <a:cs typeface="Calibri"/>
              </a:rPr>
              <a:t>Einfügung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von </a:t>
            </a:r>
            <a:r>
              <a:rPr lang="en-US" sz="2400" dirty="0" err="1" smtClean="0">
                <a:latin typeface="Calibri"/>
                <a:cs typeface="Calibri"/>
              </a:rPr>
              <a:t>nasalen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Konsonanten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vor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stimmhaften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Plosiven</a:t>
            </a:r>
            <a:r>
              <a:rPr lang="en-US" sz="2400" dirty="0" smtClean="0">
                <a:latin typeface="Calibri"/>
                <a:cs typeface="Calibri"/>
              </a:rPr>
              <a:t> (</a:t>
            </a:r>
            <a:r>
              <a:rPr lang="en-US" sz="2400" dirty="0" err="1" smtClean="0">
                <a:latin typeface="Calibri"/>
                <a:cs typeface="Calibri"/>
              </a:rPr>
              <a:t>Ohala</a:t>
            </a:r>
            <a:r>
              <a:rPr lang="en-US" sz="2400" dirty="0" smtClean="0">
                <a:latin typeface="Calibri"/>
                <a:cs typeface="Calibri"/>
              </a:rPr>
              <a:t> &amp; </a:t>
            </a:r>
            <a:r>
              <a:rPr lang="en-US" sz="2400" dirty="0" err="1" smtClean="0">
                <a:latin typeface="Calibri"/>
                <a:cs typeface="Calibri"/>
              </a:rPr>
              <a:t>Ohala</a:t>
            </a:r>
            <a:r>
              <a:rPr lang="en-US" sz="2400" dirty="0" smtClean="0">
                <a:latin typeface="Calibri"/>
                <a:cs typeface="Calibri"/>
              </a:rPr>
              <a:t>, 1991, </a:t>
            </a:r>
            <a:r>
              <a:rPr lang="en-US" sz="2400" i="1" dirty="0" err="1" smtClean="0">
                <a:latin typeface="Calibri"/>
                <a:cs typeface="Calibri"/>
              </a:rPr>
              <a:t>Phonetica</a:t>
            </a:r>
            <a:r>
              <a:rPr lang="en-US" sz="2400" dirty="0" smtClean="0">
                <a:latin typeface="Calibri"/>
                <a:cs typeface="Calibri"/>
              </a:rPr>
              <a:t> 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73968" y="2469088"/>
            <a:ext cx="8633781" cy="1273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0473" y="1268760"/>
            <a:ext cx="81681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cs typeface="Calibri"/>
              </a:rPr>
              <a:t>Diachron.</a:t>
            </a:r>
            <a:r>
              <a:rPr lang="de-DE" sz="2400" dirty="0" smtClean="0">
                <a:cs typeface="Calibri"/>
              </a:rPr>
              <a:t> </a:t>
            </a:r>
            <a:endParaRPr lang="de-DE" sz="2400" dirty="0" smtClean="0">
              <a:cs typeface="Calibri"/>
            </a:endParaRPr>
          </a:p>
          <a:p>
            <a:r>
              <a:rPr lang="de-DE" sz="2400" dirty="0" smtClean="0">
                <a:cs typeface="Calibri"/>
              </a:rPr>
              <a:t>1. Sanskrit </a:t>
            </a:r>
            <a:r>
              <a:rPr lang="de-DE" sz="2400" dirty="0">
                <a:cs typeface="Calibri"/>
              </a:rPr>
              <a:t>➝ Alt</a:t>
            </a:r>
            <a:r>
              <a:rPr lang="de-DE" sz="2400" dirty="0" smtClean="0">
                <a:cs typeface="Calibri"/>
              </a:rPr>
              <a:t>-Hindi</a:t>
            </a:r>
            <a:r>
              <a:rPr lang="de-DE" sz="2400" dirty="0">
                <a:cs typeface="Calibri"/>
              </a:rPr>
              <a:t>. </a:t>
            </a:r>
            <a:r>
              <a:rPr lang="de-DE" sz="2400" dirty="0" smtClean="0">
                <a:cs typeface="Calibri"/>
              </a:rPr>
              <a:t>VNP </a:t>
            </a:r>
            <a:r>
              <a:rPr lang="de-DE" sz="2400" dirty="0">
                <a:cs typeface="Calibri"/>
              </a:rPr>
              <a:t>➝ </a:t>
            </a:r>
            <a:r>
              <a:rPr lang="de-DE" sz="2400" dirty="0" smtClean="0">
                <a:cs typeface="Calibri"/>
              </a:rPr>
              <a:t>ṼP (N = Nasal, P = Plosiv). </a:t>
            </a:r>
          </a:p>
          <a:p>
            <a:r>
              <a:rPr lang="de-DE" sz="2400" dirty="0" smtClean="0">
                <a:cs typeface="Calibri"/>
              </a:rPr>
              <a:t>2</a:t>
            </a:r>
            <a:r>
              <a:rPr lang="de-DE" sz="2400" dirty="0">
                <a:cs typeface="Calibri"/>
              </a:rPr>
              <a:t>. Alt ➝ Modern Hindi: </a:t>
            </a:r>
            <a:r>
              <a:rPr lang="de-DE" sz="2400" dirty="0" smtClean="0">
                <a:cs typeface="Calibri"/>
              </a:rPr>
              <a:t>ṼP </a:t>
            </a:r>
            <a:r>
              <a:rPr lang="de-DE" sz="2400" dirty="0">
                <a:cs typeface="Calibri"/>
              </a:rPr>
              <a:t>➝ </a:t>
            </a:r>
            <a:r>
              <a:rPr lang="de-DE" sz="2400" dirty="0" smtClean="0">
                <a:cs typeface="Calibri"/>
              </a:rPr>
              <a:t>ṼNP </a:t>
            </a:r>
            <a:r>
              <a:rPr lang="de-DE" sz="2400" dirty="0">
                <a:cs typeface="Calibri"/>
              </a:rPr>
              <a:t>(</a:t>
            </a:r>
            <a:r>
              <a:rPr lang="de-DE" sz="2400" b="1" dirty="0">
                <a:cs typeface="Calibri"/>
              </a:rPr>
              <a:t>nur wenn K stimmhaft </a:t>
            </a:r>
            <a:r>
              <a:rPr lang="de-DE" sz="2400" b="1" dirty="0" smtClean="0">
                <a:cs typeface="Calibri"/>
              </a:rPr>
              <a:t>ist</a:t>
            </a:r>
            <a:r>
              <a:rPr lang="de-DE" sz="2400" dirty="0" smtClean="0">
                <a:cs typeface="Calibri"/>
              </a:rPr>
              <a:t>)</a:t>
            </a:r>
            <a:endParaRPr lang="de-DE" sz="2400" dirty="0">
              <a:latin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384" y="3996814"/>
            <a:ext cx="146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cs typeface="Calibri"/>
              </a:rPr>
              <a:t>Synchron</a:t>
            </a:r>
            <a:endParaRPr lang="de-DE" sz="2400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16" y="439408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pc="-10" dirty="0" smtClean="0">
                <a:cs typeface="Calibri"/>
              </a:rPr>
              <a:t>Untersuchung </a:t>
            </a:r>
            <a:r>
              <a:rPr lang="de-DE" sz="2400" spc="-5" dirty="0" smtClean="0">
                <a:cs typeface="Calibri"/>
              </a:rPr>
              <a:t>mit Messungen </a:t>
            </a:r>
            <a:r>
              <a:rPr lang="de-DE" sz="2400" spc="-10" dirty="0" smtClean="0">
                <a:cs typeface="Calibri"/>
              </a:rPr>
              <a:t>von </a:t>
            </a:r>
            <a:r>
              <a:rPr lang="de-DE" sz="2400" spc="-5" dirty="0" smtClean="0">
                <a:cs typeface="Calibri"/>
              </a:rPr>
              <a:t>oralem/nasalem </a:t>
            </a:r>
            <a:r>
              <a:rPr lang="de-DE" sz="2400" spc="90" dirty="0" smtClean="0">
                <a:cs typeface="Calibri"/>
              </a:rPr>
              <a:t>Luftstrom.  </a:t>
            </a:r>
            <a:r>
              <a:rPr lang="de-DE" sz="2400" spc="-10" dirty="0" smtClean="0">
                <a:cs typeface="Calibri"/>
              </a:rPr>
              <a:t>Französische </a:t>
            </a:r>
            <a:r>
              <a:rPr lang="de-DE" sz="2400" spc="-5" dirty="0" smtClean="0">
                <a:cs typeface="Calibri"/>
              </a:rPr>
              <a:t>Sprecher</a:t>
            </a:r>
            <a:r>
              <a:rPr lang="de-DE" sz="2400" spc="5" dirty="0" smtClean="0">
                <a:cs typeface="Calibri"/>
              </a:rPr>
              <a:t> </a:t>
            </a:r>
            <a:r>
              <a:rPr lang="de-DE" sz="2400" spc="-10" dirty="0" smtClean="0">
                <a:cs typeface="Calibri"/>
              </a:rPr>
              <a:t>produzierten:</a:t>
            </a:r>
            <a:endParaRPr lang="de-DE" sz="2400" dirty="0"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395536" y="5111022"/>
            <a:ext cx="2343785" cy="89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100"/>
              </a:spcBef>
            </a:pPr>
            <a:r>
              <a:rPr sz="2400" kern="1200" dirty="0">
                <a:latin typeface="Calibri"/>
                <a:cs typeface="Calibri"/>
              </a:rPr>
              <a:t>dit </a:t>
            </a:r>
            <a:r>
              <a:rPr sz="2400" kern="1200" spc="-5" dirty="0">
                <a:latin typeface="Calibri"/>
                <a:cs typeface="Calibri"/>
              </a:rPr>
              <a:t>saint </a:t>
            </a:r>
            <a:r>
              <a:rPr sz="2400" kern="1200" dirty="0">
                <a:latin typeface="Calibri"/>
                <a:cs typeface="Calibri"/>
              </a:rPr>
              <a:t>bel</a:t>
            </a:r>
            <a:r>
              <a:rPr sz="2400" kern="1200" spc="-95" dirty="0">
                <a:latin typeface="Calibri"/>
                <a:cs typeface="Calibri"/>
              </a:rPr>
              <a:t> </a:t>
            </a:r>
            <a:r>
              <a:rPr sz="2400" kern="1200" spc="-15" dirty="0">
                <a:latin typeface="Calibri"/>
                <a:cs typeface="Calibri"/>
              </a:rPr>
              <a:t>enfant  </a:t>
            </a:r>
            <a:r>
              <a:rPr sz="2400" kern="1200" dirty="0">
                <a:latin typeface="Calibri"/>
                <a:cs typeface="Calibri"/>
              </a:rPr>
              <a:t>dit </a:t>
            </a:r>
            <a:r>
              <a:rPr sz="2400" kern="1200" spc="-5" dirty="0">
                <a:latin typeface="Calibri"/>
                <a:cs typeface="Calibri"/>
              </a:rPr>
              <a:t>saint </a:t>
            </a:r>
            <a:r>
              <a:rPr sz="2400" kern="1200" dirty="0">
                <a:latin typeface="Calibri"/>
                <a:cs typeface="Calibri"/>
              </a:rPr>
              <a:t>pour</a:t>
            </a:r>
            <a:r>
              <a:rPr sz="2400" kern="1200" spc="-65" dirty="0">
                <a:latin typeface="Calibri"/>
                <a:cs typeface="Calibri"/>
              </a:rPr>
              <a:t> </a:t>
            </a:r>
            <a:r>
              <a:rPr sz="2400" kern="1200" spc="-5" dirty="0">
                <a:latin typeface="Calibri"/>
                <a:cs typeface="Calibri"/>
              </a:rPr>
              <a:t>moi</a:t>
            </a:r>
            <a:endParaRPr sz="2400" kern="12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11102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 </a:t>
            </a:r>
            <a:r>
              <a:rPr lang="de-DE" sz="2400" dirty="0" err="1" smtClean="0">
                <a:latin typeface="+mj-lt"/>
                <a:cs typeface="Arial"/>
              </a:rPr>
              <a:t>sɛ</a:t>
            </a:r>
            <a:r>
              <a:rPr lang="de-DE" sz="2400" dirty="0" smtClean="0">
                <a:latin typeface="+mj-lt"/>
                <a:cs typeface="Arial"/>
              </a:rPr>
              <a:t>̃(m)</a:t>
            </a:r>
            <a:r>
              <a:rPr lang="de-DE" sz="2400" dirty="0" err="1" smtClean="0">
                <a:latin typeface="+mj-lt"/>
                <a:cs typeface="Arial"/>
              </a:rPr>
              <a:t>bel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ãfa</a:t>
            </a:r>
            <a:r>
              <a:rPr lang="de-DE" sz="2400" dirty="0" smtClean="0">
                <a:latin typeface="+mj-lt"/>
                <a:cs typeface="Arial"/>
              </a:rPr>
              <a:t>̃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840" y="554788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 </a:t>
            </a:r>
            <a:r>
              <a:rPr lang="de-DE" sz="2400" dirty="0" err="1" smtClean="0">
                <a:latin typeface="+mj-lt"/>
                <a:cs typeface="Arial"/>
              </a:rPr>
              <a:t>sɛ</a:t>
            </a:r>
            <a:r>
              <a:rPr lang="de-DE" sz="2400" dirty="0" smtClean="0">
                <a:latin typeface="+mj-lt"/>
                <a:cs typeface="Arial"/>
              </a:rPr>
              <a:t>̃ </a:t>
            </a:r>
            <a:r>
              <a:rPr lang="de-DE" sz="2400" dirty="0" err="1" smtClean="0">
                <a:latin typeface="+mj-lt"/>
                <a:cs typeface="Arial"/>
              </a:rPr>
              <a:t>puʁ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mwa</a:t>
            </a:r>
            <a:r>
              <a:rPr lang="de-DE" sz="2400" dirty="0" smtClean="0">
                <a:latin typeface="+mj-lt"/>
                <a:cs typeface="Arial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5111022"/>
            <a:ext cx="26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manchmal mit [m]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6096" y="5494254"/>
            <a:ext cx="26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nie mit [m]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623731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ohala91.phonetica.pdf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51902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eventuell verbunden damit: ital. </a:t>
            </a:r>
            <a:r>
              <a:rPr lang="de-DE" sz="2400" dirty="0" err="1" smtClean="0">
                <a:latin typeface="+mj-lt"/>
                <a:cs typeface="Arial"/>
              </a:rPr>
              <a:t>i</a:t>
            </a:r>
            <a:r>
              <a:rPr lang="de-DE" sz="2400" b="1" dirty="0" err="1" smtClean="0">
                <a:latin typeface="+mj-lt"/>
                <a:cs typeface="Arial"/>
              </a:rPr>
              <a:t>nv</a:t>
            </a:r>
            <a:r>
              <a:rPr lang="de-DE" sz="2400" dirty="0" err="1" smtClean="0">
                <a:latin typeface="+mj-lt"/>
                <a:cs typeface="Arial"/>
              </a:rPr>
              <a:t>erno</a:t>
            </a:r>
            <a:r>
              <a:rPr lang="de-DE" sz="2400" dirty="0" smtClean="0">
                <a:latin typeface="+mj-lt"/>
                <a:cs typeface="Arial"/>
              </a:rPr>
              <a:t>, Lat. </a:t>
            </a:r>
            <a:r>
              <a:rPr lang="de-DE" sz="2400" dirty="0" err="1" smtClean="0">
                <a:latin typeface="+mj-lt"/>
                <a:cs typeface="Arial"/>
              </a:rPr>
              <a:t>h</a:t>
            </a:r>
            <a:r>
              <a:rPr lang="de-DE" sz="2400" b="1" dirty="0" err="1" smtClean="0">
                <a:latin typeface="+mj-lt"/>
                <a:cs typeface="Arial"/>
              </a:rPr>
              <a:t>ib</a:t>
            </a:r>
            <a:r>
              <a:rPr lang="de-DE" sz="2400" dirty="0" err="1" smtClean="0">
                <a:latin typeface="+mj-lt"/>
                <a:cs typeface="Arial"/>
              </a:rPr>
              <a:t>ernalis</a:t>
            </a:r>
            <a:r>
              <a:rPr lang="de-DE" sz="2400" dirty="0" smtClean="0">
                <a:latin typeface="+mj-lt"/>
                <a:cs typeface="Arial"/>
              </a:rPr>
              <a:t> (</a:t>
            </a:r>
            <a:r>
              <a:rPr lang="de-DE" sz="2400" dirty="0" err="1" smtClean="0">
                <a:latin typeface="+mj-lt"/>
                <a:cs typeface="Arial"/>
              </a:rPr>
              <a:t>wintrig</a:t>
            </a:r>
            <a:r>
              <a:rPr lang="de-DE" sz="2400" dirty="0" smtClean="0">
                <a:latin typeface="+mj-lt"/>
                <a:cs typeface="Arial"/>
              </a:rPr>
              <a:t>)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84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/>
          <p:cNvSpPr txBox="1"/>
          <p:nvPr/>
        </p:nvSpPr>
        <p:spPr>
          <a:xfrm>
            <a:off x="280244" y="692696"/>
            <a:ext cx="2343785" cy="88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100"/>
              </a:spcBef>
            </a:pPr>
            <a:r>
              <a:rPr sz="2400" kern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dit </a:t>
            </a:r>
            <a:r>
              <a:rPr sz="2400" kern="12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saint </a:t>
            </a:r>
            <a:r>
              <a:rPr sz="2400" kern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bel</a:t>
            </a:r>
            <a:r>
              <a:rPr sz="2400" kern="1200" spc="-9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kern="1200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enfant  </a:t>
            </a:r>
            <a:r>
              <a:rPr sz="2400" kern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dit </a:t>
            </a:r>
            <a:r>
              <a:rPr sz="2400" kern="12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saint </a:t>
            </a:r>
            <a:r>
              <a:rPr sz="2400" kern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pour</a:t>
            </a:r>
            <a:r>
              <a:rPr sz="2400" kern="1200" spc="-6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kern="12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moi</a:t>
            </a:r>
            <a:endParaRPr sz="2400" kern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548" y="69269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di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sɛ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̃(m)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bel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ãfa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548" y="106202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di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sɛ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̃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puʁ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mwa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2812" y="692696"/>
            <a:ext cx="26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manchmal mit [m]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0804" y="1075928"/>
            <a:ext cx="26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nie mit [m]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280244" y="2132856"/>
            <a:ext cx="8022406" cy="2677951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de-DE" sz="2400" spc="-5" dirty="0" smtClean="0">
                <a:solidFill>
                  <a:srgbClr val="0433FF"/>
                </a:solidFill>
                <a:latin typeface="Calibri"/>
                <a:cs typeface="Calibri"/>
              </a:rPr>
              <a:t>Die </a:t>
            </a:r>
            <a:r>
              <a:rPr lang="de-DE" sz="2400" spc="5" dirty="0" smtClean="0">
                <a:solidFill>
                  <a:srgbClr val="0433FF"/>
                </a:solidFill>
                <a:latin typeface="Calibri"/>
                <a:cs typeface="Calibri"/>
              </a:rPr>
              <a:t>phonetische</a:t>
            </a:r>
            <a:r>
              <a:rPr lang="de-DE" sz="2400" dirty="0" smtClean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lang="de-DE" sz="2400" spc="-5" dirty="0" smtClean="0">
                <a:solidFill>
                  <a:srgbClr val="0433FF"/>
                </a:solidFill>
                <a:latin typeface="Calibri"/>
                <a:cs typeface="Calibri"/>
              </a:rPr>
              <a:t>Grundlage</a:t>
            </a:r>
            <a:endParaRPr lang="de-DE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  <a:spcBef>
                <a:spcPts val="2175"/>
              </a:spcBef>
              <a:tabLst>
                <a:tab pos="313690" algn="l"/>
              </a:tabLst>
            </a:pPr>
            <a:r>
              <a:rPr lang="de-DE" sz="2400" dirty="0" smtClean="0">
                <a:latin typeface="Calibri"/>
                <a:cs typeface="Calibri"/>
              </a:rPr>
              <a:t>In der Produktion kann N mit einem stimmhaften oralen Verschluss </a:t>
            </a:r>
            <a:r>
              <a:rPr lang="de-DE" sz="2400" dirty="0" smtClean="0">
                <a:latin typeface="Calibri"/>
                <a:cs typeface="Calibri"/>
              </a:rPr>
              <a:t>zeitlich überlappen und </a:t>
            </a:r>
            <a:r>
              <a:rPr lang="de-DE" sz="2400" b="1" dirty="0" smtClean="0">
                <a:latin typeface="Calibri"/>
                <a:cs typeface="Calibri"/>
              </a:rPr>
              <a:t>beide sind akustisch </a:t>
            </a:r>
            <a:r>
              <a:rPr lang="de-DE" sz="2400" b="1" dirty="0" smtClean="0">
                <a:latin typeface="Calibri"/>
                <a:cs typeface="Calibri"/>
              </a:rPr>
              <a:t>ähnlich</a:t>
            </a:r>
            <a:r>
              <a:rPr lang="de-DE" sz="2400" dirty="0" smtClean="0">
                <a:latin typeface="Calibri"/>
                <a:cs typeface="Calibri"/>
              </a:rPr>
              <a:t>: hohe Energie &lt; 500 Hz. (Daher können Hörer auch oft schlecht erkennen, ob ein N vor einem stimmhaften Plosiv vorkam). NB Englisch '</a:t>
            </a:r>
            <a:r>
              <a:rPr lang="de-DE" sz="2400" dirty="0" err="1" smtClean="0">
                <a:latin typeface="Calibri"/>
                <a:cs typeface="Calibri"/>
              </a:rPr>
              <a:t>lamb</a:t>
            </a:r>
            <a:r>
              <a:rPr lang="de-DE" sz="2400" dirty="0" smtClean="0">
                <a:latin typeface="Calibri"/>
                <a:cs typeface="Calibri"/>
              </a:rPr>
              <a:t>' = /</a:t>
            </a:r>
            <a:r>
              <a:rPr lang="de-DE" sz="2400" dirty="0" err="1" smtClean="0">
                <a:latin typeface="Calibri"/>
                <a:cs typeface="Calibri"/>
              </a:rPr>
              <a:t>lam</a:t>
            </a:r>
            <a:r>
              <a:rPr lang="de-DE" sz="2400" dirty="0" smtClean="0">
                <a:latin typeface="Calibri"/>
                <a:cs typeface="Calibri"/>
              </a:rPr>
              <a:t>/ jedoch '</a:t>
            </a:r>
            <a:r>
              <a:rPr lang="de-DE" sz="2400" dirty="0" err="1" smtClean="0">
                <a:latin typeface="Calibri"/>
                <a:cs typeface="Calibri"/>
              </a:rPr>
              <a:t>lamp</a:t>
            </a:r>
            <a:r>
              <a:rPr lang="de-DE" sz="2400" dirty="0" smtClean="0">
                <a:latin typeface="Calibri"/>
                <a:cs typeface="Calibri"/>
              </a:rPr>
              <a:t>' = /</a:t>
            </a:r>
            <a:r>
              <a:rPr lang="de-DE" sz="2400" dirty="0" err="1" smtClean="0">
                <a:latin typeface="Calibri"/>
                <a:cs typeface="Calibri"/>
              </a:rPr>
              <a:t>lamp</a:t>
            </a:r>
            <a:r>
              <a:rPr lang="de-DE" sz="2400" dirty="0" smtClean="0">
                <a:latin typeface="Calibri"/>
                <a:cs typeface="Calibri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727" y="5301208"/>
            <a:ext cx="77923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N + stimmloser P überlappen kaum: im stimmlosen P gibt es keine Energie &lt; 500 Hz (denn sonst wäre eventuell ein stimmhafter P wahrgenommen).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23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3131840" y="0"/>
            <a:ext cx="2947392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sz="2400" dirty="0" smtClean="0">
                <a:latin typeface="Calibri"/>
                <a:cs typeface="Calibri"/>
              </a:rPr>
              <a:t>3. </a:t>
            </a:r>
            <a:r>
              <a:rPr lang="en-US" sz="2400" dirty="0" err="1" smtClean="0">
                <a:latin typeface="Calibri"/>
                <a:cs typeface="Calibri"/>
              </a:rPr>
              <a:t>Nasalisierte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Frikative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692696"/>
            <a:ext cx="9468544" cy="52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12700" marR="1971039">
              <a:lnSpc>
                <a:spcPct val="102099"/>
              </a:lnSpc>
              <a:spcBef>
                <a:spcPts val="70"/>
              </a:spcBef>
            </a:pPr>
            <a:r>
              <a:rPr lang="de-DE" sz="2400" dirty="0" err="1" smtClean="0">
                <a:latin typeface="Calibri"/>
                <a:cs typeface="Calibri"/>
              </a:rPr>
              <a:t>Nasalisierung</a:t>
            </a:r>
            <a:r>
              <a:rPr lang="de-DE" sz="2400" dirty="0" smtClean="0">
                <a:latin typeface="Calibri"/>
                <a:cs typeface="Calibri"/>
              </a:rPr>
              <a:t> und ein turbulenter Luftströmung sind  miteinander nicht kompatibel.</a:t>
            </a:r>
          </a:p>
          <a:p>
            <a:pPr marL="12700" marR="1207770">
              <a:lnSpc>
                <a:spcPct val="102099"/>
              </a:lnSpc>
              <a:spcBef>
                <a:spcPts val="770"/>
              </a:spcBef>
            </a:pPr>
            <a:r>
              <a:rPr lang="de-DE" sz="2400" dirty="0" smtClean="0">
                <a:latin typeface="Calibri"/>
                <a:cs typeface="Calibri"/>
              </a:rPr>
              <a:t>Keine phonologischen Kontraste in den Sprachen der Welt  zwischen oralen und nasalen Frikativen.</a:t>
            </a: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lang="de-DE" sz="2400" dirty="0" smtClean="0">
                <a:latin typeface="Calibri"/>
                <a:cs typeface="Calibri"/>
              </a:rPr>
              <a:t>Ob </a:t>
            </a:r>
            <a:r>
              <a:rPr lang="de-DE" sz="2400" dirty="0" err="1" smtClean="0">
                <a:latin typeface="Calibri"/>
                <a:cs typeface="Calibri"/>
              </a:rPr>
              <a:t>nasalisierte</a:t>
            </a:r>
            <a:r>
              <a:rPr lang="de-DE" sz="2400" dirty="0" smtClean="0">
                <a:latin typeface="Calibri"/>
                <a:cs typeface="Calibri"/>
              </a:rPr>
              <a:t> Frikative überhaupt vorkommen, ist umstritten.</a:t>
            </a:r>
          </a:p>
          <a:p>
            <a:pPr marL="642620" marR="1003935">
              <a:lnSpc>
                <a:spcPct val="102099"/>
              </a:lnSpc>
              <a:spcBef>
                <a:spcPts val="765"/>
              </a:spcBef>
            </a:pPr>
            <a:r>
              <a:rPr lang="de-DE" sz="2400" dirty="0" smtClean="0">
                <a:latin typeface="Calibri"/>
                <a:cs typeface="Calibri"/>
              </a:rPr>
              <a:t>[</a:t>
            </a:r>
            <a:r>
              <a:rPr lang="de-DE" sz="2400" dirty="0" err="1" smtClean="0">
                <a:latin typeface="Calibri"/>
                <a:cs typeface="Calibri"/>
              </a:rPr>
              <a:t>ṽ</a:t>
            </a:r>
            <a:r>
              <a:rPr lang="de-DE" sz="2400" dirty="0" smtClean="0">
                <a:latin typeface="Calibri"/>
                <a:cs typeface="Calibri"/>
              </a:rPr>
              <a:t>] laut Schadenberg (1982)</a:t>
            </a:r>
            <a:r>
              <a:rPr lang="de-DE" sz="2400" baseline="25252" dirty="0" smtClean="0">
                <a:latin typeface="Calibri"/>
                <a:cs typeface="Calibri"/>
              </a:rPr>
              <a:t>1 </a:t>
            </a:r>
            <a:r>
              <a:rPr lang="de-DE" sz="2400" dirty="0" smtClean="0">
                <a:latin typeface="Calibri"/>
                <a:cs typeface="Calibri"/>
              </a:rPr>
              <a:t>im </a:t>
            </a:r>
            <a:r>
              <a:rPr lang="de-DE" sz="2400" dirty="0" err="1" smtClean="0">
                <a:latin typeface="Calibri"/>
                <a:cs typeface="Calibri"/>
              </a:rPr>
              <a:t>Umbundu</a:t>
            </a:r>
            <a:r>
              <a:rPr lang="de-DE" sz="2400" dirty="0" smtClean="0">
                <a:latin typeface="Calibri"/>
                <a:cs typeface="Calibri"/>
              </a:rPr>
              <a:t>, einer Bantu  Sprache von Angola geben.</a:t>
            </a:r>
          </a:p>
          <a:p>
            <a:pPr marL="642620" marR="1038860">
              <a:lnSpc>
                <a:spcPct val="100299"/>
              </a:lnSpc>
              <a:spcBef>
                <a:spcPts val="50"/>
              </a:spcBef>
            </a:pPr>
            <a:r>
              <a:rPr lang="de-DE" sz="2400" dirty="0" err="1" smtClean="0">
                <a:latin typeface="Calibri"/>
                <a:cs typeface="Calibri"/>
              </a:rPr>
              <a:t>Nasalisierte</a:t>
            </a:r>
            <a:r>
              <a:rPr lang="de-DE" sz="2400" dirty="0" smtClean="0">
                <a:latin typeface="Calibri"/>
                <a:cs typeface="Calibri"/>
              </a:rPr>
              <a:t> Frikative in </a:t>
            </a:r>
            <a:r>
              <a:rPr lang="de-DE" sz="2400" dirty="0" err="1" smtClean="0">
                <a:latin typeface="Calibri"/>
                <a:cs typeface="Calibri"/>
              </a:rPr>
              <a:t>Coatzospan</a:t>
            </a:r>
            <a:r>
              <a:rPr lang="de-DE" sz="2400" dirty="0" smtClean="0">
                <a:latin typeface="Calibri"/>
                <a:cs typeface="Calibri"/>
              </a:rPr>
              <a:t> </a:t>
            </a:r>
            <a:r>
              <a:rPr lang="de-DE" sz="2400" dirty="0" err="1" smtClean="0">
                <a:latin typeface="Calibri"/>
                <a:cs typeface="Calibri"/>
              </a:rPr>
              <a:t>Mixtec</a:t>
            </a:r>
            <a:r>
              <a:rPr lang="de-DE" sz="2400" dirty="0" smtClean="0">
                <a:latin typeface="Calibri"/>
                <a:cs typeface="Calibri"/>
              </a:rPr>
              <a:t> laut </a:t>
            </a:r>
            <a:r>
              <a:rPr lang="de-DE" sz="2400" dirty="0" err="1" smtClean="0">
                <a:latin typeface="Calibri"/>
                <a:cs typeface="Calibri"/>
              </a:rPr>
              <a:t>Gerfen</a:t>
            </a:r>
            <a:r>
              <a:rPr lang="de-DE" sz="2400" dirty="0" smtClean="0">
                <a:latin typeface="Calibri"/>
                <a:cs typeface="Calibri"/>
              </a:rPr>
              <a:t>  (2001)</a:t>
            </a:r>
            <a:r>
              <a:rPr lang="de-DE" sz="2400" baseline="25252" dirty="0" smtClean="0">
                <a:latin typeface="Calibri"/>
                <a:cs typeface="Calibri"/>
              </a:rPr>
              <a:t>2</a:t>
            </a:r>
            <a:r>
              <a:rPr lang="de-DE" sz="2400" dirty="0" smtClean="0">
                <a:latin typeface="Calibri"/>
                <a:cs typeface="Calibri"/>
              </a:rPr>
              <a:t>, einer mexikanischen Sprache in Oaxaca, S.W.  Mexiko.</a:t>
            </a:r>
          </a:p>
          <a:p>
            <a:pPr marL="12700">
              <a:lnSpc>
                <a:spcPts val="2430"/>
              </a:lnSpc>
            </a:pPr>
            <a:r>
              <a:rPr lang="de-DE" sz="2400" dirty="0" smtClean="0">
                <a:latin typeface="Calibri"/>
                <a:cs typeface="Calibri"/>
              </a:rPr>
              <a:t>Laut </a:t>
            </a:r>
            <a:r>
              <a:rPr lang="de-DE" sz="2400" dirty="0" err="1" smtClean="0">
                <a:latin typeface="Calibri"/>
                <a:cs typeface="Calibri"/>
              </a:rPr>
              <a:t>Ohala</a:t>
            </a:r>
            <a:r>
              <a:rPr lang="de-DE" sz="2400" dirty="0" smtClean="0">
                <a:latin typeface="Calibri"/>
                <a:cs typeface="Calibri"/>
              </a:rPr>
              <a:t> et al (1998)</a:t>
            </a:r>
            <a:r>
              <a:rPr lang="de-DE" sz="2400" baseline="25252" dirty="0" smtClean="0">
                <a:latin typeface="Calibri"/>
                <a:cs typeface="Calibri"/>
              </a:rPr>
              <a:t>3 </a:t>
            </a:r>
            <a:r>
              <a:rPr lang="de-DE" sz="2400" dirty="0" smtClean="0">
                <a:latin typeface="Calibri"/>
                <a:cs typeface="Calibri"/>
              </a:rPr>
              <a:t>sind das eventuell keine </a:t>
            </a:r>
            <a:r>
              <a:rPr lang="de-DE" sz="2400" dirty="0" err="1" smtClean="0">
                <a:latin typeface="Calibri"/>
                <a:cs typeface="Calibri"/>
              </a:rPr>
              <a:t>nasalisierten</a:t>
            </a:r>
            <a:endParaRPr lang="de-DE" sz="24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de-DE" sz="2400" dirty="0" smtClean="0">
                <a:latin typeface="Calibri"/>
                <a:cs typeface="Calibri"/>
              </a:rPr>
              <a:t>Frikative sondern </a:t>
            </a:r>
            <a:r>
              <a:rPr lang="de-DE" sz="2400" dirty="0" err="1" smtClean="0">
                <a:latin typeface="Calibri"/>
                <a:cs typeface="Calibri"/>
              </a:rPr>
              <a:t>Approximanten</a:t>
            </a:r>
            <a:r>
              <a:rPr lang="de-DE" sz="2400" dirty="0" smtClean="0">
                <a:latin typeface="Calibri"/>
                <a:cs typeface="Calibri"/>
              </a:rPr>
              <a:t> (siehe auch </a:t>
            </a:r>
            <a:r>
              <a:rPr lang="de-DE" sz="2400" dirty="0" err="1" smtClean="0">
                <a:latin typeface="Calibri"/>
                <a:cs typeface="Calibri"/>
              </a:rPr>
              <a:t>Shosted</a:t>
            </a:r>
            <a:r>
              <a:rPr lang="de-DE" sz="2400" dirty="0" smtClean="0">
                <a:latin typeface="Calibri"/>
                <a:cs typeface="Calibri"/>
              </a:rPr>
              <a:t>, 2006</a:t>
            </a:r>
            <a:r>
              <a:rPr lang="de-DE" sz="2400" baseline="25252" dirty="0" smtClean="0">
                <a:latin typeface="Calibri"/>
                <a:cs typeface="Calibri"/>
              </a:rPr>
              <a:t>4 </a:t>
            </a:r>
            <a:r>
              <a:rPr lang="de-DE" sz="2400" dirty="0" smtClean="0">
                <a:latin typeface="Calibri"/>
                <a:cs typeface="Calibri"/>
              </a:rPr>
              <a:t>dazu).</a:t>
            </a:r>
          </a:p>
          <a:p>
            <a:endParaRPr lang="de-DE" dirty="0" smtClean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-108520" y="5505066"/>
            <a:ext cx="8568952" cy="13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220345" algn="l"/>
              </a:tabLst>
            </a:pPr>
            <a:r>
              <a:rPr lang="en-US" sz="1600" dirty="0" err="1" smtClean="0">
                <a:latin typeface="Calibri"/>
                <a:cs typeface="Calibri"/>
              </a:rPr>
              <a:t>Schadenberg</a:t>
            </a:r>
            <a:r>
              <a:rPr lang="en-US" sz="1600" dirty="0" smtClean="0">
                <a:latin typeface="Calibri"/>
                <a:cs typeface="Calibri"/>
              </a:rPr>
              <a:t> (1982</a:t>
            </a:r>
            <a:r>
              <a:rPr lang="en-US" sz="1600" i="1" dirty="0" smtClean="0">
                <a:latin typeface="Calibri"/>
                <a:cs typeface="Calibri"/>
              </a:rPr>
              <a:t>) J. African Languages and Linguistics</a:t>
            </a:r>
            <a:endParaRPr lang="en-US" sz="1600" dirty="0" smtClean="0">
              <a:latin typeface="Calibri"/>
              <a:cs typeface="Calibri"/>
            </a:endParaRPr>
          </a:p>
          <a:p>
            <a:pPr marL="219710" indent="-20701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20345" algn="l"/>
              </a:tabLst>
            </a:pPr>
            <a:r>
              <a:rPr lang="en-US" sz="1600" dirty="0" err="1" smtClean="0">
                <a:latin typeface="Calibri"/>
                <a:cs typeface="Calibri"/>
              </a:rPr>
              <a:t>Gerfen</a:t>
            </a:r>
            <a:r>
              <a:rPr lang="en-US" sz="1600" dirty="0" smtClean="0">
                <a:latin typeface="Calibri"/>
                <a:cs typeface="Calibri"/>
              </a:rPr>
              <a:t> (2001) </a:t>
            </a:r>
            <a:r>
              <a:rPr lang="en-US" sz="1600" i="1" dirty="0" smtClean="0">
                <a:latin typeface="Calibri"/>
                <a:cs typeface="Calibri"/>
              </a:rPr>
              <a:t>Int. l Journal of American Linguistics</a:t>
            </a:r>
            <a:endParaRPr lang="en-US" sz="1600" dirty="0" smtClean="0">
              <a:latin typeface="Calibri"/>
              <a:cs typeface="Calibri"/>
            </a:endParaRPr>
          </a:p>
          <a:p>
            <a:pPr marL="219710" indent="-20701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220345" algn="l"/>
              </a:tabLst>
            </a:pPr>
            <a:r>
              <a:rPr lang="en-US" sz="1600" dirty="0" smtClean="0">
                <a:latin typeface="Calibri"/>
                <a:cs typeface="Calibri"/>
                <a:hlinkClick r:id="rId2"/>
              </a:rPr>
              <a:t>http://www.icacommission.org/Proceedings/ICA1998Seattle/pdfs/vol_4/2921_1.pdf</a:t>
            </a:r>
            <a:endParaRPr lang="en-US" sz="1600" dirty="0" smtClean="0">
              <a:latin typeface="Calibri"/>
              <a:cs typeface="Calibri"/>
            </a:endParaRPr>
          </a:p>
          <a:p>
            <a:pPr marL="219710" indent="-20701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20345" algn="l"/>
              </a:tabLst>
            </a:pPr>
            <a:r>
              <a:rPr lang="en-US" sz="1600" dirty="0" smtClean="0">
                <a:latin typeface="Calibri"/>
                <a:cs typeface="Calibri"/>
                <a:hlinkClick r:id="rId3"/>
              </a:rPr>
              <a:t>http://linguistics.berkeley.edu/dissertations/Shosted_dissertation_2006.pdf</a:t>
            </a: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1520" y="29969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295908" y="386104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9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203848" y="1772816"/>
            <a:ext cx="5533451" cy="4692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3851920" y="4221088"/>
            <a:ext cx="2090428" cy="11255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spc="-20" dirty="0">
                <a:solidFill>
                  <a:srgbClr val="FF2600"/>
                </a:solidFill>
                <a:latin typeface="Calibri"/>
                <a:cs typeface="Calibri"/>
              </a:rPr>
              <a:t>Weniger</a:t>
            </a:r>
            <a:r>
              <a:rPr sz="2400" spc="-60" dirty="0">
                <a:solidFill>
                  <a:srgbClr val="FF2600"/>
                </a:solidFill>
                <a:latin typeface="Calibri"/>
                <a:cs typeface="Calibri"/>
              </a:rPr>
              <a:t> </a:t>
            </a:r>
            <a:r>
              <a:rPr sz="2400" spc="-250" dirty="0">
                <a:solidFill>
                  <a:srgbClr val="FF2600"/>
                </a:solidFill>
                <a:latin typeface="Calibri"/>
                <a:cs typeface="Calibri"/>
              </a:rPr>
              <a:t>/n/-­‐  </a:t>
            </a:r>
            <a:r>
              <a:rPr sz="2400" spc="-5" dirty="0">
                <a:solidFill>
                  <a:srgbClr val="FF2600"/>
                </a:solidFill>
                <a:latin typeface="Calibri"/>
                <a:cs typeface="Calibri"/>
              </a:rPr>
              <a:t>Urteile </a:t>
            </a:r>
            <a:r>
              <a:rPr sz="2400" spc="-10" dirty="0">
                <a:solidFill>
                  <a:srgbClr val="FF2600"/>
                </a:solidFill>
                <a:latin typeface="Calibri"/>
                <a:cs typeface="Calibri"/>
              </a:rPr>
              <a:t>vor  </a:t>
            </a:r>
            <a:r>
              <a:rPr sz="2400" dirty="0">
                <a:solidFill>
                  <a:srgbClr val="FF2600"/>
                </a:solidFill>
                <a:latin typeface="Calibri"/>
                <a:cs typeface="Calibri"/>
              </a:rPr>
              <a:t>einem</a:t>
            </a:r>
            <a:r>
              <a:rPr sz="2400" spc="-15" dirty="0">
                <a:solidFill>
                  <a:srgbClr val="FF2600"/>
                </a:solidFill>
                <a:latin typeface="Calibri"/>
                <a:cs typeface="Calibri"/>
              </a:rPr>
              <a:t> /s/</a:t>
            </a:r>
            <a:endParaRPr sz="2400" dirty="0">
              <a:latin typeface="Calibri"/>
              <a:cs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20072" y="479715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54868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Calibri"/>
              </a:rPr>
              <a:t>Ohala</a:t>
            </a:r>
            <a:r>
              <a:rPr lang="en-US" sz="2400" dirty="0" smtClean="0">
                <a:cs typeface="Calibri"/>
              </a:rPr>
              <a:t> &amp; </a:t>
            </a:r>
            <a:r>
              <a:rPr lang="en-US" sz="2400" dirty="0" err="1" smtClean="0">
                <a:cs typeface="Calibri"/>
              </a:rPr>
              <a:t>Busa</a:t>
            </a:r>
            <a:r>
              <a:rPr lang="en-US" sz="2400" dirty="0" smtClean="0">
                <a:cs typeface="Calibri"/>
              </a:rPr>
              <a:t> (1995): </a:t>
            </a:r>
            <a:r>
              <a:rPr lang="en-US" sz="2400" dirty="0" err="1" smtClean="0">
                <a:cs typeface="Calibri"/>
              </a:rPr>
              <a:t>Ein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Am. </a:t>
            </a:r>
            <a:r>
              <a:rPr lang="en-US" sz="2400" spc="-5" dirty="0" err="1">
                <a:cs typeface="Calibri"/>
              </a:rPr>
              <a:t>Sprecher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spc="-10" dirty="0" err="1">
                <a:cs typeface="Calibri"/>
              </a:rPr>
              <a:t>produzierte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/</a:t>
            </a:r>
            <a:r>
              <a:rPr lang="en-US" sz="2400" spc="-5" dirty="0" err="1">
                <a:cs typeface="Calibri"/>
              </a:rPr>
              <a:t>ɡɛn</a:t>
            </a:r>
            <a:r>
              <a:rPr lang="en-US" sz="2400" spc="-5" dirty="0">
                <a:cs typeface="Calibri"/>
              </a:rPr>
              <a:t>/</a:t>
            </a:r>
            <a:r>
              <a:rPr lang="en-US" sz="2400" spc="65" dirty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= [</a:t>
            </a:r>
            <a:r>
              <a:rPr lang="en-US" sz="2400" dirty="0" err="1" smtClean="0">
                <a:cs typeface="Calibri"/>
              </a:rPr>
              <a:t>ɡ</a:t>
            </a:r>
            <a:r>
              <a:rPr lang="en-US" sz="2400" b="1" dirty="0" err="1" smtClean="0">
                <a:cs typeface="Calibri"/>
              </a:rPr>
              <a:t>ɛ</a:t>
            </a:r>
            <a:r>
              <a:rPr lang="en-US" sz="2400" dirty="0" err="1" smtClean="0">
                <a:cs typeface="Calibri"/>
              </a:rPr>
              <a:t>̃n</a:t>
            </a:r>
            <a:r>
              <a:rPr lang="en-US" sz="2400" dirty="0" smtClean="0">
                <a:cs typeface="Calibri"/>
              </a:rPr>
              <a:t>]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9675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/</a:t>
            </a:r>
            <a:r>
              <a:rPr lang="de-DE" sz="2400" dirty="0" err="1">
                <a:latin typeface="+mj-lt"/>
                <a:cs typeface="Arial"/>
              </a:rPr>
              <a:t>n</a:t>
            </a:r>
            <a:r>
              <a:rPr lang="de-DE" sz="2400" dirty="0">
                <a:latin typeface="+mj-lt"/>
                <a:cs typeface="Arial"/>
              </a:rPr>
              <a:t>/ wurde stufenweise weggeschnitten; ein Konsonant </a:t>
            </a:r>
            <a:r>
              <a:rPr lang="de-DE" sz="2400" dirty="0" smtClean="0">
                <a:latin typeface="+mj-lt"/>
                <a:cs typeface="Arial"/>
              </a:rPr>
              <a:t>wurde nach dem  [</a:t>
            </a:r>
            <a:r>
              <a:rPr lang="en-US" sz="2400" dirty="0" err="1" smtClean="0">
                <a:cs typeface="Calibri"/>
              </a:rPr>
              <a:t>ɛ</a:t>
            </a:r>
            <a:r>
              <a:rPr lang="en-US" sz="2400" dirty="0" smtClean="0">
                <a:cs typeface="Calibri"/>
              </a:rPr>
              <a:t>̃] </a:t>
            </a:r>
            <a:r>
              <a:rPr lang="de-DE" sz="2400" dirty="0" smtClean="0">
                <a:latin typeface="+mj-lt"/>
                <a:cs typeface="Arial"/>
              </a:rPr>
              <a:t>hinzugefügt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92494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Hörer mussten urteilen, ob ein /</a:t>
            </a:r>
            <a:r>
              <a:rPr lang="de-DE" sz="2400" dirty="0" err="1">
                <a:latin typeface="+mj-lt"/>
                <a:cs typeface="Arial"/>
              </a:rPr>
              <a:t>n</a:t>
            </a:r>
            <a:r>
              <a:rPr lang="de-DE" sz="2400" dirty="0">
                <a:latin typeface="+mj-lt"/>
                <a:cs typeface="Arial"/>
              </a:rPr>
              <a:t>/ vorhanden war oder nicht.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797152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Ergebnis: ein /s/ </a:t>
            </a:r>
            <a:r>
              <a:rPr lang="de-DE" sz="2400" dirty="0" smtClean="0">
                <a:latin typeface="+mj-lt"/>
                <a:cs typeface="Arial"/>
              </a:rPr>
              <a:t>tendiert, </a:t>
            </a:r>
            <a:r>
              <a:rPr lang="de-DE" sz="2400" dirty="0">
                <a:latin typeface="+mj-lt"/>
                <a:cs typeface="Arial"/>
              </a:rPr>
              <a:t>ein </a:t>
            </a:r>
            <a:r>
              <a:rPr lang="de-DE" sz="2400" dirty="0" err="1">
                <a:latin typeface="+mj-lt"/>
                <a:cs typeface="Arial"/>
              </a:rPr>
              <a:t>davorkommendes</a:t>
            </a:r>
            <a:r>
              <a:rPr lang="de-DE" sz="2400" dirty="0">
                <a:latin typeface="+mj-lt"/>
                <a:cs typeface="Arial"/>
              </a:rPr>
              <a:t> /</a:t>
            </a:r>
            <a:r>
              <a:rPr lang="de-DE" sz="2400" dirty="0" err="1">
                <a:latin typeface="+mj-lt"/>
                <a:cs typeface="Arial"/>
              </a:rPr>
              <a:t>n</a:t>
            </a:r>
            <a:r>
              <a:rPr lang="de-DE" sz="2400" dirty="0">
                <a:latin typeface="+mj-lt"/>
                <a:cs typeface="Arial"/>
              </a:rPr>
              <a:t>/  perzeptiv zu maskieren.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3131840" y="0"/>
            <a:ext cx="2947392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sz="2400" dirty="0" smtClean="0">
                <a:latin typeface="Calibri"/>
                <a:cs typeface="Calibri"/>
              </a:rPr>
              <a:t>3. </a:t>
            </a:r>
            <a:r>
              <a:rPr lang="en-US" sz="2400" dirty="0" err="1" smtClean="0">
                <a:latin typeface="Calibri"/>
                <a:cs typeface="Calibri"/>
              </a:rPr>
              <a:t>Nasale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vor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Frikative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646486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ohala95.pdf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8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18299</TotalTime>
  <Words>1310</Words>
  <Application>Microsoft Macintosh PowerPoint</Application>
  <PresentationFormat>On-screen Show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Jonathan Harrington</cp:lastModifiedBy>
  <cp:revision>646</cp:revision>
  <cp:lastPrinted>2013-07-30T18:35:25Z</cp:lastPrinted>
  <dcterms:created xsi:type="dcterms:W3CDTF">2014-10-10T06:03:31Z</dcterms:created>
  <dcterms:modified xsi:type="dcterms:W3CDTF">2018-10-23T07:39:59Z</dcterms:modified>
</cp:coreProperties>
</file>