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5" r:id="rId4"/>
    <p:sldId id="261" r:id="rId5"/>
    <p:sldId id="287" r:id="rId6"/>
    <p:sldId id="290" r:id="rId7"/>
    <p:sldId id="291" r:id="rId8"/>
    <p:sldId id="292" r:id="rId9"/>
    <p:sldId id="293" r:id="rId10"/>
    <p:sldId id="266" r:id="rId11"/>
    <p:sldId id="263" r:id="rId12"/>
    <p:sldId id="264" r:id="rId13"/>
    <p:sldId id="288" r:id="rId14"/>
    <p:sldId id="268" r:id="rId15"/>
    <p:sldId id="269" r:id="rId16"/>
    <p:sldId id="271" r:id="rId17"/>
    <p:sldId id="272" r:id="rId18"/>
    <p:sldId id="273" r:id="rId19"/>
    <p:sldId id="274" r:id="rId20"/>
    <p:sldId id="258" r:id="rId21"/>
    <p:sldId id="259" r:id="rId22"/>
    <p:sldId id="260" r:id="rId23"/>
    <p:sldId id="289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94660"/>
  </p:normalViewPr>
  <p:slideViewPr>
    <p:cSldViewPr snapToObjects="1">
      <p:cViewPr>
        <p:scale>
          <a:sx n="75" d="100"/>
          <a:sy n="75" d="100"/>
        </p:scale>
        <p:origin x="-234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D096-8A8A-5544-9860-F94C5D2D4F0B}" type="datetimeFigureOut">
              <a:rPr lang="en-US" smtClean="0"/>
              <a:pPr/>
              <a:t>27.11.18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openxmlformats.org/officeDocument/2006/relationships/slideLayout" Target="../slideLayouts/slideLayout7.xml"/><Relationship Id="rId8" Type="http://schemas.openxmlformats.org/officeDocument/2006/relationships/image" Target="../media/image4.jpeg"/><Relationship Id="rId9" Type="http://schemas.openxmlformats.org/officeDocument/2006/relationships/image" Target="../media/image5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43808" y="1700808"/>
            <a:ext cx="2745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dirty="0" smtClean="0"/>
              <a:t>Jonathan Harrington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88777"/>
            <a:ext cx="525658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Lautwandel und lexikalische Häufigkeit</a:t>
            </a:r>
            <a:endParaRPr lang="de-DE" sz="2400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429" y="3552175"/>
            <a:ext cx="7992888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Arial"/>
              </a:rPr>
              <a:t>1. Lin</a:t>
            </a:r>
            <a:r>
              <a:rPr lang="de-DE" dirty="0">
                <a:latin typeface="+mj-lt"/>
                <a:cs typeface="Arial"/>
              </a:rPr>
              <a:t>, S., </a:t>
            </a:r>
            <a:r>
              <a:rPr lang="de-DE" dirty="0" err="1">
                <a:latin typeface="+mj-lt"/>
                <a:cs typeface="Arial"/>
              </a:rPr>
              <a:t>Beddor</a:t>
            </a:r>
            <a:r>
              <a:rPr lang="de-DE" dirty="0">
                <a:latin typeface="+mj-lt"/>
                <a:cs typeface="Arial"/>
              </a:rPr>
              <a:t>, P. &amp; </a:t>
            </a:r>
            <a:r>
              <a:rPr lang="de-DE" dirty="0" err="1">
                <a:latin typeface="+mj-lt"/>
                <a:cs typeface="Arial"/>
              </a:rPr>
              <a:t>Coetzee</a:t>
            </a:r>
            <a:r>
              <a:rPr lang="de-DE" dirty="0">
                <a:latin typeface="+mj-lt"/>
                <a:cs typeface="Arial"/>
              </a:rPr>
              <a:t>, A. (2014). </a:t>
            </a:r>
            <a:r>
              <a:rPr lang="de-DE" dirty="0" err="1">
                <a:latin typeface="+mj-lt"/>
                <a:cs typeface="Arial"/>
              </a:rPr>
              <a:t>Gestural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reduction</a:t>
            </a:r>
            <a:r>
              <a:rPr lang="de-DE" dirty="0">
                <a:latin typeface="+mj-lt"/>
                <a:cs typeface="Arial"/>
              </a:rPr>
              <a:t>, </a:t>
            </a:r>
            <a:r>
              <a:rPr lang="de-DE" dirty="0" err="1">
                <a:latin typeface="+mj-lt"/>
                <a:cs typeface="Arial"/>
              </a:rPr>
              <a:t>lexical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frequency</a:t>
            </a:r>
            <a:r>
              <a:rPr lang="de-DE" dirty="0">
                <a:latin typeface="+mj-lt"/>
                <a:cs typeface="Arial"/>
              </a:rPr>
              <a:t>, </a:t>
            </a:r>
            <a:r>
              <a:rPr lang="de-DE" dirty="0" err="1">
                <a:latin typeface="+mj-lt"/>
                <a:cs typeface="Arial"/>
              </a:rPr>
              <a:t>and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sound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change</a:t>
            </a:r>
            <a:r>
              <a:rPr lang="de-DE" dirty="0">
                <a:latin typeface="+mj-lt"/>
                <a:cs typeface="Arial"/>
              </a:rPr>
              <a:t>: A </a:t>
            </a:r>
            <a:r>
              <a:rPr lang="de-DE" dirty="0" err="1">
                <a:latin typeface="+mj-lt"/>
                <a:cs typeface="Arial"/>
              </a:rPr>
              <a:t>study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of</a:t>
            </a:r>
            <a:r>
              <a:rPr lang="de-DE" dirty="0">
                <a:latin typeface="+mj-lt"/>
                <a:cs typeface="Arial"/>
              </a:rPr>
              <a:t> post-</a:t>
            </a:r>
            <a:r>
              <a:rPr lang="de-DE" dirty="0" err="1">
                <a:latin typeface="+mj-lt"/>
                <a:cs typeface="Arial"/>
              </a:rPr>
              <a:t>vocalic</a:t>
            </a:r>
            <a:r>
              <a:rPr lang="de-DE" dirty="0">
                <a:latin typeface="+mj-lt"/>
                <a:cs typeface="Arial"/>
              </a:rPr>
              <a:t> /l/. </a:t>
            </a:r>
            <a:r>
              <a:rPr lang="de-DE" i="1" dirty="0">
                <a:latin typeface="+mj-lt"/>
                <a:cs typeface="Arial"/>
              </a:rPr>
              <a:t>Laboratory </a:t>
            </a:r>
            <a:r>
              <a:rPr lang="de-DE" i="1" dirty="0" err="1">
                <a:latin typeface="+mj-lt"/>
                <a:cs typeface="Arial"/>
              </a:rPr>
              <a:t>Phonology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dirty="0">
                <a:latin typeface="+mj-lt"/>
                <a:cs typeface="Arial"/>
              </a:rPr>
              <a:t>5, 9 – 36. </a:t>
            </a:r>
            <a:r>
              <a:rPr lang="de-DE" b="1" dirty="0">
                <a:latin typeface="+mj-lt"/>
                <a:cs typeface="Arial"/>
              </a:rPr>
              <a:t>lin14.labphon.pdf</a:t>
            </a:r>
          </a:p>
          <a:p>
            <a:endParaRPr lang="de-DE" dirty="0" smtClean="0">
              <a:latin typeface="+mj-lt"/>
              <a:cs typeface="Arial"/>
            </a:endParaRPr>
          </a:p>
          <a:p>
            <a:r>
              <a:rPr lang="de-DE" dirty="0" smtClean="0">
                <a:latin typeface="+mj-lt"/>
                <a:cs typeface="Arial"/>
              </a:rPr>
              <a:t>2. </a:t>
            </a:r>
            <a:r>
              <a:rPr lang="de-DE" dirty="0" err="1" smtClean="0">
                <a:latin typeface="+mj-lt"/>
                <a:cs typeface="Arial"/>
              </a:rPr>
              <a:t>Zellou</a:t>
            </a:r>
            <a:r>
              <a:rPr lang="de-DE" dirty="0">
                <a:latin typeface="+mj-lt"/>
                <a:cs typeface="Arial"/>
              </a:rPr>
              <a:t>, G. &amp; </a:t>
            </a:r>
            <a:r>
              <a:rPr lang="de-DE" dirty="0" err="1">
                <a:latin typeface="+mj-lt"/>
                <a:cs typeface="Arial"/>
              </a:rPr>
              <a:t>Tamminga</a:t>
            </a:r>
            <a:r>
              <a:rPr lang="de-DE" dirty="0">
                <a:latin typeface="+mj-lt"/>
                <a:cs typeface="Arial"/>
              </a:rPr>
              <a:t>, M. (2014). Nasal coarticulation </a:t>
            </a:r>
            <a:r>
              <a:rPr lang="de-DE" dirty="0" err="1">
                <a:latin typeface="+mj-lt"/>
                <a:cs typeface="Arial"/>
              </a:rPr>
              <a:t>changes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over</a:t>
            </a:r>
            <a:r>
              <a:rPr lang="de-DE" dirty="0">
                <a:latin typeface="+mj-lt"/>
                <a:cs typeface="Arial"/>
              </a:rPr>
              <a:t> time in Philadelphia English. </a:t>
            </a:r>
            <a:r>
              <a:rPr lang="de-DE" i="1" dirty="0">
                <a:latin typeface="+mj-lt"/>
                <a:cs typeface="Arial"/>
              </a:rPr>
              <a:t>Journal </a:t>
            </a:r>
            <a:r>
              <a:rPr lang="de-DE" i="1" dirty="0" err="1">
                <a:latin typeface="+mj-lt"/>
                <a:cs typeface="Arial"/>
              </a:rPr>
              <a:t>of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i="1" dirty="0" err="1">
                <a:latin typeface="+mj-lt"/>
                <a:cs typeface="Arial"/>
              </a:rPr>
              <a:t>Phonetics</a:t>
            </a:r>
            <a:r>
              <a:rPr lang="de-DE" i="1" dirty="0">
                <a:latin typeface="+mj-lt"/>
                <a:cs typeface="Arial"/>
              </a:rPr>
              <a:t> </a:t>
            </a:r>
            <a:r>
              <a:rPr lang="de-DE" dirty="0">
                <a:latin typeface="+mj-lt"/>
                <a:cs typeface="Arial"/>
              </a:rPr>
              <a:t>47, 18–35</a:t>
            </a:r>
            <a:r>
              <a:rPr lang="de-DE" b="1" dirty="0">
                <a:latin typeface="+mj-lt"/>
                <a:cs typeface="Arial"/>
              </a:rPr>
              <a:t>. zellou14.jop.pdf</a:t>
            </a:r>
          </a:p>
          <a:p>
            <a:endParaRPr lang="de-DE" dirty="0" smtClean="0">
              <a:latin typeface="+mj-lt"/>
              <a:cs typeface="Arial"/>
            </a:endParaRPr>
          </a:p>
          <a:p>
            <a:r>
              <a:rPr lang="de-DE" dirty="0" smtClean="0">
                <a:latin typeface="+mj-lt"/>
                <a:cs typeface="Arial"/>
              </a:rPr>
              <a:t>3. Hay</a:t>
            </a:r>
            <a:r>
              <a:rPr lang="de-DE" dirty="0">
                <a:latin typeface="+mj-lt"/>
                <a:cs typeface="Arial"/>
              </a:rPr>
              <a:t>, J., </a:t>
            </a:r>
            <a:r>
              <a:rPr lang="de-DE" dirty="0" err="1">
                <a:latin typeface="+mj-lt"/>
                <a:cs typeface="Arial"/>
              </a:rPr>
              <a:t>Pierrehumbert</a:t>
            </a:r>
            <a:r>
              <a:rPr lang="de-DE" dirty="0">
                <a:latin typeface="+mj-lt"/>
                <a:cs typeface="Arial"/>
              </a:rPr>
              <a:t>, Walker, A., </a:t>
            </a:r>
            <a:r>
              <a:rPr lang="de-DE" dirty="0" err="1">
                <a:latin typeface="+mj-lt"/>
                <a:cs typeface="Arial"/>
              </a:rPr>
              <a:t>LaShell</a:t>
            </a:r>
            <a:r>
              <a:rPr lang="de-DE" dirty="0">
                <a:latin typeface="+mj-lt"/>
                <a:cs typeface="Arial"/>
              </a:rPr>
              <a:t>, P. (2015) Tracking </a:t>
            </a:r>
            <a:r>
              <a:rPr lang="de-DE" dirty="0" err="1">
                <a:latin typeface="+mj-lt"/>
                <a:cs typeface="Arial"/>
              </a:rPr>
              <a:t>word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frequency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effects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through</a:t>
            </a:r>
            <a:r>
              <a:rPr lang="de-DE" dirty="0">
                <a:latin typeface="+mj-lt"/>
                <a:cs typeface="Arial"/>
              </a:rPr>
              <a:t> 130 </a:t>
            </a:r>
            <a:r>
              <a:rPr lang="de-DE" dirty="0" err="1">
                <a:latin typeface="+mj-lt"/>
                <a:cs typeface="Arial"/>
              </a:rPr>
              <a:t>years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of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sound</a:t>
            </a:r>
            <a:r>
              <a:rPr lang="de-DE" dirty="0">
                <a:latin typeface="+mj-lt"/>
                <a:cs typeface="Arial"/>
              </a:rPr>
              <a:t> </a:t>
            </a:r>
            <a:r>
              <a:rPr lang="de-DE" dirty="0" err="1">
                <a:latin typeface="+mj-lt"/>
                <a:cs typeface="Arial"/>
              </a:rPr>
              <a:t>change</a:t>
            </a:r>
            <a:r>
              <a:rPr lang="de-DE" dirty="0">
                <a:latin typeface="+mj-lt"/>
                <a:cs typeface="Arial"/>
              </a:rPr>
              <a:t>. </a:t>
            </a:r>
            <a:r>
              <a:rPr lang="de-DE" i="1" dirty="0" err="1">
                <a:latin typeface="+mj-lt"/>
                <a:cs typeface="Arial"/>
              </a:rPr>
              <a:t>Cognition</a:t>
            </a:r>
            <a:r>
              <a:rPr lang="de-DE" dirty="0">
                <a:latin typeface="+mj-lt"/>
                <a:cs typeface="Arial"/>
              </a:rPr>
              <a:t>, 139, 83-91. </a:t>
            </a:r>
            <a:r>
              <a:rPr lang="de-DE" b="1" dirty="0">
                <a:latin typeface="+mj-lt"/>
                <a:cs typeface="Arial"/>
              </a:rPr>
              <a:t>hay15.cognition.pdf</a:t>
            </a:r>
            <a:endParaRPr lang="de-DE" b="1" dirty="0" smtClean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0429" y="283209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Eine Zusammenfassung von: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044" y="234888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Untersuchungen wurden durchgeführt am ONZE-Korpus</a:t>
            </a:r>
            <a:endParaRPr lang="de-DE" sz="2400" dirty="0">
              <a:latin typeface="+mj-lt"/>
              <a:cs typeface="Arial"/>
            </a:endParaRPr>
          </a:p>
          <a:p>
            <a:r>
              <a:rPr lang="de-DE" sz="2400" dirty="0" smtClean="0">
                <a:latin typeface="+mj-lt"/>
                <a:cs typeface="Arial"/>
              </a:rPr>
              <a:t>(</a:t>
            </a:r>
            <a:r>
              <a:rPr lang="de-DE" sz="2400" dirty="0">
                <a:latin typeface="+mj-lt"/>
                <a:cs typeface="Arial"/>
              </a:rPr>
              <a:t>Origins </a:t>
            </a:r>
            <a:r>
              <a:rPr lang="de-DE" sz="2400" dirty="0" err="1">
                <a:latin typeface="+mj-lt"/>
                <a:cs typeface="Arial"/>
              </a:rPr>
              <a:t>of</a:t>
            </a:r>
            <a:r>
              <a:rPr lang="de-DE" sz="2400" dirty="0">
                <a:latin typeface="+mj-lt"/>
                <a:cs typeface="Arial"/>
              </a:rPr>
              <a:t> New </a:t>
            </a:r>
            <a:r>
              <a:rPr lang="de-DE" sz="2400" dirty="0" err="1">
                <a:latin typeface="+mj-lt"/>
                <a:cs typeface="Arial"/>
              </a:rPr>
              <a:t>Zealand</a:t>
            </a:r>
            <a:r>
              <a:rPr lang="de-DE" sz="2400" dirty="0">
                <a:latin typeface="+mj-lt"/>
                <a:cs typeface="Arial"/>
              </a:rPr>
              <a:t> English: Gordon et al 2007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</a:p>
          <a:p>
            <a:r>
              <a:rPr lang="de-DE" sz="2400" dirty="0" smtClean="0">
                <a:latin typeface="+mj-lt"/>
                <a:cs typeface="Arial"/>
              </a:rPr>
              <a:t>was auch darunter den Mobile Unit Corpus (MU) enthält. Diese Sprechdaten wurden ca. 1940 aufgenommen: sie enthalten Daten von  Sprechern,  die in in der zweiten Hälfte des 19 Jahrhunderts geboren </a:t>
            </a:r>
            <a:r>
              <a:rPr lang="de-DE" sz="2400" dirty="0" smtClean="0">
                <a:latin typeface="+mj-lt"/>
                <a:cs typeface="Arial"/>
              </a:rPr>
              <a:t>wurden. </a:t>
            </a:r>
            <a:r>
              <a:rPr lang="de-DE" sz="2400" dirty="0" smtClean="0">
                <a:latin typeface="+mj-lt"/>
                <a:cs typeface="Arial"/>
              </a:rPr>
              <a:t>(Spontansprache hauptsächlich persönliche Erzählungen).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344" y="57332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Gordon</a:t>
            </a:r>
            <a:r>
              <a:rPr lang="en-US" sz="1600" dirty="0"/>
              <a:t>, E., </a:t>
            </a:r>
            <a:r>
              <a:rPr lang="en-US" sz="1600" dirty="0" err="1"/>
              <a:t>Maclagan</a:t>
            </a:r>
            <a:r>
              <a:rPr lang="en-US" sz="1600" dirty="0"/>
              <a:t>, M., &amp; Hay, J. (2007). The ONZE corpus. In J. C. Beal, K. </a:t>
            </a:r>
            <a:r>
              <a:rPr lang="en-US" sz="1600" dirty="0" smtClean="0"/>
              <a:t>P</a:t>
            </a:r>
            <a:r>
              <a:rPr lang="en-US" sz="1600" dirty="0"/>
              <a:t>. Corrigan, &amp; H. L. </a:t>
            </a:r>
            <a:r>
              <a:rPr lang="en-US" sz="1600" dirty="0" err="1"/>
              <a:t>Moisl</a:t>
            </a:r>
            <a:r>
              <a:rPr lang="en-US" sz="1600" dirty="0"/>
              <a:t> (Eds.), Creating &amp; digitizing language corpora. Diachronic databases (2, pp. 82–104). Basingstoke: Palgrave Macmillan.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484" y="26095"/>
            <a:ext cx="611686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Regulärer Lautwandel und Worthäufigkeit</a:t>
            </a:r>
            <a:endParaRPr lang="de-DE" sz="2400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344" y="836712"/>
            <a:ext cx="871296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Hay &amp; </a:t>
            </a:r>
            <a:r>
              <a:rPr lang="de-DE" sz="2400" dirty="0" err="1" smtClean="0">
                <a:latin typeface="+mj-lt"/>
                <a:cs typeface="Arial"/>
              </a:rPr>
              <a:t>Foulkes</a:t>
            </a:r>
            <a:r>
              <a:rPr lang="de-DE" sz="2400" dirty="0" smtClean="0">
                <a:latin typeface="+mj-lt"/>
                <a:cs typeface="Arial"/>
              </a:rPr>
              <a:t> (2016) untersuchten die Beziehung zwischen lexikalischer Häufigkeit und intervokalischem </a:t>
            </a:r>
            <a:r>
              <a:rPr lang="de-DE" sz="2400" dirty="0" err="1" smtClean="0">
                <a:latin typeface="+mj-lt"/>
                <a:cs typeface="Arial"/>
              </a:rPr>
              <a:t>Flapping</a:t>
            </a:r>
            <a:r>
              <a:rPr lang="de-DE" sz="2400" dirty="0" smtClean="0">
                <a:latin typeface="+mj-lt"/>
                <a:cs typeface="Arial"/>
              </a:rPr>
              <a:t> in Wörtern wie </a:t>
            </a:r>
            <a:r>
              <a:rPr lang="de-DE" sz="2400" i="1" dirty="0" err="1" smtClean="0">
                <a:latin typeface="+mj-lt"/>
                <a:cs typeface="Arial"/>
              </a:rPr>
              <a:t>butter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water</a:t>
            </a:r>
            <a:r>
              <a:rPr lang="de-DE" sz="2400" dirty="0" smtClean="0">
                <a:latin typeface="+mj-lt"/>
                <a:cs typeface="Arial"/>
              </a:rPr>
              <a:t> in neuseeland-englisch. </a:t>
            </a:r>
          </a:p>
        </p:txBody>
      </p:sp>
    </p:spTree>
    <p:extLst>
      <p:ext uri="{BB962C8B-B14F-4D97-AF65-F5344CB8AC3E}">
        <p14:creationId xmlns:p14="http://schemas.microsoft.com/office/powerpoint/2010/main" val="4039000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12474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In </a:t>
            </a:r>
            <a:r>
              <a:rPr lang="de-DE" sz="2400" dirty="0">
                <a:latin typeface="+mj-lt"/>
                <a:cs typeface="Arial"/>
              </a:rPr>
              <a:t>neuseeland-</a:t>
            </a:r>
            <a:r>
              <a:rPr lang="de-DE" sz="2400" dirty="0" smtClean="0">
                <a:latin typeface="+mj-lt"/>
                <a:cs typeface="Arial"/>
              </a:rPr>
              <a:t>englischem '</a:t>
            </a:r>
            <a:r>
              <a:rPr lang="de-DE" sz="2400" dirty="0" err="1">
                <a:latin typeface="+mj-lt"/>
                <a:cs typeface="Arial"/>
              </a:rPr>
              <a:t>better</a:t>
            </a:r>
            <a:r>
              <a:rPr lang="de-DE" sz="2400" dirty="0">
                <a:latin typeface="+mj-lt"/>
                <a:cs typeface="Arial"/>
              </a:rPr>
              <a:t>', '</a:t>
            </a:r>
            <a:r>
              <a:rPr lang="de-DE" sz="2400" dirty="0" err="1">
                <a:latin typeface="+mj-lt"/>
                <a:cs typeface="Arial"/>
              </a:rPr>
              <a:t>water</a:t>
            </a:r>
            <a:r>
              <a:rPr lang="de-DE" sz="2400" dirty="0" smtClean="0">
                <a:latin typeface="+mj-lt"/>
                <a:cs typeface="Arial"/>
              </a:rPr>
              <a:t>' haben ältere </a:t>
            </a:r>
            <a:r>
              <a:rPr lang="de-DE" sz="2400" dirty="0">
                <a:latin typeface="+mj-lt"/>
                <a:cs typeface="Arial"/>
              </a:rPr>
              <a:t>Sprecher </a:t>
            </a:r>
            <a:r>
              <a:rPr lang="de-DE" sz="2400" dirty="0" smtClean="0">
                <a:latin typeface="+mj-lt"/>
                <a:cs typeface="Arial"/>
              </a:rPr>
              <a:t>eher einen [t</a:t>
            </a:r>
            <a:r>
              <a:rPr lang="de-DE" sz="2400" dirty="0">
                <a:latin typeface="+mj-lt"/>
                <a:cs typeface="Arial"/>
              </a:rPr>
              <a:t>]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>
                <a:latin typeface="+mj-lt"/>
                <a:cs typeface="Arial"/>
              </a:rPr>
              <a:t>im Vgl. zu </a:t>
            </a:r>
            <a:r>
              <a:rPr lang="de-DE" sz="2400" dirty="0" smtClean="0">
                <a:latin typeface="+mj-lt"/>
                <a:cs typeface="Arial"/>
              </a:rPr>
              <a:t>jüngeren </a:t>
            </a:r>
            <a:r>
              <a:rPr lang="de-DE" sz="2400" dirty="0">
                <a:latin typeface="+mj-lt"/>
                <a:cs typeface="Arial"/>
              </a:rPr>
              <a:t>Sprechern mit </a:t>
            </a:r>
            <a:r>
              <a:rPr lang="de-DE" sz="2400" dirty="0" smtClean="0">
                <a:latin typeface="+mj-lt"/>
                <a:cs typeface="Arial"/>
              </a:rPr>
              <a:t>[</a:t>
            </a:r>
            <a:r>
              <a:rPr lang="de-DE" sz="2400" dirty="0" err="1" smtClean="0">
                <a:cs typeface="Arial"/>
              </a:rPr>
              <a:t>ɾ</a:t>
            </a:r>
            <a:r>
              <a:rPr lang="de-DE" sz="2400" dirty="0" smtClean="0">
                <a:latin typeface="+mj-lt"/>
                <a:cs typeface="Arial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792" y="2403376"/>
            <a:ext cx="8061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</a:t>
            </a:r>
            <a:r>
              <a:rPr lang="de-DE" sz="2400" dirty="0" err="1" smtClean="0">
                <a:latin typeface="+mj-lt"/>
                <a:cs typeface="Arial"/>
              </a:rPr>
              <a:t>Flapping</a:t>
            </a:r>
            <a:r>
              <a:rPr lang="de-DE" sz="2400" dirty="0" smtClean="0">
                <a:latin typeface="+mj-lt"/>
                <a:cs typeface="Arial"/>
              </a:rPr>
              <a:t> gibt es auch eher in häufigen Wörtern </a:t>
            </a:r>
            <a:r>
              <a:rPr lang="de-DE" sz="2400" dirty="0">
                <a:latin typeface="+mj-lt"/>
                <a:cs typeface="Arial"/>
              </a:rPr>
              <a:t>wie '</a:t>
            </a:r>
            <a:r>
              <a:rPr lang="de-DE" sz="2400" dirty="0" err="1">
                <a:latin typeface="+mj-lt"/>
                <a:cs typeface="Arial"/>
              </a:rPr>
              <a:t>better</a:t>
            </a:r>
            <a:r>
              <a:rPr lang="de-DE" sz="2400" dirty="0">
                <a:latin typeface="+mj-lt"/>
                <a:cs typeface="Arial"/>
              </a:rPr>
              <a:t>' </a:t>
            </a:r>
            <a:r>
              <a:rPr lang="de-DE" sz="2400" dirty="0" smtClean="0">
                <a:latin typeface="+mj-lt"/>
                <a:cs typeface="Arial"/>
              </a:rPr>
              <a:t>im Vgl. zu </a:t>
            </a:r>
            <a:r>
              <a:rPr lang="de-DE" sz="2400" dirty="0">
                <a:latin typeface="+mj-lt"/>
                <a:cs typeface="Arial"/>
              </a:rPr>
              <a:t>seltenen Wörtern wie '</a:t>
            </a:r>
            <a:r>
              <a:rPr lang="de-DE" sz="2400" dirty="0" err="1">
                <a:latin typeface="+mj-lt"/>
                <a:cs typeface="Arial"/>
              </a:rPr>
              <a:t>pittosporum</a:t>
            </a:r>
            <a:r>
              <a:rPr lang="de-DE" sz="2400" dirty="0" smtClean="0">
                <a:latin typeface="+mj-lt"/>
                <a:cs typeface="Arial"/>
              </a:rPr>
              <a:t>'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78904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Wenn </a:t>
            </a:r>
            <a:r>
              <a:rPr lang="de-DE" sz="2400" dirty="0" err="1" smtClean="0">
                <a:latin typeface="+mj-lt"/>
                <a:cs typeface="Arial"/>
              </a:rPr>
              <a:t>Flapping</a:t>
            </a:r>
            <a:r>
              <a:rPr lang="de-DE" sz="2400" dirty="0" smtClean="0">
                <a:latin typeface="+mj-lt"/>
                <a:cs typeface="Arial"/>
              </a:rPr>
              <a:t> als Lautwandel zuerst in häufigen Wörtern vorkommt, dann </a:t>
            </a:r>
            <a:r>
              <a:rPr lang="de-DE" sz="2400" b="1" dirty="0" smtClean="0">
                <a:latin typeface="+mj-lt"/>
                <a:cs typeface="Arial"/>
              </a:rPr>
              <a:t>müsste eine Interaktion zwischen Alter und Worthäufigkeit vorliegen</a:t>
            </a:r>
            <a:r>
              <a:rPr lang="de-DE" sz="2400" dirty="0" smtClean="0">
                <a:latin typeface="+mj-lt"/>
                <a:cs typeface="Arial"/>
              </a:rPr>
              <a:t>: junge und ältere Leute müsste sich in der Benutzung von </a:t>
            </a:r>
            <a:r>
              <a:rPr lang="de-DE" sz="2400" dirty="0">
                <a:cs typeface="Arial"/>
              </a:rPr>
              <a:t>[</a:t>
            </a:r>
            <a:r>
              <a:rPr lang="de-DE" sz="2400" dirty="0" err="1">
                <a:cs typeface="Arial"/>
              </a:rPr>
              <a:t>ɾ</a:t>
            </a:r>
            <a:r>
              <a:rPr lang="de-DE" sz="2400" dirty="0" smtClean="0">
                <a:cs typeface="Arial"/>
              </a:rPr>
              <a:t>] eher in häufigen Wörtern unterscheiden.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664" y="4465"/>
            <a:ext cx="446449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Intervokalischer </a:t>
            </a:r>
            <a:r>
              <a:rPr lang="de-DE" sz="2400" dirty="0" err="1" smtClean="0">
                <a:cs typeface="Arial"/>
              </a:rPr>
              <a:t>Flapping</a:t>
            </a:r>
            <a:r>
              <a:rPr lang="de-DE" sz="2400" dirty="0" smtClean="0">
                <a:cs typeface="Arial"/>
              </a:rPr>
              <a:t> in NZE</a:t>
            </a:r>
            <a:endParaRPr lang="de-DE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25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19" t="11714" r="23052" b="22609"/>
          <a:stretch/>
        </p:blipFill>
        <p:spPr>
          <a:xfrm>
            <a:off x="1580828" y="1673423"/>
            <a:ext cx="5799484" cy="4276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4728" y="116632"/>
            <a:ext cx="446449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Intervokalischer </a:t>
            </a:r>
            <a:r>
              <a:rPr lang="de-DE" sz="2400" dirty="0" err="1" smtClean="0">
                <a:cs typeface="Arial"/>
              </a:rPr>
              <a:t>Flapping</a:t>
            </a:r>
            <a:r>
              <a:rPr lang="de-DE" sz="2400" dirty="0" smtClean="0">
                <a:cs typeface="Arial"/>
              </a:rPr>
              <a:t> in NZE</a:t>
            </a:r>
            <a:endParaRPr lang="de-DE" sz="2400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7886" y="3765858"/>
            <a:ext cx="243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Proportion von </a:t>
            </a:r>
            <a:r>
              <a:rPr lang="de-DE" sz="2400" dirty="0">
                <a:cs typeface="Arial"/>
              </a:rPr>
              <a:t>[</a:t>
            </a:r>
            <a:r>
              <a:rPr lang="de-DE" sz="2400" dirty="0" err="1">
                <a:cs typeface="Arial"/>
              </a:rPr>
              <a:t>ɾ</a:t>
            </a:r>
            <a:r>
              <a:rPr lang="de-DE" sz="2400" dirty="0">
                <a:cs typeface="Arial"/>
              </a:rPr>
              <a:t>]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4728" y="1609080"/>
            <a:ext cx="1440160" cy="45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sehr alt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15567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alt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4168" y="1556792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jung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088" y="77808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Der Unterschied zwischen jung und (sehr) alt ist viel größer in häufigen (schwarz) als in seltenen Wörtern (grau)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2852" y="3068960"/>
            <a:ext cx="432048" cy="36004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7822852" y="4221088"/>
            <a:ext cx="432048" cy="36004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7668344" y="242088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häufig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0984" y="3700413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selten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2916" y="6180438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Aus Hay &amp; </a:t>
            </a:r>
            <a:r>
              <a:rPr lang="de-DE" sz="2400" dirty="0" err="1" smtClean="0">
                <a:latin typeface="+mj-lt"/>
                <a:cs typeface="Arial"/>
              </a:rPr>
              <a:t>Foulkes</a:t>
            </a:r>
            <a:r>
              <a:rPr lang="de-DE" sz="2400" dirty="0" smtClean="0">
                <a:latin typeface="+mj-lt"/>
                <a:cs typeface="Arial"/>
              </a:rPr>
              <a:t> (2016), </a:t>
            </a:r>
            <a:r>
              <a:rPr lang="de-DE" sz="2400" i="1" dirty="0" smtClean="0">
                <a:latin typeface="+mj-lt"/>
                <a:cs typeface="Arial"/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258105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088" y="80691"/>
            <a:ext cx="8568952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Die Verschiebung von kurzen Vokalen in neuseeland-englisch</a:t>
            </a:r>
            <a:endParaRPr lang="de-DE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188" y="5423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[a] </a:t>
            </a:r>
            <a:r>
              <a:rPr lang="de-DE" sz="2400" dirty="0" smtClean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 [</a:t>
            </a:r>
            <a:r>
              <a:rPr lang="de-DE" sz="2400" dirty="0" err="1" smtClean="0">
                <a:latin typeface="+mj-lt"/>
                <a:cs typeface="Arial"/>
              </a:rPr>
              <a:t>ɛ</a:t>
            </a:r>
            <a:r>
              <a:rPr lang="de-DE" sz="2400" dirty="0" smtClean="0">
                <a:latin typeface="+mj-lt"/>
                <a:cs typeface="Arial"/>
              </a:rPr>
              <a:t>] 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 [</a:t>
            </a:r>
            <a:r>
              <a:rPr lang="de-DE" sz="2400" dirty="0" err="1" smtClean="0">
                <a:latin typeface="Times New Roman"/>
                <a:cs typeface="Times New Roman"/>
              </a:rPr>
              <a:t>ɪ</a:t>
            </a:r>
            <a:r>
              <a:rPr lang="de-DE" sz="2400" dirty="0" smtClean="0">
                <a:latin typeface="+mj-lt"/>
                <a:cs typeface="Arial"/>
              </a:rPr>
              <a:t>] 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 [</a:t>
            </a:r>
            <a:r>
              <a:rPr lang="de-DE" sz="2400" dirty="0" err="1" smtClean="0">
                <a:latin typeface="+mj-lt"/>
                <a:cs typeface="Arial"/>
              </a:rPr>
              <a:t>ə</a:t>
            </a:r>
            <a:r>
              <a:rPr lang="de-DE" sz="2400" dirty="0" smtClean="0">
                <a:latin typeface="+mj-lt"/>
                <a:cs typeface="Arial"/>
              </a:rPr>
              <a:t>] (</a:t>
            </a:r>
            <a:r>
              <a:rPr lang="de-DE" sz="2400" dirty="0" err="1" smtClean="0">
                <a:latin typeface="+mj-lt"/>
                <a:cs typeface="Arial"/>
              </a:rPr>
              <a:t>had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head</a:t>
            </a:r>
            <a:r>
              <a:rPr lang="de-DE" sz="2400" dirty="0" err="1">
                <a:latin typeface="Times New Roman"/>
                <a:cs typeface="Times New Roman"/>
              </a:rPr>
              <a:t>→</a:t>
            </a:r>
            <a:r>
              <a:rPr lang="de-DE" sz="2400" dirty="0" err="1" smtClean="0">
                <a:latin typeface="+mj-lt"/>
                <a:cs typeface="Arial"/>
              </a:rPr>
              <a:t>hid</a:t>
            </a:r>
            <a:r>
              <a:rPr lang="de-DE" sz="2400" dirty="0" smtClean="0">
                <a:latin typeface="+mj-lt"/>
                <a:cs typeface="Arial"/>
              </a:rPr>
              <a:t>-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err="1" smtClean="0">
                <a:latin typeface="+mj-lt"/>
                <a:cs typeface="Arial"/>
              </a:rPr>
              <a:t>h</a:t>
            </a:r>
            <a:r>
              <a:rPr lang="de-DE" sz="2400" dirty="0" err="1" smtClean="0">
                <a:cs typeface="Arial"/>
              </a:rPr>
              <a:t>əd</a:t>
            </a:r>
            <a:r>
              <a:rPr lang="de-DE" sz="2400" dirty="0">
                <a:cs typeface="Arial"/>
              </a:rPr>
              <a:t>)</a:t>
            </a:r>
            <a:endParaRPr lang="de-DE" sz="2400" dirty="0" smtClean="0">
              <a:latin typeface="+mj-lt"/>
              <a:cs typeface="Arial"/>
            </a:endParaRPr>
          </a:p>
        </p:txBody>
      </p:sp>
      <p:pic>
        <p:nvPicPr>
          <p:cNvPr id="18" name="Picture 17" descr="fig1.jpe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"/>
          <a:stretch/>
        </p:blipFill>
        <p:spPr>
          <a:xfrm>
            <a:off x="15597" y="2010670"/>
            <a:ext cx="9112490" cy="3557279"/>
          </a:xfrm>
          <a:prstGeom prst="rect">
            <a:avLst/>
          </a:prstGeom>
        </p:spPr>
      </p:pic>
      <p:pic>
        <p:nvPicPr>
          <p:cNvPr id="19" name="S029W02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180665" y="5551015"/>
            <a:ext cx="423335" cy="423335"/>
          </a:xfrm>
          <a:prstGeom prst="rect">
            <a:avLst/>
          </a:prstGeom>
        </p:spPr>
      </p:pic>
      <p:pic>
        <p:nvPicPr>
          <p:cNvPr id="20" name="S029W015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07904" y="5551015"/>
            <a:ext cx="406401" cy="406401"/>
          </a:xfrm>
          <a:prstGeom prst="rect">
            <a:avLst/>
          </a:prstGeom>
        </p:spPr>
      </p:pic>
      <p:pic>
        <p:nvPicPr>
          <p:cNvPr id="21" name="S029W014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62230" y="5498392"/>
            <a:ext cx="475958" cy="4759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45680" y="994276"/>
            <a:ext cx="4353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heed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smtClean="0">
                <a:solidFill>
                  <a:srgbClr val="008000"/>
                </a:solidFill>
                <a:latin typeface="+mj-lt"/>
              </a:rPr>
              <a:t>head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had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smtClean="0">
                <a:solidFill>
                  <a:srgbClr val="0000FF"/>
                </a:solidFill>
                <a:latin typeface="+mj-lt"/>
              </a:rPr>
              <a:t>hard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hoard</a:t>
            </a:r>
            <a:r>
              <a:rPr lang="en-US" sz="2400" dirty="0" smtClean="0">
                <a:latin typeface="+mj-lt"/>
              </a:rPr>
              <a:t>, hid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3549" y="1234855"/>
            <a:ext cx="7588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Sprechernormalisierte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Werte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zum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zeitlichen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Mittelpunkt</a:t>
            </a:r>
            <a:endParaRPr lang="en-US" sz="2400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7257" y="5337116"/>
            <a:ext cx="20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hid, had, head von young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520" y="1696521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Isolierte Wörter aufgenommen in zwei neuseeländischen Städten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9628" y="6337390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Daten </a:t>
            </a:r>
            <a:r>
              <a:rPr lang="de-DE" sz="1600" dirty="0" smtClean="0">
                <a:latin typeface="+mj-lt"/>
                <a:cs typeface="Arial"/>
              </a:rPr>
              <a:t>bereitgestellt von </a:t>
            </a:r>
            <a:r>
              <a:rPr lang="de-DE" sz="1600" dirty="0" smtClean="0"/>
              <a:t>Paul Warren, University </a:t>
            </a:r>
            <a:r>
              <a:rPr lang="de-DE" sz="1600" dirty="0" err="1"/>
              <a:t>of</a:t>
            </a:r>
            <a:r>
              <a:rPr lang="de-DE" sz="1600" dirty="0"/>
              <a:t> Victoria Wellington, NZ. </a:t>
            </a:r>
          </a:p>
        </p:txBody>
      </p:sp>
    </p:spTree>
    <p:extLst>
      <p:ext uri="{BB962C8B-B14F-4D97-AF65-F5344CB8AC3E}">
        <p14:creationId xmlns:p14="http://schemas.microsoft.com/office/powerpoint/2010/main" val="221780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0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7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316" y="198884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Daten aus dem ONZE/MU Korpus: 2741 Wörter (80646 Beobachtungen) aus 549 Sprechern geboren zwischen 1851–198.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93676" y="3444348"/>
            <a:ext cx="7403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F1 und F2 </a:t>
            </a:r>
            <a:r>
              <a:rPr lang="en-US" sz="2400" dirty="0" err="1" smtClean="0"/>
              <a:t>Messungen</a:t>
            </a:r>
            <a:r>
              <a:rPr lang="en-US" sz="2400" dirty="0" smtClean="0"/>
              <a:t> von </a:t>
            </a:r>
            <a:r>
              <a:rPr lang="en-US" sz="2400" dirty="0" err="1" smtClean="0"/>
              <a:t>lexikalisch</a:t>
            </a:r>
            <a:r>
              <a:rPr lang="en-US" sz="2400" dirty="0" smtClean="0"/>
              <a:t> </a:t>
            </a:r>
            <a:r>
              <a:rPr lang="en-US" sz="2400" dirty="0" err="1" smtClean="0"/>
              <a:t>betonten</a:t>
            </a:r>
            <a:r>
              <a:rPr lang="en-US" sz="2400" dirty="0" smtClean="0"/>
              <a:t> </a:t>
            </a:r>
            <a:r>
              <a:rPr lang="en-US" sz="2400" dirty="0" err="1" smtClean="0"/>
              <a:t>Vokalen</a:t>
            </a:r>
            <a:r>
              <a:rPr lang="en-US" sz="2400" dirty="0" smtClean="0"/>
              <a:t> in 1 und 2 </a:t>
            </a:r>
            <a:r>
              <a:rPr lang="en-US" sz="2400" dirty="0" err="1" smtClean="0"/>
              <a:t>silbigen</a:t>
            </a:r>
            <a:r>
              <a:rPr lang="en-US" sz="2400" dirty="0" smtClean="0"/>
              <a:t> </a:t>
            </a:r>
            <a:r>
              <a:rPr lang="en-US" sz="2400" dirty="0" err="1" smtClean="0"/>
              <a:t>Wörtern</a:t>
            </a:r>
            <a:r>
              <a:rPr lang="en-US" sz="2400" dirty="0" smtClean="0"/>
              <a:t>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316" y="90872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Hay et al (2015)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analysierten, inwiefern dieser Lautwandel von lexikalischer Häufigkeit beeinflusst wird.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9632" y="616530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hay15</a:t>
            </a:r>
            <a:r>
              <a:rPr lang="de-DE" sz="1600" dirty="0">
                <a:latin typeface="+mj-lt"/>
                <a:cs typeface="Arial"/>
              </a:rPr>
              <a:t>.cognition.pdf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6632"/>
            <a:ext cx="914400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Worthäufigkeit und Lautwandel  kurzen Vokalen in neuseeland-englisch</a:t>
            </a:r>
            <a:endParaRPr lang="de-DE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69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4" y="1124744"/>
            <a:ext cx="8088780" cy="5733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724" y="44283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Entgegen der Erwartungen war der </a:t>
            </a:r>
            <a:r>
              <a:rPr lang="de-DE" sz="2400" dirty="0" smtClean="0">
                <a:cs typeface="Arial"/>
              </a:rPr>
              <a:t>[</a:t>
            </a:r>
            <a:r>
              <a:rPr lang="de-DE" sz="2400" dirty="0">
                <a:cs typeface="Arial"/>
              </a:rPr>
              <a:t>a] 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[</a:t>
            </a:r>
            <a:r>
              <a:rPr lang="de-DE" sz="2400" dirty="0" err="1">
                <a:cs typeface="Arial"/>
              </a:rPr>
              <a:t>ɛ</a:t>
            </a:r>
            <a:r>
              <a:rPr lang="de-DE" sz="2400" dirty="0">
                <a:cs typeface="Arial"/>
              </a:rPr>
              <a:t>] 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[</a:t>
            </a:r>
            <a:r>
              <a:rPr lang="de-DE" sz="2400" dirty="0" err="1">
                <a:latin typeface="Times New Roman"/>
                <a:cs typeface="Times New Roman"/>
              </a:rPr>
              <a:t>ɪ</a:t>
            </a:r>
            <a:r>
              <a:rPr lang="de-DE" sz="2400" dirty="0">
                <a:cs typeface="Arial"/>
              </a:rPr>
              <a:t>] 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cs typeface="Arial"/>
              </a:rPr>
              <a:t> </a:t>
            </a:r>
            <a:r>
              <a:rPr lang="de-DE" sz="2400" dirty="0">
                <a:cs typeface="Arial"/>
              </a:rPr>
              <a:t>[</a:t>
            </a:r>
            <a:r>
              <a:rPr lang="de-DE" sz="2400" dirty="0" err="1">
                <a:cs typeface="Arial"/>
              </a:rPr>
              <a:t>ə</a:t>
            </a:r>
            <a:r>
              <a:rPr lang="de-DE" sz="2400" dirty="0">
                <a:cs typeface="Arial"/>
              </a:rPr>
              <a:t>] </a:t>
            </a:r>
            <a:r>
              <a:rPr lang="de-DE" sz="2400" dirty="0" smtClean="0">
                <a:cs typeface="Arial"/>
              </a:rPr>
              <a:t>Wandel in </a:t>
            </a:r>
            <a:r>
              <a:rPr lang="de-DE" sz="2400" b="1" dirty="0" smtClean="0">
                <a:latin typeface="+mj-lt"/>
                <a:cs typeface="Arial"/>
              </a:rPr>
              <a:t>selteneren</a:t>
            </a:r>
            <a:r>
              <a:rPr lang="de-DE" sz="2400" dirty="0" smtClean="0">
                <a:latin typeface="+mj-lt"/>
                <a:cs typeface="Arial"/>
              </a:rPr>
              <a:t> Wörtern ausgeprägter.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6184" y="257924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6184" y="1844824"/>
            <a:ext cx="1181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Vokal 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6180" y="2348409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seltenen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306180" y="3717032"/>
            <a:ext cx="93610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71768" y="3255367"/>
            <a:ext cx="1279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häufigen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60949" y="4005064"/>
            <a:ext cx="130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Wörtern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997" y="-18835"/>
            <a:ext cx="8568952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Die Verschiebung von kurzen Vokalen in neuseeland-englisch</a:t>
            </a:r>
            <a:endParaRPr lang="de-DE" sz="24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616530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j-lt"/>
                <a:cs typeface="Arial"/>
              </a:rPr>
              <a:t>hay15.cognition.pdf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87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4191000" cy="3949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20250" y="677887"/>
            <a:ext cx="483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Push-</a:t>
            </a:r>
            <a:r>
              <a:rPr lang="de-DE" sz="2400" dirty="0" err="1" smtClean="0">
                <a:latin typeface="+mj-lt"/>
                <a:cs typeface="Arial"/>
              </a:rPr>
              <a:t>chain</a:t>
            </a:r>
            <a:r>
              <a:rPr lang="de-DE" sz="2400" dirty="0" smtClean="0">
                <a:latin typeface="+mj-lt"/>
                <a:cs typeface="Arial"/>
              </a:rPr>
              <a:t>-Lautwandel: BAT</a:t>
            </a:r>
            <a:r>
              <a:rPr lang="de-DE" sz="2400" dirty="0" smtClean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BET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4858420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4</a:t>
            </a:r>
            <a:r>
              <a:rPr lang="de-DE" sz="2400" dirty="0" smtClean="0">
                <a:latin typeface="+mj-lt"/>
                <a:cs typeface="Arial"/>
              </a:rPr>
              <a:t>. Daher werden seltene Wörter nur mit Produktionen aus dem nicht überlappenden Teil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allerdings weiter weg von BAT ergänzt.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204" y="1142587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</a:t>
            </a:r>
            <a:r>
              <a:rPr lang="de-DE" sz="2400" dirty="0" err="1" smtClean="0">
                <a:latin typeface="+mj-lt"/>
                <a:cs typeface="Arial"/>
              </a:rPr>
              <a:t>Exemplartheorie</a:t>
            </a:r>
            <a:r>
              <a:rPr lang="de-DE" sz="2400" dirty="0" smtClean="0">
                <a:latin typeface="+mj-lt"/>
                <a:cs typeface="Arial"/>
              </a:rPr>
              <a:t>: Ein </a:t>
            </a:r>
            <a:r>
              <a:rPr lang="de-DE" sz="2400" dirty="0" smtClean="0">
                <a:latin typeface="+mj-lt"/>
                <a:cs typeface="Arial"/>
              </a:rPr>
              <a:t>Hörer ergänzt seine Verteilungen, nur wenn das Wort gut verständlich </a:t>
            </a:r>
            <a:r>
              <a:rPr lang="de-DE" sz="2400" dirty="0" smtClean="0">
                <a:latin typeface="+mj-lt"/>
                <a:cs typeface="Arial"/>
              </a:rPr>
              <a:t>ist.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708920"/>
            <a:ext cx="4334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3. Seltene Wörter </a:t>
            </a:r>
            <a:r>
              <a:rPr lang="en-AU" sz="2400" dirty="0" err="1" smtClean="0">
                <a:latin typeface="+mj-lt"/>
                <a:cs typeface="Arial"/>
              </a:rPr>
              <a:t>sind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im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überlappenden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Teil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nicht</a:t>
            </a:r>
            <a:r>
              <a:rPr lang="en-AU" sz="2400" dirty="0" smtClean="0">
                <a:latin typeface="+mj-lt"/>
                <a:cs typeface="Arial"/>
              </a:rPr>
              <a:t> gut </a:t>
            </a:r>
            <a:r>
              <a:rPr lang="en-AU" sz="2400" dirty="0" err="1" smtClean="0">
                <a:latin typeface="+mj-lt"/>
                <a:cs typeface="Arial"/>
              </a:rPr>
              <a:t>verständlich</a:t>
            </a:r>
            <a:r>
              <a:rPr lang="en-AU" sz="2400" dirty="0" smtClean="0">
                <a:latin typeface="+mj-lt"/>
                <a:cs typeface="Arial"/>
              </a:rPr>
              <a:t>. </a:t>
            </a:r>
            <a:r>
              <a:rPr lang="en-AU" sz="2400" dirty="0" err="1" smtClean="0">
                <a:latin typeface="+mj-lt"/>
                <a:cs typeface="Arial"/>
              </a:rPr>
              <a:t>Häufige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Wörter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aber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schon</a:t>
            </a:r>
            <a:r>
              <a:rPr lang="en-AU" sz="2400" dirty="0" smtClean="0">
                <a:latin typeface="+mj-lt"/>
                <a:cs typeface="Arial"/>
              </a:rPr>
              <a:t> (</a:t>
            </a:r>
            <a:r>
              <a:rPr lang="en-AU" sz="2400" dirty="0" err="1" smtClean="0">
                <a:latin typeface="+mj-lt"/>
                <a:cs typeface="Arial"/>
              </a:rPr>
              <a:t>weil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sie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eher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vom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Kontext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vorhersagbar</a:t>
            </a:r>
            <a:r>
              <a:rPr lang="en-AU" sz="2400" dirty="0" smtClean="0">
                <a:latin typeface="+mj-lt"/>
                <a:cs typeface="Arial"/>
              </a:rPr>
              <a:t> </a:t>
            </a:r>
            <a:r>
              <a:rPr lang="en-AU" sz="2400" dirty="0" err="1" smtClean="0">
                <a:latin typeface="+mj-lt"/>
                <a:cs typeface="Arial"/>
              </a:rPr>
              <a:t>sind</a:t>
            </a:r>
            <a:r>
              <a:rPr lang="en-AU" sz="2400" dirty="0" smtClean="0">
                <a:latin typeface="+mj-lt"/>
                <a:cs typeface="Arial"/>
              </a:rPr>
              <a:t>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360" y="572592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5. Daher verschiebt sich BET schneller weg von BAT in seltenen Wörtern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2182" y="68396"/>
            <a:ext cx="579613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Modell von Lautwandel in Hay et al (2015)</a:t>
            </a:r>
            <a:endParaRPr lang="de-DE" sz="2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55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7944"/>
            <a:ext cx="7430988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Analyse der </a:t>
            </a:r>
            <a:r>
              <a:rPr lang="de-DE" sz="2400" dirty="0">
                <a:cs typeface="Arial"/>
              </a:rPr>
              <a:t>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>
                <a:cs typeface="Arial"/>
              </a:rPr>
              <a:t>/-Vokalisierung </a:t>
            </a:r>
            <a:r>
              <a:rPr lang="de-DE" sz="2400" dirty="0" smtClean="0">
                <a:cs typeface="Arial"/>
              </a:rPr>
              <a:t>und lexikalische Häufigkeit</a:t>
            </a:r>
            <a:endParaRPr lang="de-DE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1460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Helle und dunkle </a:t>
            </a:r>
            <a:r>
              <a:rPr lang="de-DE" sz="2400" dirty="0">
                <a:solidFill>
                  <a:srgbClr val="0000FF"/>
                </a:solidFill>
                <a:cs typeface="Arial"/>
              </a:rPr>
              <a:t>/</a:t>
            </a:r>
            <a:r>
              <a:rPr lang="de-DE" sz="2400" dirty="0">
                <a:solidFill>
                  <a:srgbClr val="0000FF"/>
                </a:solidFill>
                <a:latin typeface="Courier"/>
                <a:cs typeface="Courier"/>
              </a:rPr>
              <a:t>l</a:t>
            </a:r>
            <a:r>
              <a:rPr lang="de-DE" sz="2400" dirty="0">
                <a:solidFill>
                  <a:srgbClr val="0000FF"/>
                </a:solidFill>
                <a:cs typeface="Arial"/>
              </a:rPr>
              <a:t>/-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2596" y="327527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In </a:t>
            </a:r>
            <a:r>
              <a:rPr lang="de-DE" sz="2400" dirty="0" smtClean="0">
                <a:latin typeface="+mj-lt"/>
                <a:cs typeface="Arial"/>
              </a:rPr>
              <a:t>Standardenglisch sind </a:t>
            </a:r>
            <a:r>
              <a:rPr lang="de-DE" sz="2400" dirty="0" smtClean="0">
                <a:cs typeface="Arial"/>
              </a:rPr>
              <a:t>[</a:t>
            </a:r>
            <a:r>
              <a:rPr lang="de-DE" sz="2400" dirty="0" err="1" smtClean="0">
                <a:latin typeface="Courier"/>
                <a:cs typeface="Courier"/>
              </a:rPr>
              <a:t>l</a:t>
            </a:r>
            <a:r>
              <a:rPr lang="de-DE" sz="2400" dirty="0" err="1">
                <a:cs typeface="Courier"/>
              </a:rPr>
              <a:t>,</a:t>
            </a:r>
            <a:r>
              <a:rPr lang="de-DE" sz="2400" dirty="0" err="1" smtClean="0">
                <a:latin typeface="Courier"/>
                <a:cs typeface="Courier"/>
              </a:rPr>
              <a:t>l</a:t>
            </a:r>
            <a:r>
              <a:rPr lang="de-DE" sz="2400" dirty="0" smtClean="0">
                <a:latin typeface="Courier"/>
                <a:cs typeface="Courier"/>
              </a:rPr>
              <a:t>̴</a:t>
            </a:r>
            <a:r>
              <a:rPr lang="de-DE" sz="2400" dirty="0" smtClean="0">
                <a:cs typeface="Courier"/>
              </a:rPr>
              <a:t>] </a:t>
            </a:r>
            <a:r>
              <a:rPr lang="de-DE" sz="2400" dirty="0" smtClean="0">
                <a:latin typeface="+mj-lt"/>
                <a:cs typeface="Arial"/>
              </a:rPr>
              <a:t>phonetische Varianten vom selben Phonem: </a:t>
            </a:r>
            <a:r>
              <a:rPr lang="de-DE" sz="2400" dirty="0">
                <a:cs typeface="Arial"/>
              </a:rPr>
              <a:t>[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 smtClean="0">
                <a:cs typeface="Arial"/>
              </a:rPr>
              <a:t>] </a:t>
            </a:r>
            <a:r>
              <a:rPr lang="de-DE" sz="2400" dirty="0" err="1" smtClean="0">
                <a:cs typeface="Arial"/>
              </a:rPr>
              <a:t>initial</a:t>
            </a:r>
            <a:r>
              <a:rPr lang="de-DE" sz="2400" dirty="0" smtClean="0">
                <a:cs typeface="Arial"/>
              </a:rPr>
              <a:t> (</a:t>
            </a:r>
            <a:r>
              <a:rPr lang="de-DE" sz="2400" i="1" dirty="0" err="1" smtClean="0">
                <a:cs typeface="Arial"/>
              </a:rPr>
              <a:t>leaf</a:t>
            </a:r>
            <a:r>
              <a:rPr lang="de-DE" sz="2400" dirty="0" smtClean="0">
                <a:cs typeface="Arial"/>
              </a:rPr>
              <a:t>), </a:t>
            </a:r>
            <a:r>
              <a:rPr lang="de-DE" sz="2400" dirty="0">
                <a:cs typeface="Courier"/>
              </a:rPr>
              <a:t>[</a:t>
            </a:r>
            <a:r>
              <a:rPr lang="de-DE" sz="2400" dirty="0">
                <a:latin typeface="Courier"/>
                <a:cs typeface="Courier"/>
              </a:rPr>
              <a:t>l̴</a:t>
            </a:r>
            <a:r>
              <a:rPr lang="de-DE" sz="2400" dirty="0">
                <a:cs typeface="Courier"/>
              </a:rPr>
              <a:t>] </a:t>
            </a:r>
            <a:r>
              <a:rPr lang="de-DE" sz="2400" dirty="0" smtClean="0">
                <a:cs typeface="Courier"/>
              </a:rPr>
              <a:t>final und vor einer Pause (</a:t>
            </a:r>
            <a:r>
              <a:rPr lang="de-DE" sz="2400" i="1" dirty="0" err="1" smtClean="0">
                <a:cs typeface="Courier"/>
              </a:rPr>
              <a:t>feel</a:t>
            </a:r>
            <a:r>
              <a:rPr lang="de-DE" sz="2400" dirty="0" smtClean="0">
                <a:cs typeface="Courier"/>
              </a:rPr>
              <a:t>), und etwas dazwischen für nicht-finale /l/s vor einem Vokal in z.B. </a:t>
            </a:r>
            <a:r>
              <a:rPr lang="de-DE" sz="2400" i="1" dirty="0" err="1" smtClean="0">
                <a:cs typeface="Courier"/>
              </a:rPr>
              <a:t>feeling</a:t>
            </a:r>
            <a:r>
              <a:rPr lang="de-DE" sz="2400" dirty="0" smtClean="0">
                <a:cs typeface="Courier"/>
              </a:rPr>
              <a:t> aber dann etwas dunkler in </a:t>
            </a:r>
            <a:r>
              <a:rPr lang="de-DE" sz="2400" i="1" dirty="0" err="1" smtClean="0">
                <a:cs typeface="Courier"/>
              </a:rPr>
              <a:t>feel</a:t>
            </a:r>
            <a:r>
              <a:rPr lang="de-DE" sz="2400" i="1" dirty="0" smtClean="0">
                <a:cs typeface="Courier"/>
              </a:rPr>
              <a:t> </a:t>
            </a:r>
            <a:r>
              <a:rPr lang="de-DE" sz="2400" i="1" dirty="0" err="1" smtClean="0">
                <a:cs typeface="Courier"/>
              </a:rPr>
              <a:t>it</a:t>
            </a:r>
            <a:r>
              <a:rPr lang="de-DE" sz="2400" i="1" dirty="0" smtClean="0">
                <a:cs typeface="Courier"/>
              </a:rPr>
              <a:t> </a:t>
            </a:r>
            <a:r>
              <a:rPr lang="de-DE" sz="2400" dirty="0" smtClean="0">
                <a:cs typeface="Courier"/>
              </a:rPr>
              <a:t>(</a:t>
            </a:r>
            <a:r>
              <a:rPr lang="de-DE" sz="2400" dirty="0" err="1" smtClean="0">
                <a:cs typeface="Courier"/>
              </a:rPr>
              <a:t>Bladon</a:t>
            </a:r>
            <a:r>
              <a:rPr lang="de-DE" sz="2400" dirty="0" smtClean="0">
                <a:cs typeface="Courier"/>
              </a:rPr>
              <a:t> &amp; Al-</a:t>
            </a:r>
            <a:r>
              <a:rPr lang="de-DE" sz="2400" dirty="0" err="1" smtClean="0">
                <a:cs typeface="Courier"/>
              </a:rPr>
              <a:t>Bamerni</a:t>
            </a:r>
            <a:r>
              <a:rPr lang="de-DE" sz="2400" dirty="0" smtClean="0">
                <a:cs typeface="Courier"/>
              </a:rPr>
              <a:t>, 1976).</a:t>
            </a:r>
            <a:r>
              <a:rPr lang="de-DE" sz="2400" dirty="0" smtClean="0">
                <a:cs typeface="Arial"/>
              </a:rPr>
              <a:t>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407262"/>
            <a:ext cx="743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Albanisch: der Kontrast zwischen /</a:t>
            </a:r>
            <a:r>
              <a:rPr lang="de-DE" sz="2400" dirty="0" err="1" smtClean="0">
                <a:latin typeface="Courier"/>
                <a:cs typeface="Courier"/>
              </a:rPr>
              <a:t>l</a:t>
            </a:r>
            <a:r>
              <a:rPr lang="de-DE" sz="2400" dirty="0" err="1" smtClean="0">
                <a:latin typeface="+mj-lt"/>
                <a:cs typeface="Courier"/>
              </a:rPr>
              <a:t>,</a:t>
            </a:r>
            <a:r>
              <a:rPr lang="de-DE" sz="2400" dirty="0" err="1" smtClean="0">
                <a:latin typeface="Courier"/>
                <a:cs typeface="Courier"/>
              </a:rPr>
              <a:t>l</a:t>
            </a:r>
            <a:r>
              <a:rPr lang="de-DE" sz="2400" dirty="0" smtClean="0">
                <a:latin typeface="Courier"/>
                <a:cs typeface="Courier"/>
              </a:rPr>
              <a:t>̴</a:t>
            </a:r>
            <a:r>
              <a:rPr lang="de-DE" sz="2400" dirty="0" smtClean="0">
                <a:cs typeface="Courier"/>
              </a:rPr>
              <a:t>/ ist phonologisch</a:t>
            </a:r>
            <a:r>
              <a:rPr lang="de-DE" sz="2400" baseline="30000" dirty="0" smtClean="0">
                <a:cs typeface="Courier"/>
              </a:rPr>
              <a:t>1</a:t>
            </a:r>
            <a:endParaRPr lang="de-DE" sz="2400" baseline="30000" dirty="0" smtClean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844" y="1576265"/>
            <a:ext cx="8240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In einem </a:t>
            </a:r>
            <a:r>
              <a:rPr lang="de-DE" sz="2400" dirty="0">
                <a:latin typeface="+mj-lt"/>
                <a:cs typeface="Arial"/>
              </a:rPr>
              <a:t>dunklen </a:t>
            </a:r>
            <a:r>
              <a:rPr lang="de-DE" sz="2400" dirty="0" smtClean="0">
                <a:cs typeface="Courier"/>
              </a:rPr>
              <a:t>[</a:t>
            </a:r>
            <a:r>
              <a:rPr lang="de-DE" sz="2400" dirty="0" smtClean="0">
                <a:latin typeface="Courier"/>
                <a:cs typeface="Courier"/>
              </a:rPr>
              <a:t>l̴</a:t>
            </a:r>
            <a:r>
              <a:rPr lang="de-DE" sz="2400" dirty="0" smtClean="0">
                <a:latin typeface="+mj-lt"/>
                <a:cs typeface="Courier"/>
              </a:rPr>
              <a:t>]</a:t>
            </a:r>
            <a:r>
              <a:rPr lang="de-DE" sz="2400" dirty="0" smtClean="0">
                <a:cs typeface="Courier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wird </a:t>
            </a:r>
            <a:r>
              <a:rPr lang="de-DE" sz="2400" dirty="0" smtClean="0">
                <a:latin typeface="+mj-lt"/>
                <a:cs typeface="Arial"/>
              </a:rPr>
              <a:t>das </a:t>
            </a:r>
            <a:r>
              <a:rPr lang="de-DE" sz="2400" dirty="0" err="1" smtClean="0">
                <a:latin typeface="+mj-lt"/>
                <a:cs typeface="Arial"/>
              </a:rPr>
              <a:t>Zungendorsum</a:t>
            </a:r>
            <a:r>
              <a:rPr lang="de-DE" sz="2400" dirty="0" smtClean="0">
                <a:latin typeface="+mj-lt"/>
                <a:cs typeface="Arial"/>
              </a:rPr>
              <a:t> angehoben: daher ein [</a:t>
            </a:r>
            <a:r>
              <a:rPr lang="de-DE" sz="2400" dirty="0" smtClean="0">
                <a:latin typeface="Courier"/>
                <a:cs typeface="Courier"/>
              </a:rPr>
              <a:t>l</a:t>
            </a:r>
            <a:r>
              <a:rPr lang="de-DE" sz="2400" dirty="0" smtClean="0">
                <a:latin typeface="+mj-lt"/>
                <a:cs typeface="Arial"/>
              </a:rPr>
              <a:t>] überlagert mit Zungenmerkmalen von einem /</a:t>
            </a:r>
            <a:r>
              <a:rPr lang="de-DE" sz="2400" dirty="0" err="1" smtClean="0">
                <a:latin typeface="+mj-lt"/>
                <a:cs typeface="Arial"/>
              </a:rPr>
              <a:t>u</a:t>
            </a:r>
            <a:r>
              <a:rPr lang="de-DE" sz="2400" dirty="0" smtClean="0">
                <a:latin typeface="+mj-lt"/>
                <a:cs typeface="Arial"/>
              </a:rPr>
              <a:t>/</a:t>
            </a:r>
          </a:p>
        </p:txBody>
      </p:sp>
      <p:sp>
        <p:nvSpPr>
          <p:cNvPr id="6" name="Oval 5"/>
          <p:cNvSpPr/>
          <p:nvPr/>
        </p:nvSpPr>
        <p:spPr>
          <a:xfrm>
            <a:off x="435844" y="2535287"/>
            <a:ext cx="247724" cy="2359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435844" y="3491296"/>
            <a:ext cx="247724" cy="23592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/>
          <p:cNvSpPr txBox="1"/>
          <p:nvPr/>
        </p:nvSpPr>
        <p:spPr>
          <a:xfrm>
            <a:off x="435844" y="5445224"/>
            <a:ext cx="79662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de </a:t>
            </a:r>
            <a:r>
              <a:rPr lang="de-DE" sz="1600" dirty="0" err="1" smtClean="0">
                <a:latin typeface="+mj-lt"/>
                <a:cs typeface="Arial"/>
              </a:rPr>
              <a:t>Leeuw</a:t>
            </a:r>
            <a:r>
              <a:rPr lang="de-DE" sz="1600" dirty="0">
                <a:latin typeface="+mj-lt"/>
                <a:cs typeface="Arial"/>
              </a:rPr>
              <a:t>, E., </a:t>
            </a:r>
            <a:r>
              <a:rPr lang="de-DE" sz="1600" dirty="0" err="1">
                <a:latin typeface="+mj-lt"/>
                <a:cs typeface="Arial"/>
              </a:rPr>
              <a:t>Tusha</a:t>
            </a:r>
            <a:r>
              <a:rPr lang="de-DE" sz="1600" dirty="0">
                <a:latin typeface="+mj-lt"/>
                <a:cs typeface="Arial"/>
              </a:rPr>
              <a:t>, A., &amp; Schmid, M. (2018). </a:t>
            </a:r>
            <a:r>
              <a:rPr lang="de-DE" sz="1600" i="1" dirty="0" err="1">
                <a:latin typeface="+mj-lt"/>
                <a:cs typeface="Arial"/>
              </a:rPr>
              <a:t>Bilingualism</a:t>
            </a:r>
            <a:r>
              <a:rPr lang="de-DE" sz="1600" i="1" dirty="0">
                <a:latin typeface="+mj-lt"/>
                <a:cs typeface="Arial"/>
              </a:rPr>
              <a:t>: Language </a:t>
            </a:r>
            <a:r>
              <a:rPr lang="de-DE" sz="1600" i="1" dirty="0" err="1">
                <a:latin typeface="+mj-lt"/>
                <a:cs typeface="Arial"/>
              </a:rPr>
              <a:t>and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Cognition</a:t>
            </a:r>
            <a:r>
              <a:rPr lang="de-DE" sz="1600" dirty="0">
                <a:latin typeface="+mj-lt"/>
                <a:cs typeface="Arial"/>
              </a:rPr>
              <a:t>, 21, 278-295</a:t>
            </a:r>
            <a:r>
              <a:rPr lang="de-DE" sz="1600" dirty="0" smtClean="0">
                <a:latin typeface="+mj-lt"/>
                <a:cs typeface="Arial"/>
              </a:rPr>
              <a:t>. 2.</a:t>
            </a:r>
            <a:r>
              <a:rPr lang="en-US" sz="1600" dirty="0">
                <a:latin typeface="+mj-lt"/>
                <a:cs typeface="Arial"/>
              </a:rPr>
              <a:t> </a:t>
            </a:r>
            <a:r>
              <a:rPr lang="en-US" sz="1600" dirty="0" err="1">
                <a:latin typeface="+mj-lt"/>
                <a:cs typeface="Arial"/>
              </a:rPr>
              <a:t>Bladon</a:t>
            </a:r>
            <a:r>
              <a:rPr lang="en-US" sz="1600" dirty="0">
                <a:latin typeface="+mj-lt"/>
                <a:cs typeface="Arial"/>
              </a:rPr>
              <a:t>, R.  &amp; Al-</a:t>
            </a:r>
            <a:r>
              <a:rPr lang="en-US" sz="1600" dirty="0" err="1">
                <a:latin typeface="+mj-lt"/>
                <a:cs typeface="Arial"/>
              </a:rPr>
              <a:t>Bamerni</a:t>
            </a:r>
            <a:r>
              <a:rPr lang="en-US" sz="1600" dirty="0">
                <a:latin typeface="+mj-lt"/>
                <a:cs typeface="Arial"/>
              </a:rPr>
              <a:t>, A. (1976), </a:t>
            </a:r>
            <a:r>
              <a:rPr lang="en-US" sz="1600" i="1" dirty="0">
                <a:latin typeface="+mj-lt"/>
                <a:cs typeface="Arial"/>
              </a:rPr>
              <a:t>Journal of Phonetics</a:t>
            </a:r>
            <a:r>
              <a:rPr lang="en-US" sz="1600" dirty="0">
                <a:latin typeface="+mj-lt"/>
                <a:cs typeface="Arial"/>
              </a:rPr>
              <a:t>, 4,  137-150.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1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844" y="250770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London-Cockney English: /wo:/ (</a:t>
            </a:r>
            <a:r>
              <a:rPr lang="de-DE" sz="2400" i="1" dirty="0" smtClean="0">
                <a:latin typeface="+mj-lt"/>
                <a:cs typeface="Arial"/>
              </a:rPr>
              <a:t>wall</a:t>
            </a:r>
            <a:r>
              <a:rPr lang="de-DE" sz="2400" dirty="0" smtClean="0">
                <a:latin typeface="+mj-lt"/>
                <a:cs typeface="Arial"/>
              </a:rPr>
              <a:t>), /</a:t>
            </a:r>
            <a:r>
              <a:rPr lang="de-DE" sz="2400" dirty="0" err="1" smtClean="0">
                <a:latin typeface="+mj-lt"/>
                <a:cs typeface="Arial"/>
              </a:rPr>
              <a:t>fiʊ</a:t>
            </a:r>
            <a:r>
              <a:rPr lang="de-DE" sz="2400" dirty="0" smtClean="0">
                <a:latin typeface="+mj-lt"/>
                <a:cs typeface="Arial"/>
              </a:rPr>
              <a:t>/ (</a:t>
            </a:r>
            <a:r>
              <a:rPr lang="de-DE" sz="2400" i="1" dirty="0" err="1" smtClean="0">
                <a:latin typeface="+mj-lt"/>
                <a:cs typeface="Arial"/>
              </a:rPr>
              <a:t>feel</a:t>
            </a:r>
            <a:r>
              <a:rPr lang="de-DE" sz="2400" dirty="0" smtClean="0">
                <a:latin typeface="+mj-lt"/>
                <a:cs typeface="Arial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844" y="2969369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Bairisch: /</a:t>
            </a:r>
            <a:r>
              <a:rPr lang="de-DE" sz="2400" dirty="0" err="1" smtClean="0">
                <a:latin typeface="+mj-lt"/>
                <a:cs typeface="Arial"/>
              </a:rPr>
              <a:t>ʃpui</a:t>
            </a:r>
            <a:r>
              <a:rPr lang="de-DE" sz="2400" dirty="0" smtClean="0">
                <a:latin typeface="+mj-lt"/>
                <a:cs typeface="Arial"/>
              </a:rPr>
              <a:t>/ (</a:t>
            </a:r>
            <a:r>
              <a:rPr lang="de-DE" sz="2400" i="1" dirty="0" smtClean="0">
                <a:latin typeface="+mj-lt"/>
                <a:cs typeface="Arial"/>
              </a:rPr>
              <a:t>Spiel</a:t>
            </a:r>
            <a:r>
              <a:rPr lang="de-DE" sz="2400" dirty="0" smtClean="0">
                <a:latin typeface="+mj-lt"/>
                <a:cs typeface="Arial"/>
              </a:rPr>
              <a:t>), /</a:t>
            </a:r>
            <a:r>
              <a:rPr lang="de-DE" sz="2400" dirty="0" err="1" smtClean="0">
                <a:latin typeface="+mj-lt"/>
                <a:cs typeface="Arial"/>
              </a:rPr>
              <a:t>oet</a:t>
            </a:r>
            <a:r>
              <a:rPr lang="de-DE" sz="2400" dirty="0">
                <a:latin typeface="+mj-lt"/>
                <a:cs typeface="Arial"/>
              </a:rPr>
              <a:t>/</a:t>
            </a:r>
            <a:r>
              <a:rPr lang="de-DE" sz="2400" dirty="0" smtClean="0">
                <a:latin typeface="+mj-lt"/>
                <a:cs typeface="Arial"/>
              </a:rPr>
              <a:t> (</a:t>
            </a:r>
            <a:r>
              <a:rPr lang="de-DE" sz="2400" i="1" dirty="0" smtClean="0">
                <a:latin typeface="+mj-lt"/>
                <a:cs typeface="Arial"/>
              </a:rPr>
              <a:t>alt</a:t>
            </a:r>
            <a:r>
              <a:rPr lang="de-DE" sz="2400" dirty="0" smtClean="0">
                <a:latin typeface="+mj-lt"/>
                <a:cs typeface="Arial"/>
              </a:rPr>
              <a:t>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844" y="3717032"/>
            <a:ext cx="3128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Diachrone Entwicklung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844" y="4077072"/>
            <a:ext cx="780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Latein </a:t>
            </a:r>
            <a:r>
              <a:rPr lang="de-DE" sz="2400" dirty="0" err="1" smtClean="0">
                <a:latin typeface="+mj-lt"/>
                <a:cs typeface="Arial"/>
              </a:rPr>
              <a:t>animal</a:t>
            </a:r>
            <a:r>
              <a:rPr lang="de-DE" sz="2400" dirty="0">
                <a:latin typeface="+mj-lt"/>
                <a:cs typeface="Arial"/>
              </a:rPr>
              <a:t>(</a:t>
            </a:r>
            <a:r>
              <a:rPr lang="de-DE" sz="2400" dirty="0" err="1">
                <a:latin typeface="+mj-lt"/>
                <a:cs typeface="Arial"/>
              </a:rPr>
              <a:t>is</a:t>
            </a:r>
            <a:r>
              <a:rPr lang="de-DE" sz="2400" dirty="0">
                <a:latin typeface="+mj-lt"/>
                <a:cs typeface="Arial"/>
              </a:rPr>
              <a:t>) </a:t>
            </a:r>
            <a:r>
              <a:rPr lang="de-DE" sz="2400" dirty="0" smtClean="0">
                <a:latin typeface="+mj-lt"/>
                <a:cs typeface="Arial"/>
              </a:rPr>
              <a:t>(mit dunklem </a:t>
            </a:r>
            <a:r>
              <a:rPr lang="de-DE" sz="2400" dirty="0">
                <a:cs typeface="Courier"/>
              </a:rPr>
              <a:t>[</a:t>
            </a:r>
            <a:r>
              <a:rPr lang="de-DE" sz="2400" dirty="0">
                <a:latin typeface="Courier"/>
                <a:cs typeface="Courier"/>
              </a:rPr>
              <a:t>l̴</a:t>
            </a:r>
            <a:r>
              <a:rPr lang="de-DE" sz="2400" dirty="0" smtClean="0">
                <a:cs typeface="Courier"/>
              </a:rPr>
              <a:t>]) </a:t>
            </a:r>
            <a:r>
              <a:rPr lang="de-DE" sz="2400" dirty="0" smtClean="0">
                <a:latin typeface="+mj-lt"/>
                <a:cs typeface="Arial"/>
              </a:rPr>
              <a:t>-</a:t>
            </a:r>
            <a:r>
              <a:rPr lang="de-DE" sz="2400" dirty="0">
                <a:latin typeface="+mj-lt"/>
                <a:cs typeface="Arial"/>
              </a:rPr>
              <a:t>&gt; </a:t>
            </a:r>
            <a:r>
              <a:rPr lang="de-DE" sz="2400" dirty="0" err="1">
                <a:latin typeface="+mj-lt"/>
                <a:cs typeface="Arial"/>
              </a:rPr>
              <a:t>animals</a:t>
            </a:r>
            <a:r>
              <a:rPr lang="de-DE" sz="2400" dirty="0">
                <a:latin typeface="+mj-lt"/>
                <a:cs typeface="Arial"/>
              </a:rPr>
              <a:t> -&gt; </a:t>
            </a:r>
            <a:r>
              <a:rPr lang="de-DE" sz="2400" dirty="0" smtClean="0">
                <a:latin typeface="+mj-lt"/>
                <a:cs typeface="Arial"/>
              </a:rPr>
              <a:t>Fr. [</a:t>
            </a:r>
            <a:r>
              <a:rPr lang="de-DE" sz="2400" dirty="0" err="1">
                <a:latin typeface="+mj-lt"/>
                <a:cs typeface="Arial"/>
              </a:rPr>
              <a:t>animo</a:t>
            </a:r>
            <a:r>
              <a:rPr lang="de-DE" sz="2400" dirty="0">
                <a:latin typeface="+mj-lt"/>
                <a:cs typeface="Arial"/>
              </a:rPr>
              <a:t>]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844" y="561470"/>
            <a:ext cx="78037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Vokalisierung von 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 smtClean="0">
                <a:latin typeface="+mj-lt"/>
                <a:cs typeface="Arial"/>
              </a:rPr>
              <a:t>/: nur die </a:t>
            </a:r>
            <a:r>
              <a:rPr lang="de-DE" sz="2400" dirty="0" err="1" smtClean="0">
                <a:latin typeface="+mj-lt"/>
                <a:cs typeface="Arial"/>
              </a:rPr>
              <a:t>Zungendorsumhebung</a:t>
            </a:r>
            <a:r>
              <a:rPr lang="de-DE" sz="2400" dirty="0" smtClean="0">
                <a:latin typeface="+mj-lt"/>
                <a:cs typeface="Arial"/>
              </a:rPr>
              <a:t> bleibt erhalten; die </a:t>
            </a:r>
            <a:r>
              <a:rPr lang="de-DE" sz="2400" dirty="0" err="1" smtClean="0">
                <a:latin typeface="+mj-lt"/>
                <a:cs typeface="Arial"/>
              </a:rPr>
              <a:t>Zungespitzenbewegung</a:t>
            </a:r>
            <a:r>
              <a:rPr lang="de-DE" sz="2400" dirty="0" smtClean="0">
                <a:latin typeface="+mj-lt"/>
                <a:cs typeface="Arial"/>
              </a:rPr>
              <a:t> wird </a:t>
            </a:r>
            <a:r>
              <a:rPr lang="de-DE" sz="2400" dirty="0" err="1" smtClean="0">
                <a:latin typeface="+mj-lt"/>
                <a:cs typeface="Arial"/>
              </a:rPr>
              <a:t>lenisiert</a:t>
            </a:r>
            <a:r>
              <a:rPr lang="de-DE" sz="2400" dirty="0" smtClean="0">
                <a:latin typeface="+mj-lt"/>
                <a:cs typeface="Arial"/>
              </a:rPr>
              <a:t>/gar nicht produziert.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57944"/>
            <a:ext cx="7430988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Analyse der </a:t>
            </a:r>
            <a:r>
              <a:rPr lang="de-DE" sz="2400" dirty="0">
                <a:cs typeface="Arial"/>
              </a:rPr>
              <a:t>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>
                <a:cs typeface="Arial"/>
              </a:rPr>
              <a:t>/-Vokalisierung </a:t>
            </a:r>
            <a:r>
              <a:rPr lang="de-DE" sz="2400" dirty="0" smtClean="0">
                <a:cs typeface="Arial"/>
              </a:rPr>
              <a:t>und lexikalische Häufigkeit</a:t>
            </a:r>
            <a:endParaRPr lang="de-DE" sz="2400" dirty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844" y="2104479"/>
            <a:ext cx="124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Synchon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784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20" y="509771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Es wird in Lin et al (2014)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geprüft, ob /</a:t>
            </a:r>
            <a:r>
              <a:rPr lang="de-DE" sz="2400" dirty="0" smtClean="0">
                <a:latin typeface="Courier"/>
                <a:cs typeface="Courier"/>
              </a:rPr>
              <a:t>l</a:t>
            </a:r>
            <a:r>
              <a:rPr lang="de-DE" sz="2400" dirty="0" smtClean="0">
                <a:latin typeface="+mj-lt"/>
                <a:cs typeface="Courier"/>
              </a:rPr>
              <a:t>/-</a:t>
            </a:r>
            <a:r>
              <a:rPr lang="de-DE" sz="2400" dirty="0" smtClean="0">
                <a:latin typeface="+mj-lt"/>
                <a:cs typeface="Arial"/>
              </a:rPr>
              <a:t>Vokalisierung eher in häufigen als in seltenen Wörtern vorkommt.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556792"/>
            <a:ext cx="90364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Zu diesem Zweck wurden Ultraschall-Daten von 8 Amerikanisch-Englischen Sprechern erhoben, die häufige und seltenere Wörter mit finalem </a:t>
            </a:r>
            <a:r>
              <a:rPr lang="de-DE" sz="2400" dirty="0">
                <a:cs typeface="Arial"/>
              </a:rPr>
              <a:t>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>
                <a:cs typeface="Courier"/>
              </a:rPr>
              <a:t>/</a:t>
            </a:r>
            <a:r>
              <a:rPr lang="de-DE" sz="2400" dirty="0" smtClean="0">
                <a:latin typeface="+mj-lt"/>
                <a:cs typeface="Arial"/>
              </a:rPr>
              <a:t>vor 2 Artikulationsstellen </a:t>
            </a:r>
            <a:r>
              <a:rPr lang="de-DE" sz="2400" dirty="0" smtClean="0">
                <a:latin typeface="+mj-lt"/>
                <a:cs typeface="Arial"/>
              </a:rPr>
              <a:t>produzierten</a:t>
            </a:r>
            <a:endParaRPr lang="de-DE" sz="2400" dirty="0" smtClean="0">
              <a:latin typeface="+mj-lt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15343"/>
            <a:ext cx="9144000" cy="33326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48106"/>
            <a:ext cx="684076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Worthäufigkeit, /</a:t>
            </a:r>
            <a:r>
              <a:rPr lang="de-DE" sz="2400" dirty="0" smtClean="0">
                <a:latin typeface="Courier"/>
                <a:cs typeface="Courier"/>
              </a:rPr>
              <a:t>l</a:t>
            </a:r>
            <a:r>
              <a:rPr lang="de-DE" sz="2400" dirty="0" smtClean="0">
                <a:cs typeface="Arial"/>
              </a:rPr>
              <a:t>/-Vokalisierung und Lautwandel</a:t>
            </a:r>
            <a:endParaRPr lang="de-DE" sz="2400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26867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lin14</a:t>
            </a:r>
            <a:r>
              <a:rPr lang="de-DE" sz="1600" dirty="0">
                <a:latin typeface="+mj-lt"/>
                <a:cs typeface="Arial"/>
              </a:rPr>
              <a:t>.labphon.pdf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15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196" y="751161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Neogrammarian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sound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change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(Junggrammatiker).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244" y="1212826"/>
            <a:ext cx="3045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Regulärer Lautwandel</a:t>
            </a:r>
            <a:endParaRPr lang="de-DE" sz="2400" baseline="30000" dirty="0" smtClean="0">
              <a:latin typeface="+mj-lt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462270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Paul H. (</a:t>
            </a:r>
            <a:r>
              <a:rPr lang="en-US" sz="1600" dirty="0"/>
              <a:t>1886</a:t>
            </a:r>
            <a:r>
              <a:rPr lang="en-US" sz="1600" dirty="0" smtClean="0"/>
              <a:t>) </a:t>
            </a:r>
            <a:r>
              <a:rPr lang="en-US" sz="1600" dirty="0" err="1" smtClean="0"/>
              <a:t>Prinzipien</a:t>
            </a:r>
            <a:r>
              <a:rPr lang="en-US" sz="1600" dirty="0" smtClean="0"/>
              <a:t> der </a:t>
            </a:r>
            <a:r>
              <a:rPr lang="en-US" sz="1600" dirty="0" err="1" smtClean="0"/>
              <a:t>Sprachgechichte</a:t>
            </a:r>
            <a:r>
              <a:rPr lang="en-US" sz="1600" dirty="0" smtClean="0"/>
              <a:t>: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</a:t>
            </a:r>
            <a:r>
              <a:rPr lang="en-US" sz="1600" dirty="0" err="1" smtClean="0"/>
              <a:t>edn.Halle</a:t>
            </a:r>
            <a:r>
              <a:rPr lang="en-US" sz="1600" dirty="0" smtClean="0"/>
              <a:t>, Niemeyer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55851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entsteht meistens aus synchronen Vorgängen der </a:t>
            </a:r>
            <a:r>
              <a:rPr lang="de-DE" sz="2400" dirty="0" err="1" smtClean="0">
                <a:latin typeface="+mj-lt"/>
                <a:cs typeface="Arial"/>
              </a:rPr>
              <a:t>Koartikulation</a:t>
            </a:r>
            <a:r>
              <a:rPr lang="de-DE" sz="2400" dirty="0" smtClean="0">
                <a:latin typeface="+mj-lt"/>
                <a:cs typeface="Arial"/>
              </a:rPr>
              <a:t> und Hypoartikulation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188640"/>
            <a:ext cx="525658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Regulärer und analoger Lautwandel</a:t>
            </a:r>
            <a:endParaRPr lang="de-DE" sz="2400" dirty="0"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1685475"/>
            <a:ext cx="678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cs typeface="Arial"/>
              </a:rPr>
              <a:t>verbreitet sich allmählich  von einem Laut zu einem anderen </a:t>
            </a:r>
            <a:r>
              <a:rPr lang="de-DE" sz="2400" b="1" dirty="0">
                <a:cs typeface="Arial"/>
              </a:rPr>
              <a:t>in allen Wörtern gleichzeitig </a:t>
            </a:r>
            <a:r>
              <a:rPr lang="de-DE" sz="2400" dirty="0">
                <a:cs typeface="Arial"/>
              </a:rPr>
              <a:t>(Paul, 1886)</a:t>
            </a:r>
            <a:r>
              <a:rPr lang="de-DE" sz="2400" baseline="30000" dirty="0" smtClean="0">
                <a:cs typeface="Arial"/>
              </a:rPr>
              <a:t>1</a:t>
            </a:r>
            <a:endParaRPr lang="de-DE" sz="2400" baseline="30000" dirty="0">
              <a:cs typeface="Arial"/>
            </a:endParaRPr>
          </a:p>
        </p:txBody>
      </p:sp>
      <p:sp>
        <p:nvSpPr>
          <p:cNvPr id="9" name="Oval 8"/>
          <p:cNvSpPr/>
          <p:nvPr/>
        </p:nvSpPr>
        <p:spPr>
          <a:xfrm>
            <a:off x="302196" y="1951193"/>
            <a:ext cx="244810" cy="2448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307356" y="2774540"/>
            <a:ext cx="244810" cy="2448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179512" y="3406655"/>
            <a:ext cx="761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Analogischer (nicht regulärer) Lautwandel</a:t>
            </a:r>
            <a:endParaRPr lang="de-DE" sz="2400" baseline="300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71703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findet statt </a:t>
            </a:r>
            <a:r>
              <a:rPr lang="de-DE" sz="2400" b="1" dirty="0" smtClean="0">
                <a:latin typeface="+mj-lt"/>
                <a:cs typeface="Arial"/>
              </a:rPr>
              <a:t>analog zu anderen existierenden Wörtern im Lexikon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4178698"/>
            <a:ext cx="88569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zB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niederländisch im 12 Jhdt. </a:t>
            </a:r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err="1" smtClean="0">
                <a:latin typeface="+mj-lt"/>
                <a:cs typeface="Arial"/>
              </a:rPr>
              <a:t>ft</a:t>
            </a:r>
            <a:r>
              <a:rPr lang="de-DE" sz="2400" dirty="0" smtClean="0">
                <a:latin typeface="+mj-lt"/>
                <a:cs typeface="Arial"/>
              </a:rPr>
              <a:t>/ -&gt; /</a:t>
            </a:r>
            <a:r>
              <a:rPr lang="de-DE" sz="2400" dirty="0" err="1" smtClean="0">
                <a:latin typeface="+mj-lt"/>
                <a:cs typeface="Arial"/>
              </a:rPr>
              <a:t>xt</a:t>
            </a:r>
            <a:r>
              <a:rPr lang="de-DE" sz="2400" dirty="0" smtClean="0">
                <a:latin typeface="+mj-lt"/>
                <a:cs typeface="Arial"/>
              </a:rPr>
              <a:t>/ (</a:t>
            </a:r>
            <a:r>
              <a:rPr lang="de-DE" sz="2400" i="1" dirty="0" err="1" smtClean="0">
                <a:latin typeface="+mj-lt"/>
                <a:cs typeface="Arial"/>
              </a:rPr>
              <a:t>loft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grach</a:t>
            </a:r>
            <a:r>
              <a:rPr lang="de-DE" sz="2400" dirty="0" err="1" smtClean="0">
                <a:latin typeface="+mj-lt"/>
                <a:cs typeface="Arial"/>
              </a:rPr>
              <a:t>t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smtClean="0">
                <a:latin typeface="+mj-lt"/>
                <a:cs typeface="Arial"/>
              </a:rPr>
              <a:t>kraft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i="1" dirty="0" smtClean="0">
                <a:latin typeface="+mj-lt"/>
                <a:cs typeface="Arial"/>
              </a:rPr>
              <a:t>locht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gracht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smtClean="0">
                <a:latin typeface="+mj-lt"/>
                <a:cs typeface="Arial"/>
              </a:rPr>
              <a:t>kracht</a:t>
            </a:r>
            <a:r>
              <a:rPr lang="de-DE" sz="2400" dirty="0" smtClean="0">
                <a:latin typeface="+mj-lt"/>
                <a:cs typeface="Arial"/>
              </a:rPr>
              <a:t>) abgesehen von </a:t>
            </a:r>
            <a:r>
              <a:rPr lang="de-DE" sz="2400" i="1" dirty="0" smtClean="0">
                <a:latin typeface="+mj-lt"/>
                <a:cs typeface="Arial"/>
              </a:rPr>
              <a:t>helft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(</a:t>
            </a:r>
            <a:r>
              <a:rPr lang="de-DE" sz="2400" i="1" dirty="0" smtClean="0">
                <a:latin typeface="+mj-lt"/>
                <a:cs typeface="Arial"/>
              </a:rPr>
              <a:t>H</a:t>
            </a:r>
            <a:r>
              <a:rPr lang="de-DE" sz="2400" i="1" dirty="0" smtClean="0">
                <a:latin typeface="+mj-lt"/>
                <a:cs typeface="Arial"/>
              </a:rPr>
              <a:t>älfte</a:t>
            </a:r>
            <a:r>
              <a:rPr lang="de-DE" sz="2400" dirty="0" smtClean="0">
                <a:latin typeface="+mj-lt"/>
                <a:cs typeface="Arial"/>
              </a:rPr>
              <a:t>) </a:t>
            </a:r>
            <a:r>
              <a:rPr lang="de-DE" sz="2400" dirty="0" smtClean="0">
                <a:latin typeface="+mj-lt"/>
                <a:cs typeface="Arial"/>
              </a:rPr>
              <a:t>aufgrund von dem morphologisch verwandten /half/ (</a:t>
            </a:r>
            <a:r>
              <a:rPr lang="de-DE" sz="2400" i="1" dirty="0" smtClean="0">
                <a:latin typeface="+mj-lt"/>
                <a:cs typeface="Arial"/>
              </a:rPr>
              <a:t>halbes</a:t>
            </a:r>
            <a:r>
              <a:rPr lang="de-DE" sz="2400" dirty="0" smtClean="0">
                <a:latin typeface="+mj-lt"/>
                <a:cs typeface="Arial"/>
              </a:rPr>
              <a:t>) (</a:t>
            </a:r>
            <a:r>
              <a:rPr lang="de-DE" sz="2400" dirty="0" err="1" smtClean="0">
                <a:latin typeface="+mj-lt"/>
                <a:cs typeface="Arial"/>
              </a:rPr>
              <a:t>S</a:t>
            </a:r>
            <a:r>
              <a:rPr lang="de-DE" sz="2400" dirty="0" err="1" smtClean="0">
                <a:latin typeface="+mj-lt"/>
                <a:cs typeface="Arial"/>
              </a:rPr>
              <a:t>chryver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et al, 2008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3568" y="5953225"/>
            <a:ext cx="81251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2. </a:t>
            </a:r>
            <a:r>
              <a:rPr lang="en-US" sz="1600" dirty="0" err="1" smtClean="0"/>
              <a:t>Schryver</a:t>
            </a:r>
            <a:r>
              <a:rPr lang="en-US" sz="1600" dirty="0" smtClean="0"/>
              <a:t>, </a:t>
            </a:r>
            <a:r>
              <a:rPr lang="en-US" sz="1600" dirty="0" err="1" smtClean="0"/>
              <a:t>Neijt</a:t>
            </a:r>
            <a:r>
              <a:rPr lang="en-US" sz="1600" dirty="0" smtClean="0"/>
              <a:t>, </a:t>
            </a:r>
            <a:r>
              <a:rPr lang="en-US" sz="1600" dirty="0" err="1" smtClean="0"/>
              <a:t>Ghesquiere</a:t>
            </a:r>
            <a:r>
              <a:rPr lang="en-US" sz="1600" dirty="0" smtClean="0"/>
              <a:t>, </a:t>
            </a:r>
            <a:r>
              <a:rPr lang="en-US" sz="1600" dirty="0" err="1" smtClean="0"/>
              <a:t>Ernestus</a:t>
            </a:r>
            <a:r>
              <a:rPr lang="en-US" sz="1600" dirty="0" smtClean="0"/>
              <a:t> (2008), </a:t>
            </a:r>
            <a:r>
              <a:rPr lang="en-US" sz="1600" i="1" dirty="0" smtClean="0"/>
              <a:t>J. of Germanic Linguistics</a:t>
            </a:r>
            <a:r>
              <a:rPr lang="en-US" sz="1600" dirty="0" smtClean="0"/>
              <a:t>. </a:t>
            </a:r>
            <a:r>
              <a:rPr lang="en-US" sz="1600" dirty="0" err="1" smtClean="0"/>
              <a:t>Auch</a:t>
            </a:r>
            <a:r>
              <a:rPr lang="en-US" sz="1600" dirty="0" smtClean="0"/>
              <a:t> shryver08.pdf </a:t>
            </a:r>
            <a:endParaRPr lang="de-DE" sz="24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418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8996" r="9191" b="6187"/>
          <a:stretch/>
        </p:blipFill>
        <p:spPr>
          <a:xfrm>
            <a:off x="179512" y="1075233"/>
            <a:ext cx="5300960" cy="40090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1" y="1916833"/>
            <a:ext cx="3080010" cy="1944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48106"/>
            <a:ext cx="684076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Worthäufigkeit, /</a:t>
            </a:r>
            <a:r>
              <a:rPr lang="de-DE" sz="2400" dirty="0" smtClean="0">
                <a:latin typeface="Courier"/>
                <a:cs typeface="Courier"/>
              </a:rPr>
              <a:t>l</a:t>
            </a:r>
            <a:r>
              <a:rPr lang="de-DE" sz="2400" dirty="0" smtClean="0">
                <a:cs typeface="Arial"/>
              </a:rPr>
              <a:t>/-Vokalisierung und Lautwandel</a:t>
            </a:r>
            <a:endParaRPr lang="de-DE" sz="24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33871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Ultraschallaufnahmen in Lin et al (2014)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636780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lin14</a:t>
            </a:r>
            <a:r>
              <a:rPr lang="de-DE" sz="1600" dirty="0">
                <a:latin typeface="+mj-lt"/>
                <a:cs typeface="Arial"/>
              </a:rPr>
              <a:t>.labphon.pdf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1268760"/>
            <a:ext cx="3020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Anhebung der Z-Spitze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83968" y="1916833"/>
            <a:ext cx="2088232" cy="792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72200" y="1916833"/>
            <a:ext cx="1944216" cy="7920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25"/>
          <a:stretch/>
        </p:blipFill>
        <p:spPr>
          <a:xfrm>
            <a:off x="677332" y="1309380"/>
            <a:ext cx="3222649" cy="3037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1292860"/>
            <a:ext cx="3657260" cy="3211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788" y="1"/>
            <a:ext cx="850267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cs typeface="Arial"/>
              </a:rPr>
              <a:t>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>
                <a:cs typeface="Arial"/>
              </a:rPr>
              <a:t>/-</a:t>
            </a:r>
            <a:r>
              <a:rPr lang="de-DE" sz="2400" dirty="0" smtClean="0">
                <a:cs typeface="Arial"/>
              </a:rPr>
              <a:t>Vokalisierung:  </a:t>
            </a:r>
            <a:r>
              <a:rPr lang="de-DE" sz="2400" dirty="0">
                <a:cs typeface="Arial"/>
              </a:rPr>
              <a:t>Vergleiche </a:t>
            </a:r>
            <a:r>
              <a:rPr lang="de-DE" sz="2400" dirty="0" smtClean="0">
                <a:cs typeface="Arial"/>
              </a:rPr>
              <a:t>zwischen Artikulationsstellen</a:t>
            </a:r>
            <a:r>
              <a:rPr lang="de-DE" sz="2400" baseline="30000" dirty="0" smtClean="0">
                <a:cs typeface="Arial"/>
              </a:rPr>
              <a:t>1</a:t>
            </a:r>
            <a:endParaRPr lang="de-DE" sz="2400" baseline="300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347136"/>
            <a:ext cx="396044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/</a:t>
            </a:r>
            <a:r>
              <a:rPr lang="de-DE" sz="2400" dirty="0" smtClean="0">
                <a:latin typeface="Courier"/>
                <a:cs typeface="Courier"/>
              </a:rPr>
              <a:t>l</a:t>
            </a:r>
            <a:r>
              <a:rPr lang="de-DE" sz="2400" dirty="0" smtClean="0">
                <a:latin typeface="+mj-lt"/>
                <a:cs typeface="Arial"/>
              </a:rPr>
              <a:t>/ wird eher vokalisiert in einem labialen/velaren als in einem alveolaren Kontext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4448" y="459042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j-lt"/>
                <a:cs typeface="Arial"/>
              </a:rPr>
              <a:t>aber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0" y="4504771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</a:t>
            </a:r>
            <a:r>
              <a:rPr lang="de-DE" sz="2400" dirty="0" err="1" smtClean="0">
                <a:latin typeface="+mj-lt"/>
                <a:cs typeface="Arial"/>
              </a:rPr>
              <a:t>Zungendorsumhebung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ist f</a:t>
            </a:r>
            <a:r>
              <a:rPr lang="de-DE" sz="2400" dirty="0" smtClean="0">
                <a:latin typeface="+mj-lt"/>
                <a:cs typeface="Arial"/>
              </a:rPr>
              <a:t>ür alle Art-Stellen </a:t>
            </a:r>
            <a:r>
              <a:rPr lang="de-DE" sz="2400" dirty="0" smtClean="0">
                <a:latin typeface="+mj-lt"/>
                <a:cs typeface="Arial"/>
              </a:rPr>
              <a:t>ähnlich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9290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Daher ist /</a:t>
            </a:r>
            <a:r>
              <a:rPr lang="de-DE" sz="2400" dirty="0" smtClean="0">
                <a:latin typeface="Courier"/>
                <a:cs typeface="Courier"/>
              </a:rPr>
              <a:t>l</a:t>
            </a:r>
            <a:r>
              <a:rPr lang="de-DE" sz="2400" dirty="0" smtClean="0">
                <a:latin typeface="+mj-lt"/>
                <a:cs typeface="Arial"/>
              </a:rPr>
              <a:t>/-Vokalisierung wahrscheinlicher im labialen/velaren vs. einen alveolaren Kontext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058829" y="1078547"/>
            <a:ext cx="2279532" cy="461665"/>
            <a:chOff x="1058829" y="478383"/>
            <a:chExt cx="2279532" cy="461665"/>
          </a:xfrm>
        </p:grpSpPr>
        <p:sp>
          <p:nvSpPr>
            <p:cNvPr id="4" name="TextBox 3"/>
            <p:cNvSpPr txBox="1"/>
            <p:nvPr/>
          </p:nvSpPr>
          <p:spPr>
            <a:xfrm>
              <a:off x="1058829" y="478383"/>
              <a:ext cx="572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Alv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81666" y="478383"/>
              <a:ext cx="62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Lab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55299" y="478383"/>
              <a:ext cx="583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Vel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36490" y="1078547"/>
            <a:ext cx="2279532" cy="461665"/>
            <a:chOff x="1058829" y="478383"/>
            <a:chExt cx="2279532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058829" y="478383"/>
              <a:ext cx="5723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Alv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1666" y="478383"/>
              <a:ext cx="6231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latin typeface="+mj-lt"/>
                  <a:cs typeface="Arial"/>
                </a:rPr>
                <a:t>Lab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55299" y="478383"/>
              <a:ext cx="5830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 smtClean="0">
                  <a:latin typeface="+mj-lt"/>
                  <a:cs typeface="Arial"/>
                </a:rPr>
                <a:t>Vel</a:t>
              </a:r>
              <a:endParaRPr lang="de-DE" sz="2400" dirty="0" smtClean="0">
                <a:latin typeface="+mj-lt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rot="16200000">
            <a:off x="-848296" y="2386946"/>
            <a:ext cx="264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Öffnungsgrad (mm)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94907" y="616882"/>
            <a:ext cx="225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Zungenspitze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41411" y="616882"/>
            <a:ext cx="225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Zungedorsum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59832" y="645852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Daten aus  lin14</a:t>
            </a:r>
            <a:r>
              <a:rPr lang="de-DE" sz="1600" dirty="0">
                <a:latin typeface="+mj-lt"/>
                <a:cs typeface="Arial"/>
              </a:rPr>
              <a:t>.labphon.pdf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3308756" y="2517560"/>
            <a:ext cx="264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Öffnungsgrad (mm) </a:t>
            </a:r>
          </a:p>
        </p:txBody>
      </p:sp>
    </p:spTree>
    <p:extLst>
      <p:ext uri="{BB962C8B-B14F-4D97-AF65-F5344CB8AC3E}">
        <p14:creationId xmlns:p14="http://schemas.microsoft.com/office/powerpoint/2010/main" val="1093109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054"/>
          <a:stretch/>
        </p:blipFill>
        <p:spPr>
          <a:xfrm>
            <a:off x="4788024" y="2168211"/>
            <a:ext cx="4155621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534" y="911895"/>
            <a:ext cx="8956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In häufigen Wörtern wird die Zungenspitze jedoch nicht das </a:t>
            </a:r>
            <a:r>
              <a:rPr lang="de-DE" sz="2400" dirty="0" err="1" smtClean="0">
                <a:latin typeface="+mj-lt"/>
                <a:cs typeface="Arial"/>
              </a:rPr>
              <a:t>Zungendorsum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lenisiert</a:t>
            </a:r>
            <a:r>
              <a:rPr lang="de-DE" sz="2400" dirty="0" smtClean="0">
                <a:latin typeface="+mj-lt"/>
                <a:cs typeface="Arial"/>
              </a:rPr>
              <a:t> (Schwarz/grau: häufige/seltene Wörter).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307" b="9775"/>
          <a:stretch/>
        </p:blipFill>
        <p:spPr>
          <a:xfrm>
            <a:off x="711200" y="2184400"/>
            <a:ext cx="3788792" cy="3268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8073" y="230832"/>
            <a:ext cx="475826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cs typeface="Arial"/>
              </a:rPr>
              <a:t>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>
                <a:cs typeface="Arial"/>
              </a:rPr>
              <a:t>/-</a:t>
            </a:r>
            <a:r>
              <a:rPr lang="de-DE" sz="2400" dirty="0" smtClean="0">
                <a:cs typeface="Arial"/>
              </a:rPr>
              <a:t>Vokalisierung:  Worthäufigkeit</a:t>
            </a:r>
            <a:r>
              <a:rPr lang="de-DE" sz="2400" baseline="30000" dirty="0" smtClean="0">
                <a:cs typeface="Arial"/>
              </a:rPr>
              <a:t>1</a:t>
            </a:r>
            <a:endParaRPr lang="de-DE" sz="2400" baseline="30000" dirty="0"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2815" y="1743199"/>
            <a:ext cx="225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Zungenspitze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9319" y="1743199"/>
            <a:ext cx="225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Zungendorsum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44552" y="3896782"/>
            <a:ext cx="2649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Öffnungsgrad (mm)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32815" y="5521688"/>
            <a:ext cx="93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Labial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22395" y="5544145"/>
            <a:ext cx="93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Velar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6128" y="5408571"/>
            <a:ext cx="93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Labial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15708" y="5431028"/>
            <a:ext cx="93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Velar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86607" y="628924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Daten aus  lin14</a:t>
            </a:r>
            <a:r>
              <a:rPr lang="de-DE" sz="1600" dirty="0">
                <a:latin typeface="+mj-lt"/>
                <a:cs typeface="Arial"/>
              </a:rPr>
              <a:t>.labphon.pdf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53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228" b="10177"/>
          <a:stretch/>
        </p:blipFill>
        <p:spPr>
          <a:xfrm>
            <a:off x="812800" y="1316268"/>
            <a:ext cx="4195894" cy="39330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030" y="10699"/>
            <a:ext cx="741969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cs typeface="Arial"/>
              </a:rPr>
              <a:t>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>
                <a:cs typeface="Arial"/>
              </a:rPr>
              <a:t>/-</a:t>
            </a:r>
            <a:r>
              <a:rPr lang="de-DE" sz="2400" dirty="0" smtClean="0">
                <a:cs typeface="Arial"/>
              </a:rPr>
              <a:t>Vokalisierung:  Worthäufigkeit, akustische Folgen</a:t>
            </a:r>
            <a:r>
              <a:rPr lang="de-DE" sz="2400" baseline="30000" dirty="0" smtClean="0">
                <a:cs typeface="Arial"/>
              </a:rPr>
              <a:t>1</a:t>
            </a:r>
            <a:endParaRPr lang="de-DE" sz="2400" baseline="300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030" y="4723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In einem </a:t>
            </a:r>
            <a:r>
              <a:rPr lang="de-DE" sz="2400" dirty="0">
                <a:cs typeface="Courier"/>
              </a:rPr>
              <a:t>[</a:t>
            </a:r>
            <a:r>
              <a:rPr lang="de-DE" sz="2400" dirty="0">
                <a:latin typeface="Courier"/>
                <a:cs typeface="Courier"/>
              </a:rPr>
              <a:t>l̴</a:t>
            </a:r>
            <a:r>
              <a:rPr lang="de-DE" sz="2400" dirty="0">
                <a:cs typeface="Courier"/>
              </a:rPr>
              <a:t>] </a:t>
            </a:r>
            <a:r>
              <a:rPr lang="de-DE" sz="2400" dirty="0" smtClean="0">
                <a:cs typeface="Courier"/>
              </a:rPr>
              <a:t>ohne </a:t>
            </a:r>
            <a:r>
              <a:rPr lang="de-DE" sz="2400" dirty="0" err="1" smtClean="0">
                <a:cs typeface="Courier"/>
              </a:rPr>
              <a:t>Lenisierung</a:t>
            </a:r>
            <a:r>
              <a:rPr lang="de-DE" sz="2400" dirty="0" smtClean="0">
                <a:cs typeface="Courier"/>
              </a:rPr>
              <a:t> zieht die Z-Spitze das Z-</a:t>
            </a:r>
            <a:r>
              <a:rPr lang="de-DE" sz="2400" dirty="0" err="1" smtClean="0">
                <a:cs typeface="Courier"/>
              </a:rPr>
              <a:t>Dorsum</a:t>
            </a:r>
            <a:r>
              <a:rPr lang="de-DE" sz="2400" dirty="0" smtClean="0">
                <a:cs typeface="Courier"/>
              </a:rPr>
              <a:t> nach vorne.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005" y="2228964"/>
            <a:ext cx="42484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cs typeface="Courier"/>
              </a:rPr>
              <a:t>2. </a:t>
            </a:r>
            <a:r>
              <a:rPr lang="de-DE" sz="2400" dirty="0" smtClean="0">
                <a:cs typeface="Courier"/>
              </a:rPr>
              <a:t>das </a:t>
            </a:r>
            <a:r>
              <a:rPr lang="de-DE" sz="2400" dirty="0">
                <a:cs typeface="Courier"/>
              </a:rPr>
              <a:t>Z-</a:t>
            </a:r>
            <a:r>
              <a:rPr lang="de-DE" sz="2400" dirty="0" err="1">
                <a:cs typeface="Courier"/>
              </a:rPr>
              <a:t>Dorsum</a:t>
            </a:r>
            <a:r>
              <a:rPr lang="de-DE" sz="2400" dirty="0">
                <a:cs typeface="Courier"/>
              </a:rPr>
              <a:t> in einem </a:t>
            </a:r>
            <a:r>
              <a:rPr lang="de-DE" sz="2400" dirty="0" err="1">
                <a:cs typeface="Courier"/>
              </a:rPr>
              <a:t>lenisierten</a:t>
            </a:r>
            <a:r>
              <a:rPr lang="de-DE" sz="2400" dirty="0">
                <a:cs typeface="Courier"/>
              </a:rPr>
              <a:t> [</a:t>
            </a:r>
            <a:r>
              <a:rPr lang="de-DE" sz="2400" dirty="0">
                <a:latin typeface="Courier"/>
                <a:cs typeface="Courier"/>
              </a:rPr>
              <a:t>l̴</a:t>
            </a:r>
            <a:r>
              <a:rPr lang="de-DE" sz="2400" dirty="0">
                <a:cs typeface="Courier"/>
              </a:rPr>
              <a:t>]  (ohne Z-Spitze-Kontakt) rückverlagerter.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8694" y="3597116"/>
            <a:ext cx="42484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cs typeface="Courier"/>
              </a:rPr>
              <a:t>3. </a:t>
            </a:r>
            <a:r>
              <a:rPr lang="de-DE" sz="2400" dirty="0" smtClean="0">
                <a:cs typeface="Courier"/>
              </a:rPr>
              <a:t>F2 </a:t>
            </a:r>
            <a:r>
              <a:rPr lang="de-DE" sz="2400" dirty="0">
                <a:cs typeface="Courier"/>
              </a:rPr>
              <a:t>und der Abstand F2 − F1 höher in [</a:t>
            </a:r>
            <a:r>
              <a:rPr lang="de-DE" sz="2400" dirty="0">
                <a:latin typeface="Courier"/>
                <a:cs typeface="Courier"/>
              </a:rPr>
              <a:t>l̴</a:t>
            </a:r>
            <a:r>
              <a:rPr lang="de-DE" sz="2400" dirty="0">
                <a:cs typeface="Courier"/>
              </a:rPr>
              <a:t>] </a:t>
            </a:r>
            <a:r>
              <a:rPr lang="de-DE" sz="2400" dirty="0" smtClean="0">
                <a:cs typeface="Courier"/>
              </a:rPr>
              <a:t> (</a:t>
            </a:r>
            <a:r>
              <a:rPr lang="de-DE" sz="2400" dirty="0">
                <a:cs typeface="Courier"/>
              </a:rPr>
              <a:t>1) ohne </a:t>
            </a:r>
            <a:r>
              <a:rPr lang="de-DE" sz="2400" dirty="0" err="1">
                <a:cs typeface="Courier"/>
              </a:rPr>
              <a:t>Lenisierung</a:t>
            </a:r>
            <a:r>
              <a:rPr lang="de-DE" sz="2400" dirty="0">
                <a:cs typeface="Courier"/>
              </a:rPr>
              <a:t> als </a:t>
            </a:r>
            <a:r>
              <a:rPr lang="de-DE" sz="2400" dirty="0" smtClean="0">
                <a:cs typeface="Courier"/>
              </a:rPr>
              <a:t>(</a:t>
            </a:r>
            <a:r>
              <a:rPr lang="de-DE" sz="2400" dirty="0">
                <a:cs typeface="Courier"/>
              </a:rPr>
              <a:t>2) </a:t>
            </a:r>
            <a:r>
              <a:rPr lang="de-DE" sz="2400" dirty="0" smtClean="0">
                <a:cs typeface="Courier"/>
              </a:rPr>
              <a:t>mit</a:t>
            </a:r>
            <a:endParaRPr lang="de-DE" sz="2400" dirty="0"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912" y="5612181"/>
            <a:ext cx="735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4. </a:t>
            </a:r>
            <a:r>
              <a:rPr lang="de-DE" sz="2400" dirty="0" smtClean="0">
                <a:cs typeface="Courier"/>
              </a:rPr>
              <a:t>F2 </a:t>
            </a:r>
            <a:r>
              <a:rPr lang="de-DE" sz="2400" dirty="0">
                <a:cs typeface="Courier"/>
              </a:rPr>
              <a:t>− </a:t>
            </a:r>
            <a:r>
              <a:rPr lang="de-DE" sz="2400">
                <a:cs typeface="Courier"/>
              </a:rPr>
              <a:t>F1 </a:t>
            </a:r>
            <a:r>
              <a:rPr lang="de-DE" sz="2400" smtClean="0">
                <a:cs typeface="Courier"/>
              </a:rPr>
              <a:t> </a:t>
            </a:r>
            <a:r>
              <a:rPr lang="de-DE" sz="2400" smtClean="0">
                <a:cs typeface="Courier"/>
              </a:rPr>
              <a:t>ist höher </a:t>
            </a:r>
            <a:r>
              <a:rPr lang="de-DE" sz="2400" dirty="0" smtClean="0">
                <a:cs typeface="Courier"/>
              </a:rPr>
              <a:t>in einem [</a:t>
            </a:r>
            <a:r>
              <a:rPr lang="de-DE" sz="2400" dirty="0">
                <a:latin typeface="Courier"/>
                <a:cs typeface="Courier"/>
              </a:rPr>
              <a:t>l̴</a:t>
            </a:r>
            <a:r>
              <a:rPr lang="de-DE" sz="2400" dirty="0" smtClean="0">
                <a:cs typeface="Courier"/>
              </a:rPr>
              <a:t>] in häufigen vs. seltenen Wörtern (da </a:t>
            </a:r>
            <a:r>
              <a:rPr lang="de-DE" sz="2400" dirty="0">
                <a:cs typeface="Courier"/>
              </a:rPr>
              <a:t>[</a:t>
            </a:r>
            <a:r>
              <a:rPr lang="de-DE" sz="2400" dirty="0" smtClean="0">
                <a:latin typeface="Courier"/>
                <a:cs typeface="Courier"/>
              </a:rPr>
              <a:t>l̴</a:t>
            </a:r>
            <a:r>
              <a:rPr lang="de-DE" sz="2400" dirty="0" smtClean="0">
                <a:cs typeface="Courier"/>
              </a:rPr>
              <a:t>] in häufigen Wörtern </a:t>
            </a:r>
            <a:r>
              <a:rPr lang="de-DE" sz="2400" dirty="0" err="1" smtClean="0">
                <a:cs typeface="Courier"/>
              </a:rPr>
              <a:t>lenisierter</a:t>
            </a:r>
            <a:r>
              <a:rPr lang="de-DE" sz="2400" dirty="0" smtClean="0">
                <a:cs typeface="Courier"/>
              </a:rPr>
              <a:t> ist    </a:t>
            </a:r>
            <a:r>
              <a:rPr lang="de-DE" sz="2400" dirty="0" smtClean="0">
                <a:latin typeface="+mj-lt"/>
                <a:cs typeface="Arial"/>
              </a:rPr>
              <a:t>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6005" y="1124744"/>
            <a:ext cx="2756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Daher ist: 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637255" y="3059961"/>
            <a:ext cx="4181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Sprechernormalisierter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cs typeface="Courier"/>
              </a:rPr>
              <a:t>F2 − F1 </a:t>
            </a:r>
            <a:endParaRPr lang="de-D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8552" y="5150516"/>
            <a:ext cx="37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rPr>
              <a:t>Öffnungsgrad (Z-Spitze)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59832" y="6458523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Daten aus  lin14</a:t>
            </a:r>
            <a:r>
              <a:rPr lang="de-DE" sz="1600" dirty="0">
                <a:latin typeface="+mj-lt"/>
                <a:cs typeface="Arial"/>
              </a:rPr>
              <a:t>.labphon.pdf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862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0"/>
            <a:ext cx="8280920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Theorie zu 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>
                <a:cs typeface="Arial"/>
              </a:rPr>
              <a:t>/-Vokalisierung </a:t>
            </a:r>
            <a:r>
              <a:rPr lang="de-DE" sz="2400" dirty="0" smtClean="0">
                <a:cs typeface="Arial"/>
              </a:rPr>
              <a:t>und Lautwandel in Lin et al (2014)</a:t>
            </a:r>
            <a:r>
              <a:rPr lang="de-DE" sz="2400" baseline="30000" dirty="0" smtClean="0">
                <a:cs typeface="Arial"/>
              </a:rPr>
              <a:t>1</a:t>
            </a:r>
            <a:endParaRPr lang="de-DE" sz="2400" baseline="300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957" y="46530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In der Entwicklung von </a:t>
            </a:r>
            <a:r>
              <a:rPr lang="de-DE" sz="2400" dirty="0">
                <a:cs typeface="Arial"/>
              </a:rPr>
              <a:t>/</a:t>
            </a:r>
            <a:r>
              <a:rPr lang="de-DE" sz="2400" dirty="0">
                <a:latin typeface="Courier"/>
                <a:cs typeface="Courier"/>
              </a:rPr>
              <a:t>l</a:t>
            </a:r>
            <a:r>
              <a:rPr lang="de-DE" sz="2400" dirty="0" smtClean="0">
                <a:cs typeface="Arial"/>
              </a:rPr>
              <a:t>/-</a:t>
            </a:r>
            <a:r>
              <a:rPr lang="de-DE" sz="2400" dirty="0" smtClean="0">
                <a:latin typeface="+mj-lt"/>
                <a:cs typeface="Arial"/>
              </a:rPr>
              <a:t>Vokalisierung als Lautwandel im Fortschritt werden Z-Spitze und Z-</a:t>
            </a:r>
            <a:r>
              <a:rPr lang="de-DE" sz="2400" dirty="0" err="1" smtClean="0">
                <a:latin typeface="+mj-lt"/>
                <a:cs typeface="Arial"/>
              </a:rPr>
              <a:t>Dorsum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b="1" dirty="0" smtClean="0">
                <a:latin typeface="+mj-lt"/>
                <a:cs typeface="Arial"/>
              </a:rPr>
              <a:t>voneinander entkoppelt</a:t>
            </a:r>
            <a:r>
              <a:rPr lang="de-DE" sz="2400" dirty="0" smtClean="0">
                <a:latin typeface="+mj-lt"/>
                <a:cs typeface="Arial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957" y="1300133"/>
            <a:ext cx="8553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Die Evidenzen sind in dieser Studie: obwohl die Z-Spitze </a:t>
            </a:r>
            <a:r>
              <a:rPr lang="de-DE" sz="2400" dirty="0" err="1" smtClean="0">
                <a:latin typeface="+mj-lt"/>
                <a:cs typeface="Arial"/>
              </a:rPr>
              <a:t>lenisiert</a:t>
            </a:r>
            <a:r>
              <a:rPr lang="de-DE" sz="2400" dirty="0" smtClean="0">
                <a:latin typeface="+mj-lt"/>
                <a:cs typeface="Arial"/>
              </a:rPr>
              <a:t> wird, ändert kaum etwas am Z-</a:t>
            </a:r>
            <a:r>
              <a:rPr lang="de-DE" sz="2400" dirty="0" err="1" smtClean="0">
                <a:latin typeface="+mj-lt"/>
                <a:cs typeface="Arial"/>
              </a:rPr>
              <a:t>Dorsum</a:t>
            </a:r>
            <a:r>
              <a:rPr lang="de-DE" sz="2400" dirty="0" smtClean="0">
                <a:latin typeface="+mj-lt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621" y="5145327"/>
            <a:ext cx="900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6. Diese perzeptive Änderung </a:t>
            </a:r>
            <a:r>
              <a:rPr lang="de-DE" sz="2400" b="1" dirty="0" smtClean="0">
                <a:latin typeface="+mj-lt"/>
                <a:cs typeface="Arial"/>
              </a:rPr>
              <a:t>findet zuerst in häufigen Wörtern statt </a:t>
            </a:r>
            <a:r>
              <a:rPr lang="de-DE" sz="2400" dirty="0">
                <a:latin typeface="+mj-lt"/>
                <a:cs typeface="Arial"/>
              </a:rPr>
              <a:t>D</a:t>
            </a:r>
            <a:r>
              <a:rPr lang="de-DE" sz="2400" dirty="0" smtClean="0">
                <a:latin typeface="+mj-lt"/>
                <a:cs typeface="Arial"/>
              </a:rPr>
              <a:t>aher kommt konsistent mit Hay et al (2015)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regulärer Lautwandel zuerst in häufigen Wörtern vor.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957" y="218760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3. Aufgrund dieser Entkoppelung wird </a:t>
            </a:r>
            <a:r>
              <a:rPr lang="de-DE" sz="2400" dirty="0" smtClean="0">
                <a:cs typeface="Courier"/>
              </a:rPr>
              <a:t>F2 − F1 kleiner. </a:t>
            </a:r>
            <a:r>
              <a:rPr lang="de-DE" sz="2400" dirty="0" smtClean="0">
                <a:latin typeface="+mj-lt"/>
                <a:cs typeface="Arial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620" y="2683009"/>
            <a:ext cx="91779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4. Die physiologischen Änderungen </a:t>
            </a:r>
            <a:r>
              <a:rPr lang="de-DE" sz="2400" b="1" dirty="0" smtClean="0">
                <a:latin typeface="+mj-lt"/>
                <a:cs typeface="Arial"/>
              </a:rPr>
              <a:t>sind kontinuierlich</a:t>
            </a:r>
            <a:r>
              <a:rPr lang="de-DE" sz="2400" dirty="0" smtClean="0">
                <a:latin typeface="+mj-lt"/>
                <a:cs typeface="Arial"/>
              </a:rPr>
              <a:t>, die akustischen Änderungen </a:t>
            </a:r>
            <a:r>
              <a:rPr lang="de-DE" sz="2400" b="1" dirty="0" smtClean="0">
                <a:latin typeface="+mj-lt"/>
                <a:cs typeface="Arial"/>
              </a:rPr>
              <a:t>eventuell </a:t>
            </a:r>
            <a:r>
              <a:rPr lang="de-DE" sz="2400" b="1" dirty="0" err="1" smtClean="0">
                <a:latin typeface="+mj-lt"/>
                <a:cs typeface="Arial"/>
              </a:rPr>
              <a:t>quantal</a:t>
            </a:r>
            <a:r>
              <a:rPr lang="de-DE" sz="2400" b="1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(Stevens, 1989): wenn </a:t>
            </a:r>
            <a:r>
              <a:rPr lang="de-DE" sz="2400" dirty="0" smtClean="0">
                <a:cs typeface="Courier"/>
              </a:rPr>
              <a:t>der </a:t>
            </a:r>
            <a:r>
              <a:rPr lang="de-DE" sz="2400" dirty="0">
                <a:cs typeface="Courier"/>
              </a:rPr>
              <a:t>F2 − F1 </a:t>
            </a:r>
            <a:r>
              <a:rPr lang="de-DE" sz="2400" dirty="0" smtClean="0">
                <a:cs typeface="Courier"/>
              </a:rPr>
              <a:t> Unterschied zu klein ist, werden die Formanten perzeptiv integriert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621" y="3915137"/>
            <a:ext cx="806489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5. Lautwandel kommt </a:t>
            </a:r>
            <a:r>
              <a:rPr lang="de-DE" sz="2400" b="1" dirty="0" smtClean="0">
                <a:latin typeface="+mj-lt"/>
                <a:cs typeface="Arial"/>
              </a:rPr>
              <a:t>aufgrund von einer großen perzeptiven Änderung vor</a:t>
            </a:r>
            <a:r>
              <a:rPr lang="de-DE" sz="2400" dirty="0" smtClean="0">
                <a:latin typeface="+mj-lt"/>
                <a:cs typeface="Arial"/>
              </a:rPr>
              <a:t>, die durch </a:t>
            </a:r>
            <a:r>
              <a:rPr lang="de-DE" sz="2400" b="1" dirty="0" smtClean="0">
                <a:latin typeface="+mj-lt"/>
                <a:cs typeface="Arial"/>
              </a:rPr>
              <a:t>eine allmähliche physiologische Änderung verursacht wird</a:t>
            </a:r>
            <a:r>
              <a:rPr lang="de-DE" sz="2400" dirty="0" smtClean="0">
                <a:latin typeface="+mj-lt"/>
                <a:cs typeface="Arial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3800" y="6501148"/>
            <a:ext cx="9113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</a:t>
            </a:r>
            <a:r>
              <a:rPr lang="de-DE" sz="1600" dirty="0">
                <a:cs typeface="Arial"/>
              </a:rPr>
              <a:t>lin14.</a:t>
            </a:r>
            <a:r>
              <a:rPr lang="de-DE" sz="1600" dirty="0" smtClean="0">
                <a:cs typeface="Arial"/>
              </a:rPr>
              <a:t>labphon.pdf </a:t>
            </a:r>
            <a:r>
              <a:rPr lang="de-DE" sz="1600" dirty="0" smtClean="0">
                <a:latin typeface="+mj-lt"/>
                <a:cs typeface="Arial"/>
              </a:rPr>
              <a:t> 2. Stevens</a:t>
            </a:r>
            <a:r>
              <a:rPr lang="de-DE" sz="1600" dirty="0">
                <a:latin typeface="+mj-lt"/>
                <a:cs typeface="Arial"/>
              </a:rPr>
              <a:t>, K. N. 1989: On </a:t>
            </a:r>
            <a:r>
              <a:rPr lang="de-DE" sz="1600" dirty="0" err="1">
                <a:latin typeface="+mj-lt"/>
                <a:cs typeface="Arial"/>
              </a:rPr>
              <a:t>the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quantal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nature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of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speech</a:t>
            </a:r>
            <a:r>
              <a:rPr lang="de-DE" sz="1600" dirty="0">
                <a:latin typeface="+mj-lt"/>
                <a:cs typeface="Arial"/>
              </a:rPr>
              <a:t>, </a:t>
            </a:r>
            <a:r>
              <a:rPr lang="de-DE" sz="1600" i="1" dirty="0">
                <a:latin typeface="+mj-lt"/>
                <a:cs typeface="Arial"/>
              </a:rPr>
              <a:t>Journal </a:t>
            </a:r>
            <a:r>
              <a:rPr lang="de-DE" sz="1600" i="1" dirty="0" err="1">
                <a:latin typeface="+mj-lt"/>
                <a:cs typeface="Arial"/>
              </a:rPr>
              <a:t>of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Pho</a:t>
            </a:r>
            <a:r>
              <a:rPr lang="de-DE" sz="1600" dirty="0" err="1">
                <a:latin typeface="+mj-lt"/>
                <a:cs typeface="Arial"/>
              </a:rPr>
              <a:t>netics</a:t>
            </a:r>
            <a:r>
              <a:rPr lang="de-DE" sz="1600" dirty="0">
                <a:latin typeface="+mj-lt"/>
                <a:cs typeface="Arial"/>
              </a:rPr>
              <a:t> 17, 3–46. </a:t>
            </a:r>
          </a:p>
        </p:txBody>
      </p:sp>
    </p:spTree>
    <p:extLst>
      <p:ext uri="{BB962C8B-B14F-4D97-AF65-F5344CB8AC3E}">
        <p14:creationId xmlns:p14="http://schemas.microsoft.com/office/powerpoint/2010/main" val="58772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5582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Schuchardt H (1885</a:t>
            </a:r>
            <a:r>
              <a:rPr lang="de-DE" sz="2400" dirty="0" smtClean="0">
                <a:latin typeface="+mj-lt"/>
                <a:cs typeface="Arial"/>
              </a:rPr>
              <a:t>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. </a:t>
            </a:r>
            <a:r>
              <a:rPr lang="de-DE" sz="2400" dirty="0" smtClean="0">
                <a:latin typeface="+mj-lt"/>
                <a:cs typeface="Arial"/>
              </a:rPr>
              <a:t>Phonetischer </a:t>
            </a:r>
            <a:r>
              <a:rPr lang="de-DE" sz="2400" dirty="0" smtClean="0">
                <a:latin typeface="+mj-lt"/>
                <a:cs typeface="Arial"/>
              </a:rPr>
              <a:t>Wandel ist analogischer Wandel. z.B.  </a:t>
            </a:r>
            <a:r>
              <a:rPr lang="de-DE" sz="2400" dirty="0" err="1" smtClean="0">
                <a:latin typeface="+mj-lt"/>
                <a:cs typeface="Arial"/>
              </a:rPr>
              <a:t>Vennemann</a:t>
            </a:r>
            <a:r>
              <a:rPr lang="de-DE" sz="2400" dirty="0" smtClean="0">
                <a:latin typeface="+mj-lt"/>
                <a:cs typeface="Arial"/>
              </a:rPr>
              <a:t> (</a:t>
            </a:r>
            <a:r>
              <a:rPr lang="de-DE" sz="2400" dirty="0" smtClean="0">
                <a:latin typeface="+mj-lt"/>
                <a:cs typeface="Arial"/>
              </a:rPr>
              <a:t>1972)</a:t>
            </a:r>
            <a:r>
              <a:rPr lang="de-DE" sz="2400" baseline="30000" dirty="0" smtClean="0">
                <a:latin typeface="+mj-lt"/>
                <a:cs typeface="Arial"/>
              </a:rPr>
              <a:t>4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siehe </a:t>
            </a:r>
            <a:r>
              <a:rPr lang="de-DE" sz="2400" dirty="0" err="1" smtClean="0">
                <a:latin typeface="+mj-lt"/>
                <a:cs typeface="Arial"/>
              </a:rPr>
              <a:t>Schryver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et </a:t>
            </a:r>
            <a:r>
              <a:rPr lang="de-DE" sz="2400" dirty="0" smtClean="0">
                <a:latin typeface="+mj-lt"/>
                <a:cs typeface="Arial"/>
              </a:rPr>
              <a:t>al 2008)</a:t>
            </a:r>
            <a:r>
              <a:rPr lang="de-DE" sz="2400" baseline="30000" dirty="0" smtClean="0">
                <a:latin typeface="+mj-lt"/>
                <a:cs typeface="Arial"/>
              </a:rPr>
              <a:t>5</a:t>
            </a:r>
            <a:r>
              <a:rPr lang="de-DE" sz="2400" dirty="0" smtClean="0">
                <a:latin typeface="+mj-lt"/>
                <a:cs typeface="Arial"/>
              </a:rPr>
              <a:t>. Noam </a:t>
            </a:r>
            <a:r>
              <a:rPr lang="de-DE" sz="2400" dirty="0">
                <a:latin typeface="Times New Roman"/>
                <a:cs typeface="Times New Roman"/>
              </a:rPr>
              <a:t>→</a:t>
            </a:r>
            <a:r>
              <a:rPr lang="de-DE" sz="2400" dirty="0" smtClean="0">
                <a:latin typeface="+mj-lt"/>
                <a:cs typeface="Arial"/>
              </a:rPr>
              <a:t>  /</a:t>
            </a:r>
            <a:r>
              <a:rPr lang="de-DE" sz="2400" dirty="0" err="1" smtClean="0">
                <a:latin typeface="+mj-lt"/>
                <a:cs typeface="Arial"/>
              </a:rPr>
              <a:t>nowəm</a:t>
            </a:r>
            <a:r>
              <a:rPr lang="de-DE" sz="2400" dirty="0" smtClean="0">
                <a:latin typeface="+mj-lt"/>
                <a:cs typeface="Arial"/>
              </a:rPr>
              <a:t>/ und dies wird übertragen auf andere Wörter mit finalem /m/ (</a:t>
            </a:r>
            <a:r>
              <a:rPr lang="de-DE" sz="2400" i="1" dirty="0" err="1" smtClean="0">
                <a:latin typeface="+mj-lt"/>
                <a:cs typeface="Arial"/>
              </a:rPr>
              <a:t>roam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hom</a:t>
            </a:r>
            <a:r>
              <a:rPr lang="de-DE" sz="2400" dirty="0" err="1" smtClean="0">
                <a:latin typeface="+mj-lt"/>
                <a:cs typeface="Arial"/>
              </a:rPr>
              <a:t>e</a:t>
            </a:r>
            <a:r>
              <a:rPr lang="de-DE" sz="2400" dirty="0" smtClean="0">
                <a:latin typeface="+mj-lt"/>
                <a:cs typeface="Arial"/>
              </a:rPr>
              <a:t>) dann auf andere Wörter mit /</a:t>
            </a:r>
            <a:r>
              <a:rPr lang="de-DE" sz="2400" dirty="0" err="1" smtClean="0">
                <a:latin typeface="+mj-lt"/>
                <a:cs typeface="Arial"/>
              </a:rPr>
              <a:t>n</a:t>
            </a:r>
            <a:r>
              <a:rPr lang="de-DE" sz="2400" dirty="0" smtClean="0">
                <a:latin typeface="+mj-lt"/>
                <a:cs typeface="Arial"/>
              </a:rPr>
              <a:t>/ (</a:t>
            </a:r>
            <a:r>
              <a:rPr lang="de-DE" sz="2400" i="1" dirty="0" err="1" smtClean="0">
                <a:latin typeface="+mj-lt"/>
                <a:cs typeface="Arial"/>
              </a:rPr>
              <a:t>known</a:t>
            </a:r>
            <a:r>
              <a:rPr lang="de-DE" sz="2400" dirty="0" smtClean="0">
                <a:latin typeface="+mj-lt"/>
                <a:cs typeface="Arial"/>
              </a:rPr>
              <a:t>) usw. Also Wort für Wort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7704" y="0"/>
            <a:ext cx="5256584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smtClean="0">
                <a:cs typeface="Arial"/>
              </a:rPr>
              <a:t>Regulärer Lautwandel ist wortspezifisch</a:t>
            </a:r>
            <a:endParaRPr lang="de-DE" sz="2400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744" y="2636912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Phillips (1984)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. Die Wahrscheinlichkeit der /</a:t>
            </a:r>
            <a:r>
              <a:rPr lang="de-DE" sz="2400" dirty="0" err="1" smtClean="0">
                <a:latin typeface="+mj-lt"/>
                <a:cs typeface="Arial"/>
              </a:rPr>
              <a:t>j</a:t>
            </a:r>
            <a:r>
              <a:rPr lang="de-DE" sz="2400" dirty="0" smtClean="0">
                <a:latin typeface="+mj-lt"/>
                <a:cs typeface="Arial"/>
              </a:rPr>
              <a:t>/-Tilgung in /</a:t>
            </a:r>
            <a:r>
              <a:rPr lang="de-DE" sz="2400" dirty="0" err="1" smtClean="0">
                <a:latin typeface="+mj-lt"/>
                <a:cs typeface="Arial"/>
              </a:rPr>
              <a:t>nj</a:t>
            </a:r>
            <a:r>
              <a:rPr lang="de-DE" sz="2400" dirty="0" smtClean="0">
                <a:latin typeface="+mj-lt"/>
                <a:cs typeface="Arial"/>
              </a:rPr>
              <a:t>/ Wörtern in Am. Englisch hängt von der lexikalischen Häufigkeit ab: öfters in häufigen Wörtern wie </a:t>
            </a:r>
            <a:r>
              <a:rPr lang="de-DE" sz="2400" i="1" dirty="0" err="1" smtClean="0">
                <a:latin typeface="+mj-lt"/>
                <a:cs typeface="Arial"/>
              </a:rPr>
              <a:t>new</a:t>
            </a:r>
            <a:r>
              <a:rPr lang="de-DE" sz="2400" dirty="0" smtClean="0">
                <a:latin typeface="+mj-lt"/>
                <a:cs typeface="Arial"/>
              </a:rPr>
              <a:t>; seltene Wörter wie </a:t>
            </a:r>
            <a:r>
              <a:rPr lang="de-DE" sz="2400" i="1" dirty="0" err="1" smtClean="0">
                <a:latin typeface="+mj-lt"/>
                <a:cs typeface="Arial"/>
              </a:rPr>
              <a:t>tuber</a:t>
            </a:r>
            <a:r>
              <a:rPr lang="de-DE" sz="2400" dirty="0" smtClean="0">
                <a:latin typeface="+mj-lt"/>
                <a:cs typeface="Arial"/>
              </a:rPr>
              <a:t> sind eher mit /</a:t>
            </a:r>
            <a:r>
              <a:rPr lang="de-DE" sz="2400" dirty="0" err="1" smtClean="0">
                <a:latin typeface="+mj-lt"/>
                <a:cs typeface="Arial"/>
              </a:rPr>
              <a:t>j</a:t>
            </a:r>
            <a:r>
              <a:rPr lang="de-DE" sz="2400" dirty="0" smtClean="0">
                <a:latin typeface="+mj-lt"/>
                <a:cs typeface="Arial"/>
              </a:rPr>
              <a:t>/ (ähnliche Argumente in Wang, 1969</a:t>
            </a:r>
            <a:r>
              <a:rPr lang="de-DE" sz="2400" baseline="30000" dirty="0" smtClean="0">
                <a:latin typeface="+mj-lt"/>
                <a:cs typeface="Arial"/>
              </a:rPr>
              <a:t>3</a:t>
            </a:r>
            <a:r>
              <a:rPr lang="de-DE" sz="2400" dirty="0" smtClean="0">
                <a:latin typeface="+mj-lt"/>
                <a:cs typeface="Arial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5373216"/>
            <a:ext cx="8759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</a:t>
            </a:r>
            <a:r>
              <a:rPr lang="de-DE" sz="1600" dirty="0" err="1" smtClean="0">
                <a:latin typeface="+mj-lt"/>
                <a:cs typeface="Arial"/>
              </a:rPr>
              <a:t>Schuchhardt</a:t>
            </a:r>
            <a:r>
              <a:rPr lang="de-DE" sz="1600" dirty="0" smtClean="0">
                <a:latin typeface="+mj-lt"/>
                <a:cs typeface="Arial"/>
              </a:rPr>
              <a:t> (1885).</a:t>
            </a:r>
            <a:r>
              <a:rPr lang="de-DE" sz="1600" i="1" dirty="0" smtClean="0">
                <a:latin typeface="+mj-lt"/>
                <a:cs typeface="Arial"/>
              </a:rPr>
              <a:t>Über die Lautgesetze: gegen die Junggrammatiker</a:t>
            </a:r>
            <a:r>
              <a:rPr lang="de-DE" sz="1600" dirty="0" smtClean="0">
                <a:latin typeface="+mj-lt"/>
                <a:cs typeface="Arial"/>
              </a:rPr>
              <a:t>.  Oppenheim: Berlin. 2. Phillips (1984), </a:t>
            </a:r>
            <a:r>
              <a:rPr lang="de-DE" sz="1600" i="1" dirty="0" smtClean="0">
                <a:latin typeface="+mj-lt"/>
                <a:cs typeface="Arial"/>
              </a:rPr>
              <a:t>Language</a:t>
            </a:r>
            <a:r>
              <a:rPr lang="de-DE" sz="1600" dirty="0" smtClean="0">
                <a:latin typeface="+mj-lt"/>
                <a:cs typeface="Arial"/>
              </a:rPr>
              <a:t>, 60, 320-342. 3. Wang (1969) </a:t>
            </a:r>
            <a:r>
              <a:rPr lang="de-DE" sz="1600" i="1" dirty="0" smtClean="0">
                <a:latin typeface="+mj-lt"/>
                <a:cs typeface="Arial"/>
              </a:rPr>
              <a:t>Language</a:t>
            </a:r>
            <a:r>
              <a:rPr lang="de-DE" sz="1600" dirty="0" smtClean="0">
                <a:latin typeface="+mj-lt"/>
                <a:cs typeface="Arial"/>
              </a:rPr>
              <a:t>, 45, 9-25. </a:t>
            </a:r>
            <a:r>
              <a:rPr lang="de-DE" sz="1600" dirty="0" err="1" smtClean="0">
                <a:latin typeface="+mj-lt"/>
                <a:cs typeface="Arial"/>
              </a:rPr>
              <a:t>Bybee</a:t>
            </a:r>
            <a:r>
              <a:rPr lang="de-DE" sz="1600" dirty="0" smtClean="0">
                <a:latin typeface="+mj-lt"/>
                <a:cs typeface="Arial"/>
              </a:rPr>
              <a:t> (2002).  </a:t>
            </a:r>
            <a:r>
              <a:rPr lang="de-DE" sz="1600" i="1" dirty="0" smtClean="0">
                <a:latin typeface="+mj-lt"/>
                <a:cs typeface="Arial"/>
              </a:rPr>
              <a:t>Language </a:t>
            </a:r>
            <a:r>
              <a:rPr lang="de-DE" sz="1600" i="1" dirty="0" err="1" smtClean="0">
                <a:latin typeface="+mj-lt"/>
                <a:cs typeface="Arial"/>
              </a:rPr>
              <a:t>variation</a:t>
            </a:r>
            <a:r>
              <a:rPr lang="de-DE" sz="1600" i="1" dirty="0" smtClean="0">
                <a:latin typeface="+mj-lt"/>
                <a:cs typeface="Arial"/>
              </a:rPr>
              <a:t> </a:t>
            </a:r>
            <a:r>
              <a:rPr lang="de-DE" sz="1600" i="1" dirty="0" err="1" smtClean="0">
                <a:latin typeface="+mj-lt"/>
                <a:cs typeface="Arial"/>
              </a:rPr>
              <a:t>and</a:t>
            </a:r>
            <a:r>
              <a:rPr lang="de-DE" sz="1600" i="1" dirty="0" smtClean="0">
                <a:latin typeface="+mj-lt"/>
                <a:cs typeface="Arial"/>
              </a:rPr>
              <a:t> Change </a:t>
            </a:r>
            <a:r>
              <a:rPr lang="de-DE" sz="1600" dirty="0" smtClean="0">
                <a:latin typeface="+mj-lt"/>
                <a:cs typeface="Arial"/>
              </a:rPr>
              <a:t>, 14, 261-290. 4</a:t>
            </a:r>
            <a:r>
              <a:rPr lang="de-DE" sz="1600" dirty="0">
                <a:latin typeface="+mj-lt"/>
                <a:cs typeface="Arial"/>
              </a:rPr>
              <a:t>. </a:t>
            </a:r>
            <a:r>
              <a:rPr lang="de-DE" sz="1600" dirty="0" err="1">
                <a:latin typeface="+mj-lt"/>
                <a:cs typeface="Arial"/>
              </a:rPr>
              <a:t>Vennemann</a:t>
            </a:r>
            <a:r>
              <a:rPr lang="de-DE" sz="1600" dirty="0">
                <a:latin typeface="+mj-lt"/>
                <a:cs typeface="Arial"/>
              </a:rPr>
              <a:t>, T. (1972). </a:t>
            </a:r>
            <a:r>
              <a:rPr lang="de-DE" sz="1600" dirty="0" err="1">
                <a:latin typeface="+mj-lt"/>
                <a:cs typeface="Arial"/>
              </a:rPr>
              <a:t>Phonetic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analogy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and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conceptual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analogy</a:t>
            </a:r>
            <a:r>
              <a:rPr lang="de-DE" sz="1600" dirty="0">
                <a:latin typeface="+mj-lt"/>
                <a:cs typeface="Arial"/>
              </a:rPr>
              <a:t>. In T. </a:t>
            </a:r>
            <a:r>
              <a:rPr lang="de-DE" sz="1600" dirty="0" err="1">
                <a:latin typeface="+mj-lt"/>
                <a:cs typeface="Arial"/>
              </a:rPr>
              <a:t>Vennemann</a:t>
            </a:r>
            <a:r>
              <a:rPr lang="de-DE" sz="1600" dirty="0">
                <a:latin typeface="+mj-lt"/>
                <a:cs typeface="Arial"/>
              </a:rPr>
              <a:t> &amp; T. Wilbur (Eds.) Schuchardt, </a:t>
            </a:r>
            <a:r>
              <a:rPr lang="de-DE" sz="1600" dirty="0" err="1">
                <a:latin typeface="+mj-lt"/>
                <a:cs typeface="Arial"/>
              </a:rPr>
              <a:t>the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Neogrammarians</a:t>
            </a:r>
            <a:r>
              <a:rPr lang="de-DE" sz="1600" dirty="0">
                <a:latin typeface="+mj-lt"/>
                <a:cs typeface="Arial"/>
              </a:rPr>
              <a:t>, </a:t>
            </a:r>
            <a:r>
              <a:rPr lang="de-DE" sz="1600" dirty="0" err="1">
                <a:latin typeface="+mj-lt"/>
                <a:cs typeface="Arial"/>
              </a:rPr>
              <a:t>and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the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Transformational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theory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of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phonological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change</a:t>
            </a:r>
            <a:r>
              <a:rPr lang="de-DE" sz="1600" dirty="0">
                <a:latin typeface="+mj-lt"/>
                <a:cs typeface="Arial"/>
              </a:rPr>
              <a:t>. </a:t>
            </a:r>
            <a:r>
              <a:rPr lang="de-DE" sz="1600" dirty="0" err="1">
                <a:latin typeface="+mj-lt"/>
                <a:cs typeface="Arial"/>
              </a:rPr>
              <a:t>Athenäum</a:t>
            </a:r>
            <a:r>
              <a:rPr lang="de-DE" sz="1600" dirty="0">
                <a:latin typeface="+mj-lt"/>
                <a:cs typeface="Arial"/>
              </a:rPr>
              <a:t>: Frankfurt. (S. 181–202)</a:t>
            </a:r>
            <a:r>
              <a:rPr lang="de-DE" sz="1600" dirty="0" smtClean="0">
                <a:latin typeface="+mj-lt"/>
                <a:cs typeface="Arial"/>
              </a:rPr>
              <a:t>. 5. </a:t>
            </a:r>
            <a:r>
              <a:rPr lang="en-US" sz="1600" dirty="0" smtClean="0"/>
              <a:t>shryver08</a:t>
            </a:r>
            <a:r>
              <a:rPr lang="en-US" sz="1600" dirty="0"/>
              <a:t>.pdf </a:t>
            </a:r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744" y="4509119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Bybee</a:t>
            </a:r>
            <a:r>
              <a:rPr lang="de-DE" sz="2400" dirty="0" smtClean="0">
                <a:latin typeface="+mj-lt"/>
                <a:cs typeface="Arial"/>
              </a:rPr>
              <a:t> (2002)</a:t>
            </a:r>
            <a:r>
              <a:rPr lang="de-DE" sz="2400" baseline="30000" dirty="0" smtClean="0">
                <a:latin typeface="+mj-lt"/>
                <a:cs typeface="Arial"/>
              </a:rPr>
              <a:t>3</a:t>
            </a:r>
            <a:r>
              <a:rPr lang="de-DE" sz="2400" dirty="0" smtClean="0">
                <a:latin typeface="+mj-lt"/>
                <a:cs typeface="Arial"/>
              </a:rPr>
              <a:t>. Schwa-Tilgung ist wahrscheinlicher in häufigeren Wörtern wie </a:t>
            </a:r>
            <a:r>
              <a:rPr lang="de-DE" sz="2400" i="1" dirty="0" err="1" smtClean="0">
                <a:latin typeface="+mj-lt"/>
                <a:cs typeface="Arial"/>
              </a:rPr>
              <a:t>nurs</a:t>
            </a:r>
            <a:r>
              <a:rPr lang="de-DE" sz="2400" i="1" dirty="0" smtClean="0">
                <a:latin typeface="+mj-lt"/>
                <a:cs typeface="Arial"/>
              </a:rPr>
              <a:t>(</a:t>
            </a:r>
            <a:r>
              <a:rPr lang="de-DE" sz="2400" i="1" dirty="0" err="1" smtClean="0">
                <a:latin typeface="+mj-lt"/>
                <a:cs typeface="Arial"/>
              </a:rPr>
              <a:t>e</a:t>
            </a:r>
            <a:r>
              <a:rPr lang="de-DE" sz="2400" i="1" dirty="0" smtClean="0">
                <a:latin typeface="+mj-lt"/>
                <a:cs typeface="Arial"/>
              </a:rPr>
              <a:t>)</a:t>
            </a:r>
            <a:r>
              <a:rPr lang="de-DE" sz="2400" i="1" dirty="0" err="1" smtClean="0">
                <a:latin typeface="+mj-lt"/>
                <a:cs typeface="Arial"/>
              </a:rPr>
              <a:t>ry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mem</a:t>
            </a:r>
            <a:r>
              <a:rPr lang="de-DE" sz="2400" i="1" dirty="0" smtClean="0">
                <a:latin typeface="+mj-lt"/>
                <a:cs typeface="Arial"/>
              </a:rPr>
              <a:t>(o)</a:t>
            </a:r>
            <a:r>
              <a:rPr lang="de-DE" sz="2400" i="1" dirty="0" err="1" smtClean="0">
                <a:latin typeface="+mj-lt"/>
                <a:cs typeface="Arial"/>
              </a:rPr>
              <a:t>ry</a:t>
            </a:r>
            <a:r>
              <a:rPr lang="de-DE" sz="2400" i="1" dirty="0" smtClean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vs. </a:t>
            </a:r>
            <a:r>
              <a:rPr lang="de-DE" sz="2400" i="1" dirty="0" err="1" smtClean="0">
                <a:latin typeface="+mj-lt"/>
                <a:cs typeface="Arial"/>
              </a:rPr>
              <a:t>cursory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mammary</a:t>
            </a:r>
            <a:endParaRPr lang="de-DE" sz="2400" i="1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2873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79513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Worthäufigkeit und Lautwandel in Lindbloms</a:t>
            </a:r>
            <a:r>
              <a:rPr lang="de-DE" sz="2400" baseline="30000" dirty="0" smtClean="0">
                <a:solidFill>
                  <a:srgbClr val="0000FF"/>
                </a:solidFill>
                <a:latin typeface="+mj-lt"/>
                <a:cs typeface="Arial"/>
              </a:rPr>
              <a:t>1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Modell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1241178"/>
            <a:ext cx="8424936" cy="1554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Lautwandel entsteht </a:t>
            </a:r>
            <a:r>
              <a:rPr lang="de-DE" sz="2400" b="1" dirty="0" smtClean="0">
                <a:latin typeface="+mj-lt"/>
                <a:cs typeface="Arial"/>
              </a:rPr>
              <a:t>vor allem in einem hypoartikulierenden Kontext</a:t>
            </a:r>
            <a:r>
              <a:rPr lang="de-DE" sz="2400" dirty="0" smtClean="0">
                <a:latin typeface="+mj-lt"/>
                <a:cs typeface="Arial"/>
              </a:rPr>
              <a:t>. Häufig vorkommende Wörter neigen eher dazu, hypoartikuliert zu werden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daher müsste laut diesem Modell Wandel zuerst in häufigen Wörtern stattfinden.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465"/>
            <a:ext cx="903649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cs typeface="Arial"/>
              </a:rPr>
              <a:t>Worthäufigkeit und </a:t>
            </a:r>
            <a:r>
              <a:rPr lang="de-DE" sz="2400" dirty="0" smtClean="0">
                <a:cs typeface="Arial"/>
              </a:rPr>
              <a:t>Lautwandel in Modellen der Sprachverarbeitung</a:t>
            </a:r>
            <a:endParaRPr lang="de-DE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755481"/>
            <a:ext cx="7373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baseline="30000" dirty="0">
                <a:latin typeface="+mj-lt"/>
                <a:cs typeface="Arial"/>
              </a:rPr>
              <a:t>. lindblom95.</a:t>
            </a:r>
            <a:r>
              <a:rPr lang="de-DE" sz="2400" baseline="30000" dirty="0" smtClean="0">
                <a:latin typeface="+mj-lt"/>
                <a:cs typeface="Arial"/>
              </a:rPr>
              <a:t>rivling.pdf. 2 hay15.cognition.pdf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386" y="3785013"/>
            <a:ext cx="88241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Ein Lautwandel-im-Fortschritt hat eine größere Wirkung auf häufig vorkommende Wörter weil Hörer häufige Wörter öfters </a:t>
            </a:r>
            <a:r>
              <a:rPr lang="de-DE" sz="2400" dirty="0" smtClean="0">
                <a:latin typeface="+mj-lt"/>
                <a:cs typeface="Arial"/>
              </a:rPr>
              <a:t>unter </a:t>
            </a:r>
            <a:r>
              <a:rPr lang="de-DE" sz="2400" dirty="0" smtClean="0">
                <a:latin typeface="+mj-lt"/>
                <a:cs typeface="Arial"/>
              </a:rPr>
              <a:t>dem Einfluss des Lautwandel-im-</a:t>
            </a:r>
            <a:r>
              <a:rPr lang="de-DE" sz="2400" dirty="0" smtClean="0">
                <a:latin typeface="+mj-lt"/>
                <a:cs typeface="Arial"/>
              </a:rPr>
              <a:t>Fortschritts wahrnehmen.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12" y="306896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Worthäufigkeit und Lautwandel in Exemplartheorie</a:t>
            </a:r>
            <a:r>
              <a:rPr lang="de-DE" sz="2400" baseline="30000" dirty="0" smtClean="0">
                <a:solidFill>
                  <a:srgbClr val="0000FF"/>
                </a:solidFill>
                <a:latin typeface="+mj-lt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0356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229200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 </a:t>
            </a:r>
            <a:r>
              <a:rPr lang="en-US" sz="1600" dirty="0" err="1" smtClean="0"/>
              <a:t>Labov</a:t>
            </a:r>
            <a:r>
              <a:rPr lang="en-US" sz="1600" dirty="0" smtClean="0"/>
              <a:t> (2010). 2 </a:t>
            </a:r>
            <a:r>
              <a:rPr lang="en-US" sz="1600" dirty="0" err="1" smtClean="0"/>
              <a:t>Kiparsky</a:t>
            </a:r>
            <a:r>
              <a:rPr lang="en-US" sz="1600" dirty="0"/>
              <a:t>, P. (2016). </a:t>
            </a:r>
            <a:r>
              <a:rPr lang="en-US" sz="1600" dirty="0" err="1"/>
              <a:t>Labov</a:t>
            </a:r>
            <a:r>
              <a:rPr lang="en-US" sz="1600" dirty="0"/>
              <a:t>, sound change, and phonological theory. </a:t>
            </a:r>
            <a:r>
              <a:rPr lang="en-US" sz="1600" i="1" dirty="0"/>
              <a:t>Journal of Sociolinguistic</a:t>
            </a:r>
            <a:r>
              <a:rPr lang="en-US" sz="1600" dirty="0"/>
              <a:t>s, 20, 464-488. </a:t>
            </a:r>
            <a:r>
              <a:rPr lang="en-US" sz="1600" dirty="0" smtClean="0"/>
              <a:t>3. </a:t>
            </a:r>
            <a:r>
              <a:rPr lang="en-US" sz="1600" dirty="0" err="1" smtClean="0"/>
              <a:t>Dinkin</a:t>
            </a:r>
            <a:r>
              <a:rPr lang="en-US" sz="1600" dirty="0"/>
              <a:t>, </a:t>
            </a:r>
            <a:r>
              <a:rPr lang="en-US" sz="1600" dirty="0" smtClean="0"/>
              <a:t>A. </a:t>
            </a:r>
            <a:r>
              <a:rPr lang="en-US" sz="1600" dirty="0"/>
              <a:t>(2008). The real effect of word frequency on phonetic variation. </a:t>
            </a:r>
            <a:r>
              <a:rPr lang="en-US" sz="1600" i="1" dirty="0"/>
              <a:t>University of Pennsylvania Working Papers in Linguistics </a:t>
            </a:r>
            <a:r>
              <a:rPr lang="en-US" sz="1600" dirty="0"/>
              <a:t>14:1, 97–106. </a:t>
            </a:r>
          </a:p>
          <a:p>
            <a:endParaRPr lang="de-DE" sz="1600" dirty="0" smtClean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20888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z.B. Keine Evidenzen in </a:t>
            </a:r>
            <a:r>
              <a:rPr lang="de-DE" sz="2400" dirty="0" smtClean="0"/>
              <a:t>einer akustischen Analyse der kurzen </a:t>
            </a:r>
            <a:r>
              <a:rPr lang="de-DE" sz="2400" dirty="0" smtClean="0"/>
              <a:t>Am-Engl. Vokalen </a:t>
            </a:r>
            <a:r>
              <a:rPr lang="de-DE" sz="2400" dirty="0"/>
              <a:t>/i, </a:t>
            </a:r>
            <a:r>
              <a:rPr lang="de-DE" sz="2400" dirty="0" err="1"/>
              <a:t>e</a:t>
            </a:r>
            <a:r>
              <a:rPr lang="de-DE" sz="2400" dirty="0"/>
              <a:t>, </a:t>
            </a:r>
            <a:r>
              <a:rPr lang="de-DE" sz="2400" dirty="0" err="1"/>
              <a:t>æ</a:t>
            </a:r>
            <a:r>
              <a:rPr lang="de-DE" sz="2400" dirty="0"/>
              <a:t>, </a:t>
            </a:r>
            <a:r>
              <a:rPr lang="de-DE" sz="2400" dirty="0" err="1"/>
              <a:t>ʌ</a:t>
            </a:r>
            <a:r>
              <a:rPr lang="de-DE" sz="2400" dirty="0"/>
              <a:t>, </a:t>
            </a:r>
            <a:r>
              <a:rPr lang="de-DE" sz="2400" dirty="0" err="1"/>
              <a:t>u</a:t>
            </a:r>
            <a:r>
              <a:rPr lang="de-DE" sz="2400" dirty="0"/>
              <a:t>/ (</a:t>
            </a:r>
            <a:r>
              <a:rPr lang="de-DE" sz="2400" i="1" dirty="0" err="1"/>
              <a:t>pit</a:t>
            </a:r>
            <a:r>
              <a:rPr lang="de-DE" sz="2400" dirty="0"/>
              <a:t>, </a:t>
            </a:r>
            <a:r>
              <a:rPr lang="de-DE" sz="2400" i="1" dirty="0" err="1"/>
              <a:t>pet</a:t>
            </a:r>
            <a:r>
              <a:rPr lang="de-DE" sz="2400" dirty="0"/>
              <a:t>, </a:t>
            </a:r>
            <a:r>
              <a:rPr lang="de-DE" sz="2400" i="1" dirty="0" err="1"/>
              <a:t>pat</a:t>
            </a:r>
            <a:r>
              <a:rPr lang="de-DE" sz="2400" dirty="0"/>
              <a:t>, </a:t>
            </a:r>
            <a:r>
              <a:rPr lang="de-DE" sz="2400" i="1" dirty="0" err="1"/>
              <a:t>putt</a:t>
            </a:r>
            <a:r>
              <a:rPr lang="de-DE" sz="2400" dirty="0"/>
              <a:t>, </a:t>
            </a:r>
            <a:r>
              <a:rPr lang="de-DE" sz="2400" i="1" dirty="0" err="1"/>
              <a:t>put</a:t>
            </a:r>
            <a:r>
              <a:rPr lang="de-DE" sz="2400" dirty="0" smtClean="0"/>
              <a:t>) von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 err="1" smtClean="0">
                <a:latin typeface="+mj-lt"/>
                <a:cs typeface="Arial"/>
              </a:rPr>
              <a:t>Dinkin</a:t>
            </a:r>
            <a:r>
              <a:rPr lang="de-DE" sz="2400" dirty="0" smtClean="0">
                <a:latin typeface="+mj-lt"/>
                <a:cs typeface="Arial"/>
              </a:rPr>
              <a:t> (2008)</a:t>
            </a:r>
            <a:r>
              <a:rPr lang="de-DE" sz="2400" baseline="30000" dirty="0" smtClean="0">
                <a:latin typeface="+mj-lt"/>
                <a:cs typeface="Arial"/>
              </a:rPr>
              <a:t>3</a:t>
            </a:r>
            <a:r>
              <a:rPr lang="de-DE" sz="2400" dirty="0" smtClean="0">
                <a:latin typeface="+mj-lt"/>
                <a:cs typeface="Arial"/>
              </a:rPr>
              <a:t> für einen Einfluss der Worthäufigkeit im '</a:t>
            </a:r>
            <a:r>
              <a:rPr lang="de-DE" sz="2400" dirty="0" smtClean="0"/>
              <a:t>Northern </a:t>
            </a:r>
            <a:r>
              <a:rPr lang="de-DE" sz="2400" dirty="0"/>
              <a:t>Cities </a:t>
            </a:r>
            <a:r>
              <a:rPr lang="de-DE" sz="2400" dirty="0" err="1" smtClean="0"/>
              <a:t>Shift</a:t>
            </a:r>
            <a:r>
              <a:rPr lang="de-DE" sz="2400" dirty="0" smtClean="0"/>
              <a:t>' (</a:t>
            </a:r>
            <a:r>
              <a:rPr lang="de-DE" sz="2400" dirty="0" err="1" smtClean="0"/>
              <a:t>zB</a:t>
            </a:r>
            <a:r>
              <a:rPr lang="de-DE" sz="2400" dirty="0" smtClean="0"/>
              <a:t> 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dirty="0"/>
              <a:t>Buffalo, Cleveland, Detroit, Chicago, </a:t>
            </a:r>
            <a:r>
              <a:rPr lang="de-DE" sz="2400" dirty="0" err="1" smtClean="0"/>
              <a:t>Milkwaukee</a:t>
            </a:r>
            <a:r>
              <a:rPr lang="de-DE" sz="2400" dirty="0" smtClean="0"/>
              <a:t>.)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4465"/>
            <a:ext cx="446449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>
                <a:cs typeface="Arial"/>
              </a:rPr>
              <a:t>Worthäufigkeit und </a:t>
            </a:r>
            <a:r>
              <a:rPr lang="de-DE" sz="2400" dirty="0" smtClean="0">
                <a:cs typeface="Arial"/>
              </a:rPr>
              <a:t>Lautwandel</a:t>
            </a:r>
            <a:endParaRPr lang="de-DE" sz="2400" dirty="0"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972" y="878696"/>
            <a:ext cx="79928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Auf der anderen Seiten zeigen Vokaluntersuchungen von </a:t>
            </a:r>
            <a:r>
              <a:rPr lang="de-DE" sz="2400" dirty="0" err="1" smtClean="0">
                <a:latin typeface="+mj-lt"/>
                <a:cs typeface="Arial"/>
              </a:rPr>
              <a:t>Labov</a:t>
            </a:r>
            <a:r>
              <a:rPr lang="de-DE" sz="2400" dirty="0" smtClean="0">
                <a:latin typeface="+mj-lt"/>
                <a:cs typeface="Arial"/>
              </a:rPr>
              <a:t> (2010)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kaum Evidenzen, dass Lautwandel wortspezifisch ist </a:t>
            </a:r>
            <a:r>
              <a:rPr lang="mr-IN" sz="2400" dirty="0" smtClean="0">
                <a:latin typeface="+mj-lt"/>
                <a:cs typeface="Arial"/>
              </a:rPr>
              <a:t>–</a:t>
            </a:r>
            <a:r>
              <a:rPr lang="de-DE" sz="2400" dirty="0" smtClean="0">
                <a:latin typeface="+mj-lt"/>
                <a:cs typeface="Arial"/>
              </a:rPr>
              <a:t> siehe auch </a:t>
            </a:r>
            <a:r>
              <a:rPr lang="de-DE" sz="2400" dirty="0" err="1" smtClean="0">
                <a:latin typeface="+mj-lt"/>
                <a:cs typeface="Arial"/>
              </a:rPr>
              <a:t>Kiparsky</a:t>
            </a:r>
            <a:r>
              <a:rPr lang="de-DE" sz="2400" dirty="0" smtClean="0">
                <a:latin typeface="+mj-lt"/>
                <a:cs typeface="Arial"/>
              </a:rPr>
              <a:t> (2016)</a:t>
            </a:r>
            <a:r>
              <a:rPr lang="de-DE" sz="2400" baseline="30000" dirty="0" smtClean="0">
                <a:latin typeface="+mj-lt"/>
                <a:cs typeface="Arial"/>
              </a:rPr>
              <a:t>2</a:t>
            </a:r>
            <a:r>
              <a:rPr lang="de-DE" sz="2400" dirty="0" smtClean="0">
                <a:latin typeface="+mj-lt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99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Zellou</a:t>
            </a:r>
            <a:r>
              <a:rPr lang="de-DE" sz="2400" dirty="0" smtClean="0">
                <a:latin typeface="+mj-lt"/>
                <a:cs typeface="Arial"/>
              </a:rPr>
              <a:t> &amp; </a:t>
            </a:r>
            <a:r>
              <a:rPr lang="de-DE" sz="2400" dirty="0" err="1" smtClean="0">
                <a:latin typeface="+mj-lt"/>
                <a:cs typeface="Arial"/>
              </a:rPr>
              <a:t>Tamminga</a:t>
            </a:r>
            <a:r>
              <a:rPr lang="de-DE" sz="2400" dirty="0" smtClean="0">
                <a:latin typeface="+mj-lt"/>
                <a:cs typeface="Arial"/>
              </a:rPr>
              <a:t> (2014)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: eine </a:t>
            </a:r>
            <a:r>
              <a:rPr lang="de-DE" sz="2400" dirty="0" err="1" smtClean="0">
                <a:latin typeface="+mj-lt"/>
                <a:cs typeface="Arial"/>
              </a:rPr>
              <a:t>apparent</a:t>
            </a:r>
            <a:r>
              <a:rPr lang="de-DE" sz="2400" dirty="0" smtClean="0">
                <a:latin typeface="+mj-lt"/>
                <a:cs typeface="Arial"/>
              </a:rPr>
              <a:t>-time Untersuchung um festzustellen: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349200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ṼN -&gt; Ṽ(N) &gt; Ṽ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648072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wie in einem Lautwandel die Vokalnasalierung von der Quelle, die die V-</a:t>
            </a:r>
            <a:r>
              <a:rPr lang="de-DE" sz="2400" dirty="0" err="1" smtClean="0">
                <a:latin typeface="+mj-lt"/>
                <a:cs typeface="Arial"/>
              </a:rPr>
              <a:t>Nasalisierung</a:t>
            </a:r>
            <a:r>
              <a:rPr lang="de-DE" sz="2400" dirty="0" smtClean="0">
                <a:latin typeface="+mj-lt"/>
                <a:cs typeface="Arial"/>
              </a:rPr>
              <a:t> verursacht, entkoppelt werden könnte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434855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Ob die </a:t>
            </a:r>
            <a:r>
              <a:rPr lang="de-DE" sz="2400" dirty="0" err="1" smtClean="0">
                <a:latin typeface="+mj-lt"/>
                <a:cs typeface="Arial"/>
              </a:rPr>
              <a:t>Vokalnasalisierung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und damit verbundene Entkoppelung zuerst in häufigen Wörtern vorkommt.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78545"/>
            <a:ext cx="662473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cs typeface="Arial"/>
              </a:rPr>
              <a:t>Vokalnasalisierung</a:t>
            </a:r>
            <a:r>
              <a:rPr lang="de-DE" sz="2400" dirty="0" smtClean="0">
                <a:cs typeface="Arial"/>
              </a:rPr>
              <a:t>, Lautwandel und Worthäufigkeit</a:t>
            </a:r>
            <a:endParaRPr lang="de-DE" sz="2400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309320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zellou14</a:t>
            </a:r>
            <a:r>
              <a:rPr lang="de-DE" sz="1600" dirty="0">
                <a:latin typeface="+mj-lt"/>
                <a:cs typeface="Arial"/>
              </a:rPr>
              <a:t>.jop.pdf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8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125" y="2492896"/>
            <a:ext cx="799288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Die  </a:t>
            </a:r>
            <a:r>
              <a:rPr lang="de-DE" sz="2400" dirty="0">
                <a:latin typeface="+mj-lt"/>
                <a:cs typeface="Arial"/>
              </a:rPr>
              <a:t>Analyse </a:t>
            </a:r>
            <a:r>
              <a:rPr lang="de-DE" sz="2400" dirty="0" smtClean="0">
                <a:latin typeface="+mj-lt"/>
                <a:cs typeface="Arial"/>
              </a:rPr>
              <a:t>ist aus </a:t>
            </a:r>
            <a:r>
              <a:rPr lang="de-DE" sz="2400" dirty="0">
                <a:latin typeface="+mj-lt"/>
                <a:cs typeface="Arial"/>
              </a:rPr>
              <a:t>dem Philadelphia </a:t>
            </a:r>
            <a:r>
              <a:rPr lang="de-DE" sz="2400" dirty="0" err="1">
                <a:latin typeface="+mj-lt"/>
                <a:cs typeface="Arial"/>
              </a:rPr>
              <a:t>Neighborhood</a:t>
            </a:r>
            <a:r>
              <a:rPr lang="de-DE" sz="2400" dirty="0">
                <a:latin typeface="+mj-lt"/>
                <a:cs typeface="Arial"/>
              </a:rPr>
              <a:t> </a:t>
            </a:r>
            <a:r>
              <a:rPr lang="de-DE" sz="2400" dirty="0" smtClean="0">
                <a:latin typeface="+mj-lt"/>
                <a:cs typeface="Arial"/>
              </a:rPr>
              <a:t>Corpus, der aus soziolinguistischen Interviews (informeller Sprechstil, kontinuierliche Sprache) zwischen 1973-2014 besteht.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6125" y="393305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105 Sprecher geboren zwischen 1890 und </a:t>
            </a:r>
            <a:r>
              <a:rPr lang="de-DE" sz="2400" dirty="0" smtClean="0">
                <a:latin typeface="+mj-lt"/>
                <a:cs typeface="Arial"/>
              </a:rPr>
              <a:t>1991 wurden analysiert.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125" y="4941168"/>
            <a:ext cx="741682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j-lt"/>
                <a:cs typeface="Arial"/>
              </a:rPr>
              <a:t>163 </a:t>
            </a:r>
            <a:r>
              <a:rPr lang="de-DE" sz="2400" dirty="0" smtClean="0">
                <a:latin typeface="+mj-lt"/>
                <a:cs typeface="Arial"/>
              </a:rPr>
              <a:t>unterschiedliche einsilbige, monomorphemische Wörter </a:t>
            </a:r>
            <a:r>
              <a:rPr lang="de-DE" sz="2400" dirty="0">
                <a:latin typeface="+mj-lt"/>
                <a:cs typeface="Arial"/>
              </a:rPr>
              <a:t>mit einem </a:t>
            </a:r>
            <a:r>
              <a:rPr lang="de-DE" sz="2400" dirty="0" smtClean="0">
                <a:latin typeface="+mj-lt"/>
                <a:cs typeface="Arial"/>
              </a:rPr>
              <a:t>Nasalen (</a:t>
            </a:r>
            <a:r>
              <a:rPr lang="de-DE" sz="2400" dirty="0" err="1" smtClean="0">
                <a:latin typeface="+mj-lt"/>
                <a:cs typeface="Arial"/>
              </a:rPr>
              <a:t>zB</a:t>
            </a:r>
            <a:r>
              <a:rPr lang="de-DE" sz="2400" dirty="0" smtClean="0">
                <a:latin typeface="+mj-lt"/>
                <a:cs typeface="Arial"/>
              </a:rPr>
              <a:t> </a:t>
            </a:r>
            <a:r>
              <a:rPr lang="de-DE" sz="2400" i="1" dirty="0" err="1" smtClean="0">
                <a:latin typeface="+mj-lt"/>
                <a:cs typeface="Arial"/>
              </a:rPr>
              <a:t>mad</a:t>
            </a:r>
            <a:r>
              <a:rPr lang="de-DE" sz="2400" dirty="0" smtClean="0">
                <a:latin typeface="+mj-lt"/>
                <a:cs typeface="Arial"/>
              </a:rPr>
              <a:t>, </a:t>
            </a:r>
            <a:r>
              <a:rPr lang="de-DE" sz="2400" i="1" dirty="0" err="1" smtClean="0">
                <a:latin typeface="+mj-lt"/>
                <a:cs typeface="Arial"/>
              </a:rPr>
              <a:t>home</a:t>
            </a:r>
            <a:r>
              <a:rPr lang="de-DE" sz="2400" dirty="0" smtClean="0">
                <a:latin typeface="+mj-lt"/>
                <a:cs typeface="Arial"/>
              </a:rPr>
              <a:t>) und insgesamt 8029 Beobachtungen</a:t>
            </a:r>
            <a:endParaRPr lang="de-DE" sz="2400" dirty="0">
              <a:latin typeface="+mj-lt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175288"/>
            <a:ext cx="662473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cs typeface="Arial"/>
              </a:rPr>
              <a:t>Vokalnasalisierung</a:t>
            </a:r>
            <a:r>
              <a:rPr lang="de-DE" sz="2400" dirty="0" smtClean="0">
                <a:cs typeface="Arial"/>
              </a:rPr>
              <a:t>, Lautwandel und Worthäufigkeit</a:t>
            </a:r>
            <a:endParaRPr lang="de-DE" sz="2400" dirty="0"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" y="806044"/>
            <a:ext cx="8964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  <a:cs typeface="Arial"/>
              </a:rPr>
              <a:t>Zellou</a:t>
            </a:r>
            <a:r>
              <a:rPr lang="de-DE" sz="2400" dirty="0" smtClean="0">
                <a:latin typeface="+mj-lt"/>
                <a:cs typeface="Arial"/>
              </a:rPr>
              <a:t> &amp; </a:t>
            </a:r>
            <a:r>
              <a:rPr lang="de-DE" sz="2400" dirty="0" err="1" smtClean="0">
                <a:latin typeface="+mj-lt"/>
                <a:cs typeface="Arial"/>
              </a:rPr>
              <a:t>Tamminga</a:t>
            </a:r>
            <a:r>
              <a:rPr lang="de-DE" sz="2400" dirty="0" smtClean="0">
                <a:latin typeface="+mj-lt"/>
                <a:cs typeface="Arial"/>
              </a:rPr>
              <a:t> (2014)</a:t>
            </a:r>
            <a:r>
              <a:rPr lang="de-DE" sz="2400" baseline="30000" dirty="0" smtClean="0">
                <a:latin typeface="+mj-lt"/>
                <a:cs typeface="Arial"/>
              </a:rPr>
              <a:t>1</a:t>
            </a:r>
            <a:r>
              <a:rPr lang="de-DE" sz="2400" dirty="0" smtClean="0">
                <a:latin typeface="+mj-lt"/>
                <a:cs typeface="Arial"/>
              </a:rPr>
              <a:t> befassen sich in einer akustischen Analyse mit der Beziehung zwischen Lautwandel, </a:t>
            </a:r>
            <a:r>
              <a:rPr lang="de-DE" sz="2400" dirty="0" err="1" smtClean="0">
                <a:latin typeface="+mj-lt"/>
                <a:cs typeface="Arial"/>
              </a:rPr>
              <a:t>Vokalnasalisierung</a:t>
            </a:r>
            <a:r>
              <a:rPr lang="de-DE" sz="2400" dirty="0" smtClean="0">
                <a:latin typeface="+mj-lt"/>
                <a:cs typeface="Arial"/>
              </a:rPr>
              <a:t> und Worthäufigkeit  </a:t>
            </a:r>
            <a:r>
              <a:rPr lang="de-DE" sz="2400" dirty="0">
                <a:cs typeface="Arial"/>
              </a:rPr>
              <a:t>der amerikanisch-englischen Varietät von Philadelphia</a:t>
            </a:r>
            <a:r>
              <a:rPr lang="de-DE" sz="2400" dirty="0" smtClean="0">
                <a:cs typeface="Arial"/>
              </a:rPr>
              <a:t>. </a:t>
            </a:r>
            <a:endParaRPr lang="de-DE" sz="2400" dirty="0" smtClean="0">
              <a:latin typeface="+mj-lt"/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251520" y="2708920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259904" y="4077072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/>
          <p:cNvSpPr/>
          <p:nvPr/>
        </p:nvSpPr>
        <p:spPr>
          <a:xfrm>
            <a:off x="268288" y="5085184"/>
            <a:ext cx="288032" cy="28803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21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63"/>
          <a:stretch>
            <a:fillRect/>
          </a:stretch>
        </p:blipFill>
        <p:spPr bwMode="auto">
          <a:xfrm>
            <a:off x="-36628" y="2401266"/>
            <a:ext cx="5010151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860" y="3121991"/>
            <a:ext cx="36607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49615" r="2029" b="385"/>
          <a:stretch>
            <a:fillRect/>
          </a:stretch>
        </p:blipFill>
        <p:spPr bwMode="auto">
          <a:xfrm>
            <a:off x="4781435" y="2401266"/>
            <a:ext cx="4330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-4763" y="908050"/>
            <a:ext cx="914876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latin typeface="Calibri" charset="0"/>
                <a:cs typeface="Calibri" charset="0"/>
              </a:rPr>
              <a:t>A1 </a:t>
            </a:r>
            <a:r>
              <a:rPr lang="mr-IN" dirty="0" smtClean="0">
                <a:latin typeface="Calibri" charset="0"/>
                <a:cs typeface="Calibri" charset="0"/>
              </a:rPr>
              <a:t>–</a:t>
            </a:r>
            <a:r>
              <a:rPr lang="en-US" dirty="0" smtClean="0">
                <a:latin typeface="Calibri" charset="0"/>
                <a:cs typeface="Calibri" charset="0"/>
              </a:rPr>
              <a:t> P0 (Chen, 1997</a:t>
            </a:r>
            <a:r>
              <a:rPr lang="en-US" baseline="30000" dirty="0" smtClean="0">
                <a:latin typeface="Calibri" charset="0"/>
                <a:cs typeface="Calibri" charset="0"/>
              </a:rPr>
              <a:t>1</a:t>
            </a:r>
            <a:r>
              <a:rPr lang="en-US" dirty="0" smtClean="0">
                <a:latin typeface="Calibri" charset="0"/>
                <a:cs typeface="Calibri" charset="0"/>
              </a:rPr>
              <a:t>): Amplitude des </a:t>
            </a:r>
            <a:r>
              <a:rPr lang="en-US" dirty="0" err="1" smtClean="0">
                <a:latin typeface="Calibri" charset="0"/>
                <a:cs typeface="Calibri" charset="0"/>
              </a:rPr>
              <a:t>ersten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cs typeface="Calibri" charset="0"/>
              </a:rPr>
              <a:t>oralen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cs typeface="Calibri" charset="0"/>
              </a:rPr>
              <a:t>Formanten</a:t>
            </a:r>
            <a:r>
              <a:rPr lang="en-US" dirty="0" smtClean="0">
                <a:latin typeface="Calibri" charset="0"/>
                <a:cs typeface="Calibri" charset="0"/>
              </a:rPr>
              <a:t> minus die Amplitude des </a:t>
            </a:r>
            <a:r>
              <a:rPr lang="en-US" dirty="0" err="1" smtClean="0">
                <a:latin typeface="Calibri" charset="0"/>
                <a:cs typeface="Calibri" charset="0"/>
              </a:rPr>
              <a:t>nasalen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cs typeface="Calibri" charset="0"/>
              </a:rPr>
              <a:t>Formanten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cs typeface="Calibri" charset="0"/>
              </a:rPr>
              <a:t>(</a:t>
            </a:r>
            <a:r>
              <a:rPr lang="en-US" dirty="0">
                <a:latin typeface="Calibri" charset="0"/>
                <a:cs typeface="Calibri" charset="0"/>
              </a:rPr>
              <a:t>A1 </a:t>
            </a:r>
            <a:r>
              <a:rPr lang="mr-IN" dirty="0">
                <a:latin typeface="Calibri" charset="0"/>
                <a:cs typeface="Calibri" charset="0"/>
              </a:rPr>
              <a:t>–</a:t>
            </a:r>
            <a:r>
              <a:rPr lang="en-US" dirty="0">
                <a:latin typeface="Calibri" charset="0"/>
                <a:cs typeface="Calibri" charset="0"/>
              </a:rPr>
              <a:t> </a:t>
            </a:r>
            <a:r>
              <a:rPr lang="en-US" dirty="0" smtClean="0">
                <a:latin typeface="Calibri" charset="0"/>
                <a:cs typeface="Calibri" charset="0"/>
              </a:rPr>
              <a:t>P0 </a:t>
            </a:r>
            <a:r>
              <a:rPr lang="en-US" dirty="0" err="1" smtClean="0">
                <a:latin typeface="Calibri" charset="0"/>
                <a:cs typeface="Calibri" charset="0"/>
              </a:rPr>
              <a:t>ist</a:t>
            </a:r>
            <a:r>
              <a:rPr lang="en-US" dirty="0" smtClean="0">
                <a:latin typeface="Calibri" charset="0"/>
                <a:cs typeface="Calibri" charset="0"/>
              </a:rPr>
              <a:t> in </a:t>
            </a:r>
            <a:r>
              <a:rPr lang="en-US" dirty="0" err="1" smtClean="0">
                <a:latin typeface="Calibri" charset="0"/>
                <a:cs typeface="Calibri" charset="0"/>
              </a:rPr>
              <a:t>nasalen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cs typeface="Calibri" charset="0"/>
              </a:rPr>
              <a:t>Vokalen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cs typeface="Calibri" charset="0"/>
              </a:rPr>
              <a:t>größer</a:t>
            </a:r>
            <a:r>
              <a:rPr lang="en-US" dirty="0" smtClean="0">
                <a:latin typeface="Calibri" charset="0"/>
                <a:cs typeface="Calibri" charset="0"/>
              </a:rPr>
              <a:t>).</a:t>
            </a:r>
            <a:endParaRPr lang="en-US" dirty="0">
              <a:latin typeface="Calibri" charset="0"/>
              <a:cs typeface="Calibri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548198" y="2112341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A1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27473" y="2112341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P0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011123" y="2472704"/>
            <a:ext cx="0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403735" y="2617166"/>
            <a:ext cx="431800" cy="719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515948" y="2040904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A1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95223" y="2040904"/>
            <a:ext cx="576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P0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187835" y="2726704"/>
            <a:ext cx="80963" cy="682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227023" y="2472704"/>
            <a:ext cx="576262" cy="576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3350" y="24574"/>
            <a:ext cx="4864977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latin typeface="Calibri" charset="0"/>
                <a:cs typeface="Calibri" charset="0"/>
              </a:rPr>
              <a:t>Acoustische</a:t>
            </a:r>
            <a:r>
              <a:rPr lang="en-US" dirty="0" smtClean="0">
                <a:latin typeface="Calibri" charset="0"/>
                <a:cs typeface="Calibri" charset="0"/>
              </a:rPr>
              <a:t> </a:t>
            </a:r>
            <a:r>
              <a:rPr lang="en-US" dirty="0" err="1" smtClean="0">
                <a:latin typeface="Calibri" charset="0"/>
                <a:cs typeface="Calibri" charset="0"/>
              </a:rPr>
              <a:t>Parametrisierung</a:t>
            </a:r>
            <a:r>
              <a:rPr lang="en-US" dirty="0" smtClean="0">
                <a:latin typeface="Calibri" charset="0"/>
                <a:cs typeface="Calibri" charset="0"/>
              </a:rPr>
              <a:t> von Ṽ  </a:t>
            </a:r>
            <a:endParaRPr lang="en-US" i="1" dirty="0">
              <a:latin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210" y="1881508"/>
            <a:ext cx="17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Oraler Vokal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68327" y="1810071"/>
            <a:ext cx="1894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Nasaler Vokal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00383" y="5919454"/>
            <a:ext cx="74888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+mj-lt"/>
                <a:cs typeface="Arial"/>
              </a:rPr>
              <a:t>1. </a:t>
            </a:r>
            <a:r>
              <a:rPr lang="de-DE" sz="1600" dirty="0">
                <a:latin typeface="+mj-lt"/>
                <a:cs typeface="Arial"/>
              </a:rPr>
              <a:t>Chen (1997). </a:t>
            </a:r>
            <a:r>
              <a:rPr lang="de-DE" sz="1600" dirty="0" err="1">
                <a:latin typeface="+mj-lt"/>
                <a:cs typeface="Arial"/>
              </a:rPr>
              <a:t>Acoustic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correlates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of</a:t>
            </a:r>
            <a:r>
              <a:rPr lang="de-DE" sz="1600" dirty="0">
                <a:latin typeface="+mj-lt"/>
                <a:cs typeface="Arial"/>
              </a:rPr>
              <a:t> English </a:t>
            </a:r>
            <a:r>
              <a:rPr lang="de-DE" sz="1600" dirty="0" err="1">
                <a:latin typeface="+mj-lt"/>
                <a:cs typeface="Arial"/>
              </a:rPr>
              <a:t>and</a:t>
            </a:r>
            <a:r>
              <a:rPr lang="de-DE" sz="1600" dirty="0">
                <a:latin typeface="+mj-lt"/>
                <a:cs typeface="Arial"/>
              </a:rPr>
              <a:t> French </a:t>
            </a:r>
            <a:r>
              <a:rPr lang="de-DE" sz="1600" dirty="0" err="1">
                <a:latin typeface="+mj-lt"/>
                <a:cs typeface="Arial"/>
              </a:rPr>
              <a:t>nasalized</a:t>
            </a:r>
            <a:r>
              <a:rPr lang="de-DE" sz="1600" dirty="0">
                <a:latin typeface="+mj-lt"/>
                <a:cs typeface="Arial"/>
              </a:rPr>
              <a:t> </a:t>
            </a:r>
            <a:r>
              <a:rPr lang="de-DE" sz="1600" dirty="0" err="1">
                <a:latin typeface="+mj-lt"/>
                <a:cs typeface="Arial"/>
              </a:rPr>
              <a:t>vowels</a:t>
            </a:r>
            <a:r>
              <a:rPr lang="de-DE" sz="1600" dirty="0">
                <a:latin typeface="+mj-lt"/>
                <a:cs typeface="Arial"/>
              </a:rPr>
              <a:t>. </a:t>
            </a:r>
            <a:r>
              <a:rPr lang="de-DE" sz="1600" i="1" dirty="0">
                <a:latin typeface="+mj-lt"/>
                <a:cs typeface="Arial"/>
              </a:rPr>
              <a:t>J. </a:t>
            </a:r>
            <a:r>
              <a:rPr lang="de-DE" sz="1600" i="1" dirty="0" err="1">
                <a:latin typeface="+mj-lt"/>
                <a:cs typeface="Arial"/>
              </a:rPr>
              <a:t>Acoustical</a:t>
            </a:r>
            <a:r>
              <a:rPr lang="de-DE" sz="1600" i="1" dirty="0">
                <a:latin typeface="+mj-lt"/>
                <a:cs typeface="Arial"/>
              </a:rPr>
              <a:t> Society </a:t>
            </a:r>
            <a:r>
              <a:rPr lang="de-DE" sz="1600" i="1" dirty="0" err="1">
                <a:latin typeface="+mj-lt"/>
                <a:cs typeface="Arial"/>
              </a:rPr>
              <a:t>of</a:t>
            </a:r>
            <a:r>
              <a:rPr lang="de-DE" sz="1600" i="1" dirty="0">
                <a:latin typeface="+mj-lt"/>
                <a:cs typeface="Arial"/>
              </a:rPr>
              <a:t> </a:t>
            </a:r>
            <a:r>
              <a:rPr lang="de-DE" sz="1600" i="1" dirty="0" err="1">
                <a:latin typeface="+mj-lt"/>
                <a:cs typeface="Arial"/>
              </a:rPr>
              <a:t>America</a:t>
            </a:r>
            <a:r>
              <a:rPr lang="de-DE" sz="1600" dirty="0">
                <a:latin typeface="+mj-lt"/>
                <a:cs typeface="Arial"/>
              </a:rPr>
              <a:t>, 102, 2360-2370. </a:t>
            </a:r>
            <a:endParaRPr lang="de-DE" sz="1600" dirty="0" smtClean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271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26876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1. In häufigen Wörtern mit VN (</a:t>
            </a:r>
            <a:r>
              <a:rPr lang="de-DE" sz="2400" i="1" dirty="0" err="1" smtClean="0">
                <a:latin typeface="+mj-lt"/>
                <a:cs typeface="Arial"/>
              </a:rPr>
              <a:t>home</a:t>
            </a:r>
            <a:r>
              <a:rPr lang="de-DE" sz="2400" dirty="0" smtClean="0">
                <a:latin typeface="+mj-lt"/>
                <a:cs typeface="Arial"/>
              </a:rPr>
              <a:t>) ist </a:t>
            </a:r>
            <a:r>
              <a:rPr lang="de-DE" sz="2400" dirty="0">
                <a:cs typeface="Arial"/>
              </a:rPr>
              <a:t>V </a:t>
            </a:r>
            <a:r>
              <a:rPr lang="de-DE" sz="2400" dirty="0" err="1">
                <a:cs typeface="Arial"/>
              </a:rPr>
              <a:t>nasalisierter</a:t>
            </a:r>
            <a:r>
              <a:rPr lang="de-DE" sz="2400" dirty="0">
                <a:cs typeface="Arial"/>
              </a:rPr>
              <a:t> als im seltenen Wörtern (wie </a:t>
            </a:r>
            <a:r>
              <a:rPr lang="de-DE" sz="2400" i="1" dirty="0" err="1">
                <a:cs typeface="Arial"/>
              </a:rPr>
              <a:t>brine</a:t>
            </a:r>
            <a:r>
              <a:rPr lang="de-DE" sz="2400" dirty="0" smtClean="0">
                <a:cs typeface="Arial"/>
              </a:rPr>
              <a:t>)</a:t>
            </a:r>
            <a:endParaRPr lang="de-DE" sz="2400" dirty="0"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138" y="2441187"/>
            <a:ext cx="8049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2. Die  Dauer von N ist in häufigen und seltenen Wörtern ähnlich (eventuell Entkoppelung: die Zunahme der V-</a:t>
            </a:r>
            <a:r>
              <a:rPr lang="de-DE" sz="2400" dirty="0" err="1" smtClean="0">
                <a:latin typeface="+mj-lt"/>
                <a:cs typeface="Arial"/>
              </a:rPr>
              <a:t>Nasalisierung</a:t>
            </a:r>
            <a:r>
              <a:rPr lang="de-DE" sz="2400" dirty="0" smtClean="0">
                <a:latin typeface="+mj-lt"/>
                <a:cs typeface="Arial"/>
              </a:rPr>
              <a:t> kann nicht aufgrund der Reduzierung der N-Dauer verursacht worden sein).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138" y="4437112"/>
            <a:ext cx="7905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  <a:cs typeface="Arial"/>
              </a:rPr>
              <a:t>3. Der Unterschied in der V-</a:t>
            </a:r>
            <a:r>
              <a:rPr lang="de-DE" sz="2400" dirty="0" err="1" smtClean="0">
                <a:latin typeface="+mj-lt"/>
                <a:cs typeface="Arial"/>
              </a:rPr>
              <a:t>Nasalisierung</a:t>
            </a:r>
            <a:r>
              <a:rPr lang="de-DE" sz="2400" dirty="0" smtClean="0">
                <a:latin typeface="+mj-lt"/>
                <a:cs typeface="Arial"/>
              </a:rPr>
              <a:t> zwischen häufigen und seltenen Wörtern müsste wesentlich größer für junge vs. alte Sprecher sein, wenn im Lautwandel die V-</a:t>
            </a:r>
            <a:r>
              <a:rPr lang="de-DE" sz="2400" dirty="0" err="1" smtClean="0">
                <a:latin typeface="+mj-lt"/>
                <a:cs typeface="Arial"/>
              </a:rPr>
              <a:t>Nasalisierung</a:t>
            </a:r>
            <a:r>
              <a:rPr lang="de-DE" sz="2400" dirty="0" smtClean="0">
                <a:latin typeface="+mj-lt"/>
                <a:cs typeface="Arial"/>
              </a:rPr>
              <a:t> zuerst in häufigen Wörtern vorkommt. Es gibt keine Beweise aus dieser Studie, dass das der </a:t>
            </a:r>
            <a:r>
              <a:rPr lang="de-DE" sz="2400" dirty="0">
                <a:latin typeface="+mj-lt"/>
                <a:cs typeface="Arial"/>
              </a:rPr>
              <a:t>F</a:t>
            </a:r>
            <a:r>
              <a:rPr lang="de-DE" sz="2400" dirty="0" smtClean="0">
                <a:latin typeface="+mj-lt"/>
                <a:cs typeface="Arial"/>
              </a:rPr>
              <a:t>all </a:t>
            </a:r>
            <a:r>
              <a:rPr lang="de-DE" sz="2400" dirty="0" smtClean="0">
                <a:latin typeface="+mj-lt"/>
                <a:cs typeface="Arial"/>
              </a:rPr>
              <a:t>ist.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0420"/>
            <a:ext cx="6624736" cy="461665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400" dirty="0" err="1" smtClean="0">
                <a:cs typeface="Arial"/>
              </a:rPr>
              <a:t>Vokalnasalisierung</a:t>
            </a:r>
            <a:r>
              <a:rPr lang="de-DE" sz="2400" dirty="0" smtClean="0">
                <a:cs typeface="Arial"/>
              </a:rPr>
              <a:t>, Lautwandel und Worthäufigkeit</a:t>
            </a:r>
            <a:endParaRPr lang="de-DE" sz="2400" dirty="0"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11" y="792949"/>
            <a:ext cx="5205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Ergebnisse in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Zellou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&amp; </a:t>
            </a:r>
            <a:r>
              <a:rPr lang="de-DE" sz="2400" dirty="0" err="1" smtClean="0">
                <a:solidFill>
                  <a:srgbClr val="0000FF"/>
                </a:solidFill>
                <a:latin typeface="+mj-lt"/>
                <a:cs typeface="Arial"/>
              </a:rPr>
              <a:t>Tamminga</a:t>
            </a:r>
            <a:r>
              <a:rPr lang="de-DE" sz="2400" dirty="0" smtClean="0">
                <a:solidFill>
                  <a:srgbClr val="0000FF"/>
                </a:solidFill>
                <a:latin typeface="+mj-lt"/>
                <a:cs typeface="Arial"/>
              </a:rPr>
              <a:t> (2014)</a:t>
            </a:r>
            <a:endParaRPr lang="de-DE" sz="2400" dirty="0" smtClean="0">
              <a:solidFill>
                <a:srgbClr val="0000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935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8781</TotalTime>
  <Words>2600</Words>
  <Application>Microsoft Macintosh PowerPoint</Application>
  <PresentationFormat>On-screen Show (4:3)</PresentationFormat>
  <Paragraphs>167</Paragraphs>
  <Slides>24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Harrington</cp:lastModifiedBy>
  <cp:revision>586</cp:revision>
  <dcterms:created xsi:type="dcterms:W3CDTF">2011-04-04T11:57:34Z</dcterms:created>
  <dcterms:modified xsi:type="dcterms:W3CDTF">2018-11-27T08:52:41Z</dcterms:modified>
</cp:coreProperties>
</file>