
<file path=[Content_Types].xml><?xml version="1.0" encoding="utf-8"?>
<Types xmlns="http://schemas.openxmlformats.org/package/2006/content-types">
  <Default Extension="xml" ContentType="application/xml"/>
  <Default Extension="WAV" ContentType="audio/unknown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332" r:id="rId10"/>
    <p:sldId id="289" r:id="rId11"/>
    <p:sldId id="290" r:id="rId12"/>
    <p:sldId id="293" r:id="rId13"/>
    <p:sldId id="336" r:id="rId14"/>
    <p:sldId id="333" r:id="rId15"/>
    <p:sldId id="296" r:id="rId16"/>
    <p:sldId id="297" r:id="rId17"/>
    <p:sldId id="298" r:id="rId18"/>
    <p:sldId id="334" r:id="rId19"/>
    <p:sldId id="303" r:id="rId2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3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5C66B-D03E-F64F-934B-70A92DAF1D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27F71-2F01-3449-B583-6BFF02B1CF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0CD2-B9B0-984C-BC42-F78DF7EFD04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B0CB0-94D7-8F4B-B1F4-B22C6351603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EDEA0-87BF-8B46-B447-06BEE2F14E2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2C170-BCBD-6740-9D94-BC0BE25185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02541-49C3-5147-8E5A-E6C9FC2F402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281A7-ABE7-C348-86B9-D8BFC3B7F1C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2F6F6-DCE0-7640-B655-5DD4849A87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56F1-58CE-C740-B7CC-165010A438E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961F-7A3D-AD45-8911-21F2788B70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F3A5649-AA74-B546-B577-0488DF163DE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media" Target="../media/media4.WAV"/><Relationship Id="rId4" Type="http://schemas.openxmlformats.org/officeDocument/2006/relationships/audio" Target="../media/media4.WAV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" Type="http://schemas.microsoft.com/office/2007/relationships/media" Target="../media/media3.WAV"/><Relationship Id="rId2" Type="http://schemas.openxmlformats.org/officeDocument/2006/relationships/audio" Target="../media/media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1" Type="http://schemas.microsoft.com/office/2007/relationships/media" Target="../media/media5.WAV"/><Relationship Id="rId2" Type="http://schemas.openxmlformats.org/officeDocument/2006/relationships/audio" Target="../media/media5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tobi.uni-koeln.de" TargetMode="External"/><Relationship Id="rId4" Type="http://schemas.openxmlformats.org/officeDocument/2006/relationships/hyperlink" Target="https://kar.kent.ac.uk/46519/" TargetMode="External"/><Relationship Id="rId5" Type="http://schemas.openxmlformats.org/officeDocument/2006/relationships/hyperlink" Target="http://oxfordindex.oup.com/view/10.1093/acprof:oso/9780199249633.003.0007" TargetMode="External"/><Relationship Id="rId6" Type="http://schemas.openxmlformats.org/officeDocument/2006/relationships/hyperlink" Target="http://www.linguistics.ucla.edu/people/jun/ktobi/k-tobi.html" TargetMode="External"/><Relationship Id="rId7" Type="http://schemas.openxmlformats.org/officeDocument/2006/relationships/hyperlink" Target="http://www.ling.ohio-state.edu/~tobi/mandarin/index.html" TargetMode="External"/><Relationship Id="rId8" Type="http://schemas.openxmlformats.org/officeDocument/2006/relationships/hyperlink" Target="http://sprosig.isle.illinois.edu/sp2006/contents/papers/PS5-31_0136.pdf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ling.ohio-state.edu/~tobi/cantonese/CToBIpaper/CToBI_18July02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1" Type="http://schemas.microsoft.com/office/2007/relationships/media" Target="../media/media2.WAV"/><Relationship Id="rId2" Type="http://schemas.openxmlformats.org/officeDocument/2006/relationships/audio" Target="../media/media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28"/>
          <p:cNvSpPr txBox="1">
            <a:spLocks noChangeArrowheads="1"/>
          </p:cNvSpPr>
          <p:nvPr/>
        </p:nvSpPr>
        <p:spPr bwMode="auto">
          <a:xfrm>
            <a:off x="838200" y="762000"/>
            <a:ext cx="7162800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>
                <a:latin typeface="Calibri" pitchFamily="8" charset="0"/>
              </a:rPr>
              <a:t>Das </a:t>
            </a:r>
            <a:r>
              <a:rPr lang="en-GB" dirty="0" err="1">
                <a:latin typeface="Calibri" pitchFamily="8" charset="0"/>
              </a:rPr>
              <a:t>autosegmentelle-metrische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Modell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der</a:t>
            </a:r>
            <a:r>
              <a:rPr lang="en-GB" dirty="0">
                <a:latin typeface="Calibri" pitchFamily="8" charset="0"/>
              </a:rPr>
              <a:t> Intonation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5363" name="Text Box 1029"/>
          <p:cNvSpPr txBox="1">
            <a:spLocks noChangeArrowheads="1"/>
          </p:cNvSpPr>
          <p:nvPr/>
        </p:nvSpPr>
        <p:spPr bwMode="auto">
          <a:xfrm>
            <a:off x="838200" y="3200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alibri" pitchFamily="8" charset="0"/>
              </a:rPr>
              <a:t>Jonathan Harrington</a:t>
            </a:r>
            <a:endParaRPr lang="de-DE"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7920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dirty="0" smtClean="0">
                <a:latin typeface="Calibri" pitchFamily="8" charset="0"/>
              </a:rPr>
              <a:t>An (</a:t>
            </a:r>
            <a:r>
              <a:rPr lang="de-DE" dirty="0" err="1" smtClean="0">
                <a:latin typeface="Calibri" pitchFamily="8" charset="0"/>
              </a:rPr>
              <a:t>ip</a:t>
            </a:r>
            <a:r>
              <a:rPr lang="de-DE" dirty="0" smtClean="0">
                <a:latin typeface="Calibri" pitchFamily="8" charset="0"/>
              </a:rPr>
              <a:t>) Intermediärgrenzen ist die prosodische Unterbrechung schwächer als an (IP) Intonationsgrenzen 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96850" y="3619500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endParaRPr lang="en-GB" sz="1800">
              <a:latin typeface="Calibri" pitchFamily="8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76200" y="3657600"/>
            <a:ext cx="41957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Phrasenfinale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Längung</a:t>
            </a:r>
            <a:r>
              <a:rPr lang="en-US" dirty="0">
                <a:latin typeface="Calibri" pitchFamily="8" charset="0"/>
              </a:rPr>
              <a:t>, </a:t>
            </a:r>
            <a:r>
              <a:rPr lang="en-US" dirty="0" err="1">
                <a:latin typeface="Calibri" pitchFamily="8" charset="0"/>
              </a:rPr>
              <a:t>keine</a:t>
            </a:r>
            <a:r>
              <a:rPr lang="en-US" dirty="0">
                <a:latin typeface="Calibri" pitchFamily="8" charset="0"/>
              </a:rPr>
              <a:t> Pause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4724400" y="3657600"/>
            <a:ext cx="41957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Phrasenfinale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Längung</a:t>
            </a:r>
            <a:r>
              <a:rPr lang="en-US" dirty="0">
                <a:latin typeface="Calibri" pitchFamily="8" charset="0"/>
              </a:rPr>
              <a:t>, </a:t>
            </a:r>
            <a:r>
              <a:rPr lang="en-US" dirty="0" err="1">
                <a:latin typeface="Calibri" pitchFamily="8" charset="0"/>
              </a:rPr>
              <a:t>eine</a:t>
            </a:r>
            <a:r>
              <a:rPr lang="en-US" dirty="0">
                <a:latin typeface="Calibri" pitchFamily="8" charset="0"/>
              </a:rPr>
              <a:t> Pause </a:t>
            </a:r>
            <a:r>
              <a:rPr lang="en-US" i="1" dirty="0" err="1">
                <a:latin typeface="Calibri" pitchFamily="8" charset="0"/>
              </a:rPr>
              <a:t>kann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vorkommen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85" name="Text Box 11"/>
          <p:cNvSpPr txBox="1">
            <a:spLocks noChangeArrowheads="1"/>
          </p:cNvSpPr>
          <p:nvPr/>
        </p:nvSpPr>
        <p:spPr bwMode="auto">
          <a:xfrm>
            <a:off x="0" y="55435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GB">
              <a:latin typeface="Calibri" pitchFamily="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800" y="1"/>
            <a:ext cx="5410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Unterschiede zwischen IP und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endParaRPr lang="de-DE" dirty="0" smtClean="0">
              <a:latin typeface="Calibri"/>
              <a:cs typeface="Calibri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62475" y="2667000"/>
            <a:ext cx="458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>
                <a:latin typeface="Calibri" pitchFamily="8" charset="0"/>
              </a:rPr>
              <a:t>[(that’s right)]  [(at the traffic light)] 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0" y="2667000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latin typeface="Calibri" pitchFamily="8" charset="0"/>
              </a:rPr>
              <a:t>[(that’s right)  (at the traffic light)]</a:t>
            </a:r>
            <a:endParaRPr lang="de-DE">
              <a:latin typeface="Calibri" pitchFamily="8" charset="0"/>
            </a:endParaRPr>
          </a:p>
        </p:txBody>
      </p:sp>
      <p:pic>
        <p:nvPicPr>
          <p:cNvPr id="14" name="Picture 6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252538" y="20542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248400" y="1981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600200" y="2286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ip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248400" y="2362200"/>
            <a:ext cx="420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>
                <a:latin typeface="Calibri" pitchFamily="8" charset="0"/>
              </a:rPr>
              <a:t>IP</a:t>
            </a:r>
            <a:endParaRPr lang="de-DE" dirty="0"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66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6348412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Beispiel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der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phrasenfinalen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L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ängung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ip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Grenze)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95288" y="1557338"/>
            <a:ext cx="5440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  jetzt kommen meine blühenden Blumen]</a:t>
            </a:r>
          </a:p>
        </p:txBody>
      </p:sp>
      <p:sp>
        <p:nvSpPr>
          <p:cNvPr id="25604" name="Text Box 8"/>
          <p:cNvSpPr txBox="1">
            <a:spLocks noChangeArrowheads="1"/>
          </p:cNvSpPr>
          <p:nvPr/>
        </p:nvSpPr>
        <p:spPr bwMode="auto">
          <a:xfrm>
            <a:off x="7104063" y="1322388"/>
            <a:ext cx="1682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Keine Pause</a:t>
            </a:r>
          </a:p>
        </p:txBody>
      </p:sp>
      <p:pic>
        <p:nvPicPr>
          <p:cNvPr id="247817" name="Picture 9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420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Line 10"/>
          <p:cNvSpPr>
            <a:spLocks noChangeShapeType="1"/>
          </p:cNvSpPr>
          <p:nvPr/>
        </p:nvSpPr>
        <p:spPr bwMode="auto">
          <a:xfrm flipV="1">
            <a:off x="1760538" y="2035175"/>
            <a:ext cx="0" cy="836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07" name="Text Box 11"/>
          <p:cNvSpPr txBox="1">
            <a:spLocks noChangeArrowheads="1"/>
          </p:cNvSpPr>
          <p:nvPr/>
        </p:nvSpPr>
        <p:spPr bwMode="auto">
          <a:xfrm>
            <a:off x="549275" y="2843213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Calibri" pitchFamily="8" charset="0"/>
              </a:rPr>
              <a:t>Verlängerung</a:t>
            </a:r>
          </a:p>
        </p:txBody>
      </p:sp>
      <p:sp>
        <p:nvSpPr>
          <p:cNvPr id="25608" name="Text Box 12"/>
          <p:cNvSpPr txBox="1">
            <a:spLocks noChangeArrowheads="1"/>
          </p:cNvSpPr>
          <p:nvPr/>
        </p:nvSpPr>
        <p:spPr bwMode="auto">
          <a:xfrm>
            <a:off x="1676400" y="838200"/>
            <a:ext cx="159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err="1" smtClean="0">
                <a:latin typeface="Calibri" pitchFamily="8" charset="0"/>
              </a:rPr>
              <a:t>ip-grenze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5609" name="Line 13"/>
          <p:cNvSpPr>
            <a:spLocks noChangeShapeType="1"/>
          </p:cNvSpPr>
          <p:nvPr/>
        </p:nvSpPr>
        <p:spPr bwMode="auto">
          <a:xfrm flipH="1">
            <a:off x="2436813" y="1312863"/>
            <a:ext cx="46037" cy="439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5610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2209800"/>
            <a:ext cx="3886200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1" name="Line 7"/>
          <p:cNvSpPr>
            <a:spLocks noChangeShapeType="1"/>
          </p:cNvSpPr>
          <p:nvPr/>
        </p:nvSpPr>
        <p:spPr bwMode="auto">
          <a:xfrm flipH="1">
            <a:off x="5410200" y="1739900"/>
            <a:ext cx="1709738" cy="3365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78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5" fill="hold"/>
                                        <p:tgtEl>
                                          <p:spTgt spid="2478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81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781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590800" y="76200"/>
            <a:ext cx="3886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2. </a:t>
            </a:r>
            <a:r>
              <a:rPr lang="de-DE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Autosegmentell</a:t>
            </a:r>
            <a:r>
              <a:rPr lang="de-DE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und Töne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69850" y="1235075"/>
            <a:ext cx="9074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latin typeface="Calibri" pitchFamily="8" charset="0"/>
              </a:rPr>
              <a:t>Im</a:t>
            </a:r>
            <a:r>
              <a:rPr lang="en-GB" dirty="0">
                <a:latin typeface="Calibri" pitchFamily="8" charset="0"/>
              </a:rPr>
              <a:t> AM-</a:t>
            </a:r>
            <a:r>
              <a:rPr lang="en-GB" dirty="0" err="1">
                <a:latin typeface="Calibri" pitchFamily="8" charset="0"/>
              </a:rPr>
              <a:t>Modell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gibt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es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</a:rPr>
              <a:t>3 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</a:rPr>
              <a:t>Sorten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</a:rPr>
              <a:t> von T</a:t>
            </a:r>
            <a:r>
              <a:rPr lang="de-DE" dirty="0" err="1">
                <a:solidFill>
                  <a:srgbClr val="FF0000"/>
                </a:solidFill>
                <a:latin typeface="Calibri" pitchFamily="8" charset="0"/>
              </a:rPr>
              <a:t>önen</a:t>
            </a:r>
            <a:r>
              <a:rPr lang="de-DE" dirty="0">
                <a:latin typeface="Calibri" pitchFamily="8" charset="0"/>
              </a:rPr>
              <a:t>, die mit unterschiedlichen Ebenen der prosodischen Hierarchie </a:t>
            </a:r>
            <a:r>
              <a:rPr lang="de-DE" b="1" dirty="0">
                <a:latin typeface="Calibri" pitchFamily="8" charset="0"/>
              </a:rPr>
              <a:t>assoziiert</a:t>
            </a:r>
            <a:r>
              <a:rPr lang="de-DE" dirty="0">
                <a:latin typeface="Calibri" pitchFamily="8" charset="0"/>
              </a:rPr>
              <a:t> werden </a:t>
            </a:r>
            <a:r>
              <a:rPr lang="en-GB" dirty="0">
                <a:latin typeface="Calibri" pitchFamily="8" charset="0"/>
              </a:rPr>
              <a:t>(</a:t>
            </a:r>
            <a:r>
              <a:rPr lang="en-GB" dirty="0" err="1">
                <a:latin typeface="Calibri" pitchFamily="8" charset="0"/>
              </a:rPr>
              <a:t>Assoziation</a:t>
            </a:r>
            <a:r>
              <a:rPr lang="en-GB" dirty="0">
                <a:latin typeface="Calibri" pitchFamily="8" charset="0"/>
              </a:rPr>
              <a:t> = </a:t>
            </a:r>
            <a:r>
              <a:rPr lang="en-GB" dirty="0" err="1">
                <a:latin typeface="Calibri" pitchFamily="8" charset="0"/>
              </a:rPr>
              <a:t>Autosegmentelles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Verh</a:t>
            </a:r>
            <a:r>
              <a:rPr lang="de-DE" dirty="0" err="1">
                <a:latin typeface="Calibri" pitchFamily="8" charset="0"/>
              </a:rPr>
              <a:t>ältnis</a:t>
            </a:r>
            <a:r>
              <a:rPr lang="en-GB" dirty="0">
                <a:latin typeface="Calibri" pitchFamily="8" charset="0"/>
              </a:rPr>
              <a:t>)</a:t>
            </a: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79388" y="2514600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 pitchFamily="8" charset="0"/>
              </a:rPr>
              <a:t>Intonationsphrase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6227763" y="2514600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en-GB">
                <a:latin typeface="Calibri" pitchFamily="8" charset="0"/>
              </a:rPr>
              <a:t> </a:t>
            </a:r>
            <a:r>
              <a:rPr lang="en-GB">
                <a:solidFill>
                  <a:srgbClr val="FF0000"/>
                </a:solidFill>
                <a:latin typeface="Calibri" pitchFamily="8" charset="0"/>
              </a:rPr>
              <a:t>Grenzt</a:t>
            </a:r>
            <a:r>
              <a:rPr lang="de-DE">
                <a:solidFill>
                  <a:srgbClr val="FF0000"/>
                </a:solidFill>
                <a:latin typeface="Calibri" pitchFamily="8" charset="0"/>
              </a:rPr>
              <a:t>on</a:t>
            </a:r>
            <a:endParaRPr lang="en-GB">
              <a:solidFill>
                <a:srgbClr val="FF0000"/>
              </a:solidFill>
              <a:latin typeface="Calibri" pitchFamily="8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79388" y="3233738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Calibri" pitchFamily="8" charset="0"/>
              </a:rPr>
              <a:t>Intermediärphrase</a:t>
            </a:r>
            <a:endParaRPr lang="en-GB">
              <a:latin typeface="Calibri" pitchFamily="8" charset="0"/>
            </a:endParaRPr>
          </a:p>
        </p:txBody>
      </p:sp>
      <p:sp>
        <p:nvSpPr>
          <p:cNvPr id="28680" name="Text Box 12"/>
          <p:cNvSpPr txBox="1">
            <a:spLocks noChangeArrowheads="1"/>
          </p:cNvSpPr>
          <p:nvPr/>
        </p:nvSpPr>
        <p:spPr bwMode="auto">
          <a:xfrm>
            <a:off x="6227763" y="323373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de-DE">
                <a:latin typeface="Calibri" pitchFamily="8" charset="0"/>
              </a:rPr>
              <a:t>  </a:t>
            </a:r>
            <a:r>
              <a:rPr lang="de-DE">
                <a:solidFill>
                  <a:srgbClr val="FF0000"/>
                </a:solidFill>
                <a:latin typeface="Calibri" pitchFamily="8" charset="0"/>
              </a:rPr>
              <a:t>Phrasenton</a:t>
            </a:r>
            <a:endParaRPr lang="en-GB">
              <a:solidFill>
                <a:srgbClr val="FF0000"/>
              </a:solidFill>
              <a:latin typeface="Calibri" pitchFamily="8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52400" y="4511675"/>
            <a:ext cx="4340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primär betonte Silbe eines akzentuierten Wortes</a:t>
            </a:r>
            <a:endParaRPr lang="en-GB">
              <a:latin typeface="Calibri" pitchFamily="8" charset="0"/>
            </a:endParaRPr>
          </a:p>
        </p:txBody>
      </p:sp>
      <p:sp>
        <p:nvSpPr>
          <p:cNvPr id="28682" name="Text Box 13"/>
          <p:cNvSpPr txBox="1">
            <a:spLocks noChangeArrowheads="1"/>
          </p:cNvSpPr>
          <p:nvPr/>
        </p:nvSpPr>
        <p:spPr bwMode="auto">
          <a:xfrm>
            <a:off x="6300788" y="447198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de-DE" dirty="0">
                <a:latin typeface="Calibri" pitchFamily="8" charset="0"/>
              </a:rPr>
              <a:t>  </a:t>
            </a:r>
            <a:r>
              <a:rPr lang="de-DE" dirty="0">
                <a:solidFill>
                  <a:srgbClr val="FF0000"/>
                </a:solidFill>
                <a:latin typeface="Calibri" pitchFamily="8" charset="0"/>
              </a:rPr>
              <a:t>Tonakzent</a:t>
            </a:r>
            <a:endParaRPr lang="en-GB" dirty="0">
              <a:solidFill>
                <a:srgbClr val="FF0000"/>
              </a:solidFill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573405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Times New Roman" pitchFamily="8" charset="0"/>
              </a:rPr>
              <a:t>[(</a:t>
            </a:r>
            <a:r>
              <a:rPr lang="en-GB" sz="2000" dirty="0" err="1">
                <a:latin typeface="Times New Roman" pitchFamily="8" charset="0"/>
              </a:rPr>
              <a:t>nur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hier</a:t>
            </a:r>
            <a:r>
              <a:rPr lang="en-GB" sz="2000" dirty="0">
                <a:latin typeface="Times New Roman" pitchFamily="8" charset="0"/>
              </a:rPr>
              <a:t> und </a:t>
            </a:r>
            <a:r>
              <a:rPr lang="en-GB" sz="2000" u="sng" dirty="0" err="1">
                <a:latin typeface="Times New Roman" pitchFamily="8" charset="0"/>
              </a:rPr>
              <a:t>dort</a:t>
            </a:r>
            <a:r>
              <a:rPr lang="en-GB" sz="2000" dirty="0">
                <a:latin typeface="Times New Roman" pitchFamily="8" charset="0"/>
              </a:rPr>
              <a:t>)</a:t>
            </a:r>
            <a:r>
              <a:rPr lang="en-GB" dirty="0">
                <a:latin typeface="Calibri"/>
                <a:cs typeface="Calibri"/>
              </a:rPr>
              <a:t>   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200" dirty="0">
                <a:latin typeface="Calibri"/>
                <a:cs typeface="Calibri"/>
              </a:rPr>
              <a:t>]     </a:t>
            </a:r>
            <a:r>
              <a:rPr lang="en-GB" sz="2000" dirty="0">
                <a:latin typeface="Times New Roman" pitchFamily="8" charset="0"/>
              </a:rPr>
              <a:t>[(</a:t>
            </a:r>
            <a:r>
              <a:rPr lang="en-GB" sz="2000" dirty="0" err="1">
                <a:latin typeface="Times New Roman" pitchFamily="8" charset="0"/>
              </a:rPr>
              <a:t>kann</a:t>
            </a:r>
            <a:r>
              <a:rPr lang="en-GB" sz="2000" dirty="0">
                <a:latin typeface="Times New Roman" pitchFamily="8" charset="0"/>
              </a:rPr>
              <a:t> man </a:t>
            </a:r>
            <a:r>
              <a:rPr lang="en-GB" sz="2000" dirty="0" err="1">
                <a:latin typeface="Times New Roman" pitchFamily="8" charset="0"/>
              </a:rPr>
              <a:t>noch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ahnen</a:t>
            </a:r>
            <a:r>
              <a:rPr lang="en-GB" sz="2000" dirty="0">
                <a:latin typeface="Times New Roman" pitchFamily="8" charset="0"/>
              </a:rPr>
              <a:t>)</a:t>
            </a:r>
            <a:r>
              <a:rPr lang="en-GB" dirty="0">
                <a:latin typeface="Calibri"/>
                <a:cs typeface="Calibri"/>
              </a:rPr>
              <a:t>    </a:t>
            </a:r>
            <a:r>
              <a:rPr lang="en-GB" sz="2000" dirty="0">
                <a:latin typeface="Times New Roman" pitchFamily="8" charset="0"/>
              </a:rPr>
              <a:t>(</a:t>
            </a:r>
            <a:r>
              <a:rPr lang="en-GB" sz="2000" dirty="0" err="1">
                <a:latin typeface="Times New Roman" pitchFamily="8" charset="0"/>
              </a:rPr>
              <a:t>wie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sch</a:t>
            </a:r>
            <a:r>
              <a:rPr lang="de-DE" sz="2000" u="sng" dirty="0">
                <a:latin typeface="Times New Roman" pitchFamily="8" charset="0"/>
              </a:rPr>
              <a:t>ö</a:t>
            </a:r>
            <a:r>
              <a:rPr lang="en-GB" sz="2000" u="sng" dirty="0" err="1">
                <a:latin typeface="Times New Roman" pitchFamily="8" charset="0"/>
              </a:rPr>
              <a:t>n</a:t>
            </a:r>
            <a:r>
              <a:rPr lang="en-GB" sz="2000" dirty="0">
                <a:latin typeface="Times New Roman" pitchFamily="8" charset="0"/>
              </a:rPr>
              <a:t>   </a:t>
            </a:r>
            <a:r>
              <a:rPr lang="en-GB" sz="2000" dirty="0" err="1">
                <a:latin typeface="Times New Roman" pitchFamily="8" charset="0"/>
              </a:rPr>
              <a:t>sie</a:t>
            </a:r>
            <a:r>
              <a:rPr lang="en-GB" sz="2000" dirty="0">
                <a:latin typeface="Times New Roman" pitchFamily="8" charset="0"/>
              </a:rPr>
              <a:t> war)    ]</a:t>
            </a:r>
            <a:endParaRPr lang="de-DE" sz="2000" dirty="0">
              <a:latin typeface="Times New Roman" pitchFamily="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050925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05200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72200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pic>
        <p:nvPicPr>
          <p:cNvPr id="6" name="Picture 8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468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066800" y="34591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876800" y="33829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514600" y="2392363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Times New Roman" pitchFamily="8" charset="0"/>
              </a:rPr>
              <a:t>Ä</a:t>
            </a:r>
            <a:r>
              <a:rPr lang="en-GB">
                <a:latin typeface="Times New Roman" pitchFamily="8" charset="0"/>
              </a:rPr>
              <a:t>u</a:t>
            </a:r>
            <a:r>
              <a:rPr lang="de-DE">
                <a:latin typeface="Times New Roman" pitchFamily="8" charset="0"/>
              </a:rPr>
              <a:t>ß</a:t>
            </a:r>
            <a:r>
              <a:rPr lang="en-GB">
                <a:latin typeface="Times New Roman" pitchFamily="8" charset="0"/>
              </a:rPr>
              <a:t>erung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1447800" y="2925763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3200400" y="2925763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219200" y="391636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581400" y="3763963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5029200" y="3763963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381000" y="5059363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H="1">
            <a:off x="914400" y="5059363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1219200" y="5059363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1219200" y="5059363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H="1">
            <a:off x="3048000" y="5059363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733800" y="5059363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>
            <a:off x="3581400" y="5059363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3733800" y="5059363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 flipH="1">
            <a:off x="5638800" y="4983163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6324600" y="4983163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172200" y="4983163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324600" y="4983163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7" name="Group 62"/>
          <p:cNvGrpSpPr>
            <a:grpSpLocks/>
          </p:cNvGrpSpPr>
          <p:nvPr/>
        </p:nvGrpSpPr>
        <p:grpSpPr bwMode="auto">
          <a:xfrm>
            <a:off x="0" y="533401"/>
            <a:ext cx="8604250" cy="5734051"/>
            <a:chOff x="0" y="336"/>
            <a:chExt cx="5420" cy="3612"/>
          </a:xfrm>
        </p:grpSpPr>
        <p:grpSp>
          <p:nvGrpSpPr>
            <p:cNvPr id="28" name="Group 59"/>
            <p:cNvGrpSpPr>
              <a:grpSpLocks/>
            </p:cNvGrpSpPr>
            <p:nvPr/>
          </p:nvGrpSpPr>
          <p:grpSpPr bwMode="auto">
            <a:xfrm>
              <a:off x="1429" y="3657"/>
              <a:ext cx="3991" cy="291"/>
              <a:chOff x="1429" y="3657"/>
              <a:chExt cx="3991" cy="291"/>
            </a:xfrm>
          </p:grpSpPr>
          <p:sp>
            <p:nvSpPr>
              <p:cNvPr id="30" name="Text Box 46"/>
              <p:cNvSpPr txBox="1">
                <a:spLocks noChangeArrowheads="1"/>
              </p:cNvSpPr>
              <p:nvPr/>
            </p:nvSpPr>
            <p:spPr bwMode="auto">
              <a:xfrm>
                <a:off x="1429" y="3657"/>
                <a:ext cx="4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dirty="0">
                    <a:solidFill>
                      <a:srgbClr val="008000"/>
                    </a:solidFill>
                    <a:latin typeface="Calibri" pitchFamily="8" charset="0"/>
                  </a:rPr>
                  <a:t>G%</a:t>
                </a:r>
              </a:p>
            </p:txBody>
          </p:sp>
          <p:sp>
            <p:nvSpPr>
              <p:cNvPr id="31" name="Text Box 47"/>
              <p:cNvSpPr txBox="1">
                <a:spLocks noChangeArrowheads="1"/>
              </p:cNvSpPr>
              <p:nvPr/>
            </p:nvSpPr>
            <p:spPr bwMode="auto">
              <a:xfrm>
                <a:off x="4967" y="3657"/>
                <a:ext cx="4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dirty="0">
                    <a:solidFill>
                      <a:srgbClr val="008000"/>
                    </a:solidFill>
                    <a:latin typeface="Calibri" pitchFamily="8" charset="0"/>
                  </a:rPr>
                  <a:t>G%</a:t>
                </a:r>
              </a:p>
            </p:txBody>
          </p:sp>
        </p:grpSp>
        <p:sp>
          <p:nvSpPr>
            <p:cNvPr id="29" name="Text Box 55"/>
            <p:cNvSpPr txBox="1">
              <a:spLocks noChangeArrowheads="1"/>
            </p:cNvSpPr>
            <p:nvPr/>
          </p:nvSpPr>
          <p:spPr bwMode="auto">
            <a:xfrm>
              <a:off x="0" y="336"/>
              <a:ext cx="51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Grenzton</a:t>
              </a:r>
              <a:r>
                <a:rPr lang="en-GB" dirty="0">
                  <a:latin typeface="Calibri" pitchFamily="8" charset="0"/>
                </a:rPr>
                <a:t>, </a:t>
              </a:r>
              <a:r>
                <a:rPr lang="en-GB" dirty="0">
                  <a:solidFill>
                    <a:srgbClr val="008000"/>
                  </a:solidFill>
                  <a:latin typeface="Calibri" pitchFamily="8" charset="0"/>
                </a:rPr>
                <a:t>G%</a:t>
              </a:r>
              <a:r>
                <a:rPr lang="en-GB" dirty="0">
                  <a:latin typeface="Calibri" pitchFamily="8" charset="0"/>
                </a:rPr>
                <a:t>,  </a:t>
              </a:r>
              <a:r>
                <a:rPr lang="en-GB" dirty="0" err="1">
                  <a:latin typeface="Calibri" pitchFamily="8" charset="0"/>
                </a:rPr>
                <a:t>wird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jedem</a:t>
              </a:r>
              <a:r>
                <a:rPr lang="en-GB" dirty="0">
                  <a:latin typeface="Calibri" pitchFamily="8" charset="0"/>
                </a:rPr>
                <a:t> ] </a:t>
              </a:r>
              <a:r>
                <a:rPr lang="en-GB" dirty="0" err="1">
                  <a:latin typeface="Calibri" pitchFamily="8" charset="0"/>
                </a:rPr>
                <a:t>assoziiert</a:t>
              </a:r>
              <a:endParaRPr lang="en-GB" dirty="0">
                <a:latin typeface="Calibri" pitchFamily="8" charset="0"/>
              </a:endParaRPr>
            </a:p>
          </p:txBody>
        </p:sp>
      </p:grpSp>
      <p:grpSp>
        <p:nvGrpSpPr>
          <p:cNvPr id="32" name="Group 63"/>
          <p:cNvGrpSpPr>
            <a:grpSpLocks/>
          </p:cNvGrpSpPr>
          <p:nvPr/>
        </p:nvGrpSpPr>
        <p:grpSpPr bwMode="auto">
          <a:xfrm>
            <a:off x="0" y="914400"/>
            <a:ext cx="8137525" cy="5353051"/>
            <a:chOff x="0" y="576"/>
            <a:chExt cx="5126" cy="3372"/>
          </a:xfrm>
        </p:grpSpPr>
        <p:grpSp>
          <p:nvGrpSpPr>
            <p:cNvPr id="33" name="Group 60"/>
            <p:cNvGrpSpPr>
              <a:grpSpLocks/>
            </p:cNvGrpSpPr>
            <p:nvPr/>
          </p:nvGrpSpPr>
          <p:grpSpPr bwMode="auto">
            <a:xfrm>
              <a:off x="1247" y="3648"/>
              <a:ext cx="3784" cy="300"/>
              <a:chOff x="1247" y="3648"/>
              <a:chExt cx="3784" cy="300"/>
            </a:xfrm>
          </p:grpSpPr>
          <p:sp>
            <p:nvSpPr>
              <p:cNvPr id="35" name="Text Box 43"/>
              <p:cNvSpPr txBox="1">
                <a:spLocks noChangeArrowheads="1"/>
              </p:cNvSpPr>
              <p:nvPr/>
            </p:nvSpPr>
            <p:spPr bwMode="auto">
              <a:xfrm>
                <a:off x="1247" y="3657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  <p:sp>
            <p:nvSpPr>
              <p:cNvPr id="36" name="Text Box 44"/>
              <p:cNvSpPr txBox="1">
                <a:spLocks noChangeArrowheads="1"/>
              </p:cNvSpPr>
              <p:nvPr/>
            </p:nvSpPr>
            <p:spPr bwMode="auto">
              <a:xfrm>
                <a:off x="3216" y="3648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  <p:sp>
            <p:nvSpPr>
              <p:cNvPr id="37" name="Text Box 45"/>
              <p:cNvSpPr txBox="1">
                <a:spLocks noChangeArrowheads="1"/>
              </p:cNvSpPr>
              <p:nvPr/>
            </p:nvSpPr>
            <p:spPr bwMode="auto">
              <a:xfrm>
                <a:off x="4752" y="3648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</p:grpSp>
        <p:sp>
          <p:nvSpPr>
            <p:cNvPr id="34" name="Text Box 57"/>
            <p:cNvSpPr txBox="1">
              <a:spLocks noChangeArrowheads="1"/>
            </p:cNvSpPr>
            <p:nvPr/>
          </p:nvSpPr>
          <p:spPr bwMode="auto">
            <a:xfrm>
              <a:off x="0" y="576"/>
              <a:ext cx="51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Phrasenton</a:t>
              </a:r>
              <a:r>
                <a:rPr lang="en-GB" dirty="0">
                  <a:latin typeface="Calibri" pitchFamily="8" charset="0"/>
                </a:rPr>
                <a:t>, </a:t>
              </a:r>
              <a:r>
                <a:rPr lang="en-GB" dirty="0">
                  <a:solidFill>
                    <a:srgbClr val="FF0000"/>
                  </a:solidFill>
                  <a:latin typeface="Calibri" pitchFamily="8" charset="0"/>
                </a:rPr>
                <a:t>P</a:t>
              </a:r>
              <a:r>
                <a:rPr lang="en-GB" dirty="0">
                  <a:solidFill>
                    <a:schemeClr val="hlink"/>
                  </a:solidFill>
                  <a:latin typeface="Calibri" pitchFamily="8" charset="0"/>
                </a:rPr>
                <a:t>-</a:t>
              </a:r>
              <a:r>
                <a:rPr lang="en-GB" dirty="0">
                  <a:latin typeface="Calibri" pitchFamily="8" charset="0"/>
                </a:rPr>
                <a:t>,   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jedem</a:t>
              </a:r>
              <a:r>
                <a:rPr lang="en-GB" dirty="0">
                  <a:latin typeface="Calibri" pitchFamily="8" charset="0"/>
                </a:rPr>
                <a:t> )</a:t>
              </a:r>
            </a:p>
          </p:txBody>
        </p:sp>
      </p:grpSp>
      <p:grpSp>
        <p:nvGrpSpPr>
          <p:cNvPr id="38" name="Group 64"/>
          <p:cNvGrpSpPr>
            <a:grpSpLocks/>
          </p:cNvGrpSpPr>
          <p:nvPr/>
        </p:nvGrpSpPr>
        <p:grpSpPr bwMode="auto">
          <a:xfrm>
            <a:off x="107950" y="1371600"/>
            <a:ext cx="9036050" cy="5183188"/>
            <a:chOff x="68" y="864"/>
            <a:chExt cx="5692" cy="3265"/>
          </a:xfrm>
        </p:grpSpPr>
        <p:grpSp>
          <p:nvGrpSpPr>
            <p:cNvPr id="39" name="Group 61"/>
            <p:cNvGrpSpPr>
              <a:grpSpLocks/>
            </p:cNvGrpSpPr>
            <p:nvPr/>
          </p:nvGrpSpPr>
          <p:grpSpPr bwMode="auto">
            <a:xfrm>
              <a:off x="385" y="3838"/>
              <a:ext cx="3755" cy="291"/>
              <a:chOff x="385" y="3838"/>
              <a:chExt cx="3755" cy="291"/>
            </a:xfrm>
          </p:grpSpPr>
          <p:sp>
            <p:nvSpPr>
              <p:cNvPr id="41" name="Text Box 50"/>
              <p:cNvSpPr txBox="1">
                <a:spLocks noChangeArrowheads="1"/>
              </p:cNvSpPr>
              <p:nvPr/>
            </p:nvSpPr>
            <p:spPr bwMode="auto">
              <a:xfrm>
                <a:off x="385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2" name="Text Box 52"/>
              <p:cNvSpPr txBox="1">
                <a:spLocks noChangeArrowheads="1"/>
              </p:cNvSpPr>
              <p:nvPr/>
            </p:nvSpPr>
            <p:spPr bwMode="auto">
              <a:xfrm>
                <a:off x="975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3" name="Text Box 53"/>
              <p:cNvSpPr txBox="1">
                <a:spLocks noChangeArrowheads="1"/>
              </p:cNvSpPr>
              <p:nvPr/>
            </p:nvSpPr>
            <p:spPr bwMode="auto">
              <a:xfrm>
                <a:off x="2744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4" name="Text Box 54"/>
              <p:cNvSpPr txBox="1">
                <a:spLocks noChangeArrowheads="1"/>
              </p:cNvSpPr>
              <p:nvPr/>
            </p:nvSpPr>
            <p:spPr bwMode="auto">
              <a:xfrm>
                <a:off x="3833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</p:grpSp>
        <p:sp>
          <p:nvSpPr>
            <p:cNvPr id="40" name="Text Box 58"/>
            <p:cNvSpPr txBox="1">
              <a:spLocks noChangeArrowheads="1"/>
            </p:cNvSpPr>
            <p:nvPr/>
          </p:nvSpPr>
          <p:spPr bwMode="auto">
            <a:xfrm>
              <a:off x="68" y="864"/>
              <a:ext cx="5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Tonakzent</a:t>
              </a:r>
              <a:r>
                <a:rPr lang="en-GB" dirty="0">
                  <a:latin typeface="Calibri" pitchFamily="8" charset="0"/>
                </a:rPr>
                <a:t> ,</a:t>
              </a:r>
              <a:r>
                <a:rPr lang="en-GB" dirty="0">
                  <a:solidFill>
                    <a:srgbClr val="0000FF"/>
                  </a:solidFill>
                  <a:latin typeface="Calibri" pitchFamily="8" charset="0"/>
                </a:rPr>
                <a:t>T*</a:t>
              </a:r>
              <a:r>
                <a:rPr lang="en-GB" dirty="0">
                  <a:latin typeface="Calibri" pitchFamily="8" charset="0"/>
                </a:rPr>
                <a:t>, 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der</a:t>
              </a:r>
              <a:r>
                <a:rPr lang="en-GB" dirty="0">
                  <a:latin typeface="Calibri" pitchFamily="8" charset="0"/>
                </a:rPr>
                <a:t> prim</a:t>
              </a:r>
              <a:r>
                <a:rPr lang="de-DE" dirty="0">
                  <a:latin typeface="Calibri" pitchFamily="8" charset="0"/>
                </a:rPr>
                <a:t>ä</a:t>
              </a:r>
              <a:r>
                <a:rPr lang="en-GB" dirty="0" err="1">
                  <a:latin typeface="Calibri" pitchFamily="8" charset="0"/>
                </a:rPr>
                <a:t>r</a:t>
              </a:r>
              <a:r>
                <a:rPr lang="en-GB" dirty="0">
                  <a:latin typeface="Calibri" pitchFamily="8" charset="0"/>
                </a:rPr>
                <a:t> bet. </a:t>
              </a:r>
              <a:r>
                <a:rPr lang="en-GB" dirty="0" err="1">
                  <a:latin typeface="Calibri" pitchFamily="8" charset="0"/>
                </a:rPr>
                <a:t>Silbe</a:t>
              </a:r>
              <a:r>
                <a:rPr lang="en-GB" dirty="0">
                  <a:latin typeface="Calibri" pitchFamily="8" charset="0"/>
                </a:rPr>
                <a:t> des </a:t>
              </a:r>
              <a:r>
                <a:rPr lang="en-GB" dirty="0" err="1">
                  <a:latin typeface="Calibri" pitchFamily="8" charset="0"/>
                </a:rPr>
                <a:t>akz</a:t>
              </a:r>
              <a:r>
                <a:rPr lang="en-GB" dirty="0">
                  <a:latin typeface="Calibri" pitchFamily="8" charset="0"/>
                </a:rPr>
                <a:t>. </a:t>
              </a:r>
              <a:r>
                <a:rPr lang="en-GB" dirty="0" err="1">
                  <a:latin typeface="Calibri" pitchFamily="8" charset="0"/>
                </a:rPr>
                <a:t>Wortes</a:t>
              </a:r>
              <a:endParaRPr lang="en-GB" dirty="0">
                <a:latin typeface="Calibri" pitchFamily="8" charset="0"/>
              </a:endParaRPr>
            </a:p>
          </p:txBody>
        </p:sp>
      </p:grp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1371600" y="0"/>
            <a:ext cx="48768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Grenztöne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Phrasentöne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, Tonakzente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2514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  <a:latin typeface="Calibri"/>
                <a:cs typeface="Calibri"/>
              </a:rPr>
              <a:t>G%</a:t>
            </a:r>
            <a:r>
              <a:rPr lang="de-DE" dirty="0" smtClean="0">
                <a:latin typeface="Calibri"/>
                <a:cs typeface="Calibri"/>
              </a:rPr>
              <a:t> = H% oder L%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24600" y="2895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/>
                <a:cs typeface="Calibri"/>
              </a:rPr>
              <a:t>P-</a:t>
            </a:r>
            <a:r>
              <a:rPr lang="de-DE" dirty="0" smtClean="0">
                <a:latin typeface="Calibri"/>
                <a:cs typeface="Calibri"/>
              </a:rPr>
              <a:t> = H- oder L-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24600" y="3276600"/>
            <a:ext cx="2590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T*</a:t>
            </a:r>
            <a:r>
              <a:rPr lang="de-DE" dirty="0" smtClean="0">
                <a:latin typeface="Calibri"/>
                <a:cs typeface="Calibri"/>
              </a:rPr>
              <a:t> = H*, L* und </a:t>
            </a:r>
            <a:r>
              <a:rPr lang="de-DE" dirty="0" err="1" smtClean="0">
                <a:latin typeface="Calibri"/>
                <a:cs typeface="Calibri"/>
              </a:rPr>
              <a:t>bitonale</a:t>
            </a:r>
            <a:r>
              <a:rPr lang="de-DE" dirty="0" smtClean="0">
                <a:latin typeface="Calibri"/>
                <a:cs typeface="Calibri"/>
              </a:rPr>
              <a:t> Möglichkeiten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72200" y="2057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Zwei-Ton Modell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306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6" grpId="0"/>
      <p:bldP spid="47" grpId="0"/>
      <p:bldP spid="48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1"/>
            <a:ext cx="259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TOBI-Etikettierung</a:t>
            </a:r>
            <a:endParaRPr lang="de-DE" dirty="0" smtClean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6" y="914400"/>
            <a:ext cx="9054044" cy="3505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457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Tone: </a:t>
            </a:r>
            <a:r>
              <a:rPr lang="de-DE" dirty="0" smtClean="0">
                <a:latin typeface="Calibri"/>
                <a:cs typeface="Calibri"/>
              </a:rPr>
              <a:t>alle Töne (Tonakzente, </a:t>
            </a:r>
            <a:r>
              <a:rPr lang="de-DE" dirty="0" err="1" smtClean="0">
                <a:latin typeface="Calibri"/>
                <a:cs typeface="Calibri"/>
              </a:rPr>
              <a:t>Phrasentöne</a:t>
            </a:r>
            <a:r>
              <a:rPr lang="de-DE" dirty="0" smtClean="0">
                <a:latin typeface="Calibri"/>
                <a:cs typeface="Calibri"/>
              </a:rPr>
              <a:t>, </a:t>
            </a:r>
            <a:r>
              <a:rPr lang="de-DE" dirty="0" err="1" smtClean="0">
                <a:latin typeface="Calibri"/>
                <a:cs typeface="Calibri"/>
              </a:rPr>
              <a:t>Grenztöne</a:t>
            </a:r>
            <a:r>
              <a:rPr lang="de-DE" dirty="0" smtClean="0">
                <a:latin typeface="Calibri"/>
                <a:cs typeface="Calibri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44196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Break:</a:t>
            </a:r>
            <a:r>
              <a:rPr lang="de-DE" dirty="0" smtClean="0">
                <a:latin typeface="Calibri"/>
                <a:cs typeface="Calibri"/>
              </a:rPr>
              <a:t> die Trennung zwischen Wörtern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2578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1 = keine prosodische Trennung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800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0: keine klare Wortgrenzen (z.B. </a:t>
            </a:r>
            <a:r>
              <a:rPr lang="de-DE" i="1" dirty="0" smtClean="0">
                <a:latin typeface="Calibri"/>
                <a:cs typeface="Calibri"/>
              </a:rPr>
              <a:t>kann man </a:t>
            </a:r>
            <a:r>
              <a:rPr lang="de-DE" dirty="0" smtClean="0">
                <a:latin typeface="Calibri"/>
                <a:cs typeface="Calibri"/>
              </a:rPr>
              <a:t>= /</a:t>
            </a:r>
            <a:r>
              <a:rPr lang="de-DE" dirty="0" err="1" smtClean="0">
                <a:latin typeface="Calibri"/>
                <a:cs typeface="Calibri"/>
              </a:rPr>
              <a:t>kaman</a:t>
            </a:r>
            <a:r>
              <a:rPr lang="de-DE" dirty="0" smtClean="0">
                <a:latin typeface="Calibri"/>
                <a:cs typeface="Calibri"/>
              </a:rPr>
              <a:t>/)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5715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3 =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6248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4 =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2578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2: prosodische Trennung aber keine </a:t>
            </a:r>
            <a:r>
              <a:rPr lang="de-DE" dirty="0" err="1" smtClean="0">
                <a:latin typeface="Calibri"/>
                <a:cs typeface="Calibri"/>
              </a:rPr>
              <a:t>ip-Grenze</a:t>
            </a:r>
            <a:r>
              <a:rPr lang="de-DE" dirty="0" smtClean="0">
                <a:latin typeface="Calibri"/>
                <a:cs typeface="Calibri"/>
              </a:rPr>
              <a:t> (sehr selten...)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5"/>
          <p:cNvSpPr txBox="1">
            <a:spLocks noChangeArrowheads="1"/>
          </p:cNvSpPr>
          <p:nvPr/>
        </p:nvSpPr>
        <p:spPr bwMode="auto">
          <a:xfrm>
            <a:off x="0" y="7620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Tonakzent 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(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L+H*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usw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): Beeinflusst f0 in der Nähe der primär-betonten Silbe des akzentuierten Wortes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7" name="Text Box 21"/>
          <p:cNvSpPr txBox="1">
            <a:spLocks noChangeArrowheads="1"/>
          </p:cNvSpPr>
          <p:nvPr/>
        </p:nvSpPr>
        <p:spPr bwMode="auto">
          <a:xfrm>
            <a:off x="4724400" y="1981200"/>
            <a:ext cx="41910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Grenzton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(</a:t>
            </a:r>
            <a:r>
              <a:rPr lang="de-DE" dirty="0" smtClean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L%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: beeinflusst f0 am meisten in ca. der letzten Silbe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8" name="Text Box 30"/>
          <p:cNvSpPr txBox="1">
            <a:spLocks noChangeArrowheads="1"/>
          </p:cNvSpPr>
          <p:nvPr/>
        </p:nvSpPr>
        <p:spPr bwMode="auto">
          <a:xfrm>
            <a:off x="0" y="1981200"/>
            <a:ext cx="411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Phrasenton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(</a:t>
            </a:r>
            <a:r>
              <a:rPr lang="de-DE" dirty="0" smtClean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H-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L-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 : beeinflusst f0 in dem Bereich nach dem letzten Tonakzent bis ca. zur vorletzten Silbe.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9" name="Oval 19"/>
          <p:cNvSpPr>
            <a:spLocks noChangeArrowheads="1"/>
          </p:cNvSpPr>
          <p:nvPr/>
        </p:nvSpPr>
        <p:spPr bwMode="auto">
          <a:xfrm>
            <a:off x="1752600" y="45720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0" name="Oval 20"/>
          <p:cNvSpPr>
            <a:spLocks noChangeArrowheads="1"/>
          </p:cNvSpPr>
          <p:nvPr/>
        </p:nvSpPr>
        <p:spPr bwMode="auto">
          <a:xfrm>
            <a:off x="7010400" y="45720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1" name="Freeform 22"/>
          <p:cNvSpPr>
            <a:spLocks/>
          </p:cNvSpPr>
          <p:nvPr/>
        </p:nvSpPr>
        <p:spPr bwMode="auto">
          <a:xfrm>
            <a:off x="1993900" y="40005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2" name="Freeform 23"/>
          <p:cNvSpPr>
            <a:spLocks/>
          </p:cNvSpPr>
          <p:nvPr/>
        </p:nvSpPr>
        <p:spPr bwMode="auto">
          <a:xfrm>
            <a:off x="7315200" y="38862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685800" y="3505200"/>
            <a:ext cx="2255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 err="1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ie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54" name="Text Box 7"/>
          <p:cNvSpPr txBox="1">
            <a:spLocks noChangeArrowheads="1"/>
          </p:cNvSpPr>
          <p:nvPr/>
        </p:nvSpPr>
        <p:spPr bwMode="auto">
          <a:xfrm>
            <a:off x="4343400" y="3505200"/>
            <a:ext cx="377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anie</a:t>
            </a:r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nominier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en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55" name="Freeform 8"/>
          <p:cNvSpPr>
            <a:spLocks/>
          </p:cNvSpPr>
          <p:nvPr/>
        </p:nvSpPr>
        <p:spPr bwMode="auto">
          <a:xfrm>
            <a:off x="6858000" y="4648200"/>
            <a:ext cx="304800" cy="598488"/>
          </a:xfrm>
          <a:custGeom>
            <a:avLst/>
            <a:gdLst>
              <a:gd name="T0" fmla="*/ 0 w 192"/>
              <a:gd name="T1" fmla="*/ 2147483647 h 377"/>
              <a:gd name="T2" fmla="*/ 2147483647 w 192"/>
              <a:gd name="T3" fmla="*/ 2147483647 h 377"/>
              <a:gd name="T4" fmla="*/ 2147483647 w 192"/>
              <a:gd name="T5" fmla="*/ 2147483647 h 377"/>
              <a:gd name="T6" fmla="*/ 2147483647 w 192"/>
              <a:gd name="T7" fmla="*/ 2147483647 h 377"/>
              <a:gd name="T8" fmla="*/ 2147483647 w 192"/>
              <a:gd name="T9" fmla="*/ 2147483647 h 377"/>
              <a:gd name="T10" fmla="*/ 2147483647 w 192"/>
              <a:gd name="T11" fmla="*/ 0 h 3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"/>
              <a:gd name="T19" fmla="*/ 0 h 377"/>
              <a:gd name="T20" fmla="*/ 192 w 192"/>
              <a:gd name="T21" fmla="*/ 377 h 3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" h="377">
                <a:moveTo>
                  <a:pt x="0" y="376"/>
                </a:moveTo>
                <a:cubicBezTo>
                  <a:pt x="53" y="363"/>
                  <a:pt x="27" y="377"/>
                  <a:pt x="67" y="320"/>
                </a:cubicBezTo>
                <a:cubicBezTo>
                  <a:pt x="110" y="258"/>
                  <a:pt x="138" y="191"/>
                  <a:pt x="159" y="120"/>
                </a:cubicBezTo>
                <a:cubicBezTo>
                  <a:pt x="181" y="45"/>
                  <a:pt x="150" y="166"/>
                  <a:pt x="175" y="56"/>
                </a:cubicBezTo>
                <a:cubicBezTo>
                  <a:pt x="177" y="45"/>
                  <a:pt x="181" y="35"/>
                  <a:pt x="184" y="24"/>
                </a:cubicBezTo>
                <a:cubicBezTo>
                  <a:pt x="186" y="16"/>
                  <a:pt x="192" y="0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6" name="Freeform 9"/>
          <p:cNvSpPr>
            <a:spLocks/>
          </p:cNvSpPr>
          <p:nvPr/>
        </p:nvSpPr>
        <p:spPr bwMode="auto">
          <a:xfrm>
            <a:off x="5905500" y="5251450"/>
            <a:ext cx="971550" cy="25400"/>
          </a:xfrm>
          <a:custGeom>
            <a:avLst/>
            <a:gdLst>
              <a:gd name="T0" fmla="*/ 0 w 612"/>
              <a:gd name="T1" fmla="*/ 2147483647 h 16"/>
              <a:gd name="T2" fmla="*/ 2147483647 w 612"/>
              <a:gd name="T3" fmla="*/ 2147483647 h 16"/>
              <a:gd name="T4" fmla="*/ 2147483647 w 612"/>
              <a:gd name="T5" fmla="*/ 0 h 16"/>
              <a:gd name="T6" fmla="*/ 0 60000 65536"/>
              <a:gd name="T7" fmla="*/ 0 60000 65536"/>
              <a:gd name="T8" fmla="*/ 0 60000 65536"/>
              <a:gd name="T9" fmla="*/ 0 w 612"/>
              <a:gd name="T10" fmla="*/ 0 h 16"/>
              <a:gd name="T11" fmla="*/ 612 w 612"/>
              <a:gd name="T12" fmla="*/ 16 h 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2" h="16">
                <a:moveTo>
                  <a:pt x="0" y="16"/>
                </a:moveTo>
                <a:cubicBezTo>
                  <a:pt x="160" y="15"/>
                  <a:pt x="320" y="15"/>
                  <a:pt x="480" y="12"/>
                </a:cubicBezTo>
                <a:cubicBezTo>
                  <a:pt x="523" y="11"/>
                  <a:pt x="568" y="0"/>
                  <a:pt x="61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7" name="Freeform 10"/>
          <p:cNvSpPr>
            <a:spLocks/>
          </p:cNvSpPr>
          <p:nvPr/>
        </p:nvSpPr>
        <p:spPr bwMode="auto">
          <a:xfrm>
            <a:off x="762000" y="4419600"/>
            <a:ext cx="1130300" cy="936625"/>
          </a:xfrm>
          <a:custGeom>
            <a:avLst/>
            <a:gdLst>
              <a:gd name="T0" fmla="*/ 0 w 712"/>
              <a:gd name="T1" fmla="*/ 2147483647 h 590"/>
              <a:gd name="T2" fmla="*/ 2147483647 w 712"/>
              <a:gd name="T3" fmla="*/ 2147483647 h 590"/>
              <a:gd name="T4" fmla="*/ 2147483647 w 712"/>
              <a:gd name="T5" fmla="*/ 0 h 590"/>
              <a:gd name="T6" fmla="*/ 2147483647 w 712"/>
              <a:gd name="T7" fmla="*/ 2147483647 h 590"/>
              <a:gd name="T8" fmla="*/ 2147483647 w 712"/>
              <a:gd name="T9" fmla="*/ 2147483647 h 590"/>
              <a:gd name="T10" fmla="*/ 2147483647 w 712"/>
              <a:gd name="T11" fmla="*/ 2147483647 h 590"/>
              <a:gd name="T12" fmla="*/ 2147483647 w 712"/>
              <a:gd name="T13" fmla="*/ 2147483647 h 590"/>
              <a:gd name="T14" fmla="*/ 2147483647 w 712"/>
              <a:gd name="T15" fmla="*/ 2147483647 h 590"/>
              <a:gd name="T16" fmla="*/ 2147483647 w 712"/>
              <a:gd name="T17" fmla="*/ 2147483647 h 590"/>
              <a:gd name="T18" fmla="*/ 2147483647 w 712"/>
              <a:gd name="T19" fmla="*/ 2147483647 h 590"/>
              <a:gd name="T20" fmla="*/ 2147483647 w 712"/>
              <a:gd name="T21" fmla="*/ 2147483647 h 590"/>
              <a:gd name="T22" fmla="*/ 2147483647 w 712"/>
              <a:gd name="T23" fmla="*/ 2147483647 h 590"/>
              <a:gd name="T24" fmla="*/ 2147483647 w 712"/>
              <a:gd name="T25" fmla="*/ 2147483647 h 590"/>
              <a:gd name="T26" fmla="*/ 2147483647 w 712"/>
              <a:gd name="T27" fmla="*/ 2147483647 h 590"/>
              <a:gd name="T28" fmla="*/ 2147483647 w 712"/>
              <a:gd name="T29" fmla="*/ 2147483647 h 5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12"/>
              <a:gd name="T46" fmla="*/ 0 h 590"/>
              <a:gd name="T47" fmla="*/ 712 w 712"/>
              <a:gd name="T48" fmla="*/ 590 h 59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12" h="590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590"/>
                  <a:pt x="544" y="552"/>
                </a:cubicBezTo>
                <a:cubicBezTo>
                  <a:pt x="549" y="544"/>
                  <a:pt x="553" y="535"/>
                  <a:pt x="560" y="528"/>
                </a:cubicBezTo>
                <a:cubicBezTo>
                  <a:pt x="567" y="521"/>
                  <a:pt x="578" y="520"/>
                  <a:pt x="584" y="512"/>
                </a:cubicBezTo>
                <a:cubicBezTo>
                  <a:pt x="589" y="505"/>
                  <a:pt x="588" y="495"/>
                  <a:pt x="592" y="488"/>
                </a:cubicBezTo>
                <a:cubicBezTo>
                  <a:pt x="601" y="471"/>
                  <a:pt x="613" y="456"/>
                  <a:pt x="624" y="440"/>
                </a:cubicBezTo>
                <a:cubicBezTo>
                  <a:pt x="624" y="440"/>
                  <a:pt x="644" y="380"/>
                  <a:pt x="648" y="368"/>
                </a:cubicBezTo>
                <a:cubicBezTo>
                  <a:pt x="664" y="321"/>
                  <a:pt x="686" y="272"/>
                  <a:pt x="696" y="224"/>
                </a:cubicBezTo>
                <a:cubicBezTo>
                  <a:pt x="705" y="178"/>
                  <a:pt x="698" y="196"/>
                  <a:pt x="712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8" name="Freeform 11"/>
          <p:cNvSpPr>
            <a:spLocks/>
          </p:cNvSpPr>
          <p:nvPr/>
        </p:nvSpPr>
        <p:spPr bwMode="auto">
          <a:xfrm>
            <a:off x="4572000" y="4343400"/>
            <a:ext cx="863600" cy="974725"/>
          </a:xfrm>
          <a:custGeom>
            <a:avLst/>
            <a:gdLst>
              <a:gd name="T0" fmla="*/ 0 w 544"/>
              <a:gd name="T1" fmla="*/ 2147483647 h 614"/>
              <a:gd name="T2" fmla="*/ 2147483647 w 544"/>
              <a:gd name="T3" fmla="*/ 2147483647 h 614"/>
              <a:gd name="T4" fmla="*/ 2147483647 w 544"/>
              <a:gd name="T5" fmla="*/ 0 h 614"/>
              <a:gd name="T6" fmla="*/ 2147483647 w 544"/>
              <a:gd name="T7" fmla="*/ 2147483647 h 614"/>
              <a:gd name="T8" fmla="*/ 2147483647 w 544"/>
              <a:gd name="T9" fmla="*/ 2147483647 h 614"/>
              <a:gd name="T10" fmla="*/ 2147483647 w 544"/>
              <a:gd name="T11" fmla="*/ 2147483647 h 614"/>
              <a:gd name="T12" fmla="*/ 2147483647 w 544"/>
              <a:gd name="T13" fmla="*/ 2147483647 h 614"/>
              <a:gd name="T14" fmla="*/ 2147483647 w 544"/>
              <a:gd name="T15" fmla="*/ 2147483647 h 6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44"/>
              <a:gd name="T25" fmla="*/ 0 h 614"/>
              <a:gd name="T26" fmla="*/ 544 w 544"/>
              <a:gd name="T27" fmla="*/ 614 h 61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44" h="614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614"/>
                  <a:pt x="544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9" name="Freeform 12"/>
          <p:cNvSpPr>
            <a:spLocks/>
          </p:cNvSpPr>
          <p:nvPr/>
        </p:nvSpPr>
        <p:spPr bwMode="auto">
          <a:xfrm>
            <a:off x="5435600" y="5251450"/>
            <a:ext cx="501650" cy="31750"/>
          </a:xfrm>
          <a:custGeom>
            <a:avLst/>
            <a:gdLst>
              <a:gd name="T0" fmla="*/ 0 w 316"/>
              <a:gd name="T1" fmla="*/ 2147483647 h 20"/>
              <a:gd name="T2" fmla="*/ 2147483647 w 316"/>
              <a:gd name="T3" fmla="*/ 2147483647 h 20"/>
              <a:gd name="T4" fmla="*/ 2147483647 w 316"/>
              <a:gd name="T5" fmla="*/ 2147483647 h 20"/>
              <a:gd name="T6" fmla="*/ 2147483647 w 316"/>
              <a:gd name="T7" fmla="*/ 2147483647 h 20"/>
              <a:gd name="T8" fmla="*/ 0 60000 65536"/>
              <a:gd name="T9" fmla="*/ 0 60000 65536"/>
              <a:gd name="T10" fmla="*/ 0 60000 65536"/>
              <a:gd name="T11" fmla="*/ 0 60000 65536"/>
              <a:gd name="T12" fmla="*/ 0 w 316"/>
              <a:gd name="T13" fmla="*/ 0 h 20"/>
              <a:gd name="T14" fmla="*/ 316 w 316"/>
              <a:gd name="T15" fmla="*/ 20 h 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6" h="20">
                <a:moveTo>
                  <a:pt x="0" y="8"/>
                </a:moveTo>
                <a:cubicBezTo>
                  <a:pt x="52" y="5"/>
                  <a:pt x="77" y="0"/>
                  <a:pt x="128" y="4"/>
                </a:cubicBezTo>
                <a:cubicBezTo>
                  <a:pt x="169" y="14"/>
                  <a:pt x="210" y="17"/>
                  <a:pt x="252" y="20"/>
                </a:cubicBezTo>
                <a:cubicBezTo>
                  <a:pt x="311" y="16"/>
                  <a:pt x="289" y="16"/>
                  <a:pt x="316" y="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50" name="Oval 13"/>
          <p:cNvSpPr>
            <a:spLocks noChangeArrowheads="1"/>
          </p:cNvSpPr>
          <p:nvPr/>
        </p:nvSpPr>
        <p:spPr bwMode="auto">
          <a:xfrm>
            <a:off x="914400" y="43434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1761" name="Oval 14"/>
          <p:cNvSpPr>
            <a:spLocks noChangeArrowheads="1"/>
          </p:cNvSpPr>
          <p:nvPr/>
        </p:nvSpPr>
        <p:spPr bwMode="auto">
          <a:xfrm>
            <a:off x="4724400" y="4267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2" name="Text Box 16"/>
          <p:cNvSpPr txBox="1">
            <a:spLocks noChangeArrowheads="1"/>
          </p:cNvSpPr>
          <p:nvPr/>
        </p:nvSpPr>
        <p:spPr bwMode="auto">
          <a:xfrm>
            <a:off x="819150" y="3865563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63" name="Text Box 17"/>
          <p:cNvSpPr txBox="1">
            <a:spLocks noChangeArrowheads="1"/>
          </p:cNvSpPr>
          <p:nvPr/>
        </p:nvSpPr>
        <p:spPr bwMode="auto">
          <a:xfrm>
            <a:off x="4572000" y="3810000"/>
            <a:ext cx="53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64" name="Oval 25"/>
          <p:cNvSpPr>
            <a:spLocks noChangeArrowheads="1"/>
          </p:cNvSpPr>
          <p:nvPr/>
        </p:nvSpPr>
        <p:spPr bwMode="auto">
          <a:xfrm>
            <a:off x="1524000" y="518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5" name="Oval 26"/>
          <p:cNvSpPr>
            <a:spLocks noChangeArrowheads="1"/>
          </p:cNvSpPr>
          <p:nvPr/>
        </p:nvSpPr>
        <p:spPr bwMode="auto">
          <a:xfrm>
            <a:off x="6781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6" name="Oval 28"/>
          <p:cNvSpPr>
            <a:spLocks noChangeArrowheads="1"/>
          </p:cNvSpPr>
          <p:nvPr/>
        </p:nvSpPr>
        <p:spPr bwMode="auto">
          <a:xfrm>
            <a:off x="1219200" y="518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7" name="Oval 29"/>
          <p:cNvSpPr>
            <a:spLocks noChangeArrowheads="1"/>
          </p:cNvSpPr>
          <p:nvPr/>
        </p:nvSpPr>
        <p:spPr bwMode="auto">
          <a:xfrm>
            <a:off x="5105400" y="510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8" name="Freeform 31"/>
          <p:cNvSpPr>
            <a:spLocks/>
          </p:cNvSpPr>
          <p:nvPr/>
        </p:nvSpPr>
        <p:spPr bwMode="auto">
          <a:xfrm>
            <a:off x="1328737" y="3949700"/>
            <a:ext cx="919163" cy="1155700"/>
          </a:xfrm>
          <a:custGeom>
            <a:avLst/>
            <a:gdLst>
              <a:gd name="T0" fmla="*/ 2147483647 w 579"/>
              <a:gd name="T1" fmla="*/ 0 h 728"/>
              <a:gd name="T2" fmla="*/ 2147483647 w 579"/>
              <a:gd name="T3" fmla="*/ 2147483647 h 728"/>
              <a:gd name="T4" fmla="*/ 2147483647 w 579"/>
              <a:gd name="T5" fmla="*/ 2147483647 h 728"/>
              <a:gd name="T6" fmla="*/ 2147483647 w 579"/>
              <a:gd name="T7" fmla="*/ 2147483647 h 728"/>
              <a:gd name="T8" fmla="*/ 2147483647 w 579"/>
              <a:gd name="T9" fmla="*/ 2147483647 h 728"/>
              <a:gd name="T10" fmla="*/ 2147483647 w 579"/>
              <a:gd name="T11" fmla="*/ 2147483647 h 728"/>
              <a:gd name="T12" fmla="*/ 2147483647 w 579"/>
              <a:gd name="T13" fmla="*/ 2147483647 h 728"/>
              <a:gd name="T14" fmla="*/ 2147483647 w 579"/>
              <a:gd name="T15" fmla="*/ 2147483647 h 728"/>
              <a:gd name="T16" fmla="*/ 2147483647 w 579"/>
              <a:gd name="T17" fmla="*/ 2147483647 h 728"/>
              <a:gd name="T18" fmla="*/ 2147483647 w 579"/>
              <a:gd name="T19" fmla="*/ 2147483647 h 7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9"/>
              <a:gd name="T31" fmla="*/ 0 h 728"/>
              <a:gd name="T32" fmla="*/ 579 w 579"/>
              <a:gd name="T33" fmla="*/ 728 h 7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9" h="728">
                <a:moveTo>
                  <a:pt x="579" y="0"/>
                </a:moveTo>
                <a:cubicBezTo>
                  <a:pt x="563" y="24"/>
                  <a:pt x="555" y="56"/>
                  <a:pt x="531" y="72"/>
                </a:cubicBezTo>
                <a:cubicBezTo>
                  <a:pt x="467" y="115"/>
                  <a:pt x="412" y="152"/>
                  <a:pt x="339" y="176"/>
                </a:cubicBezTo>
                <a:cubicBezTo>
                  <a:pt x="330" y="179"/>
                  <a:pt x="324" y="188"/>
                  <a:pt x="315" y="192"/>
                </a:cubicBezTo>
                <a:cubicBezTo>
                  <a:pt x="315" y="192"/>
                  <a:pt x="255" y="212"/>
                  <a:pt x="243" y="216"/>
                </a:cubicBezTo>
                <a:cubicBezTo>
                  <a:pt x="225" y="222"/>
                  <a:pt x="195" y="248"/>
                  <a:pt x="195" y="248"/>
                </a:cubicBezTo>
                <a:cubicBezTo>
                  <a:pt x="158" y="304"/>
                  <a:pt x="179" y="285"/>
                  <a:pt x="139" y="312"/>
                </a:cubicBezTo>
                <a:cubicBezTo>
                  <a:pt x="125" y="353"/>
                  <a:pt x="93" y="371"/>
                  <a:pt x="75" y="408"/>
                </a:cubicBezTo>
                <a:cubicBezTo>
                  <a:pt x="52" y="454"/>
                  <a:pt x="35" y="503"/>
                  <a:pt x="19" y="552"/>
                </a:cubicBezTo>
                <a:cubicBezTo>
                  <a:pt x="0" y="608"/>
                  <a:pt x="19" y="669"/>
                  <a:pt x="19" y="7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9" name="Freeform 33"/>
          <p:cNvSpPr>
            <a:spLocks/>
          </p:cNvSpPr>
          <p:nvPr/>
        </p:nvSpPr>
        <p:spPr bwMode="auto">
          <a:xfrm>
            <a:off x="1454150" y="4483100"/>
            <a:ext cx="146050" cy="673100"/>
          </a:xfrm>
          <a:custGeom>
            <a:avLst/>
            <a:gdLst>
              <a:gd name="T0" fmla="*/ 2147483647 w 92"/>
              <a:gd name="T1" fmla="*/ 0 h 424"/>
              <a:gd name="T2" fmla="*/ 2147483647 w 92"/>
              <a:gd name="T3" fmla="*/ 2147483647 h 424"/>
              <a:gd name="T4" fmla="*/ 2147483647 w 92"/>
              <a:gd name="T5" fmla="*/ 2147483647 h 424"/>
              <a:gd name="T6" fmla="*/ 2147483647 w 92"/>
              <a:gd name="T7" fmla="*/ 2147483647 h 424"/>
              <a:gd name="T8" fmla="*/ 2147483647 w 92"/>
              <a:gd name="T9" fmla="*/ 2147483647 h 4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"/>
              <a:gd name="T16" fmla="*/ 0 h 424"/>
              <a:gd name="T17" fmla="*/ 92 w 92"/>
              <a:gd name="T18" fmla="*/ 424 h 4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" h="424">
                <a:moveTo>
                  <a:pt x="52" y="0"/>
                </a:moveTo>
                <a:cubicBezTo>
                  <a:pt x="46" y="17"/>
                  <a:pt x="34" y="31"/>
                  <a:pt x="28" y="48"/>
                </a:cubicBezTo>
                <a:cubicBezTo>
                  <a:pt x="16" y="85"/>
                  <a:pt x="14" y="130"/>
                  <a:pt x="4" y="168"/>
                </a:cubicBezTo>
                <a:cubicBezTo>
                  <a:pt x="9" y="230"/>
                  <a:pt x="0" y="328"/>
                  <a:pt x="60" y="368"/>
                </a:cubicBezTo>
                <a:cubicBezTo>
                  <a:pt x="67" y="390"/>
                  <a:pt x="75" y="407"/>
                  <a:pt x="92" y="4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70" name="Freeform 34"/>
          <p:cNvSpPr>
            <a:spLocks/>
          </p:cNvSpPr>
          <p:nvPr/>
        </p:nvSpPr>
        <p:spPr bwMode="auto">
          <a:xfrm>
            <a:off x="6496050" y="4397375"/>
            <a:ext cx="260350" cy="733425"/>
          </a:xfrm>
          <a:custGeom>
            <a:avLst/>
            <a:gdLst>
              <a:gd name="T0" fmla="*/ 2147483647 w 164"/>
              <a:gd name="T1" fmla="*/ 2147483647 h 462"/>
              <a:gd name="T2" fmla="*/ 2147483647 w 164"/>
              <a:gd name="T3" fmla="*/ 2147483647 h 462"/>
              <a:gd name="T4" fmla="*/ 2147483647 w 164"/>
              <a:gd name="T5" fmla="*/ 2147483647 h 462"/>
              <a:gd name="T6" fmla="*/ 2147483647 w 164"/>
              <a:gd name="T7" fmla="*/ 2147483647 h 462"/>
              <a:gd name="T8" fmla="*/ 2147483647 w 164"/>
              <a:gd name="T9" fmla="*/ 2147483647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4"/>
              <a:gd name="T16" fmla="*/ 0 h 462"/>
              <a:gd name="T17" fmla="*/ 164 w 164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4" h="462">
                <a:moveTo>
                  <a:pt x="4" y="86"/>
                </a:moveTo>
                <a:cubicBezTo>
                  <a:pt x="4" y="87"/>
                  <a:pt x="0" y="0"/>
                  <a:pt x="4" y="43"/>
                </a:cubicBezTo>
                <a:cubicBezTo>
                  <a:pt x="8" y="86"/>
                  <a:pt x="20" y="292"/>
                  <a:pt x="28" y="342"/>
                </a:cubicBezTo>
                <a:cubicBezTo>
                  <a:pt x="41" y="368"/>
                  <a:pt x="29" y="367"/>
                  <a:pt x="52" y="390"/>
                </a:cubicBezTo>
                <a:cubicBezTo>
                  <a:pt x="85" y="423"/>
                  <a:pt x="123" y="442"/>
                  <a:pt x="164" y="4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cxnSp>
        <p:nvCxnSpPr>
          <p:cNvPr id="31771" name="Straight Arrow Connector 35"/>
          <p:cNvCxnSpPr>
            <a:cxnSpLocks noChangeShapeType="1"/>
          </p:cNvCxnSpPr>
          <p:nvPr/>
        </p:nvCxnSpPr>
        <p:spPr bwMode="auto">
          <a:xfrm rot="10800000" flipV="1">
            <a:off x="5334000" y="3944938"/>
            <a:ext cx="198120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9" name="TextBox 28"/>
          <p:cNvSpPr txBox="1"/>
          <p:nvPr/>
        </p:nvSpPr>
        <p:spPr>
          <a:xfrm>
            <a:off x="1066800" y="0"/>
            <a:ext cx="6248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Beziehung zwischen Tönen und Grundfrequenz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Box 49"/>
          <p:cNvSpPr txBox="1">
            <a:spLocks noChangeArrowheads="1"/>
          </p:cNvSpPr>
          <p:nvPr/>
        </p:nvSpPr>
        <p:spPr bwMode="auto">
          <a:xfrm>
            <a:off x="0" y="2971800"/>
            <a:ext cx="883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Die getrennten Einflüsse des Phrasen- und </a:t>
            </a:r>
            <a:r>
              <a:rPr lang="de-DE" dirty="0" err="1">
                <a:latin typeface="Calibri" pitchFamily="8" charset="0"/>
              </a:rPr>
              <a:t>Grenztones</a:t>
            </a:r>
            <a:r>
              <a:rPr lang="de-DE" dirty="0">
                <a:latin typeface="Calibri" pitchFamily="8" charset="0"/>
              </a:rPr>
              <a:t> auf f0 kommen jedoch kaum zum Vorschein, </a:t>
            </a:r>
            <a:r>
              <a:rPr lang="de-DE" b="1" dirty="0">
                <a:latin typeface="Calibri" pitchFamily="8" charset="0"/>
              </a:rPr>
              <a:t>wenn Phrasen- und </a:t>
            </a:r>
            <a:r>
              <a:rPr lang="de-DE" b="1" dirty="0" err="1">
                <a:latin typeface="Calibri" pitchFamily="8" charset="0"/>
              </a:rPr>
              <a:t>Grenztöne</a:t>
            </a:r>
            <a:r>
              <a:rPr lang="de-DE" b="1" dirty="0">
                <a:latin typeface="Calibri" pitchFamily="8" charset="0"/>
              </a:rPr>
              <a:t> dieselben Werte haben</a:t>
            </a:r>
            <a:r>
              <a:rPr lang="de-DE" dirty="0">
                <a:latin typeface="Calibri" pitchFamily="8" charset="0"/>
              </a:rPr>
              <a:t>.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749300" y="4229100"/>
            <a:ext cx="222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[(Melanie)] </a:t>
            </a:r>
            <a:r>
              <a:rPr lang="en-GB" b="1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L-</a:t>
            </a:r>
            <a:r>
              <a:rPr lang="en-GB" b="1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L%</a:t>
            </a:r>
            <a:endParaRPr lang="de-DE" b="1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4406900" y="4229100"/>
            <a:ext cx="3711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[(Melanie 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nominieren]</a:t>
            </a:r>
            <a:r>
              <a:rPr lang="en-GB" b="1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</a:t>
            </a:r>
            <a:r>
              <a:rPr lang="en-GB" b="1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b="1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b="1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62" name="Oval 13"/>
          <p:cNvSpPr>
            <a:spLocks noChangeArrowheads="1"/>
          </p:cNvSpPr>
          <p:nvPr/>
        </p:nvSpPr>
        <p:spPr bwMode="auto">
          <a:xfrm>
            <a:off x="977900" y="50673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75" name="Text Box 16"/>
          <p:cNvSpPr txBox="1">
            <a:spLocks noChangeArrowheads="1"/>
          </p:cNvSpPr>
          <p:nvPr/>
        </p:nvSpPr>
        <p:spPr bwMode="auto">
          <a:xfrm>
            <a:off x="990600" y="4572000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 dirty="0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6" name="Text Box 17"/>
          <p:cNvSpPr txBox="1">
            <a:spLocks noChangeArrowheads="1"/>
          </p:cNvSpPr>
          <p:nvPr/>
        </p:nvSpPr>
        <p:spPr bwMode="auto">
          <a:xfrm>
            <a:off x="4635500" y="4533900"/>
            <a:ext cx="46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7" name="Freeform 76"/>
          <p:cNvSpPr>
            <a:spLocks noChangeArrowheads="1"/>
          </p:cNvSpPr>
          <p:nvPr/>
        </p:nvSpPr>
        <p:spPr bwMode="auto">
          <a:xfrm>
            <a:off x="876300" y="5156200"/>
            <a:ext cx="1181100" cy="800100"/>
          </a:xfrm>
          <a:custGeom>
            <a:avLst/>
            <a:gdLst>
              <a:gd name="T0" fmla="*/ 0 w 1181100"/>
              <a:gd name="T1" fmla="*/ 177800 h 800100"/>
              <a:gd name="T2" fmla="*/ 38100 w 1181100"/>
              <a:gd name="T3" fmla="*/ 152400 h 800100"/>
              <a:gd name="T4" fmla="*/ 101600 w 1181100"/>
              <a:gd name="T5" fmla="*/ 76200 h 800100"/>
              <a:gd name="T6" fmla="*/ 127000 w 1181100"/>
              <a:gd name="T7" fmla="*/ 38100 h 800100"/>
              <a:gd name="T8" fmla="*/ 165100 w 1181100"/>
              <a:gd name="T9" fmla="*/ 25400 h 800100"/>
              <a:gd name="T10" fmla="*/ 203200 w 1181100"/>
              <a:gd name="T11" fmla="*/ 0 h 800100"/>
              <a:gd name="T12" fmla="*/ 330200 w 1181100"/>
              <a:gd name="T13" fmla="*/ 38100 h 800100"/>
              <a:gd name="T14" fmla="*/ 342900 w 1181100"/>
              <a:gd name="T15" fmla="*/ 76200 h 800100"/>
              <a:gd name="T16" fmla="*/ 381000 w 1181100"/>
              <a:gd name="T17" fmla="*/ 101600 h 800100"/>
              <a:gd name="T18" fmla="*/ 419100 w 1181100"/>
              <a:gd name="T19" fmla="*/ 177800 h 800100"/>
              <a:gd name="T20" fmla="*/ 444500 w 1181100"/>
              <a:gd name="T21" fmla="*/ 254000 h 800100"/>
              <a:gd name="T22" fmla="*/ 457200 w 1181100"/>
              <a:gd name="T23" fmla="*/ 292100 h 800100"/>
              <a:gd name="T24" fmla="*/ 469900 w 1181100"/>
              <a:gd name="T25" fmla="*/ 330200 h 800100"/>
              <a:gd name="T26" fmla="*/ 495300 w 1181100"/>
              <a:gd name="T27" fmla="*/ 469900 h 800100"/>
              <a:gd name="T28" fmla="*/ 508000 w 1181100"/>
              <a:gd name="T29" fmla="*/ 546100 h 800100"/>
              <a:gd name="T30" fmla="*/ 533400 w 1181100"/>
              <a:gd name="T31" fmla="*/ 584200 h 800100"/>
              <a:gd name="T32" fmla="*/ 609600 w 1181100"/>
              <a:gd name="T33" fmla="*/ 736600 h 800100"/>
              <a:gd name="T34" fmla="*/ 787400 w 1181100"/>
              <a:gd name="T35" fmla="*/ 787400 h 800100"/>
              <a:gd name="T36" fmla="*/ 863600 w 1181100"/>
              <a:gd name="T37" fmla="*/ 800100 h 800100"/>
              <a:gd name="T38" fmla="*/ 1143000 w 1181100"/>
              <a:gd name="T39" fmla="*/ 787400 h 800100"/>
              <a:gd name="T40" fmla="*/ 1181100 w 1181100"/>
              <a:gd name="T41" fmla="*/ 774700 h 8001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181100"/>
              <a:gd name="T64" fmla="*/ 0 h 800100"/>
              <a:gd name="T65" fmla="*/ 1181100 w 1181100"/>
              <a:gd name="T66" fmla="*/ 800100 h 8001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181100" h="800100">
                <a:moveTo>
                  <a:pt x="0" y="177800"/>
                </a:moveTo>
                <a:cubicBezTo>
                  <a:pt x="12700" y="169333"/>
                  <a:pt x="28329" y="164126"/>
                  <a:pt x="38100" y="152400"/>
                </a:cubicBezTo>
                <a:cubicBezTo>
                  <a:pt x="118665" y="55722"/>
                  <a:pt x="8775" y="138083"/>
                  <a:pt x="101600" y="76200"/>
                </a:cubicBezTo>
                <a:cubicBezTo>
                  <a:pt x="110067" y="63500"/>
                  <a:pt x="115081" y="47635"/>
                  <a:pt x="127000" y="38100"/>
                </a:cubicBezTo>
                <a:cubicBezTo>
                  <a:pt x="137453" y="29737"/>
                  <a:pt x="153126" y="31387"/>
                  <a:pt x="165100" y="25400"/>
                </a:cubicBezTo>
                <a:cubicBezTo>
                  <a:pt x="178752" y="18574"/>
                  <a:pt x="190500" y="8467"/>
                  <a:pt x="203200" y="0"/>
                </a:cubicBezTo>
                <a:cubicBezTo>
                  <a:pt x="237821" y="5770"/>
                  <a:pt x="300667" y="8567"/>
                  <a:pt x="330200" y="38100"/>
                </a:cubicBezTo>
                <a:cubicBezTo>
                  <a:pt x="339666" y="47566"/>
                  <a:pt x="334537" y="65747"/>
                  <a:pt x="342900" y="76200"/>
                </a:cubicBezTo>
                <a:cubicBezTo>
                  <a:pt x="352435" y="88119"/>
                  <a:pt x="368300" y="93133"/>
                  <a:pt x="381000" y="101600"/>
                </a:cubicBezTo>
                <a:cubicBezTo>
                  <a:pt x="427317" y="240551"/>
                  <a:pt x="353448" y="30084"/>
                  <a:pt x="419100" y="177800"/>
                </a:cubicBezTo>
                <a:cubicBezTo>
                  <a:pt x="429974" y="202266"/>
                  <a:pt x="436033" y="228600"/>
                  <a:pt x="444500" y="254000"/>
                </a:cubicBezTo>
                <a:lnTo>
                  <a:pt x="457200" y="292100"/>
                </a:lnTo>
                <a:cubicBezTo>
                  <a:pt x="461433" y="304800"/>
                  <a:pt x="466653" y="317213"/>
                  <a:pt x="469900" y="330200"/>
                </a:cubicBezTo>
                <a:cubicBezTo>
                  <a:pt x="491629" y="417116"/>
                  <a:pt x="477098" y="351586"/>
                  <a:pt x="495300" y="469900"/>
                </a:cubicBezTo>
                <a:cubicBezTo>
                  <a:pt x="499216" y="495351"/>
                  <a:pt x="499857" y="521671"/>
                  <a:pt x="508000" y="546100"/>
                </a:cubicBezTo>
                <a:cubicBezTo>
                  <a:pt x="512827" y="560580"/>
                  <a:pt x="527201" y="570252"/>
                  <a:pt x="533400" y="584200"/>
                </a:cubicBezTo>
                <a:cubicBezTo>
                  <a:pt x="547121" y="615073"/>
                  <a:pt x="568271" y="722824"/>
                  <a:pt x="609600" y="736600"/>
                </a:cubicBezTo>
                <a:cubicBezTo>
                  <a:pt x="669995" y="756732"/>
                  <a:pt x="723613" y="776769"/>
                  <a:pt x="787400" y="787400"/>
                </a:cubicBezTo>
                <a:lnTo>
                  <a:pt x="863600" y="800100"/>
                </a:lnTo>
                <a:cubicBezTo>
                  <a:pt x="956733" y="795867"/>
                  <a:pt x="1050067" y="794835"/>
                  <a:pt x="1143000" y="787400"/>
                </a:cubicBezTo>
                <a:cubicBezTo>
                  <a:pt x="1156344" y="786332"/>
                  <a:pt x="1181100" y="774700"/>
                  <a:pt x="1181100" y="7747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9" name="Oval 13"/>
          <p:cNvSpPr>
            <a:spLocks noChangeArrowheads="1"/>
          </p:cNvSpPr>
          <p:nvPr/>
        </p:nvSpPr>
        <p:spPr bwMode="auto">
          <a:xfrm>
            <a:off x="4724400" y="57150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79" name="Oval 19"/>
          <p:cNvSpPr>
            <a:spLocks noChangeArrowheads="1"/>
          </p:cNvSpPr>
          <p:nvPr/>
        </p:nvSpPr>
        <p:spPr bwMode="auto">
          <a:xfrm>
            <a:off x="4081463" y="19177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0" name="Freeform 22"/>
          <p:cNvSpPr>
            <a:spLocks/>
          </p:cNvSpPr>
          <p:nvPr/>
        </p:nvSpPr>
        <p:spPr bwMode="auto">
          <a:xfrm>
            <a:off x="4322763" y="13462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1" name="Text Box 6"/>
          <p:cNvSpPr txBox="1">
            <a:spLocks noChangeArrowheads="1"/>
          </p:cNvSpPr>
          <p:nvPr/>
        </p:nvSpPr>
        <p:spPr bwMode="auto">
          <a:xfrm>
            <a:off x="3014663" y="850900"/>
            <a:ext cx="2255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 err="1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ie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82" name="Freeform 10"/>
          <p:cNvSpPr>
            <a:spLocks/>
          </p:cNvSpPr>
          <p:nvPr/>
        </p:nvSpPr>
        <p:spPr bwMode="auto">
          <a:xfrm>
            <a:off x="3090863" y="1765300"/>
            <a:ext cx="1130300" cy="936625"/>
          </a:xfrm>
          <a:custGeom>
            <a:avLst/>
            <a:gdLst>
              <a:gd name="T0" fmla="*/ 0 w 712"/>
              <a:gd name="T1" fmla="*/ 2147483647 h 590"/>
              <a:gd name="T2" fmla="*/ 2147483647 w 712"/>
              <a:gd name="T3" fmla="*/ 2147483647 h 590"/>
              <a:gd name="T4" fmla="*/ 2147483647 w 712"/>
              <a:gd name="T5" fmla="*/ 0 h 590"/>
              <a:gd name="T6" fmla="*/ 2147483647 w 712"/>
              <a:gd name="T7" fmla="*/ 2147483647 h 590"/>
              <a:gd name="T8" fmla="*/ 2147483647 w 712"/>
              <a:gd name="T9" fmla="*/ 2147483647 h 590"/>
              <a:gd name="T10" fmla="*/ 2147483647 w 712"/>
              <a:gd name="T11" fmla="*/ 2147483647 h 590"/>
              <a:gd name="T12" fmla="*/ 2147483647 w 712"/>
              <a:gd name="T13" fmla="*/ 2147483647 h 590"/>
              <a:gd name="T14" fmla="*/ 2147483647 w 712"/>
              <a:gd name="T15" fmla="*/ 2147483647 h 590"/>
              <a:gd name="T16" fmla="*/ 2147483647 w 712"/>
              <a:gd name="T17" fmla="*/ 2147483647 h 590"/>
              <a:gd name="T18" fmla="*/ 2147483647 w 712"/>
              <a:gd name="T19" fmla="*/ 2147483647 h 590"/>
              <a:gd name="T20" fmla="*/ 2147483647 w 712"/>
              <a:gd name="T21" fmla="*/ 2147483647 h 590"/>
              <a:gd name="T22" fmla="*/ 2147483647 w 712"/>
              <a:gd name="T23" fmla="*/ 2147483647 h 590"/>
              <a:gd name="T24" fmla="*/ 2147483647 w 712"/>
              <a:gd name="T25" fmla="*/ 2147483647 h 590"/>
              <a:gd name="T26" fmla="*/ 2147483647 w 712"/>
              <a:gd name="T27" fmla="*/ 2147483647 h 590"/>
              <a:gd name="T28" fmla="*/ 2147483647 w 712"/>
              <a:gd name="T29" fmla="*/ 2147483647 h 5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12"/>
              <a:gd name="T46" fmla="*/ 0 h 590"/>
              <a:gd name="T47" fmla="*/ 712 w 712"/>
              <a:gd name="T48" fmla="*/ 590 h 59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12" h="590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590"/>
                  <a:pt x="544" y="552"/>
                </a:cubicBezTo>
                <a:cubicBezTo>
                  <a:pt x="549" y="544"/>
                  <a:pt x="553" y="535"/>
                  <a:pt x="560" y="528"/>
                </a:cubicBezTo>
                <a:cubicBezTo>
                  <a:pt x="567" y="521"/>
                  <a:pt x="578" y="520"/>
                  <a:pt x="584" y="512"/>
                </a:cubicBezTo>
                <a:cubicBezTo>
                  <a:pt x="589" y="505"/>
                  <a:pt x="588" y="495"/>
                  <a:pt x="592" y="488"/>
                </a:cubicBezTo>
                <a:cubicBezTo>
                  <a:pt x="601" y="471"/>
                  <a:pt x="613" y="456"/>
                  <a:pt x="624" y="440"/>
                </a:cubicBezTo>
                <a:cubicBezTo>
                  <a:pt x="624" y="440"/>
                  <a:pt x="644" y="380"/>
                  <a:pt x="648" y="368"/>
                </a:cubicBezTo>
                <a:cubicBezTo>
                  <a:pt x="664" y="321"/>
                  <a:pt x="686" y="272"/>
                  <a:pt x="696" y="224"/>
                </a:cubicBezTo>
                <a:cubicBezTo>
                  <a:pt x="705" y="178"/>
                  <a:pt x="698" y="196"/>
                  <a:pt x="712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84" name="Oval 13"/>
          <p:cNvSpPr>
            <a:spLocks noChangeArrowheads="1"/>
          </p:cNvSpPr>
          <p:nvPr/>
        </p:nvSpPr>
        <p:spPr bwMode="auto">
          <a:xfrm>
            <a:off x="3243263" y="16891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148013" y="1211263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85" name="Oval 25"/>
          <p:cNvSpPr>
            <a:spLocks noChangeArrowheads="1"/>
          </p:cNvSpPr>
          <p:nvPr/>
        </p:nvSpPr>
        <p:spPr bwMode="auto">
          <a:xfrm>
            <a:off x="3852863" y="25273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6" name="Oval 28"/>
          <p:cNvSpPr>
            <a:spLocks noChangeArrowheads="1"/>
          </p:cNvSpPr>
          <p:nvPr/>
        </p:nvSpPr>
        <p:spPr bwMode="auto">
          <a:xfrm>
            <a:off x="3548063" y="25273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7" name="Freeform 31"/>
          <p:cNvSpPr>
            <a:spLocks/>
          </p:cNvSpPr>
          <p:nvPr/>
        </p:nvSpPr>
        <p:spPr bwMode="auto">
          <a:xfrm>
            <a:off x="3657600" y="1295400"/>
            <a:ext cx="919163" cy="1155700"/>
          </a:xfrm>
          <a:custGeom>
            <a:avLst/>
            <a:gdLst>
              <a:gd name="T0" fmla="*/ 2147483647 w 579"/>
              <a:gd name="T1" fmla="*/ 0 h 728"/>
              <a:gd name="T2" fmla="*/ 2147483647 w 579"/>
              <a:gd name="T3" fmla="*/ 2147483647 h 728"/>
              <a:gd name="T4" fmla="*/ 2147483647 w 579"/>
              <a:gd name="T5" fmla="*/ 2147483647 h 728"/>
              <a:gd name="T6" fmla="*/ 2147483647 w 579"/>
              <a:gd name="T7" fmla="*/ 2147483647 h 728"/>
              <a:gd name="T8" fmla="*/ 2147483647 w 579"/>
              <a:gd name="T9" fmla="*/ 2147483647 h 728"/>
              <a:gd name="T10" fmla="*/ 2147483647 w 579"/>
              <a:gd name="T11" fmla="*/ 2147483647 h 728"/>
              <a:gd name="T12" fmla="*/ 2147483647 w 579"/>
              <a:gd name="T13" fmla="*/ 2147483647 h 728"/>
              <a:gd name="T14" fmla="*/ 2147483647 w 579"/>
              <a:gd name="T15" fmla="*/ 2147483647 h 728"/>
              <a:gd name="T16" fmla="*/ 2147483647 w 579"/>
              <a:gd name="T17" fmla="*/ 2147483647 h 728"/>
              <a:gd name="T18" fmla="*/ 2147483647 w 579"/>
              <a:gd name="T19" fmla="*/ 2147483647 h 7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9"/>
              <a:gd name="T31" fmla="*/ 0 h 728"/>
              <a:gd name="T32" fmla="*/ 579 w 579"/>
              <a:gd name="T33" fmla="*/ 728 h 7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9" h="728">
                <a:moveTo>
                  <a:pt x="579" y="0"/>
                </a:moveTo>
                <a:cubicBezTo>
                  <a:pt x="563" y="24"/>
                  <a:pt x="555" y="56"/>
                  <a:pt x="531" y="72"/>
                </a:cubicBezTo>
                <a:cubicBezTo>
                  <a:pt x="467" y="115"/>
                  <a:pt x="412" y="152"/>
                  <a:pt x="339" y="176"/>
                </a:cubicBezTo>
                <a:cubicBezTo>
                  <a:pt x="330" y="179"/>
                  <a:pt x="324" y="188"/>
                  <a:pt x="315" y="192"/>
                </a:cubicBezTo>
                <a:cubicBezTo>
                  <a:pt x="315" y="192"/>
                  <a:pt x="255" y="212"/>
                  <a:pt x="243" y="216"/>
                </a:cubicBezTo>
                <a:cubicBezTo>
                  <a:pt x="225" y="222"/>
                  <a:pt x="195" y="248"/>
                  <a:pt x="195" y="248"/>
                </a:cubicBezTo>
                <a:cubicBezTo>
                  <a:pt x="158" y="304"/>
                  <a:pt x="179" y="285"/>
                  <a:pt x="139" y="312"/>
                </a:cubicBezTo>
                <a:cubicBezTo>
                  <a:pt x="125" y="353"/>
                  <a:pt x="93" y="371"/>
                  <a:pt x="75" y="408"/>
                </a:cubicBezTo>
                <a:cubicBezTo>
                  <a:pt x="52" y="454"/>
                  <a:pt x="35" y="503"/>
                  <a:pt x="19" y="552"/>
                </a:cubicBezTo>
                <a:cubicBezTo>
                  <a:pt x="0" y="608"/>
                  <a:pt x="19" y="669"/>
                  <a:pt x="19" y="7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8" name="Freeform 33"/>
          <p:cNvSpPr>
            <a:spLocks/>
          </p:cNvSpPr>
          <p:nvPr/>
        </p:nvSpPr>
        <p:spPr bwMode="auto">
          <a:xfrm>
            <a:off x="3783013" y="1828800"/>
            <a:ext cx="146050" cy="673100"/>
          </a:xfrm>
          <a:custGeom>
            <a:avLst/>
            <a:gdLst>
              <a:gd name="T0" fmla="*/ 2147483647 w 92"/>
              <a:gd name="T1" fmla="*/ 0 h 424"/>
              <a:gd name="T2" fmla="*/ 2147483647 w 92"/>
              <a:gd name="T3" fmla="*/ 2147483647 h 424"/>
              <a:gd name="T4" fmla="*/ 2147483647 w 92"/>
              <a:gd name="T5" fmla="*/ 2147483647 h 424"/>
              <a:gd name="T6" fmla="*/ 2147483647 w 92"/>
              <a:gd name="T7" fmla="*/ 2147483647 h 424"/>
              <a:gd name="T8" fmla="*/ 2147483647 w 92"/>
              <a:gd name="T9" fmla="*/ 2147483647 h 4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"/>
              <a:gd name="T16" fmla="*/ 0 h 424"/>
              <a:gd name="T17" fmla="*/ 92 w 92"/>
              <a:gd name="T18" fmla="*/ 424 h 4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" h="424">
                <a:moveTo>
                  <a:pt x="52" y="0"/>
                </a:moveTo>
                <a:cubicBezTo>
                  <a:pt x="46" y="17"/>
                  <a:pt x="34" y="31"/>
                  <a:pt x="28" y="48"/>
                </a:cubicBezTo>
                <a:cubicBezTo>
                  <a:pt x="16" y="85"/>
                  <a:pt x="14" y="130"/>
                  <a:pt x="4" y="168"/>
                </a:cubicBezTo>
                <a:cubicBezTo>
                  <a:pt x="9" y="230"/>
                  <a:pt x="0" y="328"/>
                  <a:pt x="60" y="368"/>
                </a:cubicBezTo>
                <a:cubicBezTo>
                  <a:pt x="67" y="390"/>
                  <a:pt x="75" y="407"/>
                  <a:pt x="92" y="4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cxnSp>
        <p:nvCxnSpPr>
          <p:cNvPr id="32789" name="Straight Arrow Connector 90"/>
          <p:cNvCxnSpPr>
            <a:cxnSpLocks noChangeShapeType="1"/>
          </p:cNvCxnSpPr>
          <p:nvPr/>
        </p:nvCxnSpPr>
        <p:spPr bwMode="auto">
          <a:xfrm rot="5400000">
            <a:off x="1371600" y="4724400"/>
            <a:ext cx="1219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arrow" w="med" len="med"/>
          </a:ln>
        </p:spPr>
      </p:cxnSp>
      <p:cxnSp>
        <p:nvCxnSpPr>
          <p:cNvPr id="32790" name="Straight Arrow Connector 92"/>
          <p:cNvCxnSpPr>
            <a:cxnSpLocks noChangeShapeType="1"/>
          </p:cNvCxnSpPr>
          <p:nvPr/>
        </p:nvCxnSpPr>
        <p:spPr bwMode="auto">
          <a:xfrm rot="10800000" flipV="1">
            <a:off x="5562600" y="4648200"/>
            <a:ext cx="199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arrow" w="med" len="med"/>
          </a:ln>
        </p:spPr>
      </p:cxnSp>
      <p:sp>
        <p:nvSpPr>
          <p:cNvPr id="32791" name="Freeform 99"/>
          <p:cNvSpPr>
            <a:spLocks noChangeArrowheads="1"/>
          </p:cNvSpPr>
          <p:nvPr/>
        </p:nvSpPr>
        <p:spPr bwMode="auto">
          <a:xfrm>
            <a:off x="4673600" y="4697413"/>
            <a:ext cx="2413000" cy="1157287"/>
          </a:xfrm>
          <a:custGeom>
            <a:avLst/>
            <a:gdLst>
              <a:gd name="T0" fmla="*/ 0 w 2413000"/>
              <a:gd name="T1" fmla="*/ 1131880 h 1156964"/>
              <a:gd name="T2" fmla="*/ 139700 w 2413000"/>
              <a:gd name="T3" fmla="*/ 1157287 h 1156964"/>
              <a:gd name="T4" fmla="*/ 342900 w 2413000"/>
              <a:gd name="T5" fmla="*/ 1144583 h 1156964"/>
              <a:gd name="T6" fmla="*/ 431800 w 2413000"/>
              <a:gd name="T7" fmla="*/ 1093769 h 1156964"/>
              <a:gd name="T8" fmla="*/ 482600 w 2413000"/>
              <a:gd name="T9" fmla="*/ 992141 h 1156964"/>
              <a:gd name="T10" fmla="*/ 508000 w 2413000"/>
              <a:gd name="T11" fmla="*/ 954030 h 1156964"/>
              <a:gd name="T12" fmla="*/ 520700 w 2413000"/>
              <a:gd name="T13" fmla="*/ 903216 h 1156964"/>
              <a:gd name="T14" fmla="*/ 546100 w 2413000"/>
              <a:gd name="T15" fmla="*/ 725366 h 1156964"/>
              <a:gd name="T16" fmla="*/ 571500 w 2413000"/>
              <a:gd name="T17" fmla="*/ 623738 h 1156964"/>
              <a:gd name="T18" fmla="*/ 584200 w 2413000"/>
              <a:gd name="T19" fmla="*/ 572924 h 1156964"/>
              <a:gd name="T20" fmla="*/ 609600 w 2413000"/>
              <a:gd name="T21" fmla="*/ 445888 h 1156964"/>
              <a:gd name="T22" fmla="*/ 622300 w 2413000"/>
              <a:gd name="T23" fmla="*/ 395074 h 1156964"/>
              <a:gd name="T24" fmla="*/ 698500 w 2413000"/>
              <a:gd name="T25" fmla="*/ 268039 h 1156964"/>
              <a:gd name="T26" fmla="*/ 723900 w 2413000"/>
              <a:gd name="T27" fmla="*/ 229928 h 1156964"/>
              <a:gd name="T28" fmla="*/ 800100 w 2413000"/>
              <a:gd name="T29" fmla="*/ 191818 h 1156964"/>
              <a:gd name="T30" fmla="*/ 876300 w 2413000"/>
              <a:gd name="T31" fmla="*/ 166410 h 1156964"/>
              <a:gd name="T32" fmla="*/ 927100 w 2413000"/>
              <a:gd name="T33" fmla="*/ 141003 h 1156964"/>
              <a:gd name="T34" fmla="*/ 1054100 w 2413000"/>
              <a:gd name="T35" fmla="*/ 102893 h 1156964"/>
              <a:gd name="T36" fmla="*/ 1117600 w 2413000"/>
              <a:gd name="T37" fmla="*/ 90189 h 1156964"/>
              <a:gd name="T38" fmla="*/ 1193800 w 2413000"/>
              <a:gd name="T39" fmla="*/ 64782 h 1156964"/>
              <a:gd name="T40" fmla="*/ 1625600 w 2413000"/>
              <a:gd name="T41" fmla="*/ 39375 h 1156964"/>
              <a:gd name="T42" fmla="*/ 2247900 w 2413000"/>
              <a:gd name="T43" fmla="*/ 13968 h 1156964"/>
              <a:gd name="T44" fmla="*/ 2413000 w 2413000"/>
              <a:gd name="T45" fmla="*/ 1264 h 115696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413000"/>
              <a:gd name="T70" fmla="*/ 0 h 1156964"/>
              <a:gd name="T71" fmla="*/ 2413000 w 2413000"/>
              <a:gd name="T72" fmla="*/ 1156964 h 115696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413000" h="1156964">
                <a:moveTo>
                  <a:pt x="0" y="1131564"/>
                </a:moveTo>
                <a:cubicBezTo>
                  <a:pt x="20646" y="1135693"/>
                  <a:pt x="123451" y="1156964"/>
                  <a:pt x="139700" y="1156964"/>
                </a:cubicBezTo>
                <a:cubicBezTo>
                  <a:pt x="207565" y="1156964"/>
                  <a:pt x="275167" y="1148497"/>
                  <a:pt x="342900" y="1144264"/>
                </a:cubicBezTo>
                <a:cubicBezTo>
                  <a:pt x="352545" y="1139441"/>
                  <a:pt x="422134" y="1107272"/>
                  <a:pt x="431800" y="1093464"/>
                </a:cubicBezTo>
                <a:cubicBezTo>
                  <a:pt x="453514" y="1062445"/>
                  <a:pt x="461597" y="1023369"/>
                  <a:pt x="482600" y="991864"/>
                </a:cubicBezTo>
                <a:lnTo>
                  <a:pt x="508000" y="953764"/>
                </a:lnTo>
                <a:cubicBezTo>
                  <a:pt x="512233" y="936831"/>
                  <a:pt x="517831" y="920181"/>
                  <a:pt x="520700" y="902964"/>
                </a:cubicBezTo>
                <a:cubicBezTo>
                  <a:pt x="530542" y="843910"/>
                  <a:pt x="527168" y="781960"/>
                  <a:pt x="546100" y="725164"/>
                </a:cubicBezTo>
                <a:cubicBezTo>
                  <a:pt x="568794" y="657081"/>
                  <a:pt x="551066" y="715516"/>
                  <a:pt x="571500" y="623564"/>
                </a:cubicBezTo>
                <a:cubicBezTo>
                  <a:pt x="575286" y="606525"/>
                  <a:pt x="580543" y="589831"/>
                  <a:pt x="584200" y="572764"/>
                </a:cubicBezTo>
                <a:cubicBezTo>
                  <a:pt x="593246" y="530551"/>
                  <a:pt x="599129" y="487647"/>
                  <a:pt x="609600" y="445764"/>
                </a:cubicBezTo>
                <a:cubicBezTo>
                  <a:pt x="613833" y="428831"/>
                  <a:pt x="616171" y="411307"/>
                  <a:pt x="622300" y="394964"/>
                </a:cubicBezTo>
                <a:cubicBezTo>
                  <a:pt x="639037" y="350333"/>
                  <a:pt x="673181" y="305942"/>
                  <a:pt x="698500" y="267964"/>
                </a:cubicBezTo>
                <a:cubicBezTo>
                  <a:pt x="706967" y="255264"/>
                  <a:pt x="709420" y="234691"/>
                  <a:pt x="723900" y="229864"/>
                </a:cubicBezTo>
                <a:cubicBezTo>
                  <a:pt x="862851" y="183547"/>
                  <a:pt x="652384" y="257416"/>
                  <a:pt x="800100" y="191764"/>
                </a:cubicBezTo>
                <a:cubicBezTo>
                  <a:pt x="824566" y="180890"/>
                  <a:pt x="852353" y="178338"/>
                  <a:pt x="876300" y="166364"/>
                </a:cubicBezTo>
                <a:cubicBezTo>
                  <a:pt x="893233" y="157897"/>
                  <a:pt x="909522" y="147995"/>
                  <a:pt x="927100" y="140964"/>
                </a:cubicBezTo>
                <a:cubicBezTo>
                  <a:pt x="966673" y="125135"/>
                  <a:pt x="1011998" y="112220"/>
                  <a:pt x="1054100" y="102864"/>
                </a:cubicBezTo>
                <a:cubicBezTo>
                  <a:pt x="1075172" y="98181"/>
                  <a:pt x="1096775" y="95844"/>
                  <a:pt x="1117600" y="90164"/>
                </a:cubicBezTo>
                <a:cubicBezTo>
                  <a:pt x="1143431" y="83119"/>
                  <a:pt x="1167272" y="68382"/>
                  <a:pt x="1193800" y="64764"/>
                </a:cubicBezTo>
                <a:cubicBezTo>
                  <a:pt x="1217176" y="61576"/>
                  <a:pt x="1617114" y="39778"/>
                  <a:pt x="1625600" y="39364"/>
                </a:cubicBezTo>
                <a:lnTo>
                  <a:pt x="2247900" y="13964"/>
                </a:lnTo>
                <a:cubicBezTo>
                  <a:pt x="2387537" y="0"/>
                  <a:pt x="2332356" y="1264"/>
                  <a:pt x="2413000" y="12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TextBox 25"/>
          <p:cNvSpPr txBox="1"/>
          <p:nvPr/>
        </p:nvSpPr>
        <p:spPr>
          <a:xfrm>
            <a:off x="1066800" y="0"/>
            <a:ext cx="6248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Beziehung zwischen Tönen und Grundfrequenz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7800" y="0"/>
            <a:ext cx="5791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de-DE" dirty="0" smtClean="0">
                <a:latin typeface="Calibri"/>
                <a:cs typeface="Calibri"/>
              </a:rPr>
              <a:t>Tonakzent-Inventar: monotonal und </a:t>
            </a:r>
            <a:r>
              <a:rPr lang="de-DE" dirty="0" err="1" smtClean="0">
                <a:latin typeface="Calibri"/>
                <a:cs typeface="Calibri"/>
              </a:rPr>
              <a:t>bitonal</a:t>
            </a:r>
            <a:r>
              <a:rPr lang="de-DE" dirty="0" smtClean="0">
                <a:latin typeface="Calibri"/>
                <a:cs typeface="Calibri"/>
              </a:rPr>
              <a:t> 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810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Monotonal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381000"/>
            <a:ext cx="1295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Bitonal</a:t>
            </a:r>
            <a:endParaRPr lang="de-DE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7620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L*, H*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400" y="7620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Trailing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 tone</a:t>
            </a:r>
            <a:r>
              <a:rPr lang="de-DE" dirty="0">
                <a:latin typeface="Calibri"/>
                <a:cs typeface="Calibri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0800" y="762000"/>
            <a:ext cx="1752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L*+H, H*+L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62400" y="11430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Leading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 tone</a:t>
            </a:r>
            <a:r>
              <a:rPr lang="de-DE" dirty="0">
                <a:latin typeface="Calibri"/>
                <a:cs typeface="Calibri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0800" y="1143000"/>
            <a:ext cx="1752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L+H*, H+L*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4800" y="5562600"/>
            <a:ext cx="8305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N.B: die Einführung von L+H* </a:t>
            </a:r>
            <a:r>
              <a:rPr lang="de-DE" dirty="0" err="1">
                <a:latin typeface="Calibri"/>
                <a:cs typeface="Calibri"/>
              </a:rPr>
              <a:t>vs</a:t>
            </a:r>
            <a:r>
              <a:rPr lang="de-DE" dirty="0">
                <a:latin typeface="Calibri"/>
                <a:cs typeface="Calibri"/>
              </a:rPr>
              <a:t> L*+H ist konsistent mit der </a:t>
            </a:r>
            <a:r>
              <a:rPr lang="de-DE" dirty="0" err="1">
                <a:latin typeface="Calibri"/>
                <a:cs typeface="Calibri"/>
              </a:rPr>
              <a:t>IPO-Beobachtung</a:t>
            </a:r>
            <a:r>
              <a:rPr lang="de-DE" dirty="0">
                <a:latin typeface="Calibri"/>
                <a:cs typeface="Calibri"/>
              </a:rPr>
              <a:t> (vorige Woche), dass die </a:t>
            </a:r>
            <a:r>
              <a:rPr lang="de-DE" b="1" dirty="0">
                <a:latin typeface="Calibri"/>
                <a:cs typeface="Calibri"/>
              </a:rPr>
              <a:t>zeitliche Synchronisierung von f0 mit  Vokalen </a:t>
            </a:r>
            <a:r>
              <a:rPr lang="de-DE" b="1" dirty="0" err="1">
                <a:latin typeface="Calibri"/>
                <a:cs typeface="Calibri"/>
              </a:rPr>
              <a:t>perzeptiv</a:t>
            </a:r>
            <a:r>
              <a:rPr lang="de-DE" b="1" dirty="0">
                <a:latin typeface="Calibri"/>
                <a:cs typeface="Calibri"/>
              </a:rPr>
              <a:t> sehr </a:t>
            </a:r>
            <a:r>
              <a:rPr lang="de-DE" b="1" dirty="0" err="1">
                <a:latin typeface="Calibri"/>
                <a:cs typeface="Calibri"/>
              </a:rPr>
              <a:t>salient</a:t>
            </a:r>
            <a:r>
              <a:rPr lang="de-DE" b="1" dirty="0">
                <a:latin typeface="Calibri"/>
                <a:cs typeface="Calibri"/>
              </a:rPr>
              <a:t> ist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04800" y="3733800"/>
            <a:ext cx="8077200" cy="1943100"/>
            <a:chOff x="304800" y="3733800"/>
            <a:chExt cx="8077200" cy="1943100"/>
          </a:xfrm>
        </p:grpSpPr>
        <p:sp>
          <p:nvSpPr>
            <p:cNvPr id="18" name="TextBox 17"/>
            <p:cNvSpPr txBox="1"/>
            <p:nvPr/>
          </p:nvSpPr>
          <p:spPr>
            <a:xfrm>
              <a:off x="304800" y="37338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77000" y="3746500"/>
              <a:ext cx="19050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33805" name="Freeform 22"/>
            <p:cNvSpPr>
              <a:spLocks noChangeArrowheads="1"/>
            </p:cNvSpPr>
            <p:nvPr/>
          </p:nvSpPr>
          <p:spPr bwMode="auto">
            <a:xfrm>
              <a:off x="457200" y="4813300"/>
              <a:ext cx="825500" cy="635000"/>
            </a:xfrm>
            <a:custGeom>
              <a:avLst/>
              <a:gdLst>
                <a:gd name="T0" fmla="*/ 0 w 825500"/>
                <a:gd name="T1" fmla="*/ 355600 h 635000"/>
                <a:gd name="T2" fmla="*/ 50800 w 825500"/>
                <a:gd name="T3" fmla="*/ 342900 h 635000"/>
                <a:gd name="T4" fmla="*/ 101600 w 825500"/>
                <a:gd name="T5" fmla="*/ 317500 h 635000"/>
                <a:gd name="T6" fmla="*/ 165100 w 825500"/>
                <a:gd name="T7" fmla="*/ 304800 h 635000"/>
                <a:gd name="T8" fmla="*/ 279400 w 825500"/>
                <a:gd name="T9" fmla="*/ 241300 h 635000"/>
                <a:gd name="T10" fmla="*/ 317500 w 825500"/>
                <a:gd name="T11" fmla="*/ 203200 h 635000"/>
                <a:gd name="T12" fmla="*/ 355600 w 825500"/>
                <a:gd name="T13" fmla="*/ 177800 h 635000"/>
                <a:gd name="T14" fmla="*/ 419100 w 825500"/>
                <a:gd name="T15" fmla="*/ 114300 h 635000"/>
                <a:gd name="T16" fmla="*/ 457200 w 825500"/>
                <a:gd name="T17" fmla="*/ 38100 h 635000"/>
                <a:gd name="T18" fmla="*/ 546100 w 825500"/>
                <a:gd name="T19" fmla="*/ 0 h 635000"/>
                <a:gd name="T20" fmla="*/ 647700 w 825500"/>
                <a:gd name="T21" fmla="*/ 38100 h 635000"/>
                <a:gd name="T22" fmla="*/ 673100 w 825500"/>
                <a:gd name="T23" fmla="*/ 114300 h 635000"/>
                <a:gd name="T24" fmla="*/ 698500 w 825500"/>
                <a:gd name="T25" fmla="*/ 203200 h 635000"/>
                <a:gd name="T26" fmla="*/ 711200 w 825500"/>
                <a:gd name="T27" fmla="*/ 241300 h 635000"/>
                <a:gd name="T28" fmla="*/ 723900 w 825500"/>
                <a:gd name="T29" fmla="*/ 292100 h 635000"/>
                <a:gd name="T30" fmla="*/ 749300 w 825500"/>
                <a:gd name="T31" fmla="*/ 368300 h 635000"/>
                <a:gd name="T32" fmla="*/ 762000 w 825500"/>
                <a:gd name="T33" fmla="*/ 406400 h 635000"/>
                <a:gd name="T34" fmla="*/ 787400 w 825500"/>
                <a:gd name="T35" fmla="*/ 520700 h 635000"/>
                <a:gd name="T36" fmla="*/ 812800 w 825500"/>
                <a:gd name="T37" fmla="*/ 596900 h 635000"/>
                <a:gd name="T38" fmla="*/ 825500 w 825500"/>
                <a:gd name="T39" fmla="*/ 635000 h 63500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5500"/>
                <a:gd name="T61" fmla="*/ 0 h 635000"/>
                <a:gd name="T62" fmla="*/ 825500 w 825500"/>
                <a:gd name="T63" fmla="*/ 635000 h 63500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5500" h="635000">
                  <a:moveTo>
                    <a:pt x="0" y="355600"/>
                  </a:moveTo>
                  <a:cubicBezTo>
                    <a:pt x="16933" y="351367"/>
                    <a:pt x="34457" y="349029"/>
                    <a:pt x="50800" y="342900"/>
                  </a:cubicBezTo>
                  <a:cubicBezTo>
                    <a:pt x="68527" y="336253"/>
                    <a:pt x="83639" y="323487"/>
                    <a:pt x="101600" y="317500"/>
                  </a:cubicBezTo>
                  <a:cubicBezTo>
                    <a:pt x="122078" y="310674"/>
                    <a:pt x="143933" y="309033"/>
                    <a:pt x="165100" y="304800"/>
                  </a:cubicBezTo>
                  <a:cubicBezTo>
                    <a:pt x="252439" y="246574"/>
                    <a:pt x="212340" y="263653"/>
                    <a:pt x="279400" y="241300"/>
                  </a:cubicBezTo>
                  <a:cubicBezTo>
                    <a:pt x="292100" y="228600"/>
                    <a:pt x="303702" y="214698"/>
                    <a:pt x="317500" y="203200"/>
                  </a:cubicBezTo>
                  <a:cubicBezTo>
                    <a:pt x="329226" y="193429"/>
                    <a:pt x="344807" y="188593"/>
                    <a:pt x="355600" y="177800"/>
                  </a:cubicBezTo>
                  <a:cubicBezTo>
                    <a:pt x="440267" y="93133"/>
                    <a:pt x="317500" y="182033"/>
                    <a:pt x="419100" y="114300"/>
                  </a:cubicBezTo>
                  <a:cubicBezTo>
                    <a:pt x="427768" y="88295"/>
                    <a:pt x="434474" y="57038"/>
                    <a:pt x="457200" y="38100"/>
                  </a:cubicBezTo>
                  <a:cubicBezTo>
                    <a:pt x="478125" y="20663"/>
                    <a:pt x="519631" y="8823"/>
                    <a:pt x="546100" y="0"/>
                  </a:cubicBezTo>
                  <a:cubicBezTo>
                    <a:pt x="571713" y="5123"/>
                    <a:pt x="629013" y="8201"/>
                    <a:pt x="647700" y="38100"/>
                  </a:cubicBezTo>
                  <a:cubicBezTo>
                    <a:pt x="661890" y="60804"/>
                    <a:pt x="664633" y="88900"/>
                    <a:pt x="673100" y="114300"/>
                  </a:cubicBezTo>
                  <a:cubicBezTo>
                    <a:pt x="703550" y="205651"/>
                    <a:pt x="666606" y="91572"/>
                    <a:pt x="698500" y="203200"/>
                  </a:cubicBezTo>
                  <a:cubicBezTo>
                    <a:pt x="702178" y="216072"/>
                    <a:pt x="707522" y="228428"/>
                    <a:pt x="711200" y="241300"/>
                  </a:cubicBezTo>
                  <a:cubicBezTo>
                    <a:pt x="715995" y="258083"/>
                    <a:pt x="718884" y="275382"/>
                    <a:pt x="723900" y="292100"/>
                  </a:cubicBezTo>
                  <a:cubicBezTo>
                    <a:pt x="731593" y="317745"/>
                    <a:pt x="740833" y="342900"/>
                    <a:pt x="749300" y="368300"/>
                  </a:cubicBezTo>
                  <a:cubicBezTo>
                    <a:pt x="753533" y="381000"/>
                    <a:pt x="759375" y="393273"/>
                    <a:pt x="762000" y="406400"/>
                  </a:cubicBezTo>
                  <a:cubicBezTo>
                    <a:pt x="769251" y="442654"/>
                    <a:pt x="776639" y="484829"/>
                    <a:pt x="787400" y="520700"/>
                  </a:cubicBezTo>
                  <a:cubicBezTo>
                    <a:pt x="795093" y="546345"/>
                    <a:pt x="804333" y="571500"/>
                    <a:pt x="812800" y="596900"/>
                  </a:cubicBezTo>
                  <a:lnTo>
                    <a:pt x="825500" y="6350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3806" name="Freeform 24"/>
            <p:cNvSpPr>
              <a:spLocks noChangeArrowheads="1"/>
            </p:cNvSpPr>
            <p:nvPr/>
          </p:nvSpPr>
          <p:spPr bwMode="auto">
            <a:xfrm>
              <a:off x="2438400" y="4813300"/>
              <a:ext cx="879475" cy="863600"/>
            </a:xfrm>
            <a:custGeom>
              <a:avLst/>
              <a:gdLst>
                <a:gd name="T0" fmla="*/ 0 w 879822"/>
                <a:gd name="T1" fmla="*/ 863600 h 863600"/>
                <a:gd name="T2" fmla="*/ 126950 w 879822"/>
                <a:gd name="T3" fmla="*/ 850900 h 863600"/>
                <a:gd name="T4" fmla="*/ 215815 w 879822"/>
                <a:gd name="T5" fmla="*/ 749300 h 863600"/>
                <a:gd name="T6" fmla="*/ 241205 w 879822"/>
                <a:gd name="T7" fmla="*/ 711200 h 863600"/>
                <a:gd name="T8" fmla="*/ 266595 w 879822"/>
                <a:gd name="T9" fmla="*/ 673100 h 863600"/>
                <a:gd name="T10" fmla="*/ 304680 w 879822"/>
                <a:gd name="T11" fmla="*/ 635000 h 863600"/>
                <a:gd name="T12" fmla="*/ 330070 w 879822"/>
                <a:gd name="T13" fmla="*/ 558800 h 863600"/>
                <a:gd name="T14" fmla="*/ 342765 w 879822"/>
                <a:gd name="T15" fmla="*/ 520700 h 863600"/>
                <a:gd name="T16" fmla="*/ 406240 w 879822"/>
                <a:gd name="T17" fmla="*/ 406400 h 863600"/>
                <a:gd name="T18" fmla="*/ 431630 w 879822"/>
                <a:gd name="T19" fmla="*/ 304800 h 863600"/>
                <a:gd name="T20" fmla="*/ 457020 w 879822"/>
                <a:gd name="T21" fmla="*/ 177800 h 863600"/>
                <a:gd name="T22" fmla="*/ 482410 w 879822"/>
                <a:gd name="T23" fmla="*/ 139700 h 863600"/>
                <a:gd name="T24" fmla="*/ 507800 w 879822"/>
                <a:gd name="T25" fmla="*/ 63500 h 863600"/>
                <a:gd name="T26" fmla="*/ 520495 w 879822"/>
                <a:gd name="T27" fmla="*/ 25400 h 863600"/>
                <a:gd name="T28" fmla="*/ 596665 w 879822"/>
                <a:gd name="T29" fmla="*/ 0 h 863600"/>
                <a:gd name="T30" fmla="*/ 698225 w 879822"/>
                <a:gd name="T31" fmla="*/ 38100 h 863600"/>
                <a:gd name="T32" fmla="*/ 723614 w 879822"/>
                <a:gd name="T33" fmla="*/ 177800 h 863600"/>
                <a:gd name="T34" fmla="*/ 761699 w 879822"/>
                <a:gd name="T35" fmla="*/ 393700 h 863600"/>
                <a:gd name="T36" fmla="*/ 774394 w 879822"/>
                <a:gd name="T37" fmla="*/ 457200 h 863600"/>
                <a:gd name="T38" fmla="*/ 787089 w 879822"/>
                <a:gd name="T39" fmla="*/ 520700 h 863600"/>
                <a:gd name="T40" fmla="*/ 837869 w 879822"/>
                <a:gd name="T41" fmla="*/ 635000 h 863600"/>
                <a:gd name="T42" fmla="*/ 875954 w 879822"/>
                <a:gd name="T43" fmla="*/ 673100 h 8636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79822"/>
                <a:gd name="T67" fmla="*/ 0 h 863600"/>
                <a:gd name="T68" fmla="*/ 879822 w 879822"/>
                <a:gd name="T69" fmla="*/ 863600 h 8636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79822" h="863600">
                  <a:moveTo>
                    <a:pt x="0" y="863600"/>
                  </a:moveTo>
                  <a:cubicBezTo>
                    <a:pt x="42333" y="859367"/>
                    <a:pt x="85545" y="860467"/>
                    <a:pt x="127000" y="850900"/>
                  </a:cubicBezTo>
                  <a:cubicBezTo>
                    <a:pt x="168692" y="841279"/>
                    <a:pt x="200249" y="772776"/>
                    <a:pt x="215900" y="749300"/>
                  </a:cubicBezTo>
                  <a:lnTo>
                    <a:pt x="241300" y="711200"/>
                  </a:lnTo>
                  <a:cubicBezTo>
                    <a:pt x="249767" y="698500"/>
                    <a:pt x="255907" y="683893"/>
                    <a:pt x="266700" y="673100"/>
                  </a:cubicBezTo>
                  <a:lnTo>
                    <a:pt x="304800" y="635000"/>
                  </a:lnTo>
                  <a:lnTo>
                    <a:pt x="330200" y="558800"/>
                  </a:lnTo>
                  <a:cubicBezTo>
                    <a:pt x="334433" y="546100"/>
                    <a:pt x="335474" y="531839"/>
                    <a:pt x="342900" y="520700"/>
                  </a:cubicBezTo>
                  <a:cubicBezTo>
                    <a:pt x="385442" y="456888"/>
                    <a:pt x="390925" y="463143"/>
                    <a:pt x="406400" y="406400"/>
                  </a:cubicBezTo>
                  <a:cubicBezTo>
                    <a:pt x="415585" y="372721"/>
                    <a:pt x="424486" y="338934"/>
                    <a:pt x="431800" y="304800"/>
                  </a:cubicBezTo>
                  <a:cubicBezTo>
                    <a:pt x="436302" y="283790"/>
                    <a:pt x="445756" y="204502"/>
                    <a:pt x="457200" y="177800"/>
                  </a:cubicBezTo>
                  <a:cubicBezTo>
                    <a:pt x="463213" y="163771"/>
                    <a:pt x="476401" y="153648"/>
                    <a:pt x="482600" y="139700"/>
                  </a:cubicBezTo>
                  <a:cubicBezTo>
                    <a:pt x="493474" y="115234"/>
                    <a:pt x="499533" y="88900"/>
                    <a:pt x="508000" y="63500"/>
                  </a:cubicBezTo>
                  <a:cubicBezTo>
                    <a:pt x="512233" y="50800"/>
                    <a:pt x="508000" y="29633"/>
                    <a:pt x="520700" y="25400"/>
                  </a:cubicBezTo>
                  <a:lnTo>
                    <a:pt x="596900" y="0"/>
                  </a:lnTo>
                  <a:cubicBezTo>
                    <a:pt x="619955" y="4611"/>
                    <a:pt x="681622" y="8563"/>
                    <a:pt x="698500" y="38100"/>
                  </a:cubicBezTo>
                  <a:cubicBezTo>
                    <a:pt x="702672" y="45400"/>
                    <a:pt x="723850" y="177472"/>
                    <a:pt x="723900" y="177800"/>
                  </a:cubicBezTo>
                  <a:cubicBezTo>
                    <a:pt x="748974" y="340780"/>
                    <a:pt x="721689" y="192145"/>
                    <a:pt x="762000" y="393700"/>
                  </a:cubicBezTo>
                  <a:lnTo>
                    <a:pt x="774700" y="457200"/>
                  </a:lnTo>
                  <a:cubicBezTo>
                    <a:pt x="778933" y="478367"/>
                    <a:pt x="780574" y="500222"/>
                    <a:pt x="787400" y="520700"/>
                  </a:cubicBezTo>
                  <a:cubicBezTo>
                    <a:pt x="799975" y="558426"/>
                    <a:pt x="808011" y="604811"/>
                    <a:pt x="838200" y="635000"/>
                  </a:cubicBezTo>
                  <a:cubicBezTo>
                    <a:pt x="879822" y="676622"/>
                    <a:pt x="876300" y="641289"/>
                    <a:pt x="876300" y="6731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7465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62000" y="4356100"/>
              <a:ext cx="609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H*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908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L+H*</a:t>
              </a:r>
            </a:p>
          </p:txBody>
        </p:sp>
        <p:cxnSp>
          <p:nvCxnSpPr>
            <p:cNvPr id="33810" name="Straight Connector 29"/>
            <p:cNvCxnSpPr>
              <a:cxnSpLocks noChangeShapeType="1"/>
            </p:cNvCxnSpPr>
            <p:nvPr/>
          </p:nvCxnSpPr>
          <p:spPr bwMode="auto">
            <a:xfrm rot="5400000">
              <a:off x="838201" y="4279900"/>
              <a:ext cx="304800" cy="3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1" name="Straight Connector 30"/>
            <p:cNvCxnSpPr>
              <a:cxnSpLocks noChangeShapeType="1"/>
            </p:cNvCxnSpPr>
            <p:nvPr/>
          </p:nvCxnSpPr>
          <p:spPr bwMode="auto">
            <a:xfrm rot="5400000">
              <a:off x="2896394" y="43553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2" name="Straight Arrow Connector 32"/>
            <p:cNvCxnSpPr>
              <a:cxnSpLocks noChangeShapeType="1"/>
            </p:cNvCxnSpPr>
            <p:nvPr/>
          </p:nvCxnSpPr>
          <p:spPr bwMode="auto">
            <a:xfrm rot="5400000">
              <a:off x="2247900" y="5080000"/>
              <a:ext cx="762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13" name="Freeform 33"/>
            <p:cNvSpPr>
              <a:spLocks noChangeArrowheads="1"/>
            </p:cNvSpPr>
            <p:nvPr/>
          </p:nvSpPr>
          <p:spPr bwMode="auto">
            <a:xfrm>
              <a:off x="4953000" y="4889500"/>
              <a:ext cx="533400" cy="711200"/>
            </a:xfrm>
            <a:custGeom>
              <a:avLst/>
              <a:gdLst>
                <a:gd name="T0" fmla="*/ 0 w 879822"/>
                <a:gd name="T1" fmla="*/ 585694 h 863600"/>
                <a:gd name="T2" fmla="*/ 46679 w 879822"/>
                <a:gd name="T3" fmla="*/ 577081 h 863600"/>
                <a:gd name="T4" fmla="*/ 79354 w 879822"/>
                <a:gd name="T5" fmla="*/ 508176 h 863600"/>
                <a:gd name="T6" fmla="*/ 88690 w 879822"/>
                <a:gd name="T7" fmla="*/ 482336 h 863600"/>
                <a:gd name="T8" fmla="*/ 98025 w 879822"/>
                <a:gd name="T9" fmla="*/ 456497 h 863600"/>
                <a:gd name="T10" fmla="*/ 112029 w 879822"/>
                <a:gd name="T11" fmla="*/ 430657 h 863600"/>
                <a:gd name="T12" fmla="*/ 121365 w 879822"/>
                <a:gd name="T13" fmla="*/ 378978 h 863600"/>
                <a:gd name="T14" fmla="*/ 126033 w 879822"/>
                <a:gd name="T15" fmla="*/ 353139 h 863600"/>
                <a:gd name="T16" fmla="*/ 149373 w 879822"/>
                <a:gd name="T17" fmla="*/ 275620 h 863600"/>
                <a:gd name="T18" fmla="*/ 158708 w 879822"/>
                <a:gd name="T19" fmla="*/ 206716 h 863600"/>
                <a:gd name="T20" fmla="*/ 168044 w 879822"/>
                <a:gd name="T21" fmla="*/ 120584 h 863600"/>
                <a:gd name="T22" fmla="*/ 177380 w 879822"/>
                <a:gd name="T23" fmla="*/ 94745 h 863600"/>
                <a:gd name="T24" fmla="*/ 186716 w 879822"/>
                <a:gd name="T25" fmla="*/ 43066 h 863600"/>
                <a:gd name="T26" fmla="*/ 191383 w 879822"/>
                <a:gd name="T27" fmla="*/ 17227 h 863600"/>
                <a:gd name="T28" fmla="*/ 219391 w 879822"/>
                <a:gd name="T29" fmla="*/ 0 h 863600"/>
                <a:gd name="T30" fmla="*/ 256734 w 879822"/>
                <a:gd name="T31" fmla="*/ 25839 h 863600"/>
                <a:gd name="T32" fmla="*/ 266069 w 879822"/>
                <a:gd name="T33" fmla="*/ 120584 h 863600"/>
                <a:gd name="T34" fmla="*/ 280073 w 879822"/>
                <a:gd name="T35" fmla="*/ 267008 h 863600"/>
                <a:gd name="T36" fmla="*/ 284741 w 879822"/>
                <a:gd name="T37" fmla="*/ 310074 h 863600"/>
                <a:gd name="T38" fmla="*/ 289409 w 879822"/>
                <a:gd name="T39" fmla="*/ 353139 h 863600"/>
                <a:gd name="T40" fmla="*/ 308080 w 879822"/>
                <a:gd name="T41" fmla="*/ 430657 h 863600"/>
                <a:gd name="T42" fmla="*/ 322084 w 879822"/>
                <a:gd name="T43" fmla="*/ 456497 h 8636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79822"/>
                <a:gd name="T67" fmla="*/ 0 h 863600"/>
                <a:gd name="T68" fmla="*/ 879822 w 879822"/>
                <a:gd name="T69" fmla="*/ 863600 h 8636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79822" h="863600">
                  <a:moveTo>
                    <a:pt x="0" y="863600"/>
                  </a:moveTo>
                  <a:cubicBezTo>
                    <a:pt x="42333" y="859367"/>
                    <a:pt x="85545" y="860467"/>
                    <a:pt x="127000" y="850900"/>
                  </a:cubicBezTo>
                  <a:cubicBezTo>
                    <a:pt x="168692" y="841279"/>
                    <a:pt x="200249" y="772776"/>
                    <a:pt x="215900" y="749300"/>
                  </a:cubicBezTo>
                  <a:lnTo>
                    <a:pt x="241300" y="711200"/>
                  </a:lnTo>
                  <a:cubicBezTo>
                    <a:pt x="249767" y="698500"/>
                    <a:pt x="255907" y="683893"/>
                    <a:pt x="266700" y="673100"/>
                  </a:cubicBezTo>
                  <a:lnTo>
                    <a:pt x="304800" y="635000"/>
                  </a:lnTo>
                  <a:lnTo>
                    <a:pt x="330200" y="558800"/>
                  </a:lnTo>
                  <a:cubicBezTo>
                    <a:pt x="334433" y="546100"/>
                    <a:pt x="335474" y="531839"/>
                    <a:pt x="342900" y="520700"/>
                  </a:cubicBezTo>
                  <a:cubicBezTo>
                    <a:pt x="385442" y="456888"/>
                    <a:pt x="390925" y="463143"/>
                    <a:pt x="406400" y="406400"/>
                  </a:cubicBezTo>
                  <a:cubicBezTo>
                    <a:pt x="415585" y="372721"/>
                    <a:pt x="424486" y="338934"/>
                    <a:pt x="431800" y="304800"/>
                  </a:cubicBezTo>
                  <a:cubicBezTo>
                    <a:pt x="436302" y="283790"/>
                    <a:pt x="445756" y="204502"/>
                    <a:pt x="457200" y="177800"/>
                  </a:cubicBezTo>
                  <a:cubicBezTo>
                    <a:pt x="463213" y="163771"/>
                    <a:pt x="476401" y="153648"/>
                    <a:pt x="482600" y="139700"/>
                  </a:cubicBezTo>
                  <a:cubicBezTo>
                    <a:pt x="493474" y="115234"/>
                    <a:pt x="499533" y="88900"/>
                    <a:pt x="508000" y="63500"/>
                  </a:cubicBezTo>
                  <a:cubicBezTo>
                    <a:pt x="512233" y="50800"/>
                    <a:pt x="508000" y="29633"/>
                    <a:pt x="520700" y="25400"/>
                  </a:cubicBezTo>
                  <a:lnTo>
                    <a:pt x="596900" y="0"/>
                  </a:lnTo>
                  <a:cubicBezTo>
                    <a:pt x="619955" y="4611"/>
                    <a:pt x="681622" y="8563"/>
                    <a:pt x="698500" y="38100"/>
                  </a:cubicBezTo>
                  <a:cubicBezTo>
                    <a:pt x="702672" y="45400"/>
                    <a:pt x="723850" y="177472"/>
                    <a:pt x="723900" y="177800"/>
                  </a:cubicBezTo>
                  <a:cubicBezTo>
                    <a:pt x="748974" y="340780"/>
                    <a:pt x="721689" y="192145"/>
                    <a:pt x="762000" y="393700"/>
                  </a:cubicBezTo>
                  <a:lnTo>
                    <a:pt x="774700" y="457200"/>
                  </a:lnTo>
                  <a:cubicBezTo>
                    <a:pt x="778933" y="478367"/>
                    <a:pt x="780574" y="500222"/>
                    <a:pt x="787400" y="520700"/>
                  </a:cubicBezTo>
                  <a:cubicBezTo>
                    <a:pt x="799975" y="558426"/>
                    <a:pt x="808011" y="604811"/>
                    <a:pt x="838200" y="635000"/>
                  </a:cubicBezTo>
                  <a:cubicBezTo>
                    <a:pt x="879822" y="676622"/>
                    <a:pt x="876300" y="641289"/>
                    <a:pt x="876300" y="6731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43400" y="37465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8768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L*+H</a:t>
              </a:r>
            </a:p>
          </p:txBody>
        </p:sp>
        <p:cxnSp>
          <p:nvCxnSpPr>
            <p:cNvPr id="33816" name="Straight Connector 36"/>
            <p:cNvCxnSpPr>
              <a:cxnSpLocks noChangeShapeType="1"/>
            </p:cNvCxnSpPr>
            <p:nvPr/>
          </p:nvCxnSpPr>
          <p:spPr bwMode="auto">
            <a:xfrm rot="5400000">
              <a:off x="4877594" y="42791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7" name="Straight Arrow Connector 37"/>
            <p:cNvCxnSpPr>
              <a:cxnSpLocks noChangeShapeType="1"/>
            </p:cNvCxnSpPr>
            <p:nvPr/>
          </p:nvCxnSpPr>
          <p:spPr bwMode="auto">
            <a:xfrm rot="5400000">
              <a:off x="4610894" y="5079206"/>
              <a:ext cx="762000" cy="777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18" name="Freeform 39"/>
            <p:cNvSpPr>
              <a:spLocks noChangeArrowheads="1"/>
            </p:cNvSpPr>
            <p:nvPr/>
          </p:nvSpPr>
          <p:spPr bwMode="auto">
            <a:xfrm>
              <a:off x="4795838" y="5473700"/>
              <a:ext cx="163512" cy="130175"/>
            </a:xfrm>
            <a:custGeom>
              <a:avLst/>
              <a:gdLst>
                <a:gd name="T0" fmla="*/ 5367 w 164138"/>
                <a:gd name="T1" fmla="*/ 0 h 129677"/>
                <a:gd name="T2" fmla="*/ 30671 w 164138"/>
                <a:gd name="T3" fmla="*/ 25498 h 129677"/>
                <a:gd name="T4" fmla="*/ 43322 w 164138"/>
                <a:gd name="T5" fmla="*/ 44621 h 129677"/>
                <a:gd name="T6" fmla="*/ 81277 w 164138"/>
                <a:gd name="T7" fmla="*/ 76493 h 129677"/>
                <a:gd name="T8" fmla="*/ 100254 w 164138"/>
                <a:gd name="T9" fmla="*/ 114739 h 129677"/>
                <a:gd name="T10" fmla="*/ 163512 w 164138"/>
                <a:gd name="T11" fmla="*/ 127488 h 1296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138"/>
                <a:gd name="T19" fmla="*/ 0 h 129677"/>
                <a:gd name="T20" fmla="*/ 164138 w 164138"/>
                <a:gd name="T21" fmla="*/ 129677 h 1296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138" h="129677">
                  <a:moveTo>
                    <a:pt x="5388" y="0"/>
                  </a:moveTo>
                  <a:cubicBezTo>
                    <a:pt x="19243" y="41564"/>
                    <a:pt x="0" y="770"/>
                    <a:pt x="30788" y="25400"/>
                  </a:cubicBezTo>
                  <a:cubicBezTo>
                    <a:pt x="36747" y="30168"/>
                    <a:pt x="38602" y="38587"/>
                    <a:pt x="43488" y="44450"/>
                  </a:cubicBezTo>
                  <a:cubicBezTo>
                    <a:pt x="58767" y="62785"/>
                    <a:pt x="62857" y="63713"/>
                    <a:pt x="81588" y="76200"/>
                  </a:cubicBezTo>
                  <a:cubicBezTo>
                    <a:pt x="85048" y="86580"/>
                    <a:pt x="90272" y="107821"/>
                    <a:pt x="100638" y="114300"/>
                  </a:cubicBezTo>
                  <a:cubicBezTo>
                    <a:pt x="125242" y="129677"/>
                    <a:pt x="138967" y="127000"/>
                    <a:pt x="164138" y="1270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cxnSp>
          <p:nvCxnSpPr>
            <p:cNvPr id="33819" name="Straight Arrow Connector 43"/>
            <p:cNvCxnSpPr>
              <a:cxnSpLocks noChangeShapeType="1"/>
              <a:endCxn id="33813" idx="14"/>
            </p:cNvCxnSpPr>
            <p:nvPr/>
          </p:nvCxnSpPr>
          <p:spPr bwMode="auto">
            <a:xfrm rot="10800000" flipV="1">
              <a:off x="5314950" y="4737100"/>
              <a:ext cx="17145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20" name="Freeform 44"/>
            <p:cNvSpPr>
              <a:spLocks noChangeArrowheads="1"/>
            </p:cNvSpPr>
            <p:nvPr/>
          </p:nvSpPr>
          <p:spPr bwMode="auto">
            <a:xfrm>
              <a:off x="6477000" y="4965700"/>
              <a:ext cx="965200" cy="609600"/>
            </a:xfrm>
            <a:custGeom>
              <a:avLst/>
              <a:gdLst>
                <a:gd name="T0" fmla="*/ 0 w 965200"/>
                <a:gd name="T1" fmla="*/ 9025 h 743682"/>
                <a:gd name="T2" fmla="*/ 152400 w 965200"/>
                <a:gd name="T3" fmla="*/ 492 h 743682"/>
                <a:gd name="T4" fmla="*/ 273050 w 965200"/>
                <a:gd name="T5" fmla="*/ 9025 h 743682"/>
                <a:gd name="T6" fmla="*/ 425450 w 965200"/>
                <a:gd name="T7" fmla="*/ 13292 h 743682"/>
                <a:gd name="T8" fmla="*/ 444500 w 965200"/>
                <a:gd name="T9" fmla="*/ 17559 h 743682"/>
                <a:gd name="T10" fmla="*/ 482600 w 965200"/>
                <a:gd name="T11" fmla="*/ 34625 h 743682"/>
                <a:gd name="T12" fmla="*/ 501650 w 965200"/>
                <a:gd name="T13" fmla="*/ 47425 h 743682"/>
                <a:gd name="T14" fmla="*/ 514350 w 965200"/>
                <a:gd name="T15" fmla="*/ 64492 h 743682"/>
                <a:gd name="T16" fmla="*/ 527050 w 965200"/>
                <a:gd name="T17" fmla="*/ 77292 h 743682"/>
                <a:gd name="T18" fmla="*/ 533400 w 965200"/>
                <a:gd name="T19" fmla="*/ 94359 h 743682"/>
                <a:gd name="T20" fmla="*/ 552450 w 965200"/>
                <a:gd name="T21" fmla="*/ 124226 h 743682"/>
                <a:gd name="T22" fmla="*/ 571500 w 965200"/>
                <a:gd name="T23" fmla="*/ 205292 h 743682"/>
                <a:gd name="T24" fmla="*/ 577850 w 965200"/>
                <a:gd name="T25" fmla="*/ 230892 h 743682"/>
                <a:gd name="T26" fmla="*/ 584200 w 965200"/>
                <a:gd name="T27" fmla="*/ 269292 h 743682"/>
                <a:gd name="T28" fmla="*/ 590550 w 965200"/>
                <a:gd name="T29" fmla="*/ 337559 h 743682"/>
                <a:gd name="T30" fmla="*/ 603250 w 965200"/>
                <a:gd name="T31" fmla="*/ 363159 h 743682"/>
                <a:gd name="T32" fmla="*/ 609600 w 965200"/>
                <a:gd name="T33" fmla="*/ 380225 h 743682"/>
                <a:gd name="T34" fmla="*/ 622300 w 965200"/>
                <a:gd name="T35" fmla="*/ 397292 h 743682"/>
                <a:gd name="T36" fmla="*/ 635000 w 965200"/>
                <a:gd name="T37" fmla="*/ 435692 h 743682"/>
                <a:gd name="T38" fmla="*/ 647700 w 965200"/>
                <a:gd name="T39" fmla="*/ 461292 h 743682"/>
                <a:gd name="T40" fmla="*/ 666750 w 965200"/>
                <a:gd name="T41" fmla="*/ 474092 h 743682"/>
                <a:gd name="T42" fmla="*/ 679450 w 965200"/>
                <a:gd name="T43" fmla="*/ 491159 h 743682"/>
                <a:gd name="T44" fmla="*/ 723900 w 965200"/>
                <a:gd name="T45" fmla="*/ 499692 h 743682"/>
                <a:gd name="T46" fmla="*/ 889000 w 965200"/>
                <a:gd name="T47" fmla="*/ 495426 h 743682"/>
                <a:gd name="T48" fmla="*/ 939800 w 965200"/>
                <a:gd name="T49" fmla="*/ 486893 h 743682"/>
                <a:gd name="T50" fmla="*/ 965200 w 965200"/>
                <a:gd name="T51" fmla="*/ 482625 h 74368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65200"/>
                <a:gd name="T79" fmla="*/ 0 h 743682"/>
                <a:gd name="T80" fmla="*/ 965200 w 965200"/>
                <a:gd name="T81" fmla="*/ 743682 h 74368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65200" h="743682">
                  <a:moveTo>
                    <a:pt x="0" y="13432"/>
                  </a:moveTo>
                  <a:cubicBezTo>
                    <a:pt x="31503" y="10282"/>
                    <a:pt x="128254" y="0"/>
                    <a:pt x="152400" y="732"/>
                  </a:cubicBezTo>
                  <a:cubicBezTo>
                    <a:pt x="192820" y="1957"/>
                    <a:pt x="232709" y="10618"/>
                    <a:pt x="273050" y="13432"/>
                  </a:cubicBezTo>
                  <a:cubicBezTo>
                    <a:pt x="323771" y="16971"/>
                    <a:pt x="374650" y="17665"/>
                    <a:pt x="425450" y="19782"/>
                  </a:cubicBezTo>
                  <a:cubicBezTo>
                    <a:pt x="431800" y="21899"/>
                    <a:pt x="438931" y="22419"/>
                    <a:pt x="444500" y="26132"/>
                  </a:cubicBezTo>
                  <a:cubicBezTo>
                    <a:pt x="492066" y="57843"/>
                    <a:pt x="437304" y="36433"/>
                    <a:pt x="482600" y="51532"/>
                  </a:cubicBezTo>
                  <a:cubicBezTo>
                    <a:pt x="488950" y="57882"/>
                    <a:pt x="496430" y="63274"/>
                    <a:pt x="501650" y="70582"/>
                  </a:cubicBezTo>
                  <a:cubicBezTo>
                    <a:pt x="507152" y="78285"/>
                    <a:pt x="509654" y="87763"/>
                    <a:pt x="514350" y="95982"/>
                  </a:cubicBezTo>
                  <a:cubicBezTo>
                    <a:pt x="518136" y="102608"/>
                    <a:pt x="522817" y="108682"/>
                    <a:pt x="527050" y="115032"/>
                  </a:cubicBezTo>
                  <a:cubicBezTo>
                    <a:pt x="529167" y="123499"/>
                    <a:pt x="530336" y="132260"/>
                    <a:pt x="533400" y="140432"/>
                  </a:cubicBezTo>
                  <a:cubicBezTo>
                    <a:pt x="541127" y="161037"/>
                    <a:pt x="548740" y="164476"/>
                    <a:pt x="552450" y="184882"/>
                  </a:cubicBezTo>
                  <a:cubicBezTo>
                    <a:pt x="559733" y="224940"/>
                    <a:pt x="565067" y="265328"/>
                    <a:pt x="571500" y="305532"/>
                  </a:cubicBezTo>
                  <a:cubicBezTo>
                    <a:pt x="573534" y="318245"/>
                    <a:pt x="576428" y="330836"/>
                    <a:pt x="577850" y="343632"/>
                  </a:cubicBezTo>
                  <a:cubicBezTo>
                    <a:pt x="579967" y="362682"/>
                    <a:pt x="582672" y="381676"/>
                    <a:pt x="584200" y="400782"/>
                  </a:cubicBezTo>
                  <a:cubicBezTo>
                    <a:pt x="586906" y="434607"/>
                    <a:pt x="585965" y="468760"/>
                    <a:pt x="590550" y="502382"/>
                  </a:cubicBezTo>
                  <a:cubicBezTo>
                    <a:pt x="592359" y="515646"/>
                    <a:pt x="599403" y="527660"/>
                    <a:pt x="603250" y="540482"/>
                  </a:cubicBezTo>
                  <a:cubicBezTo>
                    <a:pt x="605758" y="548841"/>
                    <a:pt x="606536" y="557710"/>
                    <a:pt x="609600" y="565882"/>
                  </a:cubicBezTo>
                  <a:cubicBezTo>
                    <a:pt x="612924" y="574745"/>
                    <a:pt x="618976" y="582419"/>
                    <a:pt x="622300" y="591282"/>
                  </a:cubicBezTo>
                  <a:cubicBezTo>
                    <a:pt x="628002" y="606488"/>
                    <a:pt x="630977" y="633680"/>
                    <a:pt x="635000" y="648432"/>
                  </a:cubicBezTo>
                  <a:cubicBezTo>
                    <a:pt x="638522" y="661347"/>
                    <a:pt x="638234" y="677066"/>
                    <a:pt x="647700" y="686532"/>
                  </a:cubicBezTo>
                  <a:cubicBezTo>
                    <a:pt x="654050" y="692882"/>
                    <a:pt x="661530" y="698274"/>
                    <a:pt x="666750" y="705582"/>
                  </a:cubicBezTo>
                  <a:cubicBezTo>
                    <a:pt x="672252" y="713285"/>
                    <a:pt x="672757" y="724289"/>
                    <a:pt x="679450" y="730982"/>
                  </a:cubicBezTo>
                  <a:cubicBezTo>
                    <a:pt x="682487" y="734019"/>
                    <a:pt x="723680" y="743627"/>
                    <a:pt x="723900" y="743682"/>
                  </a:cubicBezTo>
                  <a:cubicBezTo>
                    <a:pt x="778933" y="741565"/>
                    <a:pt x="834040" y="740878"/>
                    <a:pt x="889000" y="737332"/>
                  </a:cubicBezTo>
                  <a:cubicBezTo>
                    <a:pt x="914013" y="735718"/>
                    <a:pt x="918759" y="730644"/>
                    <a:pt x="939800" y="724632"/>
                  </a:cubicBezTo>
                  <a:cubicBezTo>
                    <a:pt x="948191" y="722234"/>
                    <a:pt x="965200" y="718282"/>
                    <a:pt x="965200" y="7182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056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H+L*</a:t>
              </a:r>
            </a:p>
          </p:txBody>
        </p:sp>
        <p:cxnSp>
          <p:nvCxnSpPr>
            <p:cNvPr id="33822" name="Straight Connector 46"/>
            <p:cNvCxnSpPr>
              <a:cxnSpLocks noChangeShapeType="1"/>
            </p:cNvCxnSpPr>
            <p:nvPr/>
          </p:nvCxnSpPr>
          <p:spPr bwMode="auto">
            <a:xfrm rot="5400000">
              <a:off x="7011194" y="42791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4" name="Straight Arrow Connector 48"/>
            <p:cNvCxnSpPr>
              <a:cxnSpLocks noChangeShapeType="1"/>
              <a:endCxn id="33820" idx="22"/>
            </p:cNvCxnSpPr>
            <p:nvPr/>
          </p:nvCxnSpPr>
          <p:spPr bwMode="auto">
            <a:xfrm rot="16200000" flipH="1">
              <a:off x="6763544" y="5137944"/>
              <a:ext cx="838200" cy="365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3825" name="Straight Arrow Connector 50"/>
            <p:cNvCxnSpPr>
              <a:cxnSpLocks noChangeShapeType="1"/>
              <a:endCxn id="33820" idx="2"/>
            </p:cNvCxnSpPr>
            <p:nvPr/>
          </p:nvCxnSpPr>
          <p:spPr bwMode="auto">
            <a:xfrm rot="5400000">
              <a:off x="6693693" y="4793457"/>
              <a:ext cx="239713" cy="127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34" name="TextBox 33"/>
          <p:cNvSpPr txBox="1"/>
          <p:nvPr/>
        </p:nvSpPr>
        <p:spPr>
          <a:xfrm>
            <a:off x="457200" y="1600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Assoziation und Beziehung zur f0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33400" y="1981200"/>
            <a:ext cx="7772400" cy="1592997"/>
            <a:chOff x="533400" y="1981200"/>
            <a:chExt cx="7772400" cy="1592997"/>
          </a:xfrm>
        </p:grpSpPr>
        <p:sp>
          <p:nvSpPr>
            <p:cNvPr id="17" name="TextBox 16"/>
            <p:cNvSpPr txBox="1"/>
            <p:nvPr/>
          </p:nvSpPr>
          <p:spPr>
            <a:xfrm>
              <a:off x="990600" y="1981200"/>
              <a:ext cx="7162800" cy="8309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Der </a:t>
              </a:r>
              <a:r>
                <a:rPr lang="de-DE" dirty="0" err="1">
                  <a:latin typeface="Calibri"/>
                  <a:cs typeface="Calibri"/>
                </a:rPr>
                <a:t>gesternte</a:t>
              </a:r>
              <a:r>
                <a:rPr lang="de-DE" dirty="0">
                  <a:latin typeface="Calibri"/>
                  <a:cs typeface="Calibri"/>
                </a:rPr>
                <a:t> Ton (</a:t>
              </a:r>
              <a:r>
                <a:rPr lang="de-DE" dirty="0" err="1">
                  <a:latin typeface="Calibri"/>
                  <a:cs typeface="Calibri"/>
                </a:rPr>
                <a:t>starred</a:t>
              </a:r>
              <a:r>
                <a:rPr lang="de-DE" dirty="0">
                  <a:latin typeface="Calibri"/>
                  <a:cs typeface="Calibri"/>
                </a:rPr>
                <a:t> tone) wird </a:t>
              </a:r>
              <a:r>
                <a:rPr lang="de-DE" b="1" dirty="0">
                  <a:latin typeface="Calibri"/>
                  <a:cs typeface="Calibri"/>
                </a:rPr>
                <a:t>mit der primär betonten Silbe des akzentuierten Wortes assoziiert</a:t>
              </a:r>
              <a:r>
                <a:rPr lang="de-DE" dirty="0">
                  <a:latin typeface="Calibri"/>
                  <a:cs typeface="Calibri"/>
                </a:rPr>
                <a:t>.</a:t>
              </a:r>
              <a:r>
                <a:rPr lang="de-DE" dirty="0" smtClean="0">
                  <a:latin typeface="Calibri"/>
                  <a:cs typeface="Calibri"/>
                </a:rPr>
                <a:t> 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14400" y="2743200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latin typeface="Calibri"/>
                  <a:cs typeface="Calibri"/>
                </a:rPr>
                <a:t>Trailing/Leading</a:t>
              </a:r>
              <a:r>
                <a:rPr lang="de-DE" dirty="0" smtClean="0">
                  <a:latin typeface="Calibri"/>
                  <a:cs typeface="Calibri"/>
                </a:rPr>
                <a:t> Töne beeinflussen die f0-Kontur nach (</a:t>
              </a:r>
              <a:r>
                <a:rPr lang="de-DE" dirty="0" err="1" smtClean="0">
                  <a:latin typeface="Calibri"/>
                  <a:cs typeface="Calibri"/>
                </a:rPr>
                <a:t>trailing</a:t>
              </a:r>
              <a:r>
                <a:rPr lang="de-DE" dirty="0" smtClean="0">
                  <a:latin typeface="Calibri"/>
                  <a:cs typeface="Calibri"/>
                </a:rPr>
                <a:t>) oder vor (</a:t>
              </a:r>
              <a:r>
                <a:rPr lang="de-DE" dirty="0" err="1" smtClean="0">
                  <a:latin typeface="Calibri"/>
                  <a:cs typeface="Calibri"/>
                </a:rPr>
                <a:t>leading</a:t>
              </a:r>
              <a:r>
                <a:rPr lang="de-DE" dirty="0" smtClean="0">
                  <a:latin typeface="Calibri"/>
                  <a:cs typeface="Calibri"/>
                </a:rPr>
                <a:t>) dem </a:t>
              </a:r>
              <a:r>
                <a:rPr lang="de-DE" dirty="0" err="1" smtClean="0">
                  <a:latin typeface="Calibri"/>
                  <a:cs typeface="Calibri"/>
                </a:rPr>
                <a:t>gesternten</a:t>
              </a:r>
              <a:r>
                <a:rPr lang="de-DE" dirty="0" smtClean="0">
                  <a:latin typeface="Calibri"/>
                  <a:cs typeface="Calibri"/>
                </a:rPr>
                <a:t> Ton.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533400" y="2133600"/>
              <a:ext cx="152400" cy="152400"/>
            </a:xfrm>
            <a:prstGeom prst="ellipse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Oval 38"/>
            <p:cNvSpPr/>
            <p:nvPr/>
          </p:nvSpPr>
          <p:spPr>
            <a:xfrm>
              <a:off x="533400" y="2819400"/>
              <a:ext cx="152400" cy="152400"/>
            </a:xfrm>
            <a:prstGeom prst="ellipse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0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Phrasen- und Grenztonkombinationen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8600" y="533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L-L%, H-L%, H-H%, L-H%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H- oder L-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524000" y="1295400"/>
            <a:ext cx="5305425" cy="1462088"/>
            <a:chOff x="1524000" y="1295400"/>
            <a:chExt cx="5305425" cy="1462088"/>
          </a:xfrm>
        </p:grpSpPr>
        <p:sp>
          <p:nvSpPr>
            <p:cNvPr id="5" name="TextBox 1"/>
            <p:cNvSpPr txBox="1">
              <a:spLocks noChangeArrowheads="1"/>
            </p:cNvSpPr>
            <p:nvPr/>
          </p:nvSpPr>
          <p:spPr bwMode="auto">
            <a:xfrm>
              <a:off x="1524000" y="12954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[(Ramona besucht </a:t>
              </a:r>
              <a:r>
                <a:rPr lang="de-DE" dirty="0" err="1">
                  <a:latin typeface="Calibri" pitchFamily="8" charset="0"/>
                </a:rPr>
                <a:t>Melanie)L-]L</a:t>
              </a:r>
              <a:r>
                <a:rPr lang="de-DE" dirty="0">
                  <a:latin typeface="Calibri" pitchFamily="8" charset="0"/>
                </a:rPr>
                <a:t>%</a:t>
              </a:r>
            </a:p>
          </p:txBody>
        </p:sp>
        <p:sp>
          <p:nvSpPr>
            <p:cNvPr id="6" name="TextBox 3"/>
            <p:cNvSpPr txBox="1">
              <a:spLocks noChangeArrowheads="1"/>
            </p:cNvSpPr>
            <p:nvPr/>
          </p:nvSpPr>
          <p:spPr bwMode="auto">
            <a:xfrm>
              <a:off x="2286000" y="16002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4038600" y="16002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191001" y="2057400"/>
              <a:ext cx="914400" cy="700088"/>
            </a:xfrm>
            <a:custGeom>
              <a:avLst/>
              <a:gdLst>
                <a:gd name="connsiteX0" fmla="*/ 0 w 993888"/>
                <a:gd name="connsiteY0" fmla="*/ 0 h 699373"/>
                <a:gd name="connsiteX1" fmla="*/ 276080 w 993888"/>
                <a:gd name="connsiteY1" fmla="*/ 18404 h 699373"/>
                <a:gd name="connsiteX2" fmla="*/ 294486 w 993888"/>
                <a:gd name="connsiteY2" fmla="*/ 36809 h 699373"/>
                <a:gd name="connsiteX3" fmla="*/ 322094 w 993888"/>
                <a:gd name="connsiteY3" fmla="*/ 46011 h 699373"/>
                <a:gd name="connsiteX4" fmla="*/ 377310 w 993888"/>
                <a:gd name="connsiteY4" fmla="*/ 82820 h 699373"/>
                <a:gd name="connsiteX5" fmla="*/ 404918 w 993888"/>
                <a:gd name="connsiteY5" fmla="*/ 101225 h 699373"/>
                <a:gd name="connsiteX6" fmla="*/ 432526 w 993888"/>
                <a:gd name="connsiteY6" fmla="*/ 147236 h 699373"/>
                <a:gd name="connsiteX7" fmla="*/ 478539 w 993888"/>
                <a:gd name="connsiteY7" fmla="*/ 193248 h 699373"/>
                <a:gd name="connsiteX8" fmla="*/ 496944 w 993888"/>
                <a:gd name="connsiteY8" fmla="*/ 248461 h 699373"/>
                <a:gd name="connsiteX9" fmla="*/ 506147 w 993888"/>
                <a:gd name="connsiteY9" fmla="*/ 276068 h 699373"/>
                <a:gd name="connsiteX10" fmla="*/ 524552 w 993888"/>
                <a:gd name="connsiteY10" fmla="*/ 312877 h 699373"/>
                <a:gd name="connsiteX11" fmla="*/ 570566 w 993888"/>
                <a:gd name="connsiteY11" fmla="*/ 386496 h 699373"/>
                <a:gd name="connsiteX12" fmla="*/ 588971 w 993888"/>
                <a:gd name="connsiteY12" fmla="*/ 414103 h 699373"/>
                <a:gd name="connsiteX13" fmla="*/ 598174 w 993888"/>
                <a:gd name="connsiteY13" fmla="*/ 441709 h 699373"/>
                <a:gd name="connsiteX14" fmla="*/ 607376 w 993888"/>
                <a:gd name="connsiteY14" fmla="*/ 478518 h 699373"/>
                <a:gd name="connsiteX15" fmla="*/ 625782 w 993888"/>
                <a:gd name="connsiteY15" fmla="*/ 496923 h 699373"/>
                <a:gd name="connsiteX16" fmla="*/ 653390 w 993888"/>
                <a:gd name="connsiteY16" fmla="*/ 561339 h 699373"/>
                <a:gd name="connsiteX17" fmla="*/ 717808 w 993888"/>
                <a:gd name="connsiteY17" fmla="*/ 644160 h 699373"/>
                <a:gd name="connsiteX18" fmla="*/ 763822 w 993888"/>
                <a:gd name="connsiteY18" fmla="*/ 680969 h 699373"/>
                <a:gd name="connsiteX19" fmla="*/ 846646 w 993888"/>
                <a:gd name="connsiteY19" fmla="*/ 699373 h 699373"/>
                <a:gd name="connsiteX20" fmla="*/ 993888 w 993888"/>
                <a:gd name="connsiteY20" fmla="*/ 690171 h 699373"/>
                <a:gd name="connsiteX21" fmla="*/ 993888 w 993888"/>
                <a:gd name="connsiteY21" fmla="*/ 690171 h 699373"/>
                <a:gd name="connsiteX22" fmla="*/ 993888 w 993888"/>
                <a:gd name="connsiteY22" fmla="*/ 690171 h 69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93888" h="699373">
                  <a:moveTo>
                    <a:pt x="0" y="0"/>
                  </a:moveTo>
                  <a:cubicBezTo>
                    <a:pt x="92027" y="6135"/>
                    <a:pt x="184561" y="6965"/>
                    <a:pt x="276080" y="18404"/>
                  </a:cubicBezTo>
                  <a:cubicBezTo>
                    <a:pt x="284689" y="19480"/>
                    <a:pt x="287046" y="32345"/>
                    <a:pt x="294486" y="36809"/>
                  </a:cubicBezTo>
                  <a:cubicBezTo>
                    <a:pt x="302804" y="41800"/>
                    <a:pt x="312891" y="42944"/>
                    <a:pt x="322094" y="46011"/>
                  </a:cubicBezTo>
                  <a:lnTo>
                    <a:pt x="377310" y="82820"/>
                  </a:lnTo>
                  <a:lnTo>
                    <a:pt x="404918" y="101225"/>
                  </a:lnTo>
                  <a:cubicBezTo>
                    <a:pt x="420899" y="149170"/>
                    <a:pt x="403651" y="111145"/>
                    <a:pt x="432526" y="147236"/>
                  </a:cubicBezTo>
                  <a:cubicBezTo>
                    <a:pt x="467586" y="191059"/>
                    <a:pt x="431208" y="161695"/>
                    <a:pt x="478539" y="193248"/>
                  </a:cubicBezTo>
                  <a:lnTo>
                    <a:pt x="496944" y="248461"/>
                  </a:lnTo>
                  <a:cubicBezTo>
                    <a:pt x="500012" y="257663"/>
                    <a:pt x="501809" y="267392"/>
                    <a:pt x="506147" y="276068"/>
                  </a:cubicBezTo>
                  <a:cubicBezTo>
                    <a:pt x="512282" y="288338"/>
                    <a:pt x="519457" y="300140"/>
                    <a:pt x="524552" y="312877"/>
                  </a:cubicBezTo>
                  <a:cubicBezTo>
                    <a:pt x="552429" y="382565"/>
                    <a:pt x="523411" y="355060"/>
                    <a:pt x="570566" y="386496"/>
                  </a:cubicBezTo>
                  <a:cubicBezTo>
                    <a:pt x="576701" y="395698"/>
                    <a:pt x="584025" y="404211"/>
                    <a:pt x="588971" y="414103"/>
                  </a:cubicBezTo>
                  <a:cubicBezTo>
                    <a:pt x="593309" y="422779"/>
                    <a:pt x="595509" y="432382"/>
                    <a:pt x="598174" y="441709"/>
                  </a:cubicBezTo>
                  <a:cubicBezTo>
                    <a:pt x="601649" y="453870"/>
                    <a:pt x="601720" y="467206"/>
                    <a:pt x="607376" y="478518"/>
                  </a:cubicBezTo>
                  <a:cubicBezTo>
                    <a:pt x="611256" y="486278"/>
                    <a:pt x="619647" y="490788"/>
                    <a:pt x="625782" y="496923"/>
                  </a:cubicBezTo>
                  <a:cubicBezTo>
                    <a:pt x="642139" y="562352"/>
                    <a:pt x="624057" y="507564"/>
                    <a:pt x="653390" y="561339"/>
                  </a:cubicBezTo>
                  <a:cubicBezTo>
                    <a:pt x="699111" y="645158"/>
                    <a:pt x="662555" y="625742"/>
                    <a:pt x="717808" y="644160"/>
                  </a:cubicBezTo>
                  <a:cubicBezTo>
                    <a:pt x="732650" y="659000"/>
                    <a:pt x="743509" y="672263"/>
                    <a:pt x="763822" y="680969"/>
                  </a:cubicBezTo>
                  <a:cubicBezTo>
                    <a:pt x="775194" y="685843"/>
                    <a:pt x="838457" y="697735"/>
                    <a:pt x="846646" y="699373"/>
                  </a:cubicBezTo>
                  <a:cubicBezTo>
                    <a:pt x="975456" y="689465"/>
                    <a:pt x="926284" y="690171"/>
                    <a:pt x="993888" y="690171"/>
                  </a:cubicBezTo>
                  <a:lnTo>
                    <a:pt x="993888" y="690171"/>
                  </a:lnTo>
                  <a:lnTo>
                    <a:pt x="993888" y="690171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791200" y="1905000"/>
              <a:ext cx="10382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fallend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8800" y="2743200"/>
            <a:ext cx="5257800" cy="1146175"/>
            <a:chOff x="1828800" y="2743200"/>
            <a:chExt cx="5257800" cy="1146175"/>
          </a:xfrm>
        </p:grpSpPr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1828800" y="27432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[(Ramona besucht </a:t>
              </a:r>
              <a:r>
                <a:rPr lang="de-DE" dirty="0" err="1">
                  <a:latin typeface="Calibri" pitchFamily="8" charset="0"/>
                </a:rPr>
                <a:t>Melanie)H-]H</a:t>
              </a:r>
              <a:r>
                <a:rPr lang="de-DE" dirty="0">
                  <a:latin typeface="Calibri" pitchFamily="8" charset="0"/>
                </a:rPr>
                <a:t>%</a:t>
              </a:r>
            </a:p>
          </p:txBody>
        </p: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2590800" y="30480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4343400" y="3048000"/>
              <a:ext cx="4762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L*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4495800" y="3124200"/>
              <a:ext cx="838200" cy="765175"/>
            </a:xfrm>
            <a:custGeom>
              <a:avLst/>
              <a:gdLst>
                <a:gd name="connsiteX0" fmla="*/ 0 w 1205549"/>
                <a:gd name="connsiteY0" fmla="*/ 663309 h 764534"/>
                <a:gd name="connsiteX1" fmla="*/ 55216 w 1205549"/>
                <a:gd name="connsiteY1" fmla="*/ 709320 h 764534"/>
                <a:gd name="connsiteX2" fmla="*/ 82824 w 1205549"/>
                <a:gd name="connsiteY2" fmla="*/ 718522 h 764534"/>
                <a:gd name="connsiteX3" fmla="*/ 101229 w 1205549"/>
                <a:gd name="connsiteY3" fmla="*/ 746129 h 764534"/>
                <a:gd name="connsiteX4" fmla="*/ 147242 w 1205549"/>
                <a:gd name="connsiteY4" fmla="*/ 755332 h 764534"/>
                <a:gd name="connsiteX5" fmla="*/ 174850 w 1205549"/>
                <a:gd name="connsiteY5" fmla="*/ 764534 h 764534"/>
                <a:gd name="connsiteX6" fmla="*/ 349701 w 1205549"/>
                <a:gd name="connsiteY6" fmla="*/ 755332 h 764534"/>
                <a:gd name="connsiteX7" fmla="*/ 386512 w 1205549"/>
                <a:gd name="connsiteY7" fmla="*/ 746129 h 764534"/>
                <a:gd name="connsiteX8" fmla="*/ 432525 w 1205549"/>
                <a:gd name="connsiteY8" fmla="*/ 736927 h 764534"/>
                <a:gd name="connsiteX9" fmla="*/ 450931 w 1205549"/>
                <a:gd name="connsiteY9" fmla="*/ 718522 h 764534"/>
                <a:gd name="connsiteX10" fmla="*/ 478539 w 1205549"/>
                <a:gd name="connsiteY10" fmla="*/ 700118 h 764534"/>
                <a:gd name="connsiteX11" fmla="*/ 496944 w 1205549"/>
                <a:gd name="connsiteY11" fmla="*/ 672511 h 764534"/>
                <a:gd name="connsiteX12" fmla="*/ 533755 w 1205549"/>
                <a:gd name="connsiteY12" fmla="*/ 654106 h 764534"/>
                <a:gd name="connsiteX13" fmla="*/ 588971 w 1205549"/>
                <a:gd name="connsiteY13" fmla="*/ 617297 h 764534"/>
                <a:gd name="connsiteX14" fmla="*/ 607376 w 1205549"/>
                <a:gd name="connsiteY14" fmla="*/ 589690 h 764534"/>
                <a:gd name="connsiteX15" fmla="*/ 662592 w 1205549"/>
                <a:gd name="connsiteY15" fmla="*/ 534477 h 764534"/>
                <a:gd name="connsiteX16" fmla="*/ 680997 w 1205549"/>
                <a:gd name="connsiteY16" fmla="*/ 506870 h 764534"/>
                <a:gd name="connsiteX17" fmla="*/ 708605 w 1205549"/>
                <a:gd name="connsiteY17" fmla="*/ 488465 h 764534"/>
                <a:gd name="connsiteX18" fmla="*/ 727011 w 1205549"/>
                <a:gd name="connsiteY18" fmla="*/ 470061 h 764534"/>
                <a:gd name="connsiteX19" fmla="*/ 754619 w 1205549"/>
                <a:gd name="connsiteY19" fmla="*/ 424049 h 764534"/>
                <a:gd name="connsiteX20" fmla="*/ 791429 w 1205549"/>
                <a:gd name="connsiteY20" fmla="*/ 368836 h 764534"/>
                <a:gd name="connsiteX21" fmla="*/ 809835 w 1205549"/>
                <a:gd name="connsiteY21" fmla="*/ 341229 h 764534"/>
                <a:gd name="connsiteX22" fmla="*/ 865051 w 1205549"/>
                <a:gd name="connsiteY22" fmla="*/ 295217 h 764534"/>
                <a:gd name="connsiteX23" fmla="*/ 920267 w 1205549"/>
                <a:gd name="connsiteY23" fmla="*/ 249206 h 764534"/>
                <a:gd name="connsiteX24" fmla="*/ 966280 w 1205549"/>
                <a:gd name="connsiteY24" fmla="*/ 203195 h 764534"/>
                <a:gd name="connsiteX25" fmla="*/ 1021496 w 1205549"/>
                <a:gd name="connsiteY25" fmla="*/ 138779 h 764534"/>
                <a:gd name="connsiteX26" fmla="*/ 1058307 w 1205549"/>
                <a:gd name="connsiteY26" fmla="*/ 83565 h 764534"/>
                <a:gd name="connsiteX27" fmla="*/ 1113523 w 1205549"/>
                <a:gd name="connsiteY27" fmla="*/ 46756 h 764534"/>
                <a:gd name="connsiteX28" fmla="*/ 1131928 w 1205549"/>
                <a:gd name="connsiteY28" fmla="*/ 19149 h 764534"/>
                <a:gd name="connsiteX29" fmla="*/ 1159536 w 1205549"/>
                <a:gd name="connsiteY29" fmla="*/ 9947 h 764534"/>
                <a:gd name="connsiteX30" fmla="*/ 1205549 w 1205549"/>
                <a:gd name="connsiteY30" fmla="*/ 744 h 764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05549" h="764534">
                  <a:moveTo>
                    <a:pt x="0" y="663309"/>
                  </a:moveTo>
                  <a:cubicBezTo>
                    <a:pt x="20354" y="683662"/>
                    <a:pt x="29591" y="696508"/>
                    <a:pt x="55216" y="709320"/>
                  </a:cubicBezTo>
                  <a:cubicBezTo>
                    <a:pt x="63892" y="713658"/>
                    <a:pt x="73621" y="715455"/>
                    <a:pt x="82824" y="718522"/>
                  </a:cubicBezTo>
                  <a:cubicBezTo>
                    <a:pt x="88959" y="727724"/>
                    <a:pt x="91626" y="740642"/>
                    <a:pt x="101229" y="746129"/>
                  </a:cubicBezTo>
                  <a:cubicBezTo>
                    <a:pt x="114810" y="753889"/>
                    <a:pt x="132068" y="751538"/>
                    <a:pt x="147242" y="755332"/>
                  </a:cubicBezTo>
                  <a:cubicBezTo>
                    <a:pt x="156653" y="757685"/>
                    <a:pt x="165647" y="761467"/>
                    <a:pt x="174850" y="764534"/>
                  </a:cubicBezTo>
                  <a:cubicBezTo>
                    <a:pt x="233134" y="761467"/>
                    <a:pt x="291556" y="760388"/>
                    <a:pt x="349701" y="755332"/>
                  </a:cubicBezTo>
                  <a:cubicBezTo>
                    <a:pt x="362301" y="754236"/>
                    <a:pt x="374165" y="748873"/>
                    <a:pt x="386512" y="746129"/>
                  </a:cubicBezTo>
                  <a:cubicBezTo>
                    <a:pt x="401781" y="742736"/>
                    <a:pt x="417187" y="739994"/>
                    <a:pt x="432525" y="736927"/>
                  </a:cubicBezTo>
                  <a:cubicBezTo>
                    <a:pt x="438660" y="730792"/>
                    <a:pt x="444156" y="723942"/>
                    <a:pt x="450931" y="718522"/>
                  </a:cubicBezTo>
                  <a:cubicBezTo>
                    <a:pt x="459568" y="711613"/>
                    <a:pt x="470718" y="707938"/>
                    <a:pt x="478539" y="700118"/>
                  </a:cubicBezTo>
                  <a:cubicBezTo>
                    <a:pt x="486360" y="692298"/>
                    <a:pt x="488447" y="679591"/>
                    <a:pt x="496944" y="672511"/>
                  </a:cubicBezTo>
                  <a:cubicBezTo>
                    <a:pt x="507483" y="663729"/>
                    <a:pt x="521991" y="661164"/>
                    <a:pt x="533755" y="654106"/>
                  </a:cubicBezTo>
                  <a:cubicBezTo>
                    <a:pt x="552723" y="642726"/>
                    <a:pt x="588971" y="617297"/>
                    <a:pt x="588971" y="617297"/>
                  </a:cubicBezTo>
                  <a:cubicBezTo>
                    <a:pt x="595106" y="608095"/>
                    <a:pt x="600028" y="597956"/>
                    <a:pt x="607376" y="589690"/>
                  </a:cubicBezTo>
                  <a:cubicBezTo>
                    <a:pt x="624669" y="570237"/>
                    <a:pt x="648154" y="556134"/>
                    <a:pt x="662592" y="534477"/>
                  </a:cubicBezTo>
                  <a:cubicBezTo>
                    <a:pt x="668727" y="525275"/>
                    <a:pt x="673176" y="514690"/>
                    <a:pt x="680997" y="506870"/>
                  </a:cubicBezTo>
                  <a:cubicBezTo>
                    <a:pt x="688818" y="499049"/>
                    <a:pt x="699968" y="495374"/>
                    <a:pt x="708605" y="488465"/>
                  </a:cubicBezTo>
                  <a:cubicBezTo>
                    <a:pt x="715380" y="483045"/>
                    <a:pt x="720876" y="476196"/>
                    <a:pt x="727011" y="470061"/>
                  </a:cubicBezTo>
                  <a:cubicBezTo>
                    <a:pt x="744605" y="417277"/>
                    <a:pt x="724301" y="464471"/>
                    <a:pt x="754619" y="424049"/>
                  </a:cubicBezTo>
                  <a:cubicBezTo>
                    <a:pt x="767891" y="406354"/>
                    <a:pt x="779159" y="387240"/>
                    <a:pt x="791429" y="368836"/>
                  </a:cubicBezTo>
                  <a:cubicBezTo>
                    <a:pt x="797564" y="359634"/>
                    <a:pt x="802014" y="349050"/>
                    <a:pt x="809835" y="341229"/>
                  </a:cubicBezTo>
                  <a:cubicBezTo>
                    <a:pt x="890482" y="260585"/>
                    <a:pt x="788186" y="359268"/>
                    <a:pt x="865051" y="295217"/>
                  </a:cubicBezTo>
                  <a:cubicBezTo>
                    <a:pt x="935909" y="236172"/>
                    <a:pt x="851721" y="294903"/>
                    <a:pt x="920267" y="249206"/>
                  </a:cubicBezTo>
                  <a:cubicBezTo>
                    <a:pt x="954010" y="198593"/>
                    <a:pt x="920267" y="241538"/>
                    <a:pt x="966280" y="203195"/>
                  </a:cubicBezTo>
                  <a:cubicBezTo>
                    <a:pt x="989157" y="184132"/>
                    <a:pt x="1004436" y="163150"/>
                    <a:pt x="1021496" y="138779"/>
                  </a:cubicBezTo>
                  <a:cubicBezTo>
                    <a:pt x="1034181" y="120658"/>
                    <a:pt x="1039902" y="95835"/>
                    <a:pt x="1058307" y="83565"/>
                  </a:cubicBezTo>
                  <a:lnTo>
                    <a:pt x="1113523" y="46756"/>
                  </a:lnTo>
                  <a:cubicBezTo>
                    <a:pt x="1119658" y="37554"/>
                    <a:pt x="1123292" y="26058"/>
                    <a:pt x="1131928" y="19149"/>
                  </a:cubicBezTo>
                  <a:cubicBezTo>
                    <a:pt x="1139503" y="13089"/>
                    <a:pt x="1150209" y="12612"/>
                    <a:pt x="1159536" y="9947"/>
                  </a:cubicBezTo>
                  <a:cubicBezTo>
                    <a:pt x="1194351" y="0"/>
                    <a:pt x="1184905" y="744"/>
                    <a:pt x="1205549" y="744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5791200" y="3276600"/>
              <a:ext cx="12446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steigend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600200" y="4038600"/>
            <a:ext cx="5257800" cy="987352"/>
            <a:chOff x="1600200" y="4038600"/>
            <a:chExt cx="5257800" cy="987352"/>
          </a:xfrm>
        </p:grpSpPr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1600200" y="40386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[(Ramona besucht Melanie)H-]L%</a:t>
              </a:r>
            </a:p>
          </p:txBody>
        </p:sp>
        <p:sp>
          <p:nvSpPr>
            <p:cNvPr id="12" name="TextBox 9"/>
            <p:cNvSpPr txBox="1">
              <a:spLocks noChangeArrowheads="1"/>
            </p:cNvSpPr>
            <p:nvPr/>
          </p:nvSpPr>
          <p:spPr bwMode="auto">
            <a:xfrm>
              <a:off x="2362200" y="43434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4191000" y="44196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4267200" y="4876800"/>
              <a:ext cx="1066800" cy="149152"/>
            </a:xfrm>
            <a:custGeom>
              <a:avLst/>
              <a:gdLst>
                <a:gd name="connsiteX0" fmla="*/ 0 w 1352792"/>
                <a:gd name="connsiteY0" fmla="*/ 0 h 76897"/>
                <a:gd name="connsiteX1" fmla="*/ 754619 w 1352792"/>
                <a:gd name="connsiteY1" fmla="*/ 9203 h 76897"/>
                <a:gd name="connsiteX2" fmla="*/ 800632 w 1352792"/>
                <a:gd name="connsiteY2" fmla="*/ 18405 h 76897"/>
                <a:gd name="connsiteX3" fmla="*/ 984685 w 1352792"/>
                <a:gd name="connsiteY3" fmla="*/ 36810 h 76897"/>
                <a:gd name="connsiteX4" fmla="*/ 1030699 w 1352792"/>
                <a:gd name="connsiteY4" fmla="*/ 46012 h 76897"/>
                <a:gd name="connsiteX5" fmla="*/ 1085915 w 1352792"/>
                <a:gd name="connsiteY5" fmla="*/ 64416 h 76897"/>
                <a:gd name="connsiteX6" fmla="*/ 1352792 w 1352792"/>
                <a:gd name="connsiteY6" fmla="*/ 73619 h 76897"/>
                <a:gd name="connsiteX7" fmla="*/ 1352792 w 1352792"/>
                <a:gd name="connsiteY7" fmla="*/ 73619 h 76897"/>
                <a:gd name="connsiteX8" fmla="*/ 1352792 w 1352792"/>
                <a:gd name="connsiteY8" fmla="*/ 73619 h 76897"/>
                <a:gd name="connsiteX0" fmla="*/ 0 w 1456853"/>
                <a:gd name="connsiteY0" fmla="*/ 0 h 150516"/>
                <a:gd name="connsiteX1" fmla="*/ 754619 w 1456853"/>
                <a:gd name="connsiteY1" fmla="*/ 9203 h 150516"/>
                <a:gd name="connsiteX2" fmla="*/ 800632 w 1456853"/>
                <a:gd name="connsiteY2" fmla="*/ 18405 h 150516"/>
                <a:gd name="connsiteX3" fmla="*/ 984685 w 1456853"/>
                <a:gd name="connsiteY3" fmla="*/ 36810 h 150516"/>
                <a:gd name="connsiteX4" fmla="*/ 1030699 w 1456853"/>
                <a:gd name="connsiteY4" fmla="*/ 46012 h 150516"/>
                <a:gd name="connsiteX5" fmla="*/ 1085915 w 1456853"/>
                <a:gd name="connsiteY5" fmla="*/ 64416 h 150516"/>
                <a:gd name="connsiteX6" fmla="*/ 1352792 w 1456853"/>
                <a:gd name="connsiteY6" fmla="*/ 73619 h 150516"/>
                <a:gd name="connsiteX7" fmla="*/ 1352792 w 1456853"/>
                <a:gd name="connsiteY7" fmla="*/ 73619 h 150516"/>
                <a:gd name="connsiteX8" fmla="*/ 1456853 w 1456853"/>
                <a:gd name="connsiteY8" fmla="*/ 150516 h 150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6853" h="150516">
                  <a:moveTo>
                    <a:pt x="0" y="0"/>
                  </a:moveTo>
                  <a:lnTo>
                    <a:pt x="754619" y="9203"/>
                  </a:lnTo>
                  <a:cubicBezTo>
                    <a:pt x="770256" y="9562"/>
                    <a:pt x="785148" y="16193"/>
                    <a:pt x="800632" y="18405"/>
                  </a:cubicBezTo>
                  <a:cubicBezTo>
                    <a:pt x="845923" y="24875"/>
                    <a:pt x="942649" y="32988"/>
                    <a:pt x="984685" y="36810"/>
                  </a:cubicBezTo>
                  <a:cubicBezTo>
                    <a:pt x="1000023" y="39877"/>
                    <a:pt x="1015608" y="41897"/>
                    <a:pt x="1030699" y="46012"/>
                  </a:cubicBezTo>
                  <a:cubicBezTo>
                    <a:pt x="1049416" y="51116"/>
                    <a:pt x="1066729" y="61538"/>
                    <a:pt x="1085915" y="64416"/>
                  </a:cubicBezTo>
                  <a:cubicBezTo>
                    <a:pt x="1169127" y="76897"/>
                    <a:pt x="1269506" y="73619"/>
                    <a:pt x="1352792" y="73619"/>
                  </a:cubicBezTo>
                  <a:lnTo>
                    <a:pt x="1352792" y="73619"/>
                  </a:lnTo>
                  <a:lnTo>
                    <a:pt x="1456853" y="150516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867400" y="4419600"/>
              <a:ext cx="8143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eben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905000" y="5173662"/>
            <a:ext cx="6019800" cy="1379538"/>
            <a:chOff x="1905000" y="5173662"/>
            <a:chExt cx="6019800" cy="1379538"/>
          </a:xfrm>
        </p:grpSpPr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1905000" y="5173662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[(Ramona besucht Melanie)L-]H%</a:t>
              </a:r>
            </a:p>
          </p:txBody>
        </p:sp>
        <p:sp>
          <p:nvSpPr>
            <p:cNvPr id="15" name="TextBox 12"/>
            <p:cNvSpPr txBox="1">
              <a:spLocks noChangeArrowheads="1"/>
            </p:cNvSpPr>
            <p:nvPr/>
          </p:nvSpPr>
          <p:spPr bwMode="auto">
            <a:xfrm>
              <a:off x="2667000" y="5630862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H*</a:t>
              </a:r>
            </a:p>
          </p:txBody>
        </p:sp>
        <p:sp>
          <p:nvSpPr>
            <p:cNvPr id="16" name="TextBox 13"/>
            <p:cNvSpPr txBox="1">
              <a:spLocks noChangeArrowheads="1"/>
            </p:cNvSpPr>
            <p:nvPr/>
          </p:nvSpPr>
          <p:spPr bwMode="auto">
            <a:xfrm>
              <a:off x="4648200" y="5630862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H*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4648200" y="6011862"/>
              <a:ext cx="762000" cy="541338"/>
            </a:xfrm>
            <a:custGeom>
              <a:avLst/>
              <a:gdLst>
                <a:gd name="connsiteX0" fmla="*/ 0 w 1720898"/>
                <a:gd name="connsiteY0" fmla="*/ 18404 h 846610"/>
                <a:gd name="connsiteX1" fmla="*/ 82824 w 1720898"/>
                <a:gd name="connsiteY1" fmla="*/ 0 h 846610"/>
                <a:gd name="connsiteX2" fmla="*/ 358904 w 1720898"/>
                <a:gd name="connsiteY2" fmla="*/ 9202 h 846610"/>
                <a:gd name="connsiteX3" fmla="*/ 414120 w 1720898"/>
                <a:gd name="connsiteY3" fmla="*/ 36809 h 846610"/>
                <a:gd name="connsiteX4" fmla="*/ 450930 w 1720898"/>
                <a:gd name="connsiteY4" fmla="*/ 73618 h 846610"/>
                <a:gd name="connsiteX5" fmla="*/ 487741 w 1720898"/>
                <a:gd name="connsiteY5" fmla="*/ 82820 h 846610"/>
                <a:gd name="connsiteX6" fmla="*/ 524552 w 1720898"/>
                <a:gd name="connsiteY6" fmla="*/ 128832 h 846610"/>
                <a:gd name="connsiteX7" fmla="*/ 561362 w 1720898"/>
                <a:gd name="connsiteY7" fmla="*/ 147236 h 846610"/>
                <a:gd name="connsiteX8" fmla="*/ 570565 w 1720898"/>
                <a:gd name="connsiteY8" fmla="*/ 174843 h 846610"/>
                <a:gd name="connsiteX9" fmla="*/ 607376 w 1720898"/>
                <a:gd name="connsiteY9" fmla="*/ 239259 h 846610"/>
                <a:gd name="connsiteX10" fmla="*/ 616578 w 1720898"/>
                <a:gd name="connsiteY10" fmla="*/ 266866 h 846610"/>
                <a:gd name="connsiteX11" fmla="*/ 634984 w 1720898"/>
                <a:gd name="connsiteY11" fmla="*/ 303675 h 846610"/>
                <a:gd name="connsiteX12" fmla="*/ 644186 w 1720898"/>
                <a:gd name="connsiteY12" fmla="*/ 340484 h 846610"/>
                <a:gd name="connsiteX13" fmla="*/ 671794 w 1720898"/>
                <a:gd name="connsiteY13" fmla="*/ 414103 h 846610"/>
                <a:gd name="connsiteX14" fmla="*/ 690200 w 1720898"/>
                <a:gd name="connsiteY14" fmla="*/ 478519 h 846610"/>
                <a:gd name="connsiteX15" fmla="*/ 736213 w 1720898"/>
                <a:gd name="connsiteY15" fmla="*/ 542935 h 846610"/>
                <a:gd name="connsiteX16" fmla="*/ 745416 w 1720898"/>
                <a:gd name="connsiteY16" fmla="*/ 570541 h 846610"/>
                <a:gd name="connsiteX17" fmla="*/ 754618 w 1720898"/>
                <a:gd name="connsiteY17" fmla="*/ 607350 h 846610"/>
                <a:gd name="connsiteX18" fmla="*/ 782226 w 1720898"/>
                <a:gd name="connsiteY18" fmla="*/ 662564 h 846610"/>
                <a:gd name="connsiteX19" fmla="*/ 800632 w 1720898"/>
                <a:gd name="connsiteY19" fmla="*/ 680969 h 846610"/>
                <a:gd name="connsiteX20" fmla="*/ 809834 w 1720898"/>
                <a:gd name="connsiteY20" fmla="*/ 717778 h 846610"/>
                <a:gd name="connsiteX21" fmla="*/ 865050 w 1720898"/>
                <a:gd name="connsiteY21" fmla="*/ 763789 h 846610"/>
                <a:gd name="connsiteX22" fmla="*/ 911064 w 1720898"/>
                <a:gd name="connsiteY22" fmla="*/ 809801 h 846610"/>
                <a:gd name="connsiteX23" fmla="*/ 966280 w 1720898"/>
                <a:gd name="connsiteY23" fmla="*/ 846610 h 846610"/>
                <a:gd name="connsiteX24" fmla="*/ 1196346 w 1720898"/>
                <a:gd name="connsiteY24" fmla="*/ 837407 h 846610"/>
                <a:gd name="connsiteX25" fmla="*/ 1269968 w 1720898"/>
                <a:gd name="connsiteY25" fmla="*/ 819003 h 846610"/>
                <a:gd name="connsiteX26" fmla="*/ 1315981 w 1720898"/>
                <a:gd name="connsiteY26" fmla="*/ 772992 h 846610"/>
                <a:gd name="connsiteX27" fmla="*/ 1380400 w 1720898"/>
                <a:gd name="connsiteY27" fmla="*/ 736182 h 846610"/>
                <a:gd name="connsiteX28" fmla="*/ 1408008 w 1720898"/>
                <a:gd name="connsiteY28" fmla="*/ 708576 h 846610"/>
                <a:gd name="connsiteX29" fmla="*/ 1472426 w 1720898"/>
                <a:gd name="connsiteY29" fmla="*/ 625755 h 846610"/>
                <a:gd name="connsiteX30" fmla="*/ 1546048 w 1720898"/>
                <a:gd name="connsiteY30" fmla="*/ 570541 h 846610"/>
                <a:gd name="connsiteX31" fmla="*/ 1592061 w 1720898"/>
                <a:gd name="connsiteY31" fmla="*/ 487721 h 846610"/>
                <a:gd name="connsiteX32" fmla="*/ 1619669 w 1720898"/>
                <a:gd name="connsiteY32" fmla="*/ 478519 h 846610"/>
                <a:gd name="connsiteX33" fmla="*/ 1628872 w 1720898"/>
                <a:gd name="connsiteY33" fmla="*/ 450912 h 846610"/>
                <a:gd name="connsiteX34" fmla="*/ 1656480 w 1720898"/>
                <a:gd name="connsiteY34" fmla="*/ 432507 h 846610"/>
                <a:gd name="connsiteX35" fmla="*/ 1674885 w 1720898"/>
                <a:gd name="connsiteY35" fmla="*/ 377293 h 846610"/>
                <a:gd name="connsiteX36" fmla="*/ 1693290 w 1720898"/>
                <a:gd name="connsiteY36" fmla="*/ 340484 h 846610"/>
                <a:gd name="connsiteX37" fmla="*/ 1711696 w 1720898"/>
                <a:gd name="connsiteY37" fmla="*/ 285271 h 846610"/>
                <a:gd name="connsiteX38" fmla="*/ 1720898 w 1720898"/>
                <a:gd name="connsiteY38" fmla="*/ 257664 h 84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720898" h="846610">
                  <a:moveTo>
                    <a:pt x="0" y="18404"/>
                  </a:moveTo>
                  <a:cubicBezTo>
                    <a:pt x="14199" y="14855"/>
                    <a:pt x="71139" y="0"/>
                    <a:pt x="82824" y="0"/>
                  </a:cubicBezTo>
                  <a:cubicBezTo>
                    <a:pt x="174902" y="0"/>
                    <a:pt x="266877" y="6135"/>
                    <a:pt x="358904" y="9202"/>
                  </a:cubicBezTo>
                  <a:cubicBezTo>
                    <a:pt x="385626" y="18109"/>
                    <a:pt x="391414" y="17347"/>
                    <a:pt x="414120" y="36809"/>
                  </a:cubicBezTo>
                  <a:cubicBezTo>
                    <a:pt x="427295" y="48101"/>
                    <a:pt x="436215" y="64422"/>
                    <a:pt x="450930" y="73618"/>
                  </a:cubicBezTo>
                  <a:cubicBezTo>
                    <a:pt x="461656" y="80321"/>
                    <a:pt x="475471" y="79753"/>
                    <a:pt x="487741" y="82820"/>
                  </a:cubicBezTo>
                  <a:cubicBezTo>
                    <a:pt x="497587" y="97589"/>
                    <a:pt x="508815" y="118341"/>
                    <a:pt x="524552" y="128832"/>
                  </a:cubicBezTo>
                  <a:cubicBezTo>
                    <a:pt x="535966" y="136441"/>
                    <a:pt x="549092" y="141101"/>
                    <a:pt x="561362" y="147236"/>
                  </a:cubicBezTo>
                  <a:cubicBezTo>
                    <a:pt x="564430" y="156438"/>
                    <a:pt x="566744" y="165927"/>
                    <a:pt x="570565" y="174843"/>
                  </a:cubicBezTo>
                  <a:cubicBezTo>
                    <a:pt x="584577" y="207537"/>
                    <a:pt x="588890" y="211532"/>
                    <a:pt x="607376" y="239259"/>
                  </a:cubicBezTo>
                  <a:cubicBezTo>
                    <a:pt x="610443" y="248461"/>
                    <a:pt x="612757" y="257950"/>
                    <a:pt x="616578" y="266866"/>
                  </a:cubicBezTo>
                  <a:cubicBezTo>
                    <a:pt x="621982" y="279475"/>
                    <a:pt x="630167" y="290830"/>
                    <a:pt x="634984" y="303675"/>
                  </a:cubicBezTo>
                  <a:cubicBezTo>
                    <a:pt x="639425" y="315517"/>
                    <a:pt x="640711" y="328323"/>
                    <a:pt x="644186" y="340484"/>
                  </a:cubicBezTo>
                  <a:cubicBezTo>
                    <a:pt x="657103" y="385694"/>
                    <a:pt x="652357" y="355795"/>
                    <a:pt x="671794" y="414103"/>
                  </a:cubicBezTo>
                  <a:cubicBezTo>
                    <a:pt x="677691" y="431793"/>
                    <a:pt x="681337" y="460795"/>
                    <a:pt x="690200" y="478519"/>
                  </a:cubicBezTo>
                  <a:cubicBezTo>
                    <a:pt x="696927" y="491972"/>
                    <a:pt x="729964" y="534603"/>
                    <a:pt x="736213" y="542935"/>
                  </a:cubicBezTo>
                  <a:cubicBezTo>
                    <a:pt x="739281" y="552137"/>
                    <a:pt x="742751" y="561214"/>
                    <a:pt x="745416" y="570541"/>
                  </a:cubicBezTo>
                  <a:cubicBezTo>
                    <a:pt x="748891" y="582702"/>
                    <a:pt x="749921" y="595607"/>
                    <a:pt x="754618" y="607350"/>
                  </a:cubicBezTo>
                  <a:cubicBezTo>
                    <a:pt x="762260" y="626455"/>
                    <a:pt x="771320" y="645115"/>
                    <a:pt x="782226" y="662564"/>
                  </a:cubicBezTo>
                  <a:cubicBezTo>
                    <a:pt x="786825" y="669922"/>
                    <a:pt x="794497" y="674834"/>
                    <a:pt x="800632" y="680969"/>
                  </a:cubicBezTo>
                  <a:cubicBezTo>
                    <a:pt x="803699" y="693239"/>
                    <a:pt x="803559" y="706797"/>
                    <a:pt x="809834" y="717778"/>
                  </a:cubicBezTo>
                  <a:cubicBezTo>
                    <a:pt x="820735" y="736855"/>
                    <a:pt x="847457" y="752061"/>
                    <a:pt x="865050" y="763789"/>
                  </a:cubicBezTo>
                  <a:cubicBezTo>
                    <a:pt x="879932" y="808431"/>
                    <a:pt x="863682" y="781373"/>
                    <a:pt x="911064" y="809801"/>
                  </a:cubicBezTo>
                  <a:cubicBezTo>
                    <a:pt x="930032" y="821181"/>
                    <a:pt x="966280" y="846610"/>
                    <a:pt x="966280" y="846610"/>
                  </a:cubicBezTo>
                  <a:cubicBezTo>
                    <a:pt x="1042969" y="843542"/>
                    <a:pt x="1119911" y="844355"/>
                    <a:pt x="1196346" y="837407"/>
                  </a:cubicBezTo>
                  <a:cubicBezTo>
                    <a:pt x="1221538" y="835117"/>
                    <a:pt x="1269968" y="819003"/>
                    <a:pt x="1269968" y="819003"/>
                  </a:cubicBezTo>
                  <a:cubicBezTo>
                    <a:pt x="1343591" y="769922"/>
                    <a:pt x="1254630" y="834341"/>
                    <a:pt x="1315981" y="772992"/>
                  </a:cubicBezTo>
                  <a:cubicBezTo>
                    <a:pt x="1337718" y="751256"/>
                    <a:pt x="1355137" y="754226"/>
                    <a:pt x="1380400" y="736182"/>
                  </a:cubicBezTo>
                  <a:cubicBezTo>
                    <a:pt x="1390990" y="728618"/>
                    <a:pt x="1399676" y="718574"/>
                    <a:pt x="1408008" y="708576"/>
                  </a:cubicBezTo>
                  <a:cubicBezTo>
                    <a:pt x="1430399" y="681708"/>
                    <a:pt x="1443325" y="645155"/>
                    <a:pt x="1472426" y="625755"/>
                  </a:cubicBezTo>
                  <a:cubicBezTo>
                    <a:pt x="1534861" y="584133"/>
                    <a:pt x="1512000" y="604587"/>
                    <a:pt x="1546048" y="570541"/>
                  </a:cubicBezTo>
                  <a:cubicBezTo>
                    <a:pt x="1554151" y="546232"/>
                    <a:pt x="1568327" y="495632"/>
                    <a:pt x="1592061" y="487721"/>
                  </a:cubicBezTo>
                  <a:lnTo>
                    <a:pt x="1619669" y="478519"/>
                  </a:lnTo>
                  <a:cubicBezTo>
                    <a:pt x="1622737" y="469317"/>
                    <a:pt x="1622812" y="458486"/>
                    <a:pt x="1628872" y="450912"/>
                  </a:cubicBezTo>
                  <a:cubicBezTo>
                    <a:pt x="1635781" y="442276"/>
                    <a:pt x="1650618" y="441886"/>
                    <a:pt x="1656480" y="432507"/>
                  </a:cubicBezTo>
                  <a:cubicBezTo>
                    <a:pt x="1666762" y="416056"/>
                    <a:pt x="1666209" y="394645"/>
                    <a:pt x="1674885" y="377293"/>
                  </a:cubicBezTo>
                  <a:cubicBezTo>
                    <a:pt x="1681020" y="365023"/>
                    <a:pt x="1688195" y="353221"/>
                    <a:pt x="1693290" y="340484"/>
                  </a:cubicBezTo>
                  <a:cubicBezTo>
                    <a:pt x="1700495" y="322472"/>
                    <a:pt x="1705561" y="303675"/>
                    <a:pt x="1711696" y="285271"/>
                  </a:cubicBezTo>
                  <a:lnTo>
                    <a:pt x="1720898" y="25766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6324600" y="5257800"/>
              <a:ext cx="16002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err="1">
                  <a:solidFill>
                    <a:srgbClr val="0000FF"/>
                  </a:solidFill>
                  <a:latin typeface="Calibri" pitchFamily="8" charset="0"/>
                </a:rPr>
                <a:t>fallend-steigend</a:t>
              </a:r>
              <a:endParaRPr lang="de-DE" dirty="0">
                <a:solidFill>
                  <a:srgbClr val="0000FF"/>
                </a:solidFill>
                <a:latin typeface="Calibri" pitchFamily="8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28600" y="990601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Häufig vorkommende Melodien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376235"/>
            <a:ext cx="7620000" cy="1223963"/>
            <a:chOff x="480" y="144"/>
            <a:chExt cx="4800" cy="771"/>
          </a:xfrm>
        </p:grpSpPr>
        <p:sp>
          <p:nvSpPr>
            <p:cNvPr id="38936" name="Text Box 3"/>
            <p:cNvSpPr txBox="1">
              <a:spLocks noChangeArrowheads="1"/>
            </p:cNvSpPr>
            <p:nvPr/>
          </p:nvSpPr>
          <p:spPr bwMode="auto">
            <a:xfrm>
              <a:off x="480" y="144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gefahren)]L-L%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7" name="Line 4"/>
            <p:cNvSpPr>
              <a:spLocks noChangeShapeType="1"/>
            </p:cNvSpPr>
            <p:nvPr/>
          </p:nvSpPr>
          <p:spPr bwMode="auto">
            <a:xfrm>
              <a:off x="864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8" name="Line 5"/>
            <p:cNvSpPr>
              <a:spLocks noChangeShapeType="1"/>
            </p:cNvSpPr>
            <p:nvPr/>
          </p:nvSpPr>
          <p:spPr bwMode="auto">
            <a:xfrm>
              <a:off x="2112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9" name="Text Box 6"/>
            <p:cNvSpPr txBox="1">
              <a:spLocks noChangeArrowheads="1"/>
            </p:cNvSpPr>
            <p:nvPr/>
          </p:nvSpPr>
          <p:spPr bwMode="auto">
            <a:xfrm>
              <a:off x="720" y="624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40" name="Text Box 7"/>
            <p:cNvSpPr txBox="1">
              <a:spLocks noChangeArrowheads="1"/>
            </p:cNvSpPr>
            <p:nvPr/>
          </p:nvSpPr>
          <p:spPr bwMode="auto">
            <a:xfrm>
              <a:off x="1968" y="624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" y="1595436"/>
            <a:ext cx="7620000" cy="1223963"/>
            <a:chOff x="336" y="912"/>
            <a:chExt cx="4800" cy="771"/>
          </a:xfrm>
        </p:grpSpPr>
        <p:sp>
          <p:nvSpPr>
            <p:cNvPr id="38931" name="Text Box 9"/>
            <p:cNvSpPr txBox="1">
              <a:spLocks noChangeArrowheads="1"/>
            </p:cNvSpPr>
            <p:nvPr/>
          </p:nvSpPr>
          <p:spPr bwMode="auto">
            <a:xfrm>
              <a:off x="336" y="912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gefahren)L-]H%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2" name="Line 10"/>
            <p:cNvSpPr>
              <a:spLocks noChangeShapeType="1"/>
            </p:cNvSpPr>
            <p:nvPr/>
          </p:nvSpPr>
          <p:spPr bwMode="auto">
            <a:xfrm>
              <a:off x="720" y="115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3" name="Line 11"/>
            <p:cNvSpPr>
              <a:spLocks noChangeShapeType="1"/>
            </p:cNvSpPr>
            <p:nvPr/>
          </p:nvSpPr>
          <p:spPr bwMode="auto">
            <a:xfrm>
              <a:off x="1968" y="115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4" name="Text Box 12"/>
            <p:cNvSpPr txBox="1">
              <a:spLocks noChangeArrowheads="1"/>
            </p:cNvSpPr>
            <p:nvPr/>
          </p:nvSpPr>
          <p:spPr bwMode="auto">
            <a:xfrm>
              <a:off x="576" y="139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5" name="Text Box 13"/>
            <p:cNvSpPr txBox="1">
              <a:spLocks noChangeArrowheads="1"/>
            </p:cNvSpPr>
            <p:nvPr/>
          </p:nvSpPr>
          <p:spPr bwMode="auto">
            <a:xfrm>
              <a:off x="1824" y="139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38916" name="Text Box 14"/>
          <p:cNvSpPr txBox="1">
            <a:spLocks noChangeArrowheads="1"/>
          </p:cNvSpPr>
          <p:nvPr/>
        </p:nvSpPr>
        <p:spPr bwMode="auto">
          <a:xfrm>
            <a:off x="609600" y="2967035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alibri"/>
                <a:cs typeface="Calibri"/>
              </a:rPr>
              <a:t>[(Melanie)L-]H%[( ist nach Berlin gefahren)]L-L%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38917" name="Line 15"/>
          <p:cNvSpPr>
            <a:spLocks noChangeShapeType="1"/>
          </p:cNvSpPr>
          <p:nvPr/>
        </p:nvSpPr>
        <p:spPr bwMode="auto">
          <a:xfrm>
            <a:off x="1219200" y="334803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38918" name="Line 16"/>
          <p:cNvSpPr>
            <a:spLocks noChangeShapeType="1"/>
          </p:cNvSpPr>
          <p:nvPr/>
        </p:nvSpPr>
        <p:spPr bwMode="auto">
          <a:xfrm>
            <a:off x="5486400" y="334803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38919" name="Text Box 17"/>
          <p:cNvSpPr txBox="1">
            <a:spLocks noChangeArrowheads="1"/>
          </p:cNvSpPr>
          <p:nvPr/>
        </p:nvSpPr>
        <p:spPr bwMode="auto">
          <a:xfrm>
            <a:off x="990600" y="3729035"/>
            <a:ext cx="529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H*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38920" name="Text Box 18"/>
          <p:cNvSpPr txBox="1">
            <a:spLocks noChangeArrowheads="1"/>
          </p:cNvSpPr>
          <p:nvPr/>
        </p:nvSpPr>
        <p:spPr bwMode="auto">
          <a:xfrm>
            <a:off x="5257800" y="3805235"/>
            <a:ext cx="529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H*</a:t>
            </a:r>
            <a:endParaRPr lang="de-DE">
              <a:latin typeface="Calibri"/>
              <a:cs typeface="Calibri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85800" y="4262437"/>
            <a:ext cx="7620000" cy="1223963"/>
            <a:chOff x="432" y="2592"/>
            <a:chExt cx="4800" cy="771"/>
          </a:xfrm>
        </p:grpSpPr>
        <p:sp>
          <p:nvSpPr>
            <p:cNvPr id="38926" name="Text Box 20"/>
            <p:cNvSpPr txBox="1">
              <a:spLocks noChangeArrowheads="1"/>
            </p:cNvSpPr>
            <p:nvPr/>
          </p:nvSpPr>
          <p:spPr bwMode="auto">
            <a:xfrm>
              <a:off x="432" y="2592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gefahren)]H-H%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7" name="Line 21"/>
            <p:cNvSpPr>
              <a:spLocks noChangeShapeType="1"/>
            </p:cNvSpPr>
            <p:nvPr/>
          </p:nvSpPr>
          <p:spPr bwMode="auto">
            <a:xfrm>
              <a:off x="81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8" name="Line 22"/>
            <p:cNvSpPr>
              <a:spLocks noChangeShapeType="1"/>
            </p:cNvSpPr>
            <p:nvPr/>
          </p:nvSpPr>
          <p:spPr bwMode="auto">
            <a:xfrm>
              <a:off x="2064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9" name="Text Box 23"/>
            <p:cNvSpPr txBox="1">
              <a:spLocks noChangeArrowheads="1"/>
            </p:cNvSpPr>
            <p:nvPr/>
          </p:nvSpPr>
          <p:spPr bwMode="auto">
            <a:xfrm>
              <a:off x="672" y="307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0" name="Text Box 24"/>
            <p:cNvSpPr txBox="1">
              <a:spLocks noChangeArrowheads="1"/>
            </p:cNvSpPr>
            <p:nvPr/>
          </p:nvSpPr>
          <p:spPr bwMode="auto">
            <a:xfrm>
              <a:off x="1920" y="3072"/>
              <a:ext cx="29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L*</a:t>
              </a: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762000" y="5634037"/>
            <a:ext cx="7620000" cy="1223963"/>
            <a:chOff x="480" y="3456"/>
            <a:chExt cx="4800" cy="771"/>
          </a:xfrm>
        </p:grpSpPr>
        <p:sp>
          <p:nvSpPr>
            <p:cNvPr id="38923" name="Text Box 26"/>
            <p:cNvSpPr txBox="1">
              <a:spLocks noChangeArrowheads="1"/>
            </p:cNvSpPr>
            <p:nvPr/>
          </p:nvSpPr>
          <p:spPr bwMode="auto">
            <a:xfrm>
              <a:off x="480" y="3456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gefahren)]H-H%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4" name="Line 27"/>
            <p:cNvSpPr>
              <a:spLocks noChangeShapeType="1"/>
            </p:cNvSpPr>
            <p:nvPr/>
          </p:nvSpPr>
          <p:spPr bwMode="auto">
            <a:xfrm>
              <a:off x="864" y="369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5" name="Text Box 28"/>
            <p:cNvSpPr txBox="1">
              <a:spLocks noChangeArrowheads="1"/>
            </p:cNvSpPr>
            <p:nvPr/>
          </p:nvSpPr>
          <p:spPr bwMode="auto">
            <a:xfrm>
              <a:off x="720" y="3936"/>
              <a:ext cx="29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L*</a:t>
              </a:r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28600" y="0"/>
            <a:ext cx="8686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Immer 4 Möglichkeiten an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L-L%, L-H%, H-L%, H-H%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0"/>
            <a:ext cx="21336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8" charset="0"/>
              </a:rPr>
              <a:t>Ältere </a:t>
            </a:r>
            <a:r>
              <a:rPr lang="de-DE" dirty="0">
                <a:solidFill>
                  <a:srgbClr val="000000"/>
                </a:solidFill>
                <a:latin typeface="Calibri" pitchFamily="8" charset="0"/>
              </a:rPr>
              <a:t>Einflüsse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29718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solidFill>
                  <a:srgbClr val="0000FF"/>
                </a:solidFill>
                <a:latin typeface="Calibri"/>
                <a:cs typeface="Calibri"/>
              </a:rPr>
              <a:t>Amerikanische Schule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124200"/>
            <a:ext cx="23622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solidFill>
                  <a:srgbClr val="0000FF"/>
                </a:solidFill>
                <a:latin typeface="Calibri"/>
                <a:cs typeface="Calibri"/>
              </a:rPr>
              <a:t>Britische Schule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495800"/>
            <a:ext cx="27432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Holländische Schule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371600"/>
            <a:ext cx="8229600" cy="1668463"/>
            <a:chOff x="457200" y="1371600"/>
            <a:chExt cx="8229600" cy="1668463"/>
          </a:xfrm>
        </p:grpSpPr>
        <p:sp>
          <p:nvSpPr>
            <p:cNvPr id="5" name="TextBox 4"/>
            <p:cNvSpPr txBox="1"/>
            <p:nvPr/>
          </p:nvSpPr>
          <p:spPr>
            <a:xfrm>
              <a:off x="914400" y="1371600"/>
              <a:ext cx="3657600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>
                  <a:latin typeface="Calibri"/>
                  <a:cs typeface="Calibri"/>
                </a:rPr>
                <a:t>Ton-Stufen nicht Konturen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1752600"/>
              <a:ext cx="65532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Unabhängigkeit von Betonung und Intonation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14400" y="2209800"/>
              <a:ext cx="77724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>
                  <a:latin typeface="Calibri"/>
                  <a:cs typeface="Calibri"/>
                </a:rPr>
                <a:t>Intonation besteht aus einer phonologischen Kombinatorik (im A-M Modell zwischen H und L Tönen)</a:t>
              </a: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457200" y="1524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398" name="Oval 14"/>
            <p:cNvSpPr>
              <a:spLocks noChangeArrowheads="1"/>
            </p:cNvSpPr>
            <p:nvPr/>
          </p:nvSpPr>
          <p:spPr bwMode="auto">
            <a:xfrm>
              <a:off x="457200" y="1905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399" name="Oval 15"/>
            <p:cNvSpPr>
              <a:spLocks noChangeArrowheads="1"/>
            </p:cNvSpPr>
            <p:nvPr/>
          </p:nvSpPr>
          <p:spPr bwMode="auto">
            <a:xfrm>
              <a:off x="457200" y="2362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57200" y="3581400"/>
            <a:ext cx="7239000" cy="830263"/>
            <a:chOff x="457200" y="3581400"/>
            <a:chExt cx="7239000" cy="830263"/>
          </a:xfrm>
        </p:grpSpPr>
        <p:sp>
          <p:nvSpPr>
            <p:cNvPr id="8" name="TextBox 7"/>
            <p:cNvSpPr txBox="1"/>
            <p:nvPr/>
          </p:nvSpPr>
          <p:spPr>
            <a:xfrm>
              <a:off x="838200" y="3581400"/>
              <a:ext cx="68580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Teilweise eine Auseinandersetzung mit der Bedeutung der Intonation</a:t>
              </a:r>
            </a:p>
          </p:txBody>
        </p:sp>
        <p:sp>
          <p:nvSpPr>
            <p:cNvPr id="16400" name="Oval 16"/>
            <p:cNvSpPr>
              <a:spLocks noChangeArrowheads="1"/>
            </p:cNvSpPr>
            <p:nvPr/>
          </p:nvSpPr>
          <p:spPr bwMode="auto">
            <a:xfrm>
              <a:off x="457200" y="3733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7200" y="4876800"/>
            <a:ext cx="7772400" cy="1909763"/>
            <a:chOff x="457200" y="4876800"/>
            <a:chExt cx="7772400" cy="1909763"/>
          </a:xfrm>
        </p:grpSpPr>
        <p:sp>
          <p:nvSpPr>
            <p:cNvPr id="11" name="TextBox 10"/>
            <p:cNvSpPr txBox="1"/>
            <p:nvPr/>
          </p:nvSpPr>
          <p:spPr>
            <a:xfrm>
              <a:off x="914400" y="4876800"/>
              <a:ext cx="5791200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Empirie: akustische Analyse und </a:t>
              </a:r>
              <a:r>
                <a:rPr lang="de-DE" dirty="0" err="1">
                  <a:latin typeface="Calibri"/>
                  <a:cs typeface="Calibri"/>
                </a:rPr>
                <a:t>Perzeption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14400" y="5410200"/>
              <a:ext cx="71628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Nicht alle Teile der f0-Kontur sind für Intonation relevant (Interpolation)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14400" y="6324600"/>
              <a:ext cx="7315200" cy="461963"/>
            </a:xfrm>
            <a:prstGeom prst="rect">
              <a:avLst/>
            </a:prstGeom>
            <a:noFill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Sprachsynthese; Anwendbarkeit auf mehrere Sprachen</a:t>
              </a:r>
            </a:p>
          </p:txBody>
        </p:sp>
        <p:sp>
          <p:nvSpPr>
            <p:cNvPr id="16401" name="Oval 17"/>
            <p:cNvSpPr>
              <a:spLocks noChangeArrowheads="1"/>
            </p:cNvSpPr>
            <p:nvPr/>
          </p:nvSpPr>
          <p:spPr bwMode="auto">
            <a:xfrm>
              <a:off x="457200" y="5105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402" name="Oval 18"/>
            <p:cNvSpPr>
              <a:spLocks noChangeArrowheads="1"/>
            </p:cNvSpPr>
            <p:nvPr/>
          </p:nvSpPr>
          <p:spPr bwMode="auto">
            <a:xfrm>
              <a:off x="457200" y="5638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403" name="Oval 19"/>
            <p:cNvSpPr>
              <a:spLocks noChangeArrowheads="1"/>
            </p:cNvSpPr>
            <p:nvPr/>
          </p:nvSpPr>
          <p:spPr bwMode="auto">
            <a:xfrm>
              <a:off x="457200" y="6477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0" y="4572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Was im autosegmentellen-metrischen (A-M) übernommen wird: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3810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Calibri" pitchFamily="8" charset="0"/>
              </a:rPr>
              <a:t>Neuere Einflüsse/Innovation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2286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Zwei-Ton Modell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Pierrehumbert (1980): Intonation besteht aus H (hoch) und  L (tief) Ton-Stufen.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6248400"/>
            <a:ext cx="8153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343434"/>
                </a:solidFill>
                <a:latin typeface="Calibri"/>
                <a:cs typeface="Calibri"/>
              </a:rPr>
              <a:t>Pierrehumbert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, J. (1980) </a:t>
            </a:r>
            <a:r>
              <a:rPr lang="en-US" sz="1600" i="1" dirty="0" smtClean="0">
                <a:solidFill>
                  <a:srgbClr val="343434"/>
                </a:solidFill>
                <a:latin typeface="Calibri"/>
                <a:cs typeface="Calibri"/>
              </a:rPr>
              <a:t>The phonology and phonetics of English intonation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. PhD thesis, MIT. Distributed 1988, Indiana University Linguistics Club.</a:t>
            </a:r>
            <a:endParaRPr lang="de-DE" sz="1600" dirty="0" smtClean="0">
              <a:latin typeface="Calibri"/>
              <a:cs typeface="Calibri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8600" y="1676400"/>
            <a:ext cx="7848600" cy="4119265"/>
            <a:chOff x="228600" y="1676400"/>
            <a:chExt cx="7848600" cy="4119265"/>
          </a:xfrm>
        </p:grpSpPr>
        <p:sp>
          <p:nvSpPr>
            <p:cNvPr id="17413" name="Rectangle 4"/>
            <p:cNvSpPr>
              <a:spLocks noChangeArrowheads="1"/>
            </p:cNvSpPr>
            <p:nvPr/>
          </p:nvSpPr>
          <p:spPr bwMode="auto">
            <a:xfrm>
              <a:off x="381000" y="1676400"/>
              <a:ext cx="7543800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00"/>
                  </a:solidFill>
                  <a:latin typeface="Calibri" pitchFamily="8" charset="0"/>
                </a:rPr>
                <a:t>Diese können </a:t>
              </a:r>
              <a:r>
                <a:rPr lang="de-DE" b="1" dirty="0">
                  <a:solidFill>
                    <a:srgbClr val="000000"/>
                  </a:solidFill>
                  <a:latin typeface="Calibri" pitchFamily="8" charset="0"/>
                </a:rPr>
                <a:t>unterschiedlich skaliert sein</a:t>
              </a:r>
              <a:r>
                <a:rPr lang="de-DE" dirty="0">
                  <a:solidFill>
                    <a:srgbClr val="000000"/>
                  </a:solidFill>
                  <a:latin typeface="Calibri" pitchFamily="8" charset="0"/>
                </a:rPr>
                <a:t>: z.B. H-Töne zu Beginn der Phrase sind wegen der Deklination grundsätzlich höher skaliert als später in der Phrase</a:t>
              </a:r>
              <a:r>
                <a:rPr lang="de-DE" dirty="0" smtClean="0">
                  <a:solidFill>
                    <a:srgbClr val="000000"/>
                  </a:solidFill>
                  <a:latin typeface="Calibri" pitchFamily="8" charset="0"/>
                </a:rPr>
                <a:t>. Ein L-Ton zu Beginn einer Phrase kann daher höher sein als ein davor kommender H (in der vorigen Phrase)</a:t>
              </a:r>
              <a:endParaRPr lang="de-DE" dirty="0">
                <a:solidFill>
                  <a:srgbClr val="000000"/>
                </a:solidFill>
                <a:latin typeface="Calibri" pitchFamily="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304800" y="4495800"/>
              <a:ext cx="15240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066800" y="5257800"/>
              <a:ext cx="7010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1422400" y="4038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819400" y="4419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267200" y="4800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76400" y="3657601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95600" y="40386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44196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5791200" y="4343400"/>
              <a:ext cx="754795" cy="203200"/>
            </a:xfrm>
            <a:custGeom>
              <a:avLst/>
              <a:gdLst>
                <a:gd name="connsiteX0" fmla="*/ 0 w 754795"/>
                <a:gd name="connsiteY0" fmla="*/ 177800 h 203200"/>
                <a:gd name="connsiteX1" fmla="*/ 101600 w 754795"/>
                <a:gd name="connsiteY1" fmla="*/ 186266 h 203200"/>
                <a:gd name="connsiteX2" fmla="*/ 203200 w 754795"/>
                <a:gd name="connsiteY2" fmla="*/ 203200 h 203200"/>
                <a:gd name="connsiteX3" fmla="*/ 474133 w 754795"/>
                <a:gd name="connsiteY3" fmla="*/ 194733 h 203200"/>
                <a:gd name="connsiteX4" fmla="*/ 508000 w 754795"/>
                <a:gd name="connsiteY4" fmla="*/ 186266 h 203200"/>
                <a:gd name="connsiteX5" fmla="*/ 575733 w 754795"/>
                <a:gd name="connsiteY5" fmla="*/ 152400 h 203200"/>
                <a:gd name="connsiteX6" fmla="*/ 601133 w 754795"/>
                <a:gd name="connsiteY6" fmla="*/ 135466 h 203200"/>
                <a:gd name="connsiteX7" fmla="*/ 651933 w 754795"/>
                <a:gd name="connsiteY7" fmla="*/ 110066 h 203200"/>
                <a:gd name="connsiteX8" fmla="*/ 668867 w 754795"/>
                <a:gd name="connsiteY8" fmla="*/ 84666 h 203200"/>
                <a:gd name="connsiteX9" fmla="*/ 702733 w 754795"/>
                <a:gd name="connsiteY9" fmla="*/ 67733 h 203200"/>
                <a:gd name="connsiteX10" fmla="*/ 753533 w 754795"/>
                <a:gd name="connsiteY10" fmla="*/ 8466 h 203200"/>
                <a:gd name="connsiteX11" fmla="*/ 753533 w 754795"/>
                <a:gd name="connsiteY1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4795" h="203200">
                  <a:moveTo>
                    <a:pt x="0" y="177800"/>
                  </a:moveTo>
                  <a:cubicBezTo>
                    <a:pt x="33867" y="180622"/>
                    <a:pt x="67878" y="182051"/>
                    <a:pt x="101600" y="186266"/>
                  </a:cubicBezTo>
                  <a:cubicBezTo>
                    <a:pt x="135669" y="190525"/>
                    <a:pt x="203200" y="203200"/>
                    <a:pt x="203200" y="203200"/>
                  </a:cubicBezTo>
                  <a:cubicBezTo>
                    <a:pt x="293511" y="200378"/>
                    <a:pt x="383917" y="199745"/>
                    <a:pt x="474133" y="194733"/>
                  </a:cubicBezTo>
                  <a:cubicBezTo>
                    <a:pt x="485752" y="194088"/>
                    <a:pt x="497366" y="190992"/>
                    <a:pt x="508000" y="186266"/>
                  </a:cubicBezTo>
                  <a:cubicBezTo>
                    <a:pt x="627947" y="132956"/>
                    <a:pt x="496780" y="178716"/>
                    <a:pt x="575733" y="152400"/>
                  </a:cubicBezTo>
                  <a:cubicBezTo>
                    <a:pt x="584200" y="146755"/>
                    <a:pt x="592031" y="140017"/>
                    <a:pt x="601133" y="135466"/>
                  </a:cubicBezTo>
                  <a:cubicBezTo>
                    <a:pt x="671240" y="100412"/>
                    <a:pt x="579139" y="158597"/>
                    <a:pt x="651933" y="110066"/>
                  </a:cubicBezTo>
                  <a:cubicBezTo>
                    <a:pt x="657578" y="101599"/>
                    <a:pt x="661050" y="91180"/>
                    <a:pt x="668867" y="84666"/>
                  </a:cubicBezTo>
                  <a:cubicBezTo>
                    <a:pt x="678563" y="76586"/>
                    <a:pt x="692636" y="75306"/>
                    <a:pt x="702733" y="67733"/>
                  </a:cubicBezTo>
                  <a:cubicBezTo>
                    <a:pt x="719399" y="55233"/>
                    <a:pt x="743293" y="28945"/>
                    <a:pt x="753533" y="8466"/>
                  </a:cubicBezTo>
                  <a:cubicBezTo>
                    <a:pt x="754795" y="5942"/>
                    <a:pt x="753533" y="2822"/>
                    <a:pt x="75353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67400" y="4461933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L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" y="40386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f0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86200" y="53340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Dauer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0"/>
            <a:ext cx="4572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Neuere Einflüsse: </a:t>
            </a:r>
            <a:r>
              <a:rPr lang="de-DE" dirty="0" err="1">
                <a:latin typeface="Calibri"/>
                <a:cs typeface="Calibri"/>
              </a:rPr>
              <a:t>autosegmentell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657850"/>
            <a:ext cx="7772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Die A-M Theorie der Intonation übernimmt die Idee, dass H und L </a:t>
            </a:r>
            <a:r>
              <a:rPr lang="de-DE" dirty="0" smtClean="0">
                <a:latin typeface="Calibri"/>
                <a:cs typeface="Calibri"/>
              </a:rPr>
              <a:t>Töne </a:t>
            </a:r>
            <a:r>
              <a:rPr lang="de-DE" dirty="0">
                <a:latin typeface="Calibri"/>
                <a:cs typeface="Calibri"/>
              </a:rPr>
              <a:t>mit Segmenten (und anderen prosodischen Einheiten) </a:t>
            </a:r>
            <a:r>
              <a:rPr lang="de-DE" dirty="0" smtClean="0">
                <a:latin typeface="Calibri"/>
                <a:cs typeface="Calibri"/>
              </a:rPr>
              <a:t>autonom (</a:t>
            </a:r>
            <a:r>
              <a:rPr lang="de-DE" dirty="0" err="1" smtClean="0">
                <a:latin typeface="Calibri"/>
                <a:cs typeface="Calibri"/>
              </a:rPr>
              <a:t>autosegmentell</a:t>
            </a:r>
            <a:r>
              <a:rPr lang="de-DE" dirty="0" smtClean="0">
                <a:latin typeface="Calibri"/>
                <a:cs typeface="Calibri"/>
              </a:rPr>
              <a:t>) </a:t>
            </a:r>
            <a:r>
              <a:rPr lang="de-DE" b="1" dirty="0">
                <a:latin typeface="Calibri"/>
                <a:cs typeface="Calibri"/>
              </a:rPr>
              <a:t>assoziiert</a:t>
            </a:r>
            <a:r>
              <a:rPr lang="de-DE" dirty="0">
                <a:latin typeface="Calibri"/>
                <a:cs typeface="Calibri"/>
              </a:rPr>
              <a:t> werden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52400" y="381000"/>
            <a:ext cx="8382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Die ursprüngliche Anwendung</a:t>
            </a:r>
            <a:r>
              <a:rPr lang="de-DE" dirty="0" smtClean="0">
                <a:latin typeface="Calibri"/>
                <a:cs typeface="Calibri"/>
              </a:rPr>
              <a:t> von </a:t>
            </a:r>
            <a:r>
              <a:rPr lang="de-DE" dirty="0" err="1" smtClean="0">
                <a:latin typeface="Calibri"/>
                <a:cs typeface="Calibri"/>
              </a:rPr>
              <a:t>autosegmentell</a:t>
            </a:r>
            <a:r>
              <a:rPr lang="de-DE" dirty="0" smtClean="0">
                <a:latin typeface="Calibri"/>
                <a:cs typeface="Calibri"/>
              </a:rPr>
              <a:t> ist </a:t>
            </a:r>
            <a:r>
              <a:rPr lang="de-DE" dirty="0">
                <a:latin typeface="Calibri"/>
                <a:cs typeface="Calibri"/>
              </a:rPr>
              <a:t>in der Analyse lexikalischer Töne in afrikanischen Tonsprachen (</a:t>
            </a:r>
            <a:r>
              <a:rPr lang="de-DE" dirty="0" err="1">
                <a:latin typeface="Calibri"/>
                <a:cs typeface="Calibri"/>
              </a:rPr>
              <a:t>Goldsmith</a:t>
            </a:r>
            <a:r>
              <a:rPr lang="de-DE" dirty="0">
                <a:latin typeface="Calibri"/>
                <a:cs typeface="Calibri"/>
              </a:rPr>
              <a:t>, 1976; Leben, 1975).  Segmente aber nicht unbedingt deren Töne können getilgt werden - daher müssen Töne und Segmente </a:t>
            </a:r>
            <a:r>
              <a:rPr lang="de-DE" b="1" dirty="0">
                <a:latin typeface="Calibri"/>
                <a:cs typeface="Calibri"/>
              </a:rPr>
              <a:t>voneinander unabhängig</a:t>
            </a:r>
            <a:r>
              <a:rPr lang="de-DE" dirty="0">
                <a:latin typeface="Calibri"/>
                <a:cs typeface="Calibri"/>
              </a:rPr>
              <a:t> (= </a:t>
            </a:r>
            <a:r>
              <a:rPr lang="de-DE" b="1" dirty="0" err="1">
                <a:latin typeface="Calibri"/>
                <a:cs typeface="Calibri"/>
              </a:rPr>
              <a:t>autosegmentell</a:t>
            </a:r>
            <a:r>
              <a:rPr lang="de-DE" dirty="0">
                <a:latin typeface="Calibri"/>
                <a:cs typeface="Calibri"/>
              </a:rPr>
              <a:t>) sein, </a:t>
            </a:r>
            <a:r>
              <a:rPr lang="de-DE" dirty="0" err="1">
                <a:latin typeface="Calibri"/>
                <a:cs typeface="Calibri"/>
              </a:rPr>
              <a:t>zB</a:t>
            </a:r>
            <a:r>
              <a:rPr lang="de-DE" dirty="0">
                <a:latin typeface="Calibri"/>
                <a:cs typeface="Calibri"/>
              </a:rPr>
              <a:t>: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542088" y="3517900"/>
            <a:ext cx="2120900" cy="2105025"/>
            <a:chOff x="4138" y="2534"/>
            <a:chExt cx="1336" cy="1326"/>
          </a:xfrm>
        </p:grpSpPr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5050" y="3158"/>
              <a:ext cx="3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r  i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4954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 flipV="1">
              <a:off x="5290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5242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4138" y="3158"/>
              <a:ext cx="7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c  e  d  e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V="1">
              <a:off x="4446" y="29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4340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auto">
            <a:xfrm>
              <a:off x="4854" y="2938"/>
              <a:ext cx="8" cy="216"/>
            </a:xfrm>
            <a:custGeom>
              <a:avLst/>
              <a:gdLst>
                <a:gd name="T0" fmla="*/ 8 w 8"/>
                <a:gd name="T1" fmla="*/ 216 h 216"/>
                <a:gd name="T2" fmla="*/ 0 w 8"/>
                <a:gd name="T3" fmla="*/ 0 h 216"/>
                <a:gd name="T4" fmla="*/ 0 60000 65536"/>
                <a:gd name="T5" fmla="*/ 0 60000 65536"/>
                <a:gd name="T6" fmla="*/ 0 w 8"/>
                <a:gd name="T7" fmla="*/ 0 h 216"/>
                <a:gd name="T8" fmla="*/ 8 w 8"/>
                <a:gd name="T9" fmla="*/ 216 h 2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16">
                  <a:moveTo>
                    <a:pt x="8" y="21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4" name="Text Box 27"/>
            <p:cNvSpPr txBox="1">
              <a:spLocks noChangeArrowheads="1"/>
            </p:cNvSpPr>
            <p:nvPr/>
          </p:nvSpPr>
          <p:spPr bwMode="auto">
            <a:xfrm>
              <a:off x="4772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5" name="Freeform 28"/>
            <p:cNvSpPr>
              <a:spLocks/>
            </p:cNvSpPr>
            <p:nvPr/>
          </p:nvSpPr>
          <p:spPr bwMode="auto">
            <a:xfrm>
              <a:off x="5098" y="3446"/>
              <a:ext cx="376" cy="273"/>
            </a:xfrm>
            <a:custGeom>
              <a:avLst/>
              <a:gdLst>
                <a:gd name="T0" fmla="*/ 0 w 376"/>
                <a:gd name="T1" fmla="*/ 17 h 273"/>
                <a:gd name="T2" fmla="*/ 160 w 376"/>
                <a:gd name="T3" fmla="*/ 33 h 273"/>
                <a:gd name="T4" fmla="*/ 216 w 376"/>
                <a:gd name="T5" fmla="*/ 217 h 273"/>
                <a:gd name="T6" fmla="*/ 264 w 376"/>
                <a:gd name="T7" fmla="*/ 257 h 273"/>
                <a:gd name="T8" fmla="*/ 312 w 376"/>
                <a:gd name="T9" fmla="*/ 273 h 273"/>
                <a:gd name="T10" fmla="*/ 376 w 376"/>
                <a:gd name="T11" fmla="*/ 265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6"/>
                <a:gd name="T19" fmla="*/ 0 h 273"/>
                <a:gd name="T20" fmla="*/ 376 w 376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6" h="273">
                  <a:moveTo>
                    <a:pt x="0" y="17"/>
                  </a:moveTo>
                  <a:cubicBezTo>
                    <a:pt x="55" y="6"/>
                    <a:pt x="111" y="0"/>
                    <a:pt x="160" y="33"/>
                  </a:cubicBezTo>
                  <a:cubicBezTo>
                    <a:pt x="180" y="94"/>
                    <a:pt x="196" y="156"/>
                    <a:pt x="216" y="217"/>
                  </a:cubicBezTo>
                  <a:cubicBezTo>
                    <a:pt x="219" y="227"/>
                    <a:pt x="254" y="253"/>
                    <a:pt x="264" y="257"/>
                  </a:cubicBezTo>
                  <a:cubicBezTo>
                    <a:pt x="279" y="264"/>
                    <a:pt x="312" y="273"/>
                    <a:pt x="312" y="273"/>
                  </a:cubicBezTo>
                  <a:cubicBezTo>
                    <a:pt x="354" y="262"/>
                    <a:pt x="333" y="265"/>
                    <a:pt x="376" y="26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" name="Freeform 29"/>
            <p:cNvSpPr>
              <a:spLocks/>
            </p:cNvSpPr>
            <p:nvPr/>
          </p:nvSpPr>
          <p:spPr bwMode="auto">
            <a:xfrm>
              <a:off x="4264" y="3504"/>
              <a:ext cx="552" cy="356"/>
            </a:xfrm>
            <a:custGeom>
              <a:avLst/>
              <a:gdLst>
                <a:gd name="T0" fmla="*/ 0 w 552"/>
                <a:gd name="T1" fmla="*/ 40 h 356"/>
                <a:gd name="T2" fmla="*/ 144 w 552"/>
                <a:gd name="T3" fmla="*/ 0 h 356"/>
                <a:gd name="T4" fmla="*/ 240 w 552"/>
                <a:gd name="T5" fmla="*/ 24 h 356"/>
                <a:gd name="T6" fmla="*/ 288 w 552"/>
                <a:gd name="T7" fmla="*/ 56 h 356"/>
                <a:gd name="T8" fmla="*/ 312 w 552"/>
                <a:gd name="T9" fmla="*/ 72 h 356"/>
                <a:gd name="T10" fmla="*/ 384 w 552"/>
                <a:gd name="T11" fmla="*/ 168 h 356"/>
                <a:gd name="T12" fmla="*/ 440 w 552"/>
                <a:gd name="T13" fmla="*/ 312 h 356"/>
                <a:gd name="T14" fmla="*/ 488 w 552"/>
                <a:gd name="T15" fmla="*/ 344 h 356"/>
                <a:gd name="T16" fmla="*/ 552 w 552"/>
                <a:gd name="T17" fmla="*/ 344 h 3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2"/>
                <a:gd name="T28" fmla="*/ 0 h 356"/>
                <a:gd name="T29" fmla="*/ 552 w 552"/>
                <a:gd name="T30" fmla="*/ 356 h 3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2" h="356">
                  <a:moveTo>
                    <a:pt x="0" y="40"/>
                  </a:moveTo>
                  <a:cubicBezTo>
                    <a:pt x="48" y="24"/>
                    <a:pt x="97" y="16"/>
                    <a:pt x="144" y="0"/>
                  </a:cubicBezTo>
                  <a:cubicBezTo>
                    <a:pt x="209" y="11"/>
                    <a:pt x="177" y="3"/>
                    <a:pt x="240" y="24"/>
                  </a:cubicBezTo>
                  <a:cubicBezTo>
                    <a:pt x="258" y="30"/>
                    <a:pt x="272" y="45"/>
                    <a:pt x="288" y="56"/>
                  </a:cubicBezTo>
                  <a:cubicBezTo>
                    <a:pt x="296" y="61"/>
                    <a:pt x="312" y="72"/>
                    <a:pt x="312" y="72"/>
                  </a:cubicBezTo>
                  <a:cubicBezTo>
                    <a:pt x="335" y="106"/>
                    <a:pt x="361" y="133"/>
                    <a:pt x="384" y="168"/>
                  </a:cubicBezTo>
                  <a:cubicBezTo>
                    <a:pt x="411" y="208"/>
                    <a:pt x="401" y="278"/>
                    <a:pt x="440" y="312"/>
                  </a:cubicBezTo>
                  <a:cubicBezTo>
                    <a:pt x="454" y="325"/>
                    <a:pt x="472" y="333"/>
                    <a:pt x="488" y="344"/>
                  </a:cubicBezTo>
                  <a:cubicBezTo>
                    <a:pt x="506" y="356"/>
                    <a:pt x="531" y="344"/>
                    <a:pt x="552" y="3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7" name="Freeform 30"/>
            <p:cNvSpPr>
              <a:spLocks/>
            </p:cNvSpPr>
            <p:nvPr/>
          </p:nvSpPr>
          <p:spPr bwMode="auto">
            <a:xfrm>
              <a:off x="4810" y="3468"/>
              <a:ext cx="288" cy="386"/>
            </a:xfrm>
            <a:custGeom>
              <a:avLst/>
              <a:gdLst>
                <a:gd name="T0" fmla="*/ 0 w 288"/>
                <a:gd name="T1" fmla="*/ 386 h 386"/>
                <a:gd name="T2" fmla="*/ 80 w 288"/>
                <a:gd name="T3" fmla="*/ 362 h 386"/>
                <a:gd name="T4" fmla="*/ 104 w 288"/>
                <a:gd name="T5" fmla="*/ 354 h 386"/>
                <a:gd name="T6" fmla="*/ 192 w 288"/>
                <a:gd name="T7" fmla="*/ 234 h 386"/>
                <a:gd name="T8" fmla="*/ 232 w 288"/>
                <a:gd name="T9" fmla="*/ 162 h 386"/>
                <a:gd name="T10" fmla="*/ 264 w 288"/>
                <a:gd name="T11" fmla="*/ 26 h 386"/>
                <a:gd name="T12" fmla="*/ 288 w 288"/>
                <a:gd name="T13" fmla="*/ 2 h 3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386"/>
                <a:gd name="T23" fmla="*/ 288 w 288"/>
                <a:gd name="T24" fmla="*/ 386 h 3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386">
                  <a:moveTo>
                    <a:pt x="0" y="386"/>
                  </a:moveTo>
                  <a:cubicBezTo>
                    <a:pt x="48" y="374"/>
                    <a:pt x="22" y="381"/>
                    <a:pt x="80" y="362"/>
                  </a:cubicBezTo>
                  <a:cubicBezTo>
                    <a:pt x="88" y="359"/>
                    <a:pt x="104" y="354"/>
                    <a:pt x="104" y="354"/>
                  </a:cubicBezTo>
                  <a:cubicBezTo>
                    <a:pt x="141" y="317"/>
                    <a:pt x="167" y="279"/>
                    <a:pt x="192" y="234"/>
                  </a:cubicBezTo>
                  <a:cubicBezTo>
                    <a:pt x="238" y="151"/>
                    <a:pt x="214" y="216"/>
                    <a:pt x="232" y="162"/>
                  </a:cubicBezTo>
                  <a:cubicBezTo>
                    <a:pt x="237" y="122"/>
                    <a:pt x="240" y="62"/>
                    <a:pt x="264" y="26"/>
                  </a:cubicBezTo>
                  <a:cubicBezTo>
                    <a:pt x="281" y="0"/>
                    <a:pt x="270" y="2"/>
                    <a:pt x="288" y="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 flipV="1">
              <a:off x="4858" y="291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152400" y="2438400"/>
            <a:ext cx="7078663" cy="3130550"/>
            <a:chOff x="113" y="1854"/>
            <a:chExt cx="4459" cy="1972"/>
          </a:xfrm>
        </p:grpSpPr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3130" y="3158"/>
              <a:ext cx="4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a r i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 flipV="1">
              <a:off x="3226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3082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 flipV="1">
              <a:off x="3466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3418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3156" y="3412"/>
              <a:ext cx="376" cy="273"/>
            </a:xfrm>
            <a:custGeom>
              <a:avLst/>
              <a:gdLst>
                <a:gd name="T0" fmla="*/ 0 w 376"/>
                <a:gd name="T1" fmla="*/ 17 h 273"/>
                <a:gd name="T2" fmla="*/ 160 w 376"/>
                <a:gd name="T3" fmla="*/ 33 h 273"/>
                <a:gd name="T4" fmla="*/ 216 w 376"/>
                <a:gd name="T5" fmla="*/ 217 h 273"/>
                <a:gd name="T6" fmla="*/ 264 w 376"/>
                <a:gd name="T7" fmla="*/ 257 h 273"/>
                <a:gd name="T8" fmla="*/ 312 w 376"/>
                <a:gd name="T9" fmla="*/ 273 h 273"/>
                <a:gd name="T10" fmla="*/ 376 w 376"/>
                <a:gd name="T11" fmla="*/ 265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6"/>
                <a:gd name="T19" fmla="*/ 0 h 273"/>
                <a:gd name="T20" fmla="*/ 376 w 376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6" h="273">
                  <a:moveTo>
                    <a:pt x="0" y="17"/>
                  </a:moveTo>
                  <a:cubicBezTo>
                    <a:pt x="55" y="6"/>
                    <a:pt x="111" y="0"/>
                    <a:pt x="160" y="33"/>
                  </a:cubicBezTo>
                  <a:cubicBezTo>
                    <a:pt x="180" y="94"/>
                    <a:pt x="196" y="156"/>
                    <a:pt x="216" y="217"/>
                  </a:cubicBezTo>
                  <a:cubicBezTo>
                    <a:pt x="219" y="227"/>
                    <a:pt x="254" y="253"/>
                    <a:pt x="264" y="257"/>
                  </a:cubicBezTo>
                  <a:cubicBezTo>
                    <a:pt x="279" y="264"/>
                    <a:pt x="312" y="273"/>
                    <a:pt x="312" y="273"/>
                  </a:cubicBezTo>
                  <a:cubicBezTo>
                    <a:pt x="354" y="262"/>
                    <a:pt x="333" y="265"/>
                    <a:pt x="376" y="26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1882" y="3158"/>
              <a:ext cx="8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 err="1">
                  <a:latin typeface="Calibri"/>
                  <a:cs typeface="Calibri"/>
                </a:rPr>
                <a:t>c</a:t>
              </a:r>
              <a:r>
                <a:rPr lang="en-GB" dirty="0">
                  <a:latin typeface="Calibri"/>
                  <a:cs typeface="Calibri"/>
                </a:rPr>
                <a:t> 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 smtClean="0">
                  <a:latin typeface="Calibri"/>
                  <a:cs typeface="Calibri"/>
                </a:rPr>
                <a:t>e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>
                  <a:latin typeface="Calibri"/>
                  <a:cs typeface="Calibri"/>
                </a:rPr>
                <a:t>d</a:t>
              </a:r>
              <a:r>
                <a:rPr lang="en-GB" dirty="0">
                  <a:latin typeface="Calibri"/>
                  <a:cs typeface="Calibri"/>
                </a:rPr>
                <a:t> 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 smtClean="0">
                  <a:latin typeface="Calibri"/>
                  <a:cs typeface="Calibri"/>
                </a:rPr>
                <a:t>e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 flipV="1">
              <a:off x="2190" y="29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2084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 flipV="1">
              <a:off x="2602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516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1" name="Freeform 17"/>
            <p:cNvSpPr>
              <a:spLocks/>
            </p:cNvSpPr>
            <p:nvPr/>
          </p:nvSpPr>
          <p:spPr bwMode="auto">
            <a:xfrm>
              <a:off x="2130" y="3470"/>
              <a:ext cx="552" cy="356"/>
            </a:xfrm>
            <a:custGeom>
              <a:avLst/>
              <a:gdLst>
                <a:gd name="T0" fmla="*/ 0 w 552"/>
                <a:gd name="T1" fmla="*/ 40 h 356"/>
                <a:gd name="T2" fmla="*/ 144 w 552"/>
                <a:gd name="T3" fmla="*/ 0 h 356"/>
                <a:gd name="T4" fmla="*/ 240 w 552"/>
                <a:gd name="T5" fmla="*/ 24 h 356"/>
                <a:gd name="T6" fmla="*/ 288 w 552"/>
                <a:gd name="T7" fmla="*/ 56 h 356"/>
                <a:gd name="T8" fmla="*/ 312 w 552"/>
                <a:gd name="T9" fmla="*/ 72 h 356"/>
                <a:gd name="T10" fmla="*/ 384 w 552"/>
                <a:gd name="T11" fmla="*/ 168 h 356"/>
                <a:gd name="T12" fmla="*/ 440 w 552"/>
                <a:gd name="T13" fmla="*/ 312 h 356"/>
                <a:gd name="T14" fmla="*/ 488 w 552"/>
                <a:gd name="T15" fmla="*/ 344 h 356"/>
                <a:gd name="T16" fmla="*/ 552 w 552"/>
                <a:gd name="T17" fmla="*/ 344 h 3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2"/>
                <a:gd name="T28" fmla="*/ 0 h 356"/>
                <a:gd name="T29" fmla="*/ 552 w 552"/>
                <a:gd name="T30" fmla="*/ 356 h 3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2" h="356">
                  <a:moveTo>
                    <a:pt x="0" y="40"/>
                  </a:moveTo>
                  <a:cubicBezTo>
                    <a:pt x="48" y="24"/>
                    <a:pt x="97" y="16"/>
                    <a:pt x="144" y="0"/>
                  </a:cubicBezTo>
                  <a:cubicBezTo>
                    <a:pt x="209" y="11"/>
                    <a:pt x="177" y="3"/>
                    <a:pt x="240" y="24"/>
                  </a:cubicBezTo>
                  <a:cubicBezTo>
                    <a:pt x="258" y="30"/>
                    <a:pt x="272" y="45"/>
                    <a:pt x="288" y="56"/>
                  </a:cubicBezTo>
                  <a:cubicBezTo>
                    <a:pt x="296" y="61"/>
                    <a:pt x="312" y="72"/>
                    <a:pt x="312" y="72"/>
                  </a:cubicBezTo>
                  <a:cubicBezTo>
                    <a:pt x="335" y="106"/>
                    <a:pt x="361" y="133"/>
                    <a:pt x="384" y="168"/>
                  </a:cubicBezTo>
                  <a:cubicBezTo>
                    <a:pt x="411" y="208"/>
                    <a:pt x="401" y="278"/>
                    <a:pt x="440" y="312"/>
                  </a:cubicBezTo>
                  <a:cubicBezTo>
                    <a:pt x="454" y="325"/>
                    <a:pt x="472" y="333"/>
                    <a:pt x="488" y="344"/>
                  </a:cubicBezTo>
                  <a:cubicBezTo>
                    <a:pt x="506" y="356"/>
                    <a:pt x="531" y="344"/>
                    <a:pt x="552" y="3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2832" y="2991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+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2971" y="2160"/>
              <a:ext cx="6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+Suffix</a:t>
              </a: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373" y="2535"/>
              <a:ext cx="9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rgbClr val="0000FF"/>
                  </a:solidFill>
                  <a:latin typeface="Calibri"/>
                  <a:cs typeface="Calibri"/>
                </a:rPr>
                <a:t>Ton-</a:t>
              </a:r>
              <a:r>
                <a:rPr lang="en-GB" dirty="0" err="1">
                  <a:solidFill>
                    <a:srgbClr val="0000FF"/>
                  </a:solidFill>
                  <a:latin typeface="Calibri"/>
                  <a:cs typeface="Calibri"/>
                </a:rPr>
                <a:t>Ebene</a:t>
              </a:r>
              <a:endParaRPr lang="en-GB" dirty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113" y="3294"/>
              <a:ext cx="13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rgbClr val="0000FF"/>
                  </a:solidFill>
                  <a:latin typeface="Calibri"/>
                  <a:cs typeface="Calibri"/>
                </a:rPr>
                <a:t>Segment-</a:t>
              </a:r>
              <a:r>
                <a:rPr lang="en-GB" dirty="0" err="1">
                  <a:solidFill>
                    <a:srgbClr val="0000FF"/>
                  </a:solidFill>
                  <a:latin typeface="Calibri"/>
                  <a:cs typeface="Calibri"/>
                </a:rPr>
                <a:t>Ebene</a:t>
              </a:r>
              <a:endParaRPr lang="en-GB" dirty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431" y="2931"/>
              <a:ext cx="10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>
                  <a:latin typeface="Calibri"/>
                  <a:cs typeface="Calibri"/>
                </a:rPr>
                <a:t>Assoziation</a:t>
              </a:r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884" y="279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884" y="315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373" y="1854"/>
              <a:ext cx="41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latin typeface="Calibri"/>
                  <a:cs typeface="Calibri"/>
                </a:rPr>
                <a:t>Ton-</a:t>
              </a:r>
              <a:r>
                <a:rPr lang="en-GB" dirty="0" err="1">
                  <a:latin typeface="Calibri"/>
                  <a:cs typeface="Calibri"/>
                </a:rPr>
                <a:t>Darstellung</a:t>
              </a:r>
              <a:r>
                <a:rPr lang="en-GB" dirty="0">
                  <a:latin typeface="Calibri"/>
                  <a:cs typeface="Calibri"/>
                </a:rPr>
                <a:t> in </a:t>
              </a:r>
              <a:r>
                <a:rPr lang="en-GB" dirty="0" smtClean="0">
                  <a:latin typeface="Calibri"/>
                  <a:cs typeface="Calibri"/>
                </a:rPr>
                <a:t>Margi (</a:t>
              </a:r>
              <a:r>
                <a:rPr lang="en-GB" dirty="0" err="1" smtClean="0">
                  <a:latin typeface="Calibri"/>
                  <a:cs typeface="Calibri"/>
                </a:rPr>
                <a:t>Ost</a:t>
              </a:r>
              <a:r>
                <a:rPr lang="en-GB" dirty="0" smtClean="0">
                  <a:latin typeface="Calibri"/>
                  <a:cs typeface="Calibri"/>
                </a:rPr>
                <a:t>- und N.E. Nigeria) </a:t>
              </a:r>
              <a:endParaRPr lang="en-GB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0"/>
            <a:ext cx="3505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Neuere Einflüsse: metrisch</a:t>
            </a: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381000" y="4343402"/>
            <a:ext cx="3400425" cy="1300163"/>
            <a:chOff x="1144" y="3113"/>
            <a:chExt cx="2142" cy="819"/>
          </a:xfrm>
        </p:grpSpPr>
        <p:sp>
          <p:nvSpPr>
            <p:cNvPr id="19470" name="Text Box 58"/>
            <p:cNvSpPr txBox="1">
              <a:spLocks noChangeArrowheads="1"/>
            </p:cNvSpPr>
            <p:nvPr/>
          </p:nvSpPr>
          <p:spPr bwMode="auto">
            <a:xfrm>
              <a:off x="1912" y="3641"/>
              <a:ext cx="13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Ab er</a:t>
              </a:r>
              <a:r>
                <a:rPr lang="de-DE" dirty="0" smtClean="0">
                  <a:latin typeface="Calibri"/>
                  <a:cs typeface="Calibri"/>
                </a:rPr>
                <a:t>    </a:t>
              </a:r>
              <a:r>
                <a:rPr lang="de-DE" dirty="0" err="1">
                  <a:latin typeface="Calibri"/>
                  <a:cs typeface="Calibri"/>
                </a:rPr>
                <a:t>glau</a:t>
              </a:r>
              <a:r>
                <a:rPr lang="de-DE" dirty="0">
                  <a:latin typeface="Calibri"/>
                  <a:cs typeface="Calibri"/>
                </a:rPr>
                <a:t>  b e</a:t>
              </a:r>
              <a:endParaRPr lang="en-GB" dirty="0">
                <a:latin typeface="Calibri"/>
                <a:cs typeface="Calibri"/>
              </a:endParaRPr>
            </a:p>
          </p:txBody>
        </p:sp>
        <p:sp>
          <p:nvSpPr>
            <p:cNvPr id="19471" name="Text Box 60"/>
            <p:cNvSpPr txBox="1">
              <a:spLocks noChangeArrowheads="1"/>
            </p:cNvSpPr>
            <p:nvPr/>
          </p:nvSpPr>
          <p:spPr bwMode="auto">
            <a:xfrm>
              <a:off x="2017" y="3340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s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2" name="Text Box 61"/>
            <p:cNvSpPr txBox="1">
              <a:spLocks noChangeArrowheads="1"/>
            </p:cNvSpPr>
            <p:nvPr/>
          </p:nvSpPr>
          <p:spPr bwMode="auto">
            <a:xfrm>
              <a:off x="2244" y="334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w</a:t>
              </a:r>
              <a:endParaRPr lang="en-GB" dirty="0">
                <a:latin typeface="Calibri"/>
                <a:cs typeface="Calibri"/>
              </a:endParaRPr>
            </a:p>
          </p:txBody>
        </p:sp>
        <p:sp>
          <p:nvSpPr>
            <p:cNvPr id="19473" name="Text Box 62"/>
            <p:cNvSpPr txBox="1">
              <a:spLocks noChangeArrowheads="1"/>
            </p:cNvSpPr>
            <p:nvPr/>
          </p:nvSpPr>
          <p:spPr bwMode="auto">
            <a:xfrm>
              <a:off x="2652" y="3340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s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4" name="Text Box 63"/>
            <p:cNvSpPr txBox="1">
              <a:spLocks noChangeArrowheads="1"/>
            </p:cNvSpPr>
            <p:nvPr/>
          </p:nvSpPr>
          <p:spPr bwMode="auto">
            <a:xfrm>
              <a:off x="3016" y="334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w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5" name="Line 64"/>
            <p:cNvSpPr>
              <a:spLocks noChangeShapeType="1"/>
            </p:cNvSpPr>
            <p:nvPr/>
          </p:nvSpPr>
          <p:spPr bwMode="auto">
            <a:xfrm>
              <a:off x="2108" y="3159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6" name="Line 65"/>
            <p:cNvSpPr>
              <a:spLocks noChangeShapeType="1"/>
            </p:cNvSpPr>
            <p:nvPr/>
          </p:nvSpPr>
          <p:spPr bwMode="auto">
            <a:xfrm>
              <a:off x="2108" y="3159"/>
              <a:ext cx="27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7" name="Line 66"/>
            <p:cNvSpPr>
              <a:spLocks noChangeShapeType="1"/>
            </p:cNvSpPr>
            <p:nvPr/>
          </p:nvSpPr>
          <p:spPr bwMode="auto">
            <a:xfrm>
              <a:off x="2743" y="3113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8" name="Line 67"/>
            <p:cNvSpPr>
              <a:spLocks noChangeShapeType="1"/>
            </p:cNvSpPr>
            <p:nvPr/>
          </p:nvSpPr>
          <p:spPr bwMode="auto">
            <a:xfrm>
              <a:off x="2743" y="3113"/>
              <a:ext cx="27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9" name="Text Box 70"/>
            <p:cNvSpPr txBox="1">
              <a:spLocks noChangeArrowheads="1"/>
            </p:cNvSpPr>
            <p:nvPr/>
          </p:nvSpPr>
          <p:spPr bwMode="auto">
            <a:xfrm>
              <a:off x="1144" y="3306"/>
              <a:ext cx="49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dirty="0" err="1">
                  <a:latin typeface="Calibri"/>
                  <a:cs typeface="Calibri"/>
                </a:rPr>
                <a:t>Silbe</a:t>
              </a:r>
              <a:endParaRPr lang="en-GB" dirty="0">
                <a:latin typeface="Calibri"/>
                <a:cs typeface="Calibri"/>
              </a:endParaRPr>
            </a:p>
          </p:txBody>
        </p:sp>
      </p:grpSp>
      <p:sp>
        <p:nvSpPr>
          <p:cNvPr id="14" name="Text Box 52"/>
          <p:cNvSpPr txBox="1">
            <a:spLocks noChangeArrowheads="1"/>
          </p:cNvSpPr>
          <p:nvPr/>
        </p:nvSpPr>
        <p:spPr bwMode="auto">
          <a:xfrm>
            <a:off x="228600" y="304800"/>
            <a:ext cx="8496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Die ursprüngliche Anwendung</a:t>
            </a:r>
            <a:r>
              <a:rPr lang="de-DE" dirty="0" smtClean="0">
                <a:latin typeface="Calibri"/>
                <a:cs typeface="Calibri"/>
              </a:rPr>
              <a:t> von 'metrisch' war </a:t>
            </a:r>
            <a:r>
              <a:rPr lang="de-DE" dirty="0">
                <a:latin typeface="Calibri"/>
                <a:cs typeface="Calibri"/>
              </a:rPr>
              <a:t>in der Analyse der  </a:t>
            </a:r>
            <a:r>
              <a:rPr lang="de-DE" dirty="0" smtClean="0">
                <a:latin typeface="Calibri"/>
                <a:cs typeface="Calibri"/>
              </a:rPr>
              <a:t>Wortbetonung</a:t>
            </a:r>
            <a:r>
              <a:rPr lang="de-DE" baseline="30000" dirty="0" smtClean="0">
                <a:latin typeface="Calibri"/>
                <a:cs typeface="Calibri"/>
              </a:rPr>
              <a:t>1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baseline="30000" dirty="0" smtClean="0">
                <a:latin typeface="Calibri"/>
                <a:cs typeface="Calibri"/>
              </a:rPr>
              <a:t>2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sz="2000" dirty="0">
                <a:latin typeface="Calibri"/>
                <a:cs typeface="Calibri"/>
              </a:rPr>
              <a:t>(</a:t>
            </a:r>
            <a:r>
              <a:rPr lang="de-DE" sz="2000" dirty="0" err="1">
                <a:latin typeface="Calibri"/>
                <a:cs typeface="Calibri"/>
              </a:rPr>
              <a:t>Liberman</a:t>
            </a:r>
            <a:r>
              <a:rPr lang="de-DE" sz="2000" dirty="0">
                <a:latin typeface="Calibri"/>
                <a:cs typeface="Calibri"/>
              </a:rPr>
              <a:t> &amp; Prince, 1977; </a:t>
            </a:r>
            <a:r>
              <a:rPr lang="de-DE" sz="2000" dirty="0" err="1">
                <a:latin typeface="Calibri"/>
                <a:cs typeface="Calibri"/>
              </a:rPr>
              <a:t>Selkirk</a:t>
            </a:r>
            <a:r>
              <a:rPr lang="de-DE" sz="2000" dirty="0">
                <a:latin typeface="Calibri"/>
                <a:cs typeface="Calibri"/>
              </a:rPr>
              <a:t>, 1980)</a:t>
            </a:r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400050" y="2974975"/>
            <a:ext cx="2851150" cy="1325563"/>
            <a:chOff x="1156" y="2251"/>
            <a:chExt cx="1796" cy="835"/>
          </a:xfrm>
        </p:grpSpPr>
        <p:sp>
          <p:nvSpPr>
            <p:cNvPr id="19464" name="Text Box 68"/>
            <p:cNvSpPr txBox="1">
              <a:spLocks noChangeArrowheads="1"/>
            </p:cNvSpPr>
            <p:nvPr/>
          </p:nvSpPr>
          <p:spPr bwMode="auto">
            <a:xfrm>
              <a:off x="2006" y="2761"/>
              <a:ext cx="28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Fs</a:t>
              </a:r>
            </a:p>
          </p:txBody>
        </p:sp>
        <p:sp>
          <p:nvSpPr>
            <p:cNvPr id="19465" name="Text Box 69"/>
            <p:cNvSpPr txBox="1">
              <a:spLocks noChangeArrowheads="1"/>
            </p:cNvSpPr>
            <p:nvPr/>
          </p:nvSpPr>
          <p:spPr bwMode="auto">
            <a:xfrm>
              <a:off x="2608" y="2750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Fw</a:t>
              </a:r>
            </a:p>
          </p:txBody>
        </p:sp>
        <p:sp>
          <p:nvSpPr>
            <p:cNvPr id="19466" name="Text Box 71"/>
            <p:cNvSpPr txBox="1">
              <a:spLocks noChangeArrowheads="1"/>
            </p:cNvSpPr>
            <p:nvPr/>
          </p:nvSpPr>
          <p:spPr bwMode="auto">
            <a:xfrm>
              <a:off x="1202" y="2795"/>
              <a:ext cx="4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Fuß</a:t>
              </a:r>
            </a:p>
          </p:txBody>
        </p:sp>
        <p:sp>
          <p:nvSpPr>
            <p:cNvPr id="19467" name="Line 73"/>
            <p:cNvSpPr>
              <a:spLocks noChangeShapeType="1"/>
            </p:cNvSpPr>
            <p:nvPr/>
          </p:nvSpPr>
          <p:spPr bwMode="auto">
            <a:xfrm>
              <a:off x="2109" y="2432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68" name="Line 74"/>
            <p:cNvSpPr>
              <a:spLocks noChangeShapeType="1"/>
            </p:cNvSpPr>
            <p:nvPr/>
          </p:nvSpPr>
          <p:spPr bwMode="auto">
            <a:xfrm>
              <a:off x="2109" y="2432"/>
              <a:ext cx="63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69" name="Text Box 75"/>
            <p:cNvSpPr txBox="1">
              <a:spLocks noChangeArrowheads="1"/>
            </p:cNvSpPr>
            <p:nvPr/>
          </p:nvSpPr>
          <p:spPr bwMode="auto">
            <a:xfrm>
              <a:off x="1156" y="2251"/>
              <a:ext cx="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Wort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28600" y="1219200"/>
            <a:ext cx="80010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Rhythmus in der metrischen Phonologie  entsteht aus einer hierarchischen Gruppierung von </a:t>
            </a:r>
            <a:r>
              <a:rPr lang="de-DE" dirty="0" smtClean="0">
                <a:latin typeface="Calibri"/>
                <a:cs typeface="Calibri"/>
              </a:rPr>
              <a:t>starken </a:t>
            </a:r>
            <a:r>
              <a:rPr lang="de-DE" dirty="0">
                <a:latin typeface="Calibri"/>
                <a:cs typeface="Calibri"/>
              </a:rPr>
              <a:t>(s) und </a:t>
            </a:r>
            <a:r>
              <a:rPr lang="de-DE" dirty="0" smtClean="0">
                <a:latin typeface="Calibri"/>
                <a:cs typeface="Calibri"/>
              </a:rPr>
              <a:t>schwachen </a:t>
            </a:r>
            <a:r>
              <a:rPr lang="de-DE" dirty="0">
                <a:latin typeface="Calibri"/>
                <a:cs typeface="Calibri"/>
              </a:rPr>
              <a:t>(w) Einheiten: Wörter bestehen aus (dominieren) prosodische Füßen die aus starken und schwachen Silben bestehen: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95800" y="3048000"/>
            <a:ext cx="4648200" cy="228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Die A-M </a:t>
            </a:r>
            <a:r>
              <a:rPr lang="de-DE">
                <a:latin typeface="Calibri"/>
                <a:cs typeface="Calibri"/>
              </a:rPr>
              <a:t>Theorie</a:t>
            </a:r>
            <a:r>
              <a:rPr lang="de-DE" smtClean="0">
                <a:latin typeface="Calibri"/>
                <a:cs typeface="Calibri"/>
              </a:rPr>
              <a:t> übernimmt </a:t>
            </a:r>
            <a:r>
              <a:rPr lang="de-DE" dirty="0">
                <a:latin typeface="Calibri"/>
                <a:cs typeface="Calibri"/>
              </a:rPr>
              <a:t>die Idee, dass </a:t>
            </a:r>
            <a:r>
              <a:rPr lang="de-DE" b="1" dirty="0">
                <a:latin typeface="Calibri"/>
                <a:cs typeface="Calibri"/>
              </a:rPr>
              <a:t>Prosodie</a:t>
            </a:r>
            <a:r>
              <a:rPr lang="de-DE" b="1" dirty="0" smtClean="0">
                <a:latin typeface="Calibri"/>
                <a:cs typeface="Calibri"/>
              </a:rPr>
              <a:t> hierarchisch ist</a:t>
            </a:r>
            <a:r>
              <a:rPr lang="de-DE" dirty="0" smtClean="0">
                <a:latin typeface="Calibri"/>
                <a:cs typeface="Calibri"/>
              </a:rPr>
              <a:t> - </a:t>
            </a:r>
            <a:r>
              <a:rPr lang="de-DE" dirty="0">
                <a:latin typeface="Calibri"/>
                <a:cs typeface="Calibri"/>
              </a:rPr>
              <a:t>und dass H und L Töne </a:t>
            </a:r>
            <a:r>
              <a:rPr lang="de-DE" b="1" dirty="0">
                <a:latin typeface="Calibri"/>
                <a:cs typeface="Calibri"/>
              </a:rPr>
              <a:t>mit unterschiedlichen</a:t>
            </a:r>
            <a:r>
              <a:rPr lang="de-DE" b="1" dirty="0" smtClean="0">
                <a:latin typeface="Calibri"/>
                <a:cs typeface="Calibri"/>
              </a:rPr>
              <a:t> Ebenen der Hierarchie assoziiert werden können</a:t>
            </a:r>
            <a:r>
              <a:rPr lang="de-DE" dirty="0" smtClean="0">
                <a:latin typeface="Calibri"/>
                <a:cs typeface="Calibri"/>
              </a:rPr>
              <a:t>.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172200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/>
                <a:cs typeface="Calibri"/>
              </a:rPr>
              <a:t>1. </a:t>
            </a:r>
            <a:r>
              <a:rPr lang="en-US" sz="1600" dirty="0" err="1" smtClean="0">
                <a:latin typeface="Calibri"/>
                <a:cs typeface="Calibri"/>
              </a:rPr>
              <a:t>Liberman</a:t>
            </a:r>
            <a:r>
              <a:rPr lang="en-US" sz="1600" dirty="0" smtClean="0">
                <a:latin typeface="Calibri"/>
                <a:cs typeface="Calibri"/>
              </a:rPr>
              <a:t> &amp; Prince (1977), </a:t>
            </a:r>
            <a:r>
              <a:rPr lang="en-US" sz="1600" i="1" dirty="0" smtClean="0">
                <a:latin typeface="Calibri"/>
                <a:cs typeface="Calibri"/>
              </a:rPr>
              <a:t>Linguistic Inquiry</a:t>
            </a:r>
            <a:r>
              <a:rPr lang="en-US" sz="1600" dirty="0" smtClean="0">
                <a:latin typeface="Calibri"/>
                <a:cs typeface="Calibri"/>
              </a:rPr>
              <a:t>, 8, 249-336</a:t>
            </a:r>
            <a:endParaRPr lang="de-DE" sz="1600" dirty="0" smtClean="0">
              <a:latin typeface="Calibri"/>
              <a:cs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6400800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/>
                <a:cs typeface="Calibri"/>
              </a:rPr>
              <a:t>2. Selkirk (1980), </a:t>
            </a:r>
            <a:r>
              <a:rPr lang="en-US" sz="1600" i="1" dirty="0" smtClean="0">
                <a:latin typeface="Calibri"/>
                <a:cs typeface="Calibri"/>
              </a:rPr>
              <a:t>Linguistic Inquiry</a:t>
            </a:r>
            <a:r>
              <a:rPr lang="en-US" sz="1600" dirty="0" smtClean="0">
                <a:latin typeface="Calibri"/>
                <a:cs typeface="Calibri"/>
              </a:rPr>
              <a:t>, 11, 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563-605</a:t>
            </a:r>
            <a:endParaRPr lang="de-DE" sz="1600" dirty="0" smtClean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0"/>
            <a:ext cx="6553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Weitere Innovationen: </a:t>
            </a:r>
            <a:r>
              <a:rPr lang="de-DE" dirty="0" err="1">
                <a:latin typeface="Calibri"/>
                <a:cs typeface="Calibri"/>
              </a:rPr>
              <a:t>TOBI-Annotationssystem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33400"/>
            <a:ext cx="7772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TOBI = Tones and Break-Indices: entwickelt aufgrund </a:t>
            </a:r>
            <a:r>
              <a:rPr lang="de-DE" dirty="0" smtClean="0">
                <a:latin typeface="Calibri"/>
                <a:cs typeface="Calibri"/>
              </a:rPr>
              <a:t>mehrerer </a:t>
            </a:r>
            <a:r>
              <a:rPr lang="de-DE" dirty="0">
                <a:latin typeface="Calibri"/>
                <a:cs typeface="Calibri"/>
              </a:rPr>
              <a:t>Workshops in den 90er Jahren</a:t>
            </a:r>
            <a:r>
              <a:rPr lang="de-DE" baseline="30000" dirty="0">
                <a:latin typeface="Calibri"/>
                <a:cs typeface="Calibri"/>
              </a:rPr>
              <a:t>1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1000" y="2514600"/>
            <a:ext cx="8763000" cy="3181528"/>
            <a:chOff x="381000" y="2514600"/>
            <a:chExt cx="8763000" cy="3181528"/>
          </a:xfrm>
        </p:grpSpPr>
        <p:sp>
          <p:nvSpPr>
            <p:cNvPr id="4" name="TextBox 3"/>
            <p:cNvSpPr txBox="1"/>
            <p:nvPr/>
          </p:nvSpPr>
          <p:spPr>
            <a:xfrm>
              <a:off x="381000" y="2514600"/>
              <a:ext cx="6705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1. Untermauert durch die A-M Theorie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" y="4495800"/>
              <a:ext cx="8458200" cy="12003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4. Anpassung von TOBI an viele </a:t>
              </a:r>
              <a:r>
                <a:rPr lang="de-DE" dirty="0" smtClean="0">
                  <a:latin typeface="Calibri"/>
                  <a:cs typeface="Calibri"/>
                </a:rPr>
                <a:t>Sprachen außer englisch: </a:t>
              </a:r>
              <a:r>
                <a:rPr lang="de-DE" dirty="0">
                  <a:latin typeface="Calibri"/>
                  <a:cs typeface="Calibri"/>
                  <a:hlinkClick r:id="rId2"/>
                </a:rPr>
                <a:t>Kantonesisch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3"/>
                </a:rPr>
                <a:t>Deutsch</a:t>
              </a:r>
              <a:r>
                <a:rPr lang="de-DE" dirty="0">
                  <a:latin typeface="Calibri"/>
                  <a:cs typeface="Calibri"/>
                </a:rPr>
                <a:t> </a:t>
              </a:r>
              <a:r>
                <a:rPr lang="de-DE" dirty="0">
                  <a:latin typeface="Calibri"/>
                  <a:cs typeface="Calibri"/>
                  <a:hlinkClick r:id="rId4"/>
                </a:rPr>
                <a:t>Griechisch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5"/>
                </a:rPr>
                <a:t>Japanisch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6"/>
                </a:rPr>
                <a:t>Koreanisch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7"/>
                </a:rPr>
                <a:t>Mandarin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 smtClean="0">
                  <a:latin typeface="Calibri"/>
                  <a:cs typeface="Calibri"/>
                  <a:hlinkClick r:id="rId8"/>
                </a:rPr>
                <a:t>Maltesisch</a:t>
              </a:r>
              <a:r>
                <a:rPr lang="de-DE" dirty="0" smtClean="0">
                  <a:latin typeface="Calibri"/>
                  <a:cs typeface="Calibri"/>
                </a:rPr>
                <a:t> ...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2971800"/>
              <a:ext cx="81534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2. Entwickelt aufgrund interdisziplinärer Beteiligung (Sprachtechnologie, Psycholinguistik, Phonetik)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000" y="3886200"/>
              <a:ext cx="87630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 smtClean="0">
                  <a:latin typeface="Calibri"/>
                  <a:cs typeface="Calibri"/>
                </a:rPr>
                <a:t>3. </a:t>
              </a:r>
              <a:r>
                <a:rPr lang="de-DE" dirty="0">
                  <a:latin typeface="Calibri"/>
                  <a:cs typeface="Calibri"/>
                </a:rPr>
                <a:t>Eine sorgfältige Auswertung der </a:t>
              </a:r>
              <a:r>
                <a:rPr lang="de-DE" dirty="0" err="1">
                  <a:latin typeface="Calibri"/>
                  <a:cs typeface="Calibri"/>
                </a:rPr>
                <a:t>Transkribierer-Zuverlässigkeit</a:t>
              </a:r>
              <a:endParaRPr lang="de-DE" dirty="0">
                <a:latin typeface="Calibri"/>
                <a:cs typeface="Calibri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1000" y="1981200"/>
            <a:ext cx="32004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Erfolgsgründe für TOBI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5867400"/>
            <a:ext cx="8534400" cy="5847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600" dirty="0">
                <a:latin typeface="Calibri"/>
                <a:cs typeface="Calibri"/>
              </a:rPr>
              <a:t>1. Siehe </a:t>
            </a:r>
            <a:r>
              <a:rPr lang="de-DE" sz="1600" dirty="0" err="1">
                <a:latin typeface="Calibri"/>
                <a:cs typeface="Calibri"/>
              </a:rPr>
              <a:t>Beckman</a:t>
            </a:r>
            <a:r>
              <a:rPr lang="de-DE" sz="1600" dirty="0">
                <a:latin typeface="Calibri"/>
                <a:cs typeface="Calibri"/>
              </a:rPr>
              <a:t>, Hirschberg, </a:t>
            </a:r>
            <a:r>
              <a:rPr lang="de-DE" sz="1600" dirty="0" err="1">
                <a:latin typeface="Calibri"/>
                <a:cs typeface="Calibri"/>
              </a:rPr>
              <a:t>Shattuck-Hufnagel</a:t>
            </a:r>
            <a:r>
              <a:rPr lang="de-DE" sz="1600" dirty="0">
                <a:latin typeface="Calibri"/>
                <a:cs typeface="Calibri"/>
              </a:rPr>
              <a:t> (2005) für einen Überblick (beckman05.pdf in </a:t>
            </a:r>
            <a:r>
              <a:rPr lang="en-US" sz="1600" dirty="0">
                <a:latin typeface="Calibri"/>
                <a:cs typeface="Calibri"/>
              </a:rPr>
              <a:t>/</a:t>
            </a:r>
            <a:r>
              <a:rPr lang="en-US" sz="1600" dirty="0" err="1">
                <a:latin typeface="Calibri"/>
                <a:cs typeface="Calibri"/>
              </a:rPr>
              <a:t>vdata/Seminare/Prosody/lit</a:t>
            </a:r>
            <a:r>
              <a:rPr lang="en-US" sz="1600" dirty="0">
                <a:latin typeface="Calibri"/>
                <a:cs typeface="Calibri"/>
              </a:rPr>
              <a:t>)</a:t>
            </a:r>
            <a:endParaRPr lang="de-DE" sz="1600" dirty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371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Tones = Töne. Break-Indices = prosodische Grenzen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3048000" y="1676400"/>
            <a:ext cx="590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Äußerung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Intonationsphrase(n</a:t>
            </a:r>
            <a:r>
              <a:rPr lang="de-DE" dirty="0">
                <a:latin typeface="Calibri"/>
                <a:cs typeface="Calibri"/>
              </a:rPr>
              <a:t>)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71800" y="22860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Intonationsphrase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Intermediärphrase(n</a:t>
            </a:r>
            <a:r>
              <a:rPr lang="de-DE" dirty="0">
                <a:latin typeface="Calibri"/>
                <a:cs typeface="Calibri"/>
              </a:rPr>
              <a:t>)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2971800" y="2895600"/>
            <a:ext cx="5791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Intermediärphrase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>
                <a:latin typeface="Calibri"/>
                <a:cs typeface="Calibri"/>
              </a:rPr>
              <a:t>mindestens ein akzentuiertes Wort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3048000" y="4114800"/>
            <a:ext cx="5797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/>
                <a:cs typeface="Calibri"/>
              </a:rPr>
              <a:t>Akzentuiertes Wort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>
                <a:latin typeface="Calibri"/>
                <a:cs typeface="Calibri"/>
              </a:rPr>
              <a:t>mindestens eine Silbe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85800" y="0"/>
            <a:ext cx="8077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1. Der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hierarchische Teil des A-M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Modells und Phrasengrenzen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838200"/>
            <a:ext cx="46990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>
                <a:latin typeface="Calibri"/>
                <a:cs typeface="Calibri"/>
              </a:rPr>
              <a:t>➝  </a:t>
            </a:r>
            <a:r>
              <a:rPr lang="en-GB" dirty="0" err="1">
                <a:latin typeface="Calibri"/>
                <a:cs typeface="Calibri"/>
              </a:rPr>
              <a:t>besteht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aus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mindestens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einem/r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2590800"/>
            <a:ext cx="17526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Prosodische Phrasen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057400"/>
            <a:ext cx="6096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9600" dirty="0">
                <a:latin typeface="Calibri"/>
                <a:cs typeface="Calibri"/>
              </a:rPr>
              <a:t>{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7"/>
          <p:cNvSpPr txBox="1">
            <a:spLocks noChangeArrowheads="1"/>
          </p:cNvSpPr>
          <p:nvPr/>
        </p:nvSpPr>
        <p:spPr bwMode="auto">
          <a:xfrm>
            <a:off x="1447800" y="0"/>
            <a:ext cx="4927401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Hierarchische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Struktur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im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A-M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Modell</a:t>
            </a:r>
            <a:endParaRPr lang="en-GB" dirty="0">
              <a:solidFill>
                <a:srgbClr val="000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0" y="40386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Times New Roman" pitchFamily="8" charset="0"/>
              </a:rPr>
              <a:t>[(</a:t>
            </a:r>
            <a:r>
              <a:rPr lang="de-DE" sz="2000" dirty="0">
                <a:latin typeface="Times New Roman" pitchFamily="8" charset="0"/>
              </a:rPr>
              <a:t>nur </a:t>
            </a:r>
            <a:r>
              <a:rPr lang="de-DE" sz="2000" u="sng" dirty="0">
                <a:latin typeface="Times New Roman" pitchFamily="8" charset="0"/>
              </a:rPr>
              <a:t>hier</a:t>
            </a:r>
            <a:r>
              <a:rPr lang="de-DE" sz="2000" dirty="0">
                <a:latin typeface="Times New Roman" pitchFamily="8" charset="0"/>
              </a:rPr>
              <a:t> und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dort</a:t>
            </a:r>
            <a:r>
              <a:rPr lang="de-DE" sz="2000" dirty="0">
                <a:latin typeface="Times New Roman" pitchFamily="8" charset="0"/>
              </a:rPr>
              <a:t>)   ]     [(kann man noch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ahnen</a:t>
            </a:r>
            <a:r>
              <a:rPr lang="de-DE" sz="2000" dirty="0">
                <a:latin typeface="Times New Roman" pitchFamily="8" charset="0"/>
              </a:rPr>
              <a:t>)    (wie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schön</a:t>
            </a:r>
            <a:r>
              <a:rPr lang="de-DE" sz="2000" dirty="0">
                <a:latin typeface="Times New Roman" pitchFamily="8" charset="0"/>
              </a:rPr>
              <a:t>   sie war)    ]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1050925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3505200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6172200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1066800" y="1752600"/>
            <a:ext cx="4212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/>
                <a:cs typeface="Calibri"/>
              </a:rPr>
              <a:t>IP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4876800" y="1676400"/>
            <a:ext cx="4212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2514600" y="685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/>
                <a:cs typeface="Calibri"/>
              </a:rPr>
              <a:t>Ä</a:t>
            </a:r>
            <a:r>
              <a:rPr lang="en-GB" dirty="0" err="1">
                <a:latin typeface="Calibri"/>
                <a:cs typeface="Calibri"/>
              </a:rPr>
              <a:t>u</a:t>
            </a:r>
            <a:r>
              <a:rPr lang="de-DE" dirty="0">
                <a:latin typeface="Calibri"/>
                <a:cs typeface="Calibri"/>
              </a:rPr>
              <a:t>ß</a:t>
            </a:r>
            <a:r>
              <a:rPr lang="en-GB" dirty="0" err="1">
                <a:latin typeface="Calibri"/>
                <a:cs typeface="Calibri"/>
              </a:rPr>
              <a:t>erung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 flipH="1">
            <a:off x="1447800" y="1219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>
            <a:off x="3200400" y="12192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3" name="Line 14"/>
          <p:cNvSpPr>
            <a:spLocks noChangeShapeType="1"/>
          </p:cNvSpPr>
          <p:nvPr/>
        </p:nvSpPr>
        <p:spPr bwMode="auto">
          <a:xfrm>
            <a:off x="1219200" y="2209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4" name="Line 15"/>
          <p:cNvSpPr>
            <a:spLocks noChangeShapeType="1"/>
          </p:cNvSpPr>
          <p:nvPr/>
        </p:nvSpPr>
        <p:spPr bwMode="auto">
          <a:xfrm flipH="1">
            <a:off x="3581400" y="20574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>
            <a:off x="5029200" y="2057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6" name="Line 17"/>
          <p:cNvSpPr>
            <a:spLocks noChangeShapeType="1"/>
          </p:cNvSpPr>
          <p:nvPr/>
        </p:nvSpPr>
        <p:spPr bwMode="auto">
          <a:xfrm flipH="1">
            <a:off x="381000" y="3352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 flipH="1">
            <a:off x="9144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>
            <a:off x="12192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1219200" y="3352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 flipH="1">
            <a:off x="3048000" y="3352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1" name="Line 22"/>
          <p:cNvSpPr>
            <a:spLocks noChangeShapeType="1"/>
          </p:cNvSpPr>
          <p:nvPr/>
        </p:nvSpPr>
        <p:spPr bwMode="auto">
          <a:xfrm>
            <a:off x="3733800" y="3352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2" name="Line 23"/>
          <p:cNvSpPr>
            <a:spLocks noChangeShapeType="1"/>
          </p:cNvSpPr>
          <p:nvPr/>
        </p:nvSpPr>
        <p:spPr bwMode="auto">
          <a:xfrm flipH="1">
            <a:off x="3581400" y="3352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3" name="Line 24"/>
          <p:cNvSpPr>
            <a:spLocks noChangeShapeType="1"/>
          </p:cNvSpPr>
          <p:nvPr/>
        </p:nvSpPr>
        <p:spPr bwMode="auto">
          <a:xfrm>
            <a:off x="3733800" y="3352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4" name="Line 25"/>
          <p:cNvSpPr>
            <a:spLocks noChangeShapeType="1"/>
          </p:cNvSpPr>
          <p:nvPr/>
        </p:nvSpPr>
        <p:spPr bwMode="auto">
          <a:xfrm flipH="1">
            <a:off x="5638800" y="32766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6324600" y="3276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6" name="Line 27"/>
          <p:cNvSpPr>
            <a:spLocks noChangeShapeType="1"/>
          </p:cNvSpPr>
          <p:nvPr/>
        </p:nvSpPr>
        <p:spPr bwMode="auto">
          <a:xfrm flipH="1">
            <a:off x="6172200" y="3276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7" name="Line 28"/>
          <p:cNvSpPr>
            <a:spLocks noChangeShapeType="1"/>
          </p:cNvSpPr>
          <p:nvPr/>
        </p:nvSpPr>
        <p:spPr bwMode="auto">
          <a:xfrm>
            <a:off x="6324600" y="3276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8" name="Text Box 29"/>
          <p:cNvSpPr txBox="1">
            <a:spLocks noChangeArrowheads="1"/>
          </p:cNvSpPr>
          <p:nvPr/>
        </p:nvSpPr>
        <p:spPr bwMode="auto">
          <a:xfrm>
            <a:off x="5562600" y="1676400"/>
            <a:ext cx="24659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Intonationsphrase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59" name="Text Box 30"/>
          <p:cNvSpPr txBox="1">
            <a:spLocks noChangeArrowheads="1"/>
          </p:cNvSpPr>
          <p:nvPr/>
        </p:nvSpPr>
        <p:spPr bwMode="auto">
          <a:xfrm>
            <a:off x="6553200" y="2819400"/>
            <a:ext cx="2525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 err="1">
                <a:latin typeface="Calibri"/>
                <a:cs typeface="Calibri"/>
              </a:rPr>
              <a:t>Intermedi</a:t>
            </a:r>
            <a:r>
              <a:rPr lang="de-DE" dirty="0">
                <a:latin typeface="Calibri"/>
                <a:cs typeface="Calibri"/>
              </a:rPr>
              <a:t>ä</a:t>
            </a:r>
            <a:r>
              <a:rPr lang="en-GB" dirty="0" err="1">
                <a:latin typeface="Calibri"/>
                <a:cs typeface="Calibri"/>
              </a:rPr>
              <a:t>rphrase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60" name="Text Box 31"/>
          <p:cNvSpPr txBox="1">
            <a:spLocks noChangeArrowheads="1"/>
          </p:cNvSpPr>
          <p:nvPr/>
        </p:nvSpPr>
        <p:spPr bwMode="auto">
          <a:xfrm>
            <a:off x="1905000" y="3276600"/>
            <a:ext cx="1227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Calibri"/>
                <a:cs typeface="Calibri"/>
              </a:rPr>
              <a:t>IP-</a:t>
            </a:r>
            <a:r>
              <a:rPr lang="en-GB" sz="2000" dirty="0" err="1">
                <a:latin typeface="Calibri"/>
                <a:cs typeface="Calibri"/>
              </a:rPr>
              <a:t>Grenze</a:t>
            </a:r>
            <a:endParaRPr lang="de-DE" sz="2000" dirty="0">
              <a:latin typeface="Calibri"/>
              <a:cs typeface="Calibri"/>
            </a:endParaRPr>
          </a:p>
        </p:txBody>
      </p:sp>
      <p:sp>
        <p:nvSpPr>
          <p:cNvPr id="22561" name="Text Box 32"/>
          <p:cNvSpPr txBox="1">
            <a:spLocks noChangeArrowheads="1"/>
          </p:cNvSpPr>
          <p:nvPr/>
        </p:nvSpPr>
        <p:spPr bwMode="auto">
          <a:xfrm>
            <a:off x="4495800" y="3276600"/>
            <a:ext cx="1198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>
                <a:latin typeface="Calibri"/>
                <a:cs typeface="Calibri"/>
              </a:rPr>
              <a:t>ip-Grenze</a:t>
            </a:r>
            <a:endParaRPr lang="de-DE" sz="2000">
              <a:latin typeface="Calibri"/>
              <a:cs typeface="Calibri"/>
            </a:endParaRPr>
          </a:p>
        </p:txBody>
      </p:sp>
      <p:sp>
        <p:nvSpPr>
          <p:cNvPr id="22562" name="Text Box 33"/>
          <p:cNvSpPr txBox="1">
            <a:spLocks noChangeArrowheads="1"/>
          </p:cNvSpPr>
          <p:nvPr/>
        </p:nvSpPr>
        <p:spPr bwMode="auto">
          <a:xfrm>
            <a:off x="7543800" y="3352800"/>
            <a:ext cx="1227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>
                <a:latin typeface="Calibri"/>
                <a:cs typeface="Calibri"/>
              </a:rPr>
              <a:t>IP-Grenze</a:t>
            </a:r>
            <a:endParaRPr lang="de-DE" sz="2000">
              <a:latin typeface="Calibri"/>
              <a:cs typeface="Calibri"/>
            </a:endParaRPr>
          </a:p>
        </p:txBody>
      </p:sp>
      <p:sp>
        <p:nvSpPr>
          <p:cNvPr id="22563" name="Line 34"/>
          <p:cNvSpPr>
            <a:spLocks noChangeShapeType="1"/>
          </p:cNvSpPr>
          <p:nvPr/>
        </p:nvSpPr>
        <p:spPr bwMode="auto">
          <a:xfrm flipH="1">
            <a:off x="7772400" y="3886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4" name="Line 35"/>
          <p:cNvSpPr>
            <a:spLocks noChangeShapeType="1"/>
          </p:cNvSpPr>
          <p:nvPr/>
        </p:nvSpPr>
        <p:spPr bwMode="auto">
          <a:xfrm flipH="1">
            <a:off x="2438400" y="3657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5" name="Line 36"/>
          <p:cNvSpPr>
            <a:spLocks noChangeShapeType="1"/>
          </p:cNvSpPr>
          <p:nvPr/>
        </p:nvSpPr>
        <p:spPr bwMode="auto">
          <a:xfrm>
            <a:off x="5181600" y="3733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6" name="Text Box 39"/>
          <p:cNvSpPr txBox="1">
            <a:spLocks noChangeArrowheads="1"/>
          </p:cNvSpPr>
          <p:nvPr/>
        </p:nvSpPr>
        <p:spPr bwMode="auto">
          <a:xfrm>
            <a:off x="228600" y="4648200"/>
            <a:ext cx="3608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Unakzentuiert, </a:t>
            </a:r>
            <a:r>
              <a:rPr lang="de-DE" u="sng" dirty="0">
                <a:latin typeface="Calibri" pitchFamily="8" charset="0"/>
              </a:rPr>
              <a:t>akzentuiert</a:t>
            </a:r>
            <a:r>
              <a:rPr lang="de-DE" dirty="0">
                <a:latin typeface="Calibri" pitchFamily="8" charset="0"/>
              </a:rPr>
              <a:t> 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22567" name="Text Box 40"/>
          <p:cNvSpPr txBox="1">
            <a:spLocks noChangeArrowheads="1"/>
          </p:cNvSpPr>
          <p:nvPr/>
        </p:nvSpPr>
        <p:spPr bwMode="auto">
          <a:xfrm>
            <a:off x="304800" y="5105400"/>
            <a:ext cx="7508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u="sng" dirty="0" err="1">
                <a:solidFill>
                  <a:srgbClr val="0000FF"/>
                </a:solidFill>
                <a:latin typeface="Calibri" pitchFamily="8" charset="0"/>
              </a:rPr>
              <a:t>Nuklear-akzentuiert</a:t>
            </a:r>
            <a:r>
              <a:rPr lang="en-GB" dirty="0">
                <a:latin typeface="Calibri" pitchFamily="8" charset="0"/>
              </a:rPr>
              <a:t>: das </a:t>
            </a:r>
            <a:r>
              <a:rPr lang="en-GB" dirty="0" err="1">
                <a:latin typeface="Calibri" pitchFamily="8" charset="0"/>
              </a:rPr>
              <a:t>letzte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akzentuierte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Wort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der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 smtClean="0">
                <a:latin typeface="Calibri" pitchFamily="8" charset="0"/>
              </a:rPr>
              <a:t>ip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2400" y="5867400"/>
            <a:ext cx="876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Eine </a:t>
            </a:r>
            <a:r>
              <a:rPr lang="de-DE" dirty="0" err="1">
                <a:latin typeface="Calibri"/>
                <a:cs typeface="Calibri"/>
              </a:rPr>
              <a:t>ip</a:t>
            </a:r>
            <a:r>
              <a:rPr lang="de-DE" dirty="0">
                <a:latin typeface="Calibri"/>
                <a:cs typeface="Calibri"/>
              </a:rPr>
              <a:t> besteht aus mindestens einem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Calibri"/>
                <a:cs typeface="Calibri"/>
              </a:rPr>
              <a:t>nuklear-akzentuierten</a:t>
            </a: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Wort</a:t>
            </a:r>
          </a:p>
        </p:txBody>
      </p:sp>
      <p:pic>
        <p:nvPicPr>
          <p:cNvPr id="39" name="Picture 8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067944" y="76470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60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667000"/>
            <a:ext cx="304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Prosodische Grenzen</a:t>
            </a:r>
            <a:endParaRPr lang="de-DE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4038600"/>
            <a:ext cx="7162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smtClean="0">
                <a:latin typeface="Calibri"/>
                <a:cs typeface="Calibri"/>
              </a:rPr>
              <a:t>sind teilweise </a:t>
            </a:r>
            <a:r>
              <a:rPr lang="de-DE" dirty="0">
                <a:latin typeface="Calibri"/>
                <a:cs typeface="Calibri"/>
              </a:rPr>
              <a:t>physiologisch bedingt: ein Sprecher hat nicht unendlich viel Atem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4953000"/>
            <a:ext cx="7543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smtClean="0">
                <a:latin typeface="Calibri"/>
                <a:cs typeface="Calibri"/>
              </a:rPr>
              <a:t>sind manchmal – müssen jedoch </a:t>
            </a:r>
            <a:r>
              <a:rPr lang="de-DE" dirty="0">
                <a:latin typeface="Calibri"/>
                <a:cs typeface="Calibri"/>
              </a:rPr>
              <a:t>keineswegs – mit syntaktischen Grenzen übereinstimmen.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1"/>
            <a:ext cx="6324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Merkmale von prosodischen (IP oder </a:t>
            </a:r>
            <a:r>
              <a:rPr lang="de-DE" dirty="0" err="1" smtClean="0">
                <a:latin typeface="Calibri"/>
                <a:cs typeface="Calibri"/>
              </a:rPr>
              <a:t>ip</a:t>
            </a:r>
            <a:r>
              <a:rPr lang="de-DE" dirty="0" smtClean="0">
                <a:latin typeface="Calibri"/>
                <a:cs typeface="Calibri"/>
              </a:rPr>
              <a:t>) Grenzen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838200"/>
            <a:ext cx="7772400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[(Nein) (</a:t>
            </a:r>
            <a:r>
              <a:rPr lang="de-DE" dirty="0">
                <a:latin typeface="Calibri"/>
                <a:cs typeface="Calibri"/>
              </a:rPr>
              <a:t>die ist bei mir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)] [(</a:t>
            </a:r>
            <a:r>
              <a:rPr lang="de-DE" dirty="0">
                <a:latin typeface="Calibri"/>
                <a:cs typeface="Calibri"/>
              </a:rPr>
              <a:t>45 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Grad)] [(rechts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oben</a:t>
            </a:r>
            <a:r>
              <a:rPr lang="de-DE" dirty="0">
                <a:latin typeface="Calibri"/>
                <a:cs typeface="Calibri"/>
              </a:rPr>
              <a:t> vom Dom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)]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828800"/>
            <a:ext cx="152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latin typeface="Calibri"/>
                <a:cs typeface="Calibri"/>
              </a:rPr>
              <a:t>ip-Grenze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962400" y="18288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latin typeface="Calibri"/>
                <a:cs typeface="Calibri"/>
              </a:rPr>
              <a:t>IP-Grenze</a:t>
            </a:r>
            <a:endParaRPr lang="de-DE" dirty="0">
              <a:latin typeface="Calibri"/>
              <a:cs typeface="Calibri"/>
            </a:endParaRPr>
          </a:p>
        </p:txBody>
      </p:sp>
      <p:cxnSp>
        <p:nvCxnSpPr>
          <p:cNvPr id="12" name="Straight Arrow Connector 22"/>
          <p:cNvCxnSpPr>
            <a:cxnSpLocks noChangeShapeType="1"/>
          </p:cNvCxnSpPr>
          <p:nvPr/>
        </p:nvCxnSpPr>
        <p:spPr bwMode="auto">
          <a:xfrm rot="16200000" flipV="1">
            <a:off x="1028700" y="1485900"/>
            <a:ext cx="6096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Arrow Connector 24"/>
          <p:cNvCxnSpPr>
            <a:cxnSpLocks noChangeShapeType="1"/>
          </p:cNvCxnSpPr>
          <p:nvPr/>
        </p:nvCxnSpPr>
        <p:spPr bwMode="auto">
          <a:xfrm rot="10800000">
            <a:off x="3276600" y="1219200"/>
            <a:ext cx="1447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" name="Straight Arrow Connector 26"/>
          <p:cNvCxnSpPr>
            <a:cxnSpLocks noChangeShapeType="1"/>
          </p:cNvCxnSpPr>
          <p:nvPr/>
        </p:nvCxnSpPr>
        <p:spPr bwMode="auto">
          <a:xfrm rot="5400000" flipH="1" flipV="1">
            <a:off x="4495800" y="15240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" name="Straight Arrow Connector 28"/>
          <p:cNvCxnSpPr>
            <a:cxnSpLocks noChangeShapeType="1"/>
          </p:cNvCxnSpPr>
          <p:nvPr/>
        </p:nvCxnSpPr>
        <p:spPr bwMode="auto">
          <a:xfrm flipV="1">
            <a:off x="4724400" y="1295400"/>
            <a:ext cx="32004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6" name="obenvondom.wav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29600" y="990600"/>
            <a:ext cx="185737" cy="18573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43000" y="31242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verursachen auditiv eine 'melodische' Diskontinuität zwischen Wörtern</a:t>
            </a:r>
          </a:p>
        </p:txBody>
      </p:sp>
      <p:sp>
        <p:nvSpPr>
          <p:cNvPr id="18" name="Oval 15"/>
          <p:cNvSpPr>
            <a:spLocks noChangeArrowheads="1"/>
          </p:cNvSpPr>
          <p:nvPr/>
        </p:nvSpPr>
        <p:spPr bwMode="auto">
          <a:xfrm>
            <a:off x="9144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19" name="Oval 15"/>
          <p:cNvSpPr>
            <a:spLocks noChangeArrowheads="1"/>
          </p:cNvSpPr>
          <p:nvPr/>
        </p:nvSpPr>
        <p:spPr bwMode="auto">
          <a:xfrm>
            <a:off x="9144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914400" y="5181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2700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9566</TotalTime>
  <Words>1644</Words>
  <Application>Microsoft Macintosh PowerPoint</Application>
  <PresentationFormat>On-screen Show (4:3)</PresentationFormat>
  <Paragraphs>227</Paragraphs>
  <Slides>19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ipds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169</cp:revision>
  <dcterms:created xsi:type="dcterms:W3CDTF">2013-11-06T10:49:29Z</dcterms:created>
  <dcterms:modified xsi:type="dcterms:W3CDTF">2015-11-03T08:49:47Z</dcterms:modified>
</cp:coreProperties>
</file>