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8" r:id="rId9"/>
    <p:sldId id="261" r:id="rId10"/>
    <p:sldId id="278" r:id="rId11"/>
    <p:sldId id="267" r:id="rId12"/>
    <p:sldId id="281" r:id="rId13"/>
    <p:sldId id="282" r:id="rId14"/>
    <p:sldId id="277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EA1C6-6BD6-F147-92BC-4E31D2C974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17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29EA-A3F4-A44F-989B-76F65292969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6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00F54-1BCF-4440-8C69-065FF49664F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B8A11-35BE-734D-8164-8AC32FA931A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448EA-2FAE-F847-83B7-286057C1C95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6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EB93-DFF0-044D-A43B-1DC1D89DF41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1C70-A4D7-AB4E-8832-25755732C7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8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DA9D-AF73-C849-8EC3-F3F26DDFE4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A491B-1550-3D48-BB86-C0A4BCE8685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2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830FA-699E-7247-BAD8-440A22E430C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1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CD57-0480-154C-91D2-A9FA73A36F5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62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DB68A9A-F845-EF49-8A27-CB30873D714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etik.uni-muenchen.de/~jmh/lehre/sem/ws1920/prosodie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WAV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7.xml"/><Relationship Id="rId5" Type="http://schemas.microsoft.com/office/2007/relationships/media" Target="../media/media22.wav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17" Type="http://schemas.openxmlformats.org/officeDocument/2006/relationships/image" Target="../media/image1.png"/><Relationship Id="rId2" Type="http://schemas.openxmlformats.org/officeDocument/2006/relationships/audio" Target="../media/media3.WAV"/><Relationship Id="rId16" Type="http://schemas.openxmlformats.org/officeDocument/2006/relationships/image" Target="../media/image2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676400" y="914400"/>
            <a:ext cx="502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Prosodie und Intonation: ein Überblick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600200" y="2895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Jonathan Harrington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28600" y="4953000"/>
            <a:ext cx="8534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 dirty="0" err="1">
                <a:latin typeface="Calibri" charset="0"/>
                <a:cs typeface="Calibri" charset="0"/>
              </a:rPr>
              <a:t>Prosodie-Webseite</a:t>
            </a:r>
            <a:r>
              <a:rPr lang="en-GB" dirty="0">
                <a:latin typeface="Calibri" charset="0"/>
                <a:cs typeface="Calibri" charset="0"/>
              </a:rPr>
              <a:t>: </a:t>
            </a:r>
            <a:endParaRPr lang="en-GB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en-GB" sz="2000" dirty="0" smtClean="0">
                <a:latin typeface="Calibri" charset="0"/>
                <a:cs typeface="Calibri" charset="0"/>
                <a:hlinkClick r:id="rId2"/>
              </a:rPr>
              <a:t>http</a:t>
            </a:r>
            <a:r>
              <a:rPr lang="en-GB" sz="2000" dirty="0">
                <a:latin typeface="Calibri" charset="0"/>
                <a:cs typeface="Calibri" charset="0"/>
                <a:hlinkClick r:id="rId2"/>
              </a:rPr>
              <a:t>://www.phonetik.uni-muenchen.de</a:t>
            </a:r>
            <a:r>
              <a:rPr lang="en-GB" sz="2000" dirty="0" smtClean="0">
                <a:latin typeface="Calibri" charset="0"/>
                <a:cs typeface="Calibri" charset="0"/>
                <a:hlinkClick r:id="rId2"/>
              </a:rPr>
              <a:t>/~jmh/lehre/sem/ws1920/prosodie.htm</a:t>
            </a:r>
            <a:endParaRPr lang="en-GB" sz="2000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05175" y="3187700"/>
            <a:ext cx="440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Hundert Pfennig sind ne Mark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7675" y="1511300"/>
            <a:ext cx="7835900" cy="2484438"/>
            <a:chOff x="469900" y="1790700"/>
            <a:chExt cx="7835900" cy="2484438"/>
          </a:xfrm>
        </p:grpSpPr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673100" y="3937000"/>
              <a:ext cx="5905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sz="1600"/>
                <a:t>Beispiel aus Fuchs (1984), </a:t>
              </a:r>
              <a:r>
                <a:rPr lang="de-DE" sz="1600" i="1"/>
                <a:t>Intonation, Accent and Rhythm </a:t>
              </a:r>
            </a:p>
          </p:txBody>
        </p:sp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>
              <a:off x="469900" y="1790700"/>
              <a:ext cx="7835900" cy="2163758"/>
              <a:chOff x="469900" y="1790700"/>
              <a:chExt cx="7835900" cy="2163758"/>
            </a:xfrm>
          </p:grpSpPr>
          <p:sp>
            <p:nvSpPr>
              <p:cNvPr id="22542" name="TextBox 1"/>
              <p:cNvSpPr txBox="1">
                <a:spLocks noChangeArrowheads="1"/>
              </p:cNvSpPr>
              <p:nvPr/>
            </p:nvSpPr>
            <p:spPr bwMode="auto">
              <a:xfrm>
                <a:off x="2374900" y="2374900"/>
                <a:ext cx="3403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Was meinst </a:t>
                </a:r>
                <a:r>
                  <a:rPr lang="de-DE" b="1">
                    <a:latin typeface="Calibri" charset="0"/>
                    <a:cs typeface="Calibri" charset="0"/>
                  </a:rPr>
                  <a:t>du</a:t>
                </a:r>
                <a:r>
                  <a:rPr lang="de-DE">
                    <a:latin typeface="Calibri" charset="0"/>
                    <a:cs typeface="Calibri" charset="0"/>
                  </a:rPr>
                  <a:t> denn?</a:t>
                </a:r>
              </a:p>
            </p:txBody>
          </p:sp>
          <p:sp>
            <p:nvSpPr>
              <p:cNvPr id="22543" name="TextBox 3"/>
              <p:cNvSpPr txBox="1">
                <a:spLocks noChangeArrowheads="1"/>
              </p:cNvSpPr>
              <p:nvPr/>
            </p:nvSpPr>
            <p:spPr bwMode="auto">
              <a:xfrm>
                <a:off x="469900" y="1790700"/>
                <a:ext cx="78359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Was ist mehr? Hundert Pfennnig oder ne Mark?</a:t>
                </a:r>
              </a:p>
            </p:txBody>
          </p:sp>
          <p:sp>
            <p:nvSpPr>
              <p:cNvPr id="22544" name="TextBox 4"/>
              <p:cNvSpPr txBox="1">
                <a:spLocks noChangeArrowheads="1"/>
              </p:cNvSpPr>
              <p:nvPr/>
            </p:nvSpPr>
            <p:spPr bwMode="auto">
              <a:xfrm>
                <a:off x="546100" y="2362314"/>
                <a:ext cx="15113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5" name="TextBox 5"/>
              <p:cNvSpPr txBox="1">
                <a:spLocks noChangeArrowheads="1"/>
              </p:cNvSpPr>
              <p:nvPr/>
            </p:nvSpPr>
            <p:spPr bwMode="auto">
              <a:xfrm>
                <a:off x="482600" y="3480047"/>
                <a:ext cx="12192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6" name="TextBox 6"/>
              <p:cNvSpPr txBox="1">
                <a:spLocks noChangeArrowheads="1"/>
              </p:cNvSpPr>
              <p:nvPr/>
            </p:nvSpPr>
            <p:spPr bwMode="auto">
              <a:xfrm>
                <a:off x="2425700" y="3492742"/>
                <a:ext cx="8255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Nee.</a:t>
                </a:r>
              </a:p>
            </p:txBody>
          </p:sp>
          <p:sp>
            <p:nvSpPr>
              <p:cNvPr id="22547" name="TextBox 9"/>
              <p:cNvSpPr txBox="1">
                <a:spLocks noChangeArrowheads="1"/>
              </p:cNvSpPr>
              <p:nvPr/>
            </p:nvSpPr>
            <p:spPr bwMode="auto">
              <a:xfrm>
                <a:off x="533400" y="2946584"/>
                <a:ext cx="1803400" cy="457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</a:t>
                </a:r>
              </a:p>
            </p:txBody>
          </p:sp>
          <p:sp>
            <p:nvSpPr>
              <p:cNvPr id="22548" name="TextBox 10"/>
              <p:cNvSpPr txBox="1">
                <a:spLocks noChangeArrowheads="1"/>
              </p:cNvSpPr>
              <p:nvPr/>
            </p:nvSpPr>
            <p:spPr bwMode="auto">
              <a:xfrm>
                <a:off x="2438400" y="2984682"/>
                <a:ext cx="36576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Hundert Pfennig</a:t>
                </a:r>
              </a:p>
            </p:txBody>
          </p:sp>
        </p:grpSp>
      </p:grp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688975" y="6096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Akzentuierung: alte/neue Information in einem Dialog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038600"/>
            <a:ext cx="8534400" cy="1376363"/>
            <a:chOff x="457200" y="4038600"/>
            <a:chExt cx="8534400" cy="1376066"/>
          </a:xfrm>
        </p:grpSpPr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457200" y="4405187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sind ne </a:t>
              </a:r>
              <a:r>
                <a:rPr lang="de-DE" b="1">
                  <a:latin typeface="Calibri" charset="0"/>
                  <a:cs typeface="Calibri" charset="0"/>
                </a:rPr>
                <a:t>Mark</a:t>
              </a:r>
            </a:p>
          </p:txBody>
        </p:sp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4876800" y="4367100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</a:t>
              </a:r>
              <a:r>
                <a:rPr lang="de-DE" b="1">
                  <a:latin typeface="Calibri" charset="0"/>
                  <a:cs typeface="Calibri" charset="0"/>
                </a:rPr>
                <a:t>sind</a:t>
              </a:r>
              <a:r>
                <a:rPr lang="de-DE">
                  <a:latin typeface="Calibri" charset="0"/>
                  <a:cs typeface="Calibri" charset="0"/>
                </a:rPr>
                <a:t> ne Mark</a:t>
              </a: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3660775" y="41147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8" name="TextBox 18"/>
            <p:cNvSpPr txBox="1">
              <a:spLocks noChangeArrowheads="1"/>
            </p:cNvSpPr>
            <p:nvPr/>
          </p:nvSpPr>
          <p:spPr bwMode="auto">
            <a:xfrm>
              <a:off x="7051675" y="40386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9" name="TextBox 24"/>
            <p:cNvSpPr txBox="1">
              <a:spLocks noChangeArrowheads="1"/>
            </p:cNvSpPr>
            <p:nvPr/>
          </p:nvSpPr>
          <p:spPr bwMode="auto">
            <a:xfrm>
              <a:off x="5105400" y="4953001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('Mark' ist alte Information)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81200" y="7620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Akzentuierung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Funktion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wozu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Wenn ein Wort akzentuiert wird, dann gibt es (meistens) eine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starke Grundfrequenz-Änderung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</a:t>
            </a:r>
            <a:r>
              <a: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der Nähe der Silbe mit primärer Betonung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7620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Merkmale der Akzentuierung (wie?)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457200" y="6096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Akzentuierte Wörter sind oft länger und deutlicher. </a:t>
            </a: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152400" y="1447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3558" name="Oval 22"/>
          <p:cNvSpPr>
            <a:spLocks noChangeArrowheads="1"/>
          </p:cNvSpPr>
          <p:nvPr/>
        </p:nvSpPr>
        <p:spPr bwMode="auto">
          <a:xfrm>
            <a:off x="152400" y="7620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2438400"/>
            <a:ext cx="9144000" cy="2595563"/>
            <a:chOff x="0" y="2438400"/>
            <a:chExt cx="9144000" cy="2595563"/>
          </a:xfrm>
        </p:grpSpPr>
        <p:grpSp>
          <p:nvGrpSpPr>
            <p:cNvPr id="23567" name="Group 14"/>
            <p:cNvGrpSpPr>
              <a:grpSpLocks/>
            </p:cNvGrpSpPr>
            <p:nvPr/>
          </p:nvGrpSpPr>
          <p:grpSpPr bwMode="auto">
            <a:xfrm>
              <a:off x="5029200" y="3200400"/>
              <a:ext cx="1295400" cy="1295399"/>
              <a:chOff x="0" y="0"/>
              <a:chExt cx="1029" cy="1121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sp>
          <p:nvSpPr>
            <p:cNvPr id="23568" name="Rectangle 6"/>
            <p:cNvSpPr>
              <a:spLocks/>
            </p:cNvSpPr>
            <p:nvPr/>
          </p:nvSpPr>
          <p:spPr bwMode="auto">
            <a:xfrm>
              <a:off x="1143000" y="2819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A</a:t>
              </a:r>
            </a:p>
          </p:txBody>
        </p:sp>
        <p:sp>
          <p:nvSpPr>
            <p:cNvPr id="23569" name="Rectangle 7"/>
            <p:cNvSpPr>
              <a:spLocks/>
            </p:cNvSpPr>
            <p:nvPr/>
          </p:nvSpPr>
          <p:spPr bwMode="auto">
            <a:xfrm>
              <a:off x="5562600" y="2819400"/>
              <a:ext cx="248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U</a:t>
              </a:r>
            </a:p>
          </p:txBody>
        </p:sp>
        <p:sp>
          <p:nvSpPr>
            <p:cNvPr id="23570" name="Rectangle 3"/>
            <p:cNvSpPr>
              <a:spLocks/>
            </p:cNvSpPr>
            <p:nvPr/>
          </p:nvSpPr>
          <p:spPr bwMode="auto">
            <a:xfrm>
              <a:off x="6096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1" name="Rectangle 3"/>
            <p:cNvSpPr>
              <a:spLocks/>
            </p:cNvSpPr>
            <p:nvPr/>
          </p:nvSpPr>
          <p:spPr bwMode="auto">
            <a:xfrm>
              <a:off x="50292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marmalade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2" name="TextBox 25"/>
            <p:cNvSpPr txBox="1">
              <a:spLocks noChangeArrowheads="1"/>
            </p:cNvSpPr>
            <p:nvPr/>
          </p:nvSpPr>
          <p:spPr bwMode="auto">
            <a:xfrm>
              <a:off x="914400" y="4572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23573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-228599" y="3657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4" name="TextBox 28"/>
            <p:cNvSpPr txBox="1">
              <a:spLocks noChangeArrowheads="1"/>
            </p:cNvSpPr>
            <p:nvPr/>
          </p:nvSpPr>
          <p:spPr bwMode="auto">
            <a:xfrm>
              <a:off x="0" y="3276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23575" name="Straight Arrow Connector 30"/>
            <p:cNvCxnSpPr>
              <a:cxnSpLocks noChangeShapeType="1"/>
            </p:cNvCxnSpPr>
            <p:nvPr/>
          </p:nvCxnSpPr>
          <p:spPr bwMode="auto">
            <a:xfrm>
              <a:off x="457200" y="4495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76" name="Group 14"/>
            <p:cNvGrpSpPr>
              <a:grpSpLocks/>
            </p:cNvGrpSpPr>
            <p:nvPr/>
          </p:nvGrpSpPr>
          <p:grpSpPr bwMode="auto">
            <a:xfrm>
              <a:off x="609600" y="3124200"/>
              <a:ext cx="1295400" cy="1295399"/>
              <a:chOff x="0" y="0"/>
              <a:chExt cx="1029" cy="1121"/>
            </a:xfrm>
          </p:grpSpPr>
          <p:sp>
            <p:nvSpPr>
              <p:cNvPr id="25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grpSp>
          <p:nvGrpSpPr>
            <p:cNvPr id="23577" name="Group 14"/>
            <p:cNvGrpSpPr>
              <a:grpSpLocks/>
            </p:cNvGrpSpPr>
            <p:nvPr/>
          </p:nvGrpSpPr>
          <p:grpSpPr bwMode="auto">
            <a:xfrm>
              <a:off x="2819400" y="3124200"/>
              <a:ext cx="1295400" cy="1295399"/>
              <a:chOff x="0" y="0"/>
              <a:chExt cx="1029" cy="1121"/>
            </a:xfrm>
          </p:grpSpPr>
          <p:sp>
            <p:nvSpPr>
              <p:cNvPr id="28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1000" y="4953000"/>
            <a:ext cx="8362950" cy="1625600"/>
            <a:chOff x="381000" y="4953000"/>
            <a:chExt cx="8362950" cy="1625600"/>
          </a:xfrm>
        </p:grpSpPr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381000" y="5319587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sind ne </a:t>
              </a:r>
              <a:r>
                <a:rPr lang="de-DE" b="1">
                  <a:latin typeface="Calibri" charset="0"/>
                  <a:cs typeface="Calibri" charset="0"/>
                </a:rPr>
                <a:t>Mark</a:t>
              </a:r>
            </a:p>
          </p:txBody>
        </p:sp>
        <p:sp>
          <p:nvSpPr>
            <p:cNvPr id="23562" name="Rectangle 16"/>
            <p:cNvSpPr>
              <a:spLocks noChangeArrowheads="1"/>
            </p:cNvSpPr>
            <p:nvPr/>
          </p:nvSpPr>
          <p:spPr bwMode="auto">
            <a:xfrm>
              <a:off x="4800600" y="5281500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</a:t>
              </a:r>
              <a:r>
                <a:rPr lang="de-DE" b="1">
                  <a:latin typeface="Calibri" charset="0"/>
                  <a:cs typeface="Calibri" charset="0"/>
                </a:rPr>
                <a:t>sind</a:t>
              </a:r>
              <a:r>
                <a:rPr lang="de-DE">
                  <a:latin typeface="Calibri" charset="0"/>
                  <a:cs typeface="Calibri" charset="0"/>
                </a:rPr>
                <a:t> ne Mark</a:t>
              </a:r>
            </a:p>
          </p:txBody>
        </p:sp>
        <p:sp>
          <p:nvSpPr>
            <p:cNvPr id="23563" name="TextBox 17"/>
            <p:cNvSpPr txBox="1">
              <a:spLocks noChangeArrowheads="1"/>
            </p:cNvSpPr>
            <p:nvPr/>
          </p:nvSpPr>
          <p:spPr bwMode="auto">
            <a:xfrm>
              <a:off x="3584575" y="50291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6975475" y="49530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08375" y="58547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899275" y="58039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4579" name="Rectangle 6"/>
          <p:cNvSpPr>
            <a:spLocks/>
          </p:cNvSpPr>
          <p:nvPr/>
        </p:nvSpPr>
        <p:spPr bwMode="auto">
          <a:xfrm>
            <a:off x="152400" y="990600"/>
            <a:ext cx="627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Aufteilung einer Äußerung in unterschiedliche  Sprechmelodiegruppen 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52400" y="53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52400" y="1828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09600" y="22860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um Wörter salienter zu machen.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09600" y="2819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manchmal (aber nicht immer) um syntaktische/semantische Einheiten zu vermitteln.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04800" y="61722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Beispiele aus Ladefoged (2005), </a:t>
            </a:r>
            <a:r>
              <a:rPr lang="de-DE" sz="1800" i="1">
                <a:latin typeface="Calibri" charset="0"/>
                <a:cs typeface="Calibri" charset="0"/>
              </a:rPr>
              <a:t>A Course in Phonetics</a:t>
            </a:r>
            <a:r>
              <a:rPr lang="de-DE" sz="1800">
                <a:latin typeface="Calibri" charset="0"/>
                <a:cs typeface="Calibri" charset="0"/>
              </a:rPr>
              <a:t>. Kapitel 2, Pitch and loudness 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609600" y="4191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When danger threatens your children call the police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4586" name="Oval 16"/>
          <p:cNvSpPr>
            <a:spLocks noChangeArrowheads="1"/>
          </p:cNvSpPr>
          <p:nvPr/>
        </p:nvSpPr>
        <p:spPr bwMode="auto">
          <a:xfrm>
            <a:off x="304800" y="24384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4587" name="Oval 17"/>
          <p:cNvSpPr>
            <a:spLocks noChangeArrowheads="1"/>
          </p:cNvSpPr>
          <p:nvPr/>
        </p:nvSpPr>
        <p:spPr bwMode="auto">
          <a:xfrm>
            <a:off x="304800" y="2971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recording2_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7025" y="4605338"/>
            <a:ext cx="609600" cy="609600"/>
          </a:xfrm>
          <a:prstGeom prst="rect">
            <a:avLst/>
          </a:prstGeom>
        </p:spPr>
      </p:pic>
      <p:pic>
        <p:nvPicPr>
          <p:cNvPr id="4" name="recording2_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4605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Wie?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990600" y="1143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Silben werden am Ende der prosodischen Phrase ausgedehnt (phrasenfinale Längung)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20574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Phraseninitial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3340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Phrasenfinal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381000" y="2819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threatens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33400" y="3352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children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2133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400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34000" y="2819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735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645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2098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472 ms</a:t>
            </a:r>
            <a:endParaRPr lang="en-GB">
              <a:latin typeface="Calibri" charset="0"/>
              <a:cs typeface="Calibri" charset="0"/>
            </a:endParaRPr>
          </a:p>
        </p:txBody>
      </p:sp>
      <p:pic>
        <p:nvPicPr>
          <p:cNvPr id="19" name="D63FC2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E11F2A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684BF12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12330B1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Tonhöhenänderungen in einer Äußerung</a:t>
            </a:r>
          </a:p>
        </p:txBody>
      </p:sp>
      <p:pic>
        <p:nvPicPr>
          <p:cNvPr id="2662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292350"/>
            <a:ext cx="4375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51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003300" y="1911350"/>
            <a:ext cx="28321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  <a:sym typeface="Arial" pitchFamily="8" charset="0"/>
              </a:rPr>
              <a:t>Mehl mahlen wollen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92800" y="1873250"/>
            <a:ext cx="30607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Mehl mahlen wollen</a:t>
            </a:r>
          </a:p>
        </p:txBody>
      </p:sp>
      <p:pic>
        <p:nvPicPr>
          <p:cNvPr id="11" name="5BE16AE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16B7C5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" y="9906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Intonation ist </a:t>
            </a:r>
            <a:r>
              <a:rPr lang="de-DE" b="1">
                <a:latin typeface="Calibri" charset="0"/>
                <a:cs typeface="Calibri" charset="0"/>
              </a:rPr>
              <a:t>post-lexikal</a:t>
            </a:r>
            <a:r>
              <a:rPr lang="de-DE">
                <a:latin typeface="Calibri" charset="0"/>
                <a:cs typeface="Calibri" charset="0"/>
              </a:rPr>
              <a:t>: sie erweitert die Bedeutungen </a:t>
            </a:r>
            <a:r>
              <a:rPr lang="de-DE" b="1">
                <a:latin typeface="Calibri" charset="0"/>
                <a:cs typeface="Calibri" charset="0"/>
              </a:rPr>
              <a:t>einer Äußerung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52400" y="1828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(Dagegen ist Ton </a:t>
            </a:r>
            <a:r>
              <a:rPr lang="de-DE" b="1" dirty="0">
                <a:latin typeface="Calibri" charset="0"/>
                <a:cs typeface="Calibri" charset="0"/>
              </a:rPr>
              <a:t>lexikal</a:t>
            </a:r>
            <a:r>
              <a:rPr lang="de-DE" dirty="0">
                <a:latin typeface="Calibri" charset="0"/>
                <a:cs typeface="Calibri" charset="0"/>
              </a:rPr>
              <a:t> und erweitert die </a:t>
            </a:r>
            <a:r>
              <a:rPr lang="de-DE" dirty="0" err="1">
                <a:latin typeface="Calibri" charset="0"/>
                <a:cs typeface="Calibri" charset="0"/>
              </a:rPr>
              <a:t>Bedetungen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b="1" dirty="0">
                <a:latin typeface="Calibri" charset="0"/>
                <a:cs typeface="Calibri" charset="0"/>
              </a:rPr>
              <a:t>im Wortschatz</a:t>
            </a:r>
            <a:r>
              <a:rPr lang="de-DE" dirty="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" y="3352800"/>
            <a:ext cx="6324600" cy="3268663"/>
            <a:chOff x="152400" y="3352800"/>
            <a:chExt cx="6324600" cy="3268663"/>
          </a:xfrm>
        </p:grpSpPr>
        <p:sp>
          <p:nvSpPr>
            <p:cNvPr id="27671" name="TextBox 7"/>
            <p:cNvSpPr txBox="1">
              <a:spLocks noChangeArrowheads="1"/>
            </p:cNvSpPr>
            <p:nvPr/>
          </p:nvSpPr>
          <p:spPr bwMode="auto">
            <a:xfrm>
              <a:off x="152400" y="33528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Eine Aussage (z.B. Antwort auf wie heißt Du?)</a:t>
              </a:r>
            </a:p>
          </p:txBody>
        </p:sp>
        <p:sp>
          <p:nvSpPr>
            <p:cNvPr id="27672" name="TextBox 8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Eine Frage (z.B. hast Du Amelia gesagt?)</a:t>
              </a:r>
            </a:p>
          </p:txBody>
        </p:sp>
        <p:sp>
          <p:nvSpPr>
            <p:cNvPr id="27673" name="TextBox 9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Amelia – jetzt bist Du dran</a:t>
              </a:r>
            </a:p>
          </p:txBody>
        </p:sp>
        <p:sp>
          <p:nvSpPr>
            <p:cNvPr id="27674" name="TextBox 10"/>
            <p:cNvSpPr txBox="1">
              <a:spLocks noChangeArrowheads="1"/>
            </p:cNvSpPr>
            <p:nvPr/>
          </p:nvSpPr>
          <p:spPr bwMode="auto">
            <a:xfrm>
              <a:off x="152400" y="5257800"/>
              <a:ext cx="556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4. Überraschung (war </a:t>
              </a:r>
              <a:r>
                <a:rPr lang="de-DE" dirty="0" smtClean="0">
                  <a:latin typeface="Calibri" charset="0"/>
                  <a:cs typeface="Calibri" charset="0"/>
                </a:rPr>
                <a:t>es </a:t>
              </a:r>
              <a:r>
                <a:rPr lang="de-DE" dirty="0">
                  <a:latin typeface="Calibri" charset="0"/>
                  <a:cs typeface="Calibri" charset="0"/>
                </a:rPr>
                <a:t>wirklich Amelia?)</a:t>
              </a:r>
            </a:p>
          </p:txBody>
        </p:sp>
        <p:sp>
          <p:nvSpPr>
            <p:cNvPr id="27675" name="TextBox 11"/>
            <p:cNvSpPr txBox="1">
              <a:spLocks noChangeArrowheads="1"/>
            </p:cNvSpPr>
            <p:nvPr/>
          </p:nvSpPr>
          <p:spPr bwMode="auto">
            <a:xfrm>
              <a:off x="152400" y="5791200"/>
              <a:ext cx="563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5. Mahnend (Amelia: mach jetzt endlich Deine Hausaufgaben fertig).</a:t>
              </a:r>
            </a:p>
          </p:txBody>
        </p:sp>
      </p:grp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838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A.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362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B.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3886200" y="2667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C.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5410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D.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6934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E.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3429000"/>
            <a:ext cx="685800" cy="2976563"/>
            <a:chOff x="6553200" y="3429000"/>
            <a:chExt cx="685800" cy="2976563"/>
          </a:xfrm>
        </p:grpSpPr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6553200" y="5943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E.</a:t>
              </a:r>
            </a:p>
          </p:txBody>
        </p:sp>
        <p:sp>
          <p:nvSpPr>
            <p:cNvPr id="27667" name="TextBox 24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D.</a:t>
              </a:r>
            </a:p>
          </p:txBody>
        </p:sp>
        <p:sp>
          <p:nvSpPr>
            <p:cNvPr id="27668" name="TextBox 25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C.</a:t>
              </a:r>
            </a:p>
          </p:txBody>
        </p:sp>
        <p:sp>
          <p:nvSpPr>
            <p:cNvPr id="27669" name="TextBox 26"/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B.</a:t>
              </a:r>
            </a:p>
          </p:txBody>
        </p:sp>
        <p:sp>
          <p:nvSpPr>
            <p:cNvPr id="27670" name="TextBox 28"/>
            <p:cNvSpPr txBox="1">
              <a:spLocks noChangeArrowheads="1"/>
            </p:cNvSpPr>
            <p:nvPr/>
          </p:nvSpPr>
          <p:spPr bwMode="auto">
            <a:xfrm>
              <a:off x="6553200" y="3962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A.</a:t>
              </a:r>
            </a:p>
          </p:txBody>
        </p:sp>
      </p:grpSp>
      <p:pic>
        <p:nvPicPr>
          <p:cNvPr id="4" name="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3038554"/>
            <a:ext cx="421432" cy="421432"/>
          </a:xfrm>
          <a:prstGeom prst="rect">
            <a:avLst/>
          </a:prstGeom>
        </p:spPr>
      </p:pic>
      <p:pic>
        <p:nvPicPr>
          <p:cNvPr id="6" name="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29164" y="3007149"/>
            <a:ext cx="464895" cy="464895"/>
          </a:xfrm>
          <a:prstGeom prst="rect">
            <a:avLst/>
          </a:prstGeom>
        </p:spPr>
      </p:pic>
      <p:pic>
        <p:nvPicPr>
          <p:cNvPr id="7" name="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86200" y="3023189"/>
            <a:ext cx="428241" cy="428241"/>
          </a:xfrm>
          <a:prstGeom prst="rect">
            <a:avLst/>
          </a:prstGeom>
        </p:spPr>
      </p:pic>
      <p:pic>
        <p:nvPicPr>
          <p:cNvPr id="8" name="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10199" y="3038554"/>
            <a:ext cx="433909" cy="433909"/>
          </a:xfrm>
          <a:prstGeom prst="rect">
            <a:avLst/>
          </a:prstGeom>
        </p:spPr>
      </p:pic>
      <p:pic>
        <p:nvPicPr>
          <p:cNvPr id="9" name="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1651" y="3056570"/>
            <a:ext cx="473605" cy="47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362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Intonation: wie?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3810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hauptsächlich durch </a:t>
            </a:r>
            <a:r>
              <a:rPr lang="de-DE" b="1">
                <a:latin typeface="Calibri" charset="0"/>
                <a:cs typeface="Calibri" charset="0"/>
              </a:rPr>
              <a:t>Grundfrequenzänderungen in akzentuierten Wörtern übertragen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0" y="1219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Besonders wichtig sind f0-Änderungen im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Nachlauf </a:t>
            </a:r>
            <a:r>
              <a:rPr lang="de-DE" dirty="0">
                <a:latin typeface="Calibri" charset="0"/>
                <a:cs typeface="Calibri" charset="0"/>
              </a:rPr>
              <a:t>= zwischen dem letzten akzentuierten Wort (=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Nuklear-Akzent</a:t>
            </a:r>
            <a:r>
              <a:rPr lang="de-DE" dirty="0">
                <a:latin typeface="Calibri" charset="0"/>
                <a:cs typeface="Calibri" charset="0"/>
              </a:rPr>
              <a:t>) einer prosodischen Phrase und Phrasenende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752600" y="2514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Melanie ist eine 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alerin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14800" y="2590800"/>
            <a:ext cx="762000" cy="1111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803400" y="2814638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038600" y="28527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4187825" y="3279775"/>
            <a:ext cx="642938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4160838" y="4129088"/>
            <a:ext cx="641350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14800" y="5083175"/>
            <a:ext cx="623888" cy="700088"/>
          </a:xfrm>
          <a:custGeom>
            <a:avLst/>
            <a:gdLst>
              <a:gd name="connsiteX0" fmla="*/ 0 w 863600"/>
              <a:gd name="connsiteY0" fmla="*/ 38100 h 765093"/>
              <a:gd name="connsiteX1" fmla="*/ 76200 w 863600"/>
              <a:gd name="connsiteY1" fmla="*/ 12700 h 765093"/>
              <a:gd name="connsiteX2" fmla="*/ 114300 w 863600"/>
              <a:gd name="connsiteY2" fmla="*/ 0 h 765093"/>
              <a:gd name="connsiteX3" fmla="*/ 165100 w 863600"/>
              <a:gd name="connsiteY3" fmla="*/ 12700 h 765093"/>
              <a:gd name="connsiteX4" fmla="*/ 241300 w 863600"/>
              <a:gd name="connsiteY4" fmla="*/ 63500 h 765093"/>
              <a:gd name="connsiteX5" fmla="*/ 266700 w 863600"/>
              <a:gd name="connsiteY5" fmla="*/ 101600 h 765093"/>
              <a:gd name="connsiteX6" fmla="*/ 292100 w 863600"/>
              <a:gd name="connsiteY6" fmla="*/ 177800 h 765093"/>
              <a:gd name="connsiteX7" fmla="*/ 317500 w 863600"/>
              <a:gd name="connsiteY7" fmla="*/ 266700 h 765093"/>
              <a:gd name="connsiteX8" fmla="*/ 330200 w 863600"/>
              <a:gd name="connsiteY8" fmla="*/ 330200 h 765093"/>
              <a:gd name="connsiteX9" fmla="*/ 342900 w 863600"/>
              <a:gd name="connsiteY9" fmla="*/ 381000 h 765093"/>
              <a:gd name="connsiteX10" fmla="*/ 368300 w 863600"/>
              <a:gd name="connsiteY10" fmla="*/ 457200 h 765093"/>
              <a:gd name="connsiteX11" fmla="*/ 393700 w 863600"/>
              <a:gd name="connsiteY11" fmla="*/ 558800 h 765093"/>
              <a:gd name="connsiteX12" fmla="*/ 406400 w 863600"/>
              <a:gd name="connsiteY12" fmla="*/ 609600 h 765093"/>
              <a:gd name="connsiteX13" fmla="*/ 444500 w 863600"/>
              <a:gd name="connsiteY13" fmla="*/ 685800 h 765093"/>
              <a:gd name="connsiteX14" fmla="*/ 533400 w 863600"/>
              <a:gd name="connsiteY14" fmla="*/ 723900 h 765093"/>
              <a:gd name="connsiteX15" fmla="*/ 609600 w 863600"/>
              <a:gd name="connsiteY15" fmla="*/ 762000 h 765093"/>
              <a:gd name="connsiteX16" fmla="*/ 660400 w 863600"/>
              <a:gd name="connsiteY16" fmla="*/ 736600 h 765093"/>
              <a:gd name="connsiteX17" fmla="*/ 698500 w 863600"/>
              <a:gd name="connsiteY17" fmla="*/ 685800 h 765093"/>
              <a:gd name="connsiteX18" fmla="*/ 711200 w 863600"/>
              <a:gd name="connsiteY18" fmla="*/ 647700 h 765093"/>
              <a:gd name="connsiteX19" fmla="*/ 736600 w 863600"/>
              <a:gd name="connsiteY19" fmla="*/ 596900 h 765093"/>
              <a:gd name="connsiteX20" fmla="*/ 749300 w 863600"/>
              <a:gd name="connsiteY20" fmla="*/ 558800 h 765093"/>
              <a:gd name="connsiteX21" fmla="*/ 787400 w 863600"/>
              <a:gd name="connsiteY21" fmla="*/ 520700 h 765093"/>
              <a:gd name="connsiteX22" fmla="*/ 800100 w 863600"/>
              <a:gd name="connsiteY22" fmla="*/ 482600 h 765093"/>
              <a:gd name="connsiteX23" fmla="*/ 825500 w 863600"/>
              <a:gd name="connsiteY23" fmla="*/ 431800 h 765093"/>
              <a:gd name="connsiteX24" fmla="*/ 863600 w 863600"/>
              <a:gd name="connsiteY24" fmla="*/ 355600 h 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3600" h="765093">
                <a:moveTo>
                  <a:pt x="0" y="38100"/>
                </a:moveTo>
                <a:lnTo>
                  <a:pt x="76200" y="12700"/>
                </a:lnTo>
                <a:lnTo>
                  <a:pt x="114300" y="0"/>
                </a:lnTo>
                <a:cubicBezTo>
                  <a:pt x="131233" y="4233"/>
                  <a:pt x="149488" y="4894"/>
                  <a:pt x="165100" y="12700"/>
                </a:cubicBezTo>
                <a:cubicBezTo>
                  <a:pt x="192404" y="26352"/>
                  <a:pt x="241300" y="63500"/>
                  <a:pt x="241300" y="63500"/>
                </a:cubicBezTo>
                <a:cubicBezTo>
                  <a:pt x="249767" y="76200"/>
                  <a:pt x="260501" y="87652"/>
                  <a:pt x="266700" y="101600"/>
                </a:cubicBezTo>
                <a:cubicBezTo>
                  <a:pt x="277574" y="126066"/>
                  <a:pt x="283633" y="152400"/>
                  <a:pt x="292100" y="177800"/>
                </a:cubicBezTo>
                <a:cubicBezTo>
                  <a:pt x="306243" y="220228"/>
                  <a:pt x="306869" y="218860"/>
                  <a:pt x="317500" y="266700"/>
                </a:cubicBezTo>
                <a:cubicBezTo>
                  <a:pt x="322183" y="287772"/>
                  <a:pt x="325517" y="309128"/>
                  <a:pt x="330200" y="330200"/>
                </a:cubicBezTo>
                <a:cubicBezTo>
                  <a:pt x="333986" y="347239"/>
                  <a:pt x="337884" y="364282"/>
                  <a:pt x="342900" y="381000"/>
                </a:cubicBezTo>
                <a:cubicBezTo>
                  <a:pt x="350593" y="406645"/>
                  <a:pt x="361806" y="431225"/>
                  <a:pt x="368300" y="457200"/>
                </a:cubicBezTo>
                <a:lnTo>
                  <a:pt x="393700" y="558800"/>
                </a:lnTo>
                <a:cubicBezTo>
                  <a:pt x="397933" y="575733"/>
                  <a:pt x="400880" y="593041"/>
                  <a:pt x="406400" y="609600"/>
                </a:cubicBezTo>
                <a:cubicBezTo>
                  <a:pt x="416729" y="640588"/>
                  <a:pt x="419881" y="661181"/>
                  <a:pt x="444500" y="685800"/>
                </a:cubicBezTo>
                <a:cubicBezTo>
                  <a:pt x="473735" y="715035"/>
                  <a:pt x="494537" y="714184"/>
                  <a:pt x="533400" y="723900"/>
                </a:cubicBezTo>
                <a:cubicBezTo>
                  <a:pt x="547374" y="733216"/>
                  <a:pt x="587949" y="765093"/>
                  <a:pt x="609600" y="762000"/>
                </a:cubicBezTo>
                <a:cubicBezTo>
                  <a:pt x="628342" y="759323"/>
                  <a:pt x="643467" y="745067"/>
                  <a:pt x="660400" y="736600"/>
                </a:cubicBezTo>
                <a:cubicBezTo>
                  <a:pt x="673100" y="719667"/>
                  <a:pt x="687998" y="704178"/>
                  <a:pt x="698500" y="685800"/>
                </a:cubicBezTo>
                <a:cubicBezTo>
                  <a:pt x="705142" y="674177"/>
                  <a:pt x="705927" y="660005"/>
                  <a:pt x="711200" y="647700"/>
                </a:cubicBezTo>
                <a:cubicBezTo>
                  <a:pt x="718658" y="630299"/>
                  <a:pt x="729142" y="614301"/>
                  <a:pt x="736600" y="596900"/>
                </a:cubicBezTo>
                <a:cubicBezTo>
                  <a:pt x="741873" y="584595"/>
                  <a:pt x="741874" y="569939"/>
                  <a:pt x="749300" y="558800"/>
                </a:cubicBezTo>
                <a:cubicBezTo>
                  <a:pt x="759263" y="543856"/>
                  <a:pt x="774700" y="533400"/>
                  <a:pt x="787400" y="520700"/>
                </a:cubicBezTo>
                <a:cubicBezTo>
                  <a:pt x="791633" y="508000"/>
                  <a:pt x="794827" y="494905"/>
                  <a:pt x="800100" y="482600"/>
                </a:cubicBezTo>
                <a:cubicBezTo>
                  <a:pt x="807558" y="465199"/>
                  <a:pt x="818469" y="449378"/>
                  <a:pt x="825500" y="431800"/>
                </a:cubicBezTo>
                <a:cubicBezTo>
                  <a:pt x="857586" y="351584"/>
                  <a:pt x="823280" y="355600"/>
                  <a:pt x="863600" y="3556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114800" y="6199188"/>
            <a:ext cx="669925" cy="139700"/>
          </a:xfrm>
          <a:custGeom>
            <a:avLst/>
            <a:gdLst>
              <a:gd name="connsiteX0" fmla="*/ 0 w 927100"/>
              <a:gd name="connsiteY0" fmla="*/ 0 h 152400"/>
              <a:gd name="connsiteX1" fmla="*/ 228600 w 927100"/>
              <a:gd name="connsiteY1" fmla="*/ 50800 h 152400"/>
              <a:gd name="connsiteX2" fmla="*/ 457200 w 927100"/>
              <a:gd name="connsiteY2" fmla="*/ 63500 h 152400"/>
              <a:gd name="connsiteX3" fmla="*/ 711200 w 927100"/>
              <a:gd name="connsiteY3" fmla="*/ 88900 h 152400"/>
              <a:gd name="connsiteX4" fmla="*/ 800100 w 927100"/>
              <a:gd name="connsiteY4" fmla="*/ 127000 h 152400"/>
              <a:gd name="connsiteX5" fmla="*/ 876300 w 927100"/>
              <a:gd name="connsiteY5" fmla="*/ 152400 h 152400"/>
              <a:gd name="connsiteX6" fmla="*/ 927100 w 927100"/>
              <a:gd name="connsiteY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100" h="152400">
                <a:moveTo>
                  <a:pt x="0" y="0"/>
                </a:moveTo>
                <a:cubicBezTo>
                  <a:pt x="98498" y="32833"/>
                  <a:pt x="100879" y="38028"/>
                  <a:pt x="228600" y="50800"/>
                </a:cubicBezTo>
                <a:cubicBezTo>
                  <a:pt x="304539" y="58394"/>
                  <a:pt x="381052" y="58423"/>
                  <a:pt x="457200" y="63500"/>
                </a:cubicBezTo>
                <a:cubicBezTo>
                  <a:pt x="590352" y="72377"/>
                  <a:pt x="594677" y="74335"/>
                  <a:pt x="711200" y="88900"/>
                </a:cubicBezTo>
                <a:cubicBezTo>
                  <a:pt x="833842" y="129781"/>
                  <a:pt x="643166" y="64226"/>
                  <a:pt x="800100" y="127000"/>
                </a:cubicBezTo>
                <a:cubicBezTo>
                  <a:pt x="824959" y="136944"/>
                  <a:pt x="849526" y="152400"/>
                  <a:pt x="876300" y="152400"/>
                </a:cubicBezTo>
                <a:lnTo>
                  <a:pt x="927100" y="1524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078413" y="32210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</a:t>
            </a: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5095875" y="421005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steigend</a:t>
            </a:r>
          </a:p>
        </p:txBody>
      </p:sp>
      <p:sp>
        <p:nvSpPr>
          <p:cNvPr id="28687" name="TextBox 19"/>
          <p:cNvSpPr txBox="1">
            <a:spLocks noChangeArrowheads="1"/>
          </p:cNvSpPr>
          <p:nvPr/>
        </p:nvSpPr>
        <p:spPr bwMode="auto">
          <a:xfrm>
            <a:off x="5078413" y="5129213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fallend-steigend</a:t>
            </a:r>
          </a:p>
        </p:txBody>
      </p:sp>
      <p:sp>
        <p:nvSpPr>
          <p:cNvPr id="28688" name="TextBox 20"/>
          <p:cNvSpPr txBox="1">
            <a:spLocks noChangeArrowheads="1"/>
          </p:cNvSpPr>
          <p:nvPr/>
        </p:nvSpPr>
        <p:spPr bwMode="auto">
          <a:xfrm>
            <a:off x="5141913" y="61293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3429000" y="228600"/>
            <a:ext cx="121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Prosodie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81000" y="2819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Solche Lauteinheiten werden oft durch Variationen in der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Dauer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Grundfrequenz,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Amplitude übertragen.</a:t>
            </a:r>
            <a:endParaRPr lang="de-DE" dirty="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57200" y="990600"/>
            <a:ext cx="75326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Lauteinheiten oberhalb von Konsonanten und Vokalen, und/oder die mehrere Konsonanten und Vokale gleichzeitig beeinflussen. z.B. Betonung, Silben, Rhythmus, Intonation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684213" y="476250"/>
            <a:ext cx="713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 sz="3200">
                <a:solidFill>
                  <a:srgbClr val="333399"/>
                </a:solidFill>
                <a:latin typeface="Calibri" charset="0"/>
                <a:cs typeface="Arial" charset="0"/>
              </a:rPr>
              <a:t>Prosodie, linguistisch, paralinguistisch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609600" y="1371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Die Prosodie vermittelt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paralinguistische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 – </a:t>
            </a:r>
            <a:r>
              <a:rPr lang="de-DE" dirty="0" err="1">
                <a:solidFill>
                  <a:schemeClr val="tx1"/>
                </a:solidFill>
                <a:latin typeface="Calibri" charset="0"/>
                <a:cs typeface="Arial" charset="0"/>
              </a:rPr>
              <a:t>z.B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zum emotionalen Zustand des Sprechers (froh, verärgert, nervös, usw.)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609600" y="3276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Informationen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685800" y="38100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dirty="0" smtClean="0">
                <a:solidFill>
                  <a:schemeClr val="tx1"/>
                </a:solidFill>
                <a:latin typeface="Calibri" charset="0"/>
                <a:cs typeface="Arial" charset="0"/>
              </a:rPr>
              <a:t>z.B.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Aussage/Frage. Unterschiede in der Betonung usw. </a:t>
            </a:r>
          </a:p>
        </p:txBody>
      </p:sp>
      <p:sp>
        <p:nvSpPr>
          <p:cNvPr id="15366" name="Rectangle 9"/>
          <p:cNvSpPr>
            <a:spLocks/>
          </p:cNvSpPr>
          <p:nvPr/>
        </p:nvSpPr>
        <p:spPr bwMode="auto">
          <a:xfrm>
            <a:off x="539750" y="6092825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pic>
        <p:nvPicPr>
          <p:cNvPr id="2" name="recording2.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879" y="2539300"/>
            <a:ext cx="609600" cy="609600"/>
          </a:xfrm>
          <a:prstGeom prst="rect">
            <a:avLst/>
          </a:prstGeom>
        </p:spPr>
      </p:pic>
      <p:pic>
        <p:nvPicPr>
          <p:cNvPr id="3" name="recording2.1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2539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de-DE" sz="2800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Wort und Satzprosodie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Wortprosodie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Satzprosodie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Phrasierung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Akzentuierung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Intonation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Satzbedeutung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390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 smtClean="0">
                <a:solidFill>
                  <a:schemeClr val="tx1"/>
                </a:solidFill>
                <a:latin typeface="Calibri" charset="0"/>
                <a:cs typeface="Arial" charset="0"/>
              </a:rPr>
              <a:t>Der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6391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</a:t>
            </a:r>
            <a:r>
              <a:rPr lang="de-DE" dirty="0" smtClean="0">
                <a:solidFill>
                  <a:schemeClr val="tx1"/>
                </a:solidFill>
                <a:latin typeface="Calibri" charset="0"/>
                <a:cs typeface="Arial" charset="0"/>
              </a:rPr>
              <a:t>Aufbau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von Konsonanten und Vokalen in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Silben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16392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Sprachrhythmus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971800" y="0"/>
            <a:ext cx="2401888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Wortprosodie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6200" y="25146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1066800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0" y="5029200"/>
            <a:ext cx="125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5410200"/>
            <a:ext cx="4816475" cy="827088"/>
            <a:chOff x="0" y="5410200"/>
            <a:chExt cx="4816532" cy="826532"/>
          </a:xfrm>
        </p:grpSpPr>
        <p:sp>
          <p:nvSpPr>
            <p:cNvPr id="17442" name="Rectangle 10"/>
            <p:cNvSpPr>
              <a:spLocks/>
            </p:cNvSpPr>
            <p:nvPr/>
          </p:nvSpPr>
          <p:spPr bwMode="auto">
            <a:xfrm>
              <a:off x="0" y="5410200"/>
              <a:ext cx="481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Unterschiede in der Silbendeutlichkeit</a:t>
              </a:r>
            </a:p>
          </p:txBody>
        </p:sp>
        <p:sp>
          <p:nvSpPr>
            <p:cNvPr id="17443" name="Rectangle 11"/>
            <p:cNvSpPr>
              <a:spLocks/>
            </p:cNvSpPr>
            <p:nvPr/>
          </p:nvSpPr>
          <p:spPr bwMode="auto">
            <a:xfrm>
              <a:off x="0" y="5867400"/>
              <a:ext cx="365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z.B. 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üb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ersetzen; über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setz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en</a:t>
              </a:r>
            </a:p>
          </p:txBody>
        </p:sp>
      </p:grpSp>
      <p:sp>
        <p:nvSpPr>
          <p:cNvPr id="17415" name="Rectangle 42"/>
          <p:cNvSpPr>
            <a:spLocks/>
          </p:cNvSpPr>
          <p:nvPr/>
        </p:nvSpPr>
        <p:spPr bwMode="auto">
          <a:xfrm>
            <a:off x="539750" y="6521450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0" y="1447800"/>
            <a:ext cx="5743575" cy="969963"/>
            <a:chOff x="0" y="1447800"/>
            <a:chExt cx="5743575" cy="969963"/>
          </a:xfrm>
        </p:grpSpPr>
        <p:sp>
          <p:nvSpPr>
            <p:cNvPr id="17439" name="Rectangle 16"/>
            <p:cNvSpPr>
              <a:spLocks/>
            </p:cNvSpPr>
            <p:nvPr/>
          </p:nvSpPr>
          <p:spPr bwMode="auto">
            <a:xfrm>
              <a:off x="0" y="1981200"/>
              <a:ext cx="2798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Dänisch: 'laden' /lɛsə/</a:t>
              </a:r>
            </a:p>
          </p:txBody>
        </p:sp>
        <p:sp>
          <p:nvSpPr>
            <p:cNvPr id="17440" name="Rectangle 17"/>
            <p:cNvSpPr>
              <a:spLocks/>
            </p:cNvSpPr>
            <p:nvPr/>
          </p:nvSpPr>
          <p:spPr bwMode="auto">
            <a:xfrm>
              <a:off x="3673475" y="1973263"/>
              <a:ext cx="2070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'lesen', /lɛ:sə/</a:t>
              </a:r>
            </a:p>
          </p:txBody>
        </p:sp>
        <p:sp>
          <p:nvSpPr>
            <p:cNvPr id="17441" name="TextBox 52"/>
            <p:cNvSpPr txBox="1">
              <a:spLocks noChangeArrowheads="1"/>
            </p:cNvSpPr>
            <p:nvPr/>
          </p:nvSpPr>
          <p:spPr bwMode="auto">
            <a:xfrm>
              <a:off x="0" y="1447800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Längenunterschiede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0" y="2819400"/>
            <a:ext cx="8407400" cy="2062163"/>
            <a:chOff x="0" y="2819400"/>
            <a:chExt cx="8407400" cy="2062163"/>
          </a:xfrm>
        </p:grpSpPr>
        <p:sp>
          <p:nvSpPr>
            <p:cNvPr id="17425" name="Rectangle 22"/>
            <p:cNvSpPr>
              <a:spLocks/>
            </p:cNvSpPr>
            <p:nvPr/>
          </p:nvSpPr>
          <p:spPr bwMode="auto">
            <a:xfrm>
              <a:off x="900113" y="4365625"/>
              <a:ext cx="1238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Ein Name</a:t>
              </a:r>
            </a:p>
          </p:txBody>
        </p:sp>
        <p:sp>
          <p:nvSpPr>
            <p:cNvPr id="17426" name="Rectangle 23"/>
            <p:cNvSpPr>
              <a:spLocks/>
            </p:cNvSpPr>
            <p:nvPr/>
          </p:nvSpPr>
          <p:spPr bwMode="auto">
            <a:xfrm>
              <a:off x="2700338" y="4365625"/>
              <a:ext cx="974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Gesicht</a:t>
              </a:r>
            </a:p>
          </p:txBody>
        </p:sp>
        <p:sp>
          <p:nvSpPr>
            <p:cNvPr id="17427" name="Rectangle 24"/>
            <p:cNvSpPr>
              <a:spLocks/>
            </p:cNvSpPr>
            <p:nvPr/>
          </p:nvSpPr>
          <p:spPr bwMode="auto">
            <a:xfrm>
              <a:off x="4140200" y="4365625"/>
              <a:ext cx="755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Tante</a:t>
              </a:r>
            </a:p>
          </p:txBody>
        </p:sp>
        <p:sp>
          <p:nvSpPr>
            <p:cNvPr id="17428" name="Rectangle 25"/>
            <p:cNvSpPr>
              <a:spLocks/>
            </p:cNvSpPr>
            <p:nvPr/>
          </p:nvSpPr>
          <p:spPr bwMode="auto">
            <a:xfrm>
              <a:off x="5795963" y="4365625"/>
              <a:ext cx="54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dick</a:t>
              </a:r>
            </a:p>
          </p:txBody>
        </p:sp>
        <p:sp>
          <p:nvSpPr>
            <p:cNvPr id="17429" name="Rectangle 26"/>
            <p:cNvSpPr>
              <a:spLocks/>
            </p:cNvSpPr>
            <p:nvPr/>
          </p:nvSpPr>
          <p:spPr bwMode="auto">
            <a:xfrm>
              <a:off x="7451725" y="4437063"/>
              <a:ext cx="747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cs typeface="Arial" charset="0"/>
                </a:rPr>
                <a:t>Feld</a:t>
              </a:r>
            </a:p>
          </p:txBody>
        </p:sp>
        <p:sp>
          <p:nvSpPr>
            <p:cNvPr id="17430" name="Rectangle 27"/>
            <p:cNvSpPr>
              <a:spLocks/>
            </p:cNvSpPr>
            <p:nvPr/>
          </p:nvSpPr>
          <p:spPr bwMode="auto">
            <a:xfrm>
              <a:off x="1917700" y="3263900"/>
              <a:ext cx="900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fallend</a:t>
              </a:r>
            </a:p>
          </p:txBody>
        </p:sp>
        <p:sp>
          <p:nvSpPr>
            <p:cNvPr id="17431" name="Rectangle 28"/>
            <p:cNvSpPr>
              <a:spLocks/>
            </p:cNvSpPr>
            <p:nvPr/>
          </p:nvSpPr>
          <p:spPr bwMode="auto">
            <a:xfrm>
              <a:off x="4356100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2" name="Rectangle 29"/>
            <p:cNvSpPr>
              <a:spLocks/>
            </p:cNvSpPr>
            <p:nvPr/>
          </p:nvSpPr>
          <p:spPr bwMode="auto">
            <a:xfrm>
              <a:off x="7480300" y="3263900"/>
              <a:ext cx="927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eben</a:t>
              </a:r>
            </a:p>
          </p:txBody>
        </p:sp>
        <p:sp>
          <p:nvSpPr>
            <p:cNvPr id="17433" name="Rectangle 30"/>
            <p:cNvSpPr>
              <a:spLocks/>
            </p:cNvSpPr>
            <p:nvPr/>
          </p:nvSpPr>
          <p:spPr bwMode="auto">
            <a:xfrm>
              <a:off x="1063625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4" name="Rectangle 31"/>
            <p:cNvSpPr>
              <a:spLocks/>
            </p:cNvSpPr>
            <p:nvPr/>
          </p:nvSpPr>
          <p:spPr bwMode="auto">
            <a:xfrm>
              <a:off x="2968625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5" name="Rectangle 32"/>
            <p:cNvSpPr>
              <a:spLocks/>
            </p:cNvSpPr>
            <p:nvPr/>
          </p:nvSpPr>
          <p:spPr bwMode="auto">
            <a:xfrm>
              <a:off x="5651500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6" name="Rectangle 33"/>
            <p:cNvSpPr>
              <a:spLocks/>
            </p:cNvSpPr>
            <p:nvPr/>
          </p:nvSpPr>
          <p:spPr bwMode="auto">
            <a:xfrm>
              <a:off x="4737100" y="3263900"/>
              <a:ext cx="2451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steigend</a:t>
              </a:r>
            </a:p>
          </p:txBody>
        </p:sp>
        <p:sp>
          <p:nvSpPr>
            <p:cNvPr id="17437" name="Rectangle 34"/>
            <p:cNvSpPr>
              <a:spLocks/>
            </p:cNvSpPr>
            <p:nvPr/>
          </p:nvSpPr>
          <p:spPr bwMode="auto">
            <a:xfrm>
              <a:off x="300038" y="3990975"/>
              <a:ext cx="538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[na]</a:t>
              </a:r>
            </a:p>
          </p:txBody>
        </p:sp>
        <p:sp>
          <p:nvSpPr>
            <p:cNvPr id="17438" name="TextBox 53"/>
            <p:cNvSpPr txBox="1">
              <a:spLocks noChangeArrowheads="1"/>
            </p:cNvSpPr>
            <p:nvPr/>
          </p:nvSpPr>
          <p:spPr bwMode="auto">
            <a:xfrm>
              <a:off x="0" y="2819400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Unterschiede in der Tonhöhe</a:t>
              </a:r>
            </a:p>
          </p:txBody>
        </p:sp>
      </p:grpSp>
      <p:pic>
        <p:nvPicPr>
          <p:cNvPr id="38" name="8163D08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DF748F4C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4AB2AE3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2002B65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FE9D6A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7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7813" y="1950802"/>
            <a:ext cx="489421" cy="489421"/>
          </a:xfrm>
          <a:prstGeom prst="rect">
            <a:avLst/>
          </a:prstGeom>
        </p:spPr>
      </p:pic>
      <p:pic>
        <p:nvPicPr>
          <p:cNvPr id="6" name="d1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75539" y="1948978"/>
            <a:ext cx="549275" cy="54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228600" y="4572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beeinflusst die relative Deutlichkeit der Silben eines Wortes.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0"/>
            <a:ext cx="2819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Wortbetonung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914400"/>
            <a:ext cx="8839200" cy="2900363"/>
            <a:chOff x="152400" y="914400"/>
            <a:chExt cx="8839200" cy="2900363"/>
          </a:xfrm>
        </p:grpSpPr>
        <p:grpSp>
          <p:nvGrpSpPr>
            <p:cNvPr id="18443" name="Group 22"/>
            <p:cNvGrpSpPr>
              <a:grpSpLocks/>
            </p:cNvGrpSpPr>
            <p:nvPr/>
          </p:nvGrpSpPr>
          <p:grpSpPr bwMode="auto">
            <a:xfrm>
              <a:off x="152400" y="3352800"/>
              <a:ext cx="7696200" cy="461963"/>
              <a:chOff x="336" y="3552"/>
              <a:chExt cx="4848" cy="291"/>
            </a:xfrm>
          </p:grpSpPr>
          <p:sp>
            <p:nvSpPr>
              <p:cNvPr id="18447" name="Text Box 16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ben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8" name="Text Box 17"/>
              <p:cNvSpPr txBox="1">
                <a:spLocks noChangeArrowheads="1"/>
              </p:cNvSpPr>
              <p:nvPr/>
            </p:nvSpPr>
            <p:spPr bwMode="auto">
              <a:xfrm>
                <a:off x="1440" y="35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ver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nei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9" name="Text Box 18"/>
              <p:cNvSpPr txBox="1">
                <a:spLocks noChangeArrowheads="1"/>
              </p:cNvSpPr>
              <p:nvPr/>
            </p:nvSpPr>
            <p:spPr bwMode="auto">
              <a:xfrm>
                <a:off x="2592" y="3552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schö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ner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50" name="Text Box 19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gen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stand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Schwache Silbe</a:t>
              </a:r>
              <a:r>
                <a:rPr lang="en-US">
                  <a:latin typeface="Calibri" charset="0"/>
                  <a:cs typeface="Calibri" charset="0"/>
                </a:rPr>
                <a:t>: der Vokal ist meistens /</a:t>
              </a:r>
              <a:r>
                <a:rPr lang="en-US">
                  <a:latin typeface="Calibri" charset="0"/>
                  <a:cs typeface="Arial" charset="0"/>
                </a:rPr>
                <a:t>ə/ (Schwa)</a:t>
              </a:r>
              <a:r>
                <a:rPr lang="en-US">
                  <a:latin typeface="Calibri" charset="0"/>
                  <a:cs typeface="Calibri" charset="0"/>
                </a:rPr>
                <a:t>, oder kann in einem schnelleren Tempo zum Schwa reduziert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152400" y="26670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Starke Silbe</a:t>
              </a:r>
              <a:r>
                <a:rPr lang="en-US">
                  <a:latin typeface="Calibri" charset="0"/>
                  <a:cs typeface="Calibri" charset="0"/>
                </a:rPr>
                <a:t>: der Vokal kann sehr selten/nie als /</a:t>
              </a:r>
              <a:r>
                <a:rPr lang="en-US">
                  <a:latin typeface="Calibri" charset="0"/>
                  <a:cs typeface="Arial" charset="0"/>
                </a:rPr>
                <a:t>ə</a:t>
              </a:r>
              <a:r>
                <a:rPr lang="en-US">
                  <a:latin typeface="Calibri" charset="0"/>
                  <a:cs typeface="Calibri" charset="0"/>
                </a:rPr>
                <a:t>/ erzeugt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6" name="TextBox 21"/>
            <p:cNvSpPr txBox="1">
              <a:spLocks noChangeArrowheads="1"/>
            </p:cNvSpPr>
            <p:nvPr/>
          </p:nvSpPr>
          <p:spPr bwMode="auto">
            <a:xfrm>
              <a:off x="152400" y="9144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latin typeface="Calibri" charset="0"/>
                  <a:cs typeface="Calibri" charset="0"/>
                </a:rPr>
                <a:t>Im Deutschen </a:t>
              </a:r>
              <a:r>
                <a:rPr lang="de-DE" dirty="0">
                  <a:latin typeface="Calibri" charset="0"/>
                  <a:cs typeface="Calibri" charset="0"/>
                </a:rPr>
                <a:t>und anderen germanischen Sprache gibt es meistens zwei Sorten von Silben: </a:t>
              </a:r>
              <a:r>
                <a:rPr lang="de-DE" b="1" dirty="0">
                  <a:latin typeface="Calibri" charset="0"/>
                  <a:cs typeface="Calibri" charset="0"/>
                </a:rPr>
                <a:t>stark</a:t>
              </a:r>
              <a:r>
                <a:rPr lang="de-DE" dirty="0">
                  <a:latin typeface="Calibri" charset="0"/>
                  <a:cs typeface="Calibri" charset="0"/>
                </a:rPr>
                <a:t> und </a:t>
              </a:r>
              <a:r>
                <a:rPr lang="de-DE" b="1" dirty="0">
                  <a:latin typeface="Calibri" charset="0"/>
                  <a:cs typeface="Calibri" charset="0"/>
                </a:rPr>
                <a:t>schwach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962400"/>
            <a:ext cx="8534400" cy="2735263"/>
            <a:chOff x="152400" y="3962400"/>
            <a:chExt cx="8534400" cy="2735263"/>
          </a:xfrm>
        </p:grpSpPr>
        <p:sp>
          <p:nvSpPr>
            <p:cNvPr id="18438" name="TextBox 2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305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Wenn ein Wort mehr als eine starke Silbe hat, dann ist eine davon am deutlichsten: diese nennt man </a:t>
              </a:r>
              <a:r>
                <a:rPr lang="de-DE" u="sng">
                  <a:latin typeface="Calibri" charset="0"/>
                  <a:cs typeface="Calibri" charset="0"/>
                </a:rPr>
                <a:t>die Silbe mit primärer (lexikalischen) Betonung</a:t>
              </a:r>
            </a:p>
          </p:txBody>
        </p:sp>
        <p:sp>
          <p:nvSpPr>
            <p:cNvPr id="18439" name="Rectangle 23"/>
            <p:cNvSpPr>
              <a:spLocks noChangeArrowheads="1"/>
            </p:cNvSpPr>
            <p:nvPr/>
          </p:nvSpPr>
          <p:spPr bwMode="auto">
            <a:xfrm>
              <a:off x="152400" y="5257800"/>
              <a:ext cx="1685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Ge</a:t>
              </a:r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gen</a:t>
              </a:r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stand</a:t>
              </a:r>
              <a:endParaRPr lang="en-AU">
                <a:solidFill>
                  <a:srgbClr val="FF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440" name="TextBox 24"/>
            <p:cNvSpPr txBox="1">
              <a:spLocks noChangeArrowheads="1"/>
            </p:cNvSpPr>
            <p:nvPr/>
          </p:nvSpPr>
          <p:spPr bwMode="auto">
            <a:xfrm>
              <a:off x="3124200" y="52578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glau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</a:t>
              </a:r>
            </a:p>
          </p:txBody>
        </p:sp>
        <p:sp>
          <p:nvSpPr>
            <p:cNvPr id="18441" name="TextBox 25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Phan</a:t>
              </a:r>
              <a:r>
                <a:rPr lang="de-DE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ta</a:t>
              </a:r>
              <a:r>
                <a:rPr lang="de-DE" u="sng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sie</a:t>
              </a:r>
            </a:p>
          </p:txBody>
        </p:sp>
        <p:sp>
          <p:nvSpPr>
            <p:cNvPr id="18442" name="TextBox 26"/>
            <p:cNvSpPr txBox="1">
              <a:spLocks noChangeArrowheads="1"/>
            </p:cNvSpPr>
            <p:nvPr/>
          </p:nvSpPr>
          <p:spPr bwMode="auto">
            <a:xfrm>
              <a:off x="152400" y="5867400"/>
              <a:ext cx="8534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Meistens in die Wortbetonung im Wort </a:t>
              </a:r>
              <a:r>
                <a:rPr lang="de-DE" b="1">
                  <a:latin typeface="Calibri" charset="0"/>
                  <a:cs typeface="Calibri" charset="0"/>
                </a:rPr>
                <a:t>fest</a:t>
              </a:r>
              <a:r>
                <a:rPr lang="de-DE">
                  <a:latin typeface="Calibri" charset="0"/>
                  <a:cs typeface="Calibri" charset="0"/>
                </a:rPr>
                <a:t>: d.h. </a:t>
              </a:r>
              <a:r>
                <a:rPr lang="de-DE" i="1">
                  <a:latin typeface="Calibri" charset="0"/>
                  <a:cs typeface="Calibri" charset="0"/>
                </a:rPr>
                <a:t>Aberglaube</a:t>
              </a:r>
              <a:r>
                <a:rPr lang="de-DE">
                  <a:latin typeface="Calibri" charset="0"/>
                  <a:cs typeface="Calibri" charset="0"/>
                </a:rPr>
                <a:t> hat die primäre lexikalische Betonung immer auf der ersten Silbe, usw.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2400"/>
            <a:ext cx="3733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 und Reduzierung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Schwache Silben sind für sogenannte Reduzierungen am anfälligsten und weisen daher die größte phonetische Variation auf.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ben</a:t>
            </a:r>
            <a:r>
              <a:rPr lang="en-US">
                <a:latin typeface="Calibri" charset="0"/>
                <a:cs typeface="Calibri" charset="0"/>
              </a:rPr>
              <a:t>: [ge:bm], [ge:ʔm], [ge:m] 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gen</a:t>
            </a: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stand</a:t>
            </a:r>
            <a:r>
              <a:rPr lang="en-US">
                <a:latin typeface="Calibri" charset="0"/>
                <a:cs typeface="Calibri" charset="0"/>
              </a:rPr>
              <a:t>: [ge:g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tant], [ge: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tan]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28600" y="3733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Silben mit primärer lexikalischen Betonung sind robuster gegen Reduzierungen (insbesondere wenn sie gleichzeitig satzakzentuiert sind).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Sprachrhythmus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entsteht dadurch, dass eine Regelmäßigkeit in der Verteilung der Silbenbetonungen wahrgenommen wird. 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81000" y="2057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Calibri" charset="0"/>
                <a:cs typeface="Calibri" charset="0"/>
              </a:rPr>
              <a:t>Im Deutschen </a:t>
            </a:r>
            <a:r>
              <a:rPr lang="de-DE" dirty="0">
                <a:latin typeface="Calibri" charset="0"/>
                <a:cs typeface="Calibri" charset="0"/>
              </a:rPr>
              <a:t>kommt diese wahrgenommene Regelmäßigkeit dadurch zustande, dass (i) </a:t>
            </a:r>
            <a:r>
              <a:rPr lang="de-DE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primär betonte Silben </a:t>
            </a:r>
            <a:r>
              <a:rPr lang="de-DE" dirty="0">
                <a:latin typeface="Calibri" charset="0"/>
                <a:cs typeface="Calibri" charset="0"/>
              </a:rPr>
              <a:t>selten direkt </a:t>
            </a:r>
            <a:r>
              <a:rPr lang="de-DE" dirty="0" smtClean="0">
                <a:latin typeface="Calibri" charset="0"/>
                <a:cs typeface="Calibri" charset="0"/>
              </a:rPr>
              <a:t>aufeinander </a:t>
            </a:r>
            <a:r>
              <a:rPr lang="de-DE" dirty="0">
                <a:latin typeface="Calibri" charset="0"/>
                <a:cs typeface="Calibri" charset="0"/>
              </a:rPr>
              <a:t>folgen und (ii) ziemlich häufig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latin typeface="Calibri" charset="0"/>
                <a:cs typeface="Calibri" charset="0"/>
              </a:rPr>
              <a:t> durch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voneinander getrennt werden.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85800" y="3962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Heu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ist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schö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nes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Früh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lings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wett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er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85800" y="472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Semin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ar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stu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dier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ten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wir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Proso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der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Pho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ne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/>
        </p:nvSpPr>
        <p:spPr bwMode="auto">
          <a:xfrm>
            <a:off x="3419475" y="115888"/>
            <a:ext cx="20193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dirty="0" err="1">
                <a:solidFill>
                  <a:srgbClr val="000000"/>
                </a:solidFill>
                <a:latin typeface="Calibri" pitchFamily="8" charset="0"/>
                <a:ea typeface="Arial" pitchFamily="8" charset="0"/>
                <a:cs typeface="Arial" pitchFamily="8" charset="0"/>
                <a:sym typeface="Arial" pitchFamily="8" charset="0"/>
              </a:rPr>
              <a:t>Akzentuierung</a:t>
            </a:r>
            <a:endParaRPr lang="en-US" dirty="0">
              <a:solidFill>
                <a:srgbClr val="000000"/>
              </a:solidFill>
              <a:latin typeface="Calibri" pitchFamily="8" charset="0"/>
              <a:ea typeface="Arial" pitchFamily="8" charset="0"/>
              <a:cs typeface="Arial" pitchFamily="8" charset="0"/>
              <a:sym typeface="Arial" pitchFamily="8" charset="0"/>
            </a:endParaRPr>
          </a:p>
        </p:txBody>
      </p:sp>
      <p:sp>
        <p:nvSpPr>
          <p:cNvPr id="21507" name="Rectangle 4"/>
          <p:cNvSpPr>
            <a:spLocks/>
          </p:cNvSpPr>
          <p:nvPr/>
        </p:nvSpPr>
        <p:spPr bwMode="auto">
          <a:xfrm>
            <a:off x="250825" y="908050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" charset="0"/>
              </a:rPr>
              <a:t>Definition (was?)</a:t>
            </a:r>
          </a:p>
        </p:txBody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887413" y="177323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b="1">
                <a:latin typeface="Calibri" charset="0"/>
                <a:cs typeface="Calibri" charset="0"/>
              </a:rPr>
              <a:t>beweglich</a:t>
            </a:r>
            <a:r>
              <a:rPr lang="de-DE">
                <a:latin typeface="Calibri" charset="0"/>
                <a:cs typeface="Calibri" charset="0"/>
              </a:rPr>
              <a:t> (im Gegensatz zu Wortbetonung)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900113" y="1341438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bestimmt die relative Deutlichkeit der Wörter einer Äußerung.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0" name="Rectangle 1"/>
          <p:cNvSpPr>
            <a:spLocks/>
          </p:cNvSpPr>
          <p:nvPr/>
        </p:nvSpPr>
        <p:spPr bwMode="auto">
          <a:xfrm>
            <a:off x="250825" y="32131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latin typeface="Calibri" charset="0"/>
                <a:cs typeface="Arial" charset="0"/>
              </a:rPr>
              <a:t>Sie beleuchtet vor </a:t>
            </a:r>
            <a:r>
              <a:rPr lang="de-DE" dirty="0" smtClean="0">
                <a:latin typeface="Calibri" charset="0"/>
                <a:cs typeface="Arial" charset="0"/>
              </a:rPr>
              <a:t>allem, </a:t>
            </a:r>
            <a:r>
              <a:rPr lang="de-DE" dirty="0">
                <a:latin typeface="Calibri" charset="0"/>
                <a:cs typeface="Arial" charset="0"/>
              </a:rPr>
              <a:t>welche Informationen in einem Dialog neu/wichtig, alt/neu sind.</a:t>
            </a:r>
          </a:p>
        </p:txBody>
      </p:sp>
      <p:sp>
        <p:nvSpPr>
          <p:cNvPr id="21511" name="Rectangle 2"/>
          <p:cNvSpPr>
            <a:spLocks/>
          </p:cNvSpPr>
          <p:nvPr/>
        </p:nvSpPr>
        <p:spPr bwMode="auto">
          <a:xfrm>
            <a:off x="750888" y="431482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What did Marianna do?</a:t>
            </a:r>
          </a:p>
        </p:txBody>
      </p:sp>
      <p:sp>
        <p:nvSpPr>
          <p:cNvPr id="21512" name="Rectangle 3"/>
          <p:cNvSpPr>
            <a:spLocks/>
          </p:cNvSpPr>
          <p:nvPr/>
        </p:nvSpPr>
        <p:spPr bwMode="auto">
          <a:xfrm>
            <a:off x="2936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marmalade</a:t>
            </a:r>
            <a:endParaRPr lang="de-DE" b="1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3" name="Rectangle 4"/>
          <p:cNvSpPr>
            <a:spLocks/>
          </p:cNvSpPr>
          <p:nvPr/>
        </p:nvSpPr>
        <p:spPr bwMode="auto">
          <a:xfrm>
            <a:off x="4787900" y="431482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Who made the marmalade?</a:t>
            </a:r>
          </a:p>
        </p:txBody>
      </p:sp>
      <p:sp>
        <p:nvSpPr>
          <p:cNvPr id="21514" name="Rectangle 6"/>
          <p:cNvSpPr>
            <a:spLocks/>
          </p:cNvSpPr>
          <p:nvPr/>
        </p:nvSpPr>
        <p:spPr bwMode="auto">
          <a:xfrm>
            <a:off x="827088" y="5229225"/>
            <a:ext cx="2465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A</a:t>
            </a:r>
          </a:p>
        </p:txBody>
      </p:sp>
      <p:sp>
        <p:nvSpPr>
          <p:cNvPr id="21515" name="Rectangle 7"/>
          <p:cNvSpPr>
            <a:spLocks/>
          </p:cNvSpPr>
          <p:nvPr/>
        </p:nvSpPr>
        <p:spPr bwMode="auto">
          <a:xfrm>
            <a:off x="5246688" y="5229225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U</a:t>
            </a:r>
          </a:p>
        </p:txBody>
      </p:sp>
      <p:sp>
        <p:nvSpPr>
          <p:cNvPr id="21516" name="Rectangle 8"/>
          <p:cNvSpPr>
            <a:spLocks/>
          </p:cNvSpPr>
          <p:nvPr/>
        </p:nvSpPr>
        <p:spPr bwMode="auto">
          <a:xfrm>
            <a:off x="1055688" y="599122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= akzentuiertes Wort, U = unakzentuiertes Wort</a:t>
            </a:r>
          </a:p>
        </p:txBody>
      </p:sp>
      <p:sp>
        <p:nvSpPr>
          <p:cNvPr id="21517" name="Rectangle 3"/>
          <p:cNvSpPr>
            <a:spLocks/>
          </p:cNvSpPr>
          <p:nvPr/>
        </p:nvSpPr>
        <p:spPr bwMode="auto">
          <a:xfrm>
            <a:off x="47132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marmalade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306388" y="27082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1519" name="Oval 22"/>
          <p:cNvSpPr>
            <a:spLocks noChangeArrowheads="1"/>
          </p:cNvSpPr>
          <p:nvPr/>
        </p:nvSpPr>
        <p:spPr bwMode="auto">
          <a:xfrm>
            <a:off x="611188" y="1412875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1520" name="Oval 22"/>
          <p:cNvSpPr>
            <a:spLocks noChangeArrowheads="1"/>
          </p:cNvSpPr>
          <p:nvPr/>
        </p:nvSpPr>
        <p:spPr bwMode="auto">
          <a:xfrm>
            <a:off x="611188" y="1989138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19" name="197DD3A7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C57D0EA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917</Words>
  <Characters>0</Characters>
  <Application>Microsoft Office PowerPoint</Application>
  <PresentationFormat>Bildschirmpräsentation (4:3)</PresentationFormat>
  <Lines>0</Lines>
  <Paragraphs>162</Paragraphs>
  <Slides>16</Slides>
  <Notes>0</Notes>
  <HiddenSlides>0</HiddenSlides>
  <MMClips>24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Title &amp; Bullets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jmh</dc:creator>
  <cp:lastModifiedBy>greca</cp:lastModifiedBy>
  <cp:revision>62</cp:revision>
  <dcterms:created xsi:type="dcterms:W3CDTF">2017-09-01T04:36:49Z</dcterms:created>
  <dcterms:modified xsi:type="dcterms:W3CDTF">2019-10-11T11:43:51Z</dcterms:modified>
</cp:coreProperties>
</file>