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929" r:id="rId1"/>
  </p:sldMasterIdLst>
  <p:notesMasterIdLst>
    <p:notesMasterId r:id="rId22"/>
  </p:notesMasterIdLst>
  <p:sldIdLst>
    <p:sldId id="256" r:id="rId2"/>
    <p:sldId id="260" r:id="rId3"/>
    <p:sldId id="282" r:id="rId4"/>
    <p:sldId id="297" r:id="rId5"/>
    <p:sldId id="287" r:id="rId6"/>
    <p:sldId id="286" r:id="rId7"/>
    <p:sldId id="298" r:id="rId8"/>
    <p:sldId id="284" r:id="rId9"/>
    <p:sldId id="293" r:id="rId10"/>
    <p:sldId id="285" r:id="rId11"/>
    <p:sldId id="294" r:id="rId12"/>
    <p:sldId id="302" r:id="rId13"/>
    <p:sldId id="289" r:id="rId14"/>
    <p:sldId id="304" r:id="rId15"/>
    <p:sldId id="288" r:id="rId16"/>
    <p:sldId id="290" r:id="rId17"/>
    <p:sldId id="295" r:id="rId18"/>
    <p:sldId id="296" r:id="rId19"/>
    <p:sldId id="303"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38636" autoAdjust="0"/>
  </p:normalViewPr>
  <p:slideViewPr>
    <p:cSldViewPr snapToGrid="0">
      <p:cViewPr>
        <p:scale>
          <a:sx n="55" d="100"/>
          <a:sy n="55" d="100"/>
        </p:scale>
        <p:origin x="348" y="-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B153A-0A1A-4AEE-A0E9-7BB7E659C016}" type="datetimeFigureOut">
              <a:rPr lang="en-GB" smtClean="0"/>
              <a:t>25/01/2023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D0BA0-24DB-4AD5-87E7-E17FAD69259C}" type="slidenum">
              <a:rPr lang="en-GB" smtClean="0"/>
              <a:t>‹Nr.›</a:t>
            </a:fld>
            <a:endParaRPr lang="en-GB"/>
          </a:p>
        </p:txBody>
      </p:sp>
    </p:spTree>
    <p:extLst>
      <p:ext uri="{BB962C8B-B14F-4D97-AF65-F5344CB8AC3E}">
        <p14:creationId xmlns:p14="http://schemas.microsoft.com/office/powerpoint/2010/main" val="398964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1</a:t>
            </a:fld>
            <a:endParaRPr lang="en-GB" dirty="0"/>
          </a:p>
        </p:txBody>
      </p:sp>
    </p:spTree>
    <p:extLst>
      <p:ext uri="{BB962C8B-B14F-4D97-AF65-F5344CB8AC3E}">
        <p14:creationId xmlns:p14="http://schemas.microsoft.com/office/powerpoint/2010/main" val="197668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10</a:t>
            </a:fld>
            <a:endParaRPr lang="en-GB"/>
          </a:p>
        </p:txBody>
      </p:sp>
    </p:spTree>
    <p:extLst>
      <p:ext uri="{BB962C8B-B14F-4D97-AF65-F5344CB8AC3E}">
        <p14:creationId xmlns:p14="http://schemas.microsoft.com/office/powerpoint/2010/main" val="151692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Meistens ist es sehr schwierig Interaktionen zwischen Leuten in Gemeinschaften zu beobachten , vor allem in großen städtischen Gemeinschaften wie Raleigh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Zweigliedrige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Netzwerke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zweigliedriges Netzwerk oder zwei Modi Netzwerk, da die Knoten in zwei verschiedene Klassen fallen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Verbindungen zwischen den Knoten in verschiedenen Klassen (eine Person gehört zu einer Organisation) sind möglich, aber nicht zwischen Knoten in derselben Klasse, da bisher keine direkten Verbindungen zwischen Individuen beobachtet wurden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Dh</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Zweigliedrige Netze sind besonders nützlich in Kontexten, in denen die Anwesenheit von Personen bei einem gemeinsame Veranstaltung oder Organisation aussagekräftige Informationen über ihren sozialen Kontext liefert, ihre Neigung zur Interaktion oder ihre unterschiedliche Exposition gegenüber gemeinsamen oder unterschiedlichen sozialen Einstellungen oder Normen. Selbst wenn nicht davon ausgegangen werden kann, dass zwei Personen interagieren wenn sie gemeinsam in einer Organisation tätig sind, kann man im Allgemeinen dennoch davon ausgehen dass das Paar viele der gleichen Personen kennt und möglicherweise wichtige Annahmen und Bezugspunkte teilen.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11</a:t>
            </a:fld>
            <a:endParaRPr lang="en-GB"/>
          </a:p>
        </p:txBody>
      </p:sp>
    </p:spTree>
    <p:extLst>
      <p:ext uri="{BB962C8B-B14F-4D97-AF65-F5344CB8AC3E}">
        <p14:creationId xmlns:p14="http://schemas.microsoft.com/office/powerpoint/2010/main" val="222803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 Autoren haben für jede der drei Generationen eine Netzwerkstruktur erstellt, indem ein zweigliedriges Netzwerk genutzt wurde, eine Klasse repräsentiert die Sprecher und eine Klasse die Schulen (Elementary, Middle und High School)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Eine Verbindung zwischen Sprecher und Schule bedeutet dass der Sprecher mind. 1 Jahr die Schule besucht hat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Sie nehmen ein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schulmediiertes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Netzwerk, da sie annehmen dass die Sprecher ihre Dialekte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including</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Vowel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System) während der Kind- und Teenagerzeit erworben haben und dass die Veränderungen danach gering waren im Vergleich zu den Unterscheidungen zwischen den Sprechern innerhalb der Generationen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Sie nehmen nicht an dass zwei Sprecher die gleichzeitig auf einer Schule waren und direkten Kontakt hatten oder dieselben Freunde, aber sie nehmen an dass sie mit vielen gleichen Leuten interagiert haben und viele gleiche linguistische und kulturelle Normen haben</a:t>
            </a:r>
          </a:p>
          <a:p>
            <a:pPr marL="342900" lvl="0" indent="-342900">
              <a:lnSpc>
                <a:spcPct val="107000"/>
              </a:lnSpc>
              <a:spcAft>
                <a:spcPts val="800"/>
              </a:spcAft>
              <a:buFont typeface="Symbol" panose="05050102010706020507" pitchFamily="18" charset="2"/>
              <a:buChar char=""/>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Generation 1</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Raleigh war noch ziemlich klein zu dem Zeitpunkt und Schulen nach Rassen getrennt </a:t>
            </a:r>
            <a:r>
              <a:rPr lang="de-DE" sz="2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 weiße Schüler waren an der Broughton High School nahe dem Stadtzentrum, nachdem sie zuvor an einer der kleineren Schulen waren, wenige Sprecher waren auf der </a:t>
            </a:r>
            <a:r>
              <a:rPr lang="de-DE" sz="2800" kern="100" dirty="0" err="1">
                <a:effectLst/>
                <a:latin typeface="Calibri" panose="020F0502020204030204" pitchFamily="34" charset="0"/>
                <a:ea typeface="Calibri" panose="020F0502020204030204" pitchFamily="34" charset="0"/>
                <a:cs typeface="Times New Roman" panose="02020603050405020304" pitchFamily="18" charset="0"/>
              </a:rPr>
              <a:t>Enloe</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 High School im Working </a:t>
            </a:r>
            <a:r>
              <a:rPr lang="de-DE" sz="2800" kern="100" dirty="0" err="1">
                <a:effectLst/>
                <a:latin typeface="Calibri" panose="020F0502020204030204" pitchFamily="34" charset="0"/>
                <a:ea typeface="Calibri" panose="020F0502020204030204" pitchFamily="34" charset="0"/>
                <a:cs typeface="Times New Roman" panose="02020603050405020304" pitchFamily="18" charset="0"/>
              </a:rPr>
              <a:t>class</a:t>
            </a:r>
            <a:r>
              <a:rPr lang="de-DE" sz="2800" kern="100" dirty="0">
                <a:effectLst/>
                <a:latin typeface="Calibri" panose="020F0502020204030204" pitchFamily="34" charset="0"/>
                <a:ea typeface="Calibri" panose="020F0502020204030204" pitchFamily="34" charset="0"/>
                <a:cs typeface="Times New Roman" panose="02020603050405020304" pitchFamily="18" charset="0"/>
              </a:rPr>
              <a:t> östlichen Bereich von Raleigh oder auf der Garner High School im Süden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Generation 2 </a:t>
            </a: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Broughton High School bleibt einer der wichtigsten Knoten, aber ist jetzt nicht mehr so zentral im Netzwerk, da mehrere Schulen im Norden Raleighs hinzugekommen sind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Enloe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ist immer noch die lokale Schule im Osten Raleighs, und es war die erste Schule die keine Rassentrennung mehr hatte</a:t>
            </a: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Garner High School bleibt vom Rest des Schulnetzwerks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seperiert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was bedeutet dass keine Sprecher die in der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elemantary</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oder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middle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school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dort waren, danach an eine andere Schule gewechselt haben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Broughton ist nahe an einer der ersten nördlichen High Schools (Sanderson), da Schüler erst in Broughton waren und dann nach Sanderson gewechselt haben (Wohnten erst zentral und sind vor der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Highschool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nörderlicher</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gezogen)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Enloe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im Osten, ist nahe an einer anderen nördlichen Schule,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Millbrook</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aufgrund derselben Gründe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Manche der Sprecher haben berichtet dass ihre Familien von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Enloe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nach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Millbrook</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gezogen sind um gemischte Nachbarschaften im Osten zu vermeiden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Generation 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Enloe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hat ein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magnet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program</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begonnen, sodass Schüler von anderen öffentlichen Schulen die Möglichkeit hatten besondere akademische Möglichkeiten zu nutzen </a:t>
            </a:r>
            <a:r>
              <a:rPr lang="de-DE"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daher sind in dem Netzwerk mehr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elementary</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und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middle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Schulen nahe an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Enloe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(mehr in 3 als in 2) und einige Schüler haben von anderen High Schools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hingewechselt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Start des „Magnet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progra</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1980. Der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ältest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Sprecher in der Generation ist 1967 geboren </a:t>
            </a:r>
            <a:r>
              <a:rPr lang="de-DE"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alle Gen 3 Sprecher die auf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Enloe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waren, waren dort nach dem Start des Programms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 Gen 3 mehr Schulen aller Level wurden gebaut da Nord Raleigh und andere Gebiete gewachsen sind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Durchschnitt kürzeste Länge, zwischen den Sprechern wächst von einer Generation zur nächsten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Raleigh ist gewachsen und geographisch größer geworden, soziale Distanz zwischen den Sprechern hat sich on im Durchschnitt gesteigert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 der ersten Kohorte: wenn zwei Sprecher nicht auf dieselbe Schule gingen, waren die Chancen trotzdem gut dass sie über eine dritte Person eine Verbindung hatten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In der letzten Kohorte hat sich der Abstand vergrößert und eine Verbindung zwischen 2 Individuen ging über 2 oder 3 Individuen </a:t>
            </a: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12</a:t>
            </a:fld>
            <a:endParaRPr lang="en-GB"/>
          </a:p>
        </p:txBody>
      </p:sp>
    </p:spTree>
    <p:extLst>
      <p:ext uri="{BB962C8B-B14F-4D97-AF65-F5344CB8AC3E}">
        <p14:creationId xmlns:p14="http://schemas.microsoft.com/office/powerpoint/2010/main" val="320957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Es liegt die Annahme zugrunde, dass 2 Sprecher identische soziale Welten (Normen, Interaktionsmöglichkeiten, Vorzüge) haben wenn sie die gleiche Schule besuchen </a:t>
            </a:r>
          </a:p>
          <a:p>
            <a:pPr marL="171450" indent="-171450">
              <a:buFont typeface="Arial" panose="020B0604020202020204" pitchFamily="34" charset="0"/>
              <a:buChar char="•"/>
            </a:pPr>
            <a:r>
              <a:rPr lang="de-DE" dirty="0"/>
              <a:t>Misst wie unterschiedlich 2 Sprecher in Bezug auf die besuchten Schulen sind </a:t>
            </a:r>
          </a:p>
          <a:p>
            <a:pPr marL="171450" indent="-171450">
              <a:buFont typeface="Arial" panose="020B0604020202020204" pitchFamily="34" charset="0"/>
              <a:buChar char="•"/>
            </a:pPr>
            <a:r>
              <a:rPr lang="de-DE" dirty="0"/>
              <a:t>1 = keine gemeinsamen Schulen </a:t>
            </a:r>
          </a:p>
          <a:p>
            <a:pPr marL="171450" indent="-171450">
              <a:buFont typeface="Arial" panose="020B0604020202020204" pitchFamily="34" charset="0"/>
              <a:buChar char="•"/>
            </a:pPr>
            <a:r>
              <a:rPr lang="de-DE" dirty="0"/>
              <a:t>0 = nur gemeinsame Schulen </a:t>
            </a:r>
          </a:p>
          <a:p>
            <a:pPr marL="171450" indent="-171450">
              <a:buFont typeface="Arial" panose="020B0604020202020204" pitchFamily="34" charset="0"/>
              <a:buChar char="•"/>
            </a:pPr>
            <a:r>
              <a:rPr lang="de-DE" dirty="0"/>
              <a:t>Jaccard Distanz wird für jede Dyade berechnet, eine Dyade ist ein Sprecherpaar </a:t>
            </a:r>
            <a:r>
              <a:rPr lang="de-DE" dirty="0">
                <a:sym typeface="Wingdings" panose="05000000000000000000" pitchFamily="2" charset="2"/>
              </a:rPr>
              <a:t> Generiert eine Matrix aus </a:t>
            </a:r>
            <a:r>
              <a:rPr lang="de-DE" dirty="0" err="1">
                <a:sym typeface="Wingdings" panose="05000000000000000000" pitchFamily="2" charset="2"/>
              </a:rPr>
              <a:t>jaccardschen</a:t>
            </a:r>
            <a:r>
              <a:rPr lang="de-DE" dirty="0">
                <a:sym typeface="Wingdings" panose="05000000000000000000" pitchFamily="2" charset="2"/>
              </a:rPr>
              <a:t> Distanzen für jede Generation </a:t>
            </a:r>
          </a:p>
          <a:p>
            <a:pPr marL="171450" indent="-171450">
              <a:buFont typeface="Arial" panose="020B0604020202020204" pitchFamily="34" charset="0"/>
              <a:buChar char="•"/>
            </a:pPr>
            <a:r>
              <a:rPr lang="de-DE" dirty="0">
                <a:sym typeface="Wingdings" panose="05000000000000000000" pitchFamily="2" charset="2"/>
              </a:rPr>
              <a:t>Jaccard Matrix = x = unabhängige Variablen</a:t>
            </a:r>
          </a:p>
          <a:p>
            <a:pPr marL="171450" indent="-171450">
              <a:buFont typeface="Arial" panose="020B0604020202020204" pitchFamily="34" charset="0"/>
              <a:buChar char="•"/>
            </a:pPr>
            <a:r>
              <a:rPr lang="de-DE" dirty="0">
                <a:sym typeface="Wingdings" panose="05000000000000000000" pitchFamily="2" charset="2"/>
              </a:rPr>
              <a:t>Linguistische Differenz = y = abhängige Variablen</a:t>
            </a:r>
          </a:p>
          <a:p>
            <a:pPr marL="171450" indent="-171450">
              <a:buFont typeface="Arial" panose="020B0604020202020204" pitchFamily="34" charset="0"/>
              <a:buChar char="•"/>
            </a:pPr>
            <a:r>
              <a:rPr lang="de-DE" dirty="0">
                <a:sym typeface="Wingdings" panose="05000000000000000000" pitchFamily="2" charset="2"/>
              </a:rPr>
              <a:t>Annahme: kleinere Distanz  kleinere linguistische Differenz</a:t>
            </a:r>
          </a:p>
          <a:p>
            <a:pPr marL="171450" indent="-171450">
              <a:buFont typeface="Arial" panose="020B0604020202020204" pitchFamily="34" charset="0"/>
              <a:buChar char="•"/>
            </a:pPr>
            <a:r>
              <a:rPr lang="de-DE" dirty="0">
                <a:sym typeface="Wingdings" panose="05000000000000000000" pitchFamily="2" charset="2"/>
              </a:rPr>
              <a:t>Zusätzlich weitere unabhängige Variable wie Alter, Geschlecht und Beruf  gehen von Interaktionen aus, besonders bei Beruf </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ym typeface="Wingdings" panose="05000000000000000000" pitchFamily="2" charset="2"/>
              </a:rPr>
              <a:t>Mit all den Matrix wird eine Art lineare Regression berechnet, um die linguistischen Variabilität zu modellieren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sym typeface="Wingdings" panose="05000000000000000000" pitchFamily="2" charset="2"/>
              </a:rPr>
              <a:t>Quadratic</a:t>
            </a:r>
            <a:r>
              <a:rPr lang="de-DE" dirty="0">
                <a:sym typeface="Wingdings" panose="05000000000000000000" pitchFamily="2" charset="2"/>
              </a:rPr>
              <a:t> </a:t>
            </a:r>
            <a:r>
              <a:rPr lang="de-DE" dirty="0" err="1">
                <a:sym typeface="Wingdings" panose="05000000000000000000" pitchFamily="2" charset="2"/>
              </a:rPr>
              <a:t>Assignment</a:t>
            </a:r>
            <a:r>
              <a:rPr lang="de-DE" dirty="0">
                <a:sym typeface="Wingdings" panose="05000000000000000000" pitchFamily="2" charset="2"/>
              </a:rPr>
              <a:t> </a:t>
            </a:r>
            <a:r>
              <a:rPr lang="de-DE" dirty="0" err="1">
                <a:sym typeface="Wingdings" panose="05000000000000000000" pitchFamily="2" charset="2"/>
              </a:rPr>
              <a:t>Procedure</a:t>
            </a:r>
            <a:r>
              <a:rPr lang="de-DE" dirty="0">
                <a:sym typeface="Wingdings" panose="05000000000000000000" pitchFamily="2" charset="2"/>
              </a:rPr>
              <a:t> (QAP) </a:t>
            </a:r>
            <a:r>
              <a:rPr lang="de-DE" dirty="0" err="1">
                <a:sym typeface="Wingdings" panose="05000000000000000000" pitchFamily="2" charset="2"/>
              </a:rPr>
              <a:t>model</a:t>
            </a:r>
            <a:r>
              <a:rPr lang="de-DE" dirty="0">
                <a:sym typeface="Wingdings" panose="05000000000000000000" pitchFamily="2" charset="2"/>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ym typeface="Wingdings" panose="05000000000000000000" pitchFamily="2" charset="2"/>
              </a:rPr>
              <a:t>Ähnlich einer normalen linearen Regression, aber die Variablen sind Matrizen und keine Vektoren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ym typeface="Wingdings" panose="05000000000000000000" pitchFamily="2" charset="2"/>
              </a:rPr>
              <a:t>Die Abhängige Variable für jeden Vokal ist der Unterschied im Mittelwert für jedes Sprecherpaar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ym typeface="Wingdings" panose="05000000000000000000" pitchFamily="2" charset="2"/>
              </a:rPr>
              <a:t>Fixed </a:t>
            </a:r>
            <a:r>
              <a:rPr lang="de-DE" dirty="0" err="1">
                <a:sym typeface="Wingdings" panose="05000000000000000000" pitchFamily="2" charset="2"/>
              </a:rPr>
              <a:t>Effects</a:t>
            </a:r>
            <a:r>
              <a:rPr lang="de-DE" dirty="0">
                <a:sym typeface="Wingdings" panose="05000000000000000000" pitchFamily="2" charset="2"/>
              </a:rPr>
              <a:t> (unabhängige Variablen) = Set an Matrizen der sozialen Unterschiede (Jaccard, Alter, Geburtsjahr, Beruf und Geschlecht)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sym typeface="Wingdings" panose="05000000000000000000" pitchFamily="2" charset="2"/>
              </a:rPr>
              <a:t>Anschauen von explizit unterschiedlichen Sprechern </a:t>
            </a:r>
          </a:p>
          <a:p>
            <a:pPr marL="171450" indent="-171450">
              <a:buFont typeface="Arial" panose="020B0604020202020204" pitchFamily="34" charset="0"/>
              <a:buChar char="•"/>
            </a:pP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13</a:t>
            </a:fld>
            <a:endParaRPr lang="en-GB"/>
          </a:p>
        </p:txBody>
      </p:sp>
    </p:spTree>
    <p:extLst>
      <p:ext uri="{BB962C8B-B14F-4D97-AF65-F5344CB8AC3E}">
        <p14:creationId xmlns:p14="http://schemas.microsoft.com/office/powerpoint/2010/main" val="228251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sym typeface="Wingdings" panose="05000000000000000000" pitchFamily="2" charset="2"/>
              </a:rPr>
              <a:t>Annahme: kleinere Distanz  kleinere linguistische Differenz</a:t>
            </a:r>
          </a:p>
          <a:p>
            <a:pPr marL="171450" indent="-171450">
              <a:buFont typeface="Arial" panose="020B0604020202020204" pitchFamily="34" charset="0"/>
              <a:buChar char="•"/>
            </a:pPr>
            <a:r>
              <a:rPr lang="de-DE" dirty="0">
                <a:sym typeface="Wingdings" panose="05000000000000000000" pitchFamily="2" charset="2"/>
              </a:rPr>
              <a:t>Zusätzlich weitere unabhängige Variable wie Alter, Geschlecht und Beruf  gehen von Interaktionen aus, besonders bei Beruf </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ym typeface="Wingdings" panose="05000000000000000000" pitchFamily="2" charset="2"/>
              </a:rPr>
              <a:t>Mit all den Matrix wird eine Art lineare Regression berechnet, um die linguistischen Variabilität zu modellieren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sym typeface="Wingdings" panose="05000000000000000000" pitchFamily="2" charset="2"/>
              </a:rPr>
              <a:t>Quadratic</a:t>
            </a:r>
            <a:r>
              <a:rPr lang="de-DE" dirty="0">
                <a:sym typeface="Wingdings" panose="05000000000000000000" pitchFamily="2" charset="2"/>
              </a:rPr>
              <a:t> </a:t>
            </a:r>
            <a:r>
              <a:rPr lang="de-DE" dirty="0" err="1">
                <a:sym typeface="Wingdings" panose="05000000000000000000" pitchFamily="2" charset="2"/>
              </a:rPr>
              <a:t>Assignment</a:t>
            </a:r>
            <a:r>
              <a:rPr lang="de-DE" dirty="0">
                <a:sym typeface="Wingdings" panose="05000000000000000000" pitchFamily="2" charset="2"/>
              </a:rPr>
              <a:t> </a:t>
            </a:r>
            <a:r>
              <a:rPr lang="de-DE" dirty="0" err="1">
                <a:sym typeface="Wingdings" panose="05000000000000000000" pitchFamily="2" charset="2"/>
              </a:rPr>
              <a:t>Procedure</a:t>
            </a:r>
            <a:r>
              <a:rPr lang="de-DE" dirty="0">
                <a:sym typeface="Wingdings" panose="05000000000000000000" pitchFamily="2" charset="2"/>
              </a:rPr>
              <a:t> (QAP) </a:t>
            </a:r>
            <a:r>
              <a:rPr lang="de-DE" dirty="0" err="1">
                <a:sym typeface="Wingdings" panose="05000000000000000000" pitchFamily="2" charset="2"/>
              </a:rPr>
              <a:t>model</a:t>
            </a:r>
            <a:r>
              <a:rPr lang="de-DE" dirty="0">
                <a:sym typeface="Wingdings" panose="05000000000000000000" pitchFamily="2" charset="2"/>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ym typeface="Wingdings" panose="05000000000000000000" pitchFamily="2" charset="2"/>
              </a:rPr>
              <a:t>Ähnlich einer normalen linearen Regression, aber die Variablen sind Matrizen und keine Vektoren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ym typeface="Wingdings" panose="05000000000000000000" pitchFamily="2" charset="2"/>
              </a:rPr>
              <a:t>Die Abhängige Variable für jeden Vokal ist der Unterschied im Mittelwert für jedes Sprecherpaar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ym typeface="Wingdings" panose="05000000000000000000" pitchFamily="2" charset="2"/>
              </a:rPr>
              <a:t>Fixed </a:t>
            </a:r>
            <a:r>
              <a:rPr lang="de-DE" dirty="0" err="1">
                <a:sym typeface="Wingdings" panose="05000000000000000000" pitchFamily="2" charset="2"/>
              </a:rPr>
              <a:t>Effects</a:t>
            </a:r>
            <a:r>
              <a:rPr lang="de-DE" dirty="0">
                <a:sym typeface="Wingdings" panose="05000000000000000000" pitchFamily="2" charset="2"/>
              </a:rPr>
              <a:t> (unabhängige Variablen) = Set an </a:t>
            </a:r>
            <a:r>
              <a:rPr lang="de-DE" dirty="0" err="1">
                <a:sym typeface="Wingdings" panose="05000000000000000000" pitchFamily="2" charset="2"/>
              </a:rPr>
              <a:t>Matritzen</a:t>
            </a:r>
            <a:r>
              <a:rPr lang="de-DE" dirty="0">
                <a:sym typeface="Wingdings" panose="05000000000000000000" pitchFamily="2" charset="2"/>
              </a:rPr>
              <a:t> der sozialen Unterschiede (Jaccard, Alter, Geburtsjahr, Beruf und Geschlecht)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sym typeface="Wingdings" panose="05000000000000000000" pitchFamily="2" charset="2"/>
              </a:rPr>
              <a:t>Anschauen von explizit unterschiedlichen Sprechern </a:t>
            </a:r>
          </a:p>
          <a:p>
            <a:pPr marL="171450" indent="-171450">
              <a:buFont typeface="Arial" panose="020B0604020202020204" pitchFamily="34" charset="0"/>
              <a:buChar char="•"/>
            </a:pP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15</a:t>
            </a:fld>
            <a:endParaRPr lang="en-GB"/>
          </a:p>
        </p:txBody>
      </p:sp>
    </p:spTree>
    <p:extLst>
      <p:ext uri="{BB962C8B-B14F-4D97-AF65-F5344CB8AC3E}">
        <p14:creationId xmlns:p14="http://schemas.microsoft.com/office/powerpoint/2010/main" val="3928640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Erste Generation mit Migrationseinfluss</a:t>
            </a:r>
          </a:p>
          <a:p>
            <a:pPr marL="342900" lvl="0" indent="-342900">
              <a:lnSpc>
                <a:spcPct val="107000"/>
              </a:lnSpc>
              <a:buFont typeface="Symbol" panose="05050102010706020507" pitchFamily="18" charset="2"/>
              <a:buChar char=""/>
            </a:pP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Man kann die zuvor genannten Variablen in unterschiedlichen Modellen kombinieren, wobei sich gezeigt hat, dass nur die Jaccard Distanz in Kombination mit dem Beruf einen signifikanten Einfluss auf die linguistische Differenz hat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Beruf auch signifikant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de-DE"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Interaktion ist signifikant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Positiver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Effect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der Jaccard Distanz ist /e/ </a:t>
            </a:r>
            <a:r>
              <a:rPr lang="de-DE"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größere Distanz zwischen 2 Sprechern </a:t>
            </a:r>
            <a:r>
              <a:rPr lang="de-DE"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desto unterschiedlicher ist ihr /e/ Nukleus im Durchschnitt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Wird als Beweis gesehen, das die Position eines Sprechers im Gemeinschaftsnetzwerk ( Kindheit und Teenagerzeit) die Nutzung von Southern linguistischen Varianten beeinflusst</a:t>
            </a:r>
          </a:p>
          <a:p>
            <a:pPr marL="342900" lvl="0" indent="-342900">
              <a:lnSpc>
                <a:spcPct val="107000"/>
              </a:lnSpc>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 meisten anderen sozialen Faktoren zeigen keinen signifikanten Einfluss, was bedeutet dass die Jaccard Distanz nicht an Geschlecht, Beruf und Alter gekoppelt ist </a:t>
            </a:r>
          </a:p>
          <a:p>
            <a:pPr marL="342900" lvl="0" indent="-342900">
              <a:lnSpc>
                <a:spcPct val="107000"/>
              </a:lnSpc>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Figure 8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Jeder Punkt = Dyade = ein Paar von Sprechern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Je höher der Punkt auf der y -Achse  </a:t>
            </a:r>
            <a:r>
              <a:rPr lang="de-DE"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desto größere der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mean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Difference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in /e/ zwischen den Sprechern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Sprecher sind i und j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Der Beruf zeigt nur den Beruf von j auf, also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z.b.</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ganz rechts sind nicht unbedingt beide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white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collar</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wobei viele einen haben (% Satz in den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einzlenen</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Sektionen unterschiedlich)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 QAP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model</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Korrelation zwischen Jaccard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DItanz</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und Linguistischem Unterschied ist negativ für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white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collar</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positiv für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blue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collar</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und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unskilled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white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collart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Beispiel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Beide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Personen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 White Collar,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aufgewachsen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in Central Raleigh, Jaccard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Distanz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 0 also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gleiche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Schulen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aber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eine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hohe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linguistische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Differenz</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männl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Southern shifted Sprecher  1950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geb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Vertrieb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arbeitet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SVS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scheint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kundenfreundlicher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zu</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sein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Eine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weibl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Weniger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Soutern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Sprechern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1952 Arbeit 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Krankenhäusern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viele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verschiedene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Kontakte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Patienten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sprechen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beides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p>
          <a:p>
            <a:pPr marL="342900" lvl="0" indent="-342900">
              <a:lnSpc>
                <a:spcPct val="107000"/>
              </a:lnSpc>
              <a:buFont typeface="Symbol" panose="05050102010706020507" pitchFamily="18" charset="2"/>
              <a:buChar char=""/>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Im</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erwachsnenalter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unterschiedlichen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linguistischen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Umfeldern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ausgesetzt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und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haben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unterschiedliche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Rolle in der Gesellschaft  Die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Autoren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gehen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hier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davon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dass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die </a:t>
            </a:r>
            <a:r>
              <a:rPr lang="de-DE" sz="1800" kern="100" noProof="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Personen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zu</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einem</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gewissen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Grad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beeinflussen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inwiefern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sie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an der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Veränderung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weg</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vom</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SVS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beitragen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pPr marL="342900" lvl="0" indent="-342900">
              <a:lnSpc>
                <a:spcPct val="107000"/>
              </a:lnSpc>
              <a:buFont typeface="Symbol" panose="05050102010706020507" pitchFamily="18" charset="2"/>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Bei den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späteren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geburtsjahren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in gen 2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gibt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weniger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white collar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Außreißer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wie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die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oben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da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weniger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exposition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oder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nachteilig</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im</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Beruf</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ist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Bei den blue collars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ist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die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Sprache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über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die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ganze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generation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hinweg</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ähnlicher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und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weniger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linguistischen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differenzen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aber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mehr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southern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drin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pPr marL="342900" lvl="0" indent="-342900">
              <a:lnSpc>
                <a:spcPct val="107000"/>
              </a:lnSpc>
              <a:buFont typeface="Symbol" panose="05050102010706020507" pitchFamily="18" charset="2"/>
              <a:buChar char=""/>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Bsp</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3 Sprecher 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mehreren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Dyaden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mit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größeren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linguistischen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Unterschieden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Alle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männl</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hohe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Jaccard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werte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mit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vielen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anderen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sprechern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Für 2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periphere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Schulen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blue collar 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behalten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SVS /e/</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Die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Autoren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vermuten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dass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eine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symbolische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Verwendung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von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Varianten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in der Arbeit und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einer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meist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800" kern="100" noProof="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konsistenten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Aussetzung</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in der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Kindheit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dazu</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führen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den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beizubehalten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White collar in private schools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wenig</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Blue collars die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zentraler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im</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Schulnetzwerk</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sind</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haben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auch</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weniger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3ter Sprecher: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interessante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Schulhistorie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hohe</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Jaccard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Distanz</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von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anderen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blue collar da er auf 6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unterschiedlichen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Schulen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war und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daheir</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und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nicht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erlebt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hat , hat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ein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Untenehmen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im</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Süden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der Stadt und die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Autoren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denken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dass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es gut für die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Beziehungen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zu</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den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Angestellten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ist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wenn</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er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svs</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spricht</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p:txBody>
      </p:sp>
      <p:sp>
        <p:nvSpPr>
          <p:cNvPr id="4" name="Foliennummernplatzhalter 3"/>
          <p:cNvSpPr>
            <a:spLocks noGrp="1"/>
          </p:cNvSpPr>
          <p:nvPr>
            <p:ph type="sldNum" sz="quarter" idx="5"/>
          </p:nvPr>
        </p:nvSpPr>
        <p:spPr/>
        <p:txBody>
          <a:bodyPr/>
          <a:lstStyle/>
          <a:p>
            <a:fld id="{419D0BA0-24DB-4AD5-87E7-E17FAD69259C}" type="slidenum">
              <a:rPr lang="en-GB" smtClean="0"/>
              <a:t>16</a:t>
            </a:fld>
            <a:endParaRPr lang="en-GB"/>
          </a:p>
        </p:txBody>
      </p:sp>
    </p:spTree>
    <p:extLst>
      <p:ext uri="{BB962C8B-B14F-4D97-AF65-F5344CB8AC3E}">
        <p14:creationId xmlns:p14="http://schemas.microsoft.com/office/powerpoint/2010/main" val="357957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/ai/ </a:t>
            </a:r>
            <a:r>
              <a:rPr lang="de-DE" dirty="0" err="1"/>
              <a:t>glide</a:t>
            </a:r>
            <a:r>
              <a:rPr lang="de-DE" dirty="0"/>
              <a:t> Verstärkung zeigt einen positiven Effekt auf den Beruf und die Jaccard Distanz, und Interaktion ähnlich wie bei /e/</a:t>
            </a:r>
          </a:p>
          <a:p>
            <a:pPr marL="171450" indent="-171450">
              <a:buFont typeface="Arial" panose="020B0604020202020204" pitchFamily="34" charset="0"/>
              <a:buChar char="•"/>
            </a:pPr>
            <a:r>
              <a:rPr lang="de-DE" dirty="0"/>
              <a:t>Blue </a:t>
            </a:r>
            <a:r>
              <a:rPr lang="de-DE" dirty="0" err="1"/>
              <a:t>collar</a:t>
            </a:r>
            <a:r>
              <a:rPr lang="de-DE" dirty="0"/>
              <a:t> und </a:t>
            </a:r>
            <a:r>
              <a:rPr lang="de-DE" dirty="0" err="1"/>
              <a:t>skilled</a:t>
            </a:r>
            <a:r>
              <a:rPr lang="de-DE" dirty="0"/>
              <a:t> </a:t>
            </a:r>
            <a:r>
              <a:rPr lang="de-DE" dirty="0" err="1"/>
              <a:t>white</a:t>
            </a:r>
            <a:r>
              <a:rPr lang="de-DE" dirty="0"/>
              <a:t> </a:t>
            </a:r>
            <a:r>
              <a:rPr lang="de-DE" dirty="0" err="1"/>
              <a:t>collar</a:t>
            </a:r>
            <a:r>
              <a:rPr lang="de-DE" dirty="0"/>
              <a:t>: positiver Effekt nur bei Frauen </a:t>
            </a:r>
          </a:p>
          <a:p>
            <a:pPr marL="171450" indent="-171450">
              <a:buFont typeface="Arial" panose="020B0604020202020204" pitchFamily="34" charset="0"/>
              <a:buChar char="•"/>
            </a:pPr>
            <a:r>
              <a:rPr lang="de-DE" dirty="0"/>
              <a:t>Bestätigt sich durch die signifikanten positiven Effekte von Geschlecht in 2 weiteren QAP Modellen </a:t>
            </a:r>
          </a:p>
          <a:p>
            <a:pPr marL="171450" indent="-171450">
              <a:buFont typeface="Arial" panose="020B0604020202020204" pitchFamily="34" charset="0"/>
              <a:buChar char="•"/>
            </a:pPr>
            <a:r>
              <a:rPr lang="de-DE" dirty="0"/>
              <a:t>Bei </a:t>
            </a:r>
            <a:r>
              <a:rPr lang="de-DE" dirty="0" err="1"/>
              <a:t>white</a:t>
            </a:r>
            <a:r>
              <a:rPr lang="de-DE" dirty="0"/>
              <a:t> </a:t>
            </a:r>
            <a:r>
              <a:rPr lang="de-DE" dirty="0" err="1"/>
              <a:t>collar</a:t>
            </a:r>
            <a:r>
              <a:rPr lang="de-DE" dirty="0"/>
              <a:t> Frauen ist der Effekt nicht da (</a:t>
            </a:r>
            <a:r>
              <a:rPr lang="de-DE" dirty="0" err="1"/>
              <a:t>evtl</a:t>
            </a:r>
            <a:r>
              <a:rPr lang="de-DE" dirty="0"/>
              <a:t> noch erklären warum)</a:t>
            </a:r>
          </a:p>
          <a:p>
            <a:pPr marL="171450" indent="-171450">
              <a:buFont typeface="Arial" panose="020B0604020202020204" pitchFamily="34" charset="0"/>
              <a:buChar char="•"/>
            </a:pPr>
            <a:r>
              <a:rPr lang="de-DE" dirty="0"/>
              <a:t>Bei </a:t>
            </a:r>
            <a:r>
              <a:rPr lang="de-DE" dirty="0" err="1"/>
              <a:t>blue</a:t>
            </a:r>
            <a:r>
              <a:rPr lang="de-DE" dirty="0"/>
              <a:t> </a:t>
            </a:r>
            <a:r>
              <a:rPr lang="de-DE" dirty="0" err="1"/>
              <a:t>collar</a:t>
            </a:r>
            <a:r>
              <a:rPr lang="de-DE" dirty="0"/>
              <a:t> sind nur 2 Frauen in der gruppe, von denen eine mehr </a:t>
            </a:r>
            <a:r>
              <a:rPr lang="de-DE" dirty="0" err="1"/>
              <a:t>svs</a:t>
            </a:r>
            <a:r>
              <a:rPr lang="de-DE" dirty="0"/>
              <a:t> hat und eine weniger </a:t>
            </a:r>
          </a:p>
          <a:p>
            <a:pPr marL="171450" indent="-171450">
              <a:buFont typeface="Arial" panose="020B0604020202020204" pitchFamily="34" charset="0"/>
              <a:buChar char="•"/>
            </a:pPr>
            <a:r>
              <a:rPr lang="de-DE" dirty="0"/>
              <a:t>Eine </a:t>
            </a:r>
            <a:r>
              <a:rPr lang="de-DE" dirty="0" err="1"/>
              <a:t>svs</a:t>
            </a:r>
            <a:r>
              <a:rPr lang="de-DE" dirty="0"/>
              <a:t> 1958, 30 Jahre im Lager gearbeitet, nordöstliche, weg vom Zentrum (krasse Migrationsgegend)</a:t>
            </a:r>
          </a:p>
          <a:p>
            <a:pPr marL="171450" indent="-171450">
              <a:buFont typeface="Arial" panose="020B0604020202020204" pitchFamily="34" charset="0"/>
              <a:buChar char="•"/>
            </a:pPr>
            <a:r>
              <a:rPr lang="de-DE" dirty="0"/>
              <a:t>1956, Ost Raleigh, gut situiertes Stadtviertel, </a:t>
            </a:r>
            <a:r>
              <a:rPr lang="de-DE" dirty="0" err="1"/>
              <a:t>mean</a:t>
            </a:r>
            <a:r>
              <a:rPr lang="de-DE" dirty="0"/>
              <a:t> /ai/ ist untypisch für ihr alter </a:t>
            </a:r>
          </a:p>
          <a:p>
            <a:pPr marL="171450" indent="-171450">
              <a:buFont typeface="Arial" panose="020B0604020202020204" pitchFamily="34" charset="0"/>
              <a:buChar char="•"/>
            </a:pPr>
            <a:r>
              <a:rPr lang="de-DE" dirty="0">
                <a:sym typeface="Wingdings" panose="05000000000000000000" pitchFamily="2" charset="2"/>
              </a:rPr>
              <a:t>eine Lagerhausjob: hat </a:t>
            </a:r>
            <a:r>
              <a:rPr lang="de-DE" dirty="0" err="1">
                <a:sym typeface="Wingdings" panose="05000000000000000000" pitchFamily="2" charset="2"/>
              </a:rPr>
              <a:t>svs</a:t>
            </a:r>
            <a:r>
              <a:rPr lang="de-DE" dirty="0">
                <a:sym typeface="Wingdings" panose="05000000000000000000" pitchFamily="2" charset="2"/>
              </a:rPr>
              <a:t> als Ausdruck von Stärke und Zugehörigkeit zur Arbeiterklasse gebraucht, „strategische symbolische Wahl“</a:t>
            </a:r>
          </a:p>
          <a:p>
            <a:pPr marL="171450" indent="-171450">
              <a:buFont typeface="Arial" panose="020B0604020202020204" pitchFamily="34" charset="0"/>
              <a:buChar char="•"/>
            </a:pPr>
            <a:r>
              <a:rPr lang="de-DE" dirty="0">
                <a:sym typeface="Wingdings" panose="05000000000000000000" pitchFamily="2" charset="2"/>
              </a:rPr>
              <a:t>Die andere wurde demotiviert </a:t>
            </a:r>
            <a:r>
              <a:rPr lang="de-DE" dirty="0" err="1">
                <a:sym typeface="Wingdings" panose="05000000000000000000" pitchFamily="2" charset="2"/>
              </a:rPr>
              <a:t>svs</a:t>
            </a:r>
            <a:r>
              <a:rPr lang="de-DE" dirty="0">
                <a:sym typeface="Wingdings" panose="05000000000000000000" pitchFamily="2" charset="2"/>
              </a:rPr>
              <a:t> zu nutzen da sie in Restaurants, Bars und Kleidungsgeschäften gearbeitet hat, wo sprachliche Flexibilität erforderlich ist </a:t>
            </a:r>
          </a:p>
          <a:p>
            <a:pPr marL="0" indent="0">
              <a:buFont typeface="Arial" panose="020B0604020202020204" pitchFamily="34" charset="0"/>
              <a:buNone/>
            </a:pPr>
            <a:endParaRPr lang="de-DE" dirty="0"/>
          </a:p>
          <a:p>
            <a:pPr marL="171450" indent="-171450">
              <a:buFont typeface="Arial" panose="020B0604020202020204" pitchFamily="34" charset="0"/>
              <a:buChar char="•"/>
            </a:pP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17</a:t>
            </a:fld>
            <a:endParaRPr lang="en-GB"/>
          </a:p>
        </p:txBody>
      </p:sp>
    </p:spTree>
    <p:extLst>
      <p:ext uri="{BB962C8B-B14F-4D97-AF65-F5344CB8AC3E}">
        <p14:creationId xmlns:p14="http://schemas.microsoft.com/office/powerpoint/2010/main" val="209546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Generation 3 (geboren zwischen 1967 und 1996) </a:t>
            </a:r>
          </a:p>
          <a:p>
            <a:pPr marL="171450" indent="-171450">
              <a:buFont typeface="Arial" panose="020B0604020202020204" pitchFamily="34" charset="0"/>
              <a:buChar char="•"/>
            </a:pPr>
            <a:r>
              <a:rPr lang="de-DE" dirty="0"/>
              <a:t>Rückzug vom SVS schon seit einem Jahrzehnt </a:t>
            </a:r>
          </a:p>
          <a:p>
            <a:pPr marL="171450" indent="-171450">
              <a:buFont typeface="Arial" panose="020B0604020202020204" pitchFamily="34" charset="0"/>
              <a:buChar char="•"/>
            </a:pPr>
            <a:r>
              <a:rPr lang="de-DE" dirty="0"/>
              <a:t>Non SVS Kontakt unvermeidbar aber Schul- und Nachbarschaftsabhängig</a:t>
            </a:r>
          </a:p>
          <a:p>
            <a:pPr marL="171450" indent="-171450">
              <a:buFont typeface="Arial" panose="020B0604020202020204" pitchFamily="34" charset="0"/>
              <a:buChar char="•"/>
            </a:pPr>
            <a:r>
              <a:rPr lang="de-DE" dirty="0"/>
              <a:t>Dialekt Änderung ging weiter und hat sich ausgeschlichen </a:t>
            </a:r>
          </a:p>
          <a:p>
            <a:pPr marL="171450" indent="-171450">
              <a:buFont typeface="Arial" panose="020B0604020202020204" pitchFamily="34" charset="0"/>
              <a:buChar char="•"/>
            </a:pPr>
            <a:r>
              <a:rPr lang="de-DE" dirty="0"/>
              <a:t>Komplexerer Zusammenhang zwischen Sprachdifferenz und den Einflussfaktoren Alter, Beruf, Geschlecht und Jaccard Distanz wie signifikante in mehrere Modellen zeigen </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Blue </a:t>
            </a:r>
            <a:r>
              <a:rPr lang="de-DE" dirty="0" err="1"/>
              <a:t>collar</a:t>
            </a:r>
            <a:r>
              <a:rPr lang="de-DE" dirty="0"/>
              <a:t> Frauen unterscheiden sich von ihren gleichen, als </a:t>
            </a:r>
            <a:r>
              <a:rPr lang="de-DE" dirty="0" err="1"/>
              <a:t>blue</a:t>
            </a:r>
            <a:r>
              <a:rPr lang="de-DE" dirty="0"/>
              <a:t> </a:t>
            </a:r>
            <a:r>
              <a:rPr lang="de-DE" dirty="0" err="1"/>
              <a:t>collar</a:t>
            </a:r>
            <a:r>
              <a:rPr lang="de-DE" dirty="0"/>
              <a:t> Männer </a:t>
            </a:r>
            <a:r>
              <a:rPr lang="de-DE" dirty="0">
                <a:sym typeface="Wingdings" panose="05000000000000000000" pitchFamily="2" charset="2"/>
              </a:rPr>
              <a:t> Steigung bei Frauen ist größer als bei Männern, Frauen größere Jaccard Distanzen </a:t>
            </a:r>
            <a:endParaRPr lang="de-DE" dirty="0"/>
          </a:p>
          <a:p>
            <a:pPr marL="171450" indent="-171450">
              <a:buFont typeface="Arial" panose="020B0604020202020204" pitchFamily="34" charset="0"/>
              <a:buChar char="•"/>
            </a:pPr>
            <a:r>
              <a:rPr lang="de-DE" dirty="0"/>
              <a:t>White </a:t>
            </a:r>
            <a:r>
              <a:rPr lang="de-DE" dirty="0" err="1"/>
              <a:t>collar</a:t>
            </a:r>
            <a:r>
              <a:rPr lang="de-DE" dirty="0"/>
              <a:t> Frauen und Männer sind gleich </a:t>
            </a:r>
          </a:p>
          <a:p>
            <a:pPr marL="171450" indent="-171450">
              <a:buFont typeface="Arial" panose="020B0604020202020204" pitchFamily="34" charset="0"/>
              <a:buChar char="•"/>
            </a:pPr>
            <a:r>
              <a:rPr lang="de-DE" dirty="0"/>
              <a:t>Die große </a:t>
            </a:r>
            <a:r>
              <a:rPr lang="de-DE" dirty="0" err="1"/>
              <a:t>linguistsiche</a:t>
            </a:r>
            <a:r>
              <a:rPr lang="de-DE" dirty="0"/>
              <a:t> Differenz bei </a:t>
            </a:r>
            <a:r>
              <a:rPr lang="de-DE" dirty="0" err="1"/>
              <a:t>blue</a:t>
            </a:r>
            <a:r>
              <a:rPr lang="de-DE" dirty="0"/>
              <a:t> </a:t>
            </a:r>
            <a:r>
              <a:rPr lang="de-DE" dirty="0" err="1"/>
              <a:t>collar</a:t>
            </a:r>
            <a:r>
              <a:rPr lang="de-DE" dirty="0"/>
              <a:t> Frauen geht auf 2 ältere Frauen zurück die zwar keine periphere Netzwerkposition haben aber stark </a:t>
            </a:r>
            <a:r>
              <a:rPr lang="de-DE" dirty="0" err="1"/>
              <a:t>southenr</a:t>
            </a:r>
            <a:r>
              <a:rPr lang="de-DE" dirty="0"/>
              <a:t> </a:t>
            </a:r>
            <a:r>
              <a:rPr lang="de-DE" dirty="0" err="1"/>
              <a:t>shifted</a:t>
            </a:r>
            <a:r>
              <a:rPr lang="de-DE" dirty="0"/>
              <a:t> sind, wohingegen eine junge Sprecherin ist nur leicht mehr southern als die </a:t>
            </a:r>
            <a:r>
              <a:rPr lang="de-DE" dirty="0" err="1"/>
              <a:t>white</a:t>
            </a:r>
            <a:r>
              <a:rPr lang="de-DE" dirty="0"/>
              <a:t> </a:t>
            </a:r>
            <a:r>
              <a:rPr lang="de-DE" dirty="0" err="1"/>
              <a:t>collar</a:t>
            </a:r>
            <a:r>
              <a:rPr lang="de-DE" dirty="0"/>
              <a:t> Sprecher desselben alters</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Beim Generationenvergleich wurde /e/ schwächer aber die interagierenden Effekte des Berufs und Geschlechts blieben und wurden schwächer als </a:t>
            </a:r>
            <a:r>
              <a:rPr lang="de-DE" dirty="0" err="1"/>
              <a:t>svs</a:t>
            </a:r>
            <a:r>
              <a:rPr lang="de-DE" dirty="0"/>
              <a:t> weiter verschwand </a:t>
            </a:r>
          </a:p>
          <a:p>
            <a:pPr marL="171450" indent="-171450">
              <a:buFont typeface="Arial" panose="020B0604020202020204" pitchFamily="34" charset="0"/>
              <a:buChar char="•"/>
            </a:pPr>
            <a:r>
              <a:rPr lang="de-DE" dirty="0"/>
              <a:t>In Generation 3 waren die meisten nicht southern Dialektes ausgesetzt, aber es gibt noch einige soziale Faktoren, die behalten oder ablegen von </a:t>
            </a:r>
            <a:r>
              <a:rPr lang="de-DE" dirty="0" err="1"/>
              <a:t>svs</a:t>
            </a:r>
            <a:r>
              <a:rPr lang="de-DE" dirty="0"/>
              <a:t> motivieren insbesondere bei Frauen (</a:t>
            </a:r>
            <a:r>
              <a:rPr lang="de-DE" dirty="0" err="1"/>
              <a:t>blue</a:t>
            </a:r>
            <a:r>
              <a:rPr lang="de-DE" dirty="0"/>
              <a:t> und </a:t>
            </a:r>
            <a:r>
              <a:rPr lang="de-DE" dirty="0" err="1"/>
              <a:t>white</a:t>
            </a:r>
            <a:r>
              <a:rPr lang="de-DE" dirty="0"/>
              <a:t> </a:t>
            </a:r>
            <a:r>
              <a:rPr lang="de-DE" dirty="0" err="1"/>
              <a:t>collar</a:t>
            </a:r>
            <a:r>
              <a:rPr lang="de-DE" dirty="0"/>
              <a: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en-GB" sz="1200" dirty="0"/>
              <a:t>/ɛ/ </a:t>
            </a:r>
            <a:r>
              <a:rPr lang="de-DE" sz="1200" dirty="0"/>
              <a:t>ä</a:t>
            </a:r>
            <a:r>
              <a:rPr lang="de-DE" dirty="0"/>
              <a:t>hnlich wie /e/</a:t>
            </a:r>
          </a:p>
          <a:p>
            <a:pPr marL="171450" indent="-171450">
              <a:buFont typeface="Arial" panose="020B0604020202020204" pitchFamily="34" charset="0"/>
              <a:buChar char="•"/>
            </a:pPr>
            <a:r>
              <a:rPr lang="de-DE" dirty="0"/>
              <a:t>In Bezug auf /e/ und /E/ konnten sowohl für die Gesamtheit der Sprecher als auch einzelne Individuen keine unterschiede gefunden werden </a:t>
            </a:r>
          </a:p>
        </p:txBody>
      </p:sp>
      <p:sp>
        <p:nvSpPr>
          <p:cNvPr id="4" name="Foliennummernplatzhalter 3"/>
          <p:cNvSpPr>
            <a:spLocks noGrp="1"/>
          </p:cNvSpPr>
          <p:nvPr>
            <p:ph type="sldNum" sz="quarter" idx="5"/>
          </p:nvPr>
        </p:nvSpPr>
        <p:spPr/>
        <p:txBody>
          <a:bodyPr/>
          <a:lstStyle/>
          <a:p>
            <a:fld id="{419D0BA0-24DB-4AD5-87E7-E17FAD69259C}" type="slidenum">
              <a:rPr lang="en-GB" smtClean="0"/>
              <a:t>18</a:t>
            </a:fld>
            <a:endParaRPr lang="en-GB"/>
          </a:p>
        </p:txBody>
      </p:sp>
    </p:spTree>
    <p:extLst>
      <p:ext uri="{BB962C8B-B14F-4D97-AF65-F5344CB8AC3E}">
        <p14:creationId xmlns:p14="http://schemas.microsoft.com/office/powerpoint/2010/main" val="266639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sz="1200" dirty="0"/>
          </a:p>
        </p:txBody>
      </p:sp>
      <p:sp>
        <p:nvSpPr>
          <p:cNvPr id="4" name="Foliennummernplatzhalter 3"/>
          <p:cNvSpPr>
            <a:spLocks noGrp="1"/>
          </p:cNvSpPr>
          <p:nvPr>
            <p:ph type="sldNum" sz="quarter" idx="5"/>
          </p:nvPr>
        </p:nvSpPr>
        <p:spPr/>
        <p:txBody>
          <a:bodyPr/>
          <a:lstStyle/>
          <a:p>
            <a:fld id="{419D0BA0-24DB-4AD5-87E7-E17FAD69259C}" type="slidenum">
              <a:rPr lang="en-GB" smtClean="0"/>
              <a:t>20</a:t>
            </a:fld>
            <a:endParaRPr lang="en-GB"/>
          </a:p>
        </p:txBody>
      </p:sp>
    </p:spTree>
    <p:extLst>
      <p:ext uri="{BB962C8B-B14F-4D97-AF65-F5344CB8AC3E}">
        <p14:creationId xmlns:p14="http://schemas.microsoft.com/office/powerpoint/2010/main" val="211201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2</a:t>
            </a:fld>
            <a:endParaRPr lang="en-GB" dirty="0"/>
          </a:p>
        </p:txBody>
      </p:sp>
    </p:spTree>
    <p:extLst>
      <p:ext uri="{BB962C8B-B14F-4D97-AF65-F5344CB8AC3E}">
        <p14:creationId xmlns:p14="http://schemas.microsoft.com/office/powerpoint/2010/main" val="147853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3</a:t>
            </a:fld>
            <a:endParaRPr lang="en-GB"/>
          </a:p>
        </p:txBody>
      </p:sp>
    </p:spTree>
    <p:extLst>
      <p:ext uri="{BB962C8B-B14F-4D97-AF65-F5344CB8AC3E}">
        <p14:creationId xmlns:p14="http://schemas.microsoft.com/office/powerpoint/2010/main" val="147677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dirty="0"/>
              <a:t>Links: eingezeichnet Research </a:t>
            </a:r>
            <a:r>
              <a:rPr lang="de-DE" dirty="0" err="1"/>
              <a:t>Triangle</a:t>
            </a:r>
            <a:r>
              <a:rPr lang="de-DE" dirty="0"/>
              <a:t> und die 3 Schulen, die später im Netzwerk vorkommen</a:t>
            </a:r>
          </a:p>
          <a:p>
            <a:pPr marL="0" indent="0">
              <a:buFont typeface="Wingdings" panose="05000000000000000000" pitchFamily="2" charset="2"/>
              <a:buNone/>
            </a:pPr>
            <a:r>
              <a:rPr lang="en-GB" dirty="0" err="1"/>
              <a:t>Rechts</a:t>
            </a:r>
            <a:r>
              <a:rPr lang="en-GB" dirty="0"/>
              <a:t>: </a:t>
            </a:r>
            <a:r>
              <a:rPr lang="en-GB" dirty="0" err="1"/>
              <a:t>Vergrößerung</a:t>
            </a:r>
            <a:r>
              <a:rPr lang="en-GB" dirty="0"/>
              <a:t> der Stadt. Für die </a:t>
            </a:r>
            <a:r>
              <a:rPr lang="en-GB" dirty="0" err="1"/>
              <a:t>Studie</a:t>
            </a:r>
            <a:r>
              <a:rPr lang="en-GB" dirty="0"/>
              <a:t> relevant ab </a:t>
            </a:r>
            <a:r>
              <a:rPr lang="en-GB" dirty="0" err="1"/>
              <a:t>dunkelgrün</a:t>
            </a: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4</a:t>
            </a:fld>
            <a:endParaRPr lang="en-GB"/>
          </a:p>
        </p:txBody>
      </p:sp>
    </p:spTree>
    <p:extLst>
      <p:ext uri="{BB962C8B-B14F-4D97-AF65-F5344CB8AC3E}">
        <p14:creationId xmlns:p14="http://schemas.microsoft.com/office/powerpoint/2010/main" val="232640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t>Im</a:t>
            </a:r>
            <a:r>
              <a:rPr lang="en-GB" sz="1200" dirty="0"/>
              <a:t> </a:t>
            </a:r>
            <a:r>
              <a:rPr lang="en-GB" sz="1200" dirty="0" err="1"/>
              <a:t>Vergleich</a:t>
            </a:r>
            <a:r>
              <a:rPr lang="en-GB" sz="1200" dirty="0"/>
              <a:t> </a:t>
            </a:r>
            <a:r>
              <a:rPr lang="en-GB" sz="1200" dirty="0" err="1"/>
              <a:t>zu</a:t>
            </a:r>
            <a:r>
              <a:rPr lang="en-GB" sz="1200" dirty="0"/>
              <a:t> </a:t>
            </a:r>
            <a:r>
              <a:rPr lang="en-GB" sz="1200" dirty="0" err="1"/>
              <a:t>nicht</a:t>
            </a:r>
            <a:r>
              <a:rPr lang="en-GB" sz="1200" dirty="0"/>
              <a:t> </a:t>
            </a:r>
            <a:r>
              <a:rPr lang="en-GB" sz="1200" dirty="0" err="1"/>
              <a:t>südlichen</a:t>
            </a:r>
            <a:r>
              <a:rPr lang="en-GB" sz="1200" dirty="0"/>
              <a:t> </a:t>
            </a:r>
            <a:r>
              <a:rPr lang="en-GB" sz="1200" dirty="0" err="1"/>
              <a:t>Regionen</a:t>
            </a:r>
            <a:r>
              <a:rPr lang="en-GB"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/ai/ </a:t>
            </a:r>
            <a:r>
              <a:rPr lang="en-GB" sz="1200" dirty="0" err="1"/>
              <a:t>wie</a:t>
            </a:r>
            <a:r>
              <a:rPr lang="en-GB" sz="1200" dirty="0"/>
              <a:t> in “high”</a:t>
            </a:r>
          </a:p>
          <a:p>
            <a:pPr marL="171450" indent="-171450">
              <a:buFont typeface="Arial" panose="020B0604020202020204" pitchFamily="34" charset="0"/>
              <a:buChar char="•"/>
            </a:pPr>
            <a:r>
              <a:rPr lang="en-GB" dirty="0"/>
              <a:t>/e/ </a:t>
            </a:r>
            <a:r>
              <a:rPr lang="en-GB" sz="1200" dirty="0">
                <a:sym typeface="Wingdings" panose="05000000000000000000" pitchFamily="2" charset="2"/>
              </a:rPr>
              <a:t> </a:t>
            </a:r>
            <a:r>
              <a:rPr lang="en-GB" sz="1200" dirty="0" err="1">
                <a:sym typeface="Wingdings" panose="05000000000000000000" pitchFamily="2" charset="2"/>
              </a:rPr>
              <a:t>Vokal</a:t>
            </a:r>
            <a:r>
              <a:rPr lang="en-GB" sz="1200" dirty="0">
                <a:sym typeface="Wingdings" panose="05000000000000000000" pitchFamily="2" charset="2"/>
              </a:rPr>
              <a:t> in state/ take </a:t>
            </a:r>
          </a:p>
          <a:p>
            <a:pPr marL="171450" indent="-171450">
              <a:buFont typeface="Arial" panose="020B0604020202020204" pitchFamily="34" charset="0"/>
              <a:buChar char="•"/>
            </a:pPr>
            <a:r>
              <a:rPr lang="en-GB" sz="1200" dirty="0"/>
              <a:t>/ɛ/ </a:t>
            </a:r>
            <a:r>
              <a:rPr lang="en-GB" sz="1200" dirty="0" err="1"/>
              <a:t>Nukleus</a:t>
            </a:r>
            <a:r>
              <a:rPr lang="en-GB" sz="1200" dirty="0"/>
              <a:t> (head/step)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err="1"/>
              <a:t>Seit</a:t>
            </a:r>
            <a:r>
              <a:rPr lang="en-GB" sz="1200" dirty="0"/>
              <a:t> Mitte des 20 </a:t>
            </a:r>
            <a:r>
              <a:rPr lang="en-GB" sz="1200" dirty="0" err="1"/>
              <a:t>Jh</a:t>
            </a:r>
            <a:r>
              <a:rPr lang="en-GB" sz="1200" dirty="0"/>
              <a:t>. </a:t>
            </a:r>
            <a:r>
              <a:rPr lang="en-GB" sz="1200" dirty="0" err="1"/>
              <a:t>Verändert</a:t>
            </a:r>
            <a:r>
              <a:rPr lang="en-GB" sz="1200" dirty="0"/>
              <a:t> </a:t>
            </a:r>
            <a:r>
              <a:rPr lang="en-GB" sz="1200" dirty="0" err="1"/>
              <a:t>sich</a:t>
            </a:r>
            <a:r>
              <a:rPr lang="en-GB" sz="1200" dirty="0"/>
              <a:t> der SVS in </a:t>
            </a:r>
            <a:r>
              <a:rPr lang="en-GB" sz="1200" dirty="0" err="1"/>
              <a:t>Richtung</a:t>
            </a:r>
            <a:r>
              <a:rPr lang="en-GB" sz="1200" dirty="0"/>
              <a:t> </a:t>
            </a:r>
            <a:r>
              <a:rPr lang="en-GB" sz="1200" dirty="0" err="1"/>
              <a:t>eines</a:t>
            </a:r>
            <a:r>
              <a:rPr lang="en-GB" sz="1200" dirty="0"/>
              <a:t> </a:t>
            </a:r>
            <a:r>
              <a:rPr lang="en-GB" sz="1200" dirty="0" err="1"/>
              <a:t>unmarkierten</a:t>
            </a:r>
            <a:r>
              <a:rPr lang="en-GB" sz="1200" dirty="0"/>
              <a:t> </a:t>
            </a:r>
            <a:r>
              <a:rPr lang="en-GB" sz="1200" dirty="0" err="1"/>
              <a:t>Vokalsystems</a:t>
            </a:r>
            <a:endParaRPr lang="en-GB" sz="1200" kern="1200" dirty="0">
              <a:effectLst/>
              <a:latin typeface="+mn-lt"/>
              <a:ea typeface="+mn-ea"/>
              <a:cs typeface="+mn-cs"/>
            </a:endParaRPr>
          </a:p>
          <a:p>
            <a:pPr marL="171450" indent="-171450">
              <a:buFont typeface="Arial" panose="020B0604020202020204" pitchFamily="34" charset="0"/>
              <a:buChar char="•"/>
            </a:pP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Gründe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dafür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Research Triangle Park =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technisches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industrielles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Research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Center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1959 (IBM 1960)</a:t>
            </a:r>
          </a:p>
          <a:p>
            <a:pPr marL="800100" lvl="1" indent="-342900">
              <a:lnSpc>
                <a:spcPct val="107000"/>
              </a:lnSpc>
              <a:buFont typeface="Arial" panose="020B0604020202020204" pitchFamily="34"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Population und geographisches Gebiet ist gewachsen, da 1000de gut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ausgebildetete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im Technik Sektor arbeitende Leute nach Raleigh gezogen sind aus NY oder anderen südlichen Regionen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Arial" panose="020B0604020202020204" pitchFamily="34"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Vermutung: Shift weg vom SVS wurde durch die Mischung von Raleigh native und non-natives in schulen angetrieben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was zu der Formierung einer neuen stabilen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community</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linguistics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norms</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führt?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5</a:t>
            </a:fld>
            <a:endParaRPr lang="en-GB"/>
          </a:p>
        </p:txBody>
      </p:sp>
    </p:spTree>
    <p:extLst>
      <p:ext uri="{BB962C8B-B14F-4D97-AF65-F5344CB8AC3E}">
        <p14:creationId xmlns:p14="http://schemas.microsoft.com/office/powerpoint/2010/main" val="322022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Scheinbare zeitliche Veränderung für jeden der 6 Vokale</a:t>
            </a:r>
          </a:p>
          <a:p>
            <a:pPr marL="171450" indent="-171450">
              <a:buFont typeface="Arial" panose="020B0604020202020204" pitchFamily="34" charset="0"/>
              <a:buChar char="•"/>
            </a:pPr>
            <a:r>
              <a:rPr lang="de-DE" dirty="0"/>
              <a:t>Ein Datenpunkt steht für das mittel eines Sprechers z2-z1 (Lobanov normalisiert F2-F1)</a:t>
            </a:r>
          </a:p>
          <a:p>
            <a:pPr marL="171450" indent="-171450">
              <a:buFont typeface="Arial" panose="020B0604020202020204" pitchFamily="34" charset="0"/>
              <a:buChar char="•"/>
            </a:pPr>
            <a:r>
              <a:rPr lang="de-DE" dirty="0"/>
              <a:t>Gemessen bei 25% der Vokaldauer (Nukleus), außer bei /ai/ da bei 75% der Vokaldauer um den </a:t>
            </a:r>
            <a:r>
              <a:rPr lang="de-DE" dirty="0" err="1"/>
              <a:t>glide</a:t>
            </a:r>
            <a:r>
              <a:rPr lang="de-DE" dirty="0"/>
              <a:t> einzufangen </a:t>
            </a:r>
          </a:p>
          <a:p>
            <a:pPr marL="171450" indent="-171450">
              <a:buFont typeface="Arial" panose="020B0604020202020204" pitchFamily="34" charset="0"/>
              <a:buChar char="•"/>
            </a:pPr>
            <a:r>
              <a:rPr lang="de-DE" dirty="0"/>
              <a:t>Höher Z2-Z1 Werte entsprechen höheren, </a:t>
            </a:r>
            <a:r>
              <a:rPr lang="de-DE" dirty="0" err="1"/>
              <a:t>frontierteren</a:t>
            </a:r>
            <a:r>
              <a:rPr lang="de-DE" dirty="0"/>
              <a:t> Positionen im Vorderen Vokal Bereich</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Das vordere Vokalsystem war stabil bei Sprechern die in der ersten hälfte des 20 Jh. geboren wurden </a:t>
            </a:r>
          </a:p>
          <a:p>
            <a:pPr marL="171450" indent="-171450">
              <a:buFont typeface="Arial" panose="020B0604020202020204" pitchFamily="34" charset="0"/>
              <a:buChar char="•"/>
            </a:pPr>
            <a:r>
              <a:rPr lang="de-DE" dirty="0"/>
              <a:t>Danach haben sich die Vokale weg von der </a:t>
            </a:r>
            <a:r>
              <a:rPr lang="de-DE" dirty="0" err="1"/>
              <a:t>svs</a:t>
            </a:r>
            <a:r>
              <a:rPr lang="de-DE" dirty="0"/>
              <a:t> Position bewegt</a:t>
            </a:r>
          </a:p>
          <a:p>
            <a:pPr marL="171450" indent="-171450">
              <a:buFont typeface="Arial" panose="020B0604020202020204" pitchFamily="34" charset="0"/>
              <a:buChar char="•"/>
            </a:pPr>
            <a:r>
              <a:rPr lang="de-DE" dirty="0"/>
              <a:t>/i/ war nie besonders Southern-</a:t>
            </a:r>
            <a:r>
              <a:rPr lang="de-DE" dirty="0" err="1"/>
              <a:t>shifted</a:t>
            </a:r>
            <a:r>
              <a:rPr lang="de-DE" dirty="0"/>
              <a:t> in Raleigh, daher war die Veränderung im 20 Jh. gering im Vergleich zu den anderen </a:t>
            </a:r>
          </a:p>
          <a:p>
            <a:pPr marL="171450" indent="-171450">
              <a:buFont typeface="Arial" panose="020B0604020202020204" pitchFamily="34" charset="0"/>
              <a:buChar char="•"/>
            </a:pPr>
            <a:r>
              <a:rPr lang="de-DE" dirty="0"/>
              <a:t>Besonders bei /e/ hat sich der Nukleus von einer geringen Unterscheidung zum </a:t>
            </a:r>
            <a:r>
              <a:rPr lang="en-GB" sz="1200" dirty="0"/>
              <a:t>/ɛ/ </a:t>
            </a:r>
            <a:r>
              <a:rPr lang="en-GB" sz="1200" dirty="0" err="1"/>
              <a:t>Nukleus</a:t>
            </a:r>
            <a:r>
              <a:rPr lang="en-GB" sz="1200" dirty="0"/>
              <a:t> </a:t>
            </a:r>
            <a:r>
              <a:rPr lang="en-GB" sz="1200" dirty="0" err="1"/>
              <a:t>zu</a:t>
            </a:r>
            <a:r>
              <a:rPr lang="en-GB" sz="1200" dirty="0"/>
              <a:t> </a:t>
            </a:r>
            <a:r>
              <a:rPr lang="en-GB" sz="1200" dirty="0" err="1"/>
              <a:t>einer</a:t>
            </a:r>
            <a:r>
              <a:rPr lang="en-GB" sz="1200" dirty="0"/>
              <a:t> </a:t>
            </a:r>
            <a:r>
              <a:rPr lang="en-GB" sz="1200" dirty="0" err="1"/>
              <a:t>periphäreren</a:t>
            </a:r>
            <a:r>
              <a:rPr lang="en-GB" sz="1200" dirty="0"/>
              <a:t> Position </a:t>
            </a:r>
            <a:r>
              <a:rPr lang="en-GB" sz="1200" dirty="0" err="1"/>
              <a:t>als</a:t>
            </a:r>
            <a:r>
              <a:rPr lang="en-GB" sz="1200" dirty="0"/>
              <a:t> das </a:t>
            </a:r>
            <a:r>
              <a:rPr lang="en-GB" sz="1200" dirty="0">
                <a:sym typeface="Wingdings" panose="05000000000000000000" pitchFamily="2" charset="2"/>
              </a:rPr>
              <a:t>/ɪ/ </a:t>
            </a:r>
            <a:r>
              <a:rPr lang="en-GB" sz="1200" dirty="0" err="1">
                <a:sym typeface="Wingdings" panose="05000000000000000000" pitchFamily="2" charset="2"/>
              </a:rPr>
              <a:t>bewegt</a:t>
            </a:r>
            <a:r>
              <a:rPr lang="en-GB" sz="1200" dirty="0">
                <a:sym typeface="Wingdings" panose="05000000000000000000" pitchFamily="2" charset="2"/>
              </a:rPr>
              <a:t> </a:t>
            </a:r>
          </a:p>
          <a:p>
            <a:pPr marL="171450" indent="-171450">
              <a:buFont typeface="Arial" panose="020B0604020202020204" pitchFamily="34" charset="0"/>
              <a:buChar char="•"/>
            </a:pPr>
            <a:r>
              <a:rPr lang="en-GB" sz="1200" dirty="0">
                <a:sym typeface="Wingdings" panose="05000000000000000000" pitchFamily="2" charset="2"/>
              </a:rPr>
              <a:t>Der /ai/ Glide in </a:t>
            </a:r>
            <a:r>
              <a:rPr lang="en-GB" sz="1200" dirty="0" err="1">
                <a:sym typeface="Wingdings" panose="05000000000000000000" pitchFamily="2" charset="2"/>
              </a:rPr>
              <a:t>stimmhaften</a:t>
            </a:r>
            <a:r>
              <a:rPr lang="en-GB" sz="1200" dirty="0">
                <a:sym typeface="Wingdings" panose="05000000000000000000" pitchFamily="2" charset="2"/>
              </a:rPr>
              <a:t> und </a:t>
            </a:r>
            <a:r>
              <a:rPr lang="en-GB" sz="1200" dirty="0" err="1">
                <a:sym typeface="Wingdings" panose="05000000000000000000" pitchFamily="2" charset="2"/>
              </a:rPr>
              <a:t>silbenfinalen</a:t>
            </a:r>
            <a:r>
              <a:rPr lang="en-GB" sz="1200" dirty="0">
                <a:sym typeface="Wingdings" panose="05000000000000000000" pitchFamily="2" charset="2"/>
              </a:rPr>
              <a:t> </a:t>
            </a:r>
            <a:r>
              <a:rPr lang="en-GB" sz="1200" dirty="0" err="1">
                <a:sym typeface="Wingdings" panose="05000000000000000000" pitchFamily="2" charset="2"/>
              </a:rPr>
              <a:t>Kontexten</a:t>
            </a:r>
            <a:r>
              <a:rPr lang="en-GB" sz="1200" dirty="0">
                <a:sym typeface="Wingdings" panose="05000000000000000000" pitchFamily="2" charset="2"/>
              </a:rPr>
              <a:t>, </a:t>
            </a:r>
            <a:r>
              <a:rPr lang="en-GB" sz="1200" dirty="0" err="1">
                <a:sym typeface="Wingdings" panose="05000000000000000000" pitchFamily="2" charset="2"/>
              </a:rPr>
              <a:t>gefolgt</a:t>
            </a:r>
            <a:r>
              <a:rPr lang="en-GB" sz="1200" dirty="0">
                <a:sym typeface="Wingdings" panose="05000000000000000000" pitchFamily="2" charset="2"/>
              </a:rPr>
              <a:t> von </a:t>
            </a:r>
            <a:r>
              <a:rPr lang="en-GB" sz="1200" dirty="0" err="1">
                <a:sym typeface="Wingdings" panose="05000000000000000000" pitchFamily="2" charset="2"/>
              </a:rPr>
              <a:t>einem</a:t>
            </a:r>
            <a:r>
              <a:rPr lang="en-GB" sz="1200" dirty="0">
                <a:sym typeface="Wingdings" panose="05000000000000000000" pitchFamily="2" charset="2"/>
              </a:rPr>
              <a:t> </a:t>
            </a:r>
            <a:r>
              <a:rPr lang="en-GB" sz="1200" dirty="0" err="1">
                <a:sym typeface="Wingdings" panose="05000000000000000000" pitchFamily="2" charset="2"/>
              </a:rPr>
              <a:t>ähnlichen</a:t>
            </a:r>
            <a:r>
              <a:rPr lang="en-GB" sz="1200" dirty="0">
                <a:sym typeface="Wingdings" panose="05000000000000000000" pitchFamily="2" charset="2"/>
              </a:rPr>
              <a:t> </a:t>
            </a:r>
            <a:r>
              <a:rPr lang="en-GB" sz="1200" dirty="0" err="1">
                <a:sym typeface="Wingdings" panose="05000000000000000000" pitchFamily="2" charset="2"/>
              </a:rPr>
              <a:t>Zeitbewegungsbahn</a:t>
            </a:r>
            <a:r>
              <a:rPr lang="en-GB" sz="1200" dirty="0">
                <a:sym typeface="Wingdings" panose="05000000000000000000" pitchFamily="2" charset="2"/>
              </a:rPr>
              <a:t>, </a:t>
            </a:r>
            <a:r>
              <a:rPr lang="en-GB" sz="1200" dirty="0" err="1">
                <a:sym typeface="Wingdings" panose="05000000000000000000" pitchFamily="2" charset="2"/>
              </a:rPr>
              <a:t>wurde</a:t>
            </a:r>
            <a:r>
              <a:rPr lang="en-GB" sz="1200" dirty="0">
                <a:sym typeface="Wingdings" panose="05000000000000000000" pitchFamily="2" charset="2"/>
              </a:rPr>
              <a:t> </a:t>
            </a:r>
            <a:r>
              <a:rPr lang="en-GB" sz="1200" dirty="0" err="1">
                <a:sym typeface="Wingdings" panose="05000000000000000000" pitchFamily="2" charset="2"/>
              </a:rPr>
              <a:t>ungefähr</a:t>
            </a:r>
            <a:r>
              <a:rPr lang="en-GB" sz="1200" dirty="0">
                <a:sym typeface="Wingdings" panose="05000000000000000000" pitchFamily="2" charset="2"/>
              </a:rPr>
              <a:t> so </a:t>
            </a:r>
            <a:r>
              <a:rPr lang="en-GB" sz="1200" dirty="0" err="1">
                <a:sym typeface="Wingdings" panose="05000000000000000000" pitchFamily="2" charset="2"/>
              </a:rPr>
              <a:t>peripher</a:t>
            </a:r>
            <a:r>
              <a:rPr lang="en-GB" sz="1200" dirty="0">
                <a:sym typeface="Wingdings" panose="05000000000000000000" pitchFamily="2" charset="2"/>
              </a:rPr>
              <a:t> </a:t>
            </a:r>
            <a:r>
              <a:rPr lang="en-GB" sz="1200" dirty="0" err="1">
                <a:sym typeface="Wingdings" panose="05000000000000000000" pitchFamily="2" charset="2"/>
              </a:rPr>
              <a:t>wie</a:t>
            </a:r>
            <a:r>
              <a:rPr lang="en-GB" sz="1200" dirty="0">
                <a:sym typeface="Wingdings" panose="05000000000000000000" pitchFamily="2" charset="2"/>
              </a:rPr>
              <a:t> der </a:t>
            </a:r>
            <a:r>
              <a:rPr lang="en-GB" sz="1200" dirty="0"/>
              <a:t>/ɛ/ </a:t>
            </a:r>
            <a:r>
              <a:rPr lang="en-GB" sz="1200" dirty="0" err="1"/>
              <a:t>Nukleus</a:t>
            </a:r>
            <a:r>
              <a:rPr lang="en-GB" sz="1200" dirty="0"/>
              <a:t> </a:t>
            </a: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6</a:t>
            </a:fld>
            <a:endParaRPr lang="en-GB"/>
          </a:p>
        </p:txBody>
      </p:sp>
    </p:spTree>
    <p:extLst>
      <p:ext uri="{BB962C8B-B14F-4D97-AF65-F5344CB8AC3E}">
        <p14:creationId xmlns:p14="http://schemas.microsoft.com/office/powerpoint/2010/main" val="287543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White </a:t>
            </a:r>
            <a:r>
              <a:rPr lang="de-DE" dirty="0" err="1"/>
              <a:t>collar</a:t>
            </a:r>
            <a:r>
              <a:rPr lang="de-DE" dirty="0"/>
              <a:t> = „Anzugträger“ mit höherem Abschluss</a:t>
            </a:r>
          </a:p>
          <a:p>
            <a:pPr marL="171450" indent="-171450">
              <a:buFont typeface="Arial" panose="020B0604020202020204" pitchFamily="34" charset="0"/>
              <a:buChar char="•"/>
            </a:pPr>
            <a:r>
              <a:rPr lang="de-DE" dirty="0" err="1"/>
              <a:t>Unskilled</a:t>
            </a:r>
            <a:r>
              <a:rPr lang="de-DE" dirty="0"/>
              <a:t> </a:t>
            </a:r>
            <a:r>
              <a:rPr lang="de-DE" dirty="0" err="1"/>
              <a:t>white</a:t>
            </a:r>
            <a:r>
              <a:rPr lang="de-DE" dirty="0"/>
              <a:t> </a:t>
            </a:r>
            <a:r>
              <a:rPr lang="de-DE" dirty="0" err="1"/>
              <a:t>collar</a:t>
            </a:r>
            <a:r>
              <a:rPr lang="de-DE" dirty="0"/>
              <a:t> = keinen höheren Abschluss z.B. Sekretär</a:t>
            </a:r>
          </a:p>
          <a:p>
            <a:pPr marL="171450" indent="-171450">
              <a:buFont typeface="Arial" panose="020B0604020202020204" pitchFamily="34" charset="0"/>
              <a:buChar char="•"/>
            </a:pPr>
            <a:r>
              <a:rPr lang="de-DE" dirty="0"/>
              <a:t>Blue </a:t>
            </a:r>
            <a:r>
              <a:rPr lang="de-DE" dirty="0" err="1"/>
              <a:t>collar</a:t>
            </a:r>
            <a:r>
              <a:rPr lang="de-DE" dirty="0"/>
              <a:t> = „Arbeiter“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White </a:t>
            </a:r>
            <a:r>
              <a:rPr lang="de-DE" dirty="0" err="1"/>
              <a:t>collar</a:t>
            </a:r>
            <a:r>
              <a:rPr lang="de-DE" dirty="0"/>
              <a:t> Sprecher führen die Wegentwicklung vom SVS an und behalten diese Führung in der 2ten Hälfte des 20. Jh. bei </a:t>
            </a:r>
          </a:p>
          <a:p>
            <a:pPr marL="171450" indent="-171450">
              <a:buFont typeface="Arial" panose="020B0604020202020204" pitchFamily="34" charset="0"/>
              <a:buChar char="•"/>
            </a:pPr>
            <a:r>
              <a:rPr lang="de-DE" dirty="0"/>
              <a:t>Blue </a:t>
            </a:r>
            <a:r>
              <a:rPr lang="de-DE" dirty="0" err="1"/>
              <a:t>collar</a:t>
            </a:r>
            <a:r>
              <a:rPr lang="de-DE" dirty="0"/>
              <a:t> und </a:t>
            </a:r>
            <a:r>
              <a:rPr lang="de-DE" dirty="0" err="1"/>
              <a:t>unskilled</a:t>
            </a:r>
            <a:r>
              <a:rPr lang="de-DE" dirty="0"/>
              <a:t> </a:t>
            </a:r>
            <a:r>
              <a:rPr lang="de-DE" dirty="0" err="1"/>
              <a:t>white</a:t>
            </a:r>
            <a:r>
              <a:rPr lang="de-DE" dirty="0"/>
              <a:t> </a:t>
            </a:r>
            <a:r>
              <a:rPr lang="de-DE" dirty="0" err="1"/>
              <a:t>collar</a:t>
            </a:r>
            <a:r>
              <a:rPr lang="de-DE" dirty="0"/>
              <a:t> bewegen sich in dieselbe Richtung</a:t>
            </a: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7</a:t>
            </a:fld>
            <a:endParaRPr lang="en-GB"/>
          </a:p>
        </p:txBody>
      </p:sp>
    </p:spTree>
    <p:extLst>
      <p:ext uri="{BB962C8B-B14F-4D97-AF65-F5344CB8AC3E}">
        <p14:creationId xmlns:p14="http://schemas.microsoft.com/office/powerpoint/2010/main" val="108314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Es wurden soziale Faktoren assoziiert mit dem Rückzug vom SVS in 3 Generationen betrachtet.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Die Generationen wurden in Bezug auf die Entstehung des Research </a:t>
            </a:r>
            <a:r>
              <a:rPr lang="de-DE" sz="1100" kern="100" dirty="0" err="1">
                <a:effectLst/>
                <a:latin typeface="Calibri" panose="020F0502020204030204" pitchFamily="34" charset="0"/>
                <a:ea typeface="Calibri" panose="020F0502020204030204" pitchFamily="34" charset="0"/>
                <a:cs typeface="Times New Roman" panose="02020603050405020304" pitchFamily="18" charset="0"/>
              </a:rPr>
              <a:t>Triangle</a:t>
            </a: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Parks und in Bezug zur Änderung des öffentlichen Schulsystems definiert</a:t>
            </a:r>
          </a:p>
          <a:p>
            <a:pPr marL="342900" lvl="0" indent="-342900">
              <a:lnSpc>
                <a:spcPct val="107000"/>
              </a:lnSpc>
              <a:spcAft>
                <a:spcPts val="800"/>
              </a:spcAft>
              <a:buFont typeface="Symbol" panose="05050102010706020507" pitchFamily="18" charset="2"/>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Generation 1</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Raleigh war noch kein Kontakt-Setting im jetzigen Sinn, da die Sprecher aufgewachsen sind, bevor die große Migration außerhalb des Südens stattgefunden hat</a:t>
            </a:r>
          </a:p>
          <a:p>
            <a:pPr marL="342900" lvl="0" indent="-342900">
              <a:lnSpc>
                <a:spcPct val="107000"/>
              </a:lnSpc>
              <a:spcAft>
                <a:spcPts val="800"/>
              </a:spcAft>
              <a:buFont typeface="Symbol" panose="05050102010706020507" pitchFamily="18" charset="2"/>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Generation 2</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Sind in der Mitte von zugezogenen Menschen aus dem Norden und der wachsenden technologischen Industrie aufgewachsen</a:t>
            </a:r>
          </a:p>
          <a:p>
            <a:pPr marL="342900" lvl="0" indent="-342900">
              <a:lnSpc>
                <a:spcPct val="107000"/>
              </a:lnSpc>
              <a:spcAft>
                <a:spcPts val="800"/>
              </a:spcAft>
              <a:buFont typeface="Symbol" panose="05050102010706020507" pitchFamily="18" charset="2"/>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Generation 3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Sind auch im Zuwachs aufgewachsen, zusätzlich mit der Dimension dass das Schulsystem betroffen war, durch den Beginn eines „Magnet </a:t>
            </a:r>
            <a:r>
              <a:rPr lang="de-DE" sz="1100" kern="100" dirty="0" err="1">
                <a:effectLst/>
                <a:latin typeface="Calibri" panose="020F0502020204030204" pitchFamily="34" charset="0"/>
                <a:ea typeface="Calibri" panose="020F0502020204030204" pitchFamily="34" charset="0"/>
                <a:cs typeface="Times New Roman" panose="02020603050405020304" pitchFamily="18" charset="0"/>
              </a:rPr>
              <a:t>programm</a:t>
            </a: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an einer High School, welcher andere gefolgt sind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Magnet Programm: erlauben es qualifizierten Schülern, die außerhalb des Schulbezirk wohnen, an einem Programm teilzunehmen welches sich auf das Lernen eines speziellen Bereiches wie </a:t>
            </a:r>
            <a:r>
              <a:rPr lang="de-DE" sz="1100" kern="100" dirty="0" err="1">
                <a:effectLst/>
                <a:latin typeface="Calibri" panose="020F0502020204030204" pitchFamily="34" charset="0"/>
                <a:ea typeface="Calibri" panose="020F0502020204030204" pitchFamily="34" charset="0"/>
                <a:cs typeface="Times New Roman" panose="02020603050405020304" pitchFamily="18" charset="0"/>
              </a:rPr>
              <a:t>z.b.</a:t>
            </a: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Musik oder einer Sprache konzentriert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Konsequenz: Schüler der dritten Generation sind nicht mehr unbedingt in ihrer Nachbarschaft in die Schule gegangen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8</a:t>
            </a:fld>
            <a:endParaRPr lang="en-GB"/>
          </a:p>
        </p:txBody>
      </p:sp>
    </p:spTree>
    <p:extLst>
      <p:ext uri="{BB962C8B-B14F-4D97-AF65-F5344CB8AC3E}">
        <p14:creationId xmlns:p14="http://schemas.microsoft.com/office/powerpoint/2010/main" val="325649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Foliennummernplatzhalter 3"/>
          <p:cNvSpPr>
            <a:spLocks noGrp="1"/>
          </p:cNvSpPr>
          <p:nvPr>
            <p:ph type="sldNum" sz="quarter" idx="5"/>
          </p:nvPr>
        </p:nvSpPr>
        <p:spPr/>
        <p:txBody>
          <a:bodyPr/>
          <a:lstStyle/>
          <a:p>
            <a:fld id="{419D0BA0-24DB-4AD5-87E7-E17FAD69259C}" type="slidenum">
              <a:rPr lang="en-GB" smtClean="0"/>
              <a:t>9</a:t>
            </a:fld>
            <a:endParaRPr lang="en-GB"/>
          </a:p>
        </p:txBody>
      </p:sp>
    </p:spTree>
    <p:extLst>
      <p:ext uri="{BB962C8B-B14F-4D97-AF65-F5344CB8AC3E}">
        <p14:creationId xmlns:p14="http://schemas.microsoft.com/office/powerpoint/2010/main" val="150900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7043100-FD28-440B-8740-932458CBD938}" type="datetime1">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67BF7-7928-4989-8708-4555431C8BD2}" type="slidenum">
              <a:rPr lang="en-GB" smtClean="0"/>
              <a:t>‹Nr.›</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0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A640D6-686C-475C-B0EF-3343B552725D}" type="datetime1">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67BF7-7928-4989-8708-4555431C8BD2}" type="slidenum">
              <a:rPr lang="en-GB" smtClean="0"/>
              <a:t>‹Nr.›</a:t>
            </a:fld>
            <a:endParaRPr lang="en-GB"/>
          </a:p>
        </p:txBody>
      </p:sp>
    </p:spTree>
    <p:extLst>
      <p:ext uri="{BB962C8B-B14F-4D97-AF65-F5344CB8AC3E}">
        <p14:creationId xmlns:p14="http://schemas.microsoft.com/office/powerpoint/2010/main" val="216154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BAD1BD5-2D31-429B-88B2-EAC218C1B2FE}" type="datetime1">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67BF7-7928-4989-8708-4555431C8BD2}" type="slidenum">
              <a:rPr lang="en-GB" smtClean="0"/>
              <a:t>‹Nr.›</a:t>
            </a:fld>
            <a:endParaRPr lang="en-GB"/>
          </a:p>
        </p:txBody>
      </p:sp>
    </p:spTree>
    <p:extLst>
      <p:ext uri="{BB962C8B-B14F-4D97-AF65-F5344CB8AC3E}">
        <p14:creationId xmlns:p14="http://schemas.microsoft.com/office/powerpoint/2010/main" val="320732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1830B60-39C5-4DE2-8504-9E4C4EC1A9FE}" type="datetime1">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67BF7-7928-4989-8708-4555431C8BD2}" type="slidenum">
              <a:rPr lang="en-GB" smtClean="0"/>
              <a:t>‹Nr.›</a:t>
            </a:fld>
            <a:endParaRPr lang="en-GB"/>
          </a:p>
        </p:txBody>
      </p:sp>
    </p:spTree>
    <p:extLst>
      <p:ext uri="{BB962C8B-B14F-4D97-AF65-F5344CB8AC3E}">
        <p14:creationId xmlns:p14="http://schemas.microsoft.com/office/powerpoint/2010/main" val="137835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B0974E8-E9F7-425B-A359-AB72C9E3A3A4}" type="datetime1">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67BF7-7928-4989-8708-4555431C8BD2}" type="slidenum">
              <a:rPr lang="en-GB" smtClean="0"/>
              <a:t>‹Nr.›</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01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9654EE3-025D-4592-9A35-F06088FE0E61}" type="datetime1">
              <a:rPr lang="en-GB" smtClean="0"/>
              <a:t>25/01/2023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67BF7-7928-4989-8708-4555431C8BD2}" type="slidenum">
              <a:rPr lang="en-GB" smtClean="0"/>
              <a:t>‹Nr.›</a:t>
            </a:fld>
            <a:endParaRPr lang="en-GB"/>
          </a:p>
        </p:txBody>
      </p:sp>
    </p:spTree>
    <p:extLst>
      <p:ext uri="{BB962C8B-B14F-4D97-AF65-F5344CB8AC3E}">
        <p14:creationId xmlns:p14="http://schemas.microsoft.com/office/powerpoint/2010/main" val="16605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7D56235-55EA-4DB8-9C41-C0D75B7A7B37}" type="datetime1">
              <a:rPr lang="en-GB" smtClean="0"/>
              <a:t>25/01/2023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A67BF7-7928-4989-8708-4555431C8BD2}" type="slidenum">
              <a:rPr lang="en-GB" smtClean="0"/>
              <a:t>‹Nr.›</a:t>
            </a:fld>
            <a:endParaRPr lang="en-GB"/>
          </a:p>
        </p:txBody>
      </p:sp>
    </p:spTree>
    <p:extLst>
      <p:ext uri="{BB962C8B-B14F-4D97-AF65-F5344CB8AC3E}">
        <p14:creationId xmlns:p14="http://schemas.microsoft.com/office/powerpoint/2010/main" val="23431717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BFC6B03-20EB-4057-AF64-E4D5A19B9720}" type="datetime1">
              <a:rPr lang="en-GB" smtClean="0"/>
              <a:t>25/01/2023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A67BF7-7928-4989-8708-4555431C8BD2}" type="slidenum">
              <a:rPr lang="en-GB" smtClean="0"/>
              <a:t>‹Nr.›</a:t>
            </a:fld>
            <a:endParaRPr lang="en-GB"/>
          </a:p>
        </p:txBody>
      </p:sp>
    </p:spTree>
    <p:extLst>
      <p:ext uri="{BB962C8B-B14F-4D97-AF65-F5344CB8AC3E}">
        <p14:creationId xmlns:p14="http://schemas.microsoft.com/office/powerpoint/2010/main" val="270202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3B6814-3770-418D-9F57-EAC918B3C2A4}" type="datetime1">
              <a:rPr lang="en-GB" smtClean="0"/>
              <a:t>25/01/2023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4A67BF7-7928-4989-8708-4555431C8BD2}" type="slidenum">
              <a:rPr lang="en-GB" smtClean="0"/>
              <a:t>‹Nr.›</a:t>
            </a:fld>
            <a:endParaRPr lang="en-GB"/>
          </a:p>
        </p:txBody>
      </p:sp>
    </p:spTree>
    <p:extLst>
      <p:ext uri="{BB962C8B-B14F-4D97-AF65-F5344CB8AC3E}">
        <p14:creationId xmlns:p14="http://schemas.microsoft.com/office/powerpoint/2010/main" val="98381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948837-9C52-473D-AACF-06BE43F455C4}" type="datetime1">
              <a:rPr lang="en-GB" smtClean="0"/>
              <a:t>25/01/2023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A67BF7-7928-4989-8708-4555431C8BD2}" type="slidenum">
              <a:rPr lang="en-GB" smtClean="0"/>
              <a:t>‹Nr.›</a:t>
            </a:fld>
            <a:endParaRPr lang="en-GB"/>
          </a:p>
        </p:txBody>
      </p:sp>
    </p:spTree>
    <p:extLst>
      <p:ext uri="{BB962C8B-B14F-4D97-AF65-F5344CB8AC3E}">
        <p14:creationId xmlns:p14="http://schemas.microsoft.com/office/powerpoint/2010/main" val="273965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F14001A-B0DE-47F2-AAAA-8AE1F0AE6C24}" type="datetime1">
              <a:rPr lang="en-GB" smtClean="0"/>
              <a:t>25/01/2023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67BF7-7928-4989-8708-4555431C8BD2}" type="slidenum">
              <a:rPr lang="en-GB" smtClean="0"/>
              <a:t>‹Nr.›</a:t>
            </a:fld>
            <a:endParaRPr lang="en-GB"/>
          </a:p>
        </p:txBody>
      </p:sp>
    </p:spTree>
    <p:extLst>
      <p:ext uri="{BB962C8B-B14F-4D97-AF65-F5344CB8AC3E}">
        <p14:creationId xmlns:p14="http://schemas.microsoft.com/office/powerpoint/2010/main" val="167748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D56235-55EA-4DB8-9C41-C0D75B7A7B37}" type="datetime1">
              <a:rPr lang="en-GB" smtClean="0"/>
              <a:t>25/01/2023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4A67BF7-7928-4989-8708-4555431C8BD2}" type="slidenum">
              <a:rPr lang="en-GB" smtClean="0"/>
              <a:t>‹Nr.›</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11774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ins pinned on a white surface and connecting a black thread">
            <a:extLst>
              <a:ext uri="{FF2B5EF4-FFF2-40B4-BE49-F238E27FC236}">
                <a16:creationId xmlns:a16="http://schemas.microsoft.com/office/drawing/2014/main" id="{4B3CCBD5-E895-39FE-F3B4-E1A1601E7938}"/>
              </a:ext>
            </a:extLst>
          </p:cNvPr>
          <p:cNvPicPr>
            <a:picLocks noChangeAspect="1"/>
          </p:cNvPicPr>
          <p:nvPr/>
        </p:nvPicPr>
        <p:blipFill rotWithShape="1">
          <a:blip r:embed="rId3">
            <a:duotone>
              <a:schemeClr val="bg2">
                <a:shade val="45000"/>
                <a:satMod val="135000"/>
              </a:schemeClr>
              <a:prstClr val="white"/>
            </a:duotone>
            <a:alphaModFix amt="35000"/>
          </a:blip>
          <a:srcRect t="12695" b="3035"/>
          <a:stretch/>
        </p:blipFill>
        <p:spPr>
          <a:xfrm>
            <a:off x="20" y="10"/>
            <a:ext cx="12191980" cy="6857990"/>
          </a:xfrm>
          <a:prstGeom prst="rect">
            <a:avLst/>
          </a:prstGeom>
        </p:spPr>
      </p:pic>
      <p:sp>
        <p:nvSpPr>
          <p:cNvPr id="2" name="Titel 1">
            <a:extLst>
              <a:ext uri="{FF2B5EF4-FFF2-40B4-BE49-F238E27FC236}">
                <a16:creationId xmlns:a16="http://schemas.microsoft.com/office/drawing/2014/main" id="{71B5440B-538A-4D2D-BAB3-C3E66AD600A9}"/>
              </a:ext>
            </a:extLst>
          </p:cNvPr>
          <p:cNvSpPr>
            <a:spLocks noGrp="1"/>
          </p:cNvSpPr>
          <p:nvPr>
            <p:ph type="ctrTitle"/>
          </p:nvPr>
        </p:nvSpPr>
        <p:spPr>
          <a:xfrm>
            <a:off x="1097280" y="758952"/>
            <a:ext cx="10058400" cy="3566160"/>
          </a:xfrm>
        </p:spPr>
        <p:txBody>
          <a:bodyPr>
            <a:normAutofit/>
          </a:bodyPr>
          <a:lstStyle/>
          <a:p>
            <a:r>
              <a:rPr lang="en-GB" sz="7400" b="1"/>
              <a:t>How can bipartite networks be used for quantifying sound change?</a:t>
            </a:r>
          </a:p>
        </p:txBody>
      </p:sp>
      <p:sp>
        <p:nvSpPr>
          <p:cNvPr id="3" name="Untertitel 2">
            <a:extLst>
              <a:ext uri="{FF2B5EF4-FFF2-40B4-BE49-F238E27FC236}">
                <a16:creationId xmlns:a16="http://schemas.microsoft.com/office/drawing/2014/main" id="{EF4028CA-935E-9FD1-6AFA-D9AE8D6B2694}"/>
              </a:ext>
            </a:extLst>
          </p:cNvPr>
          <p:cNvSpPr>
            <a:spLocks noGrp="1"/>
          </p:cNvSpPr>
          <p:nvPr>
            <p:ph type="subTitle" idx="1"/>
          </p:nvPr>
        </p:nvSpPr>
        <p:spPr>
          <a:xfrm>
            <a:off x="1100051" y="4455620"/>
            <a:ext cx="10058400" cy="1143000"/>
          </a:xfrm>
        </p:spPr>
        <p:txBody>
          <a:bodyPr>
            <a:normAutofit/>
          </a:bodyPr>
          <a:lstStyle/>
          <a:p>
            <a:endParaRPr lang="de-DE" sz="1500">
              <a:solidFill>
                <a:schemeClr val="tx1">
                  <a:lumMod val="85000"/>
                  <a:lumOff val="15000"/>
                </a:schemeClr>
              </a:solidFill>
              <a:latin typeface="+mj-lt"/>
            </a:endParaRPr>
          </a:p>
          <a:p>
            <a:endParaRPr lang="de-DE" sz="1500">
              <a:solidFill>
                <a:schemeClr val="tx1">
                  <a:lumMod val="85000"/>
                  <a:lumOff val="15000"/>
                </a:schemeClr>
              </a:solidFill>
              <a:latin typeface="+mj-lt"/>
            </a:endParaRPr>
          </a:p>
          <a:p>
            <a:r>
              <a:rPr lang="de-DE" sz="1500">
                <a:solidFill>
                  <a:schemeClr val="tx1">
                    <a:lumMod val="85000"/>
                    <a:lumOff val="15000"/>
                  </a:schemeClr>
                </a:solidFill>
                <a:latin typeface="+mj-lt"/>
              </a:rPr>
              <a:t>Jana Freudenberger 03.02.23</a:t>
            </a:r>
            <a:endParaRPr lang="en-GB" sz="1500">
              <a:solidFill>
                <a:schemeClr val="tx1">
                  <a:lumMod val="85000"/>
                  <a:lumOff val="15000"/>
                </a:schemeClr>
              </a:solidFill>
              <a:latin typeface="+mj-lt"/>
            </a:endParaRPr>
          </a:p>
        </p:txBody>
      </p:sp>
      <p:cxnSp>
        <p:nvCxnSpPr>
          <p:cNvPr id="9" name="Straight Connector 8">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084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AC50B-2EF1-6515-1FE9-0D76D5FCFC5F}"/>
              </a:ext>
            </a:extLst>
          </p:cNvPr>
          <p:cNvSpPr>
            <a:spLocks noGrp="1"/>
          </p:cNvSpPr>
          <p:nvPr>
            <p:ph type="title"/>
          </p:nvPr>
        </p:nvSpPr>
        <p:spPr>
          <a:xfrm>
            <a:off x="643467" y="321734"/>
            <a:ext cx="10905066" cy="1135737"/>
          </a:xfrm>
        </p:spPr>
        <p:txBody>
          <a:bodyPr>
            <a:normAutofit/>
          </a:bodyPr>
          <a:lstStyle/>
          <a:p>
            <a:r>
              <a:rPr lang="de-DE" sz="3600" dirty="0"/>
              <a:t>Verbindung zu sozialen Netzwerken</a:t>
            </a:r>
            <a:endParaRPr lang="en-GB" sz="3600" dirty="0"/>
          </a:p>
        </p:txBody>
      </p:sp>
      <p:sp>
        <p:nvSpPr>
          <p:cNvPr id="3" name="Inhaltsplatzhalter 2">
            <a:extLst>
              <a:ext uri="{FF2B5EF4-FFF2-40B4-BE49-F238E27FC236}">
                <a16:creationId xmlns:a16="http://schemas.microsoft.com/office/drawing/2014/main" id="{749DE045-7CA3-DC86-03C1-15EC9DD350DE}"/>
              </a:ext>
            </a:extLst>
          </p:cNvPr>
          <p:cNvSpPr>
            <a:spLocks noGrp="1"/>
          </p:cNvSpPr>
          <p:nvPr>
            <p:ph idx="1"/>
          </p:nvPr>
        </p:nvSpPr>
        <p:spPr>
          <a:xfrm>
            <a:off x="643467" y="1800566"/>
            <a:ext cx="10905066" cy="4393982"/>
          </a:xfrm>
        </p:spPr>
        <p:txBody>
          <a:bodyPr>
            <a:normAutofit/>
          </a:bodyPr>
          <a:lstStyle/>
          <a:p>
            <a:pPr marL="0" indent="0">
              <a:buNone/>
            </a:pPr>
            <a:r>
              <a:rPr lang="de-DE" sz="2400" dirty="0"/>
              <a:t>Für die Analyse von sozialen Netzwerken ist die Bewegungsbahn des </a:t>
            </a:r>
            <a:r>
              <a:rPr lang="de-DE" sz="2400" dirty="0" err="1"/>
              <a:t>Vokalshifts</a:t>
            </a:r>
            <a:r>
              <a:rPr lang="de-DE" sz="2400" dirty="0"/>
              <a:t> über den Zeitraum in Raleigh aus 2 Gründen interessant:</a:t>
            </a:r>
          </a:p>
          <a:p>
            <a:pPr>
              <a:buFont typeface="Wingdings" panose="05000000000000000000" pitchFamily="2" charset="2"/>
              <a:buChar char="§"/>
            </a:pPr>
            <a:r>
              <a:rPr lang="de-DE" sz="2400" dirty="0"/>
              <a:t>Die Stadtgebiete die zuerst gewachsen sind waren im Norden und Westen der Stadt, der Süden und Osten waren vom Dialektkontakt ziemlich isoliert</a:t>
            </a:r>
          </a:p>
          <a:p>
            <a:pPr>
              <a:buFont typeface="Wingdings" panose="05000000000000000000" pitchFamily="2" charset="2"/>
              <a:buChar char="§"/>
            </a:pPr>
            <a:r>
              <a:rPr lang="de-DE" sz="2400" dirty="0"/>
              <a:t>Die Migranten waren überwiegend wohlhabend, daher kann angenommen werden, dass diese im Verhältnis mehr Kontakt mit wohlhabenden Einwohnern als mit Einwohnern aus der Arbeiterklasse haben (sowohl in der Schule als auch im sozialen Umfeld)</a:t>
            </a:r>
          </a:p>
          <a:p>
            <a:pPr marL="0" indent="0">
              <a:buNone/>
            </a:pPr>
            <a:endParaRPr lang="de-DE" sz="2400" dirty="0"/>
          </a:p>
          <a:p>
            <a:endParaRPr lang="de-DE" sz="2400" dirty="0"/>
          </a:p>
        </p:txBody>
      </p:sp>
      <p:sp>
        <p:nvSpPr>
          <p:cNvPr id="4" name="Foliennummernplatzhalter 3">
            <a:extLst>
              <a:ext uri="{FF2B5EF4-FFF2-40B4-BE49-F238E27FC236}">
                <a16:creationId xmlns:a16="http://schemas.microsoft.com/office/drawing/2014/main" id="{97F95440-4E06-D243-7D29-234BE33D502E}"/>
              </a:ext>
            </a:extLst>
          </p:cNvPr>
          <p:cNvSpPr>
            <a:spLocks noGrp="1"/>
          </p:cNvSpPr>
          <p:nvPr>
            <p:ph type="sldNum" sz="quarter" idx="12"/>
          </p:nvPr>
        </p:nvSpPr>
        <p:spPr>
          <a:xfrm>
            <a:off x="8805333" y="6356350"/>
            <a:ext cx="2743200" cy="365125"/>
          </a:xfrm>
        </p:spPr>
        <p:txBody>
          <a:bodyPr>
            <a:normAutofit/>
          </a:bodyPr>
          <a:lstStyle/>
          <a:p>
            <a:pPr>
              <a:spcAft>
                <a:spcPts val="600"/>
              </a:spcAft>
            </a:pPr>
            <a:fld id="{04A67BF7-7928-4989-8708-4555431C8BD2}" type="slidenum">
              <a:rPr lang="en-GB" smtClean="0"/>
              <a:pPr>
                <a:spcAft>
                  <a:spcPts val="600"/>
                </a:spcAft>
              </a:pPr>
              <a:t>10</a:t>
            </a:fld>
            <a:endParaRPr lang="en-GB"/>
          </a:p>
        </p:txBody>
      </p:sp>
    </p:spTree>
    <p:extLst>
      <p:ext uri="{BB962C8B-B14F-4D97-AF65-F5344CB8AC3E}">
        <p14:creationId xmlns:p14="http://schemas.microsoft.com/office/powerpoint/2010/main" val="369758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6524A-6EE7-18E1-65D2-CFF98B9377D7}"/>
              </a:ext>
            </a:extLst>
          </p:cNvPr>
          <p:cNvSpPr>
            <a:spLocks noGrp="1"/>
          </p:cNvSpPr>
          <p:nvPr>
            <p:ph type="title"/>
          </p:nvPr>
        </p:nvSpPr>
        <p:spPr/>
        <p:txBody>
          <a:bodyPr/>
          <a:lstStyle/>
          <a:p>
            <a:r>
              <a:rPr lang="de-DE"/>
              <a:t>Zweigliedrige Netzwerke </a:t>
            </a:r>
            <a:endParaRPr lang="en-GB" dirty="0"/>
          </a:p>
        </p:txBody>
      </p:sp>
      <p:pic>
        <p:nvPicPr>
          <p:cNvPr id="6" name="Inhaltsplatzhalter 5">
            <a:extLst>
              <a:ext uri="{FF2B5EF4-FFF2-40B4-BE49-F238E27FC236}">
                <a16:creationId xmlns:a16="http://schemas.microsoft.com/office/drawing/2014/main" id="{C7C5FCBF-1881-E6CB-BF2F-697950C7C724}"/>
              </a:ext>
            </a:extLst>
          </p:cNvPr>
          <p:cNvPicPr>
            <a:picLocks noGrp="1" noChangeAspect="1"/>
          </p:cNvPicPr>
          <p:nvPr>
            <p:ph idx="1"/>
          </p:nvPr>
        </p:nvPicPr>
        <p:blipFill>
          <a:blip r:embed="rId3"/>
          <a:stretch>
            <a:fillRect/>
          </a:stretch>
        </p:blipFill>
        <p:spPr>
          <a:xfrm>
            <a:off x="4028783" y="1910686"/>
            <a:ext cx="7783990" cy="3806637"/>
          </a:xfrm>
        </p:spPr>
      </p:pic>
      <p:sp>
        <p:nvSpPr>
          <p:cNvPr id="4" name="Foliennummernplatzhalter 3">
            <a:extLst>
              <a:ext uri="{FF2B5EF4-FFF2-40B4-BE49-F238E27FC236}">
                <a16:creationId xmlns:a16="http://schemas.microsoft.com/office/drawing/2014/main" id="{3A337B24-DB7C-7501-7CED-755991843FDF}"/>
              </a:ext>
            </a:extLst>
          </p:cNvPr>
          <p:cNvSpPr>
            <a:spLocks noGrp="1"/>
          </p:cNvSpPr>
          <p:nvPr>
            <p:ph type="sldNum" sz="quarter" idx="12"/>
          </p:nvPr>
        </p:nvSpPr>
        <p:spPr/>
        <p:txBody>
          <a:bodyPr>
            <a:normAutofit/>
          </a:bodyPr>
          <a:lstStyle/>
          <a:p>
            <a:fld id="{04A67BF7-7928-4989-8708-4555431C8BD2}" type="slidenum">
              <a:rPr lang="en-GB" smtClean="0"/>
              <a:t>11</a:t>
            </a:fld>
            <a:endParaRPr lang="en-GB"/>
          </a:p>
        </p:txBody>
      </p:sp>
      <p:sp>
        <p:nvSpPr>
          <p:cNvPr id="7" name="Textfeld 6">
            <a:extLst>
              <a:ext uri="{FF2B5EF4-FFF2-40B4-BE49-F238E27FC236}">
                <a16:creationId xmlns:a16="http://schemas.microsoft.com/office/drawing/2014/main" id="{A84F46DF-6D7A-4114-6459-302F5AB0B302}"/>
              </a:ext>
            </a:extLst>
          </p:cNvPr>
          <p:cNvSpPr txBox="1"/>
          <p:nvPr/>
        </p:nvSpPr>
        <p:spPr>
          <a:xfrm>
            <a:off x="838200" y="2041451"/>
            <a:ext cx="3396916" cy="2308324"/>
          </a:xfrm>
          <a:prstGeom prst="rect">
            <a:avLst/>
          </a:prstGeom>
          <a:noFill/>
        </p:spPr>
        <p:txBody>
          <a:bodyPr wrap="square" rtlCol="0">
            <a:spAutoFit/>
          </a:bodyPr>
          <a:lstStyle/>
          <a:p>
            <a:pPr marL="342900" indent="-342900">
              <a:buFont typeface="Wingdings" panose="05000000000000000000" pitchFamily="2" charset="2"/>
              <a:buChar char="§"/>
            </a:pPr>
            <a:r>
              <a:rPr lang="de-DE" sz="2400" dirty="0"/>
              <a:t>2 Klassen</a:t>
            </a:r>
          </a:p>
          <a:p>
            <a:pPr marL="342900" indent="-342900">
              <a:buFont typeface="Wingdings" panose="05000000000000000000" pitchFamily="2" charset="2"/>
              <a:buChar char="§"/>
            </a:pPr>
            <a:r>
              <a:rPr lang="de-DE" sz="2400" dirty="0"/>
              <a:t>Verbindungen zwischen 2 Knoten in unterschiedlichen Klassen  </a:t>
            </a:r>
          </a:p>
          <a:p>
            <a:pPr marL="285750" indent="-285750">
              <a:buFont typeface="Arial" panose="020B0604020202020204" pitchFamily="34" charset="0"/>
              <a:buChar char="•"/>
            </a:pPr>
            <a:endParaRPr lang="en-GB" sz="2400" dirty="0"/>
          </a:p>
        </p:txBody>
      </p:sp>
      <p:sp>
        <p:nvSpPr>
          <p:cNvPr id="9" name="Textfeld 8">
            <a:extLst>
              <a:ext uri="{FF2B5EF4-FFF2-40B4-BE49-F238E27FC236}">
                <a16:creationId xmlns:a16="http://schemas.microsoft.com/office/drawing/2014/main" id="{131D324A-D989-4B1F-9786-8E186BD66C6D}"/>
              </a:ext>
            </a:extLst>
          </p:cNvPr>
          <p:cNvSpPr txBox="1"/>
          <p:nvPr/>
        </p:nvSpPr>
        <p:spPr>
          <a:xfrm>
            <a:off x="468630" y="6455578"/>
            <a:ext cx="10156698" cy="369332"/>
          </a:xfrm>
          <a:prstGeom prst="rect">
            <a:avLst/>
          </a:prstGeom>
          <a:noFill/>
        </p:spPr>
        <p:txBody>
          <a:bodyPr wrap="square">
            <a:spAutoFit/>
          </a:bodyPr>
          <a:lstStyle/>
          <a:p>
            <a:r>
              <a:rPr lang="en-GB" dirty="0"/>
              <a:t>https://en.wikipedia.org/wiki/Bipartite_graph#/media/File:Simple_bipartite_graph;_two_layers.svg</a:t>
            </a:r>
          </a:p>
        </p:txBody>
      </p:sp>
    </p:spTree>
    <p:extLst>
      <p:ext uri="{BB962C8B-B14F-4D97-AF65-F5344CB8AC3E}">
        <p14:creationId xmlns:p14="http://schemas.microsoft.com/office/powerpoint/2010/main" val="154557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F5F01-2F54-E116-20C9-56E956A3E37D}"/>
              </a:ext>
            </a:extLst>
          </p:cNvPr>
          <p:cNvSpPr>
            <a:spLocks noGrp="1"/>
          </p:cNvSpPr>
          <p:nvPr>
            <p:ph type="title"/>
          </p:nvPr>
        </p:nvSpPr>
        <p:spPr/>
        <p:txBody>
          <a:bodyPr/>
          <a:lstStyle/>
          <a:p>
            <a:r>
              <a:rPr lang="de-DE" dirty="0"/>
              <a:t>Raleigh </a:t>
            </a:r>
            <a:r>
              <a:rPr lang="de-DE" dirty="0" err="1"/>
              <a:t>school</a:t>
            </a:r>
            <a:r>
              <a:rPr lang="de-DE" dirty="0"/>
              <a:t> </a:t>
            </a:r>
            <a:r>
              <a:rPr lang="de-DE" dirty="0" err="1"/>
              <a:t>attendence</a:t>
            </a:r>
            <a:r>
              <a:rPr lang="de-DE" dirty="0"/>
              <a:t> network </a:t>
            </a:r>
            <a:endParaRPr lang="en-GB" dirty="0"/>
          </a:p>
        </p:txBody>
      </p:sp>
      <p:sp>
        <p:nvSpPr>
          <p:cNvPr id="3" name="Inhaltsplatzhalter 2">
            <a:extLst>
              <a:ext uri="{FF2B5EF4-FFF2-40B4-BE49-F238E27FC236}">
                <a16:creationId xmlns:a16="http://schemas.microsoft.com/office/drawing/2014/main" id="{F30E3228-FB7D-8C6D-0548-21D1BAF2A033}"/>
              </a:ext>
            </a:extLst>
          </p:cNvPr>
          <p:cNvSpPr>
            <a:spLocks noGrp="1"/>
          </p:cNvSpPr>
          <p:nvPr>
            <p:ph idx="1"/>
          </p:nvPr>
        </p:nvSpPr>
        <p:spPr>
          <a:xfrm>
            <a:off x="169556" y="5835232"/>
            <a:ext cx="11895612" cy="437551"/>
          </a:xfrm>
        </p:spPr>
        <p:txBody>
          <a:bodyPr>
            <a:normAutofit/>
          </a:bodyPr>
          <a:lstStyle/>
          <a:p>
            <a:pPr marL="0" indent="0">
              <a:buNone/>
            </a:pPr>
            <a:r>
              <a:rPr lang="de-DE" dirty="0"/>
              <a:t>Generation 1  			   Generation 2 		                              Generation 3 </a:t>
            </a:r>
          </a:p>
        </p:txBody>
      </p:sp>
      <p:sp>
        <p:nvSpPr>
          <p:cNvPr id="4" name="Foliennummernplatzhalter 3">
            <a:extLst>
              <a:ext uri="{FF2B5EF4-FFF2-40B4-BE49-F238E27FC236}">
                <a16:creationId xmlns:a16="http://schemas.microsoft.com/office/drawing/2014/main" id="{4273E646-3870-91B1-847C-7B3CA308A936}"/>
              </a:ext>
            </a:extLst>
          </p:cNvPr>
          <p:cNvSpPr>
            <a:spLocks noGrp="1"/>
          </p:cNvSpPr>
          <p:nvPr>
            <p:ph type="sldNum" sz="quarter" idx="12"/>
          </p:nvPr>
        </p:nvSpPr>
        <p:spPr/>
        <p:txBody>
          <a:bodyPr>
            <a:normAutofit/>
          </a:bodyPr>
          <a:lstStyle/>
          <a:p>
            <a:fld id="{04A67BF7-7928-4989-8708-4555431C8BD2}" type="slidenum">
              <a:rPr lang="en-GB" smtClean="0"/>
              <a:t>12</a:t>
            </a:fld>
            <a:endParaRPr lang="en-GB"/>
          </a:p>
        </p:txBody>
      </p:sp>
      <p:pic>
        <p:nvPicPr>
          <p:cNvPr id="6" name="Grafik 5">
            <a:extLst>
              <a:ext uri="{FF2B5EF4-FFF2-40B4-BE49-F238E27FC236}">
                <a16:creationId xmlns:a16="http://schemas.microsoft.com/office/drawing/2014/main" id="{4EADA1AB-F4C2-3618-FA0A-079E5D6F590B}"/>
              </a:ext>
            </a:extLst>
          </p:cNvPr>
          <p:cNvPicPr>
            <a:picLocks noChangeAspect="1"/>
          </p:cNvPicPr>
          <p:nvPr/>
        </p:nvPicPr>
        <p:blipFill rotWithShape="1">
          <a:blip r:embed="rId3"/>
          <a:srcRect l="9050" r="11986" b="10296"/>
          <a:stretch/>
        </p:blipFill>
        <p:spPr>
          <a:xfrm>
            <a:off x="8114542" y="1926857"/>
            <a:ext cx="3950626" cy="3240000"/>
          </a:xfrm>
          <a:prstGeom prst="rect">
            <a:avLst/>
          </a:prstGeom>
        </p:spPr>
      </p:pic>
      <p:pic>
        <p:nvPicPr>
          <p:cNvPr id="5" name="Grafik 4">
            <a:extLst>
              <a:ext uri="{FF2B5EF4-FFF2-40B4-BE49-F238E27FC236}">
                <a16:creationId xmlns:a16="http://schemas.microsoft.com/office/drawing/2014/main" id="{728E5BA3-25E8-FA45-E8AC-09286168C4AF}"/>
              </a:ext>
            </a:extLst>
          </p:cNvPr>
          <p:cNvPicPr>
            <a:picLocks noChangeAspect="1"/>
          </p:cNvPicPr>
          <p:nvPr/>
        </p:nvPicPr>
        <p:blipFill rotWithShape="1">
          <a:blip r:embed="rId4"/>
          <a:srcRect l="8620" r="8682" b="10245"/>
          <a:stretch/>
        </p:blipFill>
        <p:spPr>
          <a:xfrm>
            <a:off x="3949993" y="1926857"/>
            <a:ext cx="4044608" cy="3240000"/>
          </a:xfrm>
          <a:prstGeom prst="rect">
            <a:avLst/>
          </a:prstGeom>
        </p:spPr>
      </p:pic>
      <p:pic>
        <p:nvPicPr>
          <p:cNvPr id="7" name="Grafik 6">
            <a:extLst>
              <a:ext uri="{FF2B5EF4-FFF2-40B4-BE49-F238E27FC236}">
                <a16:creationId xmlns:a16="http://schemas.microsoft.com/office/drawing/2014/main" id="{4DE06AD3-C30B-3484-B877-17AF71E86C23}"/>
              </a:ext>
            </a:extLst>
          </p:cNvPr>
          <p:cNvPicPr>
            <a:picLocks noChangeAspect="1"/>
          </p:cNvPicPr>
          <p:nvPr/>
        </p:nvPicPr>
        <p:blipFill rotWithShape="1">
          <a:blip r:embed="rId5"/>
          <a:srcRect l="12846" r="15030" b="12653"/>
          <a:stretch/>
        </p:blipFill>
        <p:spPr>
          <a:xfrm>
            <a:off x="169556" y="1926857"/>
            <a:ext cx="3660495" cy="3239999"/>
          </a:xfrm>
          <a:prstGeom prst="rect">
            <a:avLst/>
          </a:prstGeom>
        </p:spPr>
      </p:pic>
      <p:sp>
        <p:nvSpPr>
          <p:cNvPr id="9" name="Textfeld 8">
            <a:extLst>
              <a:ext uri="{FF2B5EF4-FFF2-40B4-BE49-F238E27FC236}">
                <a16:creationId xmlns:a16="http://schemas.microsoft.com/office/drawing/2014/main" id="{2E4C903F-B04D-5BE2-55E6-DE246D22A8CA}"/>
              </a:ext>
            </a:extLst>
          </p:cNvPr>
          <p:cNvSpPr txBox="1"/>
          <p:nvPr/>
        </p:nvSpPr>
        <p:spPr>
          <a:xfrm>
            <a:off x="169556" y="5166856"/>
            <a:ext cx="11895612" cy="338554"/>
          </a:xfrm>
          <a:prstGeom prst="rect">
            <a:avLst/>
          </a:prstGeom>
          <a:noFill/>
        </p:spPr>
        <p:txBody>
          <a:bodyPr wrap="square">
            <a:spAutoFit/>
          </a:bodyPr>
          <a:lstStyle/>
          <a:p>
            <a:pPr marL="0" indent="0">
              <a:buNone/>
            </a:pPr>
            <a:r>
              <a:rPr lang="en-GB" sz="1600" dirty="0"/>
              <a:t>Figure 4				 			  Figure 5			  				              Figure 6</a:t>
            </a:r>
          </a:p>
        </p:txBody>
      </p:sp>
      <p:sp>
        <p:nvSpPr>
          <p:cNvPr id="10" name="Textfeld 9">
            <a:extLst>
              <a:ext uri="{FF2B5EF4-FFF2-40B4-BE49-F238E27FC236}">
                <a16:creationId xmlns:a16="http://schemas.microsoft.com/office/drawing/2014/main" id="{37E8D329-BBF1-A252-7C1B-7EBFE0D38575}"/>
              </a:ext>
            </a:extLst>
          </p:cNvPr>
          <p:cNvSpPr txBox="1"/>
          <p:nvPr/>
        </p:nvSpPr>
        <p:spPr>
          <a:xfrm>
            <a:off x="393192" y="6455578"/>
            <a:ext cx="2658357" cy="369332"/>
          </a:xfrm>
          <a:prstGeom prst="rect">
            <a:avLst/>
          </a:prstGeom>
          <a:noFill/>
        </p:spPr>
        <p:txBody>
          <a:bodyPr wrap="square" rtlCol="0">
            <a:spAutoFit/>
          </a:bodyPr>
          <a:lstStyle/>
          <a:p>
            <a:r>
              <a:rPr lang="de-DE" dirty="0"/>
              <a:t>Dodsworth (2019):12f.</a:t>
            </a:r>
            <a:endParaRPr lang="en-GB" dirty="0"/>
          </a:p>
        </p:txBody>
      </p:sp>
    </p:spTree>
    <p:extLst>
      <p:ext uri="{BB962C8B-B14F-4D97-AF65-F5344CB8AC3E}">
        <p14:creationId xmlns:p14="http://schemas.microsoft.com/office/powerpoint/2010/main" val="49604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FFC4759-7F38-EFC8-EEF0-5FF71F4452C8}"/>
              </a:ext>
            </a:extLst>
          </p:cNvPr>
          <p:cNvSpPr>
            <a:spLocks noGrp="1"/>
          </p:cNvSpPr>
          <p:nvPr>
            <p:ph type="title"/>
          </p:nvPr>
        </p:nvSpPr>
        <p:spPr/>
        <p:txBody>
          <a:bodyPr/>
          <a:lstStyle/>
          <a:p>
            <a:r>
              <a:rPr lang="de-DE" dirty="0"/>
              <a:t>Jaccard Distanz</a:t>
            </a:r>
            <a:endParaRPr lang="en-GB" dirty="0"/>
          </a:p>
        </p:txBody>
      </p:sp>
      <p:pic>
        <p:nvPicPr>
          <p:cNvPr id="5" name="Inhaltsplatzhalter 4">
            <a:extLst>
              <a:ext uri="{FF2B5EF4-FFF2-40B4-BE49-F238E27FC236}">
                <a16:creationId xmlns:a16="http://schemas.microsoft.com/office/drawing/2014/main" id="{ABC595D6-8CB9-9C29-A050-877F29280B60}"/>
              </a:ext>
            </a:extLst>
          </p:cNvPr>
          <p:cNvPicPr>
            <a:picLocks noGrp="1" noChangeAspect="1"/>
          </p:cNvPicPr>
          <p:nvPr>
            <p:ph idx="1"/>
          </p:nvPr>
        </p:nvPicPr>
        <p:blipFill rotWithShape="1">
          <a:blip r:embed="rId3"/>
          <a:srcRect l="4116" r="3884"/>
          <a:stretch/>
        </p:blipFill>
        <p:spPr>
          <a:xfrm>
            <a:off x="404883" y="2173818"/>
            <a:ext cx="9253728" cy="3845301"/>
          </a:xfrm>
          <a:prstGeom prst="rect">
            <a:avLst/>
          </a:prstGeom>
        </p:spPr>
      </p:pic>
      <p:sp>
        <p:nvSpPr>
          <p:cNvPr id="4" name="Foliennummernplatzhalter 3">
            <a:extLst>
              <a:ext uri="{FF2B5EF4-FFF2-40B4-BE49-F238E27FC236}">
                <a16:creationId xmlns:a16="http://schemas.microsoft.com/office/drawing/2014/main" id="{9582CEF9-FB72-81E5-6ACF-26125ECF01FF}"/>
              </a:ext>
            </a:extLst>
          </p:cNvPr>
          <p:cNvSpPr>
            <a:spLocks noGrp="1"/>
          </p:cNvSpPr>
          <p:nvPr>
            <p:ph type="sldNum" sz="quarter" idx="12"/>
          </p:nvPr>
        </p:nvSpPr>
        <p:spPr/>
        <p:txBody>
          <a:bodyPr vert="horz" lIns="91440" tIns="45720" rIns="91440" bIns="45720" rtlCol="0" anchor="ctr">
            <a:normAutofit/>
          </a:bodyPr>
          <a:lstStyle/>
          <a:p>
            <a:pPr>
              <a:spcAft>
                <a:spcPts val="600"/>
              </a:spcAft>
            </a:pPr>
            <a:fld id="{04A67BF7-7928-4989-8708-4555431C8BD2}" type="slidenum">
              <a:rPr lang="en-US" smtClean="0"/>
              <a:pPr>
                <a:spcAft>
                  <a:spcPts val="600"/>
                </a:spcAft>
              </a:pPr>
              <a:t>13</a:t>
            </a:fld>
            <a:endParaRPr lang="en-US"/>
          </a:p>
        </p:txBody>
      </p:sp>
      <p:sp>
        <p:nvSpPr>
          <p:cNvPr id="2" name="Textfeld 1">
            <a:extLst>
              <a:ext uri="{FF2B5EF4-FFF2-40B4-BE49-F238E27FC236}">
                <a16:creationId xmlns:a16="http://schemas.microsoft.com/office/drawing/2014/main" id="{EB4A5209-1FF6-D3C2-D964-E0851556AEBE}"/>
              </a:ext>
            </a:extLst>
          </p:cNvPr>
          <p:cNvSpPr txBox="1"/>
          <p:nvPr/>
        </p:nvSpPr>
        <p:spPr>
          <a:xfrm>
            <a:off x="393192" y="6455578"/>
            <a:ext cx="2658357" cy="369332"/>
          </a:xfrm>
          <a:prstGeom prst="rect">
            <a:avLst/>
          </a:prstGeom>
          <a:noFill/>
        </p:spPr>
        <p:txBody>
          <a:bodyPr wrap="square" rtlCol="0">
            <a:spAutoFit/>
          </a:bodyPr>
          <a:lstStyle/>
          <a:p>
            <a:r>
              <a:rPr lang="de-DE" dirty="0"/>
              <a:t>Dodsworth (2019):14</a:t>
            </a:r>
            <a:endParaRPr lang="en-GB" dirty="0"/>
          </a:p>
        </p:txBody>
      </p:sp>
    </p:spTree>
    <p:extLst>
      <p:ext uri="{BB962C8B-B14F-4D97-AF65-F5344CB8AC3E}">
        <p14:creationId xmlns:p14="http://schemas.microsoft.com/office/powerpoint/2010/main" val="25338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0F7A6-820C-F08E-DC10-E75D9A3591CF}"/>
              </a:ext>
            </a:extLst>
          </p:cNvPr>
          <p:cNvSpPr>
            <a:spLocks noGrp="1"/>
          </p:cNvSpPr>
          <p:nvPr>
            <p:ph type="title"/>
          </p:nvPr>
        </p:nvSpPr>
        <p:spPr/>
        <p:txBody>
          <a:bodyPr/>
          <a:lstStyle/>
          <a:p>
            <a:r>
              <a:rPr lang="de-DE" dirty="0"/>
              <a:t>Hypothese 	</a:t>
            </a:r>
            <a:endParaRPr lang="en-GB" dirty="0"/>
          </a:p>
        </p:txBody>
      </p:sp>
      <p:sp>
        <p:nvSpPr>
          <p:cNvPr id="3" name="Inhaltsplatzhalter 2">
            <a:extLst>
              <a:ext uri="{FF2B5EF4-FFF2-40B4-BE49-F238E27FC236}">
                <a16:creationId xmlns:a16="http://schemas.microsoft.com/office/drawing/2014/main" id="{5B6A6BF9-25BB-3087-CDCB-49EA245B3E17}"/>
              </a:ext>
            </a:extLst>
          </p:cNvPr>
          <p:cNvSpPr>
            <a:spLocks noGrp="1"/>
          </p:cNvSpPr>
          <p:nvPr>
            <p:ph idx="1"/>
          </p:nvPr>
        </p:nvSpPr>
        <p:spPr/>
        <p:txBody>
          <a:bodyPr>
            <a:normAutofit/>
          </a:bodyPr>
          <a:lstStyle/>
          <a:p>
            <a:pPr algn="just"/>
            <a:endParaRPr lang="de-DE" sz="2400" dirty="0"/>
          </a:p>
          <a:p>
            <a:pPr algn="just"/>
            <a:r>
              <a:rPr lang="de-DE" sz="2400" dirty="0"/>
              <a:t>Sofern die Netzwerkposition eines Sprechers die Exposition und die Zuwendung zum SVS beeinflusst, dann wird erwartet, dass Sprecherpaare mit kleinerer Distanz eine kleinere linguistische Differenz aufweisen, unabhängig von sozialen Effekten.</a:t>
            </a:r>
            <a:endParaRPr lang="en-GB" sz="2400" dirty="0"/>
          </a:p>
        </p:txBody>
      </p:sp>
      <p:sp>
        <p:nvSpPr>
          <p:cNvPr id="4" name="Foliennummernplatzhalter 3">
            <a:extLst>
              <a:ext uri="{FF2B5EF4-FFF2-40B4-BE49-F238E27FC236}">
                <a16:creationId xmlns:a16="http://schemas.microsoft.com/office/drawing/2014/main" id="{A8F08E27-895A-5043-C995-136706642EAD}"/>
              </a:ext>
            </a:extLst>
          </p:cNvPr>
          <p:cNvSpPr>
            <a:spLocks noGrp="1"/>
          </p:cNvSpPr>
          <p:nvPr>
            <p:ph type="sldNum" sz="quarter" idx="12"/>
          </p:nvPr>
        </p:nvSpPr>
        <p:spPr/>
        <p:txBody>
          <a:bodyPr/>
          <a:lstStyle/>
          <a:p>
            <a:fld id="{04A67BF7-7928-4989-8708-4555431C8BD2}" type="slidenum">
              <a:rPr lang="en-GB" smtClean="0"/>
              <a:t>14</a:t>
            </a:fld>
            <a:endParaRPr lang="en-GB"/>
          </a:p>
        </p:txBody>
      </p:sp>
    </p:spTree>
    <p:extLst>
      <p:ext uri="{BB962C8B-B14F-4D97-AF65-F5344CB8AC3E}">
        <p14:creationId xmlns:p14="http://schemas.microsoft.com/office/powerpoint/2010/main" val="226316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FFC4759-7F38-EFC8-EEF0-5FF71F4452C8}"/>
              </a:ext>
            </a:extLst>
          </p:cNvPr>
          <p:cNvSpPr>
            <a:spLocks noGrp="1"/>
          </p:cNvSpPr>
          <p:nvPr>
            <p:ph type="title"/>
          </p:nvPr>
        </p:nvSpPr>
        <p:spPr/>
        <p:txBody>
          <a:bodyPr>
            <a:normAutofit/>
          </a:bodyPr>
          <a:lstStyle/>
          <a:p>
            <a:r>
              <a:rPr lang="de-DE" dirty="0" err="1">
                <a:sym typeface="Wingdings" panose="05000000000000000000" pitchFamily="2" charset="2"/>
              </a:rPr>
              <a:t>Quadratic</a:t>
            </a:r>
            <a:r>
              <a:rPr lang="de-DE" dirty="0">
                <a:sym typeface="Wingdings" panose="05000000000000000000" pitchFamily="2" charset="2"/>
              </a:rPr>
              <a:t> </a:t>
            </a:r>
            <a:r>
              <a:rPr lang="de-DE" dirty="0" err="1">
                <a:sym typeface="Wingdings" panose="05000000000000000000" pitchFamily="2" charset="2"/>
              </a:rPr>
              <a:t>Assignment</a:t>
            </a:r>
            <a:r>
              <a:rPr lang="de-DE" dirty="0">
                <a:sym typeface="Wingdings" panose="05000000000000000000" pitchFamily="2" charset="2"/>
              </a:rPr>
              <a:t> </a:t>
            </a:r>
            <a:r>
              <a:rPr lang="de-DE" dirty="0" err="1">
                <a:sym typeface="Wingdings" panose="05000000000000000000" pitchFamily="2" charset="2"/>
              </a:rPr>
              <a:t>Procedure</a:t>
            </a:r>
            <a:r>
              <a:rPr lang="de-DE" dirty="0">
                <a:sym typeface="Wingdings" panose="05000000000000000000" pitchFamily="2" charset="2"/>
              </a:rPr>
              <a:t> (QAP) </a:t>
            </a:r>
            <a:r>
              <a:rPr lang="de-DE" dirty="0" err="1">
                <a:sym typeface="Wingdings" panose="05000000000000000000" pitchFamily="2" charset="2"/>
              </a:rPr>
              <a:t>model</a:t>
            </a:r>
            <a:r>
              <a:rPr lang="de-DE" dirty="0">
                <a:sym typeface="Wingdings" panose="05000000000000000000" pitchFamily="2" charset="2"/>
              </a:rPr>
              <a:t> </a:t>
            </a:r>
            <a:endParaRPr lang="en-GB" dirty="0"/>
          </a:p>
        </p:txBody>
      </p:sp>
      <p:sp>
        <p:nvSpPr>
          <p:cNvPr id="11" name="Inhaltsplatzhalter 10">
            <a:extLst>
              <a:ext uri="{FF2B5EF4-FFF2-40B4-BE49-F238E27FC236}">
                <a16:creationId xmlns:a16="http://schemas.microsoft.com/office/drawing/2014/main" id="{94CAA9E6-6D52-B028-D102-84C9984A55B9}"/>
              </a:ext>
            </a:extLst>
          </p:cNvPr>
          <p:cNvSpPr>
            <a:spLocks noGrp="1"/>
          </p:cNvSpPr>
          <p:nvPr>
            <p:ph idx="1"/>
          </p:nvPr>
        </p:nvSpPr>
        <p:spPr/>
        <p:txBody>
          <a:bodyPr/>
          <a:lstStyle/>
          <a:p>
            <a:pPr>
              <a:buFont typeface="Wingdings" panose="05000000000000000000" pitchFamily="2" charset="2"/>
              <a:buChar char="§"/>
            </a:pPr>
            <a:r>
              <a:rPr lang="de-DE" sz="2400" dirty="0"/>
              <a:t>Ähnlich linearer Regression </a:t>
            </a:r>
          </a:p>
          <a:p>
            <a:pPr>
              <a:buFont typeface="Wingdings" panose="05000000000000000000" pitchFamily="2" charset="2"/>
              <a:buChar char="§"/>
            </a:pPr>
            <a:r>
              <a:rPr lang="de-DE" sz="2400" dirty="0"/>
              <a:t>Verwendung von Matrizen</a:t>
            </a:r>
          </a:p>
          <a:p>
            <a:pPr>
              <a:buFont typeface="Wingdings" panose="05000000000000000000" pitchFamily="2" charset="2"/>
              <a:buChar char="§"/>
            </a:pPr>
            <a:r>
              <a:rPr lang="de-DE" sz="2400" dirty="0">
                <a:sym typeface="Wingdings" panose="05000000000000000000" pitchFamily="2" charset="2"/>
              </a:rPr>
              <a:t>Die Abhängige Variable für jeden Vokal ist der Unterschied im Mittelwert für jedes Sprecherpaar </a:t>
            </a:r>
          </a:p>
          <a:p>
            <a:pPr>
              <a:buFont typeface="Wingdings" panose="05000000000000000000" pitchFamily="2" charset="2"/>
              <a:buChar char="§"/>
            </a:pPr>
            <a:r>
              <a:rPr lang="de-DE" sz="2400" dirty="0">
                <a:sym typeface="Wingdings" panose="05000000000000000000" pitchFamily="2" charset="2"/>
              </a:rPr>
              <a:t>Fixed </a:t>
            </a:r>
            <a:r>
              <a:rPr lang="de-DE" sz="2400" dirty="0" err="1">
                <a:sym typeface="Wingdings" panose="05000000000000000000" pitchFamily="2" charset="2"/>
              </a:rPr>
              <a:t>Effects</a:t>
            </a:r>
            <a:r>
              <a:rPr lang="de-DE" sz="2400" dirty="0">
                <a:sym typeface="Wingdings" panose="05000000000000000000" pitchFamily="2" charset="2"/>
              </a:rPr>
              <a:t> = sozialen Unterschiede (Jaccard, Alter, Geburtsjahr, Beruf und Geschlecht)</a:t>
            </a:r>
          </a:p>
          <a:p>
            <a:pPr marL="0" indent="0">
              <a:buNone/>
            </a:pPr>
            <a:endParaRPr lang="de-DE" sz="2400" dirty="0"/>
          </a:p>
          <a:p>
            <a:endParaRPr lang="de-DE" sz="2400" dirty="0"/>
          </a:p>
          <a:p>
            <a:endParaRPr lang="en-GB" dirty="0"/>
          </a:p>
        </p:txBody>
      </p:sp>
      <p:sp>
        <p:nvSpPr>
          <p:cNvPr id="4" name="Foliennummernplatzhalter 3">
            <a:extLst>
              <a:ext uri="{FF2B5EF4-FFF2-40B4-BE49-F238E27FC236}">
                <a16:creationId xmlns:a16="http://schemas.microsoft.com/office/drawing/2014/main" id="{9582CEF9-FB72-81E5-6ACF-26125ECF01FF}"/>
              </a:ext>
            </a:extLst>
          </p:cNvPr>
          <p:cNvSpPr>
            <a:spLocks noGrp="1"/>
          </p:cNvSpPr>
          <p:nvPr>
            <p:ph type="sldNum" sz="quarter" idx="12"/>
          </p:nvPr>
        </p:nvSpPr>
        <p:spPr/>
        <p:txBody>
          <a:bodyPr vert="horz" lIns="91440" tIns="45720" rIns="91440" bIns="45720" rtlCol="0" anchor="ctr">
            <a:normAutofit/>
          </a:bodyPr>
          <a:lstStyle/>
          <a:p>
            <a:pPr>
              <a:spcAft>
                <a:spcPts val="600"/>
              </a:spcAft>
            </a:pPr>
            <a:fld id="{04A67BF7-7928-4989-8708-4555431C8BD2}" type="slidenum">
              <a:rPr lang="en-US" smtClean="0"/>
              <a:pPr>
                <a:spcAft>
                  <a:spcPts val="600"/>
                </a:spcAft>
              </a:pPr>
              <a:t>15</a:t>
            </a:fld>
            <a:endParaRPr lang="en-US"/>
          </a:p>
        </p:txBody>
      </p:sp>
    </p:spTree>
    <p:extLst>
      <p:ext uri="{BB962C8B-B14F-4D97-AF65-F5344CB8AC3E}">
        <p14:creationId xmlns:p14="http://schemas.microsoft.com/office/powerpoint/2010/main" val="422989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60491-0865-8665-C29A-41DE3D43EE36}"/>
              </a:ext>
            </a:extLst>
          </p:cNvPr>
          <p:cNvSpPr>
            <a:spLocks noGrp="1"/>
          </p:cNvSpPr>
          <p:nvPr>
            <p:ph type="title"/>
          </p:nvPr>
        </p:nvSpPr>
        <p:spPr/>
        <p:txBody>
          <a:bodyPr/>
          <a:lstStyle/>
          <a:p>
            <a:r>
              <a:rPr lang="de-DE" dirty="0"/>
              <a:t>Ergebnisse – einzelne Beispiele</a:t>
            </a:r>
            <a:endParaRPr lang="en-GB" dirty="0"/>
          </a:p>
        </p:txBody>
      </p:sp>
      <p:sp>
        <p:nvSpPr>
          <p:cNvPr id="3" name="Inhaltsplatzhalter 2">
            <a:extLst>
              <a:ext uri="{FF2B5EF4-FFF2-40B4-BE49-F238E27FC236}">
                <a16:creationId xmlns:a16="http://schemas.microsoft.com/office/drawing/2014/main" id="{78E0F17B-1265-D00B-5F6F-D4062BF50641}"/>
              </a:ext>
            </a:extLst>
          </p:cNvPr>
          <p:cNvSpPr>
            <a:spLocks noGrp="1"/>
          </p:cNvSpPr>
          <p:nvPr>
            <p:ph idx="1"/>
          </p:nvPr>
        </p:nvSpPr>
        <p:spPr>
          <a:xfrm>
            <a:off x="838200" y="1847850"/>
            <a:ext cx="10515600" cy="4351338"/>
          </a:xfrm>
        </p:spPr>
        <p:txBody>
          <a:bodyPr/>
          <a:lstStyle/>
          <a:p>
            <a:pPr marL="0" indent="0">
              <a:buNone/>
            </a:pPr>
            <a:r>
              <a:rPr lang="de-DE" sz="2400" dirty="0"/>
              <a:t>Generation 2 /e/</a:t>
            </a:r>
          </a:p>
          <a:p>
            <a:pPr marL="0" indent="0">
              <a:buNone/>
            </a:pPr>
            <a:endParaRPr lang="de-DE" dirty="0"/>
          </a:p>
          <a:p>
            <a:pPr marL="0" indent="0">
              <a:buNone/>
            </a:pPr>
            <a:endParaRPr lang="de-DE" dirty="0"/>
          </a:p>
          <a:p>
            <a:endParaRPr lang="en-GB" dirty="0"/>
          </a:p>
        </p:txBody>
      </p:sp>
      <p:sp>
        <p:nvSpPr>
          <p:cNvPr id="4" name="Foliennummernplatzhalter 3">
            <a:extLst>
              <a:ext uri="{FF2B5EF4-FFF2-40B4-BE49-F238E27FC236}">
                <a16:creationId xmlns:a16="http://schemas.microsoft.com/office/drawing/2014/main" id="{0A95BA3F-E3FB-1171-BFFE-7CB84F856C05}"/>
              </a:ext>
            </a:extLst>
          </p:cNvPr>
          <p:cNvSpPr>
            <a:spLocks noGrp="1"/>
          </p:cNvSpPr>
          <p:nvPr>
            <p:ph type="sldNum" sz="quarter" idx="12"/>
          </p:nvPr>
        </p:nvSpPr>
        <p:spPr/>
        <p:txBody>
          <a:bodyPr>
            <a:normAutofit/>
          </a:bodyPr>
          <a:lstStyle/>
          <a:p>
            <a:fld id="{04A67BF7-7928-4989-8708-4555431C8BD2}" type="slidenum">
              <a:rPr lang="en-GB" smtClean="0"/>
              <a:t>16</a:t>
            </a:fld>
            <a:endParaRPr lang="en-GB"/>
          </a:p>
        </p:txBody>
      </p:sp>
      <p:pic>
        <p:nvPicPr>
          <p:cNvPr id="6" name="Grafik 5">
            <a:extLst>
              <a:ext uri="{FF2B5EF4-FFF2-40B4-BE49-F238E27FC236}">
                <a16:creationId xmlns:a16="http://schemas.microsoft.com/office/drawing/2014/main" id="{34444CE8-AC96-F48C-75DA-AE7760C2DBFE}"/>
              </a:ext>
            </a:extLst>
          </p:cNvPr>
          <p:cNvPicPr>
            <a:picLocks noChangeAspect="1"/>
          </p:cNvPicPr>
          <p:nvPr/>
        </p:nvPicPr>
        <p:blipFill>
          <a:blip r:embed="rId3"/>
          <a:stretch>
            <a:fillRect/>
          </a:stretch>
        </p:blipFill>
        <p:spPr>
          <a:xfrm>
            <a:off x="2301240" y="2469022"/>
            <a:ext cx="7589520" cy="3622697"/>
          </a:xfrm>
          <a:prstGeom prst="rect">
            <a:avLst/>
          </a:prstGeom>
        </p:spPr>
      </p:pic>
      <p:sp>
        <p:nvSpPr>
          <p:cNvPr id="7" name="Textfeld 6">
            <a:extLst>
              <a:ext uri="{FF2B5EF4-FFF2-40B4-BE49-F238E27FC236}">
                <a16:creationId xmlns:a16="http://schemas.microsoft.com/office/drawing/2014/main" id="{E23E572D-DD09-5C6E-8217-F0C923889D06}"/>
              </a:ext>
            </a:extLst>
          </p:cNvPr>
          <p:cNvSpPr txBox="1"/>
          <p:nvPr/>
        </p:nvSpPr>
        <p:spPr>
          <a:xfrm>
            <a:off x="393192" y="6455578"/>
            <a:ext cx="2658357" cy="369332"/>
          </a:xfrm>
          <a:prstGeom prst="rect">
            <a:avLst/>
          </a:prstGeom>
          <a:noFill/>
        </p:spPr>
        <p:txBody>
          <a:bodyPr wrap="square" rtlCol="0">
            <a:spAutoFit/>
          </a:bodyPr>
          <a:lstStyle/>
          <a:p>
            <a:r>
              <a:rPr lang="de-DE" dirty="0"/>
              <a:t>Dodsworth (2019):17</a:t>
            </a:r>
            <a:endParaRPr lang="en-GB" dirty="0"/>
          </a:p>
        </p:txBody>
      </p:sp>
    </p:spTree>
    <p:extLst>
      <p:ext uri="{BB962C8B-B14F-4D97-AF65-F5344CB8AC3E}">
        <p14:creationId xmlns:p14="http://schemas.microsoft.com/office/powerpoint/2010/main" val="415245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E9054-C007-83EE-B3AD-DE9E1EF80AF3}"/>
              </a:ext>
            </a:extLst>
          </p:cNvPr>
          <p:cNvSpPr>
            <a:spLocks noGrp="1"/>
          </p:cNvSpPr>
          <p:nvPr>
            <p:ph type="title"/>
          </p:nvPr>
        </p:nvSpPr>
        <p:spPr/>
        <p:txBody>
          <a:bodyPr/>
          <a:lstStyle/>
          <a:p>
            <a:r>
              <a:rPr lang="de-DE" dirty="0"/>
              <a:t>Ergebnisse – einzelne Beispiele</a:t>
            </a:r>
            <a:endParaRPr lang="en-GB" dirty="0"/>
          </a:p>
        </p:txBody>
      </p:sp>
      <p:sp>
        <p:nvSpPr>
          <p:cNvPr id="3" name="Inhaltsplatzhalter 2">
            <a:extLst>
              <a:ext uri="{FF2B5EF4-FFF2-40B4-BE49-F238E27FC236}">
                <a16:creationId xmlns:a16="http://schemas.microsoft.com/office/drawing/2014/main" id="{F1A6A2CA-A39B-D83B-02D1-0945E9014D22}"/>
              </a:ext>
            </a:extLst>
          </p:cNvPr>
          <p:cNvSpPr>
            <a:spLocks noGrp="1"/>
          </p:cNvSpPr>
          <p:nvPr>
            <p:ph idx="1"/>
          </p:nvPr>
        </p:nvSpPr>
        <p:spPr/>
        <p:txBody>
          <a:bodyPr>
            <a:normAutofit/>
          </a:bodyPr>
          <a:lstStyle/>
          <a:p>
            <a:pPr marL="0" indent="0">
              <a:buNone/>
            </a:pPr>
            <a:r>
              <a:rPr lang="de-DE" sz="2400" dirty="0"/>
              <a:t>Generation 2 /ai/</a:t>
            </a:r>
            <a:endParaRPr lang="en-GB" sz="2400" dirty="0"/>
          </a:p>
        </p:txBody>
      </p:sp>
      <p:sp>
        <p:nvSpPr>
          <p:cNvPr id="4" name="Foliennummernplatzhalter 3">
            <a:extLst>
              <a:ext uri="{FF2B5EF4-FFF2-40B4-BE49-F238E27FC236}">
                <a16:creationId xmlns:a16="http://schemas.microsoft.com/office/drawing/2014/main" id="{6CF439A4-A2E2-F145-111E-73BE621B3DD4}"/>
              </a:ext>
            </a:extLst>
          </p:cNvPr>
          <p:cNvSpPr>
            <a:spLocks noGrp="1"/>
          </p:cNvSpPr>
          <p:nvPr>
            <p:ph type="sldNum" sz="quarter" idx="12"/>
          </p:nvPr>
        </p:nvSpPr>
        <p:spPr/>
        <p:txBody>
          <a:bodyPr>
            <a:normAutofit/>
          </a:bodyPr>
          <a:lstStyle/>
          <a:p>
            <a:fld id="{04A67BF7-7928-4989-8708-4555431C8BD2}" type="slidenum">
              <a:rPr lang="en-GB" smtClean="0"/>
              <a:t>17</a:t>
            </a:fld>
            <a:endParaRPr lang="en-GB"/>
          </a:p>
        </p:txBody>
      </p:sp>
      <p:pic>
        <p:nvPicPr>
          <p:cNvPr id="6" name="Grafik 5">
            <a:extLst>
              <a:ext uri="{FF2B5EF4-FFF2-40B4-BE49-F238E27FC236}">
                <a16:creationId xmlns:a16="http://schemas.microsoft.com/office/drawing/2014/main" id="{8653B522-D097-06C1-05B5-C6A7EC1A18D6}"/>
              </a:ext>
            </a:extLst>
          </p:cNvPr>
          <p:cNvPicPr>
            <a:picLocks noChangeAspect="1"/>
          </p:cNvPicPr>
          <p:nvPr/>
        </p:nvPicPr>
        <p:blipFill>
          <a:blip r:embed="rId3"/>
          <a:stretch>
            <a:fillRect/>
          </a:stretch>
        </p:blipFill>
        <p:spPr>
          <a:xfrm>
            <a:off x="1932432" y="2328051"/>
            <a:ext cx="8327136" cy="3869983"/>
          </a:xfrm>
          <a:prstGeom prst="rect">
            <a:avLst/>
          </a:prstGeom>
        </p:spPr>
      </p:pic>
      <p:sp>
        <p:nvSpPr>
          <p:cNvPr id="7" name="Textfeld 6">
            <a:extLst>
              <a:ext uri="{FF2B5EF4-FFF2-40B4-BE49-F238E27FC236}">
                <a16:creationId xmlns:a16="http://schemas.microsoft.com/office/drawing/2014/main" id="{7CDD22DA-BDE7-023A-6F15-8EDA48C6F2E5}"/>
              </a:ext>
            </a:extLst>
          </p:cNvPr>
          <p:cNvSpPr txBox="1"/>
          <p:nvPr/>
        </p:nvSpPr>
        <p:spPr>
          <a:xfrm>
            <a:off x="393192" y="6455578"/>
            <a:ext cx="2658357" cy="369332"/>
          </a:xfrm>
          <a:prstGeom prst="rect">
            <a:avLst/>
          </a:prstGeom>
          <a:noFill/>
        </p:spPr>
        <p:txBody>
          <a:bodyPr wrap="square" rtlCol="0">
            <a:spAutoFit/>
          </a:bodyPr>
          <a:lstStyle/>
          <a:p>
            <a:r>
              <a:rPr lang="de-DE" dirty="0"/>
              <a:t>Dodsworth (2019):20</a:t>
            </a:r>
            <a:endParaRPr lang="en-GB" dirty="0"/>
          </a:p>
        </p:txBody>
      </p:sp>
    </p:spTree>
    <p:extLst>
      <p:ext uri="{BB962C8B-B14F-4D97-AF65-F5344CB8AC3E}">
        <p14:creationId xmlns:p14="http://schemas.microsoft.com/office/powerpoint/2010/main" val="293535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140D7-2DA8-57B7-25B3-128BE16318F4}"/>
              </a:ext>
            </a:extLst>
          </p:cNvPr>
          <p:cNvSpPr>
            <a:spLocks noGrp="1"/>
          </p:cNvSpPr>
          <p:nvPr>
            <p:ph type="title"/>
          </p:nvPr>
        </p:nvSpPr>
        <p:spPr/>
        <p:txBody>
          <a:bodyPr/>
          <a:lstStyle/>
          <a:p>
            <a:r>
              <a:rPr lang="de-DE" dirty="0"/>
              <a:t>Ergebnisse – einzelne Beispiele</a:t>
            </a:r>
            <a:endParaRPr lang="en-GB" dirty="0"/>
          </a:p>
        </p:txBody>
      </p:sp>
      <p:sp>
        <p:nvSpPr>
          <p:cNvPr id="3" name="Inhaltsplatzhalter 2">
            <a:extLst>
              <a:ext uri="{FF2B5EF4-FFF2-40B4-BE49-F238E27FC236}">
                <a16:creationId xmlns:a16="http://schemas.microsoft.com/office/drawing/2014/main" id="{6C04B717-CC08-A7BB-2B9C-1124B3F343D1}"/>
              </a:ext>
            </a:extLst>
          </p:cNvPr>
          <p:cNvSpPr>
            <a:spLocks noGrp="1"/>
          </p:cNvSpPr>
          <p:nvPr>
            <p:ph idx="1"/>
          </p:nvPr>
        </p:nvSpPr>
        <p:spPr/>
        <p:txBody>
          <a:bodyPr>
            <a:normAutofit/>
          </a:bodyPr>
          <a:lstStyle/>
          <a:p>
            <a:pPr marL="0" indent="0">
              <a:buNone/>
            </a:pPr>
            <a:r>
              <a:rPr lang="de-DE" sz="2400" dirty="0"/>
              <a:t>Generation 3 /e/</a:t>
            </a:r>
            <a:endParaRPr lang="en-GB" sz="2400" dirty="0"/>
          </a:p>
        </p:txBody>
      </p:sp>
      <p:sp>
        <p:nvSpPr>
          <p:cNvPr id="4" name="Foliennummernplatzhalter 3">
            <a:extLst>
              <a:ext uri="{FF2B5EF4-FFF2-40B4-BE49-F238E27FC236}">
                <a16:creationId xmlns:a16="http://schemas.microsoft.com/office/drawing/2014/main" id="{44EDED8A-5264-5EDD-FB92-65FFC764654C}"/>
              </a:ext>
            </a:extLst>
          </p:cNvPr>
          <p:cNvSpPr>
            <a:spLocks noGrp="1"/>
          </p:cNvSpPr>
          <p:nvPr>
            <p:ph type="sldNum" sz="quarter" idx="12"/>
          </p:nvPr>
        </p:nvSpPr>
        <p:spPr/>
        <p:txBody>
          <a:bodyPr>
            <a:normAutofit/>
          </a:bodyPr>
          <a:lstStyle/>
          <a:p>
            <a:fld id="{04A67BF7-7928-4989-8708-4555431C8BD2}" type="slidenum">
              <a:rPr lang="en-GB" smtClean="0"/>
              <a:t>18</a:t>
            </a:fld>
            <a:endParaRPr lang="en-GB"/>
          </a:p>
        </p:txBody>
      </p:sp>
      <p:pic>
        <p:nvPicPr>
          <p:cNvPr id="6" name="Grafik 5">
            <a:extLst>
              <a:ext uri="{FF2B5EF4-FFF2-40B4-BE49-F238E27FC236}">
                <a16:creationId xmlns:a16="http://schemas.microsoft.com/office/drawing/2014/main" id="{84900AC3-F6A9-78C9-5B39-3C2C38D4EF83}"/>
              </a:ext>
            </a:extLst>
          </p:cNvPr>
          <p:cNvPicPr>
            <a:picLocks noChangeAspect="1"/>
          </p:cNvPicPr>
          <p:nvPr/>
        </p:nvPicPr>
        <p:blipFill rotWithShape="1">
          <a:blip r:embed="rId3"/>
          <a:srcRect b="51476"/>
          <a:stretch/>
        </p:blipFill>
        <p:spPr>
          <a:xfrm>
            <a:off x="347720" y="2478023"/>
            <a:ext cx="5616000" cy="2757178"/>
          </a:xfrm>
          <a:prstGeom prst="rect">
            <a:avLst/>
          </a:prstGeom>
        </p:spPr>
      </p:pic>
      <p:pic>
        <p:nvPicPr>
          <p:cNvPr id="8" name="Grafik 7">
            <a:extLst>
              <a:ext uri="{FF2B5EF4-FFF2-40B4-BE49-F238E27FC236}">
                <a16:creationId xmlns:a16="http://schemas.microsoft.com/office/drawing/2014/main" id="{A7DF544B-7E41-7DB3-514C-F4D9ACF4DB08}"/>
              </a:ext>
            </a:extLst>
          </p:cNvPr>
          <p:cNvPicPr>
            <a:picLocks noChangeAspect="1"/>
          </p:cNvPicPr>
          <p:nvPr/>
        </p:nvPicPr>
        <p:blipFill rotWithShape="1">
          <a:blip r:embed="rId3"/>
          <a:srcRect t="51476"/>
          <a:stretch/>
        </p:blipFill>
        <p:spPr>
          <a:xfrm>
            <a:off x="6454200" y="2478023"/>
            <a:ext cx="5616000" cy="2757178"/>
          </a:xfrm>
          <a:prstGeom prst="rect">
            <a:avLst/>
          </a:prstGeom>
        </p:spPr>
      </p:pic>
      <p:sp>
        <p:nvSpPr>
          <p:cNvPr id="11" name="Textfeld 10">
            <a:extLst>
              <a:ext uri="{FF2B5EF4-FFF2-40B4-BE49-F238E27FC236}">
                <a16:creationId xmlns:a16="http://schemas.microsoft.com/office/drawing/2014/main" id="{4160E686-FEF7-7979-49EE-E17B5AE34259}"/>
              </a:ext>
            </a:extLst>
          </p:cNvPr>
          <p:cNvSpPr txBox="1"/>
          <p:nvPr/>
        </p:nvSpPr>
        <p:spPr>
          <a:xfrm>
            <a:off x="393192" y="6455578"/>
            <a:ext cx="2658357" cy="369332"/>
          </a:xfrm>
          <a:prstGeom prst="rect">
            <a:avLst/>
          </a:prstGeom>
          <a:noFill/>
        </p:spPr>
        <p:txBody>
          <a:bodyPr wrap="square" rtlCol="0">
            <a:spAutoFit/>
          </a:bodyPr>
          <a:lstStyle/>
          <a:p>
            <a:r>
              <a:rPr lang="de-DE" dirty="0"/>
              <a:t>Dodsworth (2019):23</a:t>
            </a:r>
            <a:endParaRPr lang="en-GB" dirty="0"/>
          </a:p>
        </p:txBody>
      </p:sp>
    </p:spTree>
    <p:extLst>
      <p:ext uri="{BB962C8B-B14F-4D97-AF65-F5344CB8AC3E}">
        <p14:creationId xmlns:p14="http://schemas.microsoft.com/office/powerpoint/2010/main" val="303702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9F0DE-533F-B047-52E1-6204445924BB}"/>
              </a:ext>
            </a:extLst>
          </p:cNvPr>
          <p:cNvSpPr>
            <a:spLocks noGrp="1"/>
          </p:cNvSpPr>
          <p:nvPr>
            <p:ph type="title"/>
          </p:nvPr>
        </p:nvSpPr>
        <p:spPr/>
        <p:txBody>
          <a:bodyPr/>
          <a:lstStyle/>
          <a:p>
            <a:r>
              <a:rPr lang="de-DE" dirty="0"/>
              <a:t>Fazit	</a:t>
            </a:r>
            <a:endParaRPr lang="en-GB" dirty="0"/>
          </a:p>
        </p:txBody>
      </p:sp>
      <p:sp>
        <p:nvSpPr>
          <p:cNvPr id="3" name="Inhaltsplatzhalter 2">
            <a:extLst>
              <a:ext uri="{FF2B5EF4-FFF2-40B4-BE49-F238E27FC236}">
                <a16:creationId xmlns:a16="http://schemas.microsoft.com/office/drawing/2014/main" id="{7FDA0D8F-83A4-9FE8-CA13-AE8FDB4CBD66}"/>
              </a:ext>
            </a:extLst>
          </p:cNvPr>
          <p:cNvSpPr>
            <a:spLocks noGrp="1"/>
          </p:cNvSpPr>
          <p:nvPr>
            <p:ph idx="1"/>
          </p:nvPr>
        </p:nvSpPr>
        <p:spPr/>
        <p:txBody>
          <a:bodyPr/>
          <a:lstStyle/>
          <a:p>
            <a:pPr>
              <a:buFont typeface="Wingdings" panose="05000000000000000000" pitchFamily="2" charset="2"/>
              <a:buChar char="§"/>
            </a:pPr>
            <a:r>
              <a:rPr lang="de-DE" dirty="0"/>
              <a:t>Es wurden signifikante Effekte der Jaccard Distanz und ihrer Interaktion mit Beruf und Geschlecht gefunden.</a:t>
            </a:r>
          </a:p>
          <a:p>
            <a:pPr>
              <a:buFont typeface="Wingdings" panose="05000000000000000000" pitchFamily="2" charset="2"/>
              <a:buChar char="§"/>
            </a:pPr>
            <a:r>
              <a:rPr lang="de-DE" dirty="0"/>
              <a:t>Das schulbasierte zweigliedrige Netzwerk hat den Vorteil die Position jedes einzelnen Sprechers in der gesamten Gesellschaft zu repräsentieren und verzichtet auf die Verwendung von Selbstberichten.</a:t>
            </a:r>
          </a:p>
          <a:p>
            <a:pPr>
              <a:buFont typeface="Wingdings" panose="05000000000000000000" pitchFamily="2" charset="2"/>
              <a:buChar char="§"/>
            </a:pPr>
            <a:r>
              <a:rPr lang="de-DE" dirty="0"/>
              <a:t>Die Ergebnisse sind konsistent mit vorherigen Studien, in denen Aspekte des aktiven Zusammenlebens und persönlicher Identität den symbolischen Gebrauch von linguistischen Varianten mit Ort und Ethnie verbinden. </a:t>
            </a:r>
          </a:p>
        </p:txBody>
      </p:sp>
      <p:sp>
        <p:nvSpPr>
          <p:cNvPr id="4" name="Foliennummernplatzhalter 3">
            <a:extLst>
              <a:ext uri="{FF2B5EF4-FFF2-40B4-BE49-F238E27FC236}">
                <a16:creationId xmlns:a16="http://schemas.microsoft.com/office/drawing/2014/main" id="{2551D21E-6D60-8E17-8B88-729CAD189D83}"/>
              </a:ext>
            </a:extLst>
          </p:cNvPr>
          <p:cNvSpPr>
            <a:spLocks noGrp="1"/>
          </p:cNvSpPr>
          <p:nvPr>
            <p:ph type="sldNum" sz="quarter" idx="12"/>
          </p:nvPr>
        </p:nvSpPr>
        <p:spPr/>
        <p:txBody>
          <a:bodyPr/>
          <a:lstStyle/>
          <a:p>
            <a:fld id="{04A67BF7-7928-4989-8708-4555431C8BD2}" type="slidenum">
              <a:rPr lang="en-GB" smtClean="0"/>
              <a:t>19</a:t>
            </a:fld>
            <a:endParaRPr lang="en-GB"/>
          </a:p>
        </p:txBody>
      </p:sp>
    </p:spTree>
    <p:extLst>
      <p:ext uri="{BB962C8B-B14F-4D97-AF65-F5344CB8AC3E}">
        <p14:creationId xmlns:p14="http://schemas.microsoft.com/office/powerpoint/2010/main" val="334561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84BB7-9E91-28C6-6C93-356BC9AD6F26}"/>
              </a:ext>
            </a:extLst>
          </p:cNvPr>
          <p:cNvSpPr>
            <a:spLocks noGrp="1"/>
          </p:cNvSpPr>
          <p:nvPr>
            <p:ph type="title"/>
          </p:nvPr>
        </p:nvSpPr>
        <p:spPr/>
        <p:txBody>
          <a:bodyPr>
            <a:normAutofit/>
          </a:bodyPr>
          <a:lstStyle/>
          <a:p>
            <a:r>
              <a:rPr lang="de-DE" sz="5400"/>
              <a:t>Gliederung </a:t>
            </a:r>
            <a:endParaRPr lang="en-GB" sz="5400" dirty="0"/>
          </a:p>
        </p:txBody>
      </p:sp>
      <p:sp>
        <p:nvSpPr>
          <p:cNvPr id="3" name="Inhaltsplatzhalter 2">
            <a:extLst>
              <a:ext uri="{FF2B5EF4-FFF2-40B4-BE49-F238E27FC236}">
                <a16:creationId xmlns:a16="http://schemas.microsoft.com/office/drawing/2014/main" id="{D84BD922-1D28-6E56-3022-0ECF6AB213CB}"/>
              </a:ext>
            </a:extLst>
          </p:cNvPr>
          <p:cNvSpPr>
            <a:spLocks noGrp="1"/>
          </p:cNvSpPr>
          <p:nvPr>
            <p:ph idx="1"/>
          </p:nvPr>
        </p:nvSpPr>
        <p:spPr>
          <a:xfrm>
            <a:off x="838200" y="1929384"/>
            <a:ext cx="11039856" cy="4251960"/>
          </a:xfrm>
        </p:spPr>
        <p:txBody>
          <a:bodyPr>
            <a:normAutofit/>
          </a:bodyPr>
          <a:lstStyle/>
          <a:p>
            <a:pPr marL="0" indent="0">
              <a:buNone/>
            </a:pPr>
            <a:r>
              <a:rPr lang="en-GB" sz="2400" dirty="0"/>
              <a:t>Based on the article: Bipartite network structures and individual differences in sound change (</a:t>
            </a:r>
            <a:r>
              <a:rPr lang="en-GB" sz="2400" dirty="0" err="1"/>
              <a:t>Dodsworth</a:t>
            </a:r>
            <a:r>
              <a:rPr lang="en-GB" sz="2400" dirty="0"/>
              <a:t>, 2019)</a:t>
            </a:r>
          </a:p>
          <a:p>
            <a:pPr marL="0" indent="0">
              <a:buNone/>
            </a:pPr>
            <a:endParaRPr lang="en-GB" sz="2400" dirty="0"/>
          </a:p>
          <a:p>
            <a:pPr>
              <a:buFont typeface="Wingdings" panose="05000000000000000000" pitchFamily="2" charset="2"/>
              <a:buChar char="§"/>
            </a:pPr>
            <a:r>
              <a:rPr lang="en-GB" sz="2400" dirty="0"/>
              <a:t>Southern Vowel Shift in Raleigh</a:t>
            </a:r>
          </a:p>
          <a:p>
            <a:pPr>
              <a:buFont typeface="Wingdings" panose="05000000000000000000" pitchFamily="2" charset="2"/>
              <a:buChar char="§"/>
            </a:pPr>
            <a:r>
              <a:rPr lang="en-GB" sz="2400" dirty="0" err="1"/>
              <a:t>Zweigliedrige</a:t>
            </a:r>
            <a:r>
              <a:rPr lang="en-GB" sz="2400" dirty="0"/>
              <a:t> </a:t>
            </a:r>
            <a:r>
              <a:rPr lang="en-GB" sz="2400" dirty="0" err="1"/>
              <a:t>Netzwerke</a:t>
            </a:r>
            <a:r>
              <a:rPr lang="en-GB" sz="2400" dirty="0"/>
              <a:t> </a:t>
            </a:r>
          </a:p>
          <a:p>
            <a:pPr>
              <a:buFont typeface="Wingdings" panose="05000000000000000000" pitchFamily="2" charset="2"/>
              <a:buChar char="§"/>
            </a:pPr>
            <a:r>
              <a:rPr lang="en-GB" sz="2400" dirty="0" err="1"/>
              <a:t>Ergebnisse</a:t>
            </a:r>
            <a:r>
              <a:rPr lang="en-GB" sz="2400" dirty="0"/>
              <a:t> </a:t>
            </a:r>
          </a:p>
          <a:p>
            <a:pPr>
              <a:buFont typeface="Wingdings" panose="05000000000000000000" pitchFamily="2" charset="2"/>
              <a:buChar char="§"/>
            </a:pPr>
            <a:r>
              <a:rPr lang="en-GB" sz="2400" dirty="0" err="1"/>
              <a:t>Fazit</a:t>
            </a: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marL="0" indent="0">
              <a:buNone/>
            </a:pPr>
            <a:endParaRPr lang="en-GB" sz="2400" dirty="0"/>
          </a:p>
          <a:p>
            <a:endParaRPr lang="en-GB" sz="2200" dirty="0"/>
          </a:p>
        </p:txBody>
      </p:sp>
      <p:sp>
        <p:nvSpPr>
          <p:cNvPr id="5" name="Foliennummernplatzhalter 4">
            <a:extLst>
              <a:ext uri="{FF2B5EF4-FFF2-40B4-BE49-F238E27FC236}">
                <a16:creationId xmlns:a16="http://schemas.microsoft.com/office/drawing/2014/main" id="{1DDBFF6B-03A0-3BB0-58E4-61ACAF8C2204}"/>
              </a:ext>
            </a:extLst>
          </p:cNvPr>
          <p:cNvSpPr>
            <a:spLocks noGrp="1"/>
          </p:cNvSpPr>
          <p:nvPr>
            <p:ph type="sldNum" sz="quarter" idx="12"/>
          </p:nvPr>
        </p:nvSpPr>
        <p:spPr/>
        <p:txBody>
          <a:bodyPr>
            <a:normAutofit/>
          </a:bodyPr>
          <a:lstStyle/>
          <a:p>
            <a:pPr>
              <a:spcAft>
                <a:spcPts val="600"/>
              </a:spcAft>
            </a:pPr>
            <a:fld id="{04A67BF7-7928-4989-8708-4555431C8BD2}" type="slidenum">
              <a:rPr lang="en-GB" smtClean="0"/>
              <a:pPr>
                <a:spcAft>
                  <a:spcPts val="600"/>
                </a:spcAft>
              </a:pPr>
              <a:t>2</a:t>
            </a:fld>
            <a:endParaRPr lang="en-GB"/>
          </a:p>
        </p:txBody>
      </p:sp>
    </p:spTree>
    <p:extLst>
      <p:ext uri="{BB962C8B-B14F-4D97-AF65-F5344CB8AC3E}">
        <p14:creationId xmlns:p14="http://schemas.microsoft.com/office/powerpoint/2010/main" val="2552828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CCFB1-6FB3-9DE3-0B0C-202727093002}"/>
              </a:ext>
            </a:extLst>
          </p:cNvPr>
          <p:cNvSpPr>
            <a:spLocks noGrp="1"/>
          </p:cNvSpPr>
          <p:nvPr>
            <p:ph type="title"/>
          </p:nvPr>
        </p:nvSpPr>
        <p:spPr>
          <a:xfrm>
            <a:off x="643467" y="321734"/>
            <a:ext cx="10905066" cy="1135737"/>
          </a:xfrm>
        </p:spPr>
        <p:txBody>
          <a:bodyPr>
            <a:normAutofit/>
          </a:bodyPr>
          <a:lstStyle/>
          <a:p>
            <a:r>
              <a:rPr lang="de-DE" sz="3600" dirty="0"/>
              <a:t>Literatur</a:t>
            </a:r>
            <a:endParaRPr lang="en-GB" sz="3600" dirty="0"/>
          </a:p>
        </p:txBody>
      </p:sp>
      <p:sp>
        <p:nvSpPr>
          <p:cNvPr id="3" name="Inhaltsplatzhalter 2">
            <a:extLst>
              <a:ext uri="{FF2B5EF4-FFF2-40B4-BE49-F238E27FC236}">
                <a16:creationId xmlns:a16="http://schemas.microsoft.com/office/drawing/2014/main" id="{5E21AB80-4793-30B6-460E-35713C1910BF}"/>
              </a:ext>
            </a:extLst>
          </p:cNvPr>
          <p:cNvSpPr>
            <a:spLocks noGrp="1"/>
          </p:cNvSpPr>
          <p:nvPr>
            <p:ph idx="1"/>
          </p:nvPr>
        </p:nvSpPr>
        <p:spPr>
          <a:xfrm>
            <a:off x="643467" y="1865375"/>
            <a:ext cx="10905066" cy="4311587"/>
          </a:xfrm>
        </p:spPr>
        <p:txBody>
          <a:bodyPr>
            <a:normAutofit/>
          </a:bodyPr>
          <a:lstStyle/>
          <a:p>
            <a:pPr marL="0" indent="0">
              <a:buNone/>
            </a:pPr>
            <a:r>
              <a:rPr lang="en-GB" b="0" i="0" u="none" strike="noStrike" baseline="0" dirty="0" err="1">
                <a:solidFill>
                  <a:srgbClr val="000000"/>
                </a:solidFill>
                <a:latin typeface="DBEWW I+ Fira Sans"/>
              </a:rPr>
              <a:t>Dodsworth</a:t>
            </a:r>
            <a:r>
              <a:rPr lang="en-GB" b="0" i="0" u="none" strike="noStrike" baseline="0" dirty="0">
                <a:solidFill>
                  <a:srgbClr val="000000"/>
                </a:solidFill>
                <a:latin typeface="DBEWW I+ Fira Sans"/>
              </a:rPr>
              <a:t>, Robin. 2019. Bipartite network structures and individual differences in sound change. Glossa: a journal of general linguistics 4(1): 61. 1–29. DOI: https://doi.org/10.5334/gjgl.647</a:t>
            </a:r>
            <a:endParaRPr lang="en-GB" dirty="0">
              <a:solidFill>
                <a:srgbClr val="000000"/>
              </a:solidFill>
              <a:latin typeface="DBEWW I+ Fira Sans"/>
            </a:endParaRPr>
          </a:p>
          <a:p>
            <a:pPr marL="0" indent="0">
              <a:buNone/>
            </a:pPr>
            <a:r>
              <a:rPr lang="en-GB" sz="2400" u="sng" dirty="0" err="1">
                <a:solidFill>
                  <a:srgbClr val="000000"/>
                </a:solidFill>
                <a:latin typeface="DBEWW I+ Fira Sans"/>
              </a:rPr>
              <a:t>Bildquellen</a:t>
            </a:r>
            <a:endParaRPr lang="en-GB" sz="2400" u="sng" dirty="0">
              <a:solidFill>
                <a:srgbClr val="000000"/>
              </a:solidFill>
              <a:latin typeface="DBEWW I+ Fira Sans"/>
            </a:endParaRPr>
          </a:p>
          <a:p>
            <a:pPr marL="0" indent="0">
              <a:buFont typeface="Wingdings" panose="05000000000000000000" pitchFamily="2" charset="2"/>
              <a:buNone/>
            </a:pPr>
            <a:r>
              <a:rPr lang="en-GB" dirty="0"/>
              <a:t>https://www.google.com/maps/place/Raleigh,+North+Carolina,+USA/@37.5001602,-96.9550458,5.08z/data=!4m5!3m4!1s0x89ac5a2f9f51e0f7:0x6790b6528a11f0ad!8m2!3d35.7795897!4d-78.6381787 (</a:t>
            </a:r>
            <a:r>
              <a:rPr lang="en-GB" dirty="0" err="1"/>
              <a:t>letzter</a:t>
            </a:r>
            <a:r>
              <a:rPr lang="en-GB" dirty="0"/>
              <a:t> </a:t>
            </a:r>
            <a:r>
              <a:rPr lang="en-GB" dirty="0" err="1"/>
              <a:t>Zugriff</a:t>
            </a:r>
            <a:r>
              <a:rPr lang="en-GB" dirty="0"/>
              <a:t> am 01.02.23)</a:t>
            </a:r>
          </a:p>
          <a:p>
            <a:pPr marL="0" indent="0">
              <a:buFont typeface="Wingdings" panose="05000000000000000000" pitchFamily="2" charset="2"/>
              <a:buNone/>
            </a:pPr>
            <a:r>
              <a:rPr lang="en-GB" dirty="0"/>
              <a:t>https://www.google.com/maps/@35.807521,-78.7976383,11.34z (</a:t>
            </a:r>
            <a:r>
              <a:rPr lang="en-GB" dirty="0" err="1"/>
              <a:t>letzter</a:t>
            </a:r>
            <a:r>
              <a:rPr lang="en-GB" dirty="0"/>
              <a:t> </a:t>
            </a:r>
            <a:r>
              <a:rPr lang="en-GB" dirty="0" err="1"/>
              <a:t>Zugriff</a:t>
            </a:r>
            <a:r>
              <a:rPr lang="en-GB" dirty="0"/>
              <a:t> am 01.02.23)</a:t>
            </a:r>
          </a:p>
          <a:p>
            <a:pPr marL="0" indent="0">
              <a:buFont typeface="Wingdings" panose="05000000000000000000" pitchFamily="2" charset="2"/>
              <a:buNone/>
            </a:pPr>
            <a:r>
              <a:rPr lang="en-GB" dirty="0"/>
              <a:t>https://en.wikipedia.org/wiki/Bipartite_graph#/media/File:Simple_bipartite_graph;_two_layers.svg (</a:t>
            </a:r>
            <a:r>
              <a:rPr lang="en-GB" dirty="0" err="1"/>
              <a:t>letzter</a:t>
            </a:r>
            <a:r>
              <a:rPr lang="en-GB" dirty="0"/>
              <a:t> </a:t>
            </a:r>
            <a:r>
              <a:rPr lang="en-GB" dirty="0" err="1"/>
              <a:t>Zugrfff</a:t>
            </a:r>
            <a:r>
              <a:rPr lang="en-GB" dirty="0"/>
              <a:t> am 02.02.23)</a:t>
            </a:r>
          </a:p>
          <a:p>
            <a:pPr marL="0" indent="0">
              <a:buNone/>
            </a:pPr>
            <a:r>
              <a:rPr lang="en-GB" b="0" i="0" u="none" strike="noStrike" baseline="0" dirty="0" err="1">
                <a:solidFill>
                  <a:srgbClr val="000000"/>
                </a:solidFill>
                <a:latin typeface="DBEWW I+ Fira Sans"/>
              </a:rPr>
              <a:t>Dodsworth</a:t>
            </a:r>
            <a:r>
              <a:rPr lang="en-GB" b="0" i="0" u="none" strike="noStrike" baseline="0" dirty="0">
                <a:solidFill>
                  <a:srgbClr val="000000"/>
                </a:solidFill>
                <a:latin typeface="DBEWW I+ Fira Sans"/>
              </a:rPr>
              <a:t>, Robin. 2019. Bipartite network structures and individual differences in sound change. Glossa: a journal of general linguistics 4(1): 61. 1–29. DOI: </a:t>
            </a:r>
            <a:r>
              <a:rPr lang="en-GB" dirty="0">
                <a:solidFill>
                  <a:srgbClr val="000000"/>
                </a:solidFill>
                <a:latin typeface="DBEWW I+ Fira Sans"/>
              </a:rPr>
              <a:t>https://doi.org/10.5334/gjgl.647</a:t>
            </a:r>
            <a:endParaRPr lang="en-GB" b="0" i="0" u="none" strike="noStrike" baseline="0" dirty="0">
              <a:solidFill>
                <a:srgbClr val="000000"/>
              </a:solidFill>
              <a:latin typeface="DBEWW I+ Fira Sans"/>
            </a:endParaRPr>
          </a:p>
        </p:txBody>
      </p:sp>
      <p:sp>
        <p:nvSpPr>
          <p:cNvPr id="13" name="Foliennummernplatzhalter 12">
            <a:extLst>
              <a:ext uri="{FF2B5EF4-FFF2-40B4-BE49-F238E27FC236}">
                <a16:creationId xmlns:a16="http://schemas.microsoft.com/office/drawing/2014/main" id="{E2F53E3C-0340-EC9F-1846-B82B3B00AC11}"/>
              </a:ext>
            </a:extLst>
          </p:cNvPr>
          <p:cNvSpPr>
            <a:spLocks noGrp="1"/>
          </p:cNvSpPr>
          <p:nvPr>
            <p:ph type="sldNum" sz="quarter" idx="12"/>
          </p:nvPr>
        </p:nvSpPr>
        <p:spPr/>
        <p:txBody>
          <a:bodyPr>
            <a:normAutofit/>
          </a:bodyPr>
          <a:lstStyle/>
          <a:p>
            <a:fld id="{04A67BF7-7928-4989-8708-4555431C8BD2}" type="slidenum">
              <a:rPr lang="en-GB" smtClean="0"/>
              <a:t>20</a:t>
            </a:fld>
            <a:endParaRPr lang="en-GB"/>
          </a:p>
        </p:txBody>
      </p:sp>
    </p:spTree>
    <p:extLst>
      <p:ext uri="{BB962C8B-B14F-4D97-AF65-F5344CB8AC3E}">
        <p14:creationId xmlns:p14="http://schemas.microsoft.com/office/powerpoint/2010/main" val="101591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5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5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F84BB7-9E91-28C6-6C93-356BC9AD6F26}"/>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Raleigh, NC </a:t>
            </a:r>
          </a:p>
        </p:txBody>
      </p:sp>
      <p:pic>
        <p:nvPicPr>
          <p:cNvPr id="43" name="Grafik 42">
            <a:extLst>
              <a:ext uri="{FF2B5EF4-FFF2-40B4-BE49-F238E27FC236}">
                <a16:creationId xmlns:a16="http://schemas.microsoft.com/office/drawing/2014/main" id="{B88C27D0-874E-598C-899E-9ED2B0E23394}"/>
              </a:ext>
            </a:extLst>
          </p:cNvPr>
          <p:cNvPicPr>
            <a:picLocks noChangeAspect="1"/>
          </p:cNvPicPr>
          <p:nvPr/>
        </p:nvPicPr>
        <p:blipFill rotWithShape="1">
          <a:blip r:embed="rId3"/>
          <a:srcRect t="3506"/>
          <a:stretch/>
        </p:blipFill>
        <p:spPr>
          <a:xfrm>
            <a:off x="633999" y="715979"/>
            <a:ext cx="6912217" cy="4902359"/>
          </a:xfrm>
          <a:prstGeom prst="rect">
            <a:avLst/>
          </a:prstGeom>
        </p:spPr>
      </p:pic>
      <p:cxnSp>
        <p:nvCxnSpPr>
          <p:cNvPr id="56" name="Straight Connector 5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liennummernplatzhalter 4">
            <a:extLst>
              <a:ext uri="{FF2B5EF4-FFF2-40B4-BE49-F238E27FC236}">
                <a16:creationId xmlns:a16="http://schemas.microsoft.com/office/drawing/2014/main" id="{262BF855-622F-FEE7-8DFE-33FE27EDEE9A}"/>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04A67BF7-7928-4989-8708-4555431C8BD2}" type="slidenum">
              <a:rPr lang="en-US" smtClean="0"/>
              <a:pPr defTabSz="914400">
                <a:spcAft>
                  <a:spcPts val="600"/>
                </a:spcAft>
                <a:defRPr/>
              </a:pPr>
              <a:t>3</a:t>
            </a:fld>
            <a:endParaRPr lang="en-US"/>
          </a:p>
        </p:txBody>
      </p:sp>
      <p:sp>
        <p:nvSpPr>
          <p:cNvPr id="47" name="Textfeld 46">
            <a:extLst>
              <a:ext uri="{FF2B5EF4-FFF2-40B4-BE49-F238E27FC236}">
                <a16:creationId xmlns:a16="http://schemas.microsoft.com/office/drawing/2014/main" id="{887BFA01-F508-C580-ED2D-8A9C09C80056}"/>
              </a:ext>
            </a:extLst>
          </p:cNvPr>
          <p:cNvSpPr txBox="1"/>
          <p:nvPr/>
        </p:nvSpPr>
        <p:spPr>
          <a:xfrm>
            <a:off x="202262" y="6349959"/>
            <a:ext cx="11784330" cy="584775"/>
          </a:xfrm>
          <a:prstGeom prst="rect">
            <a:avLst/>
          </a:prstGeom>
          <a:noFill/>
        </p:spPr>
        <p:txBody>
          <a:bodyPr wrap="square">
            <a:spAutoFit/>
          </a:bodyPr>
          <a:lstStyle/>
          <a:p>
            <a:pPr marL="0" indent="0">
              <a:buFont typeface="Wingdings" panose="05000000000000000000" pitchFamily="2" charset="2"/>
              <a:buNone/>
            </a:pPr>
            <a:r>
              <a:rPr lang="en-GB" sz="1600" dirty="0"/>
              <a:t>https://www.google.com/maps/place/Raleigh,+North+Carolina,+USA/@37.5001602,-96.9550458,5.08z/data=!4m5!3m4!1s0x89ac5a2f9f51e0f7:0x6790b6528a11f0ad!8m2!3d35.7795897!4d-78.6381787</a:t>
            </a:r>
          </a:p>
        </p:txBody>
      </p:sp>
    </p:spTree>
    <p:extLst>
      <p:ext uri="{BB962C8B-B14F-4D97-AF65-F5344CB8AC3E}">
        <p14:creationId xmlns:p14="http://schemas.microsoft.com/office/powerpoint/2010/main" val="155786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84BB7-9E91-28C6-6C93-356BC9AD6F26}"/>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dirty="0" err="1">
                <a:solidFill>
                  <a:schemeClr val="tx1"/>
                </a:solidFill>
              </a:rPr>
              <a:t>Entwicklung</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Raleighs</a:t>
            </a:r>
            <a:r>
              <a:rPr lang="en-US" sz="5200" kern="1200" dirty="0">
                <a:solidFill>
                  <a:schemeClr val="tx1"/>
                </a:solidFill>
                <a:latin typeface="+mj-lt"/>
                <a:ea typeface="+mj-ea"/>
                <a:cs typeface="+mj-cs"/>
              </a:rPr>
              <a:t> </a:t>
            </a:r>
          </a:p>
        </p:txBody>
      </p:sp>
      <p:sp>
        <p:nvSpPr>
          <p:cNvPr id="5" name="Foliennummernplatzhalter 4">
            <a:extLst>
              <a:ext uri="{FF2B5EF4-FFF2-40B4-BE49-F238E27FC236}">
                <a16:creationId xmlns:a16="http://schemas.microsoft.com/office/drawing/2014/main" id="{262BF855-622F-FEE7-8DFE-33FE27EDEE9A}"/>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04A67BF7-7928-4989-8708-4555431C8BD2}" type="slidenum">
              <a:rPr lang="en-US" smtClean="0"/>
              <a:pPr>
                <a:spcAft>
                  <a:spcPts val="600"/>
                </a:spcAft>
                <a:defRPr/>
              </a:pPr>
              <a:t>4</a:t>
            </a:fld>
            <a:endParaRPr lang="en-US"/>
          </a:p>
        </p:txBody>
      </p:sp>
      <p:pic>
        <p:nvPicPr>
          <p:cNvPr id="21" name="Grafik 20">
            <a:extLst>
              <a:ext uri="{FF2B5EF4-FFF2-40B4-BE49-F238E27FC236}">
                <a16:creationId xmlns:a16="http://schemas.microsoft.com/office/drawing/2014/main" id="{39EE82B1-46D0-6AEA-D837-FFD1A0ABAE9F}"/>
              </a:ext>
            </a:extLst>
          </p:cNvPr>
          <p:cNvPicPr>
            <a:picLocks noChangeAspect="1"/>
          </p:cNvPicPr>
          <p:nvPr/>
        </p:nvPicPr>
        <p:blipFill rotWithShape="1">
          <a:blip r:embed="rId3"/>
          <a:srcRect t="2803" r="-2" b="13920"/>
          <a:stretch/>
        </p:blipFill>
        <p:spPr>
          <a:xfrm>
            <a:off x="215889" y="1761247"/>
            <a:ext cx="6040202" cy="4049153"/>
          </a:xfrm>
          <a:prstGeom prst="rect">
            <a:avLst/>
          </a:prstGeom>
        </p:spPr>
      </p:pic>
      <p:pic>
        <p:nvPicPr>
          <p:cNvPr id="6" name="Grafik 5">
            <a:extLst>
              <a:ext uri="{FF2B5EF4-FFF2-40B4-BE49-F238E27FC236}">
                <a16:creationId xmlns:a16="http://schemas.microsoft.com/office/drawing/2014/main" id="{1ACDB4D8-81D4-15A3-3C57-8C0FD5B2F2EF}"/>
              </a:ext>
            </a:extLst>
          </p:cNvPr>
          <p:cNvPicPr>
            <a:picLocks noChangeAspect="1"/>
          </p:cNvPicPr>
          <p:nvPr/>
        </p:nvPicPr>
        <p:blipFill>
          <a:blip r:embed="rId4"/>
          <a:stretch>
            <a:fillRect/>
          </a:stretch>
        </p:blipFill>
        <p:spPr>
          <a:xfrm>
            <a:off x="6318332" y="1761247"/>
            <a:ext cx="5035468" cy="4332997"/>
          </a:xfrm>
          <a:prstGeom prst="rect">
            <a:avLst/>
          </a:prstGeom>
        </p:spPr>
      </p:pic>
      <p:sp>
        <p:nvSpPr>
          <p:cNvPr id="7" name="Textfeld 6">
            <a:extLst>
              <a:ext uri="{FF2B5EF4-FFF2-40B4-BE49-F238E27FC236}">
                <a16:creationId xmlns:a16="http://schemas.microsoft.com/office/drawing/2014/main" id="{45BBEA69-6529-E05C-FE4D-B7775C4FDD4C}"/>
              </a:ext>
            </a:extLst>
          </p:cNvPr>
          <p:cNvSpPr txBox="1"/>
          <p:nvPr/>
        </p:nvSpPr>
        <p:spPr>
          <a:xfrm>
            <a:off x="0" y="6454382"/>
            <a:ext cx="10972800" cy="338554"/>
          </a:xfrm>
          <a:prstGeom prst="rect">
            <a:avLst/>
          </a:prstGeom>
          <a:noFill/>
        </p:spPr>
        <p:txBody>
          <a:bodyPr wrap="square">
            <a:spAutoFit/>
          </a:bodyPr>
          <a:lstStyle/>
          <a:p>
            <a:pPr marL="0" indent="0">
              <a:buFont typeface="Wingdings" panose="05000000000000000000" pitchFamily="2" charset="2"/>
              <a:buNone/>
            </a:pPr>
            <a:r>
              <a:rPr lang="en-GB" sz="1600" dirty="0"/>
              <a:t>https://www.google.com/maps/@35.807521,-78.7976383,11.34z, https://www.legeros.com/ralwake/gallery/maps/map-1989.jpg</a:t>
            </a:r>
          </a:p>
        </p:txBody>
      </p:sp>
      <p:cxnSp>
        <p:nvCxnSpPr>
          <p:cNvPr id="9" name="Gerade Verbindung mit Pfeil 8">
            <a:extLst>
              <a:ext uri="{FF2B5EF4-FFF2-40B4-BE49-F238E27FC236}">
                <a16:creationId xmlns:a16="http://schemas.microsoft.com/office/drawing/2014/main" id="{C9663D3D-A4F7-F8DF-ADAD-AFE92B451023}"/>
              </a:ext>
            </a:extLst>
          </p:cNvPr>
          <p:cNvCxnSpPr/>
          <p:nvPr/>
        </p:nvCxnSpPr>
        <p:spPr>
          <a:xfrm>
            <a:off x="678873" y="2161309"/>
            <a:ext cx="464127" cy="131618"/>
          </a:xfrm>
          <a:prstGeom prst="straightConnector1">
            <a:avLst/>
          </a:prstGeom>
          <a:ln w="698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Gerade Verbindung mit Pfeil 9">
            <a:extLst>
              <a:ext uri="{FF2B5EF4-FFF2-40B4-BE49-F238E27FC236}">
                <a16:creationId xmlns:a16="http://schemas.microsoft.com/office/drawing/2014/main" id="{72FA1391-F2D0-9099-E566-2D3DF44DE848}"/>
              </a:ext>
            </a:extLst>
          </p:cNvPr>
          <p:cNvCxnSpPr/>
          <p:nvPr/>
        </p:nvCxnSpPr>
        <p:spPr>
          <a:xfrm>
            <a:off x="4426527" y="5361709"/>
            <a:ext cx="464127" cy="131618"/>
          </a:xfrm>
          <a:prstGeom prst="straightConnector1">
            <a:avLst/>
          </a:prstGeom>
          <a:ln w="698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Gerade Verbindung mit Pfeil 10">
            <a:extLst>
              <a:ext uri="{FF2B5EF4-FFF2-40B4-BE49-F238E27FC236}">
                <a16:creationId xmlns:a16="http://schemas.microsoft.com/office/drawing/2014/main" id="{ECA00EE5-4A40-85E7-6D01-363D5ABD1ABF}"/>
              </a:ext>
            </a:extLst>
          </p:cNvPr>
          <p:cNvCxnSpPr>
            <a:cxnSpLocks/>
          </p:cNvCxnSpPr>
          <p:nvPr/>
        </p:nvCxnSpPr>
        <p:spPr>
          <a:xfrm>
            <a:off x="4481945" y="3785823"/>
            <a:ext cx="200892" cy="315103"/>
          </a:xfrm>
          <a:prstGeom prst="straightConnector1">
            <a:avLst/>
          </a:prstGeom>
          <a:ln w="698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Gerade Verbindung mit Pfeil 11">
            <a:extLst>
              <a:ext uri="{FF2B5EF4-FFF2-40B4-BE49-F238E27FC236}">
                <a16:creationId xmlns:a16="http://schemas.microsoft.com/office/drawing/2014/main" id="{8DA6DC23-4E61-94E3-A868-2C392B09A8EC}"/>
              </a:ext>
            </a:extLst>
          </p:cNvPr>
          <p:cNvCxnSpPr/>
          <p:nvPr/>
        </p:nvCxnSpPr>
        <p:spPr>
          <a:xfrm>
            <a:off x="3539836" y="3927745"/>
            <a:ext cx="464127" cy="131618"/>
          </a:xfrm>
          <a:prstGeom prst="straightConnector1">
            <a:avLst/>
          </a:prstGeom>
          <a:ln w="698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Textfeld 13">
            <a:extLst>
              <a:ext uri="{FF2B5EF4-FFF2-40B4-BE49-F238E27FC236}">
                <a16:creationId xmlns:a16="http://schemas.microsoft.com/office/drawing/2014/main" id="{3C2172DE-3BF2-F9D2-B518-7FFB647D8453}"/>
              </a:ext>
            </a:extLst>
          </p:cNvPr>
          <p:cNvSpPr txBox="1"/>
          <p:nvPr/>
        </p:nvSpPr>
        <p:spPr>
          <a:xfrm>
            <a:off x="748145" y="1810956"/>
            <a:ext cx="2597728" cy="369332"/>
          </a:xfrm>
          <a:prstGeom prst="rect">
            <a:avLst/>
          </a:prstGeom>
          <a:noFill/>
        </p:spPr>
        <p:txBody>
          <a:bodyPr wrap="square" rtlCol="0">
            <a:spAutoFit/>
          </a:bodyPr>
          <a:lstStyle/>
          <a:p>
            <a:r>
              <a:rPr lang="de-DE" dirty="0">
                <a:solidFill>
                  <a:srgbClr val="FF0000"/>
                </a:solidFill>
              </a:rPr>
              <a:t>Research </a:t>
            </a:r>
            <a:r>
              <a:rPr lang="de-DE" dirty="0" err="1">
                <a:solidFill>
                  <a:srgbClr val="FF0000"/>
                </a:solidFill>
              </a:rPr>
              <a:t>Triangle</a:t>
            </a:r>
            <a:r>
              <a:rPr lang="de-DE" dirty="0">
                <a:solidFill>
                  <a:srgbClr val="FF0000"/>
                </a:solidFill>
              </a:rPr>
              <a:t> Park</a:t>
            </a:r>
            <a:endParaRPr lang="en-GB" dirty="0">
              <a:solidFill>
                <a:srgbClr val="FF0000"/>
              </a:solidFill>
            </a:endParaRPr>
          </a:p>
        </p:txBody>
      </p:sp>
      <p:sp>
        <p:nvSpPr>
          <p:cNvPr id="15" name="Textfeld 14">
            <a:extLst>
              <a:ext uri="{FF2B5EF4-FFF2-40B4-BE49-F238E27FC236}">
                <a16:creationId xmlns:a16="http://schemas.microsoft.com/office/drawing/2014/main" id="{51FD6716-C17C-A281-017E-E7675CFB3232}"/>
              </a:ext>
            </a:extLst>
          </p:cNvPr>
          <p:cNvSpPr txBox="1"/>
          <p:nvPr/>
        </p:nvSpPr>
        <p:spPr>
          <a:xfrm>
            <a:off x="1572872" y="3993554"/>
            <a:ext cx="2597728" cy="369332"/>
          </a:xfrm>
          <a:prstGeom prst="rect">
            <a:avLst/>
          </a:prstGeom>
          <a:noFill/>
        </p:spPr>
        <p:txBody>
          <a:bodyPr wrap="square" rtlCol="0">
            <a:spAutoFit/>
          </a:bodyPr>
          <a:lstStyle/>
          <a:p>
            <a:r>
              <a:rPr lang="de-DE" dirty="0">
                <a:solidFill>
                  <a:srgbClr val="FF0000"/>
                </a:solidFill>
              </a:rPr>
              <a:t>Broughton High School</a:t>
            </a:r>
            <a:endParaRPr lang="en-GB" dirty="0">
              <a:solidFill>
                <a:srgbClr val="FF0000"/>
              </a:solidFill>
            </a:endParaRPr>
          </a:p>
        </p:txBody>
      </p:sp>
      <p:sp>
        <p:nvSpPr>
          <p:cNvPr id="16" name="Textfeld 15">
            <a:extLst>
              <a:ext uri="{FF2B5EF4-FFF2-40B4-BE49-F238E27FC236}">
                <a16:creationId xmlns:a16="http://schemas.microsoft.com/office/drawing/2014/main" id="{0DDED9B2-C080-7F79-2DDE-ADAEFCA7188F}"/>
              </a:ext>
            </a:extLst>
          </p:cNvPr>
          <p:cNvSpPr txBox="1"/>
          <p:nvPr/>
        </p:nvSpPr>
        <p:spPr>
          <a:xfrm>
            <a:off x="4426527" y="3434349"/>
            <a:ext cx="2022105" cy="369332"/>
          </a:xfrm>
          <a:prstGeom prst="rect">
            <a:avLst/>
          </a:prstGeom>
          <a:noFill/>
        </p:spPr>
        <p:txBody>
          <a:bodyPr wrap="square" rtlCol="0">
            <a:spAutoFit/>
          </a:bodyPr>
          <a:lstStyle/>
          <a:p>
            <a:r>
              <a:rPr lang="de-DE" dirty="0" err="1">
                <a:solidFill>
                  <a:srgbClr val="FF0000"/>
                </a:solidFill>
              </a:rPr>
              <a:t>Enloe</a:t>
            </a:r>
            <a:r>
              <a:rPr lang="de-DE" dirty="0">
                <a:solidFill>
                  <a:srgbClr val="FF0000"/>
                </a:solidFill>
              </a:rPr>
              <a:t> High School</a:t>
            </a:r>
            <a:endParaRPr lang="en-GB" dirty="0">
              <a:solidFill>
                <a:srgbClr val="FF0000"/>
              </a:solidFill>
            </a:endParaRPr>
          </a:p>
        </p:txBody>
      </p:sp>
      <p:sp>
        <p:nvSpPr>
          <p:cNvPr id="17" name="Textfeld 16">
            <a:extLst>
              <a:ext uri="{FF2B5EF4-FFF2-40B4-BE49-F238E27FC236}">
                <a16:creationId xmlns:a16="http://schemas.microsoft.com/office/drawing/2014/main" id="{81AB7F08-E210-FBB1-90BC-517419CDB8CE}"/>
              </a:ext>
            </a:extLst>
          </p:cNvPr>
          <p:cNvSpPr txBox="1"/>
          <p:nvPr/>
        </p:nvSpPr>
        <p:spPr>
          <a:xfrm>
            <a:off x="2590800" y="5386136"/>
            <a:ext cx="2287731" cy="369332"/>
          </a:xfrm>
          <a:prstGeom prst="rect">
            <a:avLst/>
          </a:prstGeom>
          <a:noFill/>
        </p:spPr>
        <p:txBody>
          <a:bodyPr wrap="square" rtlCol="0">
            <a:spAutoFit/>
          </a:bodyPr>
          <a:lstStyle/>
          <a:p>
            <a:r>
              <a:rPr lang="de-DE" dirty="0">
                <a:solidFill>
                  <a:srgbClr val="FF0000"/>
                </a:solidFill>
              </a:rPr>
              <a:t>Garner High  School</a:t>
            </a:r>
            <a:endParaRPr lang="en-GB" dirty="0">
              <a:solidFill>
                <a:srgbClr val="FF0000"/>
              </a:solidFill>
            </a:endParaRPr>
          </a:p>
        </p:txBody>
      </p:sp>
    </p:spTree>
    <p:extLst>
      <p:ext uri="{BB962C8B-B14F-4D97-AF65-F5344CB8AC3E}">
        <p14:creationId xmlns:p14="http://schemas.microsoft.com/office/powerpoint/2010/main" val="260509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72C55-F950-D5EB-7849-C1B98DCC185C}"/>
              </a:ext>
            </a:extLst>
          </p:cNvPr>
          <p:cNvSpPr>
            <a:spLocks noGrp="1"/>
          </p:cNvSpPr>
          <p:nvPr>
            <p:ph type="title"/>
          </p:nvPr>
        </p:nvSpPr>
        <p:spPr/>
        <p:txBody>
          <a:bodyPr>
            <a:normAutofit/>
          </a:bodyPr>
          <a:lstStyle/>
          <a:p>
            <a:r>
              <a:rPr lang="de-DE" sz="4200"/>
              <a:t>The Southern Vowel Shift (SVS) in Raleigh</a:t>
            </a:r>
            <a:endParaRPr lang="en-GB" sz="4200" dirty="0"/>
          </a:p>
        </p:txBody>
      </p:sp>
      <p:sp>
        <p:nvSpPr>
          <p:cNvPr id="3" name="Inhaltsplatzhalter 2">
            <a:extLst>
              <a:ext uri="{FF2B5EF4-FFF2-40B4-BE49-F238E27FC236}">
                <a16:creationId xmlns:a16="http://schemas.microsoft.com/office/drawing/2014/main" id="{D84CD2B3-0811-932D-DBBA-EA8B209B7CFF}"/>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
            </a:pPr>
            <a:r>
              <a:rPr lang="en-GB" sz="2200" dirty="0" err="1"/>
              <a:t>Monophthongisierung</a:t>
            </a:r>
            <a:r>
              <a:rPr lang="en-GB" sz="2200" dirty="0"/>
              <a:t> des Diphthongs /ai/ </a:t>
            </a:r>
          </a:p>
          <a:p>
            <a:pPr>
              <a:buFont typeface="Wingdings" panose="05000000000000000000" pitchFamily="2" charset="2"/>
              <a:buChar char="§"/>
            </a:pPr>
            <a:r>
              <a:rPr lang="en-GB" sz="2200" dirty="0" err="1"/>
              <a:t>Senkung</a:t>
            </a:r>
            <a:r>
              <a:rPr lang="en-GB" sz="2200" dirty="0"/>
              <a:t> des /e/ </a:t>
            </a:r>
            <a:r>
              <a:rPr lang="en-GB" sz="2200" dirty="0" err="1"/>
              <a:t>Nukleus</a:t>
            </a:r>
            <a:r>
              <a:rPr lang="en-GB" sz="2200" dirty="0"/>
              <a:t>  </a:t>
            </a:r>
            <a:r>
              <a:rPr lang="en-GB" sz="2200" dirty="0">
                <a:sym typeface="Wingdings" panose="05000000000000000000" pitchFamily="2" charset="2"/>
              </a:rPr>
              <a:t> Diphthong </a:t>
            </a:r>
            <a:r>
              <a:rPr lang="en-GB" sz="2200" dirty="0" err="1">
                <a:sym typeface="Wingdings" panose="05000000000000000000" pitchFamily="2" charset="2"/>
              </a:rPr>
              <a:t>mit</a:t>
            </a:r>
            <a:r>
              <a:rPr lang="en-GB" sz="2200" dirty="0">
                <a:sym typeface="Wingdings" panose="05000000000000000000" pitchFamily="2" charset="2"/>
              </a:rPr>
              <a:t> </a:t>
            </a:r>
            <a:r>
              <a:rPr lang="en-GB" sz="2200" dirty="0" err="1">
                <a:sym typeface="Wingdings" panose="05000000000000000000" pitchFamily="2" charset="2"/>
              </a:rPr>
              <a:t>zentralem</a:t>
            </a:r>
            <a:r>
              <a:rPr lang="en-GB" sz="2200" dirty="0">
                <a:sym typeface="Wingdings" panose="05000000000000000000" pitchFamily="2" charset="2"/>
              </a:rPr>
              <a:t> </a:t>
            </a:r>
            <a:r>
              <a:rPr lang="en-GB" sz="2200" dirty="0" err="1">
                <a:sym typeface="Wingdings" panose="05000000000000000000" pitchFamily="2" charset="2"/>
              </a:rPr>
              <a:t>Nukleus</a:t>
            </a:r>
            <a:r>
              <a:rPr lang="en-GB" sz="2200" dirty="0">
                <a:sym typeface="Wingdings" panose="05000000000000000000" pitchFamily="2" charset="2"/>
              </a:rPr>
              <a:t> &amp; </a:t>
            </a:r>
            <a:r>
              <a:rPr lang="en-GB" sz="2200" dirty="0" err="1">
                <a:sym typeface="Wingdings" panose="05000000000000000000" pitchFamily="2" charset="2"/>
              </a:rPr>
              <a:t>hohem</a:t>
            </a:r>
            <a:r>
              <a:rPr lang="en-GB" sz="2200" dirty="0">
                <a:sym typeface="Wingdings" panose="05000000000000000000" pitchFamily="2" charset="2"/>
              </a:rPr>
              <a:t> </a:t>
            </a:r>
            <a:r>
              <a:rPr lang="en-GB" sz="2200" dirty="0" err="1">
                <a:sym typeface="Wingdings" panose="05000000000000000000" pitchFamily="2" charset="2"/>
              </a:rPr>
              <a:t>frontalem</a:t>
            </a:r>
            <a:r>
              <a:rPr lang="en-GB" sz="2200" dirty="0">
                <a:sym typeface="Wingdings" panose="05000000000000000000" pitchFamily="2" charset="2"/>
              </a:rPr>
              <a:t> Offglide</a:t>
            </a:r>
          </a:p>
          <a:p>
            <a:pPr>
              <a:buFont typeface="Wingdings" panose="05000000000000000000" pitchFamily="2" charset="2"/>
              <a:buChar char="§"/>
            </a:pPr>
            <a:r>
              <a:rPr lang="en-GB" sz="2200" dirty="0"/>
              <a:t>/ɛ/ </a:t>
            </a:r>
            <a:r>
              <a:rPr lang="en-GB" sz="2200" dirty="0" err="1"/>
              <a:t>Nukleus</a:t>
            </a:r>
            <a:r>
              <a:rPr lang="en-GB" sz="2200" dirty="0"/>
              <a:t> </a:t>
            </a:r>
            <a:r>
              <a:rPr lang="en-GB" sz="2200" dirty="0" err="1"/>
              <a:t>ist</a:t>
            </a:r>
            <a:r>
              <a:rPr lang="en-GB" sz="2200" dirty="0"/>
              <a:t> </a:t>
            </a:r>
            <a:r>
              <a:rPr lang="en-GB" sz="2200" dirty="0" err="1"/>
              <a:t>höher</a:t>
            </a:r>
            <a:r>
              <a:rPr lang="en-GB" sz="2200" dirty="0"/>
              <a:t> &amp; </a:t>
            </a:r>
            <a:r>
              <a:rPr lang="en-GB" sz="2200" dirty="0" err="1"/>
              <a:t>frontiert</a:t>
            </a:r>
            <a:r>
              <a:rPr lang="en-GB" sz="2200" dirty="0"/>
              <a:t> </a:t>
            </a:r>
            <a:r>
              <a:rPr lang="en-GB" sz="2200" dirty="0">
                <a:sym typeface="Wingdings" panose="05000000000000000000" pitchFamily="2" charset="2"/>
              </a:rPr>
              <a:t> Diphthong </a:t>
            </a:r>
            <a:r>
              <a:rPr lang="en-GB" sz="2200" dirty="0" err="1">
                <a:sym typeface="Wingdings" panose="05000000000000000000" pitchFamily="2" charset="2"/>
              </a:rPr>
              <a:t>mit</a:t>
            </a:r>
            <a:r>
              <a:rPr lang="en-GB" sz="2200" dirty="0">
                <a:sym typeface="Wingdings" panose="05000000000000000000" pitchFamily="2" charset="2"/>
              </a:rPr>
              <a:t> </a:t>
            </a:r>
            <a:r>
              <a:rPr lang="en-GB" sz="2200" dirty="0" err="1">
                <a:sym typeface="Wingdings" panose="05000000000000000000" pitchFamily="2" charset="2"/>
              </a:rPr>
              <a:t>peripherem</a:t>
            </a:r>
            <a:r>
              <a:rPr lang="en-GB" sz="2200" dirty="0">
                <a:sym typeface="Wingdings" panose="05000000000000000000" pitchFamily="2" charset="2"/>
              </a:rPr>
              <a:t> </a:t>
            </a:r>
            <a:r>
              <a:rPr lang="en-GB" sz="2200" dirty="0" err="1">
                <a:sym typeface="Wingdings" panose="05000000000000000000" pitchFamily="2" charset="2"/>
              </a:rPr>
              <a:t>Nukleus</a:t>
            </a:r>
            <a:r>
              <a:rPr lang="en-GB" sz="2200" dirty="0">
                <a:sym typeface="Wingdings" panose="05000000000000000000" pitchFamily="2" charset="2"/>
              </a:rPr>
              <a:t> und </a:t>
            </a:r>
            <a:r>
              <a:rPr lang="en-GB" sz="2200" dirty="0" err="1">
                <a:sym typeface="Wingdings" panose="05000000000000000000" pitchFamily="2" charset="2"/>
              </a:rPr>
              <a:t>zentralem</a:t>
            </a:r>
            <a:r>
              <a:rPr lang="en-GB" sz="2200" dirty="0">
                <a:sym typeface="Wingdings" panose="05000000000000000000" pitchFamily="2" charset="2"/>
              </a:rPr>
              <a:t> Offglide</a:t>
            </a:r>
            <a:endParaRPr lang="en-GB" sz="2200" dirty="0"/>
          </a:p>
          <a:p>
            <a:pPr>
              <a:buFont typeface="Wingdings" panose="05000000000000000000" pitchFamily="2" charset="2"/>
              <a:buChar char="§"/>
            </a:pPr>
            <a:r>
              <a:rPr lang="en-GB" sz="2200" dirty="0">
                <a:sym typeface="Wingdings" panose="05000000000000000000" pitchFamily="2" charset="2"/>
              </a:rPr>
              <a:t>/</a:t>
            </a:r>
            <a:r>
              <a:rPr lang="en-GB" sz="2200" dirty="0" err="1">
                <a:sym typeface="Wingdings" panose="05000000000000000000" pitchFamily="2" charset="2"/>
              </a:rPr>
              <a:t>i</a:t>
            </a:r>
            <a:r>
              <a:rPr lang="en-GB" sz="2200" dirty="0">
                <a:sym typeface="Wingdings" panose="05000000000000000000" pitchFamily="2" charset="2"/>
              </a:rPr>
              <a:t>/ </a:t>
            </a:r>
            <a:r>
              <a:rPr lang="en-GB" sz="2200" dirty="0" err="1">
                <a:sym typeface="Wingdings" panose="05000000000000000000" pitchFamily="2" charset="2"/>
              </a:rPr>
              <a:t>Nukleus</a:t>
            </a:r>
            <a:r>
              <a:rPr lang="en-GB" sz="2200" dirty="0">
                <a:sym typeface="Wingdings" panose="05000000000000000000" pitchFamily="2" charset="2"/>
              </a:rPr>
              <a:t> </a:t>
            </a:r>
            <a:r>
              <a:rPr lang="en-GB" sz="2200" dirty="0" err="1">
                <a:sym typeface="Wingdings" panose="05000000000000000000" pitchFamily="2" charset="2"/>
              </a:rPr>
              <a:t>ist</a:t>
            </a:r>
            <a:r>
              <a:rPr lang="en-GB" sz="2200" dirty="0">
                <a:sym typeface="Wingdings" panose="05000000000000000000" pitchFamily="2" charset="2"/>
              </a:rPr>
              <a:t> </a:t>
            </a:r>
            <a:r>
              <a:rPr lang="en-GB" sz="2200" dirty="0" err="1">
                <a:sym typeface="Wingdings" panose="05000000000000000000" pitchFamily="2" charset="2"/>
              </a:rPr>
              <a:t>tiefer</a:t>
            </a:r>
            <a:r>
              <a:rPr lang="en-GB" sz="2200" dirty="0">
                <a:sym typeface="Wingdings" panose="05000000000000000000" pitchFamily="2" charset="2"/>
              </a:rPr>
              <a:t> und </a:t>
            </a:r>
            <a:r>
              <a:rPr lang="en-GB" sz="2200" dirty="0" err="1">
                <a:sym typeface="Wingdings" panose="05000000000000000000" pitchFamily="2" charset="2"/>
              </a:rPr>
              <a:t>frontierter</a:t>
            </a:r>
            <a:r>
              <a:rPr lang="en-GB" sz="2200" dirty="0">
                <a:sym typeface="Wingdings" panose="05000000000000000000" pitchFamily="2" charset="2"/>
              </a:rPr>
              <a:t>					</a:t>
            </a:r>
          </a:p>
          <a:p>
            <a:pPr>
              <a:buFont typeface="Wingdings" panose="05000000000000000000" pitchFamily="2" charset="2"/>
              <a:buChar char="§"/>
            </a:pPr>
            <a:r>
              <a:rPr lang="en-GB" sz="2200" dirty="0">
                <a:sym typeface="Wingdings" panose="05000000000000000000" pitchFamily="2" charset="2"/>
              </a:rPr>
              <a:t>/ɪ/ </a:t>
            </a:r>
            <a:r>
              <a:rPr lang="en-GB" sz="2200" dirty="0" err="1">
                <a:sym typeface="Wingdings" panose="05000000000000000000" pitchFamily="2" charset="2"/>
              </a:rPr>
              <a:t>Nukleus</a:t>
            </a:r>
            <a:r>
              <a:rPr lang="en-GB" sz="2200" dirty="0">
                <a:sym typeface="Wingdings" panose="05000000000000000000" pitchFamily="2" charset="2"/>
              </a:rPr>
              <a:t> </a:t>
            </a:r>
            <a:r>
              <a:rPr lang="en-GB" sz="2200" dirty="0" err="1">
                <a:sym typeface="Wingdings" panose="05000000000000000000" pitchFamily="2" charset="2"/>
              </a:rPr>
              <a:t>ist</a:t>
            </a:r>
            <a:r>
              <a:rPr lang="en-GB" sz="2200" dirty="0">
                <a:sym typeface="Wingdings" panose="05000000000000000000" pitchFamily="2" charset="2"/>
              </a:rPr>
              <a:t> </a:t>
            </a:r>
            <a:r>
              <a:rPr lang="en-GB" sz="2200" dirty="0" err="1">
                <a:sym typeface="Wingdings" panose="05000000000000000000" pitchFamily="2" charset="2"/>
              </a:rPr>
              <a:t>höher</a:t>
            </a:r>
            <a:r>
              <a:rPr lang="en-GB" sz="2200" dirty="0">
                <a:sym typeface="Wingdings" panose="05000000000000000000" pitchFamily="2" charset="2"/>
              </a:rPr>
              <a:t> und </a:t>
            </a:r>
            <a:r>
              <a:rPr lang="en-GB" sz="2200" dirty="0" err="1">
                <a:sym typeface="Wingdings" panose="05000000000000000000" pitchFamily="2" charset="2"/>
              </a:rPr>
              <a:t>frontierter</a:t>
            </a:r>
            <a:endParaRPr lang="en-GB" sz="2200" dirty="0">
              <a:sym typeface="Wingdings" panose="05000000000000000000" pitchFamily="2" charset="2"/>
            </a:endParaRPr>
          </a:p>
          <a:p>
            <a:pPr>
              <a:buFont typeface="Wingdings" panose="05000000000000000000" pitchFamily="2" charset="2"/>
              <a:buChar char="§"/>
            </a:pPr>
            <a:r>
              <a:rPr lang="en-GB" sz="2200" dirty="0">
                <a:sym typeface="Wingdings" panose="05000000000000000000" pitchFamily="2" charset="2"/>
              </a:rPr>
              <a:t>/æ/ </a:t>
            </a:r>
            <a:r>
              <a:rPr lang="en-GB" sz="2200" dirty="0" err="1">
                <a:sym typeface="Wingdings" panose="05000000000000000000" pitchFamily="2" charset="2"/>
              </a:rPr>
              <a:t>Nukleus</a:t>
            </a:r>
            <a:r>
              <a:rPr lang="en-GB" sz="2200" dirty="0">
                <a:sym typeface="Wingdings" panose="05000000000000000000" pitchFamily="2" charset="2"/>
              </a:rPr>
              <a:t> </a:t>
            </a:r>
            <a:r>
              <a:rPr lang="en-GB" sz="2200" dirty="0" err="1">
                <a:sym typeface="Wingdings" panose="05000000000000000000" pitchFamily="2" charset="2"/>
              </a:rPr>
              <a:t>ist</a:t>
            </a:r>
            <a:r>
              <a:rPr lang="en-GB" sz="2200" dirty="0">
                <a:sym typeface="Wingdings" panose="05000000000000000000" pitchFamily="2" charset="2"/>
              </a:rPr>
              <a:t> </a:t>
            </a:r>
            <a:r>
              <a:rPr lang="en-GB" sz="2200" dirty="0" err="1">
                <a:sym typeface="Wingdings" panose="05000000000000000000" pitchFamily="2" charset="2"/>
              </a:rPr>
              <a:t>höher</a:t>
            </a:r>
            <a:r>
              <a:rPr lang="en-GB" sz="2200" dirty="0">
                <a:sym typeface="Wingdings" panose="05000000000000000000" pitchFamily="2" charset="2"/>
              </a:rPr>
              <a:t> und </a:t>
            </a:r>
            <a:r>
              <a:rPr lang="en-GB" sz="2200" dirty="0" err="1">
                <a:sym typeface="Wingdings" panose="05000000000000000000" pitchFamily="2" charset="2"/>
              </a:rPr>
              <a:t>frontierter</a:t>
            </a:r>
            <a:r>
              <a:rPr lang="en-GB" sz="2200" dirty="0">
                <a:sym typeface="Wingdings" panose="05000000000000000000" pitchFamily="2" charset="2"/>
              </a:rPr>
              <a:t>  Diphthong/Triphthong</a:t>
            </a:r>
          </a:p>
          <a:p>
            <a:pPr>
              <a:buFont typeface="Wingdings" panose="05000000000000000000" pitchFamily="2" charset="2"/>
              <a:buChar char="§"/>
            </a:pPr>
            <a:endParaRPr lang="en-GB" sz="2200" dirty="0">
              <a:sym typeface="Wingdings" panose="05000000000000000000" pitchFamily="2" charset="2"/>
            </a:endParaRPr>
          </a:p>
          <a:p>
            <a:pPr>
              <a:buFont typeface="Wingdings" panose="05000000000000000000" pitchFamily="2" charset="2"/>
              <a:buChar char="§"/>
            </a:pPr>
            <a:r>
              <a:rPr lang="en-GB" sz="2200" dirty="0" err="1">
                <a:sym typeface="Wingdings" panose="05000000000000000000" pitchFamily="2" charset="2"/>
              </a:rPr>
              <a:t>Seit</a:t>
            </a:r>
            <a:r>
              <a:rPr lang="en-GB" sz="2200" dirty="0">
                <a:sym typeface="Wingdings" panose="05000000000000000000" pitchFamily="2" charset="2"/>
              </a:rPr>
              <a:t> Mitte des 20 </a:t>
            </a:r>
            <a:r>
              <a:rPr lang="en-GB" sz="2200" dirty="0" err="1">
                <a:sym typeface="Wingdings" panose="05000000000000000000" pitchFamily="2" charset="2"/>
              </a:rPr>
              <a:t>Jh</a:t>
            </a:r>
            <a:r>
              <a:rPr lang="en-GB" sz="2200" dirty="0">
                <a:sym typeface="Wingdings" panose="05000000000000000000" pitchFamily="2" charset="2"/>
              </a:rPr>
              <a:t>. SVS  </a:t>
            </a:r>
            <a:r>
              <a:rPr lang="en-GB" sz="2200" dirty="0" err="1">
                <a:sym typeface="Wingdings" panose="05000000000000000000" pitchFamily="2" charset="2"/>
              </a:rPr>
              <a:t>unmarkiertes</a:t>
            </a:r>
            <a:r>
              <a:rPr lang="en-GB" sz="2200" dirty="0">
                <a:sym typeface="Wingdings" panose="05000000000000000000" pitchFamily="2" charset="2"/>
              </a:rPr>
              <a:t> </a:t>
            </a:r>
            <a:r>
              <a:rPr lang="en-GB" sz="2200" dirty="0" err="1">
                <a:sym typeface="Wingdings" panose="05000000000000000000" pitchFamily="2" charset="2"/>
              </a:rPr>
              <a:t>Vokalsystem</a:t>
            </a:r>
            <a:r>
              <a:rPr lang="en-GB" sz="2200" dirty="0">
                <a:sym typeface="Wingdings" panose="05000000000000000000" pitchFamily="2" charset="2"/>
              </a:rPr>
              <a:t> </a:t>
            </a:r>
            <a:endParaRPr lang="en-GB" sz="2200" dirty="0"/>
          </a:p>
          <a:p>
            <a:pPr marL="0" indent="0">
              <a:buNone/>
            </a:pPr>
            <a:endParaRPr lang="en-GB" sz="2200" dirty="0"/>
          </a:p>
        </p:txBody>
      </p:sp>
      <p:sp>
        <p:nvSpPr>
          <p:cNvPr id="4" name="Foliennummernplatzhalter 3">
            <a:extLst>
              <a:ext uri="{FF2B5EF4-FFF2-40B4-BE49-F238E27FC236}">
                <a16:creationId xmlns:a16="http://schemas.microsoft.com/office/drawing/2014/main" id="{93B3B7C8-8A96-8D10-AEDC-E4EE7A679AF4}"/>
              </a:ext>
            </a:extLst>
          </p:cNvPr>
          <p:cNvSpPr>
            <a:spLocks noGrp="1"/>
          </p:cNvSpPr>
          <p:nvPr>
            <p:ph type="sldNum" sz="quarter" idx="12"/>
          </p:nvPr>
        </p:nvSpPr>
        <p:spPr/>
        <p:txBody>
          <a:bodyPr>
            <a:normAutofit/>
          </a:bodyPr>
          <a:lstStyle/>
          <a:p>
            <a:pPr>
              <a:spcAft>
                <a:spcPts val="600"/>
              </a:spcAft>
            </a:pPr>
            <a:fld id="{04A67BF7-7928-4989-8708-4555431C8BD2}" type="slidenum">
              <a:rPr lang="en-GB" smtClean="0"/>
              <a:pPr>
                <a:spcAft>
                  <a:spcPts val="600"/>
                </a:spcAft>
              </a:pPr>
              <a:t>5</a:t>
            </a:fld>
            <a:endParaRPr lang="en-GB"/>
          </a:p>
        </p:txBody>
      </p:sp>
    </p:spTree>
    <p:extLst>
      <p:ext uri="{BB962C8B-B14F-4D97-AF65-F5344CB8AC3E}">
        <p14:creationId xmlns:p14="http://schemas.microsoft.com/office/powerpoint/2010/main" val="210966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724C4-1DF4-1F20-256D-B4ADE4241260}"/>
              </a:ext>
            </a:extLst>
          </p:cNvPr>
          <p:cNvSpPr>
            <a:spLocks noGrp="1"/>
          </p:cNvSpPr>
          <p:nvPr>
            <p:ph type="title"/>
          </p:nvPr>
        </p:nvSpPr>
        <p:spPr/>
        <p:txBody>
          <a:bodyPr/>
          <a:lstStyle/>
          <a:p>
            <a:r>
              <a:rPr lang="de-DE" sz="4400" dirty="0"/>
              <a:t>The Southern </a:t>
            </a:r>
            <a:r>
              <a:rPr lang="de-DE" sz="4400" dirty="0" err="1"/>
              <a:t>Vowel</a:t>
            </a:r>
            <a:r>
              <a:rPr lang="de-DE" sz="4400" dirty="0"/>
              <a:t> Shift (SVS) in Raleigh </a:t>
            </a:r>
            <a:endParaRPr lang="en-GB" dirty="0"/>
          </a:p>
        </p:txBody>
      </p:sp>
      <p:pic>
        <p:nvPicPr>
          <p:cNvPr id="6" name="Inhaltsplatzhalter 5">
            <a:extLst>
              <a:ext uri="{FF2B5EF4-FFF2-40B4-BE49-F238E27FC236}">
                <a16:creationId xmlns:a16="http://schemas.microsoft.com/office/drawing/2014/main" id="{5494EEAB-BDC9-86E7-7915-8C64369BE5DF}"/>
              </a:ext>
            </a:extLst>
          </p:cNvPr>
          <p:cNvPicPr>
            <a:picLocks noGrp="1" noChangeAspect="1"/>
          </p:cNvPicPr>
          <p:nvPr>
            <p:ph idx="1"/>
          </p:nvPr>
        </p:nvPicPr>
        <p:blipFill>
          <a:blip r:embed="rId3"/>
          <a:stretch>
            <a:fillRect/>
          </a:stretch>
        </p:blipFill>
        <p:spPr>
          <a:xfrm>
            <a:off x="2731397" y="1832409"/>
            <a:ext cx="6729206" cy="4402137"/>
          </a:xfrm>
        </p:spPr>
      </p:pic>
      <p:sp>
        <p:nvSpPr>
          <p:cNvPr id="4" name="Foliennummernplatzhalter 3">
            <a:extLst>
              <a:ext uri="{FF2B5EF4-FFF2-40B4-BE49-F238E27FC236}">
                <a16:creationId xmlns:a16="http://schemas.microsoft.com/office/drawing/2014/main" id="{03E09D7E-03AC-23E2-5509-0CF541D816B6}"/>
              </a:ext>
            </a:extLst>
          </p:cNvPr>
          <p:cNvSpPr>
            <a:spLocks noGrp="1"/>
          </p:cNvSpPr>
          <p:nvPr>
            <p:ph type="sldNum" sz="quarter" idx="12"/>
          </p:nvPr>
        </p:nvSpPr>
        <p:spPr/>
        <p:txBody>
          <a:bodyPr>
            <a:normAutofit/>
          </a:bodyPr>
          <a:lstStyle/>
          <a:p>
            <a:fld id="{04A67BF7-7928-4989-8708-4555431C8BD2}" type="slidenum">
              <a:rPr lang="en-GB" smtClean="0"/>
              <a:t>6</a:t>
            </a:fld>
            <a:endParaRPr lang="en-GB"/>
          </a:p>
        </p:txBody>
      </p:sp>
      <p:sp>
        <p:nvSpPr>
          <p:cNvPr id="7" name="Textfeld 6">
            <a:extLst>
              <a:ext uri="{FF2B5EF4-FFF2-40B4-BE49-F238E27FC236}">
                <a16:creationId xmlns:a16="http://schemas.microsoft.com/office/drawing/2014/main" id="{27FE7F2A-B5A6-68B4-023D-5BF93FD3899F}"/>
              </a:ext>
            </a:extLst>
          </p:cNvPr>
          <p:cNvSpPr txBox="1"/>
          <p:nvPr/>
        </p:nvSpPr>
        <p:spPr>
          <a:xfrm>
            <a:off x="393192" y="6455578"/>
            <a:ext cx="2658357" cy="369332"/>
          </a:xfrm>
          <a:prstGeom prst="rect">
            <a:avLst/>
          </a:prstGeom>
          <a:noFill/>
        </p:spPr>
        <p:txBody>
          <a:bodyPr wrap="square" rtlCol="0">
            <a:spAutoFit/>
          </a:bodyPr>
          <a:lstStyle/>
          <a:p>
            <a:r>
              <a:rPr lang="de-DE" dirty="0"/>
              <a:t>Dodsworth (2019):8</a:t>
            </a:r>
            <a:endParaRPr lang="en-GB" dirty="0"/>
          </a:p>
        </p:txBody>
      </p:sp>
    </p:spTree>
    <p:extLst>
      <p:ext uri="{BB962C8B-B14F-4D97-AF65-F5344CB8AC3E}">
        <p14:creationId xmlns:p14="http://schemas.microsoft.com/office/powerpoint/2010/main" val="257845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35298-9B88-7DFC-2C6C-FD065961C302}"/>
              </a:ext>
            </a:extLst>
          </p:cNvPr>
          <p:cNvSpPr>
            <a:spLocks noGrp="1"/>
          </p:cNvSpPr>
          <p:nvPr>
            <p:ph type="title"/>
          </p:nvPr>
        </p:nvSpPr>
        <p:spPr/>
        <p:txBody>
          <a:bodyPr/>
          <a:lstStyle/>
          <a:p>
            <a:r>
              <a:rPr lang="de-DE" dirty="0"/>
              <a:t>Entwicklung des SVS nach Beruf</a:t>
            </a:r>
            <a:endParaRPr lang="en-GB" dirty="0"/>
          </a:p>
        </p:txBody>
      </p:sp>
      <p:pic>
        <p:nvPicPr>
          <p:cNvPr id="6" name="Inhaltsplatzhalter 5">
            <a:extLst>
              <a:ext uri="{FF2B5EF4-FFF2-40B4-BE49-F238E27FC236}">
                <a16:creationId xmlns:a16="http://schemas.microsoft.com/office/drawing/2014/main" id="{A750431A-9749-7E3C-937E-2719FC9BF6EB}"/>
              </a:ext>
            </a:extLst>
          </p:cNvPr>
          <p:cNvPicPr>
            <a:picLocks noGrp="1" noChangeAspect="1"/>
          </p:cNvPicPr>
          <p:nvPr>
            <p:ph idx="1"/>
          </p:nvPr>
        </p:nvPicPr>
        <p:blipFill>
          <a:blip r:embed="rId3"/>
          <a:stretch>
            <a:fillRect/>
          </a:stretch>
        </p:blipFill>
        <p:spPr>
          <a:xfrm>
            <a:off x="1673142" y="1880900"/>
            <a:ext cx="8845715" cy="4446765"/>
          </a:xfrm>
        </p:spPr>
      </p:pic>
      <p:sp>
        <p:nvSpPr>
          <p:cNvPr id="4" name="Foliennummernplatzhalter 3">
            <a:extLst>
              <a:ext uri="{FF2B5EF4-FFF2-40B4-BE49-F238E27FC236}">
                <a16:creationId xmlns:a16="http://schemas.microsoft.com/office/drawing/2014/main" id="{99A510E9-A799-8E20-AB8C-C9061C5C7AA0}"/>
              </a:ext>
            </a:extLst>
          </p:cNvPr>
          <p:cNvSpPr>
            <a:spLocks noGrp="1"/>
          </p:cNvSpPr>
          <p:nvPr>
            <p:ph type="sldNum" sz="quarter" idx="12"/>
          </p:nvPr>
        </p:nvSpPr>
        <p:spPr/>
        <p:txBody>
          <a:bodyPr/>
          <a:lstStyle/>
          <a:p>
            <a:fld id="{04A67BF7-7928-4989-8708-4555431C8BD2}" type="slidenum">
              <a:rPr lang="en-GB" smtClean="0"/>
              <a:t>7</a:t>
            </a:fld>
            <a:endParaRPr lang="en-GB"/>
          </a:p>
        </p:txBody>
      </p:sp>
      <p:sp>
        <p:nvSpPr>
          <p:cNvPr id="7" name="Textfeld 6">
            <a:extLst>
              <a:ext uri="{FF2B5EF4-FFF2-40B4-BE49-F238E27FC236}">
                <a16:creationId xmlns:a16="http://schemas.microsoft.com/office/drawing/2014/main" id="{708371ED-8D84-2212-DE0D-E42AC7DB7002}"/>
              </a:ext>
            </a:extLst>
          </p:cNvPr>
          <p:cNvSpPr txBox="1"/>
          <p:nvPr/>
        </p:nvSpPr>
        <p:spPr>
          <a:xfrm>
            <a:off x="393192" y="6455578"/>
            <a:ext cx="2658357" cy="369332"/>
          </a:xfrm>
          <a:prstGeom prst="rect">
            <a:avLst/>
          </a:prstGeom>
          <a:noFill/>
        </p:spPr>
        <p:txBody>
          <a:bodyPr wrap="square" rtlCol="0">
            <a:spAutoFit/>
          </a:bodyPr>
          <a:lstStyle/>
          <a:p>
            <a:r>
              <a:rPr lang="de-DE" dirty="0"/>
              <a:t>Dodsworth (2019):9</a:t>
            </a:r>
            <a:endParaRPr lang="en-GB" dirty="0"/>
          </a:p>
        </p:txBody>
      </p:sp>
    </p:spTree>
    <p:extLst>
      <p:ext uri="{BB962C8B-B14F-4D97-AF65-F5344CB8AC3E}">
        <p14:creationId xmlns:p14="http://schemas.microsoft.com/office/powerpoint/2010/main" val="409585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A779C-C309-68FF-8F59-2244A85B58B2}"/>
              </a:ext>
            </a:extLst>
          </p:cNvPr>
          <p:cNvSpPr>
            <a:spLocks noGrp="1"/>
          </p:cNvSpPr>
          <p:nvPr>
            <p:ph type="title"/>
          </p:nvPr>
        </p:nvSpPr>
        <p:spPr/>
        <p:txBody>
          <a:bodyPr>
            <a:normAutofit/>
          </a:bodyPr>
          <a:lstStyle/>
          <a:p>
            <a:r>
              <a:rPr lang="de-DE" sz="5400" dirty="0"/>
              <a:t>Generationeneinteilung</a:t>
            </a:r>
            <a:endParaRPr lang="en-GB" sz="5400" dirty="0"/>
          </a:p>
        </p:txBody>
      </p:sp>
      <p:pic>
        <p:nvPicPr>
          <p:cNvPr id="6" name="Inhaltsplatzhalter 5">
            <a:extLst>
              <a:ext uri="{FF2B5EF4-FFF2-40B4-BE49-F238E27FC236}">
                <a16:creationId xmlns:a16="http://schemas.microsoft.com/office/drawing/2014/main" id="{442D74CC-B4DB-0F61-411D-36FF45581821}"/>
              </a:ext>
            </a:extLst>
          </p:cNvPr>
          <p:cNvPicPr>
            <a:picLocks noGrp="1" noChangeAspect="1"/>
          </p:cNvPicPr>
          <p:nvPr>
            <p:ph idx="1"/>
          </p:nvPr>
        </p:nvPicPr>
        <p:blipFill>
          <a:blip r:embed="rId3"/>
          <a:stretch>
            <a:fillRect/>
          </a:stretch>
        </p:blipFill>
        <p:spPr>
          <a:xfrm>
            <a:off x="1611845" y="1825481"/>
            <a:ext cx="8756402" cy="4388282"/>
          </a:xfrm>
        </p:spPr>
      </p:pic>
      <p:sp>
        <p:nvSpPr>
          <p:cNvPr id="4" name="Foliennummernplatzhalter 3">
            <a:extLst>
              <a:ext uri="{FF2B5EF4-FFF2-40B4-BE49-F238E27FC236}">
                <a16:creationId xmlns:a16="http://schemas.microsoft.com/office/drawing/2014/main" id="{C00794F0-F43C-B922-23D7-ECB2A52A40C1}"/>
              </a:ext>
            </a:extLst>
          </p:cNvPr>
          <p:cNvSpPr>
            <a:spLocks noGrp="1"/>
          </p:cNvSpPr>
          <p:nvPr>
            <p:ph type="sldNum" sz="quarter" idx="12"/>
          </p:nvPr>
        </p:nvSpPr>
        <p:spPr/>
        <p:txBody>
          <a:bodyPr>
            <a:normAutofit/>
          </a:bodyPr>
          <a:lstStyle/>
          <a:p>
            <a:pPr>
              <a:spcAft>
                <a:spcPts val="600"/>
              </a:spcAft>
            </a:pPr>
            <a:fld id="{04A67BF7-7928-4989-8708-4555431C8BD2}" type="slidenum">
              <a:rPr lang="en-GB" smtClean="0"/>
              <a:pPr>
                <a:spcAft>
                  <a:spcPts val="600"/>
                </a:spcAft>
              </a:pPr>
              <a:t>8</a:t>
            </a:fld>
            <a:endParaRPr lang="en-GB"/>
          </a:p>
        </p:txBody>
      </p:sp>
      <p:sp>
        <p:nvSpPr>
          <p:cNvPr id="7" name="Textfeld 6">
            <a:extLst>
              <a:ext uri="{FF2B5EF4-FFF2-40B4-BE49-F238E27FC236}">
                <a16:creationId xmlns:a16="http://schemas.microsoft.com/office/drawing/2014/main" id="{B4CE4231-FAA3-F9AB-CA44-F3FE59E63BC6}"/>
              </a:ext>
            </a:extLst>
          </p:cNvPr>
          <p:cNvSpPr txBox="1"/>
          <p:nvPr/>
        </p:nvSpPr>
        <p:spPr>
          <a:xfrm>
            <a:off x="393192" y="6455578"/>
            <a:ext cx="2658357" cy="369332"/>
          </a:xfrm>
          <a:prstGeom prst="rect">
            <a:avLst/>
          </a:prstGeom>
          <a:noFill/>
        </p:spPr>
        <p:txBody>
          <a:bodyPr wrap="square" rtlCol="0">
            <a:spAutoFit/>
          </a:bodyPr>
          <a:lstStyle/>
          <a:p>
            <a:r>
              <a:rPr lang="de-DE" dirty="0"/>
              <a:t>Dodsworth (2019):9</a:t>
            </a:r>
            <a:endParaRPr lang="en-GB" dirty="0"/>
          </a:p>
        </p:txBody>
      </p:sp>
    </p:spTree>
    <p:extLst>
      <p:ext uri="{BB962C8B-B14F-4D97-AF65-F5344CB8AC3E}">
        <p14:creationId xmlns:p14="http://schemas.microsoft.com/office/powerpoint/2010/main" val="374709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84BB7-9E91-28C6-6C93-356BC9AD6F26}"/>
              </a:ext>
            </a:extLst>
          </p:cNvPr>
          <p:cNvSpPr>
            <a:spLocks noGrp="1"/>
          </p:cNvSpPr>
          <p:nvPr>
            <p:ph type="title"/>
          </p:nvPr>
        </p:nvSpPr>
        <p:spPr/>
        <p:txBody>
          <a:bodyPr>
            <a:normAutofit/>
          </a:bodyPr>
          <a:lstStyle/>
          <a:p>
            <a:r>
              <a:rPr lang="de-DE" sz="5400" dirty="0"/>
              <a:t>Daten</a:t>
            </a:r>
            <a:endParaRPr lang="en-GB" sz="5400" dirty="0"/>
          </a:p>
        </p:txBody>
      </p:sp>
      <p:sp>
        <p:nvSpPr>
          <p:cNvPr id="20" name="Content Placeholder 19">
            <a:extLst>
              <a:ext uri="{FF2B5EF4-FFF2-40B4-BE49-F238E27FC236}">
                <a16:creationId xmlns:a16="http://schemas.microsoft.com/office/drawing/2014/main" id="{2CA7995F-63E3-D8CE-0F9E-19C54E9CB060}"/>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
            </a:pPr>
            <a:r>
              <a:rPr lang="en-US" sz="2400" dirty="0"/>
              <a:t>Subset </a:t>
            </a:r>
            <a:r>
              <a:rPr lang="en-US" sz="2400" dirty="0" err="1"/>
              <a:t>eines</a:t>
            </a:r>
            <a:r>
              <a:rPr lang="en-US" sz="2400" dirty="0"/>
              <a:t> </a:t>
            </a:r>
            <a:r>
              <a:rPr lang="en-US" sz="2400" dirty="0" err="1"/>
              <a:t>Konversationskorpus</a:t>
            </a:r>
            <a:r>
              <a:rPr lang="en-US" sz="2400" dirty="0"/>
              <a:t> von </a:t>
            </a:r>
            <a:r>
              <a:rPr lang="en-US" sz="2400" dirty="0" err="1"/>
              <a:t>Sprechern</a:t>
            </a:r>
            <a:r>
              <a:rPr lang="en-US" sz="2400" dirty="0"/>
              <a:t>, </a:t>
            </a:r>
            <a:r>
              <a:rPr lang="en-US" sz="2400" dirty="0" err="1"/>
              <a:t>geboren</a:t>
            </a:r>
            <a:r>
              <a:rPr lang="en-US" sz="2400" dirty="0"/>
              <a:t> und </a:t>
            </a:r>
            <a:r>
              <a:rPr lang="en-US" sz="2400" dirty="0" err="1"/>
              <a:t>aufgewachsen</a:t>
            </a:r>
            <a:r>
              <a:rPr lang="en-US" sz="2400" dirty="0"/>
              <a:t> in Raleigh, NC</a:t>
            </a:r>
          </a:p>
          <a:p>
            <a:pPr>
              <a:buFont typeface="Wingdings" panose="05000000000000000000" pitchFamily="2" charset="2"/>
              <a:buChar char="§"/>
            </a:pPr>
            <a:r>
              <a:rPr lang="en-US" sz="2400" dirty="0"/>
              <a:t>2008 -  </a:t>
            </a:r>
            <a:r>
              <a:rPr lang="en-US" sz="2400" dirty="0" err="1"/>
              <a:t>heute</a:t>
            </a:r>
            <a:endParaRPr lang="en-US" sz="2400" dirty="0"/>
          </a:p>
          <a:p>
            <a:pPr>
              <a:buFont typeface="Wingdings" panose="05000000000000000000" pitchFamily="2" charset="2"/>
              <a:buChar char="§"/>
            </a:pPr>
            <a:r>
              <a:rPr lang="en-US" sz="2400" dirty="0"/>
              <a:t>189 </a:t>
            </a:r>
            <a:r>
              <a:rPr lang="en-US" sz="2400" dirty="0" err="1"/>
              <a:t>weiße</a:t>
            </a:r>
            <a:r>
              <a:rPr lang="en-US" sz="2400" dirty="0"/>
              <a:t> Sprecher</a:t>
            </a:r>
          </a:p>
          <a:p>
            <a:pPr>
              <a:buFont typeface="Wingdings" panose="05000000000000000000" pitchFamily="2" charset="2"/>
              <a:buChar char="§"/>
            </a:pPr>
            <a:r>
              <a:rPr lang="en-US" sz="2400" dirty="0" err="1"/>
              <a:t>Drei</a:t>
            </a:r>
            <a:r>
              <a:rPr lang="en-US" sz="2400" dirty="0"/>
              <a:t> </a:t>
            </a:r>
            <a:r>
              <a:rPr lang="en-US" sz="2400" dirty="0" err="1"/>
              <a:t>Berufskategorien</a:t>
            </a:r>
            <a:r>
              <a:rPr lang="en-US" sz="2400" dirty="0"/>
              <a:t>: Blue collar, unskilled white collar, white collar</a:t>
            </a:r>
          </a:p>
          <a:p>
            <a:pPr marL="0" indent="0">
              <a:buNone/>
            </a:pPr>
            <a:endParaRPr lang="en-GB" sz="2400" dirty="0">
              <a:sym typeface="Wingdings" panose="05000000000000000000" pitchFamily="2" charset="2"/>
            </a:endParaRPr>
          </a:p>
          <a:p>
            <a:pPr>
              <a:buFont typeface="Wingdings" panose="05000000000000000000" pitchFamily="2" charset="2"/>
              <a:buChar char="à"/>
            </a:pPr>
            <a:r>
              <a:rPr lang="en-GB" sz="2400" dirty="0" err="1">
                <a:sym typeface="Wingdings" panose="05000000000000000000" pitchFamily="2" charset="2"/>
              </a:rPr>
              <a:t>Vokalsysteme</a:t>
            </a:r>
            <a:r>
              <a:rPr lang="en-GB" sz="2400" dirty="0">
                <a:sym typeface="Wingdings" panose="05000000000000000000" pitchFamily="2" charset="2"/>
              </a:rPr>
              <a:t> </a:t>
            </a:r>
            <a:r>
              <a:rPr lang="en-GB" sz="2400" dirty="0" err="1">
                <a:sym typeface="Wingdings" panose="05000000000000000000" pitchFamily="2" charset="2"/>
              </a:rPr>
              <a:t>sind</a:t>
            </a:r>
            <a:r>
              <a:rPr lang="en-GB" sz="2400" dirty="0">
                <a:sym typeface="Wingdings" panose="05000000000000000000" pitchFamily="2" charset="2"/>
              </a:rPr>
              <a:t> </a:t>
            </a:r>
            <a:r>
              <a:rPr lang="en-GB" sz="2400" dirty="0" err="1">
                <a:sym typeface="Wingdings" panose="05000000000000000000" pitchFamily="2" charset="2"/>
              </a:rPr>
              <a:t>durch</a:t>
            </a:r>
            <a:r>
              <a:rPr lang="en-GB" sz="2400" dirty="0">
                <a:sym typeface="Wingdings" panose="05000000000000000000" pitchFamily="2" charset="2"/>
              </a:rPr>
              <a:t> den Southern Vowel Shift </a:t>
            </a:r>
            <a:r>
              <a:rPr lang="en-GB" sz="2400" dirty="0" err="1">
                <a:sym typeface="Wingdings" panose="05000000000000000000" pitchFamily="2" charset="2"/>
              </a:rPr>
              <a:t>charakterisiert</a:t>
            </a:r>
            <a:endParaRPr lang="en-GB" sz="2400" dirty="0">
              <a:sym typeface="Wingdings" panose="05000000000000000000" pitchFamily="2" charset="2"/>
            </a:endParaRPr>
          </a:p>
          <a:p>
            <a:pPr>
              <a:buFont typeface="Wingdings" panose="05000000000000000000" pitchFamily="2" charset="2"/>
              <a:buChar char="à"/>
            </a:pPr>
            <a:r>
              <a:rPr lang="en-GB" sz="2400" dirty="0" err="1">
                <a:sym typeface="Wingdings" panose="05000000000000000000" pitchFamily="2" charset="2"/>
              </a:rPr>
              <a:t>Einteilung</a:t>
            </a:r>
            <a:r>
              <a:rPr lang="en-GB" sz="2400" dirty="0">
                <a:sym typeface="Wingdings" panose="05000000000000000000" pitchFamily="2" charset="2"/>
              </a:rPr>
              <a:t> in 3 </a:t>
            </a:r>
            <a:r>
              <a:rPr lang="en-GB" sz="2400" dirty="0" err="1">
                <a:sym typeface="Wingdings" panose="05000000000000000000" pitchFamily="2" charset="2"/>
              </a:rPr>
              <a:t>Generationen</a:t>
            </a:r>
            <a:endParaRPr lang="en-US" sz="2400" dirty="0"/>
          </a:p>
        </p:txBody>
      </p:sp>
      <p:sp>
        <p:nvSpPr>
          <p:cNvPr id="5" name="Foliennummernplatzhalter 4">
            <a:extLst>
              <a:ext uri="{FF2B5EF4-FFF2-40B4-BE49-F238E27FC236}">
                <a16:creationId xmlns:a16="http://schemas.microsoft.com/office/drawing/2014/main" id="{262BF855-622F-FEE7-8DFE-33FE27EDEE9A}"/>
              </a:ext>
            </a:extLst>
          </p:cNvPr>
          <p:cNvSpPr>
            <a:spLocks noGrp="1"/>
          </p:cNvSpPr>
          <p:nvPr>
            <p:ph type="sldNum" sz="quarter" idx="12"/>
          </p:nvPr>
        </p:nvSpPr>
        <p:spPr/>
        <p:txBody>
          <a:bodyPr>
            <a:normAutofit/>
          </a:bodyPr>
          <a:lstStyle/>
          <a:p>
            <a:pPr>
              <a:spcAft>
                <a:spcPts val="600"/>
              </a:spcAft>
            </a:pPr>
            <a:fld id="{04A67BF7-7928-4989-8708-4555431C8BD2}" type="slidenum">
              <a:rPr lang="en-GB"/>
              <a:pPr>
                <a:spcAft>
                  <a:spcPts val="600"/>
                </a:spcAft>
              </a:pPr>
              <a:t>9</a:t>
            </a:fld>
            <a:endParaRPr lang="en-GB"/>
          </a:p>
        </p:txBody>
      </p:sp>
    </p:spTree>
    <p:extLst>
      <p:ext uri="{BB962C8B-B14F-4D97-AF65-F5344CB8AC3E}">
        <p14:creationId xmlns:p14="http://schemas.microsoft.com/office/powerpoint/2010/main" val="1057159023"/>
      </p:ext>
    </p:extLst>
  </p:cSld>
  <p:clrMapOvr>
    <a:masterClrMapping/>
  </p:clrMapOvr>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3325</Words>
  <Application>Microsoft Office PowerPoint</Application>
  <PresentationFormat>Breitbild</PresentationFormat>
  <Paragraphs>284</Paragraphs>
  <Slides>20</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Calibri Light</vt:lpstr>
      <vt:lpstr>DBEWW I+ Fira Sans</vt:lpstr>
      <vt:lpstr>Symbol</vt:lpstr>
      <vt:lpstr>Wingdings</vt:lpstr>
      <vt:lpstr>Rückblick</vt:lpstr>
      <vt:lpstr>How can bipartite networks be used for quantifying sound change?</vt:lpstr>
      <vt:lpstr>Gliederung </vt:lpstr>
      <vt:lpstr>Raleigh, NC </vt:lpstr>
      <vt:lpstr>Entwicklung Raleighs </vt:lpstr>
      <vt:lpstr>The Southern Vowel Shift (SVS) in Raleigh</vt:lpstr>
      <vt:lpstr>The Southern Vowel Shift (SVS) in Raleigh </vt:lpstr>
      <vt:lpstr>Entwicklung des SVS nach Beruf</vt:lpstr>
      <vt:lpstr>Generationeneinteilung</vt:lpstr>
      <vt:lpstr>Daten</vt:lpstr>
      <vt:lpstr>Verbindung zu sozialen Netzwerken</vt:lpstr>
      <vt:lpstr>Zweigliedrige Netzwerke </vt:lpstr>
      <vt:lpstr>Raleigh school attendence network </vt:lpstr>
      <vt:lpstr>Jaccard Distanz</vt:lpstr>
      <vt:lpstr>Hypothese  </vt:lpstr>
      <vt:lpstr>Quadratic Assignment Procedure (QAP) model </vt:lpstr>
      <vt:lpstr>Ergebnisse – einzelne Beispiele</vt:lpstr>
      <vt:lpstr>Ergebnisse – einzelne Beispiele</vt:lpstr>
      <vt:lpstr>Ergebnisse – einzelne Beispiele</vt:lpstr>
      <vt:lpstr>Fazit </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sound change in progress in stop voicing in West Central Bavarian?</dc:title>
  <dc:creator>Freudenberger, Jana</dc:creator>
  <cp:lastModifiedBy>Freudenberger, Jana</cp:lastModifiedBy>
  <cp:revision>40</cp:revision>
  <dcterms:created xsi:type="dcterms:W3CDTF">2022-12-07T13:34:10Z</dcterms:created>
  <dcterms:modified xsi:type="dcterms:W3CDTF">2023-02-02T20:32:59Z</dcterms:modified>
</cp:coreProperties>
</file>