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handoutMasterIdLst>
    <p:handoutMasterId r:id="rId17"/>
  </p:handoutMasterIdLst>
  <p:sldIdLst>
    <p:sldId id="369" r:id="rId2"/>
    <p:sldId id="370" r:id="rId3"/>
    <p:sldId id="371" r:id="rId4"/>
    <p:sldId id="383" r:id="rId5"/>
    <p:sldId id="372" r:id="rId6"/>
    <p:sldId id="376" r:id="rId7"/>
    <p:sldId id="384" r:id="rId8"/>
    <p:sldId id="373" r:id="rId9"/>
    <p:sldId id="385" r:id="rId10"/>
    <p:sldId id="377" r:id="rId11"/>
    <p:sldId id="389" r:id="rId12"/>
    <p:sldId id="387" r:id="rId13"/>
    <p:sldId id="388" r:id="rId14"/>
    <p:sldId id="379" r:id="rId15"/>
  </p:sldIdLst>
  <p:sldSz cx="9144000" cy="6858000" type="screen4x3"/>
  <p:notesSz cx="6858000" cy="9144000"/>
  <p:defaultTextStyle>
    <a:defPPr>
      <a:defRPr lang="de-DE"/>
    </a:defPPr>
    <a:lvl1pPr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useTimings="0">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432FF"/>
    <a:srgbClr val="00B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ittlere Formatvorlage 4 - Akz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ittlere Formatvorlage 4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43"/>
    <p:restoredTop sz="92697"/>
  </p:normalViewPr>
  <p:slideViewPr>
    <p:cSldViewPr>
      <p:cViewPr varScale="1">
        <p:scale>
          <a:sx n="84" d="100"/>
          <a:sy n="84" d="100"/>
        </p:scale>
        <p:origin x="1112"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Überschriftenplatzhalter 1">
            <a:extLst>
              <a:ext uri="{FF2B5EF4-FFF2-40B4-BE49-F238E27FC236}">
                <a16:creationId xmlns:a16="http://schemas.microsoft.com/office/drawing/2014/main" id="{C853F5F2-ED5E-F94E-A141-886D52870E3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ＭＳ Ｐゴシック" charset="0"/>
                <a:cs typeface="ＭＳ Ｐゴシック" charset="0"/>
              </a:defRPr>
            </a:lvl1pPr>
          </a:lstStyle>
          <a:p>
            <a:pPr>
              <a:defRPr/>
            </a:pPr>
            <a:endParaRPr lang="de-DE"/>
          </a:p>
        </p:txBody>
      </p:sp>
      <p:sp>
        <p:nvSpPr>
          <p:cNvPr id="3" name="Datumsplatzhalter 2">
            <a:extLst>
              <a:ext uri="{FF2B5EF4-FFF2-40B4-BE49-F238E27FC236}">
                <a16:creationId xmlns:a16="http://schemas.microsoft.com/office/drawing/2014/main" id="{AAA3F7E3-8226-3F47-A5EA-29BA41F0E49C}"/>
              </a:ext>
            </a:extLst>
          </p:cNvPr>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1DDBFE98-8C75-5A4E-A026-C6170DF5E63C}" type="datetime1">
              <a:rPr lang="de-DE" altLang="en-DE"/>
              <a:pPr>
                <a:defRPr/>
              </a:pPr>
              <a:t>16.10.22</a:t>
            </a:fld>
            <a:endParaRPr lang="de-DE" altLang="en-DE"/>
          </a:p>
        </p:txBody>
      </p:sp>
      <p:sp>
        <p:nvSpPr>
          <p:cNvPr id="4" name="Fußzeilenplatzhalter 3">
            <a:extLst>
              <a:ext uri="{FF2B5EF4-FFF2-40B4-BE49-F238E27FC236}">
                <a16:creationId xmlns:a16="http://schemas.microsoft.com/office/drawing/2014/main" id="{7601BE84-2B83-CA45-B6AA-D0945C87E09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ＭＳ Ｐゴシック" charset="0"/>
                <a:cs typeface="ＭＳ Ｐゴシック" charset="0"/>
              </a:defRPr>
            </a:lvl1pPr>
          </a:lstStyle>
          <a:p>
            <a:pPr>
              <a:defRPr/>
            </a:pPr>
            <a:endParaRPr lang="de-DE"/>
          </a:p>
        </p:txBody>
      </p:sp>
      <p:sp>
        <p:nvSpPr>
          <p:cNvPr id="5" name="Foliennummernplatzhalter 4">
            <a:extLst>
              <a:ext uri="{FF2B5EF4-FFF2-40B4-BE49-F238E27FC236}">
                <a16:creationId xmlns:a16="http://schemas.microsoft.com/office/drawing/2014/main" id="{0A91EEF7-EA03-E741-A89A-D582804DAF74}"/>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1F5352A9-8CF8-AF43-A977-43F4E8492ED7}" type="slidenum">
              <a:rPr lang="de-DE" altLang="en-DE"/>
              <a:pPr>
                <a:defRPr/>
              </a:pPr>
              <a:t>‹#›</a:t>
            </a:fld>
            <a:endParaRPr lang="de-DE" altLang="en-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5B7B800-175D-9741-B060-9EDBE30EC07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pitchFamily="4" charset="0"/>
                <a:ea typeface="ＭＳ Ｐゴシック" pitchFamily="4" charset="-128"/>
                <a:cs typeface="ＭＳ Ｐゴシック" pitchFamily="4" charset="-128"/>
              </a:defRPr>
            </a:lvl1pPr>
          </a:lstStyle>
          <a:p>
            <a:pPr>
              <a:defRPr/>
            </a:pPr>
            <a:endParaRPr lang="en-GB"/>
          </a:p>
        </p:txBody>
      </p:sp>
      <p:sp>
        <p:nvSpPr>
          <p:cNvPr id="3" name="Date Placeholder 2">
            <a:extLst>
              <a:ext uri="{FF2B5EF4-FFF2-40B4-BE49-F238E27FC236}">
                <a16:creationId xmlns:a16="http://schemas.microsoft.com/office/drawing/2014/main" id="{0640C57C-3872-5C47-8F38-E4392E3F29BB}"/>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EDC0C716-F584-1D4D-981C-601F0C0A4BAE}" type="datetime1">
              <a:rPr lang="en-US" altLang="en-DE"/>
              <a:pPr>
                <a:defRPr/>
              </a:pPr>
              <a:t>10/16/22</a:t>
            </a:fld>
            <a:endParaRPr lang="en-GB" altLang="en-DE"/>
          </a:p>
        </p:txBody>
      </p:sp>
      <p:sp>
        <p:nvSpPr>
          <p:cNvPr id="4" name="Slide Image Placeholder 3">
            <a:extLst>
              <a:ext uri="{FF2B5EF4-FFF2-40B4-BE49-F238E27FC236}">
                <a16:creationId xmlns:a16="http://schemas.microsoft.com/office/drawing/2014/main" id="{3DDD82E7-2261-EE45-8F84-5587E69543DB}"/>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39C9DB2F-B962-A646-8346-929FA29F4397}"/>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AU" altLang="en-DE" noProof="0"/>
              <a:t>Click to edit Master text styles</a:t>
            </a:r>
          </a:p>
          <a:p>
            <a:pPr lvl="1"/>
            <a:r>
              <a:rPr lang="en-AU" altLang="en-DE" noProof="0"/>
              <a:t>Second level</a:t>
            </a:r>
          </a:p>
          <a:p>
            <a:pPr lvl="2"/>
            <a:r>
              <a:rPr lang="en-AU" altLang="en-DE" noProof="0"/>
              <a:t>Third level</a:t>
            </a:r>
          </a:p>
          <a:p>
            <a:pPr lvl="3"/>
            <a:r>
              <a:rPr lang="en-AU" altLang="en-DE" noProof="0"/>
              <a:t>Fourth level</a:t>
            </a:r>
          </a:p>
          <a:p>
            <a:pPr lvl="4"/>
            <a:r>
              <a:rPr lang="en-AU" altLang="en-DE" noProof="0"/>
              <a:t>Fifth level</a:t>
            </a:r>
            <a:endParaRPr lang="en-GB" altLang="en-DE" noProof="0"/>
          </a:p>
        </p:txBody>
      </p:sp>
      <p:sp>
        <p:nvSpPr>
          <p:cNvPr id="6" name="Footer Placeholder 5">
            <a:extLst>
              <a:ext uri="{FF2B5EF4-FFF2-40B4-BE49-F238E27FC236}">
                <a16:creationId xmlns:a16="http://schemas.microsoft.com/office/drawing/2014/main" id="{9FABF0CB-4AFC-524B-891C-31FB8F9B681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pitchFamily="4" charset="0"/>
                <a:ea typeface="ＭＳ Ｐゴシック" pitchFamily="4" charset="-128"/>
                <a:cs typeface="ＭＳ Ｐゴシック" pitchFamily="4" charset="-128"/>
              </a:defRPr>
            </a:lvl1pPr>
          </a:lstStyle>
          <a:p>
            <a:pPr>
              <a:defRPr/>
            </a:pPr>
            <a:endParaRPr lang="en-GB"/>
          </a:p>
        </p:txBody>
      </p:sp>
      <p:sp>
        <p:nvSpPr>
          <p:cNvPr id="7" name="Slide Number Placeholder 6">
            <a:extLst>
              <a:ext uri="{FF2B5EF4-FFF2-40B4-BE49-F238E27FC236}">
                <a16:creationId xmlns:a16="http://schemas.microsoft.com/office/drawing/2014/main" id="{A62F397F-111B-F244-8029-E669F52DFB86}"/>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7C74597-7158-9F43-8C7D-F84B2EF9598F}" type="slidenum">
              <a:rPr lang="en-GB" altLang="en-DE"/>
              <a:pPr>
                <a:defRPr/>
              </a:pPr>
              <a:t>‹#›</a:t>
            </a:fld>
            <a:endParaRPr lang="en-GB" altLang="en-DE"/>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4" charset="-128"/>
        <a:cs typeface="ＭＳ Ｐゴシック" pitchFamily="4"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AU"/>
              <a:t>Click to edit Master subtitle style</a:t>
            </a:r>
            <a:endParaRPr lang="en-US"/>
          </a:p>
        </p:txBody>
      </p:sp>
      <p:sp>
        <p:nvSpPr>
          <p:cNvPr id="4" name="Rectangle 4">
            <a:extLst>
              <a:ext uri="{FF2B5EF4-FFF2-40B4-BE49-F238E27FC236}">
                <a16:creationId xmlns:a16="http://schemas.microsoft.com/office/drawing/2014/main" id="{AEF3C53D-4286-5040-B429-A33A1C04A9B4}"/>
              </a:ext>
            </a:extLst>
          </p:cNvPr>
          <p:cNvSpPr>
            <a:spLocks noGrp="1" noChangeArrowheads="1"/>
          </p:cNvSpPr>
          <p:nvPr>
            <p:ph type="dt" sz="half" idx="10"/>
          </p:nvPr>
        </p:nvSpPr>
        <p:spPr>
          <a:ln/>
        </p:spPr>
        <p:txBody>
          <a:bodyPr/>
          <a:lstStyle>
            <a:lvl1pPr>
              <a:defRPr/>
            </a:lvl1pPr>
          </a:lstStyle>
          <a:p>
            <a:pPr>
              <a:defRPr/>
            </a:pPr>
            <a:endParaRPr lang="de-DE"/>
          </a:p>
        </p:txBody>
      </p:sp>
      <p:sp>
        <p:nvSpPr>
          <p:cNvPr id="5" name="Rectangle 5">
            <a:extLst>
              <a:ext uri="{FF2B5EF4-FFF2-40B4-BE49-F238E27FC236}">
                <a16:creationId xmlns:a16="http://schemas.microsoft.com/office/drawing/2014/main" id="{80DF5949-36F0-AF46-9EA3-8BA88225F01F}"/>
              </a:ext>
            </a:extLst>
          </p:cNvPr>
          <p:cNvSpPr>
            <a:spLocks noGrp="1" noChangeArrowheads="1"/>
          </p:cNvSpPr>
          <p:nvPr>
            <p:ph type="ftr" sz="quarter" idx="11"/>
          </p:nvPr>
        </p:nvSpPr>
        <p:spPr>
          <a:ln/>
        </p:spPr>
        <p:txBody>
          <a:bodyPr/>
          <a:lstStyle>
            <a:lvl1pPr>
              <a:defRPr/>
            </a:lvl1pPr>
          </a:lstStyle>
          <a:p>
            <a:pPr>
              <a:defRPr/>
            </a:pPr>
            <a:endParaRPr lang="de-DE"/>
          </a:p>
        </p:txBody>
      </p:sp>
      <p:sp>
        <p:nvSpPr>
          <p:cNvPr id="6" name="Rectangle 6">
            <a:extLst>
              <a:ext uri="{FF2B5EF4-FFF2-40B4-BE49-F238E27FC236}">
                <a16:creationId xmlns:a16="http://schemas.microsoft.com/office/drawing/2014/main" id="{8367DC55-6EE0-CA42-B273-8E1DFE6B7A94}"/>
              </a:ext>
            </a:extLst>
          </p:cNvPr>
          <p:cNvSpPr>
            <a:spLocks noGrp="1" noChangeArrowheads="1"/>
          </p:cNvSpPr>
          <p:nvPr>
            <p:ph type="sldNum" sz="quarter" idx="12"/>
          </p:nvPr>
        </p:nvSpPr>
        <p:spPr>
          <a:ln/>
        </p:spPr>
        <p:txBody>
          <a:bodyPr/>
          <a:lstStyle>
            <a:lvl1pPr>
              <a:defRPr/>
            </a:lvl1pPr>
          </a:lstStyle>
          <a:p>
            <a:pPr>
              <a:defRPr/>
            </a:pPr>
            <a:fld id="{4A95B76E-5679-3340-AACE-82D5F03BB716}" type="slidenum">
              <a:rPr lang="de-DE" altLang="en-DE"/>
              <a:pPr>
                <a:defRPr/>
              </a:pPr>
              <a:t>‹#›</a:t>
            </a:fld>
            <a:endParaRPr lang="de-DE" altLang="en-DE"/>
          </a:p>
        </p:txBody>
      </p:sp>
    </p:spTree>
    <p:extLst>
      <p:ext uri="{BB962C8B-B14F-4D97-AF65-F5344CB8AC3E}">
        <p14:creationId xmlns:p14="http://schemas.microsoft.com/office/powerpoint/2010/main" val="2556989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Rectangle 4">
            <a:extLst>
              <a:ext uri="{FF2B5EF4-FFF2-40B4-BE49-F238E27FC236}">
                <a16:creationId xmlns:a16="http://schemas.microsoft.com/office/drawing/2014/main" id="{1555A9CC-779B-7A4C-BE69-7A36CE63BD3D}"/>
              </a:ext>
            </a:extLst>
          </p:cNvPr>
          <p:cNvSpPr>
            <a:spLocks noGrp="1" noChangeArrowheads="1"/>
          </p:cNvSpPr>
          <p:nvPr>
            <p:ph type="dt" sz="half" idx="10"/>
          </p:nvPr>
        </p:nvSpPr>
        <p:spPr>
          <a:ln/>
        </p:spPr>
        <p:txBody>
          <a:bodyPr/>
          <a:lstStyle>
            <a:lvl1pPr>
              <a:defRPr/>
            </a:lvl1pPr>
          </a:lstStyle>
          <a:p>
            <a:pPr>
              <a:defRPr/>
            </a:pPr>
            <a:endParaRPr lang="de-DE"/>
          </a:p>
        </p:txBody>
      </p:sp>
      <p:sp>
        <p:nvSpPr>
          <p:cNvPr id="5" name="Rectangle 5">
            <a:extLst>
              <a:ext uri="{FF2B5EF4-FFF2-40B4-BE49-F238E27FC236}">
                <a16:creationId xmlns:a16="http://schemas.microsoft.com/office/drawing/2014/main" id="{EAC502C8-A744-B342-9FD2-FA9076CEE44E}"/>
              </a:ext>
            </a:extLst>
          </p:cNvPr>
          <p:cNvSpPr>
            <a:spLocks noGrp="1" noChangeArrowheads="1"/>
          </p:cNvSpPr>
          <p:nvPr>
            <p:ph type="ftr" sz="quarter" idx="11"/>
          </p:nvPr>
        </p:nvSpPr>
        <p:spPr>
          <a:ln/>
        </p:spPr>
        <p:txBody>
          <a:bodyPr/>
          <a:lstStyle>
            <a:lvl1pPr>
              <a:defRPr/>
            </a:lvl1pPr>
          </a:lstStyle>
          <a:p>
            <a:pPr>
              <a:defRPr/>
            </a:pPr>
            <a:endParaRPr lang="de-DE"/>
          </a:p>
        </p:txBody>
      </p:sp>
      <p:sp>
        <p:nvSpPr>
          <p:cNvPr id="6" name="Rectangle 6">
            <a:extLst>
              <a:ext uri="{FF2B5EF4-FFF2-40B4-BE49-F238E27FC236}">
                <a16:creationId xmlns:a16="http://schemas.microsoft.com/office/drawing/2014/main" id="{FE3C77DF-C3F9-BB46-86F5-6480E14430F2}"/>
              </a:ext>
            </a:extLst>
          </p:cNvPr>
          <p:cNvSpPr>
            <a:spLocks noGrp="1" noChangeArrowheads="1"/>
          </p:cNvSpPr>
          <p:nvPr>
            <p:ph type="sldNum" sz="quarter" idx="12"/>
          </p:nvPr>
        </p:nvSpPr>
        <p:spPr>
          <a:ln/>
        </p:spPr>
        <p:txBody>
          <a:bodyPr/>
          <a:lstStyle>
            <a:lvl1pPr>
              <a:defRPr/>
            </a:lvl1pPr>
          </a:lstStyle>
          <a:p>
            <a:pPr>
              <a:defRPr/>
            </a:pPr>
            <a:fld id="{48F40E2C-B5D7-2B45-A27D-3F27AF01786B}" type="slidenum">
              <a:rPr lang="de-DE" altLang="en-DE"/>
              <a:pPr>
                <a:defRPr/>
              </a:pPr>
              <a:t>‹#›</a:t>
            </a:fld>
            <a:endParaRPr lang="de-DE" altLang="en-DE"/>
          </a:p>
        </p:txBody>
      </p:sp>
    </p:spTree>
    <p:extLst>
      <p:ext uri="{BB962C8B-B14F-4D97-AF65-F5344CB8AC3E}">
        <p14:creationId xmlns:p14="http://schemas.microsoft.com/office/powerpoint/2010/main" val="3314817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Rectangle 4">
            <a:extLst>
              <a:ext uri="{FF2B5EF4-FFF2-40B4-BE49-F238E27FC236}">
                <a16:creationId xmlns:a16="http://schemas.microsoft.com/office/drawing/2014/main" id="{00A2DBA1-124D-7F45-AADE-1A2315436ED3}"/>
              </a:ext>
            </a:extLst>
          </p:cNvPr>
          <p:cNvSpPr>
            <a:spLocks noGrp="1" noChangeArrowheads="1"/>
          </p:cNvSpPr>
          <p:nvPr>
            <p:ph type="dt" sz="half" idx="10"/>
          </p:nvPr>
        </p:nvSpPr>
        <p:spPr>
          <a:ln/>
        </p:spPr>
        <p:txBody>
          <a:bodyPr/>
          <a:lstStyle>
            <a:lvl1pPr>
              <a:defRPr/>
            </a:lvl1pPr>
          </a:lstStyle>
          <a:p>
            <a:pPr>
              <a:defRPr/>
            </a:pPr>
            <a:endParaRPr lang="de-DE"/>
          </a:p>
        </p:txBody>
      </p:sp>
      <p:sp>
        <p:nvSpPr>
          <p:cNvPr id="5" name="Rectangle 5">
            <a:extLst>
              <a:ext uri="{FF2B5EF4-FFF2-40B4-BE49-F238E27FC236}">
                <a16:creationId xmlns:a16="http://schemas.microsoft.com/office/drawing/2014/main" id="{F203BEF6-E159-AB42-83D3-68CAB50FA73C}"/>
              </a:ext>
            </a:extLst>
          </p:cNvPr>
          <p:cNvSpPr>
            <a:spLocks noGrp="1" noChangeArrowheads="1"/>
          </p:cNvSpPr>
          <p:nvPr>
            <p:ph type="ftr" sz="quarter" idx="11"/>
          </p:nvPr>
        </p:nvSpPr>
        <p:spPr>
          <a:ln/>
        </p:spPr>
        <p:txBody>
          <a:bodyPr/>
          <a:lstStyle>
            <a:lvl1pPr>
              <a:defRPr/>
            </a:lvl1pPr>
          </a:lstStyle>
          <a:p>
            <a:pPr>
              <a:defRPr/>
            </a:pPr>
            <a:endParaRPr lang="de-DE"/>
          </a:p>
        </p:txBody>
      </p:sp>
      <p:sp>
        <p:nvSpPr>
          <p:cNvPr id="6" name="Rectangle 6">
            <a:extLst>
              <a:ext uri="{FF2B5EF4-FFF2-40B4-BE49-F238E27FC236}">
                <a16:creationId xmlns:a16="http://schemas.microsoft.com/office/drawing/2014/main" id="{913D1733-7A30-F24F-9F40-DA3367B7A152}"/>
              </a:ext>
            </a:extLst>
          </p:cNvPr>
          <p:cNvSpPr>
            <a:spLocks noGrp="1" noChangeArrowheads="1"/>
          </p:cNvSpPr>
          <p:nvPr>
            <p:ph type="sldNum" sz="quarter" idx="12"/>
          </p:nvPr>
        </p:nvSpPr>
        <p:spPr>
          <a:ln/>
        </p:spPr>
        <p:txBody>
          <a:bodyPr/>
          <a:lstStyle>
            <a:lvl1pPr>
              <a:defRPr/>
            </a:lvl1pPr>
          </a:lstStyle>
          <a:p>
            <a:pPr>
              <a:defRPr/>
            </a:pPr>
            <a:fld id="{782D4B9A-F1C1-4844-BA16-8F6D0CE9D9F7}" type="slidenum">
              <a:rPr lang="de-DE" altLang="en-DE"/>
              <a:pPr>
                <a:defRPr/>
              </a:pPr>
              <a:t>‹#›</a:t>
            </a:fld>
            <a:endParaRPr lang="de-DE" altLang="en-DE"/>
          </a:p>
        </p:txBody>
      </p:sp>
    </p:spTree>
    <p:extLst>
      <p:ext uri="{BB962C8B-B14F-4D97-AF65-F5344CB8AC3E}">
        <p14:creationId xmlns:p14="http://schemas.microsoft.com/office/powerpoint/2010/main" val="4090699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Rectangle 4">
            <a:extLst>
              <a:ext uri="{FF2B5EF4-FFF2-40B4-BE49-F238E27FC236}">
                <a16:creationId xmlns:a16="http://schemas.microsoft.com/office/drawing/2014/main" id="{3271A5C6-C230-B440-BEE9-945C14CE675A}"/>
              </a:ext>
            </a:extLst>
          </p:cNvPr>
          <p:cNvSpPr>
            <a:spLocks noGrp="1" noChangeArrowheads="1"/>
          </p:cNvSpPr>
          <p:nvPr>
            <p:ph type="dt" sz="half" idx="10"/>
          </p:nvPr>
        </p:nvSpPr>
        <p:spPr>
          <a:ln/>
        </p:spPr>
        <p:txBody>
          <a:bodyPr/>
          <a:lstStyle>
            <a:lvl1pPr>
              <a:defRPr/>
            </a:lvl1pPr>
          </a:lstStyle>
          <a:p>
            <a:pPr>
              <a:defRPr/>
            </a:pPr>
            <a:endParaRPr lang="de-DE"/>
          </a:p>
        </p:txBody>
      </p:sp>
      <p:sp>
        <p:nvSpPr>
          <p:cNvPr id="5" name="Rectangle 5">
            <a:extLst>
              <a:ext uri="{FF2B5EF4-FFF2-40B4-BE49-F238E27FC236}">
                <a16:creationId xmlns:a16="http://schemas.microsoft.com/office/drawing/2014/main" id="{70EC7D5E-9865-B04E-8808-65FE6F3A7C1A}"/>
              </a:ext>
            </a:extLst>
          </p:cNvPr>
          <p:cNvSpPr>
            <a:spLocks noGrp="1" noChangeArrowheads="1"/>
          </p:cNvSpPr>
          <p:nvPr>
            <p:ph type="ftr" sz="quarter" idx="11"/>
          </p:nvPr>
        </p:nvSpPr>
        <p:spPr>
          <a:ln/>
        </p:spPr>
        <p:txBody>
          <a:bodyPr/>
          <a:lstStyle>
            <a:lvl1pPr>
              <a:defRPr/>
            </a:lvl1pPr>
          </a:lstStyle>
          <a:p>
            <a:pPr>
              <a:defRPr/>
            </a:pPr>
            <a:endParaRPr lang="de-DE"/>
          </a:p>
        </p:txBody>
      </p:sp>
      <p:sp>
        <p:nvSpPr>
          <p:cNvPr id="6" name="Rectangle 6">
            <a:extLst>
              <a:ext uri="{FF2B5EF4-FFF2-40B4-BE49-F238E27FC236}">
                <a16:creationId xmlns:a16="http://schemas.microsoft.com/office/drawing/2014/main" id="{485C2E5E-ACCE-5C4A-AAB4-50B61153B9A8}"/>
              </a:ext>
            </a:extLst>
          </p:cNvPr>
          <p:cNvSpPr>
            <a:spLocks noGrp="1" noChangeArrowheads="1"/>
          </p:cNvSpPr>
          <p:nvPr>
            <p:ph type="sldNum" sz="quarter" idx="12"/>
          </p:nvPr>
        </p:nvSpPr>
        <p:spPr>
          <a:ln/>
        </p:spPr>
        <p:txBody>
          <a:bodyPr/>
          <a:lstStyle>
            <a:lvl1pPr>
              <a:defRPr/>
            </a:lvl1pPr>
          </a:lstStyle>
          <a:p>
            <a:pPr>
              <a:defRPr/>
            </a:pPr>
            <a:fld id="{E729E353-7DF8-0F43-9E7C-4CF7C8E39EC4}" type="slidenum">
              <a:rPr lang="de-DE" altLang="en-DE"/>
              <a:pPr>
                <a:defRPr/>
              </a:pPr>
              <a:t>‹#›</a:t>
            </a:fld>
            <a:endParaRPr lang="de-DE" altLang="en-DE"/>
          </a:p>
        </p:txBody>
      </p:sp>
    </p:spTree>
    <p:extLst>
      <p:ext uri="{BB962C8B-B14F-4D97-AF65-F5344CB8AC3E}">
        <p14:creationId xmlns:p14="http://schemas.microsoft.com/office/powerpoint/2010/main" val="3203494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AU"/>
              <a:t>Click to edit Master text styles</a:t>
            </a:r>
          </a:p>
        </p:txBody>
      </p:sp>
      <p:sp>
        <p:nvSpPr>
          <p:cNvPr id="4" name="Rectangle 4">
            <a:extLst>
              <a:ext uri="{FF2B5EF4-FFF2-40B4-BE49-F238E27FC236}">
                <a16:creationId xmlns:a16="http://schemas.microsoft.com/office/drawing/2014/main" id="{E6F7B29A-69F3-B144-9B32-8E0539C3583E}"/>
              </a:ext>
            </a:extLst>
          </p:cNvPr>
          <p:cNvSpPr>
            <a:spLocks noGrp="1" noChangeArrowheads="1"/>
          </p:cNvSpPr>
          <p:nvPr>
            <p:ph type="dt" sz="half" idx="10"/>
          </p:nvPr>
        </p:nvSpPr>
        <p:spPr>
          <a:ln/>
        </p:spPr>
        <p:txBody>
          <a:bodyPr/>
          <a:lstStyle>
            <a:lvl1pPr>
              <a:defRPr/>
            </a:lvl1pPr>
          </a:lstStyle>
          <a:p>
            <a:pPr>
              <a:defRPr/>
            </a:pPr>
            <a:endParaRPr lang="de-DE"/>
          </a:p>
        </p:txBody>
      </p:sp>
      <p:sp>
        <p:nvSpPr>
          <p:cNvPr id="5" name="Rectangle 5">
            <a:extLst>
              <a:ext uri="{FF2B5EF4-FFF2-40B4-BE49-F238E27FC236}">
                <a16:creationId xmlns:a16="http://schemas.microsoft.com/office/drawing/2014/main" id="{9ECB2A74-A34D-754A-AB31-18E0B2E30835}"/>
              </a:ext>
            </a:extLst>
          </p:cNvPr>
          <p:cNvSpPr>
            <a:spLocks noGrp="1" noChangeArrowheads="1"/>
          </p:cNvSpPr>
          <p:nvPr>
            <p:ph type="ftr" sz="quarter" idx="11"/>
          </p:nvPr>
        </p:nvSpPr>
        <p:spPr>
          <a:ln/>
        </p:spPr>
        <p:txBody>
          <a:bodyPr/>
          <a:lstStyle>
            <a:lvl1pPr>
              <a:defRPr/>
            </a:lvl1pPr>
          </a:lstStyle>
          <a:p>
            <a:pPr>
              <a:defRPr/>
            </a:pPr>
            <a:endParaRPr lang="de-DE"/>
          </a:p>
        </p:txBody>
      </p:sp>
      <p:sp>
        <p:nvSpPr>
          <p:cNvPr id="6" name="Rectangle 6">
            <a:extLst>
              <a:ext uri="{FF2B5EF4-FFF2-40B4-BE49-F238E27FC236}">
                <a16:creationId xmlns:a16="http://schemas.microsoft.com/office/drawing/2014/main" id="{E325A3BC-CEC9-7447-9FBD-4FC1A68AB53D}"/>
              </a:ext>
            </a:extLst>
          </p:cNvPr>
          <p:cNvSpPr>
            <a:spLocks noGrp="1" noChangeArrowheads="1"/>
          </p:cNvSpPr>
          <p:nvPr>
            <p:ph type="sldNum" sz="quarter" idx="12"/>
          </p:nvPr>
        </p:nvSpPr>
        <p:spPr>
          <a:ln/>
        </p:spPr>
        <p:txBody>
          <a:bodyPr/>
          <a:lstStyle>
            <a:lvl1pPr>
              <a:defRPr/>
            </a:lvl1pPr>
          </a:lstStyle>
          <a:p>
            <a:pPr>
              <a:defRPr/>
            </a:pPr>
            <a:fld id="{7B3F1196-9A58-8F4A-B1F4-636D0597282C}" type="slidenum">
              <a:rPr lang="de-DE" altLang="en-DE"/>
              <a:pPr>
                <a:defRPr/>
              </a:pPr>
              <a:t>‹#›</a:t>
            </a:fld>
            <a:endParaRPr lang="de-DE" altLang="en-DE"/>
          </a:p>
        </p:txBody>
      </p:sp>
    </p:spTree>
    <p:extLst>
      <p:ext uri="{BB962C8B-B14F-4D97-AF65-F5344CB8AC3E}">
        <p14:creationId xmlns:p14="http://schemas.microsoft.com/office/powerpoint/2010/main" val="99539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Rectangle 4">
            <a:extLst>
              <a:ext uri="{FF2B5EF4-FFF2-40B4-BE49-F238E27FC236}">
                <a16:creationId xmlns:a16="http://schemas.microsoft.com/office/drawing/2014/main" id="{BEEE3C90-6C85-1C41-B44A-F1E31294FFB2}"/>
              </a:ext>
            </a:extLst>
          </p:cNvPr>
          <p:cNvSpPr>
            <a:spLocks noGrp="1" noChangeArrowheads="1"/>
          </p:cNvSpPr>
          <p:nvPr>
            <p:ph type="dt" sz="half" idx="10"/>
          </p:nvPr>
        </p:nvSpPr>
        <p:spPr>
          <a:ln/>
        </p:spPr>
        <p:txBody>
          <a:bodyPr/>
          <a:lstStyle>
            <a:lvl1pPr>
              <a:defRPr/>
            </a:lvl1pPr>
          </a:lstStyle>
          <a:p>
            <a:pPr>
              <a:defRPr/>
            </a:pPr>
            <a:endParaRPr lang="de-DE"/>
          </a:p>
        </p:txBody>
      </p:sp>
      <p:sp>
        <p:nvSpPr>
          <p:cNvPr id="6" name="Rectangle 5">
            <a:extLst>
              <a:ext uri="{FF2B5EF4-FFF2-40B4-BE49-F238E27FC236}">
                <a16:creationId xmlns:a16="http://schemas.microsoft.com/office/drawing/2014/main" id="{C3174F61-4E35-A644-886A-DF6136B3020C}"/>
              </a:ext>
            </a:extLst>
          </p:cNvPr>
          <p:cNvSpPr>
            <a:spLocks noGrp="1" noChangeArrowheads="1"/>
          </p:cNvSpPr>
          <p:nvPr>
            <p:ph type="ftr" sz="quarter" idx="11"/>
          </p:nvPr>
        </p:nvSpPr>
        <p:spPr>
          <a:ln/>
        </p:spPr>
        <p:txBody>
          <a:bodyPr/>
          <a:lstStyle>
            <a:lvl1pPr>
              <a:defRPr/>
            </a:lvl1pPr>
          </a:lstStyle>
          <a:p>
            <a:pPr>
              <a:defRPr/>
            </a:pPr>
            <a:endParaRPr lang="de-DE"/>
          </a:p>
        </p:txBody>
      </p:sp>
      <p:sp>
        <p:nvSpPr>
          <p:cNvPr id="7" name="Rectangle 6">
            <a:extLst>
              <a:ext uri="{FF2B5EF4-FFF2-40B4-BE49-F238E27FC236}">
                <a16:creationId xmlns:a16="http://schemas.microsoft.com/office/drawing/2014/main" id="{8EA3C96E-036A-3940-8F8B-57E56D86C3CA}"/>
              </a:ext>
            </a:extLst>
          </p:cNvPr>
          <p:cNvSpPr>
            <a:spLocks noGrp="1" noChangeArrowheads="1"/>
          </p:cNvSpPr>
          <p:nvPr>
            <p:ph type="sldNum" sz="quarter" idx="12"/>
          </p:nvPr>
        </p:nvSpPr>
        <p:spPr>
          <a:ln/>
        </p:spPr>
        <p:txBody>
          <a:bodyPr/>
          <a:lstStyle>
            <a:lvl1pPr>
              <a:defRPr/>
            </a:lvl1pPr>
          </a:lstStyle>
          <a:p>
            <a:pPr>
              <a:defRPr/>
            </a:pPr>
            <a:fld id="{3186B3BE-0193-7A45-A189-DA2E007CBE01}" type="slidenum">
              <a:rPr lang="de-DE" altLang="en-DE"/>
              <a:pPr>
                <a:defRPr/>
              </a:pPr>
              <a:t>‹#›</a:t>
            </a:fld>
            <a:endParaRPr lang="de-DE" altLang="en-DE"/>
          </a:p>
        </p:txBody>
      </p:sp>
    </p:spTree>
    <p:extLst>
      <p:ext uri="{BB962C8B-B14F-4D97-AF65-F5344CB8AC3E}">
        <p14:creationId xmlns:p14="http://schemas.microsoft.com/office/powerpoint/2010/main" val="1633748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Rectangle 4">
            <a:extLst>
              <a:ext uri="{FF2B5EF4-FFF2-40B4-BE49-F238E27FC236}">
                <a16:creationId xmlns:a16="http://schemas.microsoft.com/office/drawing/2014/main" id="{8F2EDCFE-D3AC-0A47-B38A-F2F79E36F7CE}"/>
              </a:ext>
            </a:extLst>
          </p:cNvPr>
          <p:cNvSpPr>
            <a:spLocks noGrp="1" noChangeArrowheads="1"/>
          </p:cNvSpPr>
          <p:nvPr>
            <p:ph type="dt" sz="half" idx="10"/>
          </p:nvPr>
        </p:nvSpPr>
        <p:spPr>
          <a:ln/>
        </p:spPr>
        <p:txBody>
          <a:bodyPr/>
          <a:lstStyle>
            <a:lvl1pPr>
              <a:defRPr/>
            </a:lvl1pPr>
          </a:lstStyle>
          <a:p>
            <a:pPr>
              <a:defRPr/>
            </a:pPr>
            <a:endParaRPr lang="de-DE"/>
          </a:p>
        </p:txBody>
      </p:sp>
      <p:sp>
        <p:nvSpPr>
          <p:cNvPr id="8" name="Rectangle 5">
            <a:extLst>
              <a:ext uri="{FF2B5EF4-FFF2-40B4-BE49-F238E27FC236}">
                <a16:creationId xmlns:a16="http://schemas.microsoft.com/office/drawing/2014/main" id="{C9D0D76B-19AC-DB4E-A6E6-FF0276FBBEAE}"/>
              </a:ext>
            </a:extLst>
          </p:cNvPr>
          <p:cNvSpPr>
            <a:spLocks noGrp="1" noChangeArrowheads="1"/>
          </p:cNvSpPr>
          <p:nvPr>
            <p:ph type="ftr" sz="quarter" idx="11"/>
          </p:nvPr>
        </p:nvSpPr>
        <p:spPr>
          <a:ln/>
        </p:spPr>
        <p:txBody>
          <a:bodyPr/>
          <a:lstStyle>
            <a:lvl1pPr>
              <a:defRPr/>
            </a:lvl1pPr>
          </a:lstStyle>
          <a:p>
            <a:pPr>
              <a:defRPr/>
            </a:pPr>
            <a:endParaRPr lang="de-DE"/>
          </a:p>
        </p:txBody>
      </p:sp>
      <p:sp>
        <p:nvSpPr>
          <p:cNvPr id="9" name="Rectangle 6">
            <a:extLst>
              <a:ext uri="{FF2B5EF4-FFF2-40B4-BE49-F238E27FC236}">
                <a16:creationId xmlns:a16="http://schemas.microsoft.com/office/drawing/2014/main" id="{E87F4AC2-8CCB-394B-A7A5-66FE8B957FAD}"/>
              </a:ext>
            </a:extLst>
          </p:cNvPr>
          <p:cNvSpPr>
            <a:spLocks noGrp="1" noChangeArrowheads="1"/>
          </p:cNvSpPr>
          <p:nvPr>
            <p:ph type="sldNum" sz="quarter" idx="12"/>
          </p:nvPr>
        </p:nvSpPr>
        <p:spPr>
          <a:ln/>
        </p:spPr>
        <p:txBody>
          <a:bodyPr/>
          <a:lstStyle>
            <a:lvl1pPr>
              <a:defRPr/>
            </a:lvl1pPr>
          </a:lstStyle>
          <a:p>
            <a:pPr>
              <a:defRPr/>
            </a:pPr>
            <a:fld id="{F713C25A-1966-0B48-8406-411C2E08081B}" type="slidenum">
              <a:rPr lang="de-DE" altLang="en-DE"/>
              <a:pPr>
                <a:defRPr/>
              </a:pPr>
              <a:t>‹#›</a:t>
            </a:fld>
            <a:endParaRPr lang="de-DE" altLang="en-DE"/>
          </a:p>
        </p:txBody>
      </p:sp>
    </p:spTree>
    <p:extLst>
      <p:ext uri="{BB962C8B-B14F-4D97-AF65-F5344CB8AC3E}">
        <p14:creationId xmlns:p14="http://schemas.microsoft.com/office/powerpoint/2010/main" val="1208516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Rectangle 4">
            <a:extLst>
              <a:ext uri="{FF2B5EF4-FFF2-40B4-BE49-F238E27FC236}">
                <a16:creationId xmlns:a16="http://schemas.microsoft.com/office/drawing/2014/main" id="{2C625D41-2455-1546-B583-35B3F2C58B89}"/>
              </a:ext>
            </a:extLst>
          </p:cNvPr>
          <p:cNvSpPr>
            <a:spLocks noGrp="1" noChangeArrowheads="1"/>
          </p:cNvSpPr>
          <p:nvPr>
            <p:ph type="dt" sz="half" idx="10"/>
          </p:nvPr>
        </p:nvSpPr>
        <p:spPr>
          <a:ln/>
        </p:spPr>
        <p:txBody>
          <a:bodyPr/>
          <a:lstStyle>
            <a:lvl1pPr>
              <a:defRPr/>
            </a:lvl1pPr>
          </a:lstStyle>
          <a:p>
            <a:pPr>
              <a:defRPr/>
            </a:pPr>
            <a:endParaRPr lang="de-DE"/>
          </a:p>
        </p:txBody>
      </p:sp>
      <p:sp>
        <p:nvSpPr>
          <p:cNvPr id="4" name="Rectangle 5">
            <a:extLst>
              <a:ext uri="{FF2B5EF4-FFF2-40B4-BE49-F238E27FC236}">
                <a16:creationId xmlns:a16="http://schemas.microsoft.com/office/drawing/2014/main" id="{7CD47C99-453D-EA4F-9E0F-7D2ECC3F3376}"/>
              </a:ext>
            </a:extLst>
          </p:cNvPr>
          <p:cNvSpPr>
            <a:spLocks noGrp="1" noChangeArrowheads="1"/>
          </p:cNvSpPr>
          <p:nvPr>
            <p:ph type="ftr" sz="quarter" idx="11"/>
          </p:nvPr>
        </p:nvSpPr>
        <p:spPr>
          <a:ln/>
        </p:spPr>
        <p:txBody>
          <a:bodyPr/>
          <a:lstStyle>
            <a:lvl1pPr>
              <a:defRPr/>
            </a:lvl1pPr>
          </a:lstStyle>
          <a:p>
            <a:pPr>
              <a:defRPr/>
            </a:pPr>
            <a:endParaRPr lang="de-DE"/>
          </a:p>
        </p:txBody>
      </p:sp>
      <p:sp>
        <p:nvSpPr>
          <p:cNvPr id="5" name="Rectangle 6">
            <a:extLst>
              <a:ext uri="{FF2B5EF4-FFF2-40B4-BE49-F238E27FC236}">
                <a16:creationId xmlns:a16="http://schemas.microsoft.com/office/drawing/2014/main" id="{5AEAEF06-7BAA-2147-AA40-F5F8B71CBE5F}"/>
              </a:ext>
            </a:extLst>
          </p:cNvPr>
          <p:cNvSpPr>
            <a:spLocks noGrp="1" noChangeArrowheads="1"/>
          </p:cNvSpPr>
          <p:nvPr>
            <p:ph type="sldNum" sz="quarter" idx="12"/>
          </p:nvPr>
        </p:nvSpPr>
        <p:spPr>
          <a:ln/>
        </p:spPr>
        <p:txBody>
          <a:bodyPr/>
          <a:lstStyle>
            <a:lvl1pPr>
              <a:defRPr/>
            </a:lvl1pPr>
          </a:lstStyle>
          <a:p>
            <a:pPr>
              <a:defRPr/>
            </a:pPr>
            <a:fld id="{6A66B5E5-91EA-374E-995D-4472508A27E5}" type="slidenum">
              <a:rPr lang="de-DE" altLang="en-DE"/>
              <a:pPr>
                <a:defRPr/>
              </a:pPr>
              <a:t>‹#›</a:t>
            </a:fld>
            <a:endParaRPr lang="de-DE" altLang="en-DE"/>
          </a:p>
        </p:txBody>
      </p:sp>
    </p:spTree>
    <p:extLst>
      <p:ext uri="{BB962C8B-B14F-4D97-AF65-F5344CB8AC3E}">
        <p14:creationId xmlns:p14="http://schemas.microsoft.com/office/powerpoint/2010/main" val="3959752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0FC236A4-71FE-4E4C-A297-18E4493936CB}"/>
              </a:ext>
            </a:extLst>
          </p:cNvPr>
          <p:cNvSpPr>
            <a:spLocks noGrp="1" noChangeArrowheads="1"/>
          </p:cNvSpPr>
          <p:nvPr>
            <p:ph type="dt" sz="half" idx="10"/>
          </p:nvPr>
        </p:nvSpPr>
        <p:spPr>
          <a:ln/>
        </p:spPr>
        <p:txBody>
          <a:bodyPr/>
          <a:lstStyle>
            <a:lvl1pPr>
              <a:defRPr/>
            </a:lvl1pPr>
          </a:lstStyle>
          <a:p>
            <a:pPr>
              <a:defRPr/>
            </a:pPr>
            <a:endParaRPr lang="de-DE"/>
          </a:p>
        </p:txBody>
      </p:sp>
      <p:sp>
        <p:nvSpPr>
          <p:cNvPr id="3" name="Rectangle 5">
            <a:extLst>
              <a:ext uri="{FF2B5EF4-FFF2-40B4-BE49-F238E27FC236}">
                <a16:creationId xmlns:a16="http://schemas.microsoft.com/office/drawing/2014/main" id="{EE3C98C5-AA2E-4A49-9603-EF22F38DD342}"/>
              </a:ext>
            </a:extLst>
          </p:cNvPr>
          <p:cNvSpPr>
            <a:spLocks noGrp="1" noChangeArrowheads="1"/>
          </p:cNvSpPr>
          <p:nvPr>
            <p:ph type="ftr" sz="quarter" idx="11"/>
          </p:nvPr>
        </p:nvSpPr>
        <p:spPr>
          <a:ln/>
        </p:spPr>
        <p:txBody>
          <a:bodyPr/>
          <a:lstStyle>
            <a:lvl1pPr>
              <a:defRPr/>
            </a:lvl1pPr>
          </a:lstStyle>
          <a:p>
            <a:pPr>
              <a:defRPr/>
            </a:pPr>
            <a:endParaRPr lang="de-DE"/>
          </a:p>
        </p:txBody>
      </p:sp>
      <p:sp>
        <p:nvSpPr>
          <p:cNvPr id="4" name="Rectangle 6">
            <a:extLst>
              <a:ext uri="{FF2B5EF4-FFF2-40B4-BE49-F238E27FC236}">
                <a16:creationId xmlns:a16="http://schemas.microsoft.com/office/drawing/2014/main" id="{5B10F25B-D355-F441-B812-5463B50A15D6}"/>
              </a:ext>
            </a:extLst>
          </p:cNvPr>
          <p:cNvSpPr>
            <a:spLocks noGrp="1" noChangeArrowheads="1"/>
          </p:cNvSpPr>
          <p:nvPr>
            <p:ph type="sldNum" sz="quarter" idx="12"/>
          </p:nvPr>
        </p:nvSpPr>
        <p:spPr>
          <a:ln/>
        </p:spPr>
        <p:txBody>
          <a:bodyPr/>
          <a:lstStyle>
            <a:lvl1pPr>
              <a:defRPr/>
            </a:lvl1pPr>
          </a:lstStyle>
          <a:p>
            <a:pPr>
              <a:defRPr/>
            </a:pPr>
            <a:fld id="{060A4B4E-4F43-CB43-A57F-E26D0DA27478}" type="slidenum">
              <a:rPr lang="de-DE" altLang="en-DE"/>
              <a:pPr>
                <a:defRPr/>
              </a:pPr>
              <a:t>‹#›</a:t>
            </a:fld>
            <a:endParaRPr lang="de-DE" altLang="en-DE"/>
          </a:p>
        </p:txBody>
      </p:sp>
    </p:spTree>
    <p:extLst>
      <p:ext uri="{BB962C8B-B14F-4D97-AF65-F5344CB8AC3E}">
        <p14:creationId xmlns:p14="http://schemas.microsoft.com/office/powerpoint/2010/main" val="1202077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Rectangle 4">
            <a:extLst>
              <a:ext uri="{FF2B5EF4-FFF2-40B4-BE49-F238E27FC236}">
                <a16:creationId xmlns:a16="http://schemas.microsoft.com/office/drawing/2014/main" id="{59CEE220-8E60-8042-AE0B-84364FF6489A}"/>
              </a:ext>
            </a:extLst>
          </p:cNvPr>
          <p:cNvSpPr>
            <a:spLocks noGrp="1" noChangeArrowheads="1"/>
          </p:cNvSpPr>
          <p:nvPr>
            <p:ph type="dt" sz="half" idx="10"/>
          </p:nvPr>
        </p:nvSpPr>
        <p:spPr>
          <a:ln/>
        </p:spPr>
        <p:txBody>
          <a:bodyPr/>
          <a:lstStyle>
            <a:lvl1pPr>
              <a:defRPr/>
            </a:lvl1pPr>
          </a:lstStyle>
          <a:p>
            <a:pPr>
              <a:defRPr/>
            </a:pPr>
            <a:endParaRPr lang="de-DE"/>
          </a:p>
        </p:txBody>
      </p:sp>
      <p:sp>
        <p:nvSpPr>
          <p:cNvPr id="6" name="Rectangle 5">
            <a:extLst>
              <a:ext uri="{FF2B5EF4-FFF2-40B4-BE49-F238E27FC236}">
                <a16:creationId xmlns:a16="http://schemas.microsoft.com/office/drawing/2014/main" id="{CFC74DD2-123C-D448-A932-8AD4D5F5D746}"/>
              </a:ext>
            </a:extLst>
          </p:cNvPr>
          <p:cNvSpPr>
            <a:spLocks noGrp="1" noChangeArrowheads="1"/>
          </p:cNvSpPr>
          <p:nvPr>
            <p:ph type="ftr" sz="quarter" idx="11"/>
          </p:nvPr>
        </p:nvSpPr>
        <p:spPr>
          <a:ln/>
        </p:spPr>
        <p:txBody>
          <a:bodyPr/>
          <a:lstStyle>
            <a:lvl1pPr>
              <a:defRPr/>
            </a:lvl1pPr>
          </a:lstStyle>
          <a:p>
            <a:pPr>
              <a:defRPr/>
            </a:pPr>
            <a:endParaRPr lang="de-DE"/>
          </a:p>
        </p:txBody>
      </p:sp>
      <p:sp>
        <p:nvSpPr>
          <p:cNvPr id="7" name="Rectangle 6">
            <a:extLst>
              <a:ext uri="{FF2B5EF4-FFF2-40B4-BE49-F238E27FC236}">
                <a16:creationId xmlns:a16="http://schemas.microsoft.com/office/drawing/2014/main" id="{D9518DA5-B488-584F-B700-9A32C8EC4ED5}"/>
              </a:ext>
            </a:extLst>
          </p:cNvPr>
          <p:cNvSpPr>
            <a:spLocks noGrp="1" noChangeArrowheads="1"/>
          </p:cNvSpPr>
          <p:nvPr>
            <p:ph type="sldNum" sz="quarter" idx="12"/>
          </p:nvPr>
        </p:nvSpPr>
        <p:spPr>
          <a:ln/>
        </p:spPr>
        <p:txBody>
          <a:bodyPr/>
          <a:lstStyle>
            <a:lvl1pPr>
              <a:defRPr/>
            </a:lvl1pPr>
          </a:lstStyle>
          <a:p>
            <a:pPr>
              <a:defRPr/>
            </a:pPr>
            <a:fld id="{9F741969-C647-384A-AF08-13072C039C3F}" type="slidenum">
              <a:rPr lang="de-DE" altLang="en-DE"/>
              <a:pPr>
                <a:defRPr/>
              </a:pPr>
              <a:t>‹#›</a:t>
            </a:fld>
            <a:endParaRPr lang="de-DE" altLang="en-DE"/>
          </a:p>
        </p:txBody>
      </p:sp>
    </p:spTree>
    <p:extLst>
      <p:ext uri="{BB962C8B-B14F-4D97-AF65-F5344CB8AC3E}">
        <p14:creationId xmlns:p14="http://schemas.microsoft.com/office/powerpoint/2010/main" val="4265749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Rectangle 4">
            <a:extLst>
              <a:ext uri="{FF2B5EF4-FFF2-40B4-BE49-F238E27FC236}">
                <a16:creationId xmlns:a16="http://schemas.microsoft.com/office/drawing/2014/main" id="{7C06B5AB-3B3B-6A4D-BCCE-861EE7E6BB4A}"/>
              </a:ext>
            </a:extLst>
          </p:cNvPr>
          <p:cNvSpPr>
            <a:spLocks noGrp="1" noChangeArrowheads="1"/>
          </p:cNvSpPr>
          <p:nvPr>
            <p:ph type="dt" sz="half" idx="10"/>
          </p:nvPr>
        </p:nvSpPr>
        <p:spPr>
          <a:ln/>
        </p:spPr>
        <p:txBody>
          <a:bodyPr/>
          <a:lstStyle>
            <a:lvl1pPr>
              <a:defRPr/>
            </a:lvl1pPr>
          </a:lstStyle>
          <a:p>
            <a:pPr>
              <a:defRPr/>
            </a:pPr>
            <a:endParaRPr lang="de-DE"/>
          </a:p>
        </p:txBody>
      </p:sp>
      <p:sp>
        <p:nvSpPr>
          <p:cNvPr id="6" name="Rectangle 5">
            <a:extLst>
              <a:ext uri="{FF2B5EF4-FFF2-40B4-BE49-F238E27FC236}">
                <a16:creationId xmlns:a16="http://schemas.microsoft.com/office/drawing/2014/main" id="{3AC2D465-88B8-6D4D-9B78-AFB484A2538D}"/>
              </a:ext>
            </a:extLst>
          </p:cNvPr>
          <p:cNvSpPr>
            <a:spLocks noGrp="1" noChangeArrowheads="1"/>
          </p:cNvSpPr>
          <p:nvPr>
            <p:ph type="ftr" sz="quarter" idx="11"/>
          </p:nvPr>
        </p:nvSpPr>
        <p:spPr>
          <a:ln/>
        </p:spPr>
        <p:txBody>
          <a:bodyPr/>
          <a:lstStyle>
            <a:lvl1pPr>
              <a:defRPr/>
            </a:lvl1pPr>
          </a:lstStyle>
          <a:p>
            <a:pPr>
              <a:defRPr/>
            </a:pPr>
            <a:endParaRPr lang="de-DE"/>
          </a:p>
        </p:txBody>
      </p:sp>
      <p:sp>
        <p:nvSpPr>
          <p:cNvPr id="7" name="Rectangle 6">
            <a:extLst>
              <a:ext uri="{FF2B5EF4-FFF2-40B4-BE49-F238E27FC236}">
                <a16:creationId xmlns:a16="http://schemas.microsoft.com/office/drawing/2014/main" id="{F81C3AF1-D373-814C-A0FF-4C6837410499}"/>
              </a:ext>
            </a:extLst>
          </p:cNvPr>
          <p:cNvSpPr>
            <a:spLocks noGrp="1" noChangeArrowheads="1"/>
          </p:cNvSpPr>
          <p:nvPr>
            <p:ph type="sldNum" sz="quarter" idx="12"/>
          </p:nvPr>
        </p:nvSpPr>
        <p:spPr>
          <a:ln/>
        </p:spPr>
        <p:txBody>
          <a:bodyPr/>
          <a:lstStyle>
            <a:lvl1pPr>
              <a:defRPr/>
            </a:lvl1pPr>
          </a:lstStyle>
          <a:p>
            <a:pPr>
              <a:defRPr/>
            </a:pPr>
            <a:fld id="{0FAB7823-0851-314F-93A6-8E66CEC443ED}" type="slidenum">
              <a:rPr lang="de-DE" altLang="en-DE"/>
              <a:pPr>
                <a:defRPr/>
              </a:pPr>
              <a:t>‹#›</a:t>
            </a:fld>
            <a:endParaRPr lang="de-DE" altLang="en-DE"/>
          </a:p>
        </p:txBody>
      </p:sp>
    </p:spTree>
    <p:extLst>
      <p:ext uri="{BB962C8B-B14F-4D97-AF65-F5344CB8AC3E}">
        <p14:creationId xmlns:p14="http://schemas.microsoft.com/office/powerpoint/2010/main" val="2100809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2421F3C-0185-C448-8B2F-866BA3C606A8}"/>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en-DE"/>
              <a:t>Click to edit Master title style</a:t>
            </a:r>
          </a:p>
        </p:txBody>
      </p:sp>
      <p:sp>
        <p:nvSpPr>
          <p:cNvPr id="1027" name="Rectangle 3">
            <a:extLst>
              <a:ext uri="{FF2B5EF4-FFF2-40B4-BE49-F238E27FC236}">
                <a16:creationId xmlns:a16="http://schemas.microsoft.com/office/drawing/2014/main" id="{454DC764-5620-434E-BE4E-3BD2C4101F90}"/>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en-DE"/>
              <a:t>Click to edit Master text styles</a:t>
            </a:r>
          </a:p>
          <a:p>
            <a:pPr lvl="1"/>
            <a:r>
              <a:rPr lang="de-DE" altLang="en-DE"/>
              <a:t>Second level</a:t>
            </a:r>
          </a:p>
          <a:p>
            <a:pPr lvl="2"/>
            <a:r>
              <a:rPr lang="de-DE" altLang="en-DE"/>
              <a:t>Third level</a:t>
            </a:r>
          </a:p>
          <a:p>
            <a:pPr lvl="3"/>
            <a:r>
              <a:rPr lang="de-DE" altLang="en-DE"/>
              <a:t>Fourth level</a:t>
            </a:r>
          </a:p>
          <a:p>
            <a:pPr lvl="4"/>
            <a:r>
              <a:rPr lang="de-DE" altLang="en-DE"/>
              <a:t>Fifth level</a:t>
            </a:r>
          </a:p>
        </p:txBody>
      </p:sp>
      <p:sp>
        <p:nvSpPr>
          <p:cNvPr id="1028" name="Rectangle 4">
            <a:extLst>
              <a:ext uri="{FF2B5EF4-FFF2-40B4-BE49-F238E27FC236}">
                <a16:creationId xmlns:a16="http://schemas.microsoft.com/office/drawing/2014/main" id="{867876B5-2C6E-1E43-9E2C-9D694114B360}"/>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Arial" charset="0"/>
                <a:cs typeface="Arial" charset="0"/>
              </a:defRPr>
            </a:lvl1pPr>
          </a:lstStyle>
          <a:p>
            <a:pPr>
              <a:defRPr/>
            </a:pPr>
            <a:endParaRPr lang="de-DE"/>
          </a:p>
        </p:txBody>
      </p:sp>
      <p:sp>
        <p:nvSpPr>
          <p:cNvPr id="1029" name="Rectangle 5">
            <a:extLst>
              <a:ext uri="{FF2B5EF4-FFF2-40B4-BE49-F238E27FC236}">
                <a16:creationId xmlns:a16="http://schemas.microsoft.com/office/drawing/2014/main" id="{CA394CEA-70B3-CB4B-88C2-C2E2E7717D00}"/>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Arial" charset="0"/>
                <a:cs typeface="Arial" charset="0"/>
              </a:defRPr>
            </a:lvl1pPr>
          </a:lstStyle>
          <a:p>
            <a:pPr>
              <a:defRPr/>
            </a:pPr>
            <a:endParaRPr lang="de-DE"/>
          </a:p>
        </p:txBody>
      </p:sp>
      <p:sp>
        <p:nvSpPr>
          <p:cNvPr id="1030" name="Rectangle 6">
            <a:extLst>
              <a:ext uri="{FF2B5EF4-FFF2-40B4-BE49-F238E27FC236}">
                <a16:creationId xmlns:a16="http://schemas.microsoft.com/office/drawing/2014/main" id="{F29CBDEA-BA4B-0F4B-B9A1-DE8EA1DCAED0}"/>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619DF780-DC95-FE44-9143-9D82BCBD70ED}" type="slidenum">
              <a:rPr lang="de-DE" altLang="en-DE"/>
              <a:pPr>
                <a:defRPr/>
              </a:pPr>
              <a:t>‹#›</a:t>
            </a:fld>
            <a:endParaRPr lang="de-DE" altLang="en-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0"/>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Arial"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Arial"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Arial"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Arial" charset="0"/>
        </a:defRPr>
      </a:lvl5pPr>
      <a:lvl6pPr marL="457200" algn="ctr" rtl="0" fontAlgn="base">
        <a:spcBef>
          <a:spcPct val="0"/>
        </a:spcBef>
        <a:spcAft>
          <a:spcPct val="0"/>
        </a:spcAft>
        <a:defRPr sz="4400">
          <a:solidFill>
            <a:schemeClr val="tx2"/>
          </a:solidFill>
          <a:latin typeface="Arial" charset="0"/>
          <a:ea typeface="Arial" charset="0"/>
          <a:cs typeface="Arial" charset="0"/>
        </a:defRPr>
      </a:lvl6pPr>
      <a:lvl7pPr marL="914400" algn="ctr" rtl="0" fontAlgn="base">
        <a:spcBef>
          <a:spcPct val="0"/>
        </a:spcBef>
        <a:spcAft>
          <a:spcPct val="0"/>
        </a:spcAft>
        <a:defRPr sz="4400">
          <a:solidFill>
            <a:schemeClr val="tx2"/>
          </a:solidFill>
          <a:latin typeface="Arial" charset="0"/>
          <a:ea typeface="Arial" charset="0"/>
          <a:cs typeface="Arial" charset="0"/>
        </a:defRPr>
      </a:lvl7pPr>
      <a:lvl8pPr marL="1371600" algn="ctr" rtl="0" fontAlgn="base">
        <a:spcBef>
          <a:spcPct val="0"/>
        </a:spcBef>
        <a:spcAft>
          <a:spcPct val="0"/>
        </a:spcAft>
        <a:defRPr sz="4400">
          <a:solidFill>
            <a:schemeClr val="tx2"/>
          </a:solidFill>
          <a:latin typeface="Arial" charset="0"/>
          <a:ea typeface="Arial" charset="0"/>
          <a:cs typeface="Arial" charset="0"/>
        </a:defRPr>
      </a:lvl8pPr>
      <a:lvl9pPr marL="1828800" algn="ctr" rtl="0" fontAlgn="base">
        <a:spcBef>
          <a:spcPct val="0"/>
        </a:spcBef>
        <a:spcAft>
          <a:spcPct val="0"/>
        </a:spcAft>
        <a:defRPr sz="4400">
          <a:solidFill>
            <a:schemeClr val="tx2"/>
          </a:solidFill>
          <a:latin typeface="Arial" charset="0"/>
          <a:ea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2C59FE9E-8C02-1E41-92ED-61D99104B533}"/>
              </a:ext>
            </a:extLst>
          </p:cNvPr>
          <p:cNvSpPr>
            <a:spLocks/>
          </p:cNvSpPr>
          <p:nvPr/>
        </p:nvSpPr>
        <p:spPr bwMode="auto">
          <a:xfrm>
            <a:off x="1043608" y="116632"/>
            <a:ext cx="7272808" cy="548680"/>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de-DE" dirty="0">
                <a:solidFill>
                  <a:schemeClr val="dk1"/>
                </a:solidFill>
                <a:latin typeface="Calibri"/>
                <a:ea typeface="+mn-ea"/>
                <a:cs typeface="Calibri"/>
              </a:rPr>
              <a:t>Sprachverarbeitung und Lautwandel: eine Einführung</a:t>
            </a:r>
          </a:p>
        </p:txBody>
      </p:sp>
      <p:sp>
        <p:nvSpPr>
          <p:cNvPr id="15362" name="TextBox 2">
            <a:extLst>
              <a:ext uri="{FF2B5EF4-FFF2-40B4-BE49-F238E27FC236}">
                <a16:creationId xmlns:a16="http://schemas.microsoft.com/office/drawing/2014/main" id="{E8CA9C93-1A4C-DA4A-941A-732679984387}"/>
              </a:ext>
            </a:extLst>
          </p:cNvPr>
          <p:cNvSpPr txBox="1">
            <a:spLocks noChangeArrowheads="1"/>
          </p:cNvSpPr>
          <p:nvPr/>
        </p:nvSpPr>
        <p:spPr bwMode="auto">
          <a:xfrm>
            <a:off x="2699792" y="1916832"/>
            <a:ext cx="299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37931725" indent="-37474525">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eaLnBrk="1" hangingPunct="1">
              <a:spcBef>
                <a:spcPct val="0"/>
              </a:spcBef>
              <a:buFontTx/>
              <a:buNone/>
            </a:pPr>
            <a:r>
              <a:rPr lang="en-US" altLang="en-DE" sz="2400" dirty="0">
                <a:latin typeface="Calibri" panose="020F0502020204030204" pitchFamily="34" charset="0"/>
              </a:rPr>
              <a:t>Jonathan Harrington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AA6667D7-9CEA-1243-A526-5F725FAEF1A0}"/>
              </a:ext>
            </a:extLst>
          </p:cNvPr>
          <p:cNvSpPr>
            <a:spLocks/>
          </p:cNvSpPr>
          <p:nvPr/>
        </p:nvSpPr>
        <p:spPr bwMode="auto">
          <a:xfrm>
            <a:off x="1902520" y="160398"/>
            <a:ext cx="4968552" cy="432048"/>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en-US" dirty="0" err="1">
                <a:solidFill>
                  <a:schemeClr val="dk1"/>
                </a:solidFill>
                <a:latin typeface="Calibri"/>
                <a:ea typeface="+mn-ea"/>
                <a:cs typeface="Calibri"/>
              </a:rPr>
              <a:t>Lautwandel</a:t>
            </a:r>
            <a:r>
              <a:rPr lang="en-US" dirty="0">
                <a:solidFill>
                  <a:schemeClr val="dk1"/>
                </a:solidFill>
                <a:latin typeface="Calibri"/>
                <a:ea typeface="+mn-ea"/>
                <a:cs typeface="Calibri"/>
              </a:rPr>
              <a:t>, </a:t>
            </a:r>
            <a:r>
              <a:rPr lang="en-US" dirty="0" err="1">
                <a:solidFill>
                  <a:schemeClr val="dk1"/>
                </a:solidFill>
                <a:latin typeface="Calibri"/>
                <a:ea typeface="+mn-ea"/>
                <a:cs typeface="Calibri"/>
              </a:rPr>
              <a:t>Phonetik</a:t>
            </a:r>
            <a:r>
              <a:rPr lang="en-US" dirty="0">
                <a:solidFill>
                  <a:schemeClr val="dk1"/>
                </a:solidFill>
                <a:latin typeface="Calibri"/>
                <a:ea typeface="+mn-ea"/>
                <a:cs typeface="Calibri"/>
              </a:rPr>
              <a:t> und </a:t>
            </a:r>
            <a:r>
              <a:rPr lang="en-US" dirty="0" err="1">
                <a:solidFill>
                  <a:schemeClr val="dk1"/>
                </a:solidFill>
                <a:latin typeface="Calibri"/>
                <a:ea typeface="+mn-ea"/>
                <a:cs typeface="Calibri"/>
              </a:rPr>
              <a:t>Phonologie</a:t>
            </a:r>
            <a:endParaRPr lang="en-US" dirty="0">
              <a:solidFill>
                <a:schemeClr val="dk1"/>
              </a:solidFill>
              <a:latin typeface="Calibri"/>
              <a:ea typeface="+mn-ea"/>
              <a:cs typeface="Calibri"/>
            </a:endParaRPr>
          </a:p>
        </p:txBody>
      </p:sp>
      <p:sp>
        <p:nvSpPr>
          <p:cNvPr id="5" name="TextBox 4">
            <a:extLst>
              <a:ext uri="{FF2B5EF4-FFF2-40B4-BE49-F238E27FC236}">
                <a16:creationId xmlns:a16="http://schemas.microsoft.com/office/drawing/2014/main" id="{CA8EEC09-17A5-6743-BAF7-9FC123F7477A}"/>
              </a:ext>
            </a:extLst>
          </p:cNvPr>
          <p:cNvSpPr txBox="1"/>
          <p:nvPr/>
        </p:nvSpPr>
        <p:spPr bwMode="auto">
          <a:xfrm>
            <a:off x="36984" y="1299392"/>
            <a:ext cx="3528392"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(a) Phonetischer Wandel innerhalb eines Phonems</a:t>
            </a:r>
          </a:p>
        </p:txBody>
      </p:sp>
      <p:sp>
        <p:nvSpPr>
          <p:cNvPr id="2" name="TextBox 1">
            <a:extLst>
              <a:ext uri="{FF2B5EF4-FFF2-40B4-BE49-F238E27FC236}">
                <a16:creationId xmlns:a16="http://schemas.microsoft.com/office/drawing/2014/main" id="{FE6DFC59-B4AF-EE4F-98AD-5C0544877587}"/>
              </a:ext>
            </a:extLst>
          </p:cNvPr>
          <p:cNvSpPr txBox="1"/>
          <p:nvPr/>
        </p:nvSpPr>
        <p:spPr bwMode="auto">
          <a:xfrm>
            <a:off x="166344" y="592446"/>
            <a:ext cx="8794139"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1. Die phonologischen Kontraste bleiben nach dem Wandel erhalten.</a:t>
            </a:r>
          </a:p>
        </p:txBody>
      </p:sp>
      <p:sp>
        <p:nvSpPr>
          <p:cNvPr id="3" name="TextBox 2">
            <a:extLst>
              <a:ext uri="{FF2B5EF4-FFF2-40B4-BE49-F238E27FC236}">
                <a16:creationId xmlns:a16="http://schemas.microsoft.com/office/drawing/2014/main" id="{F159A391-1637-CD4F-AB3C-BD41EDAFD64B}"/>
              </a:ext>
            </a:extLst>
          </p:cNvPr>
          <p:cNvSpPr txBox="1"/>
          <p:nvPr/>
        </p:nvSpPr>
        <p:spPr bwMode="auto">
          <a:xfrm>
            <a:off x="709573" y="4119465"/>
            <a:ext cx="583814"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u</a:t>
            </a:r>
            <a:r>
              <a:rPr lang="de-DE" dirty="0">
                <a:latin typeface="Calibri" pitchFamily="-111" charset="0"/>
                <a:ea typeface="Calibri" pitchFamily="-111" charset="0"/>
                <a:cs typeface="Calibri" pitchFamily="-111" charset="0"/>
              </a:rPr>
              <a:t>/</a:t>
            </a:r>
          </a:p>
        </p:txBody>
      </p:sp>
      <p:sp>
        <p:nvSpPr>
          <p:cNvPr id="15" name="TextBox 14">
            <a:extLst>
              <a:ext uri="{FF2B5EF4-FFF2-40B4-BE49-F238E27FC236}">
                <a16:creationId xmlns:a16="http://schemas.microsoft.com/office/drawing/2014/main" id="{190D35FE-4908-2B4C-AB1F-9D0168C656D2}"/>
              </a:ext>
            </a:extLst>
          </p:cNvPr>
          <p:cNvSpPr txBox="1"/>
          <p:nvPr/>
        </p:nvSpPr>
        <p:spPr bwMode="auto">
          <a:xfrm>
            <a:off x="2158635" y="4119464"/>
            <a:ext cx="583814"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u</a:t>
            </a:r>
            <a:r>
              <a:rPr lang="de-DE" dirty="0">
                <a:latin typeface="Calibri" pitchFamily="-111" charset="0"/>
                <a:ea typeface="Calibri" pitchFamily="-111" charset="0"/>
                <a:cs typeface="Calibri" pitchFamily="-111" charset="0"/>
              </a:rPr>
              <a:t>/</a:t>
            </a:r>
          </a:p>
        </p:txBody>
      </p:sp>
      <p:sp>
        <p:nvSpPr>
          <p:cNvPr id="6" name="TextBox 5">
            <a:extLst>
              <a:ext uri="{FF2B5EF4-FFF2-40B4-BE49-F238E27FC236}">
                <a16:creationId xmlns:a16="http://schemas.microsoft.com/office/drawing/2014/main" id="{7933E39D-1825-3C48-B5C4-2FDFE8569A78}"/>
              </a:ext>
            </a:extLst>
          </p:cNvPr>
          <p:cNvSpPr txBox="1"/>
          <p:nvPr/>
        </p:nvSpPr>
        <p:spPr bwMode="auto">
          <a:xfrm>
            <a:off x="430443" y="4983561"/>
            <a:ext cx="551754"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ʉ</a:t>
            </a:r>
            <a:r>
              <a:rPr lang="de-DE" dirty="0">
                <a:latin typeface="Calibri" pitchFamily="-111" charset="0"/>
                <a:ea typeface="Calibri" pitchFamily="-111" charset="0"/>
                <a:cs typeface="Calibri" pitchFamily="-111" charset="0"/>
              </a:rPr>
              <a:t>]</a:t>
            </a:r>
          </a:p>
        </p:txBody>
      </p:sp>
      <p:sp>
        <p:nvSpPr>
          <p:cNvPr id="16" name="TextBox 15">
            <a:extLst>
              <a:ext uri="{FF2B5EF4-FFF2-40B4-BE49-F238E27FC236}">
                <a16:creationId xmlns:a16="http://schemas.microsoft.com/office/drawing/2014/main" id="{9943821D-612A-C94B-AFA5-0B917812C1E3}"/>
              </a:ext>
            </a:extLst>
          </p:cNvPr>
          <p:cNvSpPr txBox="1"/>
          <p:nvPr/>
        </p:nvSpPr>
        <p:spPr bwMode="auto">
          <a:xfrm>
            <a:off x="1017510" y="4983560"/>
            <a:ext cx="551754"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u</a:t>
            </a:r>
            <a:r>
              <a:rPr lang="de-DE" dirty="0">
                <a:latin typeface="Calibri" pitchFamily="-111" charset="0"/>
                <a:ea typeface="Calibri" pitchFamily="-111" charset="0"/>
                <a:cs typeface="Calibri" pitchFamily="-111" charset="0"/>
              </a:rPr>
              <a:t>]</a:t>
            </a:r>
          </a:p>
        </p:txBody>
      </p:sp>
      <p:sp>
        <p:nvSpPr>
          <p:cNvPr id="17" name="TextBox 16">
            <a:extLst>
              <a:ext uri="{FF2B5EF4-FFF2-40B4-BE49-F238E27FC236}">
                <a16:creationId xmlns:a16="http://schemas.microsoft.com/office/drawing/2014/main" id="{2C79BA73-5C33-E941-B71B-F9CB062589AA}"/>
              </a:ext>
            </a:extLst>
          </p:cNvPr>
          <p:cNvSpPr txBox="1"/>
          <p:nvPr/>
        </p:nvSpPr>
        <p:spPr bwMode="auto">
          <a:xfrm>
            <a:off x="2195968" y="4970171"/>
            <a:ext cx="551754"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ʉ</a:t>
            </a:r>
            <a:r>
              <a:rPr lang="de-DE" dirty="0">
                <a:latin typeface="Calibri" pitchFamily="-111" charset="0"/>
                <a:ea typeface="Calibri" pitchFamily="-111" charset="0"/>
                <a:cs typeface="Calibri" pitchFamily="-111" charset="0"/>
              </a:rPr>
              <a:t>]</a:t>
            </a:r>
          </a:p>
        </p:txBody>
      </p:sp>
      <p:sp>
        <p:nvSpPr>
          <p:cNvPr id="18" name="TextBox 17">
            <a:extLst>
              <a:ext uri="{FF2B5EF4-FFF2-40B4-BE49-F238E27FC236}">
                <a16:creationId xmlns:a16="http://schemas.microsoft.com/office/drawing/2014/main" id="{F42F283D-2A50-EB4F-B3A2-D32EB717F570}"/>
              </a:ext>
            </a:extLst>
          </p:cNvPr>
          <p:cNvSpPr txBox="1"/>
          <p:nvPr/>
        </p:nvSpPr>
        <p:spPr bwMode="auto">
          <a:xfrm>
            <a:off x="214419" y="5631633"/>
            <a:ext cx="643574"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few</a:t>
            </a:r>
            <a:endParaRPr lang="de-DE" dirty="0">
              <a:latin typeface="Calibri" pitchFamily="-111" charset="0"/>
              <a:ea typeface="Calibri" pitchFamily="-111" charset="0"/>
              <a:cs typeface="Calibri" pitchFamily="-111" charset="0"/>
            </a:endParaRPr>
          </a:p>
        </p:txBody>
      </p:sp>
      <p:sp>
        <p:nvSpPr>
          <p:cNvPr id="19" name="TextBox 18">
            <a:extLst>
              <a:ext uri="{FF2B5EF4-FFF2-40B4-BE49-F238E27FC236}">
                <a16:creationId xmlns:a16="http://schemas.microsoft.com/office/drawing/2014/main" id="{32B0302C-B47A-F64D-AD1E-FFB53DC678CB}"/>
              </a:ext>
            </a:extLst>
          </p:cNvPr>
          <p:cNvSpPr txBox="1"/>
          <p:nvPr/>
        </p:nvSpPr>
        <p:spPr bwMode="auto">
          <a:xfrm>
            <a:off x="971600" y="5616822"/>
            <a:ext cx="758477"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food</a:t>
            </a:r>
            <a:endParaRPr lang="de-DE" dirty="0">
              <a:latin typeface="Calibri" pitchFamily="-111" charset="0"/>
              <a:ea typeface="Calibri" pitchFamily="-111" charset="0"/>
              <a:cs typeface="Calibri" pitchFamily="-111" charset="0"/>
            </a:endParaRPr>
          </a:p>
        </p:txBody>
      </p:sp>
      <p:sp>
        <p:nvSpPr>
          <p:cNvPr id="20" name="TextBox 19">
            <a:extLst>
              <a:ext uri="{FF2B5EF4-FFF2-40B4-BE49-F238E27FC236}">
                <a16:creationId xmlns:a16="http://schemas.microsoft.com/office/drawing/2014/main" id="{0C91D921-AF6C-8044-9F83-798A58874A29}"/>
              </a:ext>
            </a:extLst>
          </p:cNvPr>
          <p:cNvSpPr txBox="1"/>
          <p:nvPr/>
        </p:nvSpPr>
        <p:spPr bwMode="auto">
          <a:xfrm>
            <a:off x="2024558" y="5368063"/>
            <a:ext cx="758477"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food</a:t>
            </a:r>
            <a:endParaRPr lang="de-DE" dirty="0">
              <a:latin typeface="Calibri" pitchFamily="-111" charset="0"/>
              <a:ea typeface="Calibri" pitchFamily="-111" charset="0"/>
              <a:cs typeface="Calibri" pitchFamily="-111" charset="0"/>
            </a:endParaRPr>
          </a:p>
        </p:txBody>
      </p:sp>
      <p:sp>
        <p:nvSpPr>
          <p:cNvPr id="21" name="TextBox 20">
            <a:extLst>
              <a:ext uri="{FF2B5EF4-FFF2-40B4-BE49-F238E27FC236}">
                <a16:creationId xmlns:a16="http://schemas.microsoft.com/office/drawing/2014/main" id="{318C3E63-F38C-7C4F-AB2A-447FEF095DBB}"/>
              </a:ext>
            </a:extLst>
          </p:cNvPr>
          <p:cNvSpPr txBox="1"/>
          <p:nvPr/>
        </p:nvSpPr>
        <p:spPr bwMode="auto">
          <a:xfrm>
            <a:off x="2024558" y="5645824"/>
            <a:ext cx="643574"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few</a:t>
            </a:r>
            <a:endParaRPr lang="de-DE" dirty="0">
              <a:latin typeface="Calibri" pitchFamily="-111" charset="0"/>
              <a:ea typeface="Calibri" pitchFamily="-111" charset="0"/>
              <a:cs typeface="Calibri" pitchFamily="-111" charset="0"/>
            </a:endParaRPr>
          </a:p>
        </p:txBody>
      </p:sp>
      <p:cxnSp>
        <p:nvCxnSpPr>
          <p:cNvPr id="23" name="Straight Connector 22">
            <a:extLst>
              <a:ext uri="{FF2B5EF4-FFF2-40B4-BE49-F238E27FC236}">
                <a16:creationId xmlns:a16="http://schemas.microsoft.com/office/drawing/2014/main" id="{F5B58EBC-EB39-0B45-BD6F-1BCC96AED2B7}"/>
              </a:ext>
            </a:extLst>
          </p:cNvPr>
          <p:cNvCxnSpPr>
            <a:cxnSpLocks/>
            <a:stCxn id="3" idx="2"/>
            <a:endCxn id="6" idx="0"/>
          </p:cNvCxnSpPr>
          <p:nvPr/>
        </p:nvCxnSpPr>
        <p:spPr>
          <a:xfrm flipH="1">
            <a:off x="706320" y="4581130"/>
            <a:ext cx="295160" cy="402431"/>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51CCA2A9-AD26-224F-BFC4-4CB4A8105E10}"/>
              </a:ext>
            </a:extLst>
          </p:cNvPr>
          <p:cNvCxnSpPr>
            <a:cxnSpLocks/>
          </p:cNvCxnSpPr>
          <p:nvPr/>
        </p:nvCxnSpPr>
        <p:spPr>
          <a:xfrm>
            <a:off x="1000389" y="4581129"/>
            <a:ext cx="295160" cy="402431"/>
          </a:xfrm>
          <a:prstGeom prst="line">
            <a:avLst/>
          </a:prstGeom>
        </p:spPr>
        <p:style>
          <a:lnRef idx="2">
            <a:schemeClr val="accent1"/>
          </a:lnRef>
          <a:fillRef idx="0">
            <a:schemeClr val="accent1"/>
          </a:fillRef>
          <a:effectRef idx="1">
            <a:schemeClr val="accent1"/>
          </a:effectRef>
          <a:fontRef idx="minor">
            <a:schemeClr val="tx1"/>
          </a:fontRef>
        </p:style>
      </p:cxnSp>
      <p:sp>
        <p:nvSpPr>
          <p:cNvPr id="26" name="TextBox 25">
            <a:extLst>
              <a:ext uri="{FF2B5EF4-FFF2-40B4-BE49-F238E27FC236}">
                <a16:creationId xmlns:a16="http://schemas.microsoft.com/office/drawing/2014/main" id="{D59997CC-0CF4-544B-A9C0-ED9E5F446EF4}"/>
              </a:ext>
            </a:extLst>
          </p:cNvPr>
          <p:cNvSpPr txBox="1"/>
          <p:nvPr/>
        </p:nvSpPr>
        <p:spPr bwMode="auto">
          <a:xfrm>
            <a:off x="0" y="2738535"/>
            <a:ext cx="3600400"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Standardenglisch 1940-1980, /</a:t>
            </a:r>
            <a:r>
              <a:rPr lang="de-DE" dirty="0" err="1">
                <a:latin typeface="Calibri" pitchFamily="-111" charset="0"/>
                <a:ea typeface="Calibri" pitchFamily="-111" charset="0"/>
                <a:cs typeface="Calibri" pitchFamily="-111" charset="0"/>
              </a:rPr>
              <a:t>u</a:t>
            </a:r>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fronting</a:t>
            </a:r>
            <a:endParaRPr lang="de-DE" dirty="0">
              <a:latin typeface="Calibri" pitchFamily="-111" charset="0"/>
              <a:ea typeface="Calibri" pitchFamily="-111" charset="0"/>
              <a:cs typeface="Calibri" pitchFamily="-111" charset="0"/>
            </a:endParaRPr>
          </a:p>
        </p:txBody>
      </p:sp>
      <p:sp>
        <p:nvSpPr>
          <p:cNvPr id="27" name="TextBox 26">
            <a:extLst>
              <a:ext uri="{FF2B5EF4-FFF2-40B4-BE49-F238E27FC236}">
                <a16:creationId xmlns:a16="http://schemas.microsoft.com/office/drawing/2014/main" id="{562F4E80-B446-9545-95E0-F2473AE2DEDA}"/>
              </a:ext>
            </a:extLst>
          </p:cNvPr>
          <p:cNvSpPr txBox="1"/>
          <p:nvPr/>
        </p:nvSpPr>
        <p:spPr bwMode="auto">
          <a:xfrm>
            <a:off x="4387214" y="1306889"/>
            <a:ext cx="4381303"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(b) Zuordnung eines </a:t>
            </a:r>
            <a:r>
              <a:rPr lang="de-DE" dirty="0" err="1">
                <a:latin typeface="Calibri" pitchFamily="-111" charset="0"/>
                <a:ea typeface="Calibri" pitchFamily="-111" charset="0"/>
                <a:cs typeface="Calibri" pitchFamily="-111" charset="0"/>
              </a:rPr>
              <a:t>Allophones</a:t>
            </a:r>
            <a:r>
              <a:rPr lang="de-DE" dirty="0">
                <a:latin typeface="Calibri" pitchFamily="-111" charset="0"/>
                <a:ea typeface="Calibri" pitchFamily="-111" charset="0"/>
                <a:cs typeface="Calibri" pitchFamily="-111" charset="0"/>
              </a:rPr>
              <a:t> zu einem anderem Phonem</a:t>
            </a:r>
          </a:p>
        </p:txBody>
      </p:sp>
      <p:cxnSp>
        <p:nvCxnSpPr>
          <p:cNvPr id="29" name="Straight Connector 28">
            <a:extLst>
              <a:ext uri="{FF2B5EF4-FFF2-40B4-BE49-F238E27FC236}">
                <a16:creationId xmlns:a16="http://schemas.microsoft.com/office/drawing/2014/main" id="{2D497681-BBBB-5946-A3BA-AA370251ADC1}"/>
              </a:ext>
            </a:extLst>
          </p:cNvPr>
          <p:cNvCxnSpPr/>
          <p:nvPr/>
        </p:nvCxnSpPr>
        <p:spPr>
          <a:xfrm>
            <a:off x="2411760" y="4521894"/>
            <a:ext cx="0" cy="461666"/>
          </a:xfrm>
          <a:prstGeom prst="line">
            <a:avLst/>
          </a:prstGeom>
        </p:spPr>
        <p:style>
          <a:lnRef idx="2">
            <a:schemeClr val="accent1"/>
          </a:lnRef>
          <a:fillRef idx="0">
            <a:schemeClr val="accent1"/>
          </a:fillRef>
          <a:effectRef idx="1">
            <a:schemeClr val="accent1"/>
          </a:effectRef>
          <a:fontRef idx="minor">
            <a:schemeClr val="tx1"/>
          </a:fontRef>
        </p:style>
      </p:cxnSp>
      <p:sp>
        <p:nvSpPr>
          <p:cNvPr id="30" name="TextBox 29">
            <a:extLst>
              <a:ext uri="{FF2B5EF4-FFF2-40B4-BE49-F238E27FC236}">
                <a16:creationId xmlns:a16="http://schemas.microsoft.com/office/drawing/2014/main" id="{2029CDA4-52C8-784D-B181-AAAC1E7AEFD0}"/>
              </a:ext>
            </a:extLst>
          </p:cNvPr>
          <p:cNvSpPr txBox="1"/>
          <p:nvPr/>
        </p:nvSpPr>
        <p:spPr bwMode="auto">
          <a:xfrm>
            <a:off x="4207313" y="2887684"/>
            <a:ext cx="4726116" cy="461665"/>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Australisch-English /s/-</a:t>
            </a:r>
            <a:r>
              <a:rPr lang="de-DE" dirty="0" err="1">
                <a:latin typeface="Calibri" pitchFamily="-111" charset="0"/>
                <a:ea typeface="Calibri" pitchFamily="-111" charset="0"/>
                <a:cs typeface="Calibri" pitchFamily="-111" charset="0"/>
              </a:rPr>
              <a:t>retraction</a:t>
            </a:r>
            <a:endParaRPr lang="de-DE" dirty="0">
              <a:latin typeface="Calibri" pitchFamily="-111" charset="0"/>
              <a:ea typeface="Calibri" pitchFamily="-111" charset="0"/>
              <a:cs typeface="Calibri" pitchFamily="-111" charset="0"/>
            </a:endParaRPr>
          </a:p>
        </p:txBody>
      </p:sp>
      <p:sp>
        <p:nvSpPr>
          <p:cNvPr id="31" name="TextBox 30">
            <a:extLst>
              <a:ext uri="{FF2B5EF4-FFF2-40B4-BE49-F238E27FC236}">
                <a16:creationId xmlns:a16="http://schemas.microsoft.com/office/drawing/2014/main" id="{3F9AA4F3-7BCF-3C42-9FFA-BD9BD771639E}"/>
              </a:ext>
            </a:extLst>
          </p:cNvPr>
          <p:cNvSpPr txBox="1"/>
          <p:nvPr/>
        </p:nvSpPr>
        <p:spPr bwMode="auto">
          <a:xfrm>
            <a:off x="4486443" y="4060230"/>
            <a:ext cx="536301"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/s/</a:t>
            </a:r>
          </a:p>
        </p:txBody>
      </p:sp>
      <p:sp>
        <p:nvSpPr>
          <p:cNvPr id="33" name="TextBox 32">
            <a:extLst>
              <a:ext uri="{FF2B5EF4-FFF2-40B4-BE49-F238E27FC236}">
                <a16:creationId xmlns:a16="http://schemas.microsoft.com/office/drawing/2014/main" id="{0EF3AEDE-1711-8948-990B-A27358D0802A}"/>
              </a:ext>
            </a:extLst>
          </p:cNvPr>
          <p:cNvSpPr txBox="1"/>
          <p:nvPr/>
        </p:nvSpPr>
        <p:spPr bwMode="auto">
          <a:xfrm>
            <a:off x="4207313" y="4924326"/>
            <a:ext cx="494046"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[s]</a:t>
            </a:r>
          </a:p>
        </p:txBody>
      </p:sp>
      <p:sp>
        <p:nvSpPr>
          <p:cNvPr id="34" name="TextBox 33">
            <a:extLst>
              <a:ext uri="{FF2B5EF4-FFF2-40B4-BE49-F238E27FC236}">
                <a16:creationId xmlns:a16="http://schemas.microsoft.com/office/drawing/2014/main" id="{7E547AD7-0B01-AE47-8737-B04B00BF7388}"/>
              </a:ext>
            </a:extLst>
          </p:cNvPr>
          <p:cNvSpPr txBox="1"/>
          <p:nvPr/>
        </p:nvSpPr>
        <p:spPr bwMode="auto">
          <a:xfrm>
            <a:off x="4794380" y="4924325"/>
            <a:ext cx="442750"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 ]</a:t>
            </a:r>
          </a:p>
        </p:txBody>
      </p:sp>
      <p:sp>
        <p:nvSpPr>
          <p:cNvPr id="36" name="TextBox 35">
            <a:extLst>
              <a:ext uri="{FF2B5EF4-FFF2-40B4-BE49-F238E27FC236}">
                <a16:creationId xmlns:a16="http://schemas.microsoft.com/office/drawing/2014/main" id="{B976006F-5B69-534B-A3F8-AD7569E774B3}"/>
              </a:ext>
            </a:extLst>
          </p:cNvPr>
          <p:cNvSpPr txBox="1"/>
          <p:nvPr/>
        </p:nvSpPr>
        <p:spPr bwMode="auto">
          <a:xfrm>
            <a:off x="4016368" y="5561449"/>
            <a:ext cx="612668"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see</a:t>
            </a:r>
            <a:endParaRPr lang="de-DE" dirty="0">
              <a:latin typeface="Calibri" pitchFamily="-111" charset="0"/>
              <a:ea typeface="Calibri" pitchFamily="-111" charset="0"/>
              <a:cs typeface="Calibri" pitchFamily="-111" charset="0"/>
            </a:endParaRPr>
          </a:p>
        </p:txBody>
      </p:sp>
      <p:sp>
        <p:nvSpPr>
          <p:cNvPr id="37" name="TextBox 36">
            <a:extLst>
              <a:ext uri="{FF2B5EF4-FFF2-40B4-BE49-F238E27FC236}">
                <a16:creationId xmlns:a16="http://schemas.microsoft.com/office/drawing/2014/main" id="{9B62813D-449A-6541-ADE5-F5125AED1206}"/>
              </a:ext>
            </a:extLst>
          </p:cNvPr>
          <p:cNvSpPr txBox="1"/>
          <p:nvPr/>
        </p:nvSpPr>
        <p:spPr bwMode="auto">
          <a:xfrm>
            <a:off x="4624930" y="5567925"/>
            <a:ext cx="916085"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street</a:t>
            </a:r>
            <a:endParaRPr lang="de-DE" dirty="0">
              <a:latin typeface="Calibri" pitchFamily="-111" charset="0"/>
              <a:ea typeface="Calibri" pitchFamily="-111" charset="0"/>
              <a:cs typeface="Calibri" pitchFamily="-111" charset="0"/>
            </a:endParaRPr>
          </a:p>
        </p:txBody>
      </p:sp>
      <p:cxnSp>
        <p:nvCxnSpPr>
          <p:cNvPr id="40" name="Straight Connector 39">
            <a:extLst>
              <a:ext uri="{FF2B5EF4-FFF2-40B4-BE49-F238E27FC236}">
                <a16:creationId xmlns:a16="http://schemas.microsoft.com/office/drawing/2014/main" id="{8374489B-9866-0440-9CA5-60FFAF87DA40}"/>
              </a:ext>
            </a:extLst>
          </p:cNvPr>
          <p:cNvCxnSpPr>
            <a:cxnSpLocks/>
            <a:stCxn id="31" idx="2"/>
            <a:endCxn id="33" idx="0"/>
          </p:cNvCxnSpPr>
          <p:nvPr/>
        </p:nvCxnSpPr>
        <p:spPr>
          <a:xfrm flipH="1">
            <a:off x="4454336" y="4521895"/>
            <a:ext cx="300258" cy="402431"/>
          </a:xfrm>
          <a:prstGeom prst="line">
            <a:avLst/>
          </a:prstGeom>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7E87D943-ABFD-E340-920A-554D7530BC2A}"/>
              </a:ext>
            </a:extLst>
          </p:cNvPr>
          <p:cNvCxnSpPr>
            <a:cxnSpLocks/>
          </p:cNvCxnSpPr>
          <p:nvPr/>
        </p:nvCxnSpPr>
        <p:spPr>
          <a:xfrm>
            <a:off x="4777259" y="4521894"/>
            <a:ext cx="295160" cy="402431"/>
          </a:xfrm>
          <a:prstGeom prst="line">
            <a:avLst/>
          </a:prstGeom>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6160DF80-A940-BD4E-BF00-A55D228146ED}"/>
              </a:ext>
            </a:extLst>
          </p:cNvPr>
          <p:cNvSpPr txBox="1"/>
          <p:nvPr/>
        </p:nvSpPr>
        <p:spPr bwMode="auto">
          <a:xfrm>
            <a:off x="490392" y="3643210"/>
            <a:ext cx="894797"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davor</a:t>
            </a:r>
          </a:p>
        </p:txBody>
      </p:sp>
      <p:sp>
        <p:nvSpPr>
          <p:cNvPr id="44" name="TextBox 43">
            <a:extLst>
              <a:ext uri="{FF2B5EF4-FFF2-40B4-BE49-F238E27FC236}">
                <a16:creationId xmlns:a16="http://schemas.microsoft.com/office/drawing/2014/main" id="{6CD779C1-0E0F-434B-9F8F-752D3F0B53EF}"/>
              </a:ext>
            </a:extLst>
          </p:cNvPr>
          <p:cNvSpPr txBox="1"/>
          <p:nvPr/>
        </p:nvSpPr>
        <p:spPr bwMode="auto">
          <a:xfrm>
            <a:off x="1902956" y="3651918"/>
            <a:ext cx="1095172"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danach</a:t>
            </a:r>
          </a:p>
        </p:txBody>
      </p:sp>
      <p:sp>
        <p:nvSpPr>
          <p:cNvPr id="45" name="TextBox 44">
            <a:extLst>
              <a:ext uri="{FF2B5EF4-FFF2-40B4-BE49-F238E27FC236}">
                <a16:creationId xmlns:a16="http://schemas.microsoft.com/office/drawing/2014/main" id="{A554637E-8071-0040-9A09-681639CB2C79}"/>
              </a:ext>
            </a:extLst>
          </p:cNvPr>
          <p:cNvSpPr txBox="1"/>
          <p:nvPr/>
        </p:nvSpPr>
        <p:spPr bwMode="auto">
          <a:xfrm>
            <a:off x="5609110" y="4082208"/>
            <a:ext cx="495649"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ʃ</a:t>
            </a:r>
            <a:r>
              <a:rPr lang="de-DE" dirty="0">
                <a:latin typeface="Calibri" pitchFamily="-111" charset="0"/>
                <a:ea typeface="Calibri" pitchFamily="-111" charset="0"/>
                <a:cs typeface="Calibri" pitchFamily="-111" charset="0"/>
              </a:rPr>
              <a:t>/</a:t>
            </a:r>
          </a:p>
        </p:txBody>
      </p:sp>
      <p:sp>
        <p:nvSpPr>
          <p:cNvPr id="46" name="TextBox 45">
            <a:extLst>
              <a:ext uri="{FF2B5EF4-FFF2-40B4-BE49-F238E27FC236}">
                <a16:creationId xmlns:a16="http://schemas.microsoft.com/office/drawing/2014/main" id="{2DCCF761-299A-E545-A191-335C9F32CC79}"/>
              </a:ext>
            </a:extLst>
          </p:cNvPr>
          <p:cNvSpPr txBox="1"/>
          <p:nvPr/>
        </p:nvSpPr>
        <p:spPr bwMode="auto">
          <a:xfrm>
            <a:off x="5640603" y="5557587"/>
            <a:ext cx="875496"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sheet</a:t>
            </a:r>
            <a:endParaRPr lang="de-DE" dirty="0">
              <a:latin typeface="Calibri" pitchFamily="-111" charset="0"/>
              <a:ea typeface="Calibri" pitchFamily="-111" charset="0"/>
              <a:cs typeface="Calibri" pitchFamily="-111" charset="0"/>
            </a:endParaRPr>
          </a:p>
        </p:txBody>
      </p:sp>
      <p:sp>
        <p:nvSpPr>
          <p:cNvPr id="47" name="TextBox 46">
            <a:extLst>
              <a:ext uri="{FF2B5EF4-FFF2-40B4-BE49-F238E27FC236}">
                <a16:creationId xmlns:a16="http://schemas.microsoft.com/office/drawing/2014/main" id="{8950C3F6-10B3-3E4F-82D8-81E7228CE5B2}"/>
              </a:ext>
            </a:extLst>
          </p:cNvPr>
          <p:cNvSpPr txBox="1"/>
          <p:nvPr/>
        </p:nvSpPr>
        <p:spPr bwMode="auto">
          <a:xfrm>
            <a:off x="5621486" y="4929252"/>
            <a:ext cx="447558"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ʃ</a:t>
            </a:r>
            <a:r>
              <a:rPr lang="de-DE" dirty="0">
                <a:latin typeface="Calibri" pitchFamily="-111" charset="0"/>
                <a:ea typeface="Calibri" pitchFamily="-111" charset="0"/>
                <a:cs typeface="Calibri" pitchFamily="-111" charset="0"/>
              </a:rPr>
              <a:t>]</a:t>
            </a:r>
          </a:p>
        </p:txBody>
      </p:sp>
      <p:sp>
        <p:nvSpPr>
          <p:cNvPr id="48" name="TextBox 47">
            <a:extLst>
              <a:ext uri="{FF2B5EF4-FFF2-40B4-BE49-F238E27FC236}">
                <a16:creationId xmlns:a16="http://schemas.microsoft.com/office/drawing/2014/main" id="{7DE7DA44-8B93-364A-BE40-AF588B203D7E}"/>
              </a:ext>
            </a:extLst>
          </p:cNvPr>
          <p:cNvSpPr txBox="1"/>
          <p:nvPr/>
        </p:nvSpPr>
        <p:spPr bwMode="auto">
          <a:xfrm>
            <a:off x="7150202" y="4073428"/>
            <a:ext cx="536301"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/s/</a:t>
            </a:r>
          </a:p>
        </p:txBody>
      </p:sp>
      <p:sp>
        <p:nvSpPr>
          <p:cNvPr id="49" name="TextBox 48">
            <a:extLst>
              <a:ext uri="{FF2B5EF4-FFF2-40B4-BE49-F238E27FC236}">
                <a16:creationId xmlns:a16="http://schemas.microsoft.com/office/drawing/2014/main" id="{E2FB4CD7-55E0-1142-A6CC-5EF79DE21600}"/>
              </a:ext>
            </a:extLst>
          </p:cNvPr>
          <p:cNvSpPr txBox="1"/>
          <p:nvPr/>
        </p:nvSpPr>
        <p:spPr bwMode="auto">
          <a:xfrm>
            <a:off x="6871072" y="4937524"/>
            <a:ext cx="494046"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[s]</a:t>
            </a:r>
          </a:p>
        </p:txBody>
      </p:sp>
      <p:sp>
        <p:nvSpPr>
          <p:cNvPr id="50" name="TextBox 49">
            <a:extLst>
              <a:ext uri="{FF2B5EF4-FFF2-40B4-BE49-F238E27FC236}">
                <a16:creationId xmlns:a16="http://schemas.microsoft.com/office/drawing/2014/main" id="{382EF706-189D-AC45-BE3B-63841E021830}"/>
              </a:ext>
            </a:extLst>
          </p:cNvPr>
          <p:cNvSpPr txBox="1"/>
          <p:nvPr/>
        </p:nvSpPr>
        <p:spPr bwMode="auto">
          <a:xfrm>
            <a:off x="7458139" y="4937523"/>
            <a:ext cx="442750"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 ]</a:t>
            </a:r>
          </a:p>
        </p:txBody>
      </p:sp>
      <p:cxnSp>
        <p:nvCxnSpPr>
          <p:cNvPr id="51" name="Straight Connector 50">
            <a:extLst>
              <a:ext uri="{FF2B5EF4-FFF2-40B4-BE49-F238E27FC236}">
                <a16:creationId xmlns:a16="http://schemas.microsoft.com/office/drawing/2014/main" id="{9521A371-FFDA-6042-BC60-95ADE5DBE397}"/>
              </a:ext>
            </a:extLst>
          </p:cNvPr>
          <p:cNvCxnSpPr>
            <a:cxnSpLocks/>
            <a:stCxn id="48" idx="2"/>
            <a:endCxn id="49" idx="0"/>
          </p:cNvCxnSpPr>
          <p:nvPr/>
        </p:nvCxnSpPr>
        <p:spPr>
          <a:xfrm flipH="1">
            <a:off x="7118095" y="4535093"/>
            <a:ext cx="300258" cy="402431"/>
          </a:xfrm>
          <a:prstGeom prst="line">
            <a:avLst/>
          </a:prstGeom>
        </p:spPr>
        <p:style>
          <a:lnRef idx="2">
            <a:schemeClr val="accent1"/>
          </a:lnRef>
          <a:fillRef idx="0">
            <a:schemeClr val="accent1"/>
          </a:fillRef>
          <a:effectRef idx="1">
            <a:schemeClr val="accent1"/>
          </a:effectRef>
          <a:fontRef idx="minor">
            <a:schemeClr val="tx1"/>
          </a:fontRef>
        </p:style>
      </p:cxnSp>
      <p:cxnSp>
        <p:nvCxnSpPr>
          <p:cNvPr id="52" name="Straight Connector 51">
            <a:extLst>
              <a:ext uri="{FF2B5EF4-FFF2-40B4-BE49-F238E27FC236}">
                <a16:creationId xmlns:a16="http://schemas.microsoft.com/office/drawing/2014/main" id="{0C566AB4-8134-A341-ABA6-B34DA9810672}"/>
              </a:ext>
            </a:extLst>
          </p:cNvPr>
          <p:cNvCxnSpPr>
            <a:cxnSpLocks/>
          </p:cNvCxnSpPr>
          <p:nvPr/>
        </p:nvCxnSpPr>
        <p:spPr>
          <a:xfrm flipH="1">
            <a:off x="7736178" y="4483156"/>
            <a:ext cx="739689" cy="454367"/>
          </a:xfrm>
          <a:prstGeom prst="line">
            <a:avLst/>
          </a:prstGeom>
        </p:spPr>
        <p:style>
          <a:lnRef idx="2">
            <a:schemeClr val="accent1"/>
          </a:lnRef>
          <a:fillRef idx="0">
            <a:schemeClr val="accent1"/>
          </a:fillRef>
          <a:effectRef idx="1">
            <a:schemeClr val="accent1"/>
          </a:effectRef>
          <a:fontRef idx="minor">
            <a:schemeClr val="tx1"/>
          </a:fontRef>
        </p:style>
      </p:cxnSp>
      <p:sp>
        <p:nvSpPr>
          <p:cNvPr id="53" name="TextBox 52">
            <a:extLst>
              <a:ext uri="{FF2B5EF4-FFF2-40B4-BE49-F238E27FC236}">
                <a16:creationId xmlns:a16="http://schemas.microsoft.com/office/drawing/2014/main" id="{9B5D03B4-9CF7-004D-9017-B50323BA53E4}"/>
              </a:ext>
            </a:extLst>
          </p:cNvPr>
          <p:cNvSpPr txBox="1"/>
          <p:nvPr/>
        </p:nvSpPr>
        <p:spPr bwMode="auto">
          <a:xfrm>
            <a:off x="8272869" y="4095406"/>
            <a:ext cx="495649"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ʃ</a:t>
            </a:r>
            <a:r>
              <a:rPr lang="de-DE" dirty="0">
                <a:latin typeface="Calibri" pitchFamily="-111" charset="0"/>
                <a:ea typeface="Calibri" pitchFamily="-111" charset="0"/>
                <a:cs typeface="Calibri" pitchFamily="-111" charset="0"/>
              </a:rPr>
              <a:t>/</a:t>
            </a:r>
          </a:p>
        </p:txBody>
      </p:sp>
      <p:sp>
        <p:nvSpPr>
          <p:cNvPr id="54" name="TextBox 53">
            <a:extLst>
              <a:ext uri="{FF2B5EF4-FFF2-40B4-BE49-F238E27FC236}">
                <a16:creationId xmlns:a16="http://schemas.microsoft.com/office/drawing/2014/main" id="{C97FF82A-D516-2D44-A3BB-BA57E1502E7C}"/>
              </a:ext>
            </a:extLst>
          </p:cNvPr>
          <p:cNvSpPr txBox="1"/>
          <p:nvPr/>
        </p:nvSpPr>
        <p:spPr bwMode="auto">
          <a:xfrm>
            <a:off x="8285245" y="4942450"/>
            <a:ext cx="447558"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ʃ</a:t>
            </a:r>
            <a:r>
              <a:rPr lang="de-DE" dirty="0">
                <a:latin typeface="Calibri" pitchFamily="-111" charset="0"/>
                <a:ea typeface="Calibri" pitchFamily="-111" charset="0"/>
                <a:cs typeface="Calibri" pitchFamily="-111" charset="0"/>
              </a:rPr>
              <a:t>]</a:t>
            </a:r>
          </a:p>
        </p:txBody>
      </p:sp>
      <p:cxnSp>
        <p:nvCxnSpPr>
          <p:cNvPr id="55" name="Straight Connector 54">
            <a:extLst>
              <a:ext uri="{FF2B5EF4-FFF2-40B4-BE49-F238E27FC236}">
                <a16:creationId xmlns:a16="http://schemas.microsoft.com/office/drawing/2014/main" id="{C051FD38-4E52-5D44-BA02-2A2BD0CB4CCF}"/>
              </a:ext>
            </a:extLst>
          </p:cNvPr>
          <p:cNvCxnSpPr/>
          <p:nvPr/>
        </p:nvCxnSpPr>
        <p:spPr>
          <a:xfrm>
            <a:off x="8475867" y="4483156"/>
            <a:ext cx="0" cy="461666"/>
          </a:xfrm>
          <a:prstGeom prst="line">
            <a:avLst/>
          </a:prstGeom>
        </p:spPr>
        <p:style>
          <a:lnRef idx="2">
            <a:schemeClr val="accent1"/>
          </a:lnRef>
          <a:fillRef idx="0">
            <a:schemeClr val="accent1"/>
          </a:fillRef>
          <a:effectRef idx="1">
            <a:schemeClr val="accent1"/>
          </a:effectRef>
          <a:fontRef idx="minor">
            <a:schemeClr val="tx1"/>
          </a:fontRef>
        </p:style>
      </p:cxnSp>
      <p:sp>
        <p:nvSpPr>
          <p:cNvPr id="61" name="TextBox 60">
            <a:extLst>
              <a:ext uri="{FF2B5EF4-FFF2-40B4-BE49-F238E27FC236}">
                <a16:creationId xmlns:a16="http://schemas.microsoft.com/office/drawing/2014/main" id="{537DDF43-0ED5-0D42-890B-105C72A9268B}"/>
              </a:ext>
            </a:extLst>
          </p:cNvPr>
          <p:cNvSpPr txBox="1"/>
          <p:nvPr/>
        </p:nvSpPr>
        <p:spPr bwMode="auto">
          <a:xfrm>
            <a:off x="6749269" y="5523613"/>
            <a:ext cx="612668"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see</a:t>
            </a:r>
            <a:endParaRPr lang="de-DE" dirty="0">
              <a:latin typeface="Calibri" pitchFamily="-111" charset="0"/>
              <a:ea typeface="Calibri" pitchFamily="-111" charset="0"/>
              <a:cs typeface="Calibri" pitchFamily="-111" charset="0"/>
            </a:endParaRPr>
          </a:p>
        </p:txBody>
      </p:sp>
      <p:sp>
        <p:nvSpPr>
          <p:cNvPr id="62" name="TextBox 61">
            <a:extLst>
              <a:ext uri="{FF2B5EF4-FFF2-40B4-BE49-F238E27FC236}">
                <a16:creationId xmlns:a16="http://schemas.microsoft.com/office/drawing/2014/main" id="{95D410E5-23C4-7341-BEDD-CFE52523947A}"/>
              </a:ext>
            </a:extLst>
          </p:cNvPr>
          <p:cNvSpPr txBox="1"/>
          <p:nvPr/>
        </p:nvSpPr>
        <p:spPr bwMode="auto">
          <a:xfrm>
            <a:off x="7356784" y="5523612"/>
            <a:ext cx="916085"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street</a:t>
            </a:r>
            <a:endParaRPr lang="de-DE" dirty="0">
              <a:latin typeface="Calibri" pitchFamily="-111" charset="0"/>
              <a:ea typeface="Calibri" pitchFamily="-111" charset="0"/>
              <a:cs typeface="Calibri" pitchFamily="-111" charset="0"/>
            </a:endParaRPr>
          </a:p>
        </p:txBody>
      </p:sp>
      <p:sp>
        <p:nvSpPr>
          <p:cNvPr id="63" name="TextBox 62">
            <a:extLst>
              <a:ext uri="{FF2B5EF4-FFF2-40B4-BE49-F238E27FC236}">
                <a16:creationId xmlns:a16="http://schemas.microsoft.com/office/drawing/2014/main" id="{ED1116CD-ADFE-F543-BC1A-E1D6D1B7AA58}"/>
              </a:ext>
            </a:extLst>
          </p:cNvPr>
          <p:cNvSpPr txBox="1"/>
          <p:nvPr/>
        </p:nvSpPr>
        <p:spPr bwMode="auto">
          <a:xfrm>
            <a:off x="8272869" y="5523611"/>
            <a:ext cx="875496"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sheet</a:t>
            </a:r>
            <a:endParaRPr lang="de-DE" dirty="0">
              <a:latin typeface="Calibri" pitchFamily="-111" charset="0"/>
              <a:ea typeface="Calibri" pitchFamily="-111" charset="0"/>
              <a:cs typeface="Calibri" pitchFamily="-111" charset="0"/>
            </a:endParaRPr>
          </a:p>
        </p:txBody>
      </p:sp>
      <p:sp>
        <p:nvSpPr>
          <p:cNvPr id="64" name="TextBox 63">
            <a:extLst>
              <a:ext uri="{FF2B5EF4-FFF2-40B4-BE49-F238E27FC236}">
                <a16:creationId xmlns:a16="http://schemas.microsoft.com/office/drawing/2014/main" id="{310035C8-9415-ED4B-B8A6-8161EA8955C6}"/>
              </a:ext>
            </a:extLst>
          </p:cNvPr>
          <p:cNvSpPr txBox="1"/>
          <p:nvPr/>
        </p:nvSpPr>
        <p:spPr bwMode="auto">
          <a:xfrm>
            <a:off x="5002841" y="3573610"/>
            <a:ext cx="894797"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davor</a:t>
            </a:r>
          </a:p>
        </p:txBody>
      </p:sp>
      <p:sp>
        <p:nvSpPr>
          <p:cNvPr id="65" name="TextBox 64">
            <a:extLst>
              <a:ext uri="{FF2B5EF4-FFF2-40B4-BE49-F238E27FC236}">
                <a16:creationId xmlns:a16="http://schemas.microsoft.com/office/drawing/2014/main" id="{CD766484-4EF4-0C49-BFC5-9405F1FD5C16}"/>
              </a:ext>
            </a:extLst>
          </p:cNvPr>
          <p:cNvSpPr txBox="1"/>
          <p:nvPr/>
        </p:nvSpPr>
        <p:spPr bwMode="auto">
          <a:xfrm>
            <a:off x="7558436" y="3521092"/>
            <a:ext cx="1095172"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danach</a:t>
            </a:r>
          </a:p>
        </p:txBody>
      </p:sp>
      <p:cxnSp>
        <p:nvCxnSpPr>
          <p:cNvPr id="66" name="Straight Connector 65">
            <a:extLst>
              <a:ext uri="{FF2B5EF4-FFF2-40B4-BE49-F238E27FC236}">
                <a16:creationId xmlns:a16="http://schemas.microsoft.com/office/drawing/2014/main" id="{0555D0A8-001B-7C4A-B0CB-12C0C8A9FA2F}"/>
              </a:ext>
            </a:extLst>
          </p:cNvPr>
          <p:cNvCxnSpPr/>
          <p:nvPr/>
        </p:nvCxnSpPr>
        <p:spPr>
          <a:xfrm>
            <a:off x="5840396" y="4479506"/>
            <a:ext cx="0" cy="461666"/>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3244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2011153-3DB2-A94C-8E43-FB080E845FB1}"/>
              </a:ext>
            </a:extLst>
          </p:cNvPr>
          <p:cNvSpPr txBox="1"/>
          <p:nvPr/>
        </p:nvSpPr>
        <p:spPr bwMode="auto">
          <a:xfrm>
            <a:off x="323528" y="346037"/>
            <a:ext cx="8150072" cy="830997"/>
          </a:xfrm>
          <a:prstGeom prst="rect">
            <a:avLst/>
          </a:prstGeom>
          <a:noFill/>
          <a:ln w="9525">
            <a:noFill/>
            <a:miter lim="800000"/>
            <a:headEnd/>
            <a:tailEnd/>
          </a:ln>
        </p:spPr>
        <p:txBody>
          <a:bodyPr wrap="squar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1. Die phonologischen Kontraste bleiben nach dem Wandel erhalten:  Kettenverschiebungen (meistens in Vokalen)</a:t>
            </a:r>
          </a:p>
        </p:txBody>
      </p:sp>
      <p:sp>
        <p:nvSpPr>
          <p:cNvPr id="8" name="TextBox 7">
            <a:extLst>
              <a:ext uri="{FF2B5EF4-FFF2-40B4-BE49-F238E27FC236}">
                <a16:creationId xmlns:a16="http://schemas.microsoft.com/office/drawing/2014/main" id="{D2A341A6-DEE9-7D47-8356-815EE9650354}"/>
              </a:ext>
            </a:extLst>
          </p:cNvPr>
          <p:cNvSpPr txBox="1"/>
          <p:nvPr/>
        </p:nvSpPr>
        <p:spPr bwMode="auto">
          <a:xfrm>
            <a:off x="849809" y="5789195"/>
            <a:ext cx="413896"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a:t>
            </a:r>
          </a:p>
        </p:txBody>
      </p:sp>
      <p:sp>
        <p:nvSpPr>
          <p:cNvPr id="9" name="TextBox 8">
            <a:extLst>
              <a:ext uri="{FF2B5EF4-FFF2-40B4-BE49-F238E27FC236}">
                <a16:creationId xmlns:a16="http://schemas.microsoft.com/office/drawing/2014/main" id="{2C1E3DA8-D8E4-404F-AA39-6447499BA84D}"/>
              </a:ext>
            </a:extLst>
          </p:cNvPr>
          <p:cNvSpPr txBox="1"/>
          <p:nvPr/>
        </p:nvSpPr>
        <p:spPr bwMode="auto">
          <a:xfrm>
            <a:off x="831783" y="4729442"/>
            <a:ext cx="396262"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ɛ</a:t>
            </a:r>
            <a:r>
              <a:rPr lang="de-DE" dirty="0">
                <a:latin typeface="Calibri" pitchFamily="-111" charset="0"/>
                <a:ea typeface="Calibri" pitchFamily="-111" charset="0"/>
                <a:cs typeface="Calibri" pitchFamily="-111" charset="0"/>
              </a:rPr>
              <a:t>:</a:t>
            </a:r>
          </a:p>
        </p:txBody>
      </p:sp>
      <p:sp>
        <p:nvSpPr>
          <p:cNvPr id="10" name="TextBox 9">
            <a:extLst>
              <a:ext uri="{FF2B5EF4-FFF2-40B4-BE49-F238E27FC236}">
                <a16:creationId xmlns:a16="http://schemas.microsoft.com/office/drawing/2014/main" id="{AFEA38EF-9041-8C4D-8A39-3955FD4488EE}"/>
              </a:ext>
            </a:extLst>
          </p:cNvPr>
          <p:cNvSpPr txBox="1"/>
          <p:nvPr/>
        </p:nvSpPr>
        <p:spPr bwMode="auto">
          <a:xfrm>
            <a:off x="831783" y="3843867"/>
            <a:ext cx="420308"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e</a:t>
            </a:r>
            <a:r>
              <a:rPr lang="de-DE" dirty="0">
                <a:latin typeface="Calibri" pitchFamily="-111" charset="0"/>
                <a:ea typeface="Calibri" pitchFamily="-111" charset="0"/>
                <a:cs typeface="Calibri" pitchFamily="-111" charset="0"/>
              </a:rPr>
              <a:t>:</a:t>
            </a:r>
          </a:p>
        </p:txBody>
      </p:sp>
      <p:sp>
        <p:nvSpPr>
          <p:cNvPr id="11" name="TextBox 10">
            <a:extLst>
              <a:ext uri="{FF2B5EF4-FFF2-40B4-BE49-F238E27FC236}">
                <a16:creationId xmlns:a16="http://schemas.microsoft.com/office/drawing/2014/main" id="{2759F319-BF79-054C-82D4-E7B9FB74B2B0}"/>
              </a:ext>
            </a:extLst>
          </p:cNvPr>
          <p:cNvSpPr txBox="1"/>
          <p:nvPr/>
        </p:nvSpPr>
        <p:spPr bwMode="auto">
          <a:xfrm>
            <a:off x="869856" y="2945353"/>
            <a:ext cx="336952"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i:</a:t>
            </a:r>
          </a:p>
        </p:txBody>
      </p:sp>
      <p:sp>
        <p:nvSpPr>
          <p:cNvPr id="12" name="TextBox 11">
            <a:extLst>
              <a:ext uri="{FF2B5EF4-FFF2-40B4-BE49-F238E27FC236}">
                <a16:creationId xmlns:a16="http://schemas.microsoft.com/office/drawing/2014/main" id="{0C0B830B-9662-434E-B220-09E2B35984AE}"/>
              </a:ext>
            </a:extLst>
          </p:cNvPr>
          <p:cNvSpPr txBox="1"/>
          <p:nvPr/>
        </p:nvSpPr>
        <p:spPr bwMode="auto">
          <a:xfrm>
            <a:off x="1964796" y="3352562"/>
            <a:ext cx="576064" cy="461665"/>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ei</a:t>
            </a:r>
          </a:p>
        </p:txBody>
      </p:sp>
      <p:sp>
        <p:nvSpPr>
          <p:cNvPr id="13" name="TextBox 12">
            <a:extLst>
              <a:ext uri="{FF2B5EF4-FFF2-40B4-BE49-F238E27FC236}">
                <a16:creationId xmlns:a16="http://schemas.microsoft.com/office/drawing/2014/main" id="{186EE038-0833-AB4A-882E-62A8FFB6098A}"/>
              </a:ext>
            </a:extLst>
          </p:cNvPr>
          <p:cNvSpPr txBox="1"/>
          <p:nvPr/>
        </p:nvSpPr>
        <p:spPr bwMode="auto">
          <a:xfrm>
            <a:off x="1066295" y="5257948"/>
            <a:ext cx="893193"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name</a:t>
            </a:r>
            <a:endParaRPr lang="de-DE" dirty="0">
              <a:latin typeface="Calibri" pitchFamily="-111" charset="0"/>
              <a:ea typeface="Calibri" pitchFamily="-111" charset="0"/>
              <a:cs typeface="Calibri" pitchFamily="-111" charset="0"/>
            </a:endParaRPr>
          </a:p>
        </p:txBody>
      </p:sp>
      <p:sp>
        <p:nvSpPr>
          <p:cNvPr id="14" name="TextBox 13">
            <a:extLst>
              <a:ext uri="{FF2B5EF4-FFF2-40B4-BE49-F238E27FC236}">
                <a16:creationId xmlns:a16="http://schemas.microsoft.com/office/drawing/2014/main" id="{158C8CF8-9051-4743-8D19-CBA7653EFEDE}"/>
              </a:ext>
            </a:extLst>
          </p:cNvPr>
          <p:cNvSpPr txBox="1"/>
          <p:nvPr/>
        </p:nvSpPr>
        <p:spPr bwMode="auto">
          <a:xfrm>
            <a:off x="1056757" y="4307061"/>
            <a:ext cx="848309"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clean</a:t>
            </a:r>
          </a:p>
        </p:txBody>
      </p:sp>
      <p:sp>
        <p:nvSpPr>
          <p:cNvPr id="15" name="TextBox 14">
            <a:extLst>
              <a:ext uri="{FF2B5EF4-FFF2-40B4-BE49-F238E27FC236}">
                <a16:creationId xmlns:a16="http://schemas.microsoft.com/office/drawing/2014/main" id="{59D5F6F4-9174-DF47-9D9D-5FF672DD69AD}"/>
              </a:ext>
            </a:extLst>
          </p:cNvPr>
          <p:cNvSpPr txBox="1"/>
          <p:nvPr/>
        </p:nvSpPr>
        <p:spPr bwMode="auto">
          <a:xfrm>
            <a:off x="968748" y="3396304"/>
            <a:ext cx="929037"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sweet</a:t>
            </a:r>
            <a:endParaRPr lang="de-DE" dirty="0">
              <a:latin typeface="Calibri" pitchFamily="-111" charset="0"/>
              <a:ea typeface="Calibri" pitchFamily="-111" charset="0"/>
              <a:cs typeface="Calibri" pitchFamily="-111" charset="0"/>
            </a:endParaRPr>
          </a:p>
        </p:txBody>
      </p:sp>
      <p:sp>
        <p:nvSpPr>
          <p:cNvPr id="16" name="TextBox 15">
            <a:extLst>
              <a:ext uri="{FF2B5EF4-FFF2-40B4-BE49-F238E27FC236}">
                <a16:creationId xmlns:a16="http://schemas.microsoft.com/office/drawing/2014/main" id="{F32FFDEA-5C24-AA4B-8520-BE9EC2C035E1}"/>
              </a:ext>
            </a:extLst>
          </p:cNvPr>
          <p:cNvSpPr txBox="1"/>
          <p:nvPr/>
        </p:nvSpPr>
        <p:spPr bwMode="auto">
          <a:xfrm rot="1031945">
            <a:off x="1123827" y="2916267"/>
            <a:ext cx="749839" cy="461665"/>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time</a:t>
            </a:r>
          </a:p>
        </p:txBody>
      </p:sp>
      <p:sp>
        <p:nvSpPr>
          <p:cNvPr id="17" name="TextBox 16">
            <a:extLst>
              <a:ext uri="{FF2B5EF4-FFF2-40B4-BE49-F238E27FC236}">
                <a16:creationId xmlns:a16="http://schemas.microsoft.com/office/drawing/2014/main" id="{45642718-8B45-E54B-B803-2B38B99AF14C}"/>
              </a:ext>
            </a:extLst>
          </p:cNvPr>
          <p:cNvSpPr txBox="1"/>
          <p:nvPr/>
        </p:nvSpPr>
        <p:spPr bwMode="auto">
          <a:xfrm>
            <a:off x="323528" y="1555566"/>
            <a:ext cx="4500952"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Great English </a:t>
            </a:r>
            <a:r>
              <a:rPr lang="de-DE" dirty="0" err="1">
                <a:latin typeface="Calibri" pitchFamily="-111" charset="0"/>
                <a:ea typeface="Calibri" pitchFamily="-111" charset="0"/>
                <a:cs typeface="Calibri" pitchFamily="-111" charset="0"/>
              </a:rPr>
              <a:t>vowel</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shift</a:t>
            </a:r>
            <a:endParaRPr lang="de-DE" dirty="0">
              <a:latin typeface="Calibri" pitchFamily="-111" charset="0"/>
              <a:ea typeface="Calibri" pitchFamily="-111" charset="0"/>
              <a:cs typeface="Calibri" pitchFamily="-111" charset="0"/>
            </a:endParaRPr>
          </a:p>
          <a:p>
            <a:r>
              <a:rPr lang="de-DE" dirty="0">
                <a:latin typeface="Calibri" pitchFamily="-111" charset="0"/>
                <a:ea typeface="Calibri" pitchFamily="-111" charset="0"/>
                <a:cs typeface="Calibri" pitchFamily="-111" charset="0"/>
              </a:rPr>
              <a:t>(ca. 1150-1600)</a:t>
            </a:r>
          </a:p>
        </p:txBody>
      </p:sp>
      <p:sp>
        <p:nvSpPr>
          <p:cNvPr id="18" name="TextBox 17">
            <a:extLst>
              <a:ext uri="{FF2B5EF4-FFF2-40B4-BE49-F238E27FC236}">
                <a16:creationId xmlns:a16="http://schemas.microsoft.com/office/drawing/2014/main" id="{FC19BE9C-7777-DC4E-B328-ECC637E32EB7}"/>
              </a:ext>
            </a:extLst>
          </p:cNvPr>
          <p:cNvSpPr txBox="1"/>
          <p:nvPr/>
        </p:nvSpPr>
        <p:spPr bwMode="auto">
          <a:xfrm>
            <a:off x="5364088" y="1924898"/>
            <a:ext cx="2520242"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Neuseelanenglisch</a:t>
            </a:r>
            <a:endParaRPr lang="de-DE" dirty="0">
              <a:latin typeface="Calibri" pitchFamily="-111" charset="0"/>
              <a:ea typeface="Calibri" pitchFamily="-111" charset="0"/>
              <a:cs typeface="Calibri" pitchFamily="-111" charset="0"/>
            </a:endParaRPr>
          </a:p>
        </p:txBody>
      </p:sp>
      <p:sp>
        <p:nvSpPr>
          <p:cNvPr id="19" name="TextBox 18">
            <a:extLst>
              <a:ext uri="{FF2B5EF4-FFF2-40B4-BE49-F238E27FC236}">
                <a16:creationId xmlns:a16="http://schemas.microsoft.com/office/drawing/2014/main" id="{4C5A5671-01D2-9043-BB87-EFD7DA67BA02}"/>
              </a:ext>
            </a:extLst>
          </p:cNvPr>
          <p:cNvSpPr txBox="1"/>
          <p:nvPr/>
        </p:nvSpPr>
        <p:spPr bwMode="auto">
          <a:xfrm>
            <a:off x="5862622" y="1552381"/>
            <a:ext cx="1321837"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ca. 1940-</a:t>
            </a:r>
          </a:p>
        </p:txBody>
      </p:sp>
      <p:cxnSp>
        <p:nvCxnSpPr>
          <p:cNvPr id="3" name="Straight Arrow Connector 2">
            <a:extLst>
              <a:ext uri="{FF2B5EF4-FFF2-40B4-BE49-F238E27FC236}">
                <a16:creationId xmlns:a16="http://schemas.microsoft.com/office/drawing/2014/main" id="{E5AFE7B1-A62E-FA4E-925A-2BA610C393DE}"/>
              </a:ext>
            </a:extLst>
          </p:cNvPr>
          <p:cNvCxnSpPr/>
          <p:nvPr/>
        </p:nvCxnSpPr>
        <p:spPr>
          <a:xfrm flipV="1">
            <a:off x="997157" y="5121381"/>
            <a:ext cx="0" cy="691332"/>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69EA9521-A0E5-8D41-A7F7-7905090B2338}"/>
              </a:ext>
            </a:extLst>
          </p:cNvPr>
          <p:cNvCxnSpPr/>
          <p:nvPr/>
        </p:nvCxnSpPr>
        <p:spPr>
          <a:xfrm flipV="1">
            <a:off x="997157" y="4192228"/>
            <a:ext cx="0" cy="691332"/>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2" name="Straight Arrow Connector 21">
            <a:extLst>
              <a:ext uri="{FF2B5EF4-FFF2-40B4-BE49-F238E27FC236}">
                <a16:creationId xmlns:a16="http://schemas.microsoft.com/office/drawing/2014/main" id="{0484E226-5969-3348-B503-FD78900449B9}"/>
              </a:ext>
            </a:extLst>
          </p:cNvPr>
          <p:cNvCxnSpPr/>
          <p:nvPr/>
        </p:nvCxnSpPr>
        <p:spPr>
          <a:xfrm flipV="1">
            <a:off x="997157" y="3279460"/>
            <a:ext cx="0" cy="691332"/>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3C491942-CA19-2740-B986-E90A93D8AB98}"/>
              </a:ext>
            </a:extLst>
          </p:cNvPr>
          <p:cNvCxnSpPr>
            <a:cxnSpLocks/>
          </p:cNvCxnSpPr>
          <p:nvPr/>
        </p:nvCxnSpPr>
        <p:spPr>
          <a:xfrm>
            <a:off x="1124459" y="3277819"/>
            <a:ext cx="628471" cy="162961"/>
          </a:xfrm>
          <a:prstGeom prst="straightConnector1">
            <a:avLst/>
          </a:prstGeom>
          <a:ln>
            <a:solidFill>
              <a:schemeClr val="tx1"/>
            </a:solidFill>
            <a:prstDash val="sysDash"/>
            <a:tailEnd type="triangle"/>
          </a:ln>
        </p:spPr>
        <p:style>
          <a:lnRef idx="2">
            <a:schemeClr val="accent1"/>
          </a:lnRef>
          <a:fillRef idx="0">
            <a:schemeClr val="accent1"/>
          </a:fillRef>
          <a:effectRef idx="1">
            <a:schemeClr val="accent1"/>
          </a:effectRef>
          <a:fontRef idx="minor">
            <a:schemeClr val="tx1"/>
          </a:fontRef>
        </p:style>
      </p:cxnSp>
      <p:sp>
        <p:nvSpPr>
          <p:cNvPr id="25" name="Rectangle 24">
            <a:extLst>
              <a:ext uri="{FF2B5EF4-FFF2-40B4-BE49-F238E27FC236}">
                <a16:creationId xmlns:a16="http://schemas.microsoft.com/office/drawing/2014/main" id="{65647062-1988-E44E-A085-3A1406745F31}"/>
              </a:ext>
            </a:extLst>
          </p:cNvPr>
          <p:cNvSpPr/>
          <p:nvPr/>
        </p:nvSpPr>
        <p:spPr>
          <a:xfrm>
            <a:off x="866555" y="2988099"/>
            <a:ext cx="3312368" cy="3253908"/>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26" name="Rectangle 25">
            <a:extLst>
              <a:ext uri="{FF2B5EF4-FFF2-40B4-BE49-F238E27FC236}">
                <a16:creationId xmlns:a16="http://schemas.microsoft.com/office/drawing/2014/main" id="{79898DA8-16DF-4A44-AAE6-0C78EC8172D4}"/>
              </a:ext>
            </a:extLst>
          </p:cNvPr>
          <p:cNvSpPr/>
          <p:nvPr/>
        </p:nvSpPr>
        <p:spPr>
          <a:xfrm>
            <a:off x="5161232" y="2996952"/>
            <a:ext cx="3312368" cy="3253908"/>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cxnSp>
        <p:nvCxnSpPr>
          <p:cNvPr id="29" name="Straight Arrow Connector 28">
            <a:extLst>
              <a:ext uri="{FF2B5EF4-FFF2-40B4-BE49-F238E27FC236}">
                <a16:creationId xmlns:a16="http://schemas.microsoft.com/office/drawing/2014/main" id="{90F6BF73-D8C2-F14A-BA37-5D4A645814CC}"/>
              </a:ext>
            </a:extLst>
          </p:cNvPr>
          <p:cNvCxnSpPr/>
          <p:nvPr/>
        </p:nvCxnSpPr>
        <p:spPr>
          <a:xfrm flipV="1">
            <a:off x="5862622" y="5150264"/>
            <a:ext cx="0" cy="691332"/>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30" name="Straight Arrow Connector 29">
            <a:extLst>
              <a:ext uri="{FF2B5EF4-FFF2-40B4-BE49-F238E27FC236}">
                <a16:creationId xmlns:a16="http://schemas.microsoft.com/office/drawing/2014/main" id="{FFBD0BCA-3D61-054B-86C5-959019EABB6E}"/>
              </a:ext>
            </a:extLst>
          </p:cNvPr>
          <p:cNvCxnSpPr/>
          <p:nvPr/>
        </p:nvCxnSpPr>
        <p:spPr>
          <a:xfrm flipV="1">
            <a:off x="5862608" y="4012267"/>
            <a:ext cx="0" cy="691332"/>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32" name="TextBox 31">
            <a:extLst>
              <a:ext uri="{FF2B5EF4-FFF2-40B4-BE49-F238E27FC236}">
                <a16:creationId xmlns:a16="http://schemas.microsoft.com/office/drawing/2014/main" id="{C79E1CDA-E677-5B44-80D9-B7D771B14CA1}"/>
              </a:ext>
            </a:extLst>
          </p:cNvPr>
          <p:cNvSpPr txBox="1"/>
          <p:nvPr/>
        </p:nvSpPr>
        <p:spPr bwMode="auto">
          <a:xfrm flipH="1">
            <a:off x="5737543" y="5841596"/>
            <a:ext cx="125065" cy="461665"/>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a</a:t>
            </a:r>
          </a:p>
        </p:txBody>
      </p:sp>
      <p:sp>
        <p:nvSpPr>
          <p:cNvPr id="33" name="TextBox 32">
            <a:extLst>
              <a:ext uri="{FF2B5EF4-FFF2-40B4-BE49-F238E27FC236}">
                <a16:creationId xmlns:a16="http://schemas.microsoft.com/office/drawing/2014/main" id="{8B44EA47-6426-EB4A-A1B3-5B2914CF1651}"/>
              </a:ext>
            </a:extLst>
          </p:cNvPr>
          <p:cNvSpPr txBox="1"/>
          <p:nvPr/>
        </p:nvSpPr>
        <p:spPr bwMode="auto">
          <a:xfrm>
            <a:off x="5708057" y="4688599"/>
            <a:ext cx="314510"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ɛ</a:t>
            </a:r>
            <a:endParaRPr lang="de-DE" dirty="0">
              <a:latin typeface="Calibri" pitchFamily="-111" charset="0"/>
              <a:ea typeface="Calibri" pitchFamily="-111" charset="0"/>
              <a:cs typeface="Calibri" pitchFamily="-111" charset="0"/>
            </a:endParaRPr>
          </a:p>
        </p:txBody>
      </p:sp>
      <p:sp>
        <p:nvSpPr>
          <p:cNvPr id="36" name="TextBox 35">
            <a:extLst>
              <a:ext uri="{FF2B5EF4-FFF2-40B4-BE49-F238E27FC236}">
                <a16:creationId xmlns:a16="http://schemas.microsoft.com/office/drawing/2014/main" id="{7CEC7342-C03E-8E45-BD58-E5B1164C7A64}"/>
              </a:ext>
            </a:extLst>
          </p:cNvPr>
          <p:cNvSpPr txBox="1"/>
          <p:nvPr/>
        </p:nvSpPr>
        <p:spPr bwMode="auto">
          <a:xfrm>
            <a:off x="5730352" y="3476240"/>
            <a:ext cx="277640"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ɪ</a:t>
            </a:r>
            <a:endParaRPr lang="de-DE" dirty="0">
              <a:latin typeface="Calibri" pitchFamily="-111" charset="0"/>
              <a:ea typeface="Calibri" pitchFamily="-111" charset="0"/>
              <a:cs typeface="Calibri" pitchFamily="-111" charset="0"/>
            </a:endParaRPr>
          </a:p>
        </p:txBody>
      </p:sp>
      <p:cxnSp>
        <p:nvCxnSpPr>
          <p:cNvPr id="37" name="Straight Arrow Connector 36">
            <a:extLst>
              <a:ext uri="{FF2B5EF4-FFF2-40B4-BE49-F238E27FC236}">
                <a16:creationId xmlns:a16="http://schemas.microsoft.com/office/drawing/2014/main" id="{90DD5410-687B-0243-90C7-1B120F93421B}"/>
              </a:ext>
            </a:extLst>
          </p:cNvPr>
          <p:cNvCxnSpPr>
            <a:cxnSpLocks/>
          </p:cNvCxnSpPr>
          <p:nvPr/>
        </p:nvCxnSpPr>
        <p:spPr>
          <a:xfrm>
            <a:off x="6007992" y="3719793"/>
            <a:ext cx="809424" cy="354906"/>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39" name="TextBox 38">
            <a:extLst>
              <a:ext uri="{FF2B5EF4-FFF2-40B4-BE49-F238E27FC236}">
                <a16:creationId xmlns:a16="http://schemas.microsoft.com/office/drawing/2014/main" id="{D2A736E2-4F54-AB48-86DC-06AF9BC8C40F}"/>
              </a:ext>
            </a:extLst>
          </p:cNvPr>
          <p:cNvSpPr txBox="1"/>
          <p:nvPr/>
        </p:nvSpPr>
        <p:spPr bwMode="auto">
          <a:xfrm>
            <a:off x="6660161" y="4087419"/>
            <a:ext cx="349776" cy="400110"/>
          </a:xfrm>
          <a:prstGeom prst="rect">
            <a:avLst/>
          </a:prstGeom>
          <a:noFill/>
          <a:ln w="9525">
            <a:noFill/>
            <a:miter lim="800000"/>
            <a:headEnd/>
            <a:tailEnd/>
          </a:ln>
        </p:spPr>
        <p:txBody>
          <a:bodyPr wrap="none" rtlCol="0">
            <a:prstTxWarp prst="textNoShape">
              <a:avLst/>
            </a:prstTxWarp>
            <a:spAutoFit/>
          </a:bodyPr>
          <a:lstStyle/>
          <a:p>
            <a:r>
              <a:rPr lang="de-DE" sz="2000" dirty="0" err="1">
                <a:latin typeface="Calibri" pitchFamily="-111" charset="0"/>
                <a:ea typeface="Calibri" pitchFamily="-111" charset="0"/>
                <a:cs typeface="Calibri" pitchFamily="-111" charset="0"/>
              </a:rPr>
              <a:t>Ə</a:t>
            </a:r>
            <a:endParaRPr lang="de-DE" sz="2000" dirty="0">
              <a:latin typeface="Calibri" pitchFamily="-111" charset="0"/>
              <a:ea typeface="Calibri" pitchFamily="-111" charset="0"/>
              <a:cs typeface="Calibri" pitchFamily="-111" charset="0"/>
            </a:endParaRPr>
          </a:p>
        </p:txBody>
      </p:sp>
      <p:sp>
        <p:nvSpPr>
          <p:cNvPr id="40" name="TextBox 39">
            <a:extLst>
              <a:ext uri="{FF2B5EF4-FFF2-40B4-BE49-F238E27FC236}">
                <a16:creationId xmlns:a16="http://schemas.microsoft.com/office/drawing/2014/main" id="{783A1B12-7F6E-A149-9BBA-DE03C3A9B29B}"/>
              </a:ext>
            </a:extLst>
          </p:cNvPr>
          <p:cNvSpPr txBox="1"/>
          <p:nvPr/>
        </p:nvSpPr>
        <p:spPr bwMode="auto">
          <a:xfrm>
            <a:off x="5800075" y="5279706"/>
            <a:ext cx="655949"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had</a:t>
            </a:r>
            <a:endParaRPr lang="de-DE" dirty="0">
              <a:latin typeface="Calibri" pitchFamily="-111" charset="0"/>
              <a:ea typeface="Calibri" pitchFamily="-111" charset="0"/>
              <a:cs typeface="Calibri" pitchFamily="-111" charset="0"/>
            </a:endParaRPr>
          </a:p>
        </p:txBody>
      </p:sp>
      <p:sp>
        <p:nvSpPr>
          <p:cNvPr id="41" name="TextBox 40">
            <a:extLst>
              <a:ext uri="{FF2B5EF4-FFF2-40B4-BE49-F238E27FC236}">
                <a16:creationId xmlns:a16="http://schemas.microsoft.com/office/drawing/2014/main" id="{59CF5854-3D98-A74D-A509-FB79E88BED99}"/>
              </a:ext>
            </a:extLst>
          </p:cNvPr>
          <p:cNvSpPr txBox="1"/>
          <p:nvPr/>
        </p:nvSpPr>
        <p:spPr bwMode="auto">
          <a:xfrm>
            <a:off x="5809630" y="4176821"/>
            <a:ext cx="809837"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head</a:t>
            </a:r>
            <a:endParaRPr lang="de-DE" dirty="0">
              <a:latin typeface="Calibri" pitchFamily="-111" charset="0"/>
              <a:ea typeface="Calibri" pitchFamily="-111" charset="0"/>
              <a:cs typeface="Calibri" pitchFamily="-111" charset="0"/>
            </a:endParaRPr>
          </a:p>
        </p:txBody>
      </p:sp>
      <p:sp>
        <p:nvSpPr>
          <p:cNvPr id="42" name="TextBox 41">
            <a:extLst>
              <a:ext uri="{FF2B5EF4-FFF2-40B4-BE49-F238E27FC236}">
                <a16:creationId xmlns:a16="http://schemas.microsoft.com/office/drawing/2014/main" id="{1FF74659-80FC-BE4F-BEDA-E865906D4E5B}"/>
              </a:ext>
            </a:extLst>
          </p:cNvPr>
          <p:cNvSpPr txBox="1"/>
          <p:nvPr/>
        </p:nvSpPr>
        <p:spPr bwMode="auto">
          <a:xfrm>
            <a:off x="6247217" y="3476240"/>
            <a:ext cx="579005"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hid</a:t>
            </a:r>
            <a:endParaRPr lang="de-DE" dirty="0">
              <a:latin typeface="Calibri" pitchFamily="-111" charset="0"/>
              <a:ea typeface="Calibri" pitchFamily="-111" charset="0"/>
              <a:cs typeface="Calibri" pitchFamily="-111" charset="0"/>
            </a:endParaRPr>
          </a:p>
        </p:txBody>
      </p:sp>
      <p:sp>
        <p:nvSpPr>
          <p:cNvPr id="7" name="Freeform 6">
            <a:extLst>
              <a:ext uri="{FF2B5EF4-FFF2-40B4-BE49-F238E27FC236}">
                <a16:creationId xmlns:a16="http://schemas.microsoft.com/office/drawing/2014/main" id="{E90006CC-89E3-0347-903B-58203FEB6EAA}"/>
              </a:ext>
            </a:extLst>
          </p:cNvPr>
          <p:cNvSpPr/>
          <p:nvPr/>
        </p:nvSpPr>
        <p:spPr>
          <a:xfrm>
            <a:off x="1768352" y="3249685"/>
            <a:ext cx="281354" cy="823965"/>
          </a:xfrm>
          <a:custGeom>
            <a:avLst/>
            <a:gdLst>
              <a:gd name="connsiteX0" fmla="*/ 281354 w 281354"/>
              <a:gd name="connsiteY0" fmla="*/ 823965 h 823965"/>
              <a:gd name="connsiteX1" fmla="*/ 261257 w 281354"/>
              <a:gd name="connsiteY1" fmla="*/ 572756 h 823965"/>
              <a:gd name="connsiteX2" fmla="*/ 241160 w 281354"/>
              <a:gd name="connsiteY2" fmla="*/ 532563 h 823965"/>
              <a:gd name="connsiteX3" fmla="*/ 211015 w 281354"/>
              <a:gd name="connsiteY3" fmla="*/ 442128 h 823965"/>
              <a:gd name="connsiteX4" fmla="*/ 190918 w 281354"/>
              <a:gd name="connsiteY4" fmla="*/ 411983 h 823965"/>
              <a:gd name="connsiteX5" fmla="*/ 170822 w 281354"/>
              <a:gd name="connsiteY5" fmla="*/ 351693 h 823965"/>
              <a:gd name="connsiteX6" fmla="*/ 100483 w 281354"/>
              <a:gd name="connsiteY6" fmla="*/ 221064 h 823965"/>
              <a:gd name="connsiteX7" fmla="*/ 50242 w 281354"/>
              <a:gd name="connsiteY7" fmla="*/ 110532 h 823965"/>
              <a:gd name="connsiteX8" fmla="*/ 30145 w 281354"/>
              <a:gd name="connsiteY8" fmla="*/ 80387 h 823965"/>
              <a:gd name="connsiteX9" fmla="*/ 10048 w 281354"/>
              <a:gd name="connsiteY9" fmla="*/ 20097 h 823965"/>
              <a:gd name="connsiteX10" fmla="*/ 0 w 281354"/>
              <a:gd name="connsiteY10" fmla="*/ 0 h 823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81354" h="823965">
                <a:moveTo>
                  <a:pt x="281354" y="823965"/>
                </a:moveTo>
                <a:cubicBezTo>
                  <a:pt x="281174" y="820358"/>
                  <a:pt x="281728" y="634170"/>
                  <a:pt x="261257" y="572756"/>
                </a:cubicBezTo>
                <a:cubicBezTo>
                  <a:pt x="256520" y="558546"/>
                  <a:pt x="247859" y="545961"/>
                  <a:pt x="241160" y="532563"/>
                </a:cubicBezTo>
                <a:cubicBezTo>
                  <a:pt x="231565" y="494184"/>
                  <a:pt x="229935" y="479967"/>
                  <a:pt x="211015" y="442128"/>
                </a:cubicBezTo>
                <a:cubicBezTo>
                  <a:pt x="205614" y="431326"/>
                  <a:pt x="197617" y="422031"/>
                  <a:pt x="190918" y="411983"/>
                </a:cubicBezTo>
                <a:cubicBezTo>
                  <a:pt x="184219" y="391886"/>
                  <a:pt x="182573" y="369319"/>
                  <a:pt x="170822" y="351693"/>
                </a:cubicBezTo>
                <a:cubicBezTo>
                  <a:pt x="141915" y="308334"/>
                  <a:pt x="119030" y="276707"/>
                  <a:pt x="100483" y="221064"/>
                </a:cubicBezTo>
                <a:cubicBezTo>
                  <a:pt x="86257" y="178384"/>
                  <a:pt x="80195" y="155461"/>
                  <a:pt x="50242" y="110532"/>
                </a:cubicBezTo>
                <a:cubicBezTo>
                  <a:pt x="43543" y="100484"/>
                  <a:pt x="35050" y="91423"/>
                  <a:pt x="30145" y="80387"/>
                </a:cubicBezTo>
                <a:cubicBezTo>
                  <a:pt x="21541" y="61029"/>
                  <a:pt x="19521" y="39045"/>
                  <a:pt x="10048" y="20097"/>
                </a:cubicBezTo>
                <a:lnTo>
                  <a:pt x="0" y="0"/>
                </a:lnTo>
              </a:path>
            </a:pathLst>
          </a:cu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106392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D9A6DC5-08F9-2645-AF07-166DED13BEAA}"/>
              </a:ext>
            </a:extLst>
          </p:cNvPr>
          <p:cNvSpPr txBox="1"/>
          <p:nvPr/>
        </p:nvSpPr>
        <p:spPr bwMode="auto">
          <a:xfrm>
            <a:off x="414052" y="157830"/>
            <a:ext cx="7617726"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2a. Phonologische Kontraste gehen teilweise/ganz verloren.</a:t>
            </a:r>
          </a:p>
        </p:txBody>
      </p:sp>
      <p:sp>
        <p:nvSpPr>
          <p:cNvPr id="8" name="TextBox 7">
            <a:extLst>
              <a:ext uri="{FF2B5EF4-FFF2-40B4-BE49-F238E27FC236}">
                <a16:creationId xmlns:a16="http://schemas.microsoft.com/office/drawing/2014/main" id="{3A7091F6-D55E-D442-A56E-8CC1E10B811B}"/>
              </a:ext>
            </a:extLst>
          </p:cNvPr>
          <p:cNvSpPr txBox="1"/>
          <p:nvPr/>
        </p:nvSpPr>
        <p:spPr bwMode="auto">
          <a:xfrm>
            <a:off x="414052" y="577646"/>
            <a:ext cx="4857292"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Teilweise (nur in gewissen Kontexten)</a:t>
            </a:r>
          </a:p>
        </p:txBody>
      </p:sp>
      <p:sp>
        <p:nvSpPr>
          <p:cNvPr id="9" name="TextBox 8">
            <a:extLst>
              <a:ext uri="{FF2B5EF4-FFF2-40B4-BE49-F238E27FC236}">
                <a16:creationId xmlns:a16="http://schemas.microsoft.com/office/drawing/2014/main" id="{4AC70C58-E2AD-B84F-9D33-DD2E1B96DF45}"/>
              </a:ext>
            </a:extLst>
          </p:cNvPr>
          <p:cNvSpPr txBox="1"/>
          <p:nvPr/>
        </p:nvSpPr>
        <p:spPr bwMode="auto">
          <a:xfrm>
            <a:off x="387860" y="1120834"/>
            <a:ext cx="7919743"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In australisch-englisch und fast allen englischen Varietäten gibt es einen /</a:t>
            </a:r>
            <a:r>
              <a:rPr lang="de-DE" dirty="0" err="1">
                <a:latin typeface="Calibri" pitchFamily="-111" charset="0"/>
                <a:ea typeface="Calibri" pitchFamily="-111" charset="0"/>
                <a:cs typeface="Calibri" pitchFamily="-111" charset="0"/>
              </a:rPr>
              <a:t>ɛ</a:t>
            </a:r>
            <a:r>
              <a:rPr lang="de-DE" dirty="0">
                <a:latin typeface="Calibri" pitchFamily="-111" charset="0"/>
                <a:ea typeface="Calibri" pitchFamily="-111" charset="0"/>
                <a:cs typeface="Calibri" pitchFamily="-111" charset="0"/>
              </a:rPr>
              <a:t>, a/ Kontrast</a:t>
            </a:r>
          </a:p>
        </p:txBody>
      </p:sp>
      <p:sp>
        <p:nvSpPr>
          <p:cNvPr id="10" name="TextBox 9">
            <a:extLst>
              <a:ext uri="{FF2B5EF4-FFF2-40B4-BE49-F238E27FC236}">
                <a16:creationId xmlns:a16="http://schemas.microsoft.com/office/drawing/2014/main" id="{9556D5AF-0064-8644-83C0-2822AA300F8C}"/>
              </a:ext>
            </a:extLst>
          </p:cNvPr>
          <p:cNvSpPr txBox="1"/>
          <p:nvPr/>
        </p:nvSpPr>
        <p:spPr bwMode="auto">
          <a:xfrm>
            <a:off x="445710" y="2066230"/>
            <a:ext cx="2416624"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bet</a:t>
            </a:r>
            <a:r>
              <a:rPr lang="de-DE" dirty="0">
                <a:latin typeface="Calibri" pitchFamily="-111" charset="0"/>
                <a:ea typeface="Calibri" pitchFamily="-111" charset="0"/>
                <a:cs typeface="Calibri" pitchFamily="-111" charset="0"/>
              </a:rPr>
              <a:t>, bat /</a:t>
            </a:r>
            <a:r>
              <a:rPr lang="de-DE" dirty="0" err="1">
                <a:latin typeface="Calibri" pitchFamily="-111" charset="0"/>
                <a:ea typeface="Calibri" pitchFamily="-111" charset="0"/>
                <a:cs typeface="Calibri" pitchFamily="-111" charset="0"/>
              </a:rPr>
              <a:t>bɛt</a:t>
            </a:r>
            <a:r>
              <a:rPr lang="de-DE" dirty="0">
                <a:latin typeface="Calibri" pitchFamily="-111" charset="0"/>
                <a:ea typeface="Calibri" pitchFamily="-111" charset="0"/>
                <a:cs typeface="Calibri" pitchFamily="-111" charset="0"/>
              </a:rPr>
              <a:t>, bat/</a:t>
            </a:r>
          </a:p>
        </p:txBody>
      </p:sp>
      <p:sp>
        <p:nvSpPr>
          <p:cNvPr id="11" name="TextBox 10">
            <a:extLst>
              <a:ext uri="{FF2B5EF4-FFF2-40B4-BE49-F238E27FC236}">
                <a16:creationId xmlns:a16="http://schemas.microsoft.com/office/drawing/2014/main" id="{91E3627C-4997-034F-9572-555DFB4F341B}"/>
              </a:ext>
            </a:extLst>
          </p:cNvPr>
          <p:cNvSpPr txBox="1"/>
          <p:nvPr/>
        </p:nvSpPr>
        <p:spPr bwMode="auto">
          <a:xfrm>
            <a:off x="0" y="2709907"/>
            <a:ext cx="9144000"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In Melbourne (Victoria, SE Australien) gibt es zunehmend einen Merger vor Lateralen</a:t>
            </a:r>
            <a:r>
              <a:rPr lang="de-DE" baseline="30000" dirty="0">
                <a:latin typeface="Calibri" pitchFamily="-111" charset="0"/>
                <a:ea typeface="Calibri" pitchFamily="-111" charset="0"/>
                <a:cs typeface="Calibri" pitchFamily="-111" charset="0"/>
              </a:rPr>
              <a:t>1</a:t>
            </a:r>
            <a:r>
              <a:rPr lang="de-DE" dirty="0">
                <a:latin typeface="Calibri" pitchFamily="-111" charset="0"/>
                <a:ea typeface="Calibri" pitchFamily="-111" charset="0"/>
                <a:cs typeface="Calibri" pitchFamily="-111" charset="0"/>
              </a:rPr>
              <a:t> ( = der /</a:t>
            </a:r>
            <a:r>
              <a:rPr lang="de-DE" dirty="0" err="1">
                <a:latin typeface="Calibri" pitchFamily="-111" charset="0"/>
                <a:ea typeface="Calibri" pitchFamily="-111" charset="0"/>
                <a:cs typeface="Calibri" pitchFamily="-111" charset="0"/>
              </a:rPr>
              <a:t>ɛ</a:t>
            </a:r>
            <a:r>
              <a:rPr lang="de-DE" dirty="0">
                <a:latin typeface="Calibri" pitchFamily="-111" charset="0"/>
                <a:ea typeface="Calibri" pitchFamily="-111" charset="0"/>
                <a:cs typeface="Calibri" pitchFamily="-111" charset="0"/>
              </a:rPr>
              <a:t>, a/ Kontrast wird </a:t>
            </a:r>
            <a:r>
              <a:rPr lang="de-DE" b="1" dirty="0">
                <a:latin typeface="Calibri" pitchFamily="-111" charset="0"/>
                <a:ea typeface="Calibri" pitchFamily="-111" charset="0"/>
                <a:cs typeface="Calibri" pitchFamily="-111" charset="0"/>
              </a:rPr>
              <a:t>teilweise</a:t>
            </a:r>
            <a:r>
              <a:rPr lang="de-DE" dirty="0">
                <a:latin typeface="Calibri" pitchFamily="-111" charset="0"/>
                <a:ea typeface="Calibri" pitchFamily="-111" charset="0"/>
                <a:cs typeface="Calibri" pitchFamily="-111" charset="0"/>
              </a:rPr>
              <a:t> aufgehoben)</a:t>
            </a:r>
          </a:p>
        </p:txBody>
      </p:sp>
      <p:sp>
        <p:nvSpPr>
          <p:cNvPr id="12" name="TextBox 11">
            <a:extLst>
              <a:ext uri="{FF2B5EF4-FFF2-40B4-BE49-F238E27FC236}">
                <a16:creationId xmlns:a16="http://schemas.microsoft.com/office/drawing/2014/main" id="{5B48761E-B558-0B47-8E1B-4FF0CB39E29F}"/>
              </a:ext>
            </a:extLst>
          </p:cNvPr>
          <p:cNvSpPr txBox="1"/>
          <p:nvPr/>
        </p:nvSpPr>
        <p:spPr bwMode="auto">
          <a:xfrm>
            <a:off x="463021" y="3658652"/>
            <a:ext cx="3460907"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Standardenglisch und Australisch-englisch</a:t>
            </a:r>
          </a:p>
        </p:txBody>
      </p:sp>
      <p:sp>
        <p:nvSpPr>
          <p:cNvPr id="13" name="TextBox 12">
            <a:extLst>
              <a:ext uri="{FF2B5EF4-FFF2-40B4-BE49-F238E27FC236}">
                <a16:creationId xmlns:a16="http://schemas.microsoft.com/office/drawing/2014/main" id="{97B28F9B-8C2F-EE46-9F39-D43E86CB9CF9}"/>
              </a:ext>
            </a:extLst>
          </p:cNvPr>
          <p:cNvSpPr txBox="1"/>
          <p:nvPr/>
        </p:nvSpPr>
        <p:spPr bwMode="auto">
          <a:xfrm>
            <a:off x="611560" y="4725144"/>
            <a:ext cx="1478290"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shell</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shall</a:t>
            </a:r>
            <a:endParaRPr lang="de-DE" dirty="0">
              <a:latin typeface="Calibri" pitchFamily="-111" charset="0"/>
              <a:ea typeface="Calibri" pitchFamily="-111" charset="0"/>
              <a:cs typeface="Calibri" pitchFamily="-111" charset="0"/>
            </a:endParaRPr>
          </a:p>
        </p:txBody>
      </p:sp>
      <p:sp>
        <p:nvSpPr>
          <p:cNvPr id="14" name="Rectangle 13">
            <a:extLst>
              <a:ext uri="{FF2B5EF4-FFF2-40B4-BE49-F238E27FC236}">
                <a16:creationId xmlns:a16="http://schemas.microsoft.com/office/drawing/2014/main" id="{845F91B7-1635-C240-A15A-C467EFA6319D}"/>
              </a:ext>
            </a:extLst>
          </p:cNvPr>
          <p:cNvSpPr/>
          <p:nvPr/>
        </p:nvSpPr>
        <p:spPr>
          <a:xfrm>
            <a:off x="4926628" y="3722916"/>
            <a:ext cx="2685351" cy="461665"/>
          </a:xfrm>
          <a:prstGeom prst="rect">
            <a:avLst/>
          </a:prstGeom>
        </p:spPr>
        <p:txBody>
          <a:bodyPr wrap="none">
            <a:spAutoFit/>
          </a:bodyPr>
          <a:lstStyle/>
          <a:p>
            <a:r>
              <a:rPr lang="de-DE" dirty="0">
                <a:latin typeface="Calibri" pitchFamily="-111" charset="0"/>
                <a:ea typeface="Calibri" pitchFamily="-111" charset="0"/>
                <a:cs typeface="Calibri" pitchFamily="-111" charset="0"/>
              </a:rPr>
              <a:t>Melbourne-Englisch</a:t>
            </a:r>
            <a:endParaRPr lang="de-DE" dirty="0"/>
          </a:p>
        </p:txBody>
      </p:sp>
      <p:sp>
        <p:nvSpPr>
          <p:cNvPr id="15" name="TextBox 14">
            <a:extLst>
              <a:ext uri="{FF2B5EF4-FFF2-40B4-BE49-F238E27FC236}">
                <a16:creationId xmlns:a16="http://schemas.microsoft.com/office/drawing/2014/main" id="{F9F0AE34-28F3-E347-977E-DB8DFA8A526E}"/>
              </a:ext>
            </a:extLst>
          </p:cNvPr>
          <p:cNvSpPr txBox="1"/>
          <p:nvPr/>
        </p:nvSpPr>
        <p:spPr bwMode="auto">
          <a:xfrm>
            <a:off x="867143" y="5502375"/>
            <a:ext cx="314510"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ɛ</a:t>
            </a:r>
            <a:endParaRPr lang="de-DE" dirty="0">
              <a:latin typeface="Calibri" pitchFamily="-111" charset="0"/>
              <a:ea typeface="Calibri" pitchFamily="-111" charset="0"/>
              <a:cs typeface="Calibri" pitchFamily="-111" charset="0"/>
            </a:endParaRPr>
          </a:p>
        </p:txBody>
      </p:sp>
      <p:sp>
        <p:nvSpPr>
          <p:cNvPr id="16" name="TextBox 15">
            <a:extLst>
              <a:ext uri="{FF2B5EF4-FFF2-40B4-BE49-F238E27FC236}">
                <a16:creationId xmlns:a16="http://schemas.microsoft.com/office/drawing/2014/main" id="{6798018F-4607-E34F-9568-B4BA17DD333A}"/>
              </a:ext>
            </a:extLst>
          </p:cNvPr>
          <p:cNvSpPr txBox="1"/>
          <p:nvPr/>
        </p:nvSpPr>
        <p:spPr bwMode="auto">
          <a:xfrm>
            <a:off x="1534975" y="5512376"/>
            <a:ext cx="332142"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a:t>
            </a:r>
          </a:p>
        </p:txBody>
      </p:sp>
      <p:sp>
        <p:nvSpPr>
          <p:cNvPr id="17" name="TextBox 16">
            <a:extLst>
              <a:ext uri="{FF2B5EF4-FFF2-40B4-BE49-F238E27FC236}">
                <a16:creationId xmlns:a16="http://schemas.microsoft.com/office/drawing/2014/main" id="{1B9F3984-AB33-1A45-AC0D-15752B0EED5A}"/>
              </a:ext>
            </a:extLst>
          </p:cNvPr>
          <p:cNvSpPr txBox="1"/>
          <p:nvPr/>
        </p:nvSpPr>
        <p:spPr bwMode="auto">
          <a:xfrm>
            <a:off x="5937162" y="5337987"/>
            <a:ext cx="332142"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a:t>
            </a:r>
          </a:p>
        </p:txBody>
      </p:sp>
      <p:sp>
        <p:nvSpPr>
          <p:cNvPr id="18" name="TextBox 17">
            <a:extLst>
              <a:ext uri="{FF2B5EF4-FFF2-40B4-BE49-F238E27FC236}">
                <a16:creationId xmlns:a16="http://schemas.microsoft.com/office/drawing/2014/main" id="{3C167B7E-1874-D44D-AC8C-9EEECB86AC6B}"/>
              </a:ext>
            </a:extLst>
          </p:cNvPr>
          <p:cNvSpPr txBox="1"/>
          <p:nvPr/>
        </p:nvSpPr>
        <p:spPr bwMode="auto">
          <a:xfrm>
            <a:off x="5364088" y="4655384"/>
            <a:ext cx="1478290"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shell</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shall</a:t>
            </a:r>
            <a:endParaRPr lang="de-DE" dirty="0">
              <a:latin typeface="Calibri" pitchFamily="-111" charset="0"/>
              <a:ea typeface="Calibri" pitchFamily="-111" charset="0"/>
              <a:cs typeface="Calibri" pitchFamily="-111" charset="0"/>
            </a:endParaRPr>
          </a:p>
        </p:txBody>
      </p:sp>
      <p:cxnSp>
        <p:nvCxnSpPr>
          <p:cNvPr id="19" name="Straight Connector 18">
            <a:extLst>
              <a:ext uri="{FF2B5EF4-FFF2-40B4-BE49-F238E27FC236}">
                <a16:creationId xmlns:a16="http://schemas.microsoft.com/office/drawing/2014/main" id="{688DCEC9-39C5-F047-B499-F07A2ED51B18}"/>
              </a:ext>
            </a:extLst>
          </p:cNvPr>
          <p:cNvCxnSpPr/>
          <p:nvPr/>
        </p:nvCxnSpPr>
        <p:spPr>
          <a:xfrm>
            <a:off x="1057042" y="5102427"/>
            <a:ext cx="0" cy="461666"/>
          </a:xfrm>
          <a:prstGeom prst="line">
            <a:avLst/>
          </a:prstGeom>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414CB4A2-FE65-E840-A13F-299195E6311A}"/>
              </a:ext>
            </a:extLst>
          </p:cNvPr>
          <p:cNvCxnSpPr/>
          <p:nvPr/>
        </p:nvCxnSpPr>
        <p:spPr>
          <a:xfrm>
            <a:off x="1763688" y="5117049"/>
            <a:ext cx="0" cy="461666"/>
          </a:xfrm>
          <a:prstGeom prst="line">
            <a:avLst/>
          </a:prstGeom>
        </p:spPr>
        <p:style>
          <a:lnRef idx="2">
            <a:schemeClr val="accent1"/>
          </a:lnRef>
          <a:fillRef idx="0">
            <a:schemeClr val="accent1"/>
          </a:fillRef>
          <a:effectRef idx="1">
            <a:schemeClr val="accent1"/>
          </a:effectRef>
          <a:fontRef idx="minor">
            <a:schemeClr val="tx1"/>
          </a:fontRef>
        </p:style>
      </p:cxnSp>
      <p:grpSp>
        <p:nvGrpSpPr>
          <p:cNvPr id="23" name="Group 22">
            <a:extLst>
              <a:ext uri="{FF2B5EF4-FFF2-40B4-BE49-F238E27FC236}">
                <a16:creationId xmlns:a16="http://schemas.microsoft.com/office/drawing/2014/main" id="{06D824F3-5B39-7A48-BAEC-EA069119829E}"/>
              </a:ext>
            </a:extLst>
          </p:cNvPr>
          <p:cNvGrpSpPr/>
          <p:nvPr/>
        </p:nvGrpSpPr>
        <p:grpSpPr>
          <a:xfrm flipV="1">
            <a:off x="5808618" y="5050440"/>
            <a:ext cx="589229" cy="402432"/>
            <a:chOff x="3706743" y="5168218"/>
            <a:chExt cx="589229" cy="402432"/>
          </a:xfrm>
        </p:grpSpPr>
        <p:cxnSp>
          <p:nvCxnSpPr>
            <p:cNvPr id="21" name="Straight Connector 20">
              <a:extLst>
                <a:ext uri="{FF2B5EF4-FFF2-40B4-BE49-F238E27FC236}">
                  <a16:creationId xmlns:a16="http://schemas.microsoft.com/office/drawing/2014/main" id="{4D9FB390-6E5C-E947-91CB-C48A85DF4AFE}"/>
                </a:ext>
              </a:extLst>
            </p:cNvPr>
            <p:cNvCxnSpPr>
              <a:cxnSpLocks/>
            </p:cNvCxnSpPr>
            <p:nvPr/>
          </p:nvCxnSpPr>
          <p:spPr>
            <a:xfrm flipH="1">
              <a:off x="3706743" y="5168219"/>
              <a:ext cx="295160" cy="402431"/>
            </a:xfrm>
            <a:prstGeom prst="line">
              <a:avLst/>
            </a:prstGeom>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95091DA0-F3EA-BA4E-9E05-61670562591E}"/>
                </a:ext>
              </a:extLst>
            </p:cNvPr>
            <p:cNvCxnSpPr>
              <a:cxnSpLocks/>
            </p:cNvCxnSpPr>
            <p:nvPr/>
          </p:nvCxnSpPr>
          <p:spPr>
            <a:xfrm>
              <a:off x="4000812" y="5168218"/>
              <a:ext cx="295160" cy="402431"/>
            </a:xfrm>
            <a:prstGeom prst="line">
              <a:avLst/>
            </a:prstGeom>
          </p:spPr>
          <p:style>
            <a:lnRef idx="2">
              <a:schemeClr val="accent1"/>
            </a:lnRef>
            <a:fillRef idx="0">
              <a:schemeClr val="accent1"/>
            </a:fillRef>
            <a:effectRef idx="1">
              <a:schemeClr val="accent1"/>
            </a:effectRef>
            <a:fontRef idx="minor">
              <a:schemeClr val="tx1"/>
            </a:fontRef>
          </p:style>
        </p:cxnSp>
      </p:grpSp>
      <p:sp>
        <p:nvSpPr>
          <p:cNvPr id="2" name="TextBox 1">
            <a:extLst>
              <a:ext uri="{FF2B5EF4-FFF2-40B4-BE49-F238E27FC236}">
                <a16:creationId xmlns:a16="http://schemas.microsoft.com/office/drawing/2014/main" id="{661161AA-E6C3-3D46-A58A-7A6286D67E31}"/>
              </a:ext>
            </a:extLst>
          </p:cNvPr>
          <p:cNvSpPr txBox="1"/>
          <p:nvPr/>
        </p:nvSpPr>
        <p:spPr bwMode="auto">
          <a:xfrm>
            <a:off x="254138" y="6279606"/>
            <a:ext cx="8635723" cy="369332"/>
          </a:xfrm>
          <a:prstGeom prst="rect">
            <a:avLst/>
          </a:prstGeom>
          <a:noFill/>
          <a:ln w="9525">
            <a:noFill/>
            <a:miter lim="800000"/>
            <a:headEnd/>
            <a:tailEnd/>
          </a:ln>
        </p:spPr>
        <p:txBody>
          <a:bodyPr wrap="square" rtlCol="0">
            <a:prstTxWarp prst="textNoShape">
              <a:avLst/>
            </a:prstTxWarp>
            <a:spAutoFit/>
          </a:bodyPr>
          <a:lstStyle/>
          <a:p>
            <a:r>
              <a:rPr lang="de-DE" sz="1800" dirty="0">
                <a:latin typeface="Calibri" pitchFamily="-111" charset="0"/>
                <a:ea typeface="Calibri" pitchFamily="-111" charset="0"/>
                <a:cs typeface="Calibri" pitchFamily="-111" charset="0"/>
              </a:rPr>
              <a:t>1. </a:t>
            </a:r>
            <a:r>
              <a:rPr lang="de-DE" sz="1800" dirty="0" err="1">
                <a:latin typeface="Calibri" pitchFamily="-111" charset="0"/>
                <a:ea typeface="Calibri" pitchFamily="-111" charset="0"/>
                <a:cs typeface="Calibri" pitchFamily="-111" charset="0"/>
              </a:rPr>
              <a:t>Loakes</a:t>
            </a:r>
            <a:r>
              <a:rPr lang="de-DE" sz="1800" dirty="0">
                <a:latin typeface="Calibri" pitchFamily="-111" charset="0"/>
                <a:ea typeface="Calibri" pitchFamily="-111" charset="0"/>
                <a:cs typeface="Calibri" pitchFamily="-111" charset="0"/>
              </a:rPr>
              <a:t>, </a:t>
            </a:r>
            <a:r>
              <a:rPr lang="de-DE" sz="1800" dirty="0" err="1">
                <a:latin typeface="Calibri" pitchFamily="-111" charset="0"/>
                <a:ea typeface="Calibri" pitchFamily="-111" charset="0"/>
                <a:cs typeface="Calibri" pitchFamily="-111" charset="0"/>
              </a:rPr>
              <a:t>Clothier</a:t>
            </a:r>
            <a:r>
              <a:rPr lang="de-DE" sz="1800" dirty="0">
                <a:latin typeface="Calibri" pitchFamily="-111" charset="0"/>
                <a:ea typeface="Calibri" pitchFamily="-111" charset="0"/>
                <a:cs typeface="Calibri" pitchFamily="-111" charset="0"/>
              </a:rPr>
              <a:t>, Hajek, Fletcher (2014) </a:t>
            </a:r>
            <a:r>
              <a:rPr lang="de-DE" sz="1800" i="1" dirty="0" err="1">
                <a:latin typeface="Calibri" pitchFamily="-111" charset="0"/>
                <a:ea typeface="Calibri" pitchFamily="-111" charset="0"/>
                <a:cs typeface="Calibri" pitchFamily="-111" charset="0"/>
              </a:rPr>
              <a:t>Australian</a:t>
            </a:r>
            <a:r>
              <a:rPr lang="de-DE" sz="1800" i="1" dirty="0">
                <a:latin typeface="Calibri" pitchFamily="-111" charset="0"/>
                <a:ea typeface="Calibri" pitchFamily="-111" charset="0"/>
                <a:cs typeface="Calibri" pitchFamily="-111" charset="0"/>
              </a:rPr>
              <a:t> Journal </a:t>
            </a:r>
            <a:r>
              <a:rPr lang="de-DE" sz="1800" i="1" dirty="0" err="1">
                <a:latin typeface="Calibri" pitchFamily="-111" charset="0"/>
                <a:ea typeface="Calibri" pitchFamily="-111" charset="0"/>
                <a:cs typeface="Calibri" pitchFamily="-111" charset="0"/>
              </a:rPr>
              <a:t>of</a:t>
            </a:r>
            <a:r>
              <a:rPr lang="de-DE" sz="1800" i="1" dirty="0">
                <a:latin typeface="Calibri" pitchFamily="-111" charset="0"/>
                <a:ea typeface="Calibri" pitchFamily="-111" charset="0"/>
                <a:cs typeface="Calibri" pitchFamily="-111" charset="0"/>
              </a:rPr>
              <a:t> </a:t>
            </a:r>
            <a:r>
              <a:rPr lang="de-DE" sz="1800" i="1" dirty="0" err="1">
                <a:latin typeface="Calibri" pitchFamily="-111" charset="0"/>
                <a:ea typeface="Calibri" pitchFamily="-111" charset="0"/>
                <a:cs typeface="Calibri" pitchFamily="-111" charset="0"/>
              </a:rPr>
              <a:t>Linguistics</a:t>
            </a:r>
            <a:r>
              <a:rPr lang="de-DE" sz="1800" dirty="0">
                <a:latin typeface="Calibri" pitchFamily="-111" charset="0"/>
                <a:ea typeface="Calibri" pitchFamily="-111" charset="0"/>
                <a:cs typeface="Calibri" pitchFamily="-111" charset="0"/>
              </a:rPr>
              <a:t>, 34, 436-452.</a:t>
            </a:r>
          </a:p>
        </p:txBody>
      </p:sp>
    </p:spTree>
    <p:extLst>
      <p:ext uri="{BB962C8B-B14F-4D97-AF65-F5344CB8AC3E}">
        <p14:creationId xmlns:p14="http://schemas.microsoft.com/office/powerpoint/2010/main" val="13946774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B127F204-F51C-FF4D-AE54-DC8B8937421B}"/>
              </a:ext>
            </a:extLst>
          </p:cNvPr>
          <p:cNvSpPr>
            <a:spLocks/>
          </p:cNvSpPr>
          <p:nvPr/>
        </p:nvSpPr>
        <p:spPr bwMode="auto">
          <a:xfrm>
            <a:off x="1902956" y="128745"/>
            <a:ext cx="4968552" cy="432048"/>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en-US" dirty="0" err="1">
                <a:solidFill>
                  <a:schemeClr val="dk1"/>
                </a:solidFill>
                <a:latin typeface="Calibri"/>
                <a:ea typeface="+mn-ea"/>
                <a:cs typeface="Calibri"/>
              </a:rPr>
              <a:t>Lautwandel</a:t>
            </a:r>
            <a:r>
              <a:rPr lang="en-US" dirty="0">
                <a:solidFill>
                  <a:schemeClr val="dk1"/>
                </a:solidFill>
                <a:latin typeface="Calibri"/>
                <a:ea typeface="+mn-ea"/>
                <a:cs typeface="Calibri"/>
              </a:rPr>
              <a:t>, </a:t>
            </a:r>
            <a:r>
              <a:rPr lang="en-US" dirty="0" err="1">
                <a:solidFill>
                  <a:schemeClr val="dk1"/>
                </a:solidFill>
                <a:latin typeface="Calibri"/>
                <a:ea typeface="+mn-ea"/>
                <a:cs typeface="Calibri"/>
              </a:rPr>
              <a:t>Phonetik</a:t>
            </a:r>
            <a:r>
              <a:rPr lang="en-US" dirty="0">
                <a:solidFill>
                  <a:schemeClr val="dk1"/>
                </a:solidFill>
                <a:latin typeface="Calibri"/>
                <a:ea typeface="+mn-ea"/>
                <a:cs typeface="Calibri"/>
              </a:rPr>
              <a:t> und </a:t>
            </a:r>
            <a:r>
              <a:rPr lang="en-US" dirty="0" err="1">
                <a:solidFill>
                  <a:schemeClr val="dk1"/>
                </a:solidFill>
                <a:latin typeface="Calibri"/>
                <a:ea typeface="+mn-ea"/>
                <a:cs typeface="Calibri"/>
              </a:rPr>
              <a:t>Phonologie</a:t>
            </a:r>
            <a:endParaRPr lang="en-US" dirty="0">
              <a:solidFill>
                <a:schemeClr val="dk1"/>
              </a:solidFill>
              <a:latin typeface="Calibri"/>
              <a:ea typeface="+mn-ea"/>
              <a:cs typeface="Calibri"/>
            </a:endParaRPr>
          </a:p>
        </p:txBody>
      </p:sp>
      <p:sp>
        <p:nvSpPr>
          <p:cNvPr id="5" name="TextBox 4">
            <a:extLst>
              <a:ext uri="{FF2B5EF4-FFF2-40B4-BE49-F238E27FC236}">
                <a16:creationId xmlns:a16="http://schemas.microsoft.com/office/drawing/2014/main" id="{255237C6-15BA-0949-9E0C-16AC4D2EF548}"/>
              </a:ext>
            </a:extLst>
          </p:cNvPr>
          <p:cNvSpPr txBox="1"/>
          <p:nvPr/>
        </p:nvSpPr>
        <p:spPr bwMode="auto">
          <a:xfrm>
            <a:off x="683568" y="692696"/>
            <a:ext cx="6961073"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2b. Phonologische Kontraste gehen komplett verloren</a:t>
            </a:r>
            <a:r>
              <a:rPr lang="de-DE" dirty="0">
                <a:latin typeface="Calibri" pitchFamily="-111" charset="0"/>
                <a:ea typeface="Calibri" pitchFamily="-111" charset="0"/>
                <a:cs typeface="Calibri" pitchFamily="-111" charset="0"/>
              </a:rPr>
              <a:t>.</a:t>
            </a:r>
          </a:p>
        </p:txBody>
      </p:sp>
      <p:sp>
        <p:nvSpPr>
          <p:cNvPr id="6" name="TextBox 5">
            <a:extLst>
              <a:ext uri="{FF2B5EF4-FFF2-40B4-BE49-F238E27FC236}">
                <a16:creationId xmlns:a16="http://schemas.microsoft.com/office/drawing/2014/main" id="{85AB2391-03B6-644C-A2A9-7563756F47C2}"/>
              </a:ext>
            </a:extLst>
          </p:cNvPr>
          <p:cNvSpPr txBox="1"/>
          <p:nvPr/>
        </p:nvSpPr>
        <p:spPr bwMode="auto">
          <a:xfrm>
            <a:off x="683568" y="1154361"/>
            <a:ext cx="3744416" cy="461665"/>
          </a:xfrm>
          <a:prstGeom prst="rect">
            <a:avLst/>
          </a:prstGeom>
          <a:noFill/>
          <a:ln w="9525">
            <a:noFill/>
            <a:miter lim="800000"/>
            <a:headEnd/>
            <a:tailEnd/>
          </a:ln>
        </p:spPr>
        <p:txBody>
          <a:bodyPr wrap="squar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In allen Kontexten</a:t>
            </a:r>
          </a:p>
        </p:txBody>
      </p:sp>
      <p:sp>
        <p:nvSpPr>
          <p:cNvPr id="7" name="TextBox 6">
            <a:extLst>
              <a:ext uri="{FF2B5EF4-FFF2-40B4-BE49-F238E27FC236}">
                <a16:creationId xmlns:a16="http://schemas.microsoft.com/office/drawing/2014/main" id="{0F71600D-0771-4A40-AA58-0102C7EA7D5B}"/>
              </a:ext>
            </a:extLst>
          </p:cNvPr>
          <p:cNvSpPr txBox="1"/>
          <p:nvPr/>
        </p:nvSpPr>
        <p:spPr bwMode="auto">
          <a:xfrm>
            <a:off x="611560" y="1852593"/>
            <a:ext cx="2682145"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Neuseelandenglisch</a:t>
            </a:r>
          </a:p>
        </p:txBody>
      </p:sp>
      <p:sp>
        <p:nvSpPr>
          <p:cNvPr id="8" name="TextBox 7">
            <a:extLst>
              <a:ext uri="{FF2B5EF4-FFF2-40B4-BE49-F238E27FC236}">
                <a16:creationId xmlns:a16="http://schemas.microsoft.com/office/drawing/2014/main" id="{396C4A9C-9291-2247-AC05-8D1185A18F24}"/>
              </a:ext>
            </a:extLst>
          </p:cNvPr>
          <p:cNvSpPr txBox="1"/>
          <p:nvPr/>
        </p:nvSpPr>
        <p:spPr bwMode="auto">
          <a:xfrm>
            <a:off x="611560" y="2437320"/>
            <a:ext cx="7848872" cy="1200329"/>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Ältere Leute differenzieren noch zwischen '</a:t>
            </a:r>
            <a:r>
              <a:rPr lang="de-DE" dirty="0" err="1">
                <a:latin typeface="Calibri" pitchFamily="-111" charset="0"/>
                <a:ea typeface="Calibri" pitchFamily="-111" charset="0"/>
                <a:cs typeface="Calibri" pitchFamily="-111" charset="0"/>
              </a:rPr>
              <a:t>hear</a:t>
            </a:r>
            <a:r>
              <a:rPr lang="de-DE" dirty="0">
                <a:latin typeface="Calibri" pitchFamily="-111" charset="0"/>
                <a:ea typeface="Calibri" pitchFamily="-111" charset="0"/>
                <a:cs typeface="Calibri" pitchFamily="-111" charset="0"/>
              </a:rPr>
              <a:t>' / '</a:t>
            </a:r>
            <a:r>
              <a:rPr lang="de-DE" dirty="0" err="1">
                <a:latin typeface="Calibri" pitchFamily="-111" charset="0"/>
                <a:ea typeface="Calibri" pitchFamily="-111" charset="0"/>
                <a:cs typeface="Calibri" pitchFamily="-111" charset="0"/>
              </a:rPr>
              <a:t>hair</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fear</a:t>
            </a:r>
            <a:r>
              <a:rPr lang="de-DE" dirty="0">
                <a:latin typeface="Calibri" pitchFamily="-111" charset="0"/>
                <a:ea typeface="Calibri" pitchFamily="-111" charset="0"/>
                <a:cs typeface="Calibri" pitchFamily="-111" charset="0"/>
              </a:rPr>
              <a:t>'/'fair', jüngere Leute so gut wie gar nicht (Gordon &amp; </a:t>
            </a:r>
            <a:r>
              <a:rPr lang="de-DE" dirty="0" err="1">
                <a:latin typeface="Calibri" pitchFamily="-111" charset="0"/>
                <a:ea typeface="Calibri" pitchFamily="-111" charset="0"/>
                <a:cs typeface="Calibri" pitchFamily="-111" charset="0"/>
              </a:rPr>
              <a:t>Maclagen</a:t>
            </a:r>
            <a:r>
              <a:rPr lang="de-DE" dirty="0">
                <a:latin typeface="Calibri" pitchFamily="-111" charset="0"/>
                <a:ea typeface="Calibri" pitchFamily="-111" charset="0"/>
                <a:cs typeface="Calibri" pitchFamily="-111" charset="0"/>
              </a:rPr>
              <a:t>, 2001)  – dies ist in allen Kontexten </a:t>
            </a:r>
          </a:p>
        </p:txBody>
      </p:sp>
      <p:sp>
        <p:nvSpPr>
          <p:cNvPr id="9" name="TextBox 8">
            <a:extLst>
              <a:ext uri="{FF2B5EF4-FFF2-40B4-BE49-F238E27FC236}">
                <a16:creationId xmlns:a16="http://schemas.microsoft.com/office/drawing/2014/main" id="{17A4013B-7755-7C45-A50C-5A8794334941}"/>
              </a:ext>
            </a:extLst>
          </p:cNvPr>
          <p:cNvSpPr txBox="1"/>
          <p:nvPr/>
        </p:nvSpPr>
        <p:spPr bwMode="auto">
          <a:xfrm>
            <a:off x="611560" y="4032647"/>
            <a:ext cx="2321469"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Standardenglisch</a:t>
            </a:r>
          </a:p>
        </p:txBody>
      </p:sp>
      <p:sp>
        <p:nvSpPr>
          <p:cNvPr id="10" name="TextBox 9">
            <a:extLst>
              <a:ext uri="{FF2B5EF4-FFF2-40B4-BE49-F238E27FC236}">
                <a16:creationId xmlns:a16="http://schemas.microsoft.com/office/drawing/2014/main" id="{291942E4-90F2-AD42-90B7-DBD3EA941487}"/>
              </a:ext>
            </a:extLst>
          </p:cNvPr>
          <p:cNvSpPr txBox="1"/>
          <p:nvPr/>
        </p:nvSpPr>
        <p:spPr bwMode="auto">
          <a:xfrm>
            <a:off x="611560" y="4725144"/>
            <a:ext cx="1362040"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hear</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hair</a:t>
            </a:r>
            <a:endParaRPr lang="de-DE" dirty="0">
              <a:latin typeface="Calibri" pitchFamily="-111" charset="0"/>
              <a:ea typeface="Calibri" pitchFamily="-111" charset="0"/>
              <a:cs typeface="Calibri" pitchFamily="-111" charset="0"/>
            </a:endParaRPr>
          </a:p>
        </p:txBody>
      </p:sp>
      <p:sp>
        <p:nvSpPr>
          <p:cNvPr id="13" name="TextBox 12">
            <a:extLst>
              <a:ext uri="{FF2B5EF4-FFF2-40B4-BE49-F238E27FC236}">
                <a16:creationId xmlns:a16="http://schemas.microsoft.com/office/drawing/2014/main" id="{F8A8128A-1B98-D24E-A7A8-9268EF626F0A}"/>
              </a:ext>
            </a:extLst>
          </p:cNvPr>
          <p:cNvSpPr txBox="1"/>
          <p:nvPr/>
        </p:nvSpPr>
        <p:spPr bwMode="auto">
          <a:xfrm>
            <a:off x="7048484" y="5407746"/>
            <a:ext cx="415498"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iə</a:t>
            </a:r>
            <a:endParaRPr lang="de-DE" dirty="0">
              <a:latin typeface="Calibri" pitchFamily="-111" charset="0"/>
              <a:ea typeface="Calibri" pitchFamily="-111" charset="0"/>
              <a:cs typeface="Calibri" pitchFamily="-111" charset="0"/>
            </a:endParaRPr>
          </a:p>
        </p:txBody>
      </p:sp>
      <p:sp>
        <p:nvSpPr>
          <p:cNvPr id="14" name="TextBox 13">
            <a:extLst>
              <a:ext uri="{FF2B5EF4-FFF2-40B4-BE49-F238E27FC236}">
                <a16:creationId xmlns:a16="http://schemas.microsoft.com/office/drawing/2014/main" id="{A9BE0DD1-B943-974B-9EB5-C16A71EB2B0F}"/>
              </a:ext>
            </a:extLst>
          </p:cNvPr>
          <p:cNvSpPr txBox="1"/>
          <p:nvPr/>
        </p:nvSpPr>
        <p:spPr bwMode="auto">
          <a:xfrm>
            <a:off x="6475410" y="4725143"/>
            <a:ext cx="1362040"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hear</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hair</a:t>
            </a:r>
            <a:endParaRPr lang="de-DE" dirty="0">
              <a:latin typeface="Calibri" pitchFamily="-111" charset="0"/>
              <a:ea typeface="Calibri" pitchFamily="-111" charset="0"/>
              <a:cs typeface="Calibri" pitchFamily="-111" charset="0"/>
            </a:endParaRPr>
          </a:p>
        </p:txBody>
      </p:sp>
      <p:cxnSp>
        <p:nvCxnSpPr>
          <p:cNvPr id="15" name="Straight Connector 14">
            <a:extLst>
              <a:ext uri="{FF2B5EF4-FFF2-40B4-BE49-F238E27FC236}">
                <a16:creationId xmlns:a16="http://schemas.microsoft.com/office/drawing/2014/main" id="{7D7384CC-0B49-884E-86A5-67B21DF70FF6}"/>
              </a:ext>
            </a:extLst>
          </p:cNvPr>
          <p:cNvCxnSpPr/>
          <p:nvPr/>
        </p:nvCxnSpPr>
        <p:spPr>
          <a:xfrm>
            <a:off x="1057042" y="5102427"/>
            <a:ext cx="0" cy="461666"/>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5FA1DA36-E448-7F4D-AE5E-1B4549CC70BA}"/>
              </a:ext>
            </a:extLst>
          </p:cNvPr>
          <p:cNvCxnSpPr/>
          <p:nvPr/>
        </p:nvCxnSpPr>
        <p:spPr>
          <a:xfrm>
            <a:off x="1619672" y="5120199"/>
            <a:ext cx="0" cy="461666"/>
          </a:xfrm>
          <a:prstGeom prst="line">
            <a:avLst/>
          </a:prstGeom>
        </p:spPr>
        <p:style>
          <a:lnRef idx="2">
            <a:schemeClr val="accent1"/>
          </a:lnRef>
          <a:fillRef idx="0">
            <a:schemeClr val="accent1"/>
          </a:fillRef>
          <a:effectRef idx="1">
            <a:schemeClr val="accent1"/>
          </a:effectRef>
          <a:fontRef idx="minor">
            <a:schemeClr val="tx1"/>
          </a:fontRef>
        </p:style>
      </p:cxnSp>
      <p:grpSp>
        <p:nvGrpSpPr>
          <p:cNvPr id="17" name="Group 16">
            <a:extLst>
              <a:ext uri="{FF2B5EF4-FFF2-40B4-BE49-F238E27FC236}">
                <a16:creationId xmlns:a16="http://schemas.microsoft.com/office/drawing/2014/main" id="{D479B1FB-5677-F24D-B0AF-F8E5E8836124}"/>
              </a:ext>
            </a:extLst>
          </p:cNvPr>
          <p:cNvGrpSpPr/>
          <p:nvPr/>
        </p:nvGrpSpPr>
        <p:grpSpPr>
          <a:xfrm flipV="1">
            <a:off x="6919940" y="5120199"/>
            <a:ext cx="589229" cy="402432"/>
            <a:chOff x="3706743" y="5168218"/>
            <a:chExt cx="589229" cy="402432"/>
          </a:xfrm>
        </p:grpSpPr>
        <p:cxnSp>
          <p:nvCxnSpPr>
            <p:cNvPr id="18" name="Straight Connector 17">
              <a:extLst>
                <a:ext uri="{FF2B5EF4-FFF2-40B4-BE49-F238E27FC236}">
                  <a16:creationId xmlns:a16="http://schemas.microsoft.com/office/drawing/2014/main" id="{C713BC8A-B75A-7943-9899-E372238948B6}"/>
                </a:ext>
              </a:extLst>
            </p:cNvPr>
            <p:cNvCxnSpPr>
              <a:cxnSpLocks/>
            </p:cNvCxnSpPr>
            <p:nvPr/>
          </p:nvCxnSpPr>
          <p:spPr>
            <a:xfrm flipH="1">
              <a:off x="3706743" y="5168219"/>
              <a:ext cx="295160" cy="4024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EDA067ED-2257-F246-B3B3-FBB9A91B3D16}"/>
                </a:ext>
              </a:extLst>
            </p:cNvPr>
            <p:cNvCxnSpPr>
              <a:cxnSpLocks/>
            </p:cNvCxnSpPr>
            <p:nvPr/>
          </p:nvCxnSpPr>
          <p:spPr>
            <a:xfrm>
              <a:off x="4000812" y="5168218"/>
              <a:ext cx="295160" cy="402431"/>
            </a:xfrm>
            <a:prstGeom prst="line">
              <a:avLst/>
            </a:prstGeom>
          </p:spPr>
          <p:style>
            <a:lnRef idx="2">
              <a:schemeClr val="accent1"/>
            </a:lnRef>
            <a:fillRef idx="0">
              <a:schemeClr val="accent1"/>
            </a:fillRef>
            <a:effectRef idx="1">
              <a:schemeClr val="accent1"/>
            </a:effectRef>
            <a:fontRef idx="minor">
              <a:schemeClr val="tx1"/>
            </a:fontRef>
          </p:style>
        </p:cxnSp>
      </p:grpSp>
      <p:sp>
        <p:nvSpPr>
          <p:cNvPr id="20" name="TextBox 19">
            <a:extLst>
              <a:ext uri="{FF2B5EF4-FFF2-40B4-BE49-F238E27FC236}">
                <a16:creationId xmlns:a16="http://schemas.microsoft.com/office/drawing/2014/main" id="{21D40C18-A01C-9D48-A0E4-E5FCE49ED3EF}"/>
              </a:ext>
            </a:extLst>
          </p:cNvPr>
          <p:cNvSpPr txBox="1"/>
          <p:nvPr/>
        </p:nvSpPr>
        <p:spPr bwMode="auto">
          <a:xfrm>
            <a:off x="5898008" y="4197381"/>
            <a:ext cx="2716449"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Junge Neuseeländer</a:t>
            </a:r>
          </a:p>
        </p:txBody>
      </p:sp>
      <p:sp>
        <p:nvSpPr>
          <p:cNvPr id="21" name="TextBox 20">
            <a:extLst>
              <a:ext uri="{FF2B5EF4-FFF2-40B4-BE49-F238E27FC236}">
                <a16:creationId xmlns:a16="http://schemas.microsoft.com/office/drawing/2014/main" id="{2AE59D5C-BC25-1E48-9A3C-851292EA5210}"/>
              </a:ext>
            </a:extLst>
          </p:cNvPr>
          <p:cNvSpPr txBox="1"/>
          <p:nvPr/>
        </p:nvSpPr>
        <p:spPr bwMode="auto">
          <a:xfrm>
            <a:off x="857913" y="5564092"/>
            <a:ext cx="415498"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iə</a:t>
            </a:r>
            <a:endParaRPr lang="de-DE" dirty="0">
              <a:latin typeface="Calibri" pitchFamily="-111" charset="0"/>
              <a:ea typeface="Calibri" pitchFamily="-111" charset="0"/>
              <a:cs typeface="Calibri" pitchFamily="-111" charset="0"/>
            </a:endParaRPr>
          </a:p>
        </p:txBody>
      </p:sp>
      <p:sp>
        <p:nvSpPr>
          <p:cNvPr id="22" name="TextBox 21">
            <a:extLst>
              <a:ext uri="{FF2B5EF4-FFF2-40B4-BE49-F238E27FC236}">
                <a16:creationId xmlns:a16="http://schemas.microsoft.com/office/drawing/2014/main" id="{70DB2D17-161E-A749-936C-82EDA017F21A}"/>
              </a:ext>
            </a:extLst>
          </p:cNvPr>
          <p:cNvSpPr txBox="1"/>
          <p:nvPr/>
        </p:nvSpPr>
        <p:spPr bwMode="auto">
          <a:xfrm>
            <a:off x="1411923" y="5564092"/>
            <a:ext cx="492443"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eə</a:t>
            </a:r>
            <a:endParaRPr lang="de-DE" dirty="0">
              <a:latin typeface="Calibri" pitchFamily="-111" charset="0"/>
              <a:ea typeface="Calibri" pitchFamily="-111" charset="0"/>
              <a:cs typeface="Calibri" pitchFamily="-111" charset="0"/>
            </a:endParaRPr>
          </a:p>
        </p:txBody>
      </p:sp>
      <p:sp>
        <p:nvSpPr>
          <p:cNvPr id="23" name="TextBox 22">
            <a:extLst>
              <a:ext uri="{FF2B5EF4-FFF2-40B4-BE49-F238E27FC236}">
                <a16:creationId xmlns:a16="http://schemas.microsoft.com/office/drawing/2014/main" id="{A0C8F47A-F987-DB40-BA2F-058378D0C2BE}"/>
              </a:ext>
            </a:extLst>
          </p:cNvPr>
          <p:cNvSpPr txBox="1"/>
          <p:nvPr/>
        </p:nvSpPr>
        <p:spPr bwMode="auto">
          <a:xfrm>
            <a:off x="393230" y="4428214"/>
            <a:ext cx="2758127"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Ältere Neuseeländer</a:t>
            </a:r>
          </a:p>
        </p:txBody>
      </p:sp>
      <p:sp>
        <p:nvSpPr>
          <p:cNvPr id="2" name="TextBox 1">
            <a:extLst>
              <a:ext uri="{FF2B5EF4-FFF2-40B4-BE49-F238E27FC236}">
                <a16:creationId xmlns:a16="http://schemas.microsoft.com/office/drawing/2014/main" id="{EBDF797C-58EF-E843-A1B5-E175765CE803}"/>
              </a:ext>
            </a:extLst>
          </p:cNvPr>
          <p:cNvSpPr txBox="1"/>
          <p:nvPr/>
        </p:nvSpPr>
        <p:spPr bwMode="auto">
          <a:xfrm>
            <a:off x="393230" y="6309320"/>
            <a:ext cx="7923186" cy="338554"/>
          </a:xfrm>
          <a:prstGeom prst="rect">
            <a:avLst/>
          </a:prstGeom>
          <a:noFill/>
          <a:ln w="9525">
            <a:noFill/>
            <a:miter lim="800000"/>
            <a:headEnd/>
            <a:tailEnd/>
          </a:ln>
        </p:spPr>
        <p:txBody>
          <a:bodyPr wrap="square" rtlCol="0">
            <a:prstTxWarp prst="textNoShape">
              <a:avLst/>
            </a:prstTxWarp>
            <a:spAutoFit/>
          </a:bodyPr>
          <a:lstStyle/>
          <a:p>
            <a:r>
              <a:rPr lang="de-DE" sz="1600" dirty="0">
                <a:latin typeface="Calibri" pitchFamily="-111" charset="0"/>
                <a:ea typeface="Calibri" pitchFamily="-111" charset="0"/>
                <a:cs typeface="Calibri" pitchFamily="-111" charset="0"/>
              </a:rPr>
              <a:t>Gordon, E. </a:t>
            </a:r>
            <a:r>
              <a:rPr lang="de-DE" sz="1600" dirty="0" err="1">
                <a:latin typeface="Calibri" pitchFamily="-111" charset="0"/>
                <a:ea typeface="Calibri" pitchFamily="-111" charset="0"/>
                <a:cs typeface="Calibri" pitchFamily="-111" charset="0"/>
              </a:rPr>
              <a:t>and</a:t>
            </a:r>
            <a:r>
              <a:rPr lang="de-DE" sz="1600" dirty="0">
                <a:latin typeface="Calibri" pitchFamily="-111" charset="0"/>
                <a:ea typeface="Calibri" pitchFamily="-111" charset="0"/>
                <a:cs typeface="Calibri" pitchFamily="-111" charset="0"/>
              </a:rPr>
              <a:t> </a:t>
            </a:r>
            <a:r>
              <a:rPr lang="de-DE" sz="1600" dirty="0" err="1">
                <a:latin typeface="Calibri" pitchFamily="-111" charset="0"/>
                <a:ea typeface="Calibri" pitchFamily="-111" charset="0"/>
                <a:cs typeface="Calibri" pitchFamily="-111" charset="0"/>
              </a:rPr>
              <a:t>Maclagan</a:t>
            </a:r>
            <a:r>
              <a:rPr lang="de-DE" sz="1600" dirty="0">
                <a:latin typeface="Calibri" pitchFamily="-111" charset="0"/>
                <a:ea typeface="Calibri" pitchFamily="-111" charset="0"/>
                <a:cs typeface="Calibri" pitchFamily="-111" charset="0"/>
              </a:rPr>
              <a:t>, M. (2001). </a:t>
            </a:r>
            <a:r>
              <a:rPr lang="de-DE" sz="1600" i="1" dirty="0" err="1">
                <a:latin typeface="Calibri" pitchFamily="-111" charset="0"/>
                <a:ea typeface="Calibri" pitchFamily="-111" charset="0"/>
                <a:cs typeface="Calibri" pitchFamily="-111" charset="0"/>
              </a:rPr>
              <a:t>Australian</a:t>
            </a:r>
            <a:r>
              <a:rPr lang="de-DE" sz="1600" i="1" dirty="0">
                <a:latin typeface="Calibri" pitchFamily="-111" charset="0"/>
                <a:ea typeface="Calibri" pitchFamily="-111" charset="0"/>
                <a:cs typeface="Calibri" pitchFamily="-111" charset="0"/>
              </a:rPr>
              <a:t> Journal </a:t>
            </a:r>
            <a:r>
              <a:rPr lang="de-DE" sz="1600" i="1" dirty="0" err="1">
                <a:latin typeface="Calibri" pitchFamily="-111" charset="0"/>
                <a:ea typeface="Calibri" pitchFamily="-111" charset="0"/>
                <a:cs typeface="Calibri" pitchFamily="-111" charset="0"/>
              </a:rPr>
              <a:t>of</a:t>
            </a:r>
            <a:r>
              <a:rPr lang="de-DE" sz="1600" i="1" dirty="0">
                <a:latin typeface="Calibri" pitchFamily="-111" charset="0"/>
                <a:ea typeface="Calibri" pitchFamily="-111" charset="0"/>
                <a:cs typeface="Calibri" pitchFamily="-111" charset="0"/>
              </a:rPr>
              <a:t> </a:t>
            </a:r>
            <a:r>
              <a:rPr lang="de-DE" sz="1600" i="1" dirty="0" err="1">
                <a:latin typeface="Calibri" pitchFamily="-111" charset="0"/>
                <a:ea typeface="Calibri" pitchFamily="-111" charset="0"/>
                <a:cs typeface="Calibri" pitchFamily="-111" charset="0"/>
              </a:rPr>
              <a:t>Linguistics</a:t>
            </a:r>
            <a:r>
              <a:rPr lang="de-DE" sz="1600" dirty="0">
                <a:latin typeface="Calibri" pitchFamily="-111" charset="0"/>
                <a:ea typeface="Calibri" pitchFamily="-111" charset="0"/>
                <a:cs typeface="Calibri" pitchFamily="-111" charset="0"/>
              </a:rPr>
              <a:t>, 21, 215–238</a:t>
            </a:r>
          </a:p>
        </p:txBody>
      </p:sp>
    </p:spTree>
    <p:extLst>
      <p:ext uri="{BB962C8B-B14F-4D97-AF65-F5344CB8AC3E}">
        <p14:creationId xmlns:p14="http://schemas.microsoft.com/office/powerpoint/2010/main" val="2777705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2CA31A9A-1735-024C-B129-87154EF4441C}"/>
              </a:ext>
            </a:extLst>
          </p:cNvPr>
          <p:cNvSpPr>
            <a:spLocks/>
          </p:cNvSpPr>
          <p:nvPr/>
        </p:nvSpPr>
        <p:spPr bwMode="auto">
          <a:xfrm>
            <a:off x="1907704" y="116632"/>
            <a:ext cx="4968552" cy="432048"/>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en-US" dirty="0" err="1">
                <a:solidFill>
                  <a:schemeClr val="dk1"/>
                </a:solidFill>
                <a:latin typeface="Calibri"/>
                <a:ea typeface="+mn-ea"/>
                <a:cs typeface="Calibri"/>
              </a:rPr>
              <a:t>Lautwandel</a:t>
            </a:r>
            <a:r>
              <a:rPr lang="en-US" dirty="0">
                <a:solidFill>
                  <a:schemeClr val="dk1"/>
                </a:solidFill>
                <a:latin typeface="Calibri"/>
                <a:ea typeface="+mn-ea"/>
                <a:cs typeface="Calibri"/>
              </a:rPr>
              <a:t>, </a:t>
            </a:r>
            <a:r>
              <a:rPr lang="en-US" dirty="0" err="1">
                <a:solidFill>
                  <a:schemeClr val="dk1"/>
                </a:solidFill>
                <a:latin typeface="Calibri"/>
                <a:ea typeface="+mn-ea"/>
                <a:cs typeface="Calibri"/>
              </a:rPr>
              <a:t>Phonetik</a:t>
            </a:r>
            <a:r>
              <a:rPr lang="en-US" dirty="0">
                <a:solidFill>
                  <a:schemeClr val="dk1"/>
                </a:solidFill>
                <a:latin typeface="Calibri"/>
                <a:ea typeface="+mn-ea"/>
                <a:cs typeface="Calibri"/>
              </a:rPr>
              <a:t> und </a:t>
            </a:r>
            <a:r>
              <a:rPr lang="en-US" dirty="0" err="1">
                <a:solidFill>
                  <a:schemeClr val="dk1"/>
                </a:solidFill>
                <a:latin typeface="Calibri"/>
                <a:ea typeface="+mn-ea"/>
                <a:cs typeface="Calibri"/>
              </a:rPr>
              <a:t>Phonologie</a:t>
            </a:r>
            <a:endParaRPr lang="en-US" dirty="0">
              <a:solidFill>
                <a:schemeClr val="dk1"/>
              </a:solidFill>
              <a:latin typeface="Calibri"/>
              <a:ea typeface="+mn-ea"/>
              <a:cs typeface="Calibri"/>
            </a:endParaRPr>
          </a:p>
        </p:txBody>
      </p:sp>
      <p:sp>
        <p:nvSpPr>
          <p:cNvPr id="5" name="TextBox 4">
            <a:extLst>
              <a:ext uri="{FF2B5EF4-FFF2-40B4-BE49-F238E27FC236}">
                <a16:creationId xmlns:a16="http://schemas.microsoft.com/office/drawing/2014/main" id="{C601F4FE-3152-0844-B238-ADBEB0AE3532}"/>
              </a:ext>
            </a:extLst>
          </p:cNvPr>
          <p:cNvSpPr txBox="1"/>
          <p:nvPr/>
        </p:nvSpPr>
        <p:spPr bwMode="auto">
          <a:xfrm>
            <a:off x="683568" y="692696"/>
            <a:ext cx="8064896" cy="461665"/>
          </a:xfrm>
          <a:prstGeom prst="rect">
            <a:avLst/>
          </a:prstGeom>
          <a:noFill/>
          <a:ln w="9525">
            <a:noFill/>
            <a:miter lim="800000"/>
            <a:headEnd/>
            <a:tailEnd/>
          </a:ln>
        </p:spPr>
        <p:txBody>
          <a:bodyPr wrap="squar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3. Neue Kontraste werden gebildet, die es vorher nicht gab</a:t>
            </a:r>
          </a:p>
        </p:txBody>
      </p:sp>
      <p:sp>
        <p:nvSpPr>
          <p:cNvPr id="2" name="TextBox 1">
            <a:extLst>
              <a:ext uri="{FF2B5EF4-FFF2-40B4-BE49-F238E27FC236}">
                <a16:creationId xmlns:a16="http://schemas.microsoft.com/office/drawing/2014/main" id="{C9C8ED2F-B924-FE43-8C6E-6222A129A603}"/>
              </a:ext>
            </a:extLst>
          </p:cNvPr>
          <p:cNvSpPr txBox="1"/>
          <p:nvPr/>
        </p:nvSpPr>
        <p:spPr bwMode="auto">
          <a:xfrm>
            <a:off x="2605" y="1922756"/>
            <a:ext cx="1109599"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Umlaut</a:t>
            </a:r>
          </a:p>
        </p:txBody>
      </p:sp>
      <p:sp>
        <p:nvSpPr>
          <p:cNvPr id="6" name="TextBox 5">
            <a:extLst>
              <a:ext uri="{FF2B5EF4-FFF2-40B4-BE49-F238E27FC236}">
                <a16:creationId xmlns:a16="http://schemas.microsoft.com/office/drawing/2014/main" id="{2816B8DE-44FD-5B4A-ADF1-1C41FE6ED807}"/>
              </a:ext>
            </a:extLst>
          </p:cNvPr>
          <p:cNvSpPr txBox="1"/>
          <p:nvPr/>
        </p:nvSpPr>
        <p:spPr bwMode="auto">
          <a:xfrm>
            <a:off x="2483768" y="1948964"/>
            <a:ext cx="966868"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fotiz</a:t>
            </a:r>
            <a:r>
              <a:rPr lang="de-DE" dirty="0">
                <a:latin typeface="Calibri" pitchFamily="-111" charset="0"/>
                <a:ea typeface="Calibri" pitchFamily="-111" charset="0"/>
                <a:cs typeface="Calibri" pitchFamily="-111" charset="0"/>
              </a:rPr>
              <a:t>/</a:t>
            </a:r>
          </a:p>
        </p:txBody>
      </p:sp>
      <p:sp>
        <p:nvSpPr>
          <p:cNvPr id="7" name="TextBox 6">
            <a:extLst>
              <a:ext uri="{FF2B5EF4-FFF2-40B4-BE49-F238E27FC236}">
                <a16:creationId xmlns:a16="http://schemas.microsoft.com/office/drawing/2014/main" id="{4D7DD8A6-6801-AE4A-93AC-BFF31F1C256A}"/>
              </a:ext>
            </a:extLst>
          </p:cNvPr>
          <p:cNvSpPr txBox="1"/>
          <p:nvPr/>
        </p:nvSpPr>
        <p:spPr bwMode="auto">
          <a:xfrm>
            <a:off x="4854773" y="1320830"/>
            <a:ext cx="2300630"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Standarddeutsch</a:t>
            </a:r>
          </a:p>
        </p:txBody>
      </p:sp>
      <p:sp>
        <p:nvSpPr>
          <p:cNvPr id="8" name="TextBox 7">
            <a:extLst>
              <a:ext uri="{FF2B5EF4-FFF2-40B4-BE49-F238E27FC236}">
                <a16:creationId xmlns:a16="http://schemas.microsoft.com/office/drawing/2014/main" id="{64A10929-2975-A742-B93F-3724DD33181F}"/>
              </a:ext>
            </a:extLst>
          </p:cNvPr>
          <p:cNvSpPr txBox="1"/>
          <p:nvPr/>
        </p:nvSpPr>
        <p:spPr bwMode="auto">
          <a:xfrm>
            <a:off x="4860031" y="1908095"/>
            <a:ext cx="928652"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fysə</a:t>
            </a:r>
            <a:r>
              <a:rPr lang="de-DE" dirty="0">
                <a:latin typeface="Calibri" pitchFamily="-111" charset="0"/>
                <a:ea typeface="Calibri" pitchFamily="-111" charset="0"/>
                <a:cs typeface="Calibri" pitchFamily="-111" charset="0"/>
              </a:rPr>
              <a:t>/</a:t>
            </a:r>
          </a:p>
        </p:txBody>
      </p:sp>
      <p:sp>
        <p:nvSpPr>
          <p:cNvPr id="9" name="TextBox 8">
            <a:extLst>
              <a:ext uri="{FF2B5EF4-FFF2-40B4-BE49-F238E27FC236}">
                <a16:creationId xmlns:a16="http://schemas.microsoft.com/office/drawing/2014/main" id="{F811A287-64DF-5F41-9B89-D11B32E515E4}"/>
              </a:ext>
            </a:extLst>
          </p:cNvPr>
          <p:cNvSpPr txBox="1"/>
          <p:nvPr/>
        </p:nvSpPr>
        <p:spPr bwMode="auto">
          <a:xfrm>
            <a:off x="7358349" y="1908095"/>
            <a:ext cx="928652"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fysə</a:t>
            </a:r>
            <a:r>
              <a:rPr lang="de-DE" dirty="0">
                <a:latin typeface="Calibri" pitchFamily="-111" charset="0"/>
                <a:ea typeface="Calibri" pitchFamily="-111" charset="0"/>
                <a:cs typeface="Calibri" pitchFamily="-111" charset="0"/>
              </a:rPr>
              <a:t>/</a:t>
            </a:r>
          </a:p>
        </p:txBody>
      </p:sp>
      <p:sp>
        <p:nvSpPr>
          <p:cNvPr id="3" name="TextBox 2">
            <a:extLst>
              <a:ext uri="{FF2B5EF4-FFF2-40B4-BE49-F238E27FC236}">
                <a16:creationId xmlns:a16="http://schemas.microsoft.com/office/drawing/2014/main" id="{65C92A17-358D-914D-B1BC-4B72EF9C70D7}"/>
              </a:ext>
            </a:extLst>
          </p:cNvPr>
          <p:cNvSpPr txBox="1"/>
          <p:nvPr/>
        </p:nvSpPr>
        <p:spPr bwMode="auto">
          <a:xfrm>
            <a:off x="3635896" y="2567447"/>
            <a:ext cx="5328592" cy="1569660"/>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y</a:t>
            </a:r>
            <a:r>
              <a:rPr lang="de-DE" dirty="0">
                <a:latin typeface="Calibri" pitchFamily="-111" charset="0"/>
                <a:ea typeface="Calibri" pitchFamily="-111" charset="0"/>
                <a:cs typeface="Calibri" pitchFamily="-111" charset="0"/>
              </a:rPr>
              <a:t>/ wird dann als Phonem in Wörtern verwendet,  das durch den phonetischen Kontext (hier V2 = /i/) nichts zu tun hat (</a:t>
            </a:r>
            <a:r>
              <a:rPr lang="de-DE" dirty="0" err="1">
                <a:latin typeface="Calibri" pitchFamily="-111" charset="0"/>
                <a:ea typeface="Calibri" pitchFamily="-111" charset="0"/>
                <a:cs typeface="Calibri" pitchFamily="-111" charset="0"/>
              </a:rPr>
              <a:t>zB</a:t>
            </a:r>
            <a:r>
              <a:rPr lang="de-DE" dirty="0">
                <a:latin typeface="Calibri" pitchFamily="-111" charset="0"/>
                <a:ea typeface="Calibri" pitchFamily="-111" charset="0"/>
                <a:cs typeface="Calibri" pitchFamily="-111" charset="0"/>
              </a:rPr>
              <a:t> grün, /</a:t>
            </a:r>
            <a:r>
              <a:rPr lang="de-DE" dirty="0" err="1">
                <a:latin typeface="Calibri" pitchFamily="-111" charset="0"/>
                <a:ea typeface="Calibri" pitchFamily="-111" charset="0"/>
                <a:cs typeface="Calibri" pitchFamily="-111" charset="0"/>
              </a:rPr>
              <a:t>gryn</a:t>
            </a:r>
            <a:r>
              <a:rPr lang="de-DE" dirty="0">
                <a:latin typeface="Calibri" pitchFamily="-111" charset="0"/>
                <a:ea typeface="Calibri" pitchFamily="-111" charset="0"/>
                <a:cs typeface="Calibri" pitchFamily="-111" charset="0"/>
              </a:rPr>
              <a:t>/ &lt; </a:t>
            </a:r>
            <a:r>
              <a:rPr lang="de-DE" dirty="0" err="1">
                <a:latin typeface="Calibri" pitchFamily="-111" charset="0"/>
                <a:ea typeface="Calibri" pitchFamily="-111" charset="0"/>
                <a:cs typeface="Calibri" pitchFamily="-111" charset="0"/>
              </a:rPr>
              <a:t>gruon</a:t>
            </a:r>
            <a:r>
              <a:rPr lang="de-DE" dirty="0">
                <a:latin typeface="Calibri" pitchFamily="-111" charset="0"/>
                <a:ea typeface="Calibri" pitchFamily="-111" charset="0"/>
                <a:cs typeface="Calibri" pitchFamily="-111" charset="0"/>
              </a:rPr>
              <a:t>).</a:t>
            </a:r>
          </a:p>
        </p:txBody>
      </p:sp>
      <p:sp>
        <p:nvSpPr>
          <p:cNvPr id="11" name="TextBox 10">
            <a:extLst>
              <a:ext uri="{FF2B5EF4-FFF2-40B4-BE49-F238E27FC236}">
                <a16:creationId xmlns:a16="http://schemas.microsoft.com/office/drawing/2014/main" id="{F2FAB5B7-E37E-2541-8E7D-91B841192CBF}"/>
              </a:ext>
            </a:extLst>
          </p:cNvPr>
          <p:cNvSpPr txBox="1"/>
          <p:nvPr/>
        </p:nvSpPr>
        <p:spPr bwMode="auto">
          <a:xfrm>
            <a:off x="2696598" y="1320829"/>
            <a:ext cx="744114"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AHD</a:t>
            </a:r>
          </a:p>
        </p:txBody>
      </p:sp>
      <p:sp>
        <p:nvSpPr>
          <p:cNvPr id="12" name="TextBox 11">
            <a:extLst>
              <a:ext uri="{FF2B5EF4-FFF2-40B4-BE49-F238E27FC236}">
                <a16:creationId xmlns:a16="http://schemas.microsoft.com/office/drawing/2014/main" id="{177A44DA-A876-A847-8299-DFE05A7223D2}"/>
              </a:ext>
            </a:extLst>
          </p:cNvPr>
          <p:cNvSpPr txBox="1"/>
          <p:nvPr/>
        </p:nvSpPr>
        <p:spPr bwMode="auto">
          <a:xfrm>
            <a:off x="21860" y="5053254"/>
            <a:ext cx="1859805"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Nasalisierung</a:t>
            </a:r>
            <a:endParaRPr lang="de-DE" dirty="0">
              <a:latin typeface="Calibri" pitchFamily="-111" charset="0"/>
              <a:ea typeface="Calibri" pitchFamily="-111" charset="0"/>
              <a:cs typeface="Calibri" pitchFamily="-111" charset="0"/>
            </a:endParaRPr>
          </a:p>
        </p:txBody>
      </p:sp>
      <p:sp>
        <p:nvSpPr>
          <p:cNvPr id="13" name="TextBox 12">
            <a:extLst>
              <a:ext uri="{FF2B5EF4-FFF2-40B4-BE49-F238E27FC236}">
                <a16:creationId xmlns:a16="http://schemas.microsoft.com/office/drawing/2014/main" id="{1A8C0729-C378-A843-9338-025677FC6659}"/>
              </a:ext>
            </a:extLst>
          </p:cNvPr>
          <p:cNvSpPr txBox="1"/>
          <p:nvPr/>
        </p:nvSpPr>
        <p:spPr bwMode="auto">
          <a:xfrm>
            <a:off x="2476000" y="5075505"/>
            <a:ext cx="1258678"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manus</a:t>
            </a:r>
            <a:r>
              <a:rPr lang="de-DE" dirty="0">
                <a:latin typeface="Calibri" pitchFamily="-111" charset="0"/>
                <a:ea typeface="Calibri" pitchFamily="-111" charset="0"/>
                <a:cs typeface="Calibri" pitchFamily="-111" charset="0"/>
              </a:rPr>
              <a:t>/</a:t>
            </a:r>
          </a:p>
        </p:txBody>
      </p:sp>
      <p:sp>
        <p:nvSpPr>
          <p:cNvPr id="14" name="TextBox 13">
            <a:extLst>
              <a:ext uri="{FF2B5EF4-FFF2-40B4-BE49-F238E27FC236}">
                <a16:creationId xmlns:a16="http://schemas.microsoft.com/office/drawing/2014/main" id="{34A5245F-DB95-284C-BB18-3E50524ED913}"/>
              </a:ext>
            </a:extLst>
          </p:cNvPr>
          <p:cNvSpPr txBox="1"/>
          <p:nvPr/>
        </p:nvSpPr>
        <p:spPr bwMode="auto">
          <a:xfrm>
            <a:off x="5161500" y="5053253"/>
            <a:ext cx="797013"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mɛ</a:t>
            </a:r>
            <a:r>
              <a:rPr lang="de-DE" dirty="0">
                <a:latin typeface="Calibri" pitchFamily="-111" charset="0"/>
                <a:ea typeface="Calibri" pitchFamily="-111" charset="0"/>
                <a:cs typeface="Calibri" pitchFamily="-111" charset="0"/>
              </a:rPr>
              <a:t>̃/</a:t>
            </a:r>
          </a:p>
        </p:txBody>
      </p:sp>
      <p:sp>
        <p:nvSpPr>
          <p:cNvPr id="16" name="TextBox 15">
            <a:extLst>
              <a:ext uri="{FF2B5EF4-FFF2-40B4-BE49-F238E27FC236}">
                <a16:creationId xmlns:a16="http://schemas.microsoft.com/office/drawing/2014/main" id="{CBDCA3BD-AAE9-0542-9731-B609B8557080}"/>
              </a:ext>
            </a:extLst>
          </p:cNvPr>
          <p:cNvSpPr txBox="1"/>
          <p:nvPr/>
        </p:nvSpPr>
        <p:spPr bwMode="auto">
          <a:xfrm>
            <a:off x="2693563" y="4700902"/>
            <a:ext cx="944489"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Latein</a:t>
            </a:r>
          </a:p>
        </p:txBody>
      </p:sp>
      <p:sp>
        <p:nvSpPr>
          <p:cNvPr id="17" name="TextBox 16">
            <a:extLst>
              <a:ext uri="{FF2B5EF4-FFF2-40B4-BE49-F238E27FC236}">
                <a16:creationId xmlns:a16="http://schemas.microsoft.com/office/drawing/2014/main" id="{CC5009E2-8F7C-AD49-822F-F07F1697AE1C}"/>
              </a:ext>
            </a:extLst>
          </p:cNvPr>
          <p:cNvSpPr txBox="1"/>
          <p:nvPr/>
        </p:nvSpPr>
        <p:spPr bwMode="auto">
          <a:xfrm>
            <a:off x="5161500" y="4712264"/>
            <a:ext cx="934871"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Franz.</a:t>
            </a:r>
          </a:p>
        </p:txBody>
      </p:sp>
    </p:spTree>
    <p:extLst>
      <p:ext uri="{BB962C8B-B14F-4D97-AF65-F5344CB8AC3E}">
        <p14:creationId xmlns:p14="http://schemas.microsoft.com/office/powerpoint/2010/main" val="3537953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F2E3341-CDEB-444E-A5AB-3DB9CEF81510}"/>
              </a:ext>
            </a:extLst>
          </p:cNvPr>
          <p:cNvSpPr txBox="1"/>
          <p:nvPr/>
        </p:nvSpPr>
        <p:spPr bwMode="auto">
          <a:xfrm>
            <a:off x="0" y="1124744"/>
            <a:ext cx="4737322"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Die menschliche Sprachverarbeitung</a:t>
            </a:r>
          </a:p>
        </p:txBody>
      </p:sp>
      <p:sp>
        <p:nvSpPr>
          <p:cNvPr id="6" name="TextBox 5">
            <a:extLst>
              <a:ext uri="{FF2B5EF4-FFF2-40B4-BE49-F238E27FC236}">
                <a16:creationId xmlns:a16="http://schemas.microsoft.com/office/drawing/2014/main" id="{1D6E2DC6-83E1-964E-BB96-AC4101F0136A}"/>
              </a:ext>
            </a:extLst>
          </p:cNvPr>
          <p:cNvSpPr txBox="1"/>
          <p:nvPr/>
        </p:nvSpPr>
        <p:spPr bwMode="auto">
          <a:xfrm>
            <a:off x="6516216" y="1124744"/>
            <a:ext cx="1638590"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Lautwandel</a:t>
            </a:r>
          </a:p>
        </p:txBody>
      </p:sp>
      <p:sp>
        <p:nvSpPr>
          <p:cNvPr id="7" name="Rectangle 1">
            <a:extLst>
              <a:ext uri="{FF2B5EF4-FFF2-40B4-BE49-F238E27FC236}">
                <a16:creationId xmlns:a16="http://schemas.microsoft.com/office/drawing/2014/main" id="{BBAA8124-1048-DE4A-830E-16085D7D74F8}"/>
              </a:ext>
            </a:extLst>
          </p:cNvPr>
          <p:cNvSpPr>
            <a:spLocks/>
          </p:cNvSpPr>
          <p:nvPr/>
        </p:nvSpPr>
        <p:spPr bwMode="auto">
          <a:xfrm>
            <a:off x="3059833" y="188640"/>
            <a:ext cx="2304256" cy="385824"/>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en-US" dirty="0">
                <a:solidFill>
                  <a:schemeClr val="dk1"/>
                </a:solidFill>
                <a:latin typeface="Calibri"/>
                <a:ea typeface="+mn-ea"/>
                <a:cs typeface="Calibri"/>
              </a:rPr>
              <a:t>Allgemeine </a:t>
            </a:r>
            <a:r>
              <a:rPr lang="en-US" dirty="0" err="1">
                <a:solidFill>
                  <a:schemeClr val="dk1"/>
                </a:solidFill>
                <a:latin typeface="Calibri"/>
                <a:ea typeface="+mn-ea"/>
                <a:cs typeface="Calibri"/>
              </a:rPr>
              <a:t>Ziele</a:t>
            </a:r>
            <a:endParaRPr lang="en-US" dirty="0">
              <a:solidFill>
                <a:schemeClr val="dk1"/>
              </a:solidFill>
              <a:latin typeface="Calibri"/>
              <a:ea typeface="+mn-ea"/>
              <a:cs typeface="Calibri"/>
            </a:endParaRPr>
          </a:p>
        </p:txBody>
      </p:sp>
      <p:sp>
        <p:nvSpPr>
          <p:cNvPr id="8" name="TextBox 7">
            <a:extLst>
              <a:ext uri="{FF2B5EF4-FFF2-40B4-BE49-F238E27FC236}">
                <a16:creationId xmlns:a16="http://schemas.microsoft.com/office/drawing/2014/main" id="{8AAA19B4-C247-B74D-8AD0-9CA66B798414}"/>
              </a:ext>
            </a:extLst>
          </p:cNvPr>
          <p:cNvSpPr txBox="1"/>
          <p:nvPr/>
        </p:nvSpPr>
        <p:spPr bwMode="auto">
          <a:xfrm>
            <a:off x="6480918" y="1528112"/>
            <a:ext cx="2353914"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ciao! &lt; Lt. </a:t>
            </a:r>
            <a:r>
              <a:rPr lang="de-DE" dirty="0" err="1">
                <a:latin typeface="Calibri" pitchFamily="-111" charset="0"/>
                <a:ea typeface="Calibri" pitchFamily="-111" charset="0"/>
                <a:cs typeface="Calibri" pitchFamily="-111" charset="0"/>
              </a:rPr>
              <a:t>sklavus</a:t>
            </a:r>
            <a:endParaRPr lang="de-DE" dirty="0">
              <a:latin typeface="Calibri" pitchFamily="-111" charset="0"/>
              <a:ea typeface="Calibri" pitchFamily="-111" charset="0"/>
              <a:cs typeface="Calibri" pitchFamily="-111" charset="0"/>
            </a:endParaRPr>
          </a:p>
        </p:txBody>
      </p:sp>
      <p:cxnSp>
        <p:nvCxnSpPr>
          <p:cNvPr id="10" name="Straight Connector 9">
            <a:extLst>
              <a:ext uri="{FF2B5EF4-FFF2-40B4-BE49-F238E27FC236}">
                <a16:creationId xmlns:a16="http://schemas.microsoft.com/office/drawing/2014/main" id="{1283E94D-78DD-1A4F-AE01-0217EEC7D175}"/>
              </a:ext>
            </a:extLst>
          </p:cNvPr>
          <p:cNvCxnSpPr/>
          <p:nvPr/>
        </p:nvCxnSpPr>
        <p:spPr>
          <a:xfrm>
            <a:off x="4053246" y="2564904"/>
            <a:ext cx="1368152" cy="0"/>
          </a:xfrm>
          <a:prstGeom prst="line">
            <a:avLst/>
          </a:prstGeom>
          <a:ln>
            <a:solidFill>
              <a:schemeClr val="tx1"/>
            </a:solidFill>
            <a:headEnd type="triangle" w="med" len="med"/>
            <a:tailEnd type="triangle"/>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3201D013-AEDD-984F-B686-D22DB8507690}"/>
              </a:ext>
            </a:extLst>
          </p:cNvPr>
          <p:cNvSpPr txBox="1"/>
          <p:nvPr/>
        </p:nvSpPr>
        <p:spPr bwMode="auto">
          <a:xfrm>
            <a:off x="10025" y="1865096"/>
            <a:ext cx="4413794" cy="1569660"/>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1. Wie werden Sprachlaute in der sprachlichen Kommunikation zwischen einem Sprecher und Hörer übertragen?</a:t>
            </a:r>
          </a:p>
        </p:txBody>
      </p:sp>
      <p:sp>
        <p:nvSpPr>
          <p:cNvPr id="3" name="TextBox 2">
            <a:extLst>
              <a:ext uri="{FF2B5EF4-FFF2-40B4-BE49-F238E27FC236}">
                <a16:creationId xmlns:a16="http://schemas.microsoft.com/office/drawing/2014/main" id="{69F14969-4F51-854D-8701-7183989E6186}"/>
              </a:ext>
            </a:extLst>
          </p:cNvPr>
          <p:cNvSpPr txBox="1"/>
          <p:nvPr/>
        </p:nvSpPr>
        <p:spPr bwMode="auto">
          <a:xfrm>
            <a:off x="6012160" y="2149405"/>
            <a:ext cx="2880320"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2. Wie entsteht Lautwandel daraus?</a:t>
            </a:r>
          </a:p>
        </p:txBody>
      </p:sp>
      <p:pic>
        <p:nvPicPr>
          <p:cNvPr id="11" name="Picture 10">
            <a:extLst>
              <a:ext uri="{FF2B5EF4-FFF2-40B4-BE49-F238E27FC236}">
                <a16:creationId xmlns:a16="http://schemas.microsoft.com/office/drawing/2014/main" id="{C6C3C3FD-F124-050A-817A-7F0336B1242D}"/>
              </a:ext>
            </a:extLst>
          </p:cNvPr>
          <p:cNvPicPr>
            <a:picLocks noChangeAspect="1"/>
          </p:cNvPicPr>
          <p:nvPr/>
        </p:nvPicPr>
        <p:blipFill rotWithShape="1">
          <a:blip r:embed="rId2"/>
          <a:srcRect t="15133"/>
          <a:stretch/>
        </p:blipFill>
        <p:spPr>
          <a:xfrm>
            <a:off x="179512" y="3803390"/>
            <a:ext cx="3489241" cy="1937466"/>
          </a:xfrm>
          <a:prstGeom prst="rect">
            <a:avLst/>
          </a:prstGeom>
        </p:spPr>
      </p:pic>
    </p:spTree>
    <p:extLst>
      <p:ext uri="{BB962C8B-B14F-4D97-AF65-F5344CB8AC3E}">
        <p14:creationId xmlns:p14="http://schemas.microsoft.com/office/powerpoint/2010/main" val="3259140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4B5B7AE5-BE5E-E941-A995-24227EE1A386}"/>
              </a:ext>
            </a:extLst>
          </p:cNvPr>
          <p:cNvSpPr>
            <a:spLocks/>
          </p:cNvSpPr>
          <p:nvPr/>
        </p:nvSpPr>
        <p:spPr bwMode="auto">
          <a:xfrm>
            <a:off x="3059833" y="188640"/>
            <a:ext cx="2304256" cy="385824"/>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en-US" dirty="0">
                <a:solidFill>
                  <a:schemeClr val="dk1"/>
                </a:solidFill>
                <a:latin typeface="Calibri"/>
                <a:ea typeface="+mn-ea"/>
                <a:cs typeface="Calibri"/>
              </a:rPr>
              <a:t>Allgemeine </a:t>
            </a:r>
            <a:r>
              <a:rPr lang="en-US" dirty="0" err="1">
                <a:solidFill>
                  <a:schemeClr val="dk1"/>
                </a:solidFill>
                <a:latin typeface="Calibri"/>
                <a:ea typeface="+mn-ea"/>
                <a:cs typeface="Calibri"/>
              </a:rPr>
              <a:t>Ziele</a:t>
            </a:r>
            <a:endParaRPr lang="en-US" dirty="0">
              <a:solidFill>
                <a:schemeClr val="dk1"/>
              </a:solidFill>
              <a:latin typeface="Calibri"/>
              <a:ea typeface="+mn-ea"/>
              <a:cs typeface="Calibri"/>
            </a:endParaRPr>
          </a:p>
        </p:txBody>
      </p:sp>
      <p:sp>
        <p:nvSpPr>
          <p:cNvPr id="5" name="TextBox 4">
            <a:extLst>
              <a:ext uri="{FF2B5EF4-FFF2-40B4-BE49-F238E27FC236}">
                <a16:creationId xmlns:a16="http://schemas.microsoft.com/office/drawing/2014/main" id="{D48013F8-5DF5-6B43-9E53-24E9CB1633FF}"/>
              </a:ext>
            </a:extLst>
          </p:cNvPr>
          <p:cNvSpPr txBox="1"/>
          <p:nvPr/>
        </p:nvSpPr>
        <p:spPr bwMode="auto">
          <a:xfrm>
            <a:off x="3059833" y="1124744"/>
            <a:ext cx="2736305" cy="461665"/>
          </a:xfrm>
          <a:prstGeom prst="rect">
            <a:avLst/>
          </a:prstGeom>
          <a:noFill/>
          <a:ln w="9525">
            <a:noFill/>
            <a:miter lim="800000"/>
            <a:headEnd/>
            <a:tailEnd/>
          </a:ln>
        </p:spPr>
        <p:txBody>
          <a:bodyPr wrap="square" rtlCol="0">
            <a:prstTxWarp prst="textNoShape">
              <a:avLst/>
            </a:prstTxWarp>
            <a:spAutoFit/>
          </a:bodyPr>
          <a:lstStyle/>
          <a:p>
            <a:r>
              <a:rPr lang="de-DE" dirty="0" err="1">
                <a:solidFill>
                  <a:srgbClr val="0432FF"/>
                </a:solidFill>
                <a:latin typeface="Calibri" pitchFamily="-111" charset="0"/>
                <a:ea typeface="Calibri" pitchFamily="-111" charset="0"/>
                <a:cs typeface="Calibri" pitchFamily="-111" charset="0"/>
              </a:rPr>
              <a:t>Uniformitarianism</a:t>
            </a:r>
            <a:endParaRPr lang="de-DE" dirty="0">
              <a:solidFill>
                <a:srgbClr val="0432FF"/>
              </a:solidFill>
              <a:latin typeface="Calibri" pitchFamily="-111" charset="0"/>
              <a:ea typeface="Calibri" pitchFamily="-111" charset="0"/>
              <a:cs typeface="Calibri" pitchFamily="-111" charset="0"/>
            </a:endParaRPr>
          </a:p>
        </p:txBody>
      </p:sp>
      <p:sp>
        <p:nvSpPr>
          <p:cNvPr id="6" name="Rectangle 5">
            <a:extLst>
              <a:ext uri="{FF2B5EF4-FFF2-40B4-BE49-F238E27FC236}">
                <a16:creationId xmlns:a16="http://schemas.microsoft.com/office/drawing/2014/main" id="{56D13C48-5E98-FE4C-9F04-53A50CE277E6}"/>
              </a:ext>
            </a:extLst>
          </p:cNvPr>
          <p:cNvSpPr/>
          <p:nvPr/>
        </p:nvSpPr>
        <p:spPr>
          <a:xfrm>
            <a:off x="467544" y="2136689"/>
            <a:ext cx="8496944" cy="2308324"/>
          </a:xfrm>
          <a:prstGeom prst="rect">
            <a:avLst/>
          </a:prstGeom>
        </p:spPr>
        <p:txBody>
          <a:bodyPr wrap="square">
            <a:spAutoFit/>
          </a:bodyPr>
          <a:lstStyle/>
          <a:p>
            <a:r>
              <a:rPr lang="en-GB" dirty="0">
                <a:latin typeface="Calibri" panose="020F0502020204030204" pitchFamily="34" charset="0"/>
              </a:rPr>
              <a:t>'...progress in geology was made by adopting the uniformitarian principle, that the composition of the stars and the earth and the forces and processes that shaped them are the same as the elements and forces that are detectable now' </a:t>
            </a:r>
            <a:endParaRPr lang="en-GB" dirty="0"/>
          </a:p>
          <a:p>
            <a:r>
              <a:rPr lang="en-GB" dirty="0">
                <a:latin typeface="Calibri" panose="020F0502020204030204" pitchFamily="34" charset="0"/>
              </a:rPr>
              <a:t>Sound change is based on uniformitarianism: </a:t>
            </a:r>
            <a:r>
              <a:rPr lang="en-GB" b="1" dirty="0">
                <a:latin typeface="Calibri" panose="020F0502020204030204" pitchFamily="34" charset="0"/>
              </a:rPr>
              <a:t>variation in speech studied today parallels variation in centuries past</a:t>
            </a:r>
            <a:r>
              <a:rPr lang="en-GB" dirty="0">
                <a:latin typeface="Calibri" panose="020F0502020204030204" pitchFamily="34" charset="0"/>
              </a:rPr>
              <a:t>' (</a:t>
            </a:r>
            <a:r>
              <a:rPr lang="en-GB" dirty="0" err="1">
                <a:latin typeface="Calibri" panose="020F0502020204030204" pitchFamily="34" charset="0"/>
              </a:rPr>
              <a:t>Ohala</a:t>
            </a:r>
            <a:r>
              <a:rPr lang="en-GB" dirty="0">
                <a:latin typeface="Calibri" panose="020F0502020204030204" pitchFamily="34" charset="0"/>
              </a:rPr>
              <a:t>, 1993).</a:t>
            </a:r>
            <a:endParaRPr lang="en-GB" dirty="0">
              <a:effectLst/>
            </a:endParaRPr>
          </a:p>
        </p:txBody>
      </p:sp>
    </p:spTree>
    <p:extLst>
      <p:ext uri="{BB962C8B-B14F-4D97-AF65-F5344CB8AC3E}">
        <p14:creationId xmlns:p14="http://schemas.microsoft.com/office/powerpoint/2010/main" val="2422233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A49F305-AE81-524D-985B-508330CBB546}"/>
              </a:ext>
            </a:extLst>
          </p:cNvPr>
          <p:cNvSpPr txBox="1"/>
          <p:nvPr/>
        </p:nvSpPr>
        <p:spPr bwMode="auto">
          <a:xfrm>
            <a:off x="41851" y="1905626"/>
            <a:ext cx="4824536" cy="1200329"/>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Sprecher fügen manchmal einen Plosiv zwischen einem Nasal und Konsonanten ein</a:t>
            </a:r>
          </a:p>
        </p:txBody>
      </p:sp>
      <p:sp>
        <p:nvSpPr>
          <p:cNvPr id="5" name="TextBox 4">
            <a:extLst>
              <a:ext uri="{FF2B5EF4-FFF2-40B4-BE49-F238E27FC236}">
                <a16:creationId xmlns:a16="http://schemas.microsoft.com/office/drawing/2014/main" id="{A2A363CA-2678-C04F-834A-A1D8F9A99506}"/>
              </a:ext>
            </a:extLst>
          </p:cNvPr>
          <p:cNvSpPr txBox="1"/>
          <p:nvPr/>
        </p:nvSpPr>
        <p:spPr bwMode="auto">
          <a:xfrm>
            <a:off x="107504" y="3151807"/>
            <a:ext cx="3454792"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Engl. '</a:t>
            </a:r>
            <a:r>
              <a:rPr lang="de-DE" dirty="0" err="1">
                <a:latin typeface="Calibri" pitchFamily="-111" charset="0"/>
                <a:ea typeface="Calibri" pitchFamily="-111" charset="0"/>
                <a:cs typeface="Calibri" pitchFamily="-111" charset="0"/>
              </a:rPr>
              <a:t>dreamt</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drɛm</a:t>
            </a:r>
            <a:r>
              <a:rPr lang="de-DE" dirty="0">
                <a:latin typeface="Calibri" pitchFamily="-111" charset="0"/>
                <a:ea typeface="Calibri" pitchFamily="-111" charset="0"/>
                <a:cs typeface="Calibri" pitchFamily="-111" charset="0"/>
              </a:rPr>
              <a:t>(p)t/.</a:t>
            </a:r>
          </a:p>
        </p:txBody>
      </p:sp>
      <p:sp>
        <p:nvSpPr>
          <p:cNvPr id="6" name="TextBox 5">
            <a:extLst>
              <a:ext uri="{FF2B5EF4-FFF2-40B4-BE49-F238E27FC236}">
                <a16:creationId xmlns:a16="http://schemas.microsoft.com/office/drawing/2014/main" id="{5F0C1650-0300-2243-A9DA-FA87BD402A04}"/>
              </a:ext>
            </a:extLst>
          </p:cNvPr>
          <p:cNvSpPr txBox="1"/>
          <p:nvPr/>
        </p:nvSpPr>
        <p:spPr bwMode="auto">
          <a:xfrm>
            <a:off x="70110" y="3704496"/>
            <a:ext cx="5293978"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'Prints'/'</a:t>
            </a:r>
            <a:r>
              <a:rPr lang="de-DE" dirty="0" err="1">
                <a:latin typeface="Calibri" pitchFamily="-111" charset="0"/>
                <a:ea typeface="Calibri" pitchFamily="-111" charset="0"/>
                <a:cs typeface="Calibri" pitchFamily="-111" charset="0"/>
              </a:rPr>
              <a:t>prince</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cents</a:t>
            </a:r>
            <a:r>
              <a:rPr lang="de-DE" dirty="0">
                <a:latin typeface="Calibri" pitchFamily="-111" charset="0"/>
                <a:ea typeface="Calibri" pitchFamily="-111" charset="0"/>
                <a:cs typeface="Calibri" pitchFamily="-111" charset="0"/>
              </a:rPr>
              <a:t>'/'sense' sind homophon Vgl. deutsch ei</a:t>
            </a:r>
            <a:r>
              <a:rPr lang="de-DE" b="1" dirty="0">
                <a:latin typeface="Calibri" pitchFamily="-111" charset="0"/>
                <a:ea typeface="Calibri" pitchFamily="-111" charset="0"/>
                <a:cs typeface="Calibri" pitchFamily="-111" charset="0"/>
              </a:rPr>
              <a:t>ns</a:t>
            </a:r>
            <a:r>
              <a:rPr lang="de-DE" dirty="0">
                <a:latin typeface="Calibri" pitchFamily="-111" charset="0"/>
                <a:ea typeface="Calibri" pitchFamily="-111" charset="0"/>
                <a:cs typeface="Calibri" pitchFamily="-111" charset="0"/>
              </a:rPr>
              <a:t> und Mai</a:t>
            </a:r>
            <a:r>
              <a:rPr lang="de-DE" b="1" dirty="0">
                <a:latin typeface="Calibri" pitchFamily="-111" charset="0"/>
                <a:ea typeface="Calibri" pitchFamily="-111" charset="0"/>
                <a:cs typeface="Calibri" pitchFamily="-111" charset="0"/>
              </a:rPr>
              <a:t>nz</a:t>
            </a:r>
            <a:r>
              <a:rPr lang="de-DE" dirty="0">
                <a:latin typeface="Calibri" pitchFamily="-111" charset="0"/>
                <a:ea typeface="Calibri" pitchFamily="-111" charset="0"/>
                <a:cs typeface="Calibri" pitchFamily="-111" charset="0"/>
              </a:rPr>
              <a:t>.</a:t>
            </a:r>
          </a:p>
        </p:txBody>
      </p:sp>
      <p:sp>
        <p:nvSpPr>
          <p:cNvPr id="7" name="TextBox 6">
            <a:extLst>
              <a:ext uri="{FF2B5EF4-FFF2-40B4-BE49-F238E27FC236}">
                <a16:creationId xmlns:a16="http://schemas.microsoft.com/office/drawing/2014/main" id="{D9C4CD83-6575-B448-84E9-AE5F1C578A04}"/>
              </a:ext>
            </a:extLst>
          </p:cNvPr>
          <p:cNvSpPr txBox="1"/>
          <p:nvPr/>
        </p:nvSpPr>
        <p:spPr bwMode="auto">
          <a:xfrm>
            <a:off x="4977163" y="1981709"/>
            <a:ext cx="4230582"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Damit verbundener Lautwandel.</a:t>
            </a:r>
          </a:p>
        </p:txBody>
      </p:sp>
      <p:sp>
        <p:nvSpPr>
          <p:cNvPr id="8" name="TextBox 7">
            <a:extLst>
              <a:ext uri="{FF2B5EF4-FFF2-40B4-BE49-F238E27FC236}">
                <a16:creationId xmlns:a16="http://schemas.microsoft.com/office/drawing/2014/main" id="{E13C8E64-64A7-3946-B64B-E2C5E536C318}"/>
              </a:ext>
            </a:extLst>
          </p:cNvPr>
          <p:cNvSpPr txBox="1"/>
          <p:nvPr/>
        </p:nvSpPr>
        <p:spPr bwMode="auto">
          <a:xfrm>
            <a:off x="5754799" y="2628868"/>
            <a:ext cx="3379580" cy="1938992"/>
          </a:xfrm>
          <a:prstGeom prst="rect">
            <a:avLst/>
          </a:prstGeom>
          <a:noFill/>
          <a:ln w="9525">
            <a:noFill/>
            <a:miter lim="800000"/>
            <a:headEnd/>
            <a:tailEnd/>
          </a:ln>
        </p:spPr>
        <p:txBody>
          <a:bodyPr wrap="none" rtlCol="0">
            <a:prstTxWarp prst="textNoShape">
              <a:avLst/>
            </a:prstTxWarp>
            <a:spAutoFit/>
          </a:bodyPr>
          <a:lstStyle/>
          <a:p>
            <a:r>
              <a:rPr lang="de-DE" dirty="0">
                <a:latin typeface="Calibri" panose="020F0502020204030204" pitchFamily="34" charset="0"/>
                <a:ea typeface="Calibri" pitchFamily="-111" charset="0"/>
                <a:cs typeface="Calibri" panose="020F0502020204030204" pitchFamily="34" charset="0"/>
              </a:rPr>
              <a:t>OE </a:t>
            </a:r>
            <a:r>
              <a:rPr lang="de-DE" dirty="0" err="1">
                <a:latin typeface="Calibri" panose="020F0502020204030204" pitchFamily="34" charset="0"/>
                <a:ea typeface="Calibri" pitchFamily="-111" charset="0"/>
                <a:cs typeface="Calibri" panose="020F0502020204030204" pitchFamily="34" charset="0"/>
              </a:rPr>
              <a:t>gli</a:t>
            </a:r>
            <a:r>
              <a:rPr lang="de-DE" b="1" dirty="0" err="1">
                <a:latin typeface="Calibri" panose="020F0502020204030204" pitchFamily="34" charset="0"/>
                <a:ea typeface="Calibri" pitchFamily="-111" charset="0"/>
                <a:cs typeface="Calibri" panose="020F0502020204030204" pitchFamily="34" charset="0"/>
              </a:rPr>
              <a:t>ms</a:t>
            </a:r>
            <a:r>
              <a:rPr lang="de-DE" dirty="0" err="1">
                <a:latin typeface="Calibri" panose="020F0502020204030204" pitchFamily="34" charset="0"/>
                <a:ea typeface="Calibri" pitchFamily="-111" charset="0"/>
                <a:cs typeface="Calibri" panose="020F0502020204030204" pitchFamily="34" charset="0"/>
              </a:rPr>
              <a:t>ian</a:t>
            </a:r>
            <a:r>
              <a:rPr lang="de-DE" dirty="0">
                <a:latin typeface="Calibri" panose="020F0502020204030204" pitchFamily="34" charset="0"/>
                <a:ea typeface="Calibri" pitchFamily="-111" charset="0"/>
                <a:cs typeface="Calibri" panose="020F0502020204030204" pitchFamily="34" charset="0"/>
              </a:rPr>
              <a:t> &gt; </a:t>
            </a:r>
            <a:r>
              <a:rPr lang="de-DE" dirty="0" err="1">
                <a:latin typeface="Calibri" panose="020F0502020204030204" pitchFamily="34" charset="0"/>
                <a:ea typeface="Calibri" pitchFamily="-111" charset="0"/>
                <a:cs typeface="Calibri" panose="020F0502020204030204" pitchFamily="34" charset="0"/>
              </a:rPr>
              <a:t>gli</a:t>
            </a:r>
            <a:r>
              <a:rPr lang="de-DE" b="1" dirty="0" err="1">
                <a:latin typeface="Calibri" panose="020F0502020204030204" pitchFamily="34" charset="0"/>
                <a:ea typeface="Calibri" pitchFamily="-111" charset="0"/>
                <a:cs typeface="Calibri" panose="020F0502020204030204" pitchFamily="34" charset="0"/>
              </a:rPr>
              <a:t>mp</a:t>
            </a:r>
            <a:r>
              <a:rPr lang="de-DE" dirty="0" err="1">
                <a:latin typeface="Calibri" panose="020F0502020204030204" pitchFamily="34" charset="0"/>
                <a:ea typeface="Calibri" pitchFamily="-111" charset="0"/>
                <a:cs typeface="Calibri" panose="020F0502020204030204" pitchFamily="34" charset="0"/>
              </a:rPr>
              <a:t>se</a:t>
            </a:r>
            <a:endParaRPr lang="de-DE" dirty="0">
              <a:latin typeface="Calibri" panose="020F0502020204030204" pitchFamily="34" charset="0"/>
              <a:ea typeface="Calibri" pitchFamily="-111" charset="0"/>
              <a:cs typeface="Calibri" panose="020F0502020204030204" pitchFamily="34" charset="0"/>
            </a:endParaRPr>
          </a:p>
          <a:p>
            <a:r>
              <a:rPr lang="de-DE" dirty="0">
                <a:latin typeface="Calibri" panose="020F0502020204030204" pitchFamily="34" charset="0"/>
                <a:cs typeface="Calibri" panose="020F0502020204030204" pitchFamily="34" charset="0"/>
              </a:rPr>
              <a:t>OE</a:t>
            </a:r>
            <a:r>
              <a:rPr lang="de-DE" i="1" dirty="0">
                <a:latin typeface="Calibri" panose="020F0502020204030204" pitchFamily="34" charset="0"/>
                <a:cs typeface="Calibri" panose="020F0502020204030204" pitchFamily="34" charset="0"/>
              </a:rPr>
              <a:t> </a:t>
            </a:r>
            <a:r>
              <a:rPr lang="de-DE" dirty="0" err="1">
                <a:latin typeface="Calibri" panose="020F0502020204030204" pitchFamily="34" charset="0"/>
                <a:cs typeface="Calibri" panose="020F0502020204030204" pitchFamily="34" charset="0"/>
              </a:rPr>
              <a:t>θu</a:t>
            </a:r>
            <a:r>
              <a:rPr lang="de-DE" b="1" dirty="0" err="1">
                <a:latin typeface="Calibri" panose="020F0502020204030204" pitchFamily="34" charset="0"/>
                <a:cs typeface="Calibri" panose="020F0502020204030204" pitchFamily="34" charset="0"/>
              </a:rPr>
              <a:t>nor</a:t>
            </a:r>
            <a:r>
              <a:rPr lang="de-DE" dirty="0">
                <a:latin typeface="Calibri" panose="020F0502020204030204" pitchFamily="34" charset="0"/>
                <a:cs typeface="Calibri" panose="020F0502020204030204" pitchFamily="34" charset="0"/>
              </a:rPr>
              <a:t> </a:t>
            </a:r>
            <a:r>
              <a:rPr lang="de-DE" dirty="0">
                <a:latin typeface="Calibri" panose="020F0502020204030204" pitchFamily="34" charset="0"/>
                <a:ea typeface="Calibri" pitchFamily="-111" charset="0"/>
                <a:cs typeface="Calibri" panose="020F0502020204030204" pitchFamily="34" charset="0"/>
              </a:rPr>
              <a:t>&gt; </a:t>
            </a:r>
            <a:r>
              <a:rPr lang="de-DE" dirty="0" err="1">
                <a:latin typeface="Calibri" panose="020F0502020204030204" pitchFamily="34" charset="0"/>
                <a:ea typeface="Calibri" pitchFamily="-111" charset="0"/>
                <a:cs typeface="Calibri" panose="020F0502020204030204" pitchFamily="34" charset="0"/>
              </a:rPr>
              <a:t>thu</a:t>
            </a:r>
            <a:r>
              <a:rPr lang="de-DE" b="1" dirty="0" err="1">
                <a:latin typeface="Calibri" panose="020F0502020204030204" pitchFamily="34" charset="0"/>
                <a:ea typeface="Calibri" pitchFamily="-111" charset="0"/>
                <a:cs typeface="Calibri" panose="020F0502020204030204" pitchFamily="34" charset="0"/>
              </a:rPr>
              <a:t>nder</a:t>
            </a:r>
            <a:endParaRPr lang="de-DE" b="1" dirty="0">
              <a:latin typeface="Calibri" panose="020F0502020204030204" pitchFamily="34" charset="0"/>
              <a:ea typeface="Calibri" pitchFamily="-111" charset="0"/>
              <a:cs typeface="Calibri" panose="020F0502020204030204" pitchFamily="34" charset="0"/>
            </a:endParaRPr>
          </a:p>
          <a:p>
            <a:r>
              <a:rPr lang="de-DE" dirty="0">
                <a:latin typeface="Calibri" panose="020F0502020204030204" pitchFamily="34" charset="0"/>
                <a:cs typeface="Calibri" panose="020F0502020204030204" pitchFamily="34" charset="0"/>
              </a:rPr>
              <a:t>(</a:t>
            </a:r>
            <a:r>
              <a:rPr lang="de-DE" i="1" dirty="0" err="1">
                <a:latin typeface="Calibri" panose="020F0502020204030204" pitchFamily="34" charset="0"/>
                <a:cs typeface="Calibri" panose="020F0502020204030204" pitchFamily="34" charset="0"/>
              </a:rPr>
              <a:t>niederl</a:t>
            </a:r>
            <a:r>
              <a:rPr lang="de-DE" i="1" dirty="0">
                <a:latin typeface="Calibri" panose="020F0502020204030204" pitchFamily="34" charset="0"/>
                <a:cs typeface="Calibri" panose="020F0502020204030204" pitchFamily="34" charset="0"/>
              </a:rPr>
              <a:t>.</a:t>
            </a:r>
            <a:r>
              <a:rPr lang="de-DE" dirty="0">
                <a:latin typeface="Calibri" panose="020F0502020204030204" pitchFamily="34" charset="0"/>
                <a:cs typeface="Calibri" panose="020F0502020204030204" pitchFamily="34" charset="0"/>
              </a:rPr>
              <a:t> </a:t>
            </a:r>
            <a:r>
              <a:rPr lang="de-DE" dirty="0" err="1">
                <a:latin typeface="Calibri" panose="020F0502020204030204" pitchFamily="34" charset="0"/>
                <a:cs typeface="Calibri" panose="020F0502020204030204" pitchFamily="34" charset="0"/>
              </a:rPr>
              <a:t>Donder</a:t>
            </a:r>
            <a:r>
              <a:rPr lang="de-DE" dirty="0">
                <a:latin typeface="Calibri" panose="020F0502020204030204" pitchFamily="34" charset="0"/>
                <a:cs typeface="Calibri" panose="020F0502020204030204" pitchFamily="34" charset="0"/>
              </a:rPr>
              <a:t>)</a:t>
            </a:r>
          </a:p>
          <a:p>
            <a:r>
              <a:rPr lang="de-DE" dirty="0">
                <a:latin typeface="Calibri" panose="020F0502020204030204" pitchFamily="34" charset="0"/>
                <a:ea typeface="Calibri" pitchFamily="-111" charset="0"/>
                <a:cs typeface="Calibri" panose="020F0502020204030204" pitchFamily="34" charset="0"/>
              </a:rPr>
              <a:t>OE </a:t>
            </a:r>
            <a:r>
              <a:rPr lang="de-DE" dirty="0" err="1">
                <a:latin typeface="Calibri" panose="020F0502020204030204" pitchFamily="34" charset="0"/>
                <a:cs typeface="Calibri" panose="020F0502020204030204" pitchFamily="34" charset="0"/>
              </a:rPr>
              <a:t>θu</a:t>
            </a:r>
            <a:r>
              <a:rPr lang="de-DE" b="1" dirty="0" err="1">
                <a:latin typeface="Calibri" panose="020F0502020204030204" pitchFamily="34" charset="0"/>
                <a:cs typeface="Calibri" panose="020F0502020204030204" pitchFamily="34" charset="0"/>
              </a:rPr>
              <a:t>mel</a:t>
            </a:r>
            <a:r>
              <a:rPr lang="de-DE" dirty="0">
                <a:latin typeface="Calibri" panose="020F0502020204030204" pitchFamily="34" charset="0"/>
                <a:cs typeface="Calibri" panose="020F0502020204030204" pitchFamily="34" charset="0"/>
              </a:rPr>
              <a:t> &gt; </a:t>
            </a:r>
            <a:r>
              <a:rPr lang="de-DE" dirty="0" err="1">
                <a:latin typeface="Calibri" panose="020F0502020204030204" pitchFamily="34" charset="0"/>
                <a:cs typeface="Calibri" panose="020F0502020204030204" pitchFamily="34" charset="0"/>
              </a:rPr>
              <a:t>thi</a:t>
            </a:r>
            <a:r>
              <a:rPr lang="de-DE" b="1" dirty="0" err="1">
                <a:latin typeface="Calibri" panose="020F0502020204030204" pitchFamily="34" charset="0"/>
                <a:cs typeface="Calibri" panose="020F0502020204030204" pitchFamily="34" charset="0"/>
              </a:rPr>
              <a:t>mbl</a:t>
            </a:r>
            <a:r>
              <a:rPr lang="de-DE" dirty="0" err="1">
                <a:latin typeface="Calibri" panose="020F0502020204030204" pitchFamily="34" charset="0"/>
                <a:cs typeface="Calibri" panose="020F0502020204030204" pitchFamily="34" charset="0"/>
              </a:rPr>
              <a:t>e</a:t>
            </a:r>
            <a:endParaRPr lang="de-DE" dirty="0">
              <a:latin typeface="Calibri" panose="020F0502020204030204" pitchFamily="34" charset="0"/>
              <a:ea typeface="Calibri" pitchFamily="-111" charset="0"/>
              <a:cs typeface="Calibri" panose="020F0502020204030204" pitchFamily="34" charset="0"/>
            </a:endParaRPr>
          </a:p>
          <a:p>
            <a:r>
              <a:rPr lang="de-DE" dirty="0">
                <a:latin typeface="Calibri" panose="020F0502020204030204" pitchFamily="34" charset="0"/>
                <a:ea typeface="Calibri" pitchFamily="-111" charset="0"/>
                <a:cs typeface="Calibri" panose="020F0502020204030204" pitchFamily="34" charset="0"/>
              </a:rPr>
              <a:t>Son </a:t>
            </a:r>
            <a:r>
              <a:rPr lang="de-DE" dirty="0" err="1">
                <a:latin typeface="Calibri" panose="020F0502020204030204" pitchFamily="34" charset="0"/>
                <a:ea typeface="Calibri" pitchFamily="-111" charset="0"/>
                <a:cs typeface="Calibri" panose="020F0502020204030204" pitchFamily="34" charset="0"/>
              </a:rPr>
              <a:t>of</a:t>
            </a:r>
            <a:r>
              <a:rPr lang="de-DE" dirty="0">
                <a:latin typeface="Calibri" panose="020F0502020204030204" pitchFamily="34" charset="0"/>
                <a:ea typeface="Calibri" pitchFamily="-111" charset="0"/>
                <a:cs typeface="Calibri" panose="020F0502020204030204" pitchFamily="34" charset="0"/>
              </a:rPr>
              <a:t> Thom &gt; Tho</a:t>
            </a:r>
            <a:r>
              <a:rPr lang="de-DE" b="1" dirty="0">
                <a:latin typeface="Calibri" panose="020F0502020204030204" pitchFamily="34" charset="0"/>
                <a:ea typeface="Calibri" pitchFamily="-111" charset="0"/>
                <a:cs typeface="Calibri" panose="020F0502020204030204" pitchFamily="34" charset="0"/>
              </a:rPr>
              <a:t>mps</a:t>
            </a:r>
            <a:r>
              <a:rPr lang="de-DE" dirty="0">
                <a:latin typeface="Calibri" panose="020F0502020204030204" pitchFamily="34" charset="0"/>
                <a:ea typeface="Calibri" pitchFamily="-111" charset="0"/>
                <a:cs typeface="Calibri" panose="020F0502020204030204" pitchFamily="34" charset="0"/>
              </a:rPr>
              <a:t>on</a:t>
            </a:r>
          </a:p>
        </p:txBody>
      </p:sp>
      <p:sp>
        <p:nvSpPr>
          <p:cNvPr id="10" name="Rectangle 1">
            <a:extLst>
              <a:ext uri="{FF2B5EF4-FFF2-40B4-BE49-F238E27FC236}">
                <a16:creationId xmlns:a16="http://schemas.microsoft.com/office/drawing/2014/main" id="{EBD12A0A-E7CD-6D4C-BAE9-0E3238DBD5CB}"/>
              </a:ext>
            </a:extLst>
          </p:cNvPr>
          <p:cNvSpPr>
            <a:spLocks/>
          </p:cNvSpPr>
          <p:nvPr/>
        </p:nvSpPr>
        <p:spPr bwMode="auto">
          <a:xfrm>
            <a:off x="2439545" y="91155"/>
            <a:ext cx="4392488" cy="385824"/>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de-DE" dirty="0">
                <a:solidFill>
                  <a:schemeClr val="dk1"/>
                </a:solidFill>
                <a:latin typeface="Calibri"/>
                <a:ea typeface="+mn-ea"/>
                <a:cs typeface="Calibri"/>
              </a:rPr>
              <a:t>Allgemeine Ziele/Beobachtungen</a:t>
            </a:r>
          </a:p>
        </p:txBody>
      </p:sp>
      <p:sp>
        <p:nvSpPr>
          <p:cNvPr id="11" name="TextBox 10">
            <a:extLst>
              <a:ext uri="{FF2B5EF4-FFF2-40B4-BE49-F238E27FC236}">
                <a16:creationId xmlns:a16="http://schemas.microsoft.com/office/drawing/2014/main" id="{49F30489-774E-BD43-A9AE-25A04C247F30}"/>
              </a:ext>
            </a:extLst>
          </p:cNvPr>
          <p:cNvSpPr txBox="1"/>
          <p:nvPr/>
        </p:nvSpPr>
        <p:spPr bwMode="auto">
          <a:xfrm>
            <a:off x="138854" y="569726"/>
            <a:ext cx="8993872"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Sound </a:t>
            </a:r>
            <a:r>
              <a:rPr lang="de-DE" dirty="0" err="1">
                <a:latin typeface="Calibri" pitchFamily="-111" charset="0"/>
                <a:ea typeface="Calibri" pitchFamily="-111" charset="0"/>
                <a:cs typeface="Calibri" pitchFamily="-111" charset="0"/>
              </a:rPr>
              <a:t>change</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is</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drawn</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from</a:t>
            </a:r>
            <a:r>
              <a:rPr lang="de-DE" dirty="0">
                <a:latin typeface="Calibri" pitchFamily="-111" charset="0"/>
                <a:ea typeface="Calibri" pitchFamily="-111" charset="0"/>
                <a:cs typeface="Calibri" pitchFamily="-111" charset="0"/>
              </a:rPr>
              <a:t> a </a:t>
            </a:r>
            <a:r>
              <a:rPr lang="de-DE" dirty="0" err="1">
                <a:latin typeface="Calibri" pitchFamily="-111" charset="0"/>
                <a:ea typeface="Calibri" pitchFamily="-111" charset="0"/>
                <a:cs typeface="Calibri" pitchFamily="-111" charset="0"/>
              </a:rPr>
              <a:t>pool</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of</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phonetic</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variation</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Ohala</a:t>
            </a:r>
            <a:r>
              <a:rPr lang="de-DE" dirty="0">
                <a:latin typeface="Calibri" pitchFamily="-111" charset="0"/>
                <a:ea typeface="Calibri" pitchFamily="-111" charset="0"/>
                <a:cs typeface="Calibri" pitchFamily="-111" charset="0"/>
              </a:rPr>
              <a:t>, 1989)</a:t>
            </a:r>
          </a:p>
        </p:txBody>
      </p:sp>
      <p:sp>
        <p:nvSpPr>
          <p:cNvPr id="14" name="TextBox 13">
            <a:extLst>
              <a:ext uri="{FF2B5EF4-FFF2-40B4-BE49-F238E27FC236}">
                <a16:creationId xmlns:a16="http://schemas.microsoft.com/office/drawing/2014/main" id="{B7BCA66C-FA0B-2548-A925-D49CF66D604E}"/>
              </a:ext>
            </a:extLst>
          </p:cNvPr>
          <p:cNvSpPr txBox="1"/>
          <p:nvPr/>
        </p:nvSpPr>
        <p:spPr bwMode="auto">
          <a:xfrm>
            <a:off x="375185" y="1304429"/>
            <a:ext cx="3312368" cy="461665"/>
          </a:xfrm>
          <a:prstGeom prst="rect">
            <a:avLst/>
          </a:prstGeom>
          <a:noFill/>
          <a:ln w="9525">
            <a:noFill/>
            <a:miter lim="800000"/>
            <a:headEnd/>
            <a:tailEnd/>
          </a:ln>
        </p:spPr>
        <p:txBody>
          <a:bodyPr wrap="squar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Phonetische Variation</a:t>
            </a:r>
          </a:p>
        </p:txBody>
      </p:sp>
      <p:sp>
        <p:nvSpPr>
          <p:cNvPr id="15" name="TextBox 14">
            <a:extLst>
              <a:ext uri="{FF2B5EF4-FFF2-40B4-BE49-F238E27FC236}">
                <a16:creationId xmlns:a16="http://schemas.microsoft.com/office/drawing/2014/main" id="{8983A9BA-EF14-B546-8288-431E7943A05E}"/>
              </a:ext>
            </a:extLst>
          </p:cNvPr>
          <p:cNvSpPr txBox="1"/>
          <p:nvPr/>
        </p:nvSpPr>
        <p:spPr bwMode="auto">
          <a:xfrm>
            <a:off x="6084168" y="1247069"/>
            <a:ext cx="1977272" cy="461665"/>
          </a:xfrm>
          <a:prstGeom prst="rect">
            <a:avLst/>
          </a:prstGeom>
          <a:noFill/>
          <a:ln w="9525">
            <a:noFill/>
            <a:miter lim="800000"/>
            <a:headEnd/>
            <a:tailEnd/>
          </a:ln>
        </p:spPr>
        <p:txBody>
          <a:bodyPr wrap="squar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Lautwandel</a:t>
            </a:r>
          </a:p>
        </p:txBody>
      </p:sp>
      <p:sp>
        <p:nvSpPr>
          <p:cNvPr id="16" name="TextBox 15">
            <a:extLst>
              <a:ext uri="{FF2B5EF4-FFF2-40B4-BE49-F238E27FC236}">
                <a16:creationId xmlns:a16="http://schemas.microsoft.com/office/drawing/2014/main" id="{62C35752-79A7-014B-B140-1CC1B6C35BBD}"/>
              </a:ext>
            </a:extLst>
          </p:cNvPr>
          <p:cNvSpPr txBox="1"/>
          <p:nvPr/>
        </p:nvSpPr>
        <p:spPr bwMode="auto">
          <a:xfrm>
            <a:off x="305134" y="5762148"/>
            <a:ext cx="8661311" cy="923330"/>
          </a:xfrm>
          <a:prstGeom prst="rect">
            <a:avLst/>
          </a:prstGeom>
          <a:noFill/>
          <a:ln w="9525">
            <a:noFill/>
            <a:miter lim="800000"/>
            <a:headEnd/>
            <a:tailEnd/>
          </a:ln>
        </p:spPr>
        <p:txBody>
          <a:bodyPr wrap="square" rtlCol="0">
            <a:prstTxWarp prst="textNoShape">
              <a:avLst/>
            </a:prstTxWarp>
            <a:spAutoFit/>
          </a:bodyPr>
          <a:lstStyle/>
          <a:p>
            <a:r>
              <a:rPr lang="en-GB" sz="1800" dirty="0">
                <a:latin typeface="Calibri" panose="020F0502020204030204" pitchFamily="34" charset="0"/>
                <a:cs typeface="Calibri" panose="020F0502020204030204" pitchFamily="34" charset="0"/>
              </a:rPr>
              <a:t>1. </a:t>
            </a:r>
            <a:r>
              <a:rPr lang="en-GB" sz="1800" dirty="0" err="1">
                <a:latin typeface="Calibri" panose="020F0502020204030204" pitchFamily="34" charset="0"/>
                <a:cs typeface="Calibri" panose="020F0502020204030204" pitchFamily="34" charset="0"/>
              </a:rPr>
              <a:t>Ohala</a:t>
            </a:r>
            <a:r>
              <a:rPr lang="en-GB" sz="1800" dirty="0">
                <a:latin typeface="Calibri" panose="020F0502020204030204" pitchFamily="34" charset="0"/>
                <a:cs typeface="Calibri" panose="020F0502020204030204" pitchFamily="34" charset="0"/>
              </a:rPr>
              <a:t>, J. (1989) Sound change is drawn from a pool of synchronic variation. In L. Breivik and E. </a:t>
            </a:r>
            <a:r>
              <a:rPr lang="en-GB" sz="1800" dirty="0" err="1">
                <a:latin typeface="Calibri" panose="020F0502020204030204" pitchFamily="34" charset="0"/>
                <a:cs typeface="Calibri" panose="020F0502020204030204" pitchFamily="34" charset="0"/>
              </a:rPr>
              <a:t>Jahr</a:t>
            </a:r>
            <a:r>
              <a:rPr lang="en-GB" sz="1800" dirty="0">
                <a:latin typeface="Calibri" panose="020F0502020204030204" pitchFamily="34" charset="0"/>
                <a:cs typeface="Calibri" panose="020F0502020204030204" pitchFamily="34" charset="0"/>
              </a:rPr>
              <a:t> (eds.)  </a:t>
            </a:r>
            <a:r>
              <a:rPr lang="en-GB" sz="1800" i="1" dirty="0">
                <a:latin typeface="Calibri" panose="020F0502020204030204" pitchFamily="34" charset="0"/>
                <a:cs typeface="Calibri" panose="020F0502020204030204" pitchFamily="34" charset="0"/>
              </a:rPr>
              <a:t>Language Change: Contributions to the Study of its Causes</a:t>
            </a:r>
            <a:r>
              <a:rPr lang="en-GB" sz="1800" dirty="0">
                <a:latin typeface="Calibri" panose="020F0502020204030204" pitchFamily="34" charset="0"/>
                <a:cs typeface="Calibri" panose="020F0502020204030204" pitchFamily="34" charset="0"/>
              </a:rPr>
              <a:t>. Mouton de Gruyter: Berlin. (p. 173–198). </a:t>
            </a:r>
            <a:endParaRPr lang="de-DE" dirty="0">
              <a:latin typeface="Calibri" pitchFamily="-111" charset="0"/>
              <a:ea typeface="Calibri" pitchFamily="-111" charset="0"/>
              <a:cs typeface="Calibri" pitchFamily="-111" charset="0"/>
            </a:endParaRPr>
          </a:p>
        </p:txBody>
      </p:sp>
    </p:spTree>
    <p:extLst>
      <p:ext uri="{BB962C8B-B14F-4D97-AF65-F5344CB8AC3E}">
        <p14:creationId xmlns:p14="http://schemas.microsoft.com/office/powerpoint/2010/main" val="3659224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0947FB30-BC1E-EB4D-95F4-44AAACE92EC2}"/>
              </a:ext>
            </a:extLst>
          </p:cNvPr>
          <p:cNvSpPr>
            <a:spLocks/>
          </p:cNvSpPr>
          <p:nvPr/>
        </p:nvSpPr>
        <p:spPr bwMode="auto">
          <a:xfrm>
            <a:off x="3059833" y="188640"/>
            <a:ext cx="2304256" cy="385824"/>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en-US" dirty="0">
                <a:solidFill>
                  <a:schemeClr val="dk1"/>
                </a:solidFill>
                <a:latin typeface="Calibri"/>
                <a:ea typeface="+mn-ea"/>
                <a:cs typeface="Calibri"/>
              </a:rPr>
              <a:t>Allgemeine </a:t>
            </a:r>
            <a:r>
              <a:rPr lang="en-US" dirty="0" err="1">
                <a:solidFill>
                  <a:schemeClr val="dk1"/>
                </a:solidFill>
                <a:latin typeface="Calibri"/>
                <a:ea typeface="+mn-ea"/>
                <a:cs typeface="Calibri"/>
              </a:rPr>
              <a:t>Ziele</a:t>
            </a:r>
            <a:endParaRPr lang="en-US" dirty="0">
              <a:solidFill>
                <a:schemeClr val="dk1"/>
              </a:solidFill>
              <a:latin typeface="Calibri"/>
              <a:ea typeface="+mn-ea"/>
              <a:cs typeface="Calibri"/>
            </a:endParaRPr>
          </a:p>
        </p:txBody>
      </p:sp>
      <p:sp>
        <p:nvSpPr>
          <p:cNvPr id="5" name="TextBox 4">
            <a:extLst>
              <a:ext uri="{FF2B5EF4-FFF2-40B4-BE49-F238E27FC236}">
                <a16:creationId xmlns:a16="http://schemas.microsoft.com/office/drawing/2014/main" id="{561C0C1A-74D0-4F45-8BD5-00DB452E19A4}"/>
              </a:ext>
            </a:extLst>
          </p:cNvPr>
          <p:cNvSpPr txBox="1"/>
          <p:nvPr/>
        </p:nvSpPr>
        <p:spPr bwMode="auto">
          <a:xfrm>
            <a:off x="0" y="840673"/>
            <a:ext cx="3575466"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1. Phonologische Typologie</a:t>
            </a:r>
          </a:p>
        </p:txBody>
      </p:sp>
      <p:sp>
        <p:nvSpPr>
          <p:cNvPr id="6" name="TextBox 5">
            <a:extLst>
              <a:ext uri="{FF2B5EF4-FFF2-40B4-BE49-F238E27FC236}">
                <a16:creationId xmlns:a16="http://schemas.microsoft.com/office/drawing/2014/main" id="{321F30AD-E06B-574B-8A66-6487BAE06D59}"/>
              </a:ext>
            </a:extLst>
          </p:cNvPr>
          <p:cNvSpPr txBox="1"/>
          <p:nvPr/>
        </p:nvSpPr>
        <p:spPr bwMode="auto">
          <a:xfrm>
            <a:off x="6244241" y="800652"/>
            <a:ext cx="1939698"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2. Lautwandel</a:t>
            </a:r>
          </a:p>
        </p:txBody>
      </p:sp>
      <p:sp>
        <p:nvSpPr>
          <p:cNvPr id="7" name="TextBox 6">
            <a:extLst>
              <a:ext uri="{FF2B5EF4-FFF2-40B4-BE49-F238E27FC236}">
                <a16:creationId xmlns:a16="http://schemas.microsoft.com/office/drawing/2014/main" id="{5904569A-1DEA-AD4A-82AF-AC6F48E277C1}"/>
              </a:ext>
            </a:extLst>
          </p:cNvPr>
          <p:cNvSpPr txBox="1"/>
          <p:nvPr/>
        </p:nvSpPr>
        <p:spPr bwMode="auto">
          <a:xfrm>
            <a:off x="167796" y="1231971"/>
            <a:ext cx="4620227" cy="1569660"/>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Die möglichen Laute in den Sprachen der Welt</a:t>
            </a:r>
          </a:p>
          <a:p>
            <a:r>
              <a:rPr lang="de-DE" dirty="0">
                <a:latin typeface="Calibri" pitchFamily="-111" charset="0"/>
                <a:ea typeface="Calibri" pitchFamily="-111" charset="0"/>
                <a:cs typeface="Calibri" pitchFamily="-111" charset="0"/>
              </a:rPr>
              <a:t>Die Präferenzen für gewisse Sprachlaute oder -Kombinationen</a:t>
            </a:r>
          </a:p>
        </p:txBody>
      </p:sp>
      <p:sp>
        <p:nvSpPr>
          <p:cNvPr id="8" name="TextBox 7">
            <a:extLst>
              <a:ext uri="{FF2B5EF4-FFF2-40B4-BE49-F238E27FC236}">
                <a16:creationId xmlns:a16="http://schemas.microsoft.com/office/drawing/2014/main" id="{3783EAA3-BDC3-1142-B136-7A5CD604C4C9}"/>
              </a:ext>
            </a:extLst>
          </p:cNvPr>
          <p:cNvSpPr txBox="1"/>
          <p:nvPr/>
        </p:nvSpPr>
        <p:spPr bwMode="auto">
          <a:xfrm>
            <a:off x="1907704" y="4399637"/>
            <a:ext cx="4896544"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Die physiologischen Eigenschaften des Sprechapparates und -Hörsystem</a:t>
            </a:r>
          </a:p>
        </p:txBody>
      </p:sp>
      <p:sp>
        <p:nvSpPr>
          <p:cNvPr id="9" name="TextBox 8">
            <a:extLst>
              <a:ext uri="{FF2B5EF4-FFF2-40B4-BE49-F238E27FC236}">
                <a16:creationId xmlns:a16="http://schemas.microsoft.com/office/drawing/2014/main" id="{CF71F5F8-D5C9-F341-8E65-DEABBA77842B}"/>
              </a:ext>
            </a:extLst>
          </p:cNvPr>
          <p:cNvSpPr txBox="1"/>
          <p:nvPr/>
        </p:nvSpPr>
        <p:spPr bwMode="auto">
          <a:xfrm>
            <a:off x="3273653" y="3999378"/>
            <a:ext cx="1595245"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3. Phonetik</a:t>
            </a:r>
          </a:p>
        </p:txBody>
      </p:sp>
      <p:sp>
        <p:nvSpPr>
          <p:cNvPr id="10" name="TextBox 9">
            <a:extLst>
              <a:ext uri="{FF2B5EF4-FFF2-40B4-BE49-F238E27FC236}">
                <a16:creationId xmlns:a16="http://schemas.microsoft.com/office/drawing/2014/main" id="{863DB0A4-8196-D14E-9A66-EC8721BA2696}"/>
              </a:ext>
            </a:extLst>
          </p:cNvPr>
          <p:cNvSpPr txBox="1"/>
          <p:nvPr/>
        </p:nvSpPr>
        <p:spPr bwMode="auto">
          <a:xfrm>
            <a:off x="35964" y="2880291"/>
            <a:ext cx="4035311" cy="461665"/>
          </a:xfrm>
          <a:prstGeom prst="rect">
            <a:avLst/>
          </a:prstGeom>
          <a:noFill/>
          <a:ln w="9525">
            <a:noFill/>
            <a:miter lim="800000"/>
            <a:headEnd/>
            <a:tailEnd/>
          </a:ln>
        </p:spPr>
        <p:txBody>
          <a:bodyPr wrap="square" rtlCol="0">
            <a:prstTxWarp prst="textNoShape">
              <a:avLst/>
            </a:prstTxWarp>
            <a:spAutoFit/>
          </a:bodyPr>
          <a:lstStyle/>
          <a:p>
            <a:r>
              <a:rPr lang="de-DE" dirty="0">
                <a:solidFill>
                  <a:srgbClr val="FF0000"/>
                </a:solidFill>
                <a:latin typeface="Calibri" pitchFamily="-111" charset="0"/>
                <a:ea typeface="Calibri" pitchFamily="-111" charset="0"/>
                <a:cs typeface="Calibri" pitchFamily="-111" charset="0"/>
              </a:rPr>
              <a:t>/</a:t>
            </a:r>
            <a:r>
              <a:rPr lang="de-DE" dirty="0" err="1">
                <a:solidFill>
                  <a:srgbClr val="FF0000"/>
                </a:solidFill>
                <a:latin typeface="Calibri" pitchFamily="-111" charset="0"/>
                <a:ea typeface="Calibri" pitchFamily="-111" charset="0"/>
                <a:cs typeface="Calibri" pitchFamily="-111" charset="0"/>
              </a:rPr>
              <a:t>kn</a:t>
            </a:r>
            <a:r>
              <a:rPr lang="de-DE" dirty="0">
                <a:solidFill>
                  <a:srgbClr val="FF0000"/>
                </a:solidFill>
                <a:latin typeface="Calibri" pitchFamily="-111" charset="0"/>
                <a:ea typeface="Calibri" pitchFamily="-111" charset="0"/>
                <a:cs typeface="Calibri" pitchFamily="-111" charset="0"/>
              </a:rPr>
              <a:t>/ im Anlaut seltener als /</a:t>
            </a:r>
            <a:r>
              <a:rPr lang="de-DE" dirty="0" err="1">
                <a:solidFill>
                  <a:srgbClr val="FF0000"/>
                </a:solidFill>
                <a:latin typeface="Calibri" pitchFamily="-111" charset="0"/>
                <a:ea typeface="Calibri" pitchFamily="-111" charset="0"/>
                <a:cs typeface="Calibri" pitchFamily="-111" charset="0"/>
              </a:rPr>
              <a:t>kl</a:t>
            </a:r>
            <a:r>
              <a:rPr lang="de-DE" dirty="0">
                <a:solidFill>
                  <a:srgbClr val="FF0000"/>
                </a:solidFill>
                <a:latin typeface="Calibri" pitchFamily="-111" charset="0"/>
                <a:ea typeface="Calibri" pitchFamily="-111" charset="0"/>
                <a:cs typeface="Calibri" pitchFamily="-111" charset="0"/>
              </a:rPr>
              <a:t>/</a:t>
            </a:r>
          </a:p>
        </p:txBody>
      </p:sp>
      <p:sp>
        <p:nvSpPr>
          <p:cNvPr id="16" name="Rectangle 15">
            <a:extLst>
              <a:ext uri="{FF2B5EF4-FFF2-40B4-BE49-F238E27FC236}">
                <a16:creationId xmlns:a16="http://schemas.microsoft.com/office/drawing/2014/main" id="{C6DB2965-FB18-1B4C-B221-E95FDE68A163}"/>
              </a:ext>
            </a:extLst>
          </p:cNvPr>
          <p:cNvSpPr/>
          <p:nvPr/>
        </p:nvSpPr>
        <p:spPr>
          <a:xfrm>
            <a:off x="5580112" y="1904499"/>
            <a:ext cx="3110865" cy="830997"/>
          </a:xfrm>
          <a:prstGeom prst="rect">
            <a:avLst/>
          </a:prstGeom>
        </p:spPr>
        <p:txBody>
          <a:bodyPr wrap="square">
            <a:spAutoFit/>
          </a:bodyPr>
          <a:lstStyle/>
          <a:p>
            <a:r>
              <a:rPr lang="en-GB" dirty="0">
                <a:solidFill>
                  <a:srgbClr val="FF0000"/>
                </a:solidFill>
                <a:latin typeface="SFRM1095"/>
              </a:rPr>
              <a:t>/</a:t>
            </a:r>
            <a:r>
              <a:rPr lang="en-GB" dirty="0" err="1">
                <a:solidFill>
                  <a:srgbClr val="FF0000"/>
                </a:solidFill>
                <a:latin typeface="SFRM1095"/>
              </a:rPr>
              <a:t>kn</a:t>
            </a:r>
            <a:r>
              <a:rPr lang="en-GB" dirty="0">
                <a:solidFill>
                  <a:srgbClr val="FF0000"/>
                </a:solidFill>
                <a:latin typeface="SFRM1095"/>
              </a:rPr>
              <a:t>/ </a:t>
            </a:r>
            <a:r>
              <a:rPr lang="en-GB" dirty="0">
                <a:solidFill>
                  <a:srgbClr val="FF0000"/>
                </a:solidFill>
                <a:latin typeface="Times New Roman" panose="02020603050405020304" pitchFamily="18" charset="0"/>
                <a:cs typeface="Times New Roman" panose="02020603050405020304" pitchFamily="18" charset="0"/>
              </a:rPr>
              <a:t>→</a:t>
            </a:r>
            <a:r>
              <a:rPr lang="en-GB" dirty="0">
                <a:solidFill>
                  <a:srgbClr val="FF0000"/>
                </a:solidFill>
                <a:latin typeface="SFRM1095"/>
              </a:rPr>
              <a:t> /n/ Engl. 'Knot', Deutsch '</a:t>
            </a:r>
            <a:r>
              <a:rPr lang="en-GB" dirty="0" err="1">
                <a:solidFill>
                  <a:srgbClr val="FF0000"/>
                </a:solidFill>
                <a:latin typeface="SFRM1095"/>
              </a:rPr>
              <a:t>Knoten</a:t>
            </a:r>
            <a:r>
              <a:rPr lang="en-GB" dirty="0">
                <a:solidFill>
                  <a:srgbClr val="FF0000"/>
                </a:solidFill>
                <a:latin typeface="SFRM1095"/>
              </a:rPr>
              <a:t>'</a:t>
            </a:r>
            <a:endParaRPr lang="en-GB" dirty="0"/>
          </a:p>
        </p:txBody>
      </p:sp>
      <p:sp>
        <p:nvSpPr>
          <p:cNvPr id="2" name="TextBox 1">
            <a:extLst>
              <a:ext uri="{FF2B5EF4-FFF2-40B4-BE49-F238E27FC236}">
                <a16:creationId xmlns:a16="http://schemas.microsoft.com/office/drawing/2014/main" id="{6D7F31F7-9AFF-E140-A123-6057FD49258D}"/>
              </a:ext>
            </a:extLst>
          </p:cNvPr>
          <p:cNvSpPr txBox="1"/>
          <p:nvPr/>
        </p:nvSpPr>
        <p:spPr bwMode="auto">
          <a:xfrm>
            <a:off x="661151" y="5230634"/>
            <a:ext cx="7821698" cy="854545"/>
          </a:xfrm>
          <a:prstGeom prst="rect">
            <a:avLst/>
          </a:prstGeom>
          <a:noFill/>
          <a:ln w="9525">
            <a:noFill/>
            <a:miter lim="800000"/>
            <a:headEnd/>
            <a:tailEnd/>
          </a:ln>
        </p:spPr>
        <p:txBody>
          <a:bodyPr wrap="square" rtlCol="0">
            <a:prstTxWarp prst="textNoShape">
              <a:avLst/>
            </a:prstTxWarp>
            <a:spAutoFit/>
          </a:bodyPr>
          <a:lstStyle/>
          <a:p>
            <a:r>
              <a:rPr lang="de-DE" dirty="0">
                <a:solidFill>
                  <a:srgbClr val="FF0000"/>
                </a:solidFill>
                <a:latin typeface="Calibri" pitchFamily="-111" charset="0"/>
                <a:ea typeface="Calibri" pitchFamily="-111" charset="0"/>
                <a:cs typeface="Calibri" pitchFamily="-111" charset="0"/>
              </a:rPr>
              <a:t>/</a:t>
            </a:r>
            <a:r>
              <a:rPr lang="de-DE" dirty="0" err="1">
                <a:solidFill>
                  <a:srgbClr val="FF0000"/>
                </a:solidFill>
                <a:latin typeface="Calibri" pitchFamily="-111" charset="0"/>
                <a:ea typeface="Calibri" pitchFamily="-111" charset="0"/>
                <a:cs typeface="Calibri" pitchFamily="-111" charset="0"/>
              </a:rPr>
              <a:t>kn</a:t>
            </a:r>
            <a:r>
              <a:rPr lang="de-DE" dirty="0">
                <a:solidFill>
                  <a:srgbClr val="FF0000"/>
                </a:solidFill>
                <a:latin typeface="Calibri" pitchFamily="-111" charset="0"/>
                <a:ea typeface="Calibri" pitchFamily="-111" charset="0"/>
                <a:cs typeface="Calibri" pitchFamily="-111" charset="0"/>
              </a:rPr>
              <a:t>/ müssen im Vgl. zu /</a:t>
            </a:r>
            <a:r>
              <a:rPr lang="de-DE" dirty="0" err="1">
                <a:solidFill>
                  <a:srgbClr val="FF0000"/>
                </a:solidFill>
                <a:latin typeface="Calibri" pitchFamily="-111" charset="0"/>
                <a:ea typeface="Calibri" pitchFamily="-111" charset="0"/>
                <a:cs typeface="Calibri" pitchFamily="-111" charset="0"/>
              </a:rPr>
              <a:t>kl</a:t>
            </a:r>
            <a:r>
              <a:rPr lang="de-DE" dirty="0">
                <a:solidFill>
                  <a:srgbClr val="FF0000"/>
                </a:solidFill>
                <a:latin typeface="Calibri" pitchFamily="-111" charset="0"/>
                <a:ea typeface="Calibri" pitchFamily="-111" charset="0"/>
                <a:cs typeface="Calibri" pitchFamily="-111" charset="0"/>
              </a:rPr>
              <a:t>/ eher sequentiell produziert werden (</a:t>
            </a:r>
            <a:r>
              <a:rPr lang="de-DE" dirty="0" err="1">
                <a:solidFill>
                  <a:srgbClr val="FF0000"/>
                </a:solidFill>
                <a:latin typeface="Calibri" pitchFamily="-111" charset="0"/>
                <a:ea typeface="Calibri" pitchFamily="-111" charset="0"/>
                <a:cs typeface="Calibri" pitchFamily="-111" charset="0"/>
              </a:rPr>
              <a:t>Bombien</a:t>
            </a:r>
            <a:r>
              <a:rPr lang="de-DE" dirty="0">
                <a:solidFill>
                  <a:srgbClr val="FF0000"/>
                </a:solidFill>
                <a:latin typeface="Calibri" pitchFamily="-111" charset="0"/>
                <a:ea typeface="Calibri" pitchFamily="-111" charset="0"/>
                <a:cs typeface="Calibri" pitchFamily="-111" charset="0"/>
              </a:rPr>
              <a:t> et al, 2013</a:t>
            </a:r>
            <a:r>
              <a:rPr lang="de-DE" baseline="30000" dirty="0">
                <a:solidFill>
                  <a:srgbClr val="FF0000"/>
                </a:solidFill>
                <a:latin typeface="Calibri" pitchFamily="-111" charset="0"/>
                <a:ea typeface="Calibri" pitchFamily="-111" charset="0"/>
                <a:cs typeface="Calibri" pitchFamily="-111" charset="0"/>
              </a:rPr>
              <a:t>1</a:t>
            </a:r>
            <a:r>
              <a:rPr lang="de-DE" dirty="0">
                <a:solidFill>
                  <a:srgbClr val="FF0000"/>
                </a:solidFill>
                <a:latin typeface="Calibri" pitchFamily="-111" charset="0"/>
                <a:ea typeface="Calibri" pitchFamily="-111" charset="0"/>
                <a:cs typeface="Calibri" pitchFamily="-111" charset="0"/>
              </a:rPr>
              <a:t>).</a:t>
            </a:r>
          </a:p>
        </p:txBody>
      </p:sp>
      <p:sp>
        <p:nvSpPr>
          <p:cNvPr id="3" name="TextBox 2">
            <a:extLst>
              <a:ext uri="{FF2B5EF4-FFF2-40B4-BE49-F238E27FC236}">
                <a16:creationId xmlns:a16="http://schemas.microsoft.com/office/drawing/2014/main" id="{BA4F4F26-746F-A545-8300-A3802DD92F38}"/>
              </a:ext>
            </a:extLst>
          </p:cNvPr>
          <p:cNvSpPr txBox="1"/>
          <p:nvPr/>
        </p:nvSpPr>
        <p:spPr bwMode="auto">
          <a:xfrm>
            <a:off x="1007604" y="6412699"/>
            <a:ext cx="6948772" cy="369332"/>
          </a:xfrm>
          <a:prstGeom prst="rect">
            <a:avLst/>
          </a:prstGeom>
          <a:noFill/>
          <a:ln w="9525">
            <a:noFill/>
            <a:miter lim="800000"/>
            <a:headEnd/>
            <a:tailEnd/>
          </a:ln>
        </p:spPr>
        <p:txBody>
          <a:bodyPr wrap="square" rtlCol="0">
            <a:prstTxWarp prst="textNoShape">
              <a:avLst/>
            </a:prstTxWarp>
            <a:spAutoFit/>
          </a:bodyPr>
          <a:lstStyle/>
          <a:p>
            <a:r>
              <a:rPr lang="de-DE" sz="1800" dirty="0">
                <a:latin typeface="Calibri" pitchFamily="-111" charset="0"/>
                <a:ea typeface="Calibri" pitchFamily="-111" charset="0"/>
                <a:cs typeface="Calibri" pitchFamily="-111" charset="0"/>
              </a:rPr>
              <a:t>1. </a:t>
            </a:r>
            <a:r>
              <a:rPr lang="de-DE" sz="1800" dirty="0" err="1">
                <a:latin typeface="Calibri" pitchFamily="-111" charset="0"/>
                <a:ea typeface="Calibri" pitchFamily="-111" charset="0"/>
                <a:cs typeface="Calibri" pitchFamily="-111" charset="0"/>
              </a:rPr>
              <a:t>Bombien</a:t>
            </a:r>
            <a:r>
              <a:rPr lang="de-DE" sz="1800" dirty="0">
                <a:latin typeface="Calibri" pitchFamily="-111" charset="0"/>
                <a:ea typeface="Calibri" pitchFamily="-111" charset="0"/>
                <a:cs typeface="Calibri" pitchFamily="-111" charset="0"/>
              </a:rPr>
              <a:t>, Mooshammer, </a:t>
            </a:r>
            <a:r>
              <a:rPr lang="de-DE" sz="1800" dirty="0" err="1">
                <a:latin typeface="Calibri" pitchFamily="-111" charset="0"/>
                <a:ea typeface="Calibri" pitchFamily="-111" charset="0"/>
                <a:cs typeface="Calibri" pitchFamily="-111" charset="0"/>
              </a:rPr>
              <a:t>Hoole</a:t>
            </a:r>
            <a:r>
              <a:rPr lang="de-DE" sz="1800" dirty="0">
                <a:latin typeface="Calibri" pitchFamily="-111" charset="0"/>
                <a:ea typeface="Calibri" pitchFamily="-111" charset="0"/>
                <a:cs typeface="Calibri" pitchFamily="-111" charset="0"/>
              </a:rPr>
              <a:t> (2013), </a:t>
            </a:r>
            <a:r>
              <a:rPr lang="de-DE" sz="1800" i="1" dirty="0">
                <a:latin typeface="Calibri" pitchFamily="-111" charset="0"/>
                <a:ea typeface="Calibri" pitchFamily="-111" charset="0"/>
                <a:cs typeface="Calibri" pitchFamily="-111" charset="0"/>
              </a:rPr>
              <a:t>J. </a:t>
            </a:r>
            <a:r>
              <a:rPr lang="de-DE" sz="1800" i="1" dirty="0" err="1">
                <a:latin typeface="Calibri" pitchFamily="-111" charset="0"/>
                <a:ea typeface="Calibri" pitchFamily="-111" charset="0"/>
                <a:cs typeface="Calibri" pitchFamily="-111" charset="0"/>
              </a:rPr>
              <a:t>Phonetics</a:t>
            </a:r>
            <a:r>
              <a:rPr lang="de-DE" sz="1800" dirty="0">
                <a:latin typeface="Calibri" pitchFamily="-111" charset="0"/>
                <a:ea typeface="Calibri" pitchFamily="-111" charset="0"/>
                <a:cs typeface="Calibri" pitchFamily="-111" charset="0"/>
              </a:rPr>
              <a:t>, 41, 546-561.</a:t>
            </a:r>
          </a:p>
        </p:txBody>
      </p:sp>
    </p:spTree>
    <p:extLst>
      <p:ext uri="{BB962C8B-B14F-4D97-AF65-F5344CB8AC3E}">
        <p14:creationId xmlns:p14="http://schemas.microsoft.com/office/powerpoint/2010/main" val="1886839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0B4A852-5E64-F646-A98D-AE8C16306A51}"/>
              </a:ext>
            </a:extLst>
          </p:cNvPr>
          <p:cNvSpPr txBox="1"/>
          <p:nvPr/>
        </p:nvSpPr>
        <p:spPr bwMode="auto">
          <a:xfrm>
            <a:off x="18846" y="2924944"/>
            <a:ext cx="8839625" cy="1938992"/>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Regulärer Lautwandel wird manchmal '</a:t>
            </a:r>
            <a:r>
              <a:rPr lang="de-DE" dirty="0" err="1">
                <a:latin typeface="Calibri" pitchFamily="-111" charset="0"/>
                <a:ea typeface="Calibri" pitchFamily="-111" charset="0"/>
                <a:cs typeface="Calibri" pitchFamily="-111" charset="0"/>
              </a:rPr>
              <a:t>Neogrammarian</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sound</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change</a:t>
            </a:r>
            <a:r>
              <a:rPr lang="de-DE" dirty="0">
                <a:latin typeface="Calibri" pitchFamily="-111" charset="0"/>
                <a:ea typeface="Calibri" pitchFamily="-111" charset="0"/>
                <a:cs typeface="Calibri" pitchFamily="-111" charset="0"/>
              </a:rPr>
              <a:t>' gleichgesetzt. The </a:t>
            </a:r>
            <a:r>
              <a:rPr lang="de-DE" dirty="0" err="1">
                <a:latin typeface="Calibri" pitchFamily="-111" charset="0"/>
                <a:ea typeface="Calibri" pitchFamily="-111" charset="0"/>
                <a:cs typeface="Calibri" pitchFamily="-111" charset="0"/>
              </a:rPr>
              <a:t>Neogrammarians</a:t>
            </a:r>
            <a:r>
              <a:rPr lang="de-DE" dirty="0">
                <a:latin typeface="Calibri" pitchFamily="-111" charset="0"/>
                <a:ea typeface="Calibri" pitchFamily="-111" charset="0"/>
                <a:cs typeface="Calibri" pitchFamily="-111" charset="0"/>
              </a:rPr>
              <a:t> = die Junggrammatiker </a:t>
            </a:r>
            <a:r>
              <a:rPr lang="de-DE" dirty="0" err="1">
                <a:latin typeface="Calibri" pitchFamily="-111" charset="0"/>
                <a:ea typeface="Calibri" pitchFamily="-111" charset="0"/>
                <a:cs typeface="Calibri" pitchFamily="-111" charset="0"/>
              </a:rPr>
              <a:t>zB</a:t>
            </a:r>
            <a:r>
              <a:rPr lang="de-DE" dirty="0">
                <a:latin typeface="Calibri" pitchFamily="-111" charset="0"/>
                <a:ea typeface="Calibri" pitchFamily="-111" charset="0"/>
                <a:cs typeface="Calibri" pitchFamily="-111" charset="0"/>
              </a:rPr>
              <a:t> Paul (1886)</a:t>
            </a:r>
            <a:r>
              <a:rPr lang="de-DE" baseline="30000" dirty="0">
                <a:latin typeface="Calibri" pitchFamily="-111" charset="0"/>
                <a:ea typeface="Calibri" pitchFamily="-111" charset="0"/>
                <a:cs typeface="Calibri" pitchFamily="-111" charset="0"/>
              </a:rPr>
              <a:t>1</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Neogrammarian</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sound</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change</a:t>
            </a:r>
            <a:r>
              <a:rPr lang="de-DE" dirty="0">
                <a:latin typeface="Calibri" pitchFamily="-111" charset="0"/>
                <a:ea typeface="Calibri" pitchFamily="-111" charset="0"/>
                <a:cs typeface="Calibri" pitchFamily="-111" charset="0"/>
              </a:rPr>
              <a:t>: ist allmählich, nicht wahrnehmbar, und soll gleichzeitig in allen Wörtern stattfinden (dieses ist sehr umstritten).</a:t>
            </a:r>
          </a:p>
        </p:txBody>
      </p:sp>
      <p:sp>
        <p:nvSpPr>
          <p:cNvPr id="6" name="TextBox 5">
            <a:extLst>
              <a:ext uri="{FF2B5EF4-FFF2-40B4-BE49-F238E27FC236}">
                <a16:creationId xmlns:a16="http://schemas.microsoft.com/office/drawing/2014/main" id="{6769F629-A634-C947-95E5-71A6FD415D0D}"/>
              </a:ext>
            </a:extLst>
          </p:cNvPr>
          <p:cNvSpPr txBox="1"/>
          <p:nvPr/>
        </p:nvSpPr>
        <p:spPr bwMode="auto">
          <a:xfrm>
            <a:off x="145371" y="1249966"/>
            <a:ext cx="7883013" cy="1569660"/>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Regulärer Lautwandel ist phonetisch bedingt d.h. es gibt eine </a:t>
            </a:r>
            <a:r>
              <a:rPr lang="de-DE" b="1" dirty="0">
                <a:latin typeface="Calibri" pitchFamily="-111" charset="0"/>
                <a:ea typeface="Calibri" pitchFamily="-111" charset="0"/>
                <a:cs typeface="Calibri" pitchFamily="-111" charset="0"/>
              </a:rPr>
              <a:t>phonetische Erklärung </a:t>
            </a:r>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Koartikulation</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Leniserung</a:t>
            </a:r>
            <a:r>
              <a:rPr lang="de-DE" dirty="0">
                <a:latin typeface="Calibri" pitchFamily="-111" charset="0"/>
                <a:ea typeface="Calibri" pitchFamily="-111" charset="0"/>
                <a:cs typeface="Calibri" pitchFamily="-111" charset="0"/>
              </a:rPr>
              <a:t> usw.) und </a:t>
            </a:r>
            <a:r>
              <a:rPr lang="de-DE" b="1" dirty="0">
                <a:latin typeface="Calibri" pitchFamily="-111" charset="0"/>
                <a:ea typeface="Calibri" pitchFamily="-111" charset="0"/>
                <a:cs typeface="Calibri" pitchFamily="-111" charset="0"/>
              </a:rPr>
              <a:t>findet auch in vielen, manchmal miteinander nicht verwandten Sprachen statt.</a:t>
            </a:r>
          </a:p>
        </p:txBody>
      </p:sp>
      <p:sp>
        <p:nvSpPr>
          <p:cNvPr id="8" name="TextBox 7">
            <a:extLst>
              <a:ext uri="{FF2B5EF4-FFF2-40B4-BE49-F238E27FC236}">
                <a16:creationId xmlns:a16="http://schemas.microsoft.com/office/drawing/2014/main" id="{9E152561-522C-D841-B689-71095C5EB9F3}"/>
              </a:ext>
            </a:extLst>
          </p:cNvPr>
          <p:cNvSpPr txBox="1"/>
          <p:nvPr/>
        </p:nvSpPr>
        <p:spPr bwMode="auto">
          <a:xfrm>
            <a:off x="208011" y="5118499"/>
            <a:ext cx="8104098" cy="1200329"/>
          </a:xfrm>
          <a:prstGeom prst="rect">
            <a:avLst/>
          </a:prstGeom>
          <a:noFill/>
          <a:ln w="9525">
            <a:noFill/>
            <a:miter lim="800000"/>
            <a:headEnd/>
            <a:tailEnd/>
          </a:ln>
        </p:spPr>
        <p:txBody>
          <a:bodyPr wrap="square" rtlCol="0">
            <a:prstTxWarp prst="textNoShape">
              <a:avLst/>
            </a:prstTxWarp>
            <a:spAutoFit/>
          </a:bodyPr>
          <a:lstStyle/>
          <a:p>
            <a:r>
              <a:rPr lang="de-DE" b="1" dirty="0">
                <a:latin typeface="Calibri" pitchFamily="-111" charset="0"/>
                <a:ea typeface="Calibri" pitchFamily="-111" charset="0"/>
                <a:cs typeface="Calibri" pitchFamily="-111" charset="0"/>
              </a:rPr>
              <a:t>Nicht-regulär</a:t>
            </a:r>
            <a:r>
              <a:rPr lang="de-DE" dirty="0">
                <a:latin typeface="Calibri" pitchFamily="-111" charset="0"/>
                <a:ea typeface="Calibri" pitchFamily="-111" charset="0"/>
                <a:cs typeface="Calibri" pitchFamily="-111" charset="0"/>
              </a:rPr>
              <a:t>: z.B. in Standardenglisch verwendet man wie in australisch-englisch zunehmend steigende Intonationsmelodien in Aussagen. </a:t>
            </a:r>
          </a:p>
        </p:txBody>
      </p:sp>
      <p:sp>
        <p:nvSpPr>
          <p:cNvPr id="9" name="Rectangle 1">
            <a:extLst>
              <a:ext uri="{FF2B5EF4-FFF2-40B4-BE49-F238E27FC236}">
                <a16:creationId xmlns:a16="http://schemas.microsoft.com/office/drawing/2014/main" id="{A2AA4631-2436-404A-89BB-0B0228A8A026}"/>
              </a:ext>
            </a:extLst>
          </p:cNvPr>
          <p:cNvSpPr>
            <a:spLocks/>
          </p:cNvSpPr>
          <p:nvPr/>
        </p:nvSpPr>
        <p:spPr bwMode="auto">
          <a:xfrm>
            <a:off x="1571856" y="157139"/>
            <a:ext cx="5376408" cy="385824"/>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de-DE" dirty="0">
                <a:solidFill>
                  <a:schemeClr val="dk1"/>
                </a:solidFill>
                <a:latin typeface="Calibri"/>
                <a:ea typeface="+mn-ea"/>
                <a:cs typeface="Calibri"/>
              </a:rPr>
              <a:t>Regulärer und nicht-regulärer Lautwandel</a:t>
            </a:r>
          </a:p>
        </p:txBody>
      </p:sp>
      <p:sp>
        <p:nvSpPr>
          <p:cNvPr id="2" name="TextBox 1">
            <a:extLst>
              <a:ext uri="{FF2B5EF4-FFF2-40B4-BE49-F238E27FC236}">
                <a16:creationId xmlns:a16="http://schemas.microsoft.com/office/drawing/2014/main" id="{5E798557-7AC7-9041-889C-D8D9DB0BED94}"/>
              </a:ext>
            </a:extLst>
          </p:cNvPr>
          <p:cNvSpPr txBox="1"/>
          <p:nvPr/>
        </p:nvSpPr>
        <p:spPr bwMode="auto">
          <a:xfrm>
            <a:off x="124863" y="539172"/>
            <a:ext cx="5832648" cy="461665"/>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Wir befassen uns mit </a:t>
            </a:r>
            <a:r>
              <a:rPr lang="de-DE" b="1" dirty="0">
                <a:latin typeface="Calibri" pitchFamily="-111" charset="0"/>
                <a:ea typeface="Calibri" pitchFamily="-111" charset="0"/>
                <a:cs typeface="Calibri" pitchFamily="-111" charset="0"/>
              </a:rPr>
              <a:t>regulärem Lautwandel</a:t>
            </a:r>
          </a:p>
        </p:txBody>
      </p:sp>
      <p:sp>
        <p:nvSpPr>
          <p:cNvPr id="3" name="TextBox 2">
            <a:extLst>
              <a:ext uri="{FF2B5EF4-FFF2-40B4-BE49-F238E27FC236}">
                <a16:creationId xmlns:a16="http://schemas.microsoft.com/office/drawing/2014/main" id="{260DB275-3112-1843-A075-C49B8843E2E5}"/>
              </a:ext>
            </a:extLst>
          </p:cNvPr>
          <p:cNvSpPr txBox="1"/>
          <p:nvPr/>
        </p:nvSpPr>
        <p:spPr bwMode="auto">
          <a:xfrm>
            <a:off x="246770" y="6355411"/>
            <a:ext cx="8650460" cy="338554"/>
          </a:xfrm>
          <a:prstGeom prst="rect">
            <a:avLst/>
          </a:prstGeom>
          <a:noFill/>
          <a:ln w="9525">
            <a:noFill/>
            <a:miter lim="800000"/>
            <a:headEnd/>
            <a:tailEnd/>
          </a:ln>
        </p:spPr>
        <p:txBody>
          <a:bodyPr wrap="square" rtlCol="0">
            <a:prstTxWarp prst="textNoShape">
              <a:avLst/>
            </a:prstTxWarp>
            <a:spAutoFit/>
          </a:bodyPr>
          <a:lstStyle/>
          <a:p>
            <a:r>
              <a:rPr lang="de-DE" sz="1600" dirty="0">
                <a:latin typeface="Calibri" pitchFamily="-111" charset="0"/>
                <a:ea typeface="Calibri" pitchFamily="-111" charset="0"/>
                <a:cs typeface="Calibri" pitchFamily="-111" charset="0"/>
              </a:rPr>
              <a:t>1. Paul, H. (1886). </a:t>
            </a:r>
            <a:r>
              <a:rPr lang="de-DE" sz="1600" i="1" dirty="0">
                <a:latin typeface="Calibri" pitchFamily="-111" charset="0"/>
                <a:ea typeface="Calibri" pitchFamily="-111" charset="0"/>
                <a:cs typeface="Calibri" pitchFamily="-111" charset="0"/>
              </a:rPr>
              <a:t>Prinzipien der Sprachgeschichte </a:t>
            </a:r>
            <a:r>
              <a:rPr lang="de-DE" sz="1600" dirty="0">
                <a:latin typeface="Calibri" pitchFamily="-111" charset="0"/>
                <a:ea typeface="Calibri" pitchFamily="-111" charset="0"/>
                <a:cs typeface="Calibri" pitchFamily="-111" charset="0"/>
              </a:rPr>
              <a:t>(2nd </a:t>
            </a:r>
            <a:r>
              <a:rPr lang="de-DE" sz="1600" dirty="0" err="1">
                <a:latin typeface="Calibri" pitchFamily="-111" charset="0"/>
                <a:ea typeface="Calibri" pitchFamily="-111" charset="0"/>
                <a:cs typeface="Calibri" pitchFamily="-111" charset="0"/>
              </a:rPr>
              <a:t>ed</a:t>
            </a:r>
            <a:r>
              <a:rPr lang="de-DE" sz="1600" dirty="0">
                <a:latin typeface="Calibri" pitchFamily="-111" charset="0"/>
                <a:ea typeface="Calibri" pitchFamily="-111" charset="0"/>
                <a:cs typeface="Calibri" pitchFamily="-111" charset="0"/>
              </a:rPr>
              <a:t>.). Niemeyer: Halle.</a:t>
            </a:r>
            <a:endParaRPr lang="de-DE" dirty="0">
              <a:latin typeface="Calibri" pitchFamily="-111" charset="0"/>
              <a:ea typeface="Calibri" pitchFamily="-111" charset="0"/>
              <a:cs typeface="Calibri" pitchFamily="-111" charset="0"/>
            </a:endParaRPr>
          </a:p>
        </p:txBody>
      </p:sp>
    </p:spTree>
    <p:extLst>
      <p:ext uri="{BB962C8B-B14F-4D97-AF65-F5344CB8AC3E}">
        <p14:creationId xmlns:p14="http://schemas.microsoft.com/office/powerpoint/2010/main" val="1823678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324AF39C-84F9-2949-B85F-6AEE92DDD411}"/>
              </a:ext>
            </a:extLst>
          </p:cNvPr>
          <p:cNvSpPr>
            <a:spLocks/>
          </p:cNvSpPr>
          <p:nvPr/>
        </p:nvSpPr>
        <p:spPr bwMode="auto">
          <a:xfrm>
            <a:off x="2439545" y="91155"/>
            <a:ext cx="4392488" cy="385824"/>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de-DE" dirty="0">
                <a:solidFill>
                  <a:schemeClr val="dk1"/>
                </a:solidFill>
                <a:latin typeface="Calibri"/>
                <a:ea typeface="+mn-ea"/>
                <a:cs typeface="Calibri"/>
              </a:rPr>
              <a:t>Allgemeine Ziele/Beobachtungen</a:t>
            </a:r>
          </a:p>
        </p:txBody>
      </p:sp>
      <p:sp>
        <p:nvSpPr>
          <p:cNvPr id="5" name="TextBox 4">
            <a:extLst>
              <a:ext uri="{FF2B5EF4-FFF2-40B4-BE49-F238E27FC236}">
                <a16:creationId xmlns:a16="http://schemas.microsoft.com/office/drawing/2014/main" id="{7DEBE47F-315D-BB4B-A079-A8012BC0689F}"/>
              </a:ext>
            </a:extLst>
          </p:cNvPr>
          <p:cNvSpPr txBox="1"/>
          <p:nvPr/>
        </p:nvSpPr>
        <p:spPr bwMode="auto">
          <a:xfrm>
            <a:off x="505476" y="456593"/>
            <a:ext cx="8365498"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Sound </a:t>
            </a:r>
            <a:r>
              <a:rPr lang="de-DE" dirty="0" err="1">
                <a:latin typeface="Calibri" pitchFamily="-111" charset="0"/>
                <a:ea typeface="Calibri" pitchFamily="-111" charset="0"/>
                <a:cs typeface="Calibri" pitchFamily="-111" charset="0"/>
              </a:rPr>
              <a:t>change</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is</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directional</a:t>
            </a:r>
            <a:r>
              <a:rPr lang="de-DE" dirty="0">
                <a:latin typeface="Calibri" pitchFamily="-111" charset="0"/>
                <a:ea typeface="Calibri" pitchFamily="-111" charset="0"/>
                <a:cs typeface="Calibri" pitchFamily="-111" charset="0"/>
              </a:rPr>
              <a:t> (siehe </a:t>
            </a:r>
            <a:r>
              <a:rPr lang="de-DE" dirty="0" err="1">
                <a:latin typeface="Calibri" pitchFamily="-111" charset="0"/>
                <a:ea typeface="Calibri" pitchFamily="-111" charset="0"/>
                <a:cs typeface="Calibri" pitchFamily="-111" charset="0"/>
              </a:rPr>
              <a:t>u.a</a:t>
            </a:r>
            <a:r>
              <a:rPr lang="de-DE" dirty="0">
                <a:latin typeface="Calibri" pitchFamily="-111" charset="0"/>
                <a:ea typeface="Calibri" pitchFamily="-111" charset="0"/>
                <a:cs typeface="Calibri" pitchFamily="-111" charset="0"/>
              </a:rPr>
              <a:t> Garrett &amp; Johnson, 2013</a:t>
            </a:r>
            <a:r>
              <a:rPr lang="de-DE" baseline="30000" dirty="0">
                <a:latin typeface="Calibri" pitchFamily="-111" charset="0"/>
                <a:ea typeface="Calibri" pitchFamily="-111" charset="0"/>
                <a:cs typeface="Calibri" pitchFamily="-111" charset="0"/>
              </a:rPr>
              <a:t>1</a:t>
            </a:r>
            <a:r>
              <a:rPr lang="de-DE" dirty="0">
                <a:latin typeface="Calibri" pitchFamily="-111" charset="0"/>
                <a:ea typeface="Calibri" pitchFamily="-111" charset="0"/>
                <a:cs typeface="Calibri" pitchFamily="-111" charset="0"/>
              </a:rPr>
              <a:t>). Bei einem Wandel X &gt; Y gibt es oft gar nicht oder kaum Y &gt; X.</a:t>
            </a:r>
          </a:p>
        </p:txBody>
      </p:sp>
      <p:sp>
        <p:nvSpPr>
          <p:cNvPr id="6" name="TextBox 5">
            <a:extLst>
              <a:ext uri="{FF2B5EF4-FFF2-40B4-BE49-F238E27FC236}">
                <a16:creationId xmlns:a16="http://schemas.microsoft.com/office/drawing/2014/main" id="{8FBC1AC8-D0D1-D544-8A2D-52326A493BCE}"/>
              </a:ext>
            </a:extLst>
          </p:cNvPr>
          <p:cNvSpPr txBox="1"/>
          <p:nvPr/>
        </p:nvSpPr>
        <p:spPr bwMode="auto">
          <a:xfrm>
            <a:off x="338246" y="1287590"/>
            <a:ext cx="1633011"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anose="020F0502020204030204" pitchFamily="34" charset="0"/>
                <a:ea typeface="Calibri" pitchFamily="-111" charset="0"/>
                <a:cs typeface="Calibri" panose="020F0502020204030204" pitchFamily="34" charset="0"/>
              </a:rPr>
              <a:t>s-</a:t>
            </a:r>
            <a:r>
              <a:rPr lang="de-DE" dirty="0" err="1">
                <a:solidFill>
                  <a:srgbClr val="0432FF"/>
                </a:solidFill>
                <a:latin typeface="Calibri" panose="020F0502020204030204" pitchFamily="34" charset="0"/>
                <a:ea typeface="Calibri" pitchFamily="-111" charset="0"/>
                <a:cs typeface="Calibri" panose="020F0502020204030204" pitchFamily="34" charset="0"/>
              </a:rPr>
              <a:t>retraction</a:t>
            </a:r>
            <a:endParaRPr lang="de-DE" dirty="0">
              <a:solidFill>
                <a:srgbClr val="0432FF"/>
              </a:solidFill>
              <a:latin typeface="Calibri" panose="020F0502020204030204" pitchFamily="34" charset="0"/>
              <a:ea typeface="Calibri" pitchFamily="-111" charset="0"/>
              <a:cs typeface="Calibri" panose="020F0502020204030204" pitchFamily="34" charset="0"/>
            </a:endParaRPr>
          </a:p>
        </p:txBody>
      </p:sp>
      <p:sp>
        <p:nvSpPr>
          <p:cNvPr id="7" name="TextBox 6">
            <a:extLst>
              <a:ext uri="{FF2B5EF4-FFF2-40B4-BE49-F238E27FC236}">
                <a16:creationId xmlns:a16="http://schemas.microsoft.com/office/drawing/2014/main" id="{E19BCA89-FF5E-6A47-BB0C-05352B47164E}"/>
              </a:ext>
            </a:extLst>
          </p:cNvPr>
          <p:cNvSpPr txBox="1"/>
          <p:nvPr/>
        </p:nvSpPr>
        <p:spPr bwMode="auto">
          <a:xfrm>
            <a:off x="312092" y="1759809"/>
            <a:ext cx="7644284" cy="461666"/>
          </a:xfrm>
          <a:prstGeom prst="rect">
            <a:avLst/>
          </a:prstGeom>
          <a:noFill/>
          <a:ln w="9525">
            <a:noFill/>
            <a:miter lim="800000"/>
            <a:headEnd/>
            <a:tailEnd/>
          </a:ln>
        </p:spPr>
        <p:txBody>
          <a:bodyPr wrap="square" rtlCol="0">
            <a:prstTxWarp prst="textNoShape">
              <a:avLst/>
            </a:prstTxWarp>
            <a:spAutoFit/>
          </a:bodyPr>
          <a:lstStyle/>
          <a:p>
            <a:r>
              <a:rPr lang="de-DE" dirty="0">
                <a:latin typeface="Calibri" panose="020F0502020204030204" pitchFamily="34" charset="0"/>
                <a:ea typeface="Calibri" pitchFamily="-111" charset="0"/>
                <a:cs typeface="Calibri" panose="020F0502020204030204" pitchFamily="34" charset="0"/>
              </a:rPr>
              <a:t>Lautwandel /s/ </a:t>
            </a:r>
            <a:r>
              <a:rPr lang="de-DE" dirty="0">
                <a:latin typeface="Times New Roman" panose="02020603050405020304" pitchFamily="18" charset="0"/>
                <a:ea typeface="Calibri" pitchFamily="-111" charset="0"/>
                <a:cs typeface="Times New Roman" panose="02020603050405020304" pitchFamily="18" charset="0"/>
              </a:rPr>
              <a:t>→</a:t>
            </a:r>
            <a:r>
              <a:rPr lang="de-DE" dirty="0">
                <a:latin typeface="Calibri" panose="020F0502020204030204" pitchFamily="34" charset="0"/>
                <a:ea typeface="Calibri" pitchFamily="-111" charset="0"/>
                <a:cs typeface="Calibri" panose="020F0502020204030204" pitchFamily="34" charset="0"/>
              </a:rPr>
              <a:t>/</a:t>
            </a:r>
            <a:r>
              <a:rPr lang="de-DE" dirty="0" err="1">
                <a:latin typeface="Calibri" panose="020F0502020204030204" pitchFamily="34" charset="0"/>
                <a:ea typeface="Calibri" pitchFamily="-111" charset="0"/>
                <a:cs typeface="Calibri" panose="020F0502020204030204" pitchFamily="34" charset="0"/>
              </a:rPr>
              <a:t>ʃ</a:t>
            </a:r>
            <a:r>
              <a:rPr lang="de-DE" dirty="0">
                <a:latin typeface="Calibri" panose="020F0502020204030204" pitchFamily="34" charset="0"/>
                <a:ea typeface="Calibri" pitchFamily="-111" charset="0"/>
                <a:cs typeface="Calibri" panose="020F0502020204030204" pitchFamily="34" charset="0"/>
              </a:rPr>
              <a:t>/ ist häufig aber /</a:t>
            </a:r>
            <a:r>
              <a:rPr lang="de-DE" dirty="0" err="1">
                <a:latin typeface="Calibri" panose="020F0502020204030204" pitchFamily="34" charset="0"/>
                <a:ea typeface="Calibri" pitchFamily="-111" charset="0"/>
                <a:cs typeface="Calibri" panose="020F0502020204030204" pitchFamily="34" charset="0"/>
              </a:rPr>
              <a:t>ʃ</a:t>
            </a:r>
            <a:r>
              <a:rPr lang="de-DE" dirty="0">
                <a:latin typeface="Calibri" panose="020F0502020204030204" pitchFamily="34" charset="0"/>
                <a:ea typeface="Calibri" pitchFamily="-111" charset="0"/>
                <a:cs typeface="Calibri" panose="020F0502020204030204" pitchFamily="34" charset="0"/>
              </a:rPr>
              <a:t>/ </a:t>
            </a:r>
            <a:r>
              <a:rPr lang="de-DE" dirty="0">
                <a:latin typeface="Times New Roman" panose="02020603050405020304" pitchFamily="18" charset="0"/>
                <a:ea typeface="Calibri" pitchFamily="-111" charset="0"/>
                <a:cs typeface="Times New Roman" panose="02020603050405020304" pitchFamily="18" charset="0"/>
              </a:rPr>
              <a:t>→</a:t>
            </a:r>
            <a:r>
              <a:rPr lang="de-DE" dirty="0">
                <a:latin typeface="Calibri" panose="020F0502020204030204" pitchFamily="34" charset="0"/>
                <a:ea typeface="Calibri" pitchFamily="-111" charset="0"/>
                <a:cs typeface="Calibri" panose="020F0502020204030204" pitchFamily="34" charset="0"/>
              </a:rPr>
              <a:t> /s/ ist selten</a:t>
            </a:r>
          </a:p>
        </p:txBody>
      </p:sp>
      <p:sp>
        <p:nvSpPr>
          <p:cNvPr id="8" name="TextBox 7">
            <a:extLst>
              <a:ext uri="{FF2B5EF4-FFF2-40B4-BE49-F238E27FC236}">
                <a16:creationId xmlns:a16="http://schemas.microsoft.com/office/drawing/2014/main" id="{945B19C0-7474-3140-95D2-46883B0A0204}"/>
              </a:ext>
            </a:extLst>
          </p:cNvPr>
          <p:cNvSpPr txBox="1"/>
          <p:nvPr/>
        </p:nvSpPr>
        <p:spPr bwMode="auto">
          <a:xfrm>
            <a:off x="341330" y="2164995"/>
            <a:ext cx="4608512" cy="461665"/>
          </a:xfrm>
          <a:prstGeom prst="rect">
            <a:avLst/>
          </a:prstGeom>
          <a:noFill/>
          <a:ln w="9525">
            <a:noFill/>
            <a:miter lim="800000"/>
            <a:headEnd/>
            <a:tailEnd/>
          </a:ln>
        </p:spPr>
        <p:txBody>
          <a:bodyPr wrap="square" rtlCol="0">
            <a:prstTxWarp prst="textNoShape">
              <a:avLst/>
            </a:prstTxWarp>
            <a:spAutoFit/>
          </a:bodyPr>
          <a:lstStyle/>
          <a:p>
            <a:r>
              <a:rPr lang="en-GB" i="1" dirty="0" err="1">
                <a:latin typeface="Calibri" panose="020F0502020204030204" pitchFamily="34" charset="0"/>
                <a:cs typeface="Calibri" panose="020F0502020204030204" pitchFamily="34" charset="0"/>
              </a:rPr>
              <a:t>ahd</a:t>
            </a:r>
            <a:r>
              <a:rPr lang="en-GB" i="1" dirty="0">
                <a:latin typeface="Calibri" panose="020F0502020204030204" pitchFamily="34" charset="0"/>
                <a:cs typeface="Calibri" panose="020F0502020204030204" pitchFamily="34" charset="0"/>
              </a:rPr>
              <a:t>.</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slahan</a:t>
            </a:r>
            <a:r>
              <a:rPr lang="en-GB" dirty="0">
                <a:latin typeface="Calibri" panose="020F0502020204030204" pitchFamily="34" charset="0"/>
                <a:cs typeface="Calibri" panose="020F0502020204030204" pitchFamily="34" charset="0"/>
              </a:rPr>
              <a:t> &gt; </a:t>
            </a:r>
            <a:r>
              <a:rPr lang="en-GB" dirty="0" err="1">
                <a:latin typeface="Calibri" panose="020F0502020204030204" pitchFamily="34" charset="0"/>
                <a:cs typeface="Calibri" panose="020F0502020204030204" pitchFamily="34" charset="0"/>
              </a:rPr>
              <a:t>schlagen</a:t>
            </a:r>
            <a:endParaRPr lang="de-DE" dirty="0">
              <a:latin typeface="Calibri" panose="020F0502020204030204" pitchFamily="34" charset="0"/>
              <a:ea typeface="Calibri" pitchFamily="-111" charset="0"/>
              <a:cs typeface="Calibri" panose="020F0502020204030204" pitchFamily="34" charset="0"/>
            </a:endParaRPr>
          </a:p>
        </p:txBody>
      </p:sp>
      <p:sp>
        <p:nvSpPr>
          <p:cNvPr id="9" name="Rectangle 8">
            <a:extLst>
              <a:ext uri="{FF2B5EF4-FFF2-40B4-BE49-F238E27FC236}">
                <a16:creationId xmlns:a16="http://schemas.microsoft.com/office/drawing/2014/main" id="{2C16C694-8678-BC4B-8DC7-C1256A87012F}"/>
              </a:ext>
            </a:extLst>
          </p:cNvPr>
          <p:cNvSpPr/>
          <p:nvPr/>
        </p:nvSpPr>
        <p:spPr>
          <a:xfrm>
            <a:off x="321215" y="2569412"/>
            <a:ext cx="5723746" cy="461665"/>
          </a:xfrm>
          <a:prstGeom prst="rect">
            <a:avLst/>
          </a:prstGeom>
        </p:spPr>
        <p:txBody>
          <a:bodyPr wrap="none">
            <a:spAutoFit/>
          </a:bodyPr>
          <a:lstStyle/>
          <a:p>
            <a:r>
              <a:rPr lang="en-GB" i="1" dirty="0">
                <a:latin typeface="Calibri" panose="020F0502020204030204" pitchFamily="34" charset="0"/>
                <a:cs typeface="Calibri" panose="020F0502020204030204" pitchFamily="34" charset="0"/>
              </a:rPr>
              <a:t>Eur. </a:t>
            </a:r>
            <a:r>
              <a:rPr lang="en-GB" i="1" dirty="0" err="1">
                <a:latin typeface="Calibri" panose="020F0502020204030204" pitchFamily="34" charset="0"/>
                <a:cs typeface="Calibri" panose="020F0502020204030204" pitchFamily="34" charset="0"/>
              </a:rPr>
              <a:t>Portugiesisch</a:t>
            </a:r>
            <a:r>
              <a:rPr lang="en-GB" i="1" dirty="0">
                <a:latin typeface="Calibri" panose="020F0502020204030204" pitchFamily="34" charset="0"/>
                <a:cs typeface="Calibri" panose="020F0502020204030204" pitchFamily="34" charset="0"/>
              </a:rPr>
              <a:t>: </a:t>
            </a:r>
            <a:r>
              <a:rPr lang="en-GB" i="1" dirty="0" err="1">
                <a:latin typeface="Calibri" panose="020F0502020204030204" pitchFamily="34" charset="0"/>
                <a:cs typeface="Calibri" panose="020F0502020204030204" pitchFamily="34" charset="0"/>
              </a:rPr>
              <a:t>agosto</a:t>
            </a:r>
            <a:r>
              <a:rPr lang="en-GB" i="1" dirty="0">
                <a:latin typeface="Calibri" panose="020F0502020204030204" pitchFamily="34" charset="0"/>
                <a:cs typeface="Calibri" panose="020F0502020204030204" pitchFamily="34" charset="0"/>
              </a:rPr>
              <a:t> </a:t>
            </a:r>
            <a:r>
              <a:rPr lang="de-DE" dirty="0">
                <a:latin typeface="Calibri" pitchFamily="-111" charset="0"/>
                <a:ea typeface="Calibri" pitchFamily="-111" charset="0"/>
                <a:cs typeface="Calibri" pitchFamily="-111" charset="0"/>
              </a:rPr>
              <a:t>'</a:t>
            </a:r>
            <a:r>
              <a:rPr lang="en-GB" dirty="0">
                <a:latin typeface="Calibri" panose="020F0502020204030204" pitchFamily="34" charset="0"/>
                <a:cs typeface="Calibri" panose="020F0502020204030204" pitchFamily="34" charset="0"/>
              </a:rPr>
              <a:t>August</a:t>
            </a:r>
            <a:r>
              <a:rPr lang="de-DE" dirty="0">
                <a:latin typeface="Calibri" pitchFamily="-111" charset="0"/>
                <a:ea typeface="Calibri" pitchFamily="-111" charset="0"/>
                <a:cs typeface="Calibri" pitchFamily="-111" charset="0"/>
              </a:rPr>
              <a:t>'</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agoʃtu</a:t>
            </a:r>
            <a:r>
              <a:rPr lang="en-GB" dirty="0">
                <a:latin typeface="Calibri" panose="020F0502020204030204" pitchFamily="34" charset="0"/>
                <a:cs typeface="Calibri" panose="020F0502020204030204" pitchFamily="34" charset="0"/>
              </a:rPr>
              <a:t>]. </a:t>
            </a:r>
          </a:p>
        </p:txBody>
      </p:sp>
      <p:sp>
        <p:nvSpPr>
          <p:cNvPr id="10" name="Rectangle 9">
            <a:extLst>
              <a:ext uri="{FF2B5EF4-FFF2-40B4-BE49-F238E27FC236}">
                <a16:creationId xmlns:a16="http://schemas.microsoft.com/office/drawing/2014/main" id="{33E84C44-4731-7A49-9A85-BDB51D11AD55}"/>
              </a:ext>
            </a:extLst>
          </p:cNvPr>
          <p:cNvSpPr/>
          <p:nvPr/>
        </p:nvSpPr>
        <p:spPr>
          <a:xfrm>
            <a:off x="310483" y="2985334"/>
            <a:ext cx="3238322" cy="461665"/>
          </a:xfrm>
          <a:prstGeom prst="rect">
            <a:avLst/>
          </a:prstGeom>
        </p:spPr>
        <p:txBody>
          <a:bodyPr wrap="none">
            <a:spAutoFit/>
          </a:bodyPr>
          <a:lstStyle/>
          <a:p>
            <a:r>
              <a:rPr lang="en-GB" i="1" dirty="0" err="1">
                <a:latin typeface="Calibri" panose="020F0502020204030204" pitchFamily="34" charset="0"/>
                <a:cs typeface="Calibri" panose="020F0502020204030204" pitchFamily="34" charset="0"/>
              </a:rPr>
              <a:t>Schwäbisch</a:t>
            </a:r>
            <a:r>
              <a:rPr lang="en-GB" i="1" dirty="0">
                <a:latin typeface="Calibri" panose="020F0502020204030204" pitchFamily="34" charset="0"/>
                <a:cs typeface="Calibri" panose="020F0502020204030204" pitchFamily="34" charset="0"/>
              </a:rPr>
              <a:t> </a:t>
            </a:r>
            <a:r>
              <a:rPr lang="en-GB" i="1" dirty="0" err="1">
                <a:latin typeface="Calibri" panose="020F0502020204030204" pitchFamily="34" charset="0"/>
                <a:cs typeface="Calibri" panose="020F0502020204030204" pitchFamily="34" charset="0"/>
              </a:rPr>
              <a:t>passt</a:t>
            </a:r>
            <a:r>
              <a:rPr lang="en-GB" dirty="0">
                <a:latin typeface="Calibri" panose="020F0502020204030204" pitchFamily="34" charset="0"/>
                <a:cs typeface="Calibri" panose="020F0502020204030204" pitchFamily="34" charset="0"/>
              </a:rPr>
              <a:t> [pa</a:t>
            </a:r>
            <a:r>
              <a:rPr lang="de-DE" dirty="0" err="1">
                <a:latin typeface="Calibri" panose="020F0502020204030204" pitchFamily="34" charset="0"/>
                <a:ea typeface="Calibri" pitchFamily="-111" charset="0"/>
                <a:cs typeface="Calibri" panose="020F0502020204030204" pitchFamily="34" charset="0"/>
              </a:rPr>
              <a:t>ʃ</a:t>
            </a:r>
            <a:r>
              <a:rPr lang="en-GB" dirty="0">
                <a:latin typeface="Calibri" panose="020F0502020204030204" pitchFamily="34" charset="0"/>
                <a:cs typeface="Calibri" panose="020F0502020204030204" pitchFamily="34" charset="0"/>
              </a:rPr>
              <a:t>t]. </a:t>
            </a:r>
          </a:p>
        </p:txBody>
      </p:sp>
      <p:sp>
        <p:nvSpPr>
          <p:cNvPr id="12" name="TextBox 11">
            <a:extLst>
              <a:ext uri="{FF2B5EF4-FFF2-40B4-BE49-F238E27FC236}">
                <a16:creationId xmlns:a16="http://schemas.microsoft.com/office/drawing/2014/main" id="{424308E9-886E-9A4B-A0E5-6053DD880A67}"/>
              </a:ext>
            </a:extLst>
          </p:cNvPr>
          <p:cNvSpPr txBox="1"/>
          <p:nvPr/>
        </p:nvSpPr>
        <p:spPr bwMode="auto">
          <a:xfrm>
            <a:off x="321214" y="4144939"/>
            <a:ext cx="7059097"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anose="020F0502020204030204" pitchFamily="34" charset="0"/>
                <a:ea typeface="Calibri" pitchFamily="-111" charset="0"/>
                <a:cs typeface="Calibri" panose="020F0502020204030204" pitchFamily="34" charset="0"/>
              </a:rPr>
              <a:t>Lautwandel mit </a:t>
            </a:r>
            <a:r>
              <a:rPr lang="de-DE" dirty="0" err="1">
                <a:latin typeface="Calibri" pitchFamily="-111" charset="0"/>
                <a:ea typeface="Calibri" pitchFamily="-111" charset="0"/>
                <a:cs typeface="Calibri" pitchFamily="-111" charset="0"/>
              </a:rPr>
              <a:t>Frontierung</a:t>
            </a:r>
            <a:r>
              <a:rPr lang="de-DE" dirty="0">
                <a:latin typeface="Calibri" panose="020F0502020204030204" pitchFamily="34" charset="0"/>
                <a:ea typeface="Calibri" pitchFamily="-111" charset="0"/>
                <a:cs typeface="Calibri" panose="020F0502020204030204" pitchFamily="34" charset="0"/>
              </a:rPr>
              <a:t>  /</a:t>
            </a:r>
            <a:r>
              <a:rPr lang="de-DE" dirty="0" err="1">
                <a:latin typeface="Calibri" panose="020F0502020204030204" pitchFamily="34" charset="0"/>
                <a:ea typeface="Calibri" pitchFamily="-111" charset="0"/>
                <a:cs typeface="Calibri" panose="020F0502020204030204" pitchFamily="34" charset="0"/>
              </a:rPr>
              <a:t>u</a:t>
            </a:r>
            <a:r>
              <a:rPr lang="de-DE" dirty="0">
                <a:latin typeface="Calibri" panose="020F0502020204030204" pitchFamily="34" charset="0"/>
                <a:ea typeface="Calibri" pitchFamily="-111" charset="0"/>
                <a:cs typeface="Calibri" panose="020F0502020204030204" pitchFamily="34" charset="0"/>
              </a:rPr>
              <a:t>/ </a:t>
            </a:r>
            <a:r>
              <a:rPr lang="de-DE" dirty="0">
                <a:latin typeface="Times New Roman" panose="02020603050405020304" pitchFamily="18" charset="0"/>
                <a:ea typeface="Calibri" pitchFamily="-111" charset="0"/>
                <a:cs typeface="Times New Roman" panose="02020603050405020304" pitchFamily="18" charset="0"/>
              </a:rPr>
              <a:t>→</a:t>
            </a:r>
            <a:r>
              <a:rPr lang="de-DE" dirty="0">
                <a:latin typeface="Calibri" panose="020F0502020204030204" pitchFamily="34" charset="0"/>
                <a:ea typeface="Calibri" pitchFamily="-111" charset="0"/>
                <a:cs typeface="Calibri" panose="020F0502020204030204" pitchFamily="34" charset="0"/>
              </a:rPr>
              <a:t>/</a:t>
            </a:r>
            <a:r>
              <a:rPr lang="de-DE" dirty="0" err="1">
                <a:latin typeface="Calibri" panose="020F0502020204030204" pitchFamily="34" charset="0"/>
                <a:ea typeface="Calibri" pitchFamily="-111" charset="0"/>
                <a:cs typeface="Calibri" panose="020F0502020204030204" pitchFamily="34" charset="0"/>
              </a:rPr>
              <a:t>ʉ</a:t>
            </a:r>
            <a:r>
              <a:rPr lang="de-DE" dirty="0">
                <a:latin typeface="Calibri" panose="020F0502020204030204" pitchFamily="34" charset="0"/>
                <a:ea typeface="Calibri" pitchFamily="-111" charset="0"/>
                <a:cs typeface="Calibri" panose="020F0502020204030204" pitchFamily="34" charset="0"/>
              </a:rPr>
              <a:t>, </a:t>
            </a:r>
            <a:r>
              <a:rPr lang="de-DE" dirty="0" err="1">
                <a:latin typeface="Calibri" panose="020F0502020204030204" pitchFamily="34" charset="0"/>
                <a:ea typeface="Calibri" pitchFamily="-111" charset="0"/>
                <a:cs typeface="Calibri" panose="020F0502020204030204" pitchFamily="34" charset="0"/>
              </a:rPr>
              <a:t>y</a:t>
            </a:r>
            <a:r>
              <a:rPr lang="de-DE" dirty="0">
                <a:latin typeface="Calibri" panose="020F0502020204030204" pitchFamily="34" charset="0"/>
                <a:ea typeface="Calibri" pitchFamily="-111" charset="0"/>
                <a:cs typeface="Calibri" panose="020F0502020204030204" pitchFamily="34" charset="0"/>
              </a:rPr>
              <a:t>/ sind häufig, aber mit </a:t>
            </a:r>
            <a:r>
              <a:rPr lang="de-DE" dirty="0" err="1">
                <a:latin typeface="Calibri" panose="020F0502020204030204" pitchFamily="34" charset="0"/>
                <a:ea typeface="Calibri" pitchFamily="-111" charset="0"/>
                <a:cs typeface="Calibri" panose="020F0502020204030204" pitchFamily="34" charset="0"/>
              </a:rPr>
              <a:t>Backing</a:t>
            </a:r>
            <a:r>
              <a:rPr lang="de-DE" dirty="0">
                <a:latin typeface="Calibri" panose="020F0502020204030204" pitchFamily="34" charset="0"/>
                <a:ea typeface="Calibri" pitchFamily="-111" charset="0"/>
                <a:cs typeface="Calibri" panose="020F0502020204030204" pitchFamily="34" charset="0"/>
              </a:rPr>
              <a:t> /i/ </a:t>
            </a:r>
            <a:r>
              <a:rPr lang="de-DE" dirty="0">
                <a:latin typeface="Times New Roman" panose="02020603050405020304" pitchFamily="18" charset="0"/>
                <a:ea typeface="Calibri" pitchFamily="-111" charset="0"/>
                <a:cs typeface="Times New Roman" panose="02020603050405020304" pitchFamily="18" charset="0"/>
              </a:rPr>
              <a:t>→ </a:t>
            </a:r>
            <a:r>
              <a:rPr lang="de-DE" dirty="0">
                <a:latin typeface="Calibri" panose="020F0502020204030204" pitchFamily="34" charset="0"/>
                <a:ea typeface="Calibri" pitchFamily="-111" charset="0"/>
                <a:cs typeface="Calibri" panose="020F0502020204030204" pitchFamily="34" charset="0"/>
              </a:rPr>
              <a:t>/</a:t>
            </a:r>
            <a:r>
              <a:rPr lang="de-DE" dirty="0" err="1">
                <a:latin typeface="Calibri" panose="020F0502020204030204" pitchFamily="34" charset="0"/>
                <a:ea typeface="Calibri" pitchFamily="-111" charset="0"/>
                <a:cs typeface="Calibri" panose="020F0502020204030204" pitchFamily="34" charset="0"/>
              </a:rPr>
              <a:t>ɨ</a:t>
            </a:r>
            <a:r>
              <a:rPr lang="de-DE" dirty="0">
                <a:latin typeface="Calibri" panose="020F0502020204030204" pitchFamily="34" charset="0"/>
                <a:ea typeface="Calibri" pitchFamily="-111" charset="0"/>
                <a:cs typeface="Calibri" panose="020F0502020204030204" pitchFamily="34" charset="0"/>
              </a:rPr>
              <a:t>/ viel seltener</a:t>
            </a:r>
          </a:p>
        </p:txBody>
      </p:sp>
      <p:sp>
        <p:nvSpPr>
          <p:cNvPr id="13" name="TextBox 12">
            <a:extLst>
              <a:ext uri="{FF2B5EF4-FFF2-40B4-BE49-F238E27FC236}">
                <a16:creationId xmlns:a16="http://schemas.microsoft.com/office/drawing/2014/main" id="{F8829B5F-4670-7546-AD9B-797A39C2917A}"/>
              </a:ext>
            </a:extLst>
          </p:cNvPr>
          <p:cNvSpPr txBox="1"/>
          <p:nvPr/>
        </p:nvSpPr>
        <p:spPr bwMode="auto">
          <a:xfrm>
            <a:off x="310483" y="5139853"/>
            <a:ext cx="6580776"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anose="020F0502020204030204" pitchFamily="34" charset="0"/>
                <a:ea typeface="Calibri" pitchFamily="-111" charset="0"/>
                <a:cs typeface="Calibri" panose="020F0502020204030204" pitchFamily="34" charset="0"/>
              </a:rPr>
              <a:t>zB</a:t>
            </a:r>
            <a:r>
              <a:rPr lang="de-DE" dirty="0">
                <a:latin typeface="Calibri" panose="020F0502020204030204" pitchFamily="34" charset="0"/>
                <a:ea typeface="Calibri" pitchFamily="-111" charset="0"/>
                <a:cs typeface="Calibri" panose="020F0502020204030204" pitchFamily="34" charset="0"/>
              </a:rPr>
              <a:t> Umlaut in Deutsch. /</a:t>
            </a:r>
            <a:r>
              <a:rPr lang="de-DE" dirty="0" err="1">
                <a:latin typeface="Calibri" panose="020F0502020204030204" pitchFamily="34" charset="0"/>
                <a:ea typeface="Calibri" pitchFamily="-111" charset="0"/>
                <a:cs typeface="Calibri" panose="020F0502020204030204" pitchFamily="34" charset="0"/>
              </a:rPr>
              <a:t>fotiz</a:t>
            </a:r>
            <a:r>
              <a:rPr lang="de-DE" dirty="0">
                <a:latin typeface="Calibri" panose="020F0502020204030204" pitchFamily="34" charset="0"/>
                <a:ea typeface="Calibri" pitchFamily="-111" charset="0"/>
                <a:cs typeface="Calibri" panose="020F0502020204030204" pitchFamily="34" charset="0"/>
              </a:rPr>
              <a:t>, </a:t>
            </a:r>
            <a:r>
              <a:rPr lang="de-DE" dirty="0" err="1">
                <a:latin typeface="Calibri" panose="020F0502020204030204" pitchFamily="34" charset="0"/>
                <a:ea typeface="Calibri" pitchFamily="-111" charset="0"/>
                <a:cs typeface="Calibri" panose="020F0502020204030204" pitchFamily="34" charset="0"/>
              </a:rPr>
              <a:t>futiz</a:t>
            </a:r>
            <a:r>
              <a:rPr lang="de-DE" dirty="0">
                <a:latin typeface="Calibri" panose="020F0502020204030204" pitchFamily="34" charset="0"/>
                <a:ea typeface="Calibri" pitchFamily="-111" charset="0"/>
                <a:cs typeface="Calibri" panose="020F0502020204030204" pitchFamily="34" charset="0"/>
              </a:rPr>
              <a:t>/ </a:t>
            </a:r>
            <a:r>
              <a:rPr lang="de-DE" dirty="0">
                <a:latin typeface="Times New Roman" panose="02020603050405020304" pitchFamily="18" charset="0"/>
                <a:ea typeface="Calibri" pitchFamily="-111" charset="0"/>
                <a:cs typeface="Times New Roman" panose="02020603050405020304" pitchFamily="18" charset="0"/>
              </a:rPr>
              <a:t>→ </a:t>
            </a:r>
            <a:r>
              <a:rPr lang="de-DE" dirty="0" err="1">
                <a:latin typeface="Calibri" panose="020F0502020204030204" pitchFamily="34" charset="0"/>
                <a:ea typeface="Calibri" pitchFamily="-111" charset="0"/>
                <a:cs typeface="Calibri" panose="020F0502020204030204" pitchFamily="34" charset="0"/>
              </a:rPr>
              <a:t>fysə</a:t>
            </a:r>
            <a:r>
              <a:rPr lang="de-DE" dirty="0">
                <a:latin typeface="Calibri" panose="020F0502020204030204" pitchFamily="34" charset="0"/>
                <a:ea typeface="Calibri" pitchFamily="-111" charset="0"/>
                <a:cs typeface="Calibri" panose="020F0502020204030204" pitchFamily="34" charset="0"/>
              </a:rPr>
              <a:t>/ (Füße) </a:t>
            </a:r>
          </a:p>
        </p:txBody>
      </p:sp>
      <p:sp>
        <p:nvSpPr>
          <p:cNvPr id="14" name="TextBox 13">
            <a:extLst>
              <a:ext uri="{FF2B5EF4-FFF2-40B4-BE49-F238E27FC236}">
                <a16:creationId xmlns:a16="http://schemas.microsoft.com/office/drawing/2014/main" id="{6D9DCE3A-2B01-4A46-9B05-5729DD7722B3}"/>
              </a:ext>
            </a:extLst>
          </p:cNvPr>
          <p:cNvSpPr txBox="1"/>
          <p:nvPr/>
        </p:nvSpPr>
        <p:spPr bwMode="auto">
          <a:xfrm>
            <a:off x="310483" y="3564103"/>
            <a:ext cx="1435714" cy="461665"/>
          </a:xfrm>
          <a:prstGeom prst="rect">
            <a:avLst/>
          </a:prstGeom>
          <a:noFill/>
          <a:ln w="9525">
            <a:noFill/>
            <a:miter lim="800000"/>
            <a:headEnd/>
            <a:tailEnd/>
          </a:ln>
        </p:spPr>
        <p:txBody>
          <a:bodyPr wrap="none" rtlCol="0">
            <a:prstTxWarp prst="textNoShape">
              <a:avLst/>
            </a:prstTxWarp>
            <a:spAutoFit/>
          </a:bodyPr>
          <a:lstStyle/>
          <a:p>
            <a:r>
              <a:rPr lang="de-DE" dirty="0" err="1">
                <a:solidFill>
                  <a:srgbClr val="0432FF"/>
                </a:solidFill>
                <a:latin typeface="Calibri" panose="020F0502020204030204" pitchFamily="34" charset="0"/>
                <a:ea typeface="Calibri" pitchFamily="-111" charset="0"/>
                <a:cs typeface="Calibri" panose="020F0502020204030204" pitchFamily="34" charset="0"/>
              </a:rPr>
              <a:t>u-fronting</a:t>
            </a:r>
            <a:endParaRPr lang="de-DE" dirty="0">
              <a:solidFill>
                <a:srgbClr val="0432FF"/>
              </a:solidFill>
              <a:latin typeface="Calibri" panose="020F0502020204030204" pitchFamily="34" charset="0"/>
              <a:ea typeface="Calibri" pitchFamily="-111" charset="0"/>
              <a:cs typeface="Calibri" panose="020F0502020204030204" pitchFamily="34" charset="0"/>
            </a:endParaRPr>
          </a:p>
        </p:txBody>
      </p:sp>
      <p:sp>
        <p:nvSpPr>
          <p:cNvPr id="2" name="TextBox 1">
            <a:extLst>
              <a:ext uri="{FF2B5EF4-FFF2-40B4-BE49-F238E27FC236}">
                <a16:creationId xmlns:a16="http://schemas.microsoft.com/office/drawing/2014/main" id="{684086C9-2FA5-1446-AE69-1085F964D3E6}"/>
              </a:ext>
            </a:extLst>
          </p:cNvPr>
          <p:cNvSpPr txBox="1"/>
          <p:nvPr/>
        </p:nvSpPr>
        <p:spPr bwMode="auto">
          <a:xfrm>
            <a:off x="338246" y="6064950"/>
            <a:ext cx="8211226" cy="584775"/>
          </a:xfrm>
          <a:prstGeom prst="rect">
            <a:avLst/>
          </a:prstGeom>
          <a:noFill/>
          <a:ln w="9525">
            <a:noFill/>
            <a:miter lim="800000"/>
            <a:headEnd/>
            <a:tailEnd/>
          </a:ln>
        </p:spPr>
        <p:txBody>
          <a:bodyPr wrap="square" rtlCol="0">
            <a:prstTxWarp prst="textNoShape">
              <a:avLst/>
            </a:prstTxWarp>
            <a:spAutoFit/>
          </a:bodyPr>
          <a:lstStyle/>
          <a:p>
            <a:r>
              <a:rPr lang="de-DE" sz="1600" dirty="0">
                <a:latin typeface="Calibri" pitchFamily="-111" charset="0"/>
                <a:ea typeface="Calibri" pitchFamily="-111" charset="0"/>
                <a:cs typeface="Calibri" pitchFamily="-111" charset="0"/>
              </a:rPr>
              <a:t>1. Garrett, A. &amp; Johnson, K. (2013). </a:t>
            </a:r>
            <a:r>
              <a:rPr lang="de-DE" sz="1600" dirty="0" err="1">
                <a:latin typeface="Calibri" pitchFamily="-111" charset="0"/>
                <a:ea typeface="Calibri" pitchFamily="-111" charset="0"/>
                <a:cs typeface="Calibri" pitchFamily="-111" charset="0"/>
              </a:rPr>
              <a:t>Phonetic</a:t>
            </a:r>
            <a:r>
              <a:rPr lang="de-DE" sz="1600" dirty="0">
                <a:latin typeface="Calibri" pitchFamily="-111" charset="0"/>
                <a:ea typeface="Calibri" pitchFamily="-111" charset="0"/>
                <a:cs typeface="Calibri" pitchFamily="-111" charset="0"/>
              </a:rPr>
              <a:t> </a:t>
            </a:r>
            <a:r>
              <a:rPr lang="de-DE" sz="1600" dirty="0" err="1">
                <a:latin typeface="Calibri" pitchFamily="-111" charset="0"/>
                <a:ea typeface="Calibri" pitchFamily="-111" charset="0"/>
                <a:cs typeface="Calibri" pitchFamily="-111" charset="0"/>
              </a:rPr>
              <a:t>bias</a:t>
            </a:r>
            <a:r>
              <a:rPr lang="de-DE" sz="1600" dirty="0">
                <a:latin typeface="Calibri" pitchFamily="-111" charset="0"/>
                <a:ea typeface="Calibri" pitchFamily="-111" charset="0"/>
                <a:cs typeface="Calibri" pitchFamily="-111" charset="0"/>
              </a:rPr>
              <a:t> in </a:t>
            </a:r>
            <a:r>
              <a:rPr lang="de-DE" sz="1600" dirty="0" err="1">
                <a:latin typeface="Calibri" pitchFamily="-111" charset="0"/>
                <a:ea typeface="Calibri" pitchFamily="-111" charset="0"/>
                <a:cs typeface="Calibri" pitchFamily="-111" charset="0"/>
              </a:rPr>
              <a:t>sound</a:t>
            </a:r>
            <a:r>
              <a:rPr lang="de-DE" sz="1600" dirty="0">
                <a:latin typeface="Calibri" pitchFamily="-111" charset="0"/>
                <a:ea typeface="Calibri" pitchFamily="-111" charset="0"/>
                <a:cs typeface="Calibri" pitchFamily="-111" charset="0"/>
              </a:rPr>
              <a:t> </a:t>
            </a:r>
            <a:r>
              <a:rPr lang="de-DE" sz="1600" dirty="0" err="1">
                <a:latin typeface="Calibri" pitchFamily="-111" charset="0"/>
                <a:ea typeface="Calibri" pitchFamily="-111" charset="0"/>
                <a:cs typeface="Calibri" pitchFamily="-111" charset="0"/>
              </a:rPr>
              <a:t>change</a:t>
            </a:r>
            <a:r>
              <a:rPr lang="de-DE" sz="1600" dirty="0">
                <a:latin typeface="Calibri" pitchFamily="-111" charset="0"/>
                <a:ea typeface="Calibri" pitchFamily="-111" charset="0"/>
                <a:cs typeface="Calibri" pitchFamily="-111" charset="0"/>
              </a:rPr>
              <a:t>. In A. </a:t>
            </a:r>
            <a:r>
              <a:rPr lang="de-DE" sz="1600" dirty="0" err="1">
                <a:latin typeface="Calibri" pitchFamily="-111" charset="0"/>
                <a:ea typeface="Calibri" pitchFamily="-111" charset="0"/>
                <a:cs typeface="Calibri" pitchFamily="-111" charset="0"/>
              </a:rPr>
              <a:t>Yu</a:t>
            </a:r>
            <a:r>
              <a:rPr lang="de-DE" sz="1600" dirty="0">
                <a:latin typeface="Calibri" pitchFamily="-111" charset="0"/>
                <a:ea typeface="Calibri" pitchFamily="-111" charset="0"/>
                <a:cs typeface="Calibri" pitchFamily="-111" charset="0"/>
              </a:rPr>
              <a:t> (Ed.) Origins </a:t>
            </a:r>
            <a:r>
              <a:rPr lang="de-DE" sz="1600" dirty="0" err="1">
                <a:latin typeface="Calibri" pitchFamily="-111" charset="0"/>
                <a:ea typeface="Calibri" pitchFamily="-111" charset="0"/>
                <a:cs typeface="Calibri" pitchFamily="-111" charset="0"/>
              </a:rPr>
              <a:t>of</a:t>
            </a:r>
            <a:r>
              <a:rPr lang="de-DE" sz="1600" dirty="0">
                <a:latin typeface="Calibri" pitchFamily="-111" charset="0"/>
                <a:ea typeface="Calibri" pitchFamily="-111" charset="0"/>
                <a:cs typeface="Calibri" pitchFamily="-111" charset="0"/>
              </a:rPr>
              <a:t> Sound Change. Oxford University Press: Oxford. (p. 51–97). </a:t>
            </a:r>
            <a:endParaRPr lang="de-DE" dirty="0">
              <a:latin typeface="Calibri" pitchFamily="-111" charset="0"/>
              <a:ea typeface="Calibri" pitchFamily="-111" charset="0"/>
              <a:cs typeface="Calibri" pitchFamily="-111" charset="0"/>
            </a:endParaRPr>
          </a:p>
        </p:txBody>
      </p:sp>
    </p:spTree>
    <p:extLst>
      <p:ext uri="{BB962C8B-B14F-4D97-AF65-F5344CB8AC3E}">
        <p14:creationId xmlns:p14="http://schemas.microsoft.com/office/powerpoint/2010/main" val="3428618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39079B05-54CD-CD48-A78B-BEC0364A0467}"/>
              </a:ext>
            </a:extLst>
          </p:cNvPr>
          <p:cNvSpPr>
            <a:spLocks/>
          </p:cNvSpPr>
          <p:nvPr/>
        </p:nvSpPr>
        <p:spPr bwMode="auto">
          <a:xfrm>
            <a:off x="1564261" y="96928"/>
            <a:ext cx="5400600" cy="455595"/>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en-US" dirty="0">
                <a:solidFill>
                  <a:schemeClr val="dk1"/>
                </a:solidFill>
                <a:latin typeface="Calibri"/>
                <a:ea typeface="+mn-ea"/>
                <a:cs typeface="Calibri"/>
              </a:rPr>
              <a:t>Die </a:t>
            </a:r>
            <a:r>
              <a:rPr lang="en-US" dirty="0" err="1">
                <a:solidFill>
                  <a:schemeClr val="dk1"/>
                </a:solidFill>
                <a:latin typeface="Calibri"/>
                <a:ea typeface="+mn-ea"/>
                <a:cs typeface="Calibri"/>
              </a:rPr>
              <a:t>Domäne</a:t>
            </a:r>
            <a:r>
              <a:rPr lang="en-US" dirty="0">
                <a:solidFill>
                  <a:schemeClr val="dk1"/>
                </a:solidFill>
                <a:latin typeface="Calibri"/>
                <a:ea typeface="+mn-ea"/>
                <a:cs typeface="Calibri"/>
              </a:rPr>
              <a:t> </a:t>
            </a:r>
            <a:r>
              <a:rPr lang="en-US" dirty="0" err="1">
                <a:solidFill>
                  <a:schemeClr val="dk1"/>
                </a:solidFill>
                <a:latin typeface="Calibri"/>
                <a:ea typeface="+mn-ea"/>
                <a:cs typeface="Calibri"/>
              </a:rPr>
              <a:t>eines</a:t>
            </a:r>
            <a:r>
              <a:rPr lang="en-US" dirty="0">
                <a:solidFill>
                  <a:schemeClr val="dk1"/>
                </a:solidFill>
                <a:latin typeface="Calibri"/>
                <a:ea typeface="+mn-ea"/>
                <a:cs typeface="Calibri"/>
              </a:rPr>
              <a:t> </a:t>
            </a:r>
            <a:r>
              <a:rPr lang="en-US" dirty="0" err="1">
                <a:solidFill>
                  <a:schemeClr val="dk1"/>
                </a:solidFill>
                <a:latin typeface="Calibri"/>
                <a:ea typeface="+mn-ea"/>
                <a:cs typeface="Calibri"/>
              </a:rPr>
              <a:t>regulären</a:t>
            </a:r>
            <a:r>
              <a:rPr lang="en-US" dirty="0">
                <a:solidFill>
                  <a:schemeClr val="dk1"/>
                </a:solidFill>
                <a:latin typeface="Calibri"/>
                <a:ea typeface="+mn-ea"/>
                <a:cs typeface="Calibri"/>
              </a:rPr>
              <a:t> </a:t>
            </a:r>
            <a:r>
              <a:rPr lang="en-US" dirty="0" err="1">
                <a:solidFill>
                  <a:schemeClr val="dk1"/>
                </a:solidFill>
                <a:latin typeface="Calibri"/>
                <a:ea typeface="+mn-ea"/>
                <a:cs typeface="Calibri"/>
              </a:rPr>
              <a:t>Lautwandels</a:t>
            </a:r>
            <a:endParaRPr lang="en-US" dirty="0">
              <a:solidFill>
                <a:schemeClr val="dk1"/>
              </a:solidFill>
              <a:latin typeface="Calibri"/>
              <a:ea typeface="+mn-ea"/>
              <a:cs typeface="Calibri"/>
            </a:endParaRPr>
          </a:p>
          <a:p>
            <a:pPr eaLnBrk="1" hangingPunct="1">
              <a:defRPr/>
            </a:pPr>
            <a:endParaRPr lang="en-US" dirty="0">
              <a:solidFill>
                <a:schemeClr val="dk1"/>
              </a:solidFill>
              <a:latin typeface="Calibri"/>
              <a:ea typeface="+mn-ea"/>
              <a:cs typeface="Calibri"/>
            </a:endParaRPr>
          </a:p>
        </p:txBody>
      </p:sp>
      <p:sp>
        <p:nvSpPr>
          <p:cNvPr id="6" name="TextBox 5">
            <a:extLst>
              <a:ext uri="{FF2B5EF4-FFF2-40B4-BE49-F238E27FC236}">
                <a16:creationId xmlns:a16="http://schemas.microsoft.com/office/drawing/2014/main" id="{B4FA2036-5723-F348-8CB1-E1B3DE0BC97E}"/>
              </a:ext>
            </a:extLst>
          </p:cNvPr>
          <p:cNvSpPr txBox="1"/>
          <p:nvPr/>
        </p:nvSpPr>
        <p:spPr bwMode="auto">
          <a:xfrm>
            <a:off x="1072288" y="922804"/>
            <a:ext cx="6159828"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Good</a:t>
            </a:r>
            <a:r>
              <a:rPr lang="de-DE" dirty="0">
                <a:latin typeface="Calibri" pitchFamily="-111" charset="0"/>
                <a:ea typeface="Calibri" pitchFamily="-111" charset="0"/>
                <a:cs typeface="Calibri" pitchFamily="-111" charset="0"/>
              </a:rPr>
              <a:t> bye' &lt; '</a:t>
            </a:r>
            <a:r>
              <a:rPr lang="de-DE" dirty="0" err="1">
                <a:latin typeface="Calibri" pitchFamily="-111" charset="0"/>
                <a:ea typeface="Calibri" pitchFamily="-111" charset="0"/>
                <a:cs typeface="Calibri" pitchFamily="-111" charset="0"/>
              </a:rPr>
              <a:t>God</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be</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with</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you</a:t>
            </a:r>
            <a:r>
              <a:rPr lang="de-DE" dirty="0">
                <a:latin typeface="Calibri" pitchFamily="-111" charset="0"/>
                <a:ea typeface="Calibri" pitchFamily="-111" charset="0"/>
                <a:cs typeface="Calibri" pitchFamily="-111" charset="0"/>
              </a:rPr>
              <a:t>' (14 Jahrhundert)</a:t>
            </a:r>
          </a:p>
        </p:txBody>
      </p:sp>
      <p:sp>
        <p:nvSpPr>
          <p:cNvPr id="7" name="TextBox 6">
            <a:extLst>
              <a:ext uri="{FF2B5EF4-FFF2-40B4-BE49-F238E27FC236}">
                <a16:creationId xmlns:a16="http://schemas.microsoft.com/office/drawing/2014/main" id="{528DF0D3-EBC3-C34F-815F-1B5DADDDBFDC}"/>
              </a:ext>
            </a:extLst>
          </p:cNvPr>
          <p:cNvSpPr txBox="1"/>
          <p:nvPr/>
        </p:nvSpPr>
        <p:spPr bwMode="auto">
          <a:xfrm>
            <a:off x="236750" y="543815"/>
            <a:ext cx="5943615"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Abgesehen von oft wiederholten Phrasen wie:</a:t>
            </a:r>
          </a:p>
        </p:txBody>
      </p:sp>
      <p:sp>
        <p:nvSpPr>
          <p:cNvPr id="8" name="TextBox 7">
            <a:extLst>
              <a:ext uri="{FF2B5EF4-FFF2-40B4-BE49-F238E27FC236}">
                <a16:creationId xmlns:a16="http://schemas.microsoft.com/office/drawing/2014/main" id="{9A3C2045-21F6-8343-AC25-6BF5F4D8FC0D}"/>
              </a:ext>
            </a:extLst>
          </p:cNvPr>
          <p:cNvSpPr txBox="1"/>
          <p:nvPr/>
        </p:nvSpPr>
        <p:spPr bwMode="auto">
          <a:xfrm>
            <a:off x="157903" y="1488835"/>
            <a:ext cx="7887096"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findet Lautwandel im allgemeinen innerhalb des Wortes statt.</a:t>
            </a:r>
          </a:p>
        </p:txBody>
      </p:sp>
      <p:sp>
        <p:nvSpPr>
          <p:cNvPr id="9" name="TextBox 8">
            <a:extLst>
              <a:ext uri="{FF2B5EF4-FFF2-40B4-BE49-F238E27FC236}">
                <a16:creationId xmlns:a16="http://schemas.microsoft.com/office/drawing/2014/main" id="{9B5F72C8-5DBE-2546-AC9C-9666371FD019}"/>
              </a:ext>
            </a:extLst>
          </p:cNvPr>
          <p:cNvSpPr txBox="1"/>
          <p:nvPr/>
        </p:nvSpPr>
        <p:spPr bwMode="auto">
          <a:xfrm>
            <a:off x="611560" y="2955684"/>
            <a:ext cx="4079963"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2. Aneinandergrenzende Laute </a:t>
            </a:r>
          </a:p>
        </p:txBody>
      </p:sp>
      <p:sp>
        <p:nvSpPr>
          <p:cNvPr id="10" name="TextBox 9">
            <a:extLst>
              <a:ext uri="{FF2B5EF4-FFF2-40B4-BE49-F238E27FC236}">
                <a16:creationId xmlns:a16="http://schemas.microsoft.com/office/drawing/2014/main" id="{FAA65ED8-36F7-254D-B4A8-325A264195DF}"/>
              </a:ext>
            </a:extLst>
          </p:cNvPr>
          <p:cNvSpPr txBox="1"/>
          <p:nvPr/>
        </p:nvSpPr>
        <p:spPr bwMode="auto">
          <a:xfrm>
            <a:off x="610634" y="4026562"/>
            <a:ext cx="7536422"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3. VCV </a:t>
            </a:r>
            <a:r>
              <a:rPr lang="de-DE" dirty="0" err="1">
                <a:latin typeface="Calibri" pitchFamily="-111" charset="0"/>
                <a:ea typeface="Calibri" pitchFamily="-111" charset="0"/>
                <a:cs typeface="Calibri" pitchFamily="-111" charset="0"/>
              </a:rPr>
              <a:t>Koartikulation</a:t>
            </a:r>
            <a:r>
              <a:rPr lang="de-DE" dirty="0">
                <a:latin typeface="Calibri" pitchFamily="-111" charset="0"/>
                <a:ea typeface="Calibri" pitchFamily="-111" charset="0"/>
                <a:cs typeface="Calibri" pitchFamily="-111" charset="0"/>
              </a:rPr>
              <a:t>. Deutsch Gäste, /</a:t>
            </a:r>
            <a:r>
              <a:rPr lang="de-DE" dirty="0" err="1">
                <a:latin typeface="Calibri" pitchFamily="-111" charset="0"/>
                <a:ea typeface="Calibri" pitchFamily="-111" charset="0"/>
                <a:cs typeface="Calibri" pitchFamily="-111" charset="0"/>
              </a:rPr>
              <a:t>gɛstə</a:t>
            </a:r>
            <a:r>
              <a:rPr lang="de-DE" dirty="0">
                <a:latin typeface="Calibri" pitchFamily="-111" charset="0"/>
                <a:ea typeface="Calibri" pitchFamily="-111" charset="0"/>
                <a:cs typeface="Calibri" pitchFamily="-111" charset="0"/>
              </a:rPr>
              <a:t>/ &lt; AHD /</a:t>
            </a:r>
            <a:r>
              <a:rPr lang="de-DE" dirty="0" err="1">
                <a:latin typeface="Calibri" pitchFamily="-111" charset="0"/>
                <a:ea typeface="Calibri" pitchFamily="-111" charset="0"/>
                <a:cs typeface="Calibri" pitchFamily="-111" charset="0"/>
              </a:rPr>
              <a:t>gasti</a:t>
            </a:r>
            <a:r>
              <a:rPr lang="de-DE" dirty="0">
                <a:latin typeface="Calibri" pitchFamily="-111" charset="0"/>
                <a:ea typeface="Calibri" pitchFamily="-111" charset="0"/>
                <a:cs typeface="Calibri" pitchFamily="-111" charset="0"/>
              </a:rPr>
              <a:t>/</a:t>
            </a:r>
          </a:p>
        </p:txBody>
      </p:sp>
      <p:sp>
        <p:nvSpPr>
          <p:cNvPr id="11" name="TextBox 10">
            <a:extLst>
              <a:ext uri="{FF2B5EF4-FFF2-40B4-BE49-F238E27FC236}">
                <a16:creationId xmlns:a16="http://schemas.microsoft.com/office/drawing/2014/main" id="{3595D853-7B4A-8745-A10A-E9E2639BF0B0}"/>
              </a:ext>
            </a:extLst>
          </p:cNvPr>
          <p:cNvSpPr txBox="1"/>
          <p:nvPr/>
        </p:nvSpPr>
        <p:spPr bwMode="auto">
          <a:xfrm>
            <a:off x="621110" y="4907500"/>
            <a:ext cx="7901779"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4. Länger: meistens Metathese oder Dissimilation mit Liquiden</a:t>
            </a:r>
          </a:p>
        </p:txBody>
      </p:sp>
      <p:sp>
        <p:nvSpPr>
          <p:cNvPr id="14" name="Rectangle 13">
            <a:extLst>
              <a:ext uri="{FF2B5EF4-FFF2-40B4-BE49-F238E27FC236}">
                <a16:creationId xmlns:a16="http://schemas.microsoft.com/office/drawing/2014/main" id="{F4537144-5219-2947-923E-194DF3A75BA0}"/>
              </a:ext>
            </a:extLst>
          </p:cNvPr>
          <p:cNvSpPr/>
          <p:nvPr/>
        </p:nvSpPr>
        <p:spPr>
          <a:xfrm>
            <a:off x="611560" y="2467778"/>
            <a:ext cx="7669344" cy="461665"/>
          </a:xfrm>
          <a:prstGeom prst="rect">
            <a:avLst/>
          </a:prstGeom>
        </p:spPr>
        <p:txBody>
          <a:bodyPr wrap="square">
            <a:spAutoFit/>
          </a:bodyPr>
          <a:lstStyle/>
          <a:p>
            <a:r>
              <a:rPr lang="en-GB" dirty="0" err="1">
                <a:latin typeface="SFTI1095"/>
              </a:rPr>
              <a:t>Spanisch</a:t>
            </a:r>
            <a:r>
              <a:rPr lang="en-GB" dirty="0">
                <a:latin typeface="SFTI1095"/>
              </a:rPr>
              <a:t> [</a:t>
            </a:r>
            <a:r>
              <a:rPr lang="en-GB" dirty="0" err="1">
                <a:latin typeface="SFTI1095"/>
              </a:rPr>
              <a:t>fwe</a:t>
            </a:r>
            <a:r>
              <a:rPr lang="en-GB" b="1" dirty="0" err="1">
                <a:solidFill>
                  <a:srgbClr val="0432FF"/>
                </a:solidFill>
                <a:latin typeface="SFTI1095"/>
              </a:rPr>
              <a:t>ɣ</a:t>
            </a:r>
            <a:r>
              <a:rPr lang="en-GB" dirty="0" err="1">
                <a:latin typeface="SFTI1095"/>
              </a:rPr>
              <a:t>o</a:t>
            </a:r>
            <a:r>
              <a:rPr lang="en-GB" dirty="0">
                <a:latin typeface="SFTI1095"/>
              </a:rPr>
              <a:t>], Ital. [</a:t>
            </a:r>
            <a:r>
              <a:rPr lang="en-GB" dirty="0" err="1">
                <a:latin typeface="SFTI1095"/>
              </a:rPr>
              <a:t>fwo</a:t>
            </a:r>
            <a:r>
              <a:rPr lang="en-GB" b="1" dirty="0" err="1">
                <a:solidFill>
                  <a:srgbClr val="0432FF"/>
                </a:solidFill>
                <a:latin typeface="SFTI1095"/>
              </a:rPr>
              <a:t>k</a:t>
            </a:r>
            <a:r>
              <a:rPr lang="en-GB" dirty="0" err="1">
                <a:latin typeface="SFTI1095"/>
              </a:rPr>
              <a:t>o</a:t>
            </a:r>
            <a:r>
              <a:rPr lang="en-GB" dirty="0">
                <a:latin typeface="SFTI1095"/>
              </a:rPr>
              <a:t>], Feuer; </a:t>
            </a:r>
            <a:r>
              <a:rPr lang="en-GB" dirty="0" err="1">
                <a:latin typeface="SFTI1095"/>
              </a:rPr>
              <a:t>Latein</a:t>
            </a:r>
            <a:r>
              <a:rPr lang="en-GB" dirty="0">
                <a:latin typeface="SFTI1095"/>
              </a:rPr>
              <a:t> </a:t>
            </a:r>
            <a:r>
              <a:rPr lang="en-GB" dirty="0" err="1">
                <a:latin typeface="SFTI1095"/>
              </a:rPr>
              <a:t>fo</a:t>
            </a:r>
            <a:r>
              <a:rPr lang="en-GB" b="1" dirty="0" err="1">
                <a:solidFill>
                  <a:srgbClr val="0432FF"/>
                </a:solidFill>
                <a:latin typeface="SFTI1095"/>
              </a:rPr>
              <a:t>c</a:t>
            </a:r>
            <a:r>
              <a:rPr lang="en-GB" dirty="0" err="1">
                <a:latin typeface="SFTI1095"/>
              </a:rPr>
              <a:t>um</a:t>
            </a:r>
            <a:endParaRPr lang="en-GB" dirty="0"/>
          </a:p>
        </p:txBody>
      </p:sp>
      <p:sp>
        <p:nvSpPr>
          <p:cNvPr id="3" name="TextBox 2">
            <a:extLst>
              <a:ext uri="{FF2B5EF4-FFF2-40B4-BE49-F238E27FC236}">
                <a16:creationId xmlns:a16="http://schemas.microsoft.com/office/drawing/2014/main" id="{0F70D28C-9105-CA48-A5D9-2EBA6F962F59}"/>
              </a:ext>
            </a:extLst>
          </p:cNvPr>
          <p:cNvSpPr txBox="1"/>
          <p:nvPr/>
        </p:nvSpPr>
        <p:spPr bwMode="auto">
          <a:xfrm>
            <a:off x="610634" y="2027531"/>
            <a:ext cx="3916778"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1. </a:t>
            </a:r>
            <a:r>
              <a:rPr lang="de-DE" dirty="0" err="1">
                <a:latin typeface="Calibri" pitchFamily="-111" charset="0"/>
                <a:ea typeface="Calibri" pitchFamily="-111" charset="0"/>
                <a:cs typeface="Calibri" pitchFamily="-111" charset="0"/>
              </a:rPr>
              <a:t>Lenisierung</a:t>
            </a:r>
            <a:r>
              <a:rPr lang="de-DE" dirty="0">
                <a:latin typeface="Calibri" pitchFamily="-111" charset="0"/>
                <a:ea typeface="Calibri" pitchFamily="-111" charset="0"/>
                <a:cs typeface="Calibri" pitchFamily="-111" charset="0"/>
              </a:rPr>
              <a:t> von einem Laut</a:t>
            </a:r>
          </a:p>
        </p:txBody>
      </p:sp>
      <p:sp>
        <p:nvSpPr>
          <p:cNvPr id="5" name="TextBox 4">
            <a:extLst>
              <a:ext uri="{FF2B5EF4-FFF2-40B4-BE49-F238E27FC236}">
                <a16:creationId xmlns:a16="http://schemas.microsoft.com/office/drawing/2014/main" id="{F5267C14-72E7-8F4C-A2F9-B9A8F67B207F}"/>
              </a:ext>
            </a:extLst>
          </p:cNvPr>
          <p:cNvSpPr txBox="1"/>
          <p:nvPr/>
        </p:nvSpPr>
        <p:spPr bwMode="auto">
          <a:xfrm>
            <a:off x="1187624" y="3275343"/>
            <a:ext cx="4752528" cy="461665"/>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Latein </a:t>
            </a:r>
            <a:r>
              <a:rPr lang="de-DE" dirty="0" err="1">
                <a:latin typeface="Calibri" pitchFamily="-111" charset="0"/>
                <a:ea typeface="Calibri" pitchFamily="-111" charset="0"/>
                <a:cs typeface="Calibri" pitchFamily="-111" charset="0"/>
              </a:rPr>
              <a:t>m</a:t>
            </a:r>
            <a:r>
              <a:rPr lang="de-DE" b="1" dirty="0" err="1">
                <a:solidFill>
                  <a:srgbClr val="0432FF"/>
                </a:solidFill>
                <a:latin typeface="Calibri" pitchFamily="-111" charset="0"/>
                <a:ea typeface="Calibri" pitchFamily="-111" charset="0"/>
                <a:cs typeface="Calibri" pitchFamily="-111" charset="0"/>
              </a:rPr>
              <a:t>an</a:t>
            </a:r>
            <a:r>
              <a:rPr lang="de-DE" dirty="0" err="1">
                <a:latin typeface="Calibri" pitchFamily="-111" charset="0"/>
                <a:ea typeface="Calibri" pitchFamily="-111" charset="0"/>
                <a:cs typeface="Calibri" pitchFamily="-111" charset="0"/>
              </a:rPr>
              <a:t>us</a:t>
            </a:r>
            <a:r>
              <a:rPr lang="de-DE" dirty="0">
                <a:latin typeface="Calibri" pitchFamily="-111" charset="0"/>
                <a:ea typeface="Calibri" pitchFamily="-111" charset="0"/>
                <a:cs typeface="Calibri" pitchFamily="-111" charset="0"/>
              </a:rPr>
              <a:t> &gt; Fr. '</a:t>
            </a:r>
            <a:r>
              <a:rPr lang="de-DE" dirty="0" err="1">
                <a:latin typeface="Calibri" pitchFamily="-111" charset="0"/>
                <a:ea typeface="Calibri" pitchFamily="-111" charset="0"/>
                <a:cs typeface="Calibri" pitchFamily="-111" charset="0"/>
              </a:rPr>
              <a:t>main</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mɛ</a:t>
            </a:r>
            <a:r>
              <a:rPr lang="de-DE" dirty="0">
                <a:latin typeface="Calibri" pitchFamily="-111" charset="0"/>
                <a:ea typeface="Calibri" pitchFamily="-111" charset="0"/>
                <a:cs typeface="Calibri" pitchFamily="-111" charset="0"/>
              </a:rPr>
              <a:t>̃/</a:t>
            </a:r>
          </a:p>
        </p:txBody>
      </p:sp>
    </p:spTree>
    <p:extLst>
      <p:ext uri="{BB962C8B-B14F-4D97-AF65-F5344CB8AC3E}">
        <p14:creationId xmlns:p14="http://schemas.microsoft.com/office/powerpoint/2010/main" val="423457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Box 27">
            <a:extLst>
              <a:ext uri="{FF2B5EF4-FFF2-40B4-BE49-F238E27FC236}">
                <a16:creationId xmlns:a16="http://schemas.microsoft.com/office/drawing/2014/main" id="{E2B791EC-AEF9-6C43-A3EC-DE2901CE7B92}"/>
              </a:ext>
            </a:extLst>
          </p:cNvPr>
          <p:cNvSpPr txBox="1"/>
          <p:nvPr/>
        </p:nvSpPr>
        <p:spPr bwMode="auto">
          <a:xfrm>
            <a:off x="638352" y="3212330"/>
            <a:ext cx="3393878"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Lt</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ve</a:t>
            </a:r>
            <a:r>
              <a:rPr lang="de-DE" b="1" dirty="0" err="1">
                <a:solidFill>
                  <a:srgbClr val="FF0000"/>
                </a:solidFill>
                <a:latin typeface="Calibri" pitchFamily="-111" charset="0"/>
                <a:ea typeface="Calibri" pitchFamily="-111" charset="0"/>
                <a:cs typeface="Calibri" pitchFamily="-111" charset="0"/>
              </a:rPr>
              <a:t>nen</a:t>
            </a:r>
            <a:r>
              <a:rPr lang="de-DE" dirty="0" err="1">
                <a:latin typeface="Calibri" pitchFamily="-111" charset="0"/>
                <a:ea typeface="Calibri" pitchFamily="-111" charset="0"/>
                <a:cs typeface="Calibri" pitchFamily="-111" charset="0"/>
              </a:rPr>
              <a:t>um</a:t>
            </a:r>
            <a:r>
              <a:rPr lang="de-DE" dirty="0">
                <a:latin typeface="Calibri" pitchFamily="-111" charset="0"/>
                <a:ea typeface="Calibri" pitchFamily="-111" charset="0"/>
                <a:cs typeface="Calibri" pitchFamily="-111" charset="0"/>
              </a:rPr>
              <a:t> &gt;  Ital. </a:t>
            </a:r>
            <a:r>
              <a:rPr lang="de-DE" dirty="0" err="1">
                <a:latin typeface="Calibri" pitchFamily="-111" charset="0"/>
                <a:ea typeface="Calibri" pitchFamily="-111" charset="0"/>
                <a:cs typeface="Calibri" pitchFamily="-111" charset="0"/>
              </a:rPr>
              <a:t>ve</a:t>
            </a:r>
            <a:r>
              <a:rPr lang="de-DE" b="1" dirty="0" err="1">
                <a:solidFill>
                  <a:srgbClr val="FF0000"/>
                </a:solidFill>
                <a:latin typeface="Calibri" pitchFamily="-111" charset="0"/>
                <a:ea typeface="Calibri" pitchFamily="-111" charset="0"/>
                <a:cs typeface="Calibri" pitchFamily="-111" charset="0"/>
              </a:rPr>
              <a:t>len</a:t>
            </a:r>
            <a:r>
              <a:rPr lang="de-DE" dirty="0" err="1">
                <a:latin typeface="Calibri" pitchFamily="-111" charset="0"/>
                <a:ea typeface="Calibri" pitchFamily="-111" charset="0"/>
                <a:cs typeface="Calibri" pitchFamily="-111" charset="0"/>
              </a:rPr>
              <a:t>o</a:t>
            </a:r>
            <a:endParaRPr lang="de-DE" dirty="0">
              <a:latin typeface="Calibri" pitchFamily="-111" charset="0"/>
              <a:ea typeface="Calibri" pitchFamily="-111" charset="0"/>
              <a:cs typeface="Calibri" pitchFamily="-111" charset="0"/>
            </a:endParaRPr>
          </a:p>
        </p:txBody>
      </p:sp>
      <p:sp>
        <p:nvSpPr>
          <p:cNvPr id="31" name="Rectangle 1">
            <a:extLst>
              <a:ext uri="{FF2B5EF4-FFF2-40B4-BE49-F238E27FC236}">
                <a16:creationId xmlns:a16="http://schemas.microsoft.com/office/drawing/2014/main" id="{36E77F79-5A5E-2C4B-B73D-FFB66E161960}"/>
              </a:ext>
            </a:extLst>
          </p:cNvPr>
          <p:cNvSpPr>
            <a:spLocks/>
          </p:cNvSpPr>
          <p:nvPr/>
        </p:nvSpPr>
        <p:spPr bwMode="auto">
          <a:xfrm>
            <a:off x="1564261" y="96928"/>
            <a:ext cx="5400600" cy="455595"/>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en-US" dirty="0">
                <a:solidFill>
                  <a:schemeClr val="dk1"/>
                </a:solidFill>
                <a:latin typeface="Calibri"/>
                <a:ea typeface="+mn-ea"/>
                <a:cs typeface="Calibri"/>
              </a:rPr>
              <a:t>Die </a:t>
            </a:r>
            <a:r>
              <a:rPr lang="en-US" dirty="0" err="1">
                <a:solidFill>
                  <a:schemeClr val="dk1"/>
                </a:solidFill>
                <a:latin typeface="Calibri"/>
                <a:ea typeface="+mn-ea"/>
                <a:cs typeface="Calibri"/>
              </a:rPr>
              <a:t>Domäne</a:t>
            </a:r>
            <a:r>
              <a:rPr lang="en-US" dirty="0">
                <a:solidFill>
                  <a:schemeClr val="dk1"/>
                </a:solidFill>
                <a:latin typeface="Calibri"/>
                <a:ea typeface="+mn-ea"/>
                <a:cs typeface="Calibri"/>
              </a:rPr>
              <a:t> </a:t>
            </a:r>
            <a:r>
              <a:rPr lang="en-US" dirty="0" err="1">
                <a:solidFill>
                  <a:schemeClr val="dk1"/>
                </a:solidFill>
                <a:latin typeface="Calibri"/>
                <a:ea typeface="+mn-ea"/>
                <a:cs typeface="Calibri"/>
              </a:rPr>
              <a:t>eines</a:t>
            </a:r>
            <a:r>
              <a:rPr lang="en-US" dirty="0">
                <a:solidFill>
                  <a:schemeClr val="dk1"/>
                </a:solidFill>
                <a:latin typeface="Calibri"/>
                <a:ea typeface="+mn-ea"/>
                <a:cs typeface="Calibri"/>
              </a:rPr>
              <a:t> </a:t>
            </a:r>
            <a:r>
              <a:rPr lang="en-US" dirty="0" err="1">
                <a:solidFill>
                  <a:schemeClr val="dk1"/>
                </a:solidFill>
                <a:latin typeface="Calibri"/>
                <a:ea typeface="+mn-ea"/>
                <a:cs typeface="Calibri"/>
              </a:rPr>
              <a:t>regulären</a:t>
            </a:r>
            <a:r>
              <a:rPr lang="en-US" dirty="0">
                <a:solidFill>
                  <a:schemeClr val="dk1"/>
                </a:solidFill>
                <a:latin typeface="Calibri"/>
                <a:ea typeface="+mn-ea"/>
                <a:cs typeface="Calibri"/>
              </a:rPr>
              <a:t> </a:t>
            </a:r>
            <a:r>
              <a:rPr lang="en-US" dirty="0" err="1">
                <a:solidFill>
                  <a:schemeClr val="dk1"/>
                </a:solidFill>
                <a:latin typeface="Calibri"/>
                <a:ea typeface="+mn-ea"/>
                <a:cs typeface="Calibri"/>
              </a:rPr>
              <a:t>Lautwandels</a:t>
            </a:r>
            <a:endParaRPr lang="en-US" dirty="0">
              <a:solidFill>
                <a:schemeClr val="dk1"/>
              </a:solidFill>
              <a:latin typeface="Calibri"/>
              <a:ea typeface="+mn-ea"/>
              <a:cs typeface="Calibri"/>
            </a:endParaRPr>
          </a:p>
          <a:p>
            <a:pPr eaLnBrk="1" hangingPunct="1">
              <a:defRPr/>
            </a:pPr>
            <a:endParaRPr lang="en-US" dirty="0">
              <a:solidFill>
                <a:schemeClr val="dk1"/>
              </a:solidFill>
              <a:latin typeface="Calibri"/>
              <a:ea typeface="+mn-ea"/>
              <a:cs typeface="Calibri"/>
            </a:endParaRPr>
          </a:p>
        </p:txBody>
      </p:sp>
      <p:sp>
        <p:nvSpPr>
          <p:cNvPr id="33" name="TextBox 32">
            <a:extLst>
              <a:ext uri="{FF2B5EF4-FFF2-40B4-BE49-F238E27FC236}">
                <a16:creationId xmlns:a16="http://schemas.microsoft.com/office/drawing/2014/main" id="{A6628AE7-5BFA-F348-9545-A35ECE6EBEFB}"/>
              </a:ext>
            </a:extLst>
          </p:cNvPr>
          <p:cNvSpPr txBox="1"/>
          <p:nvPr/>
        </p:nvSpPr>
        <p:spPr bwMode="auto">
          <a:xfrm>
            <a:off x="313671" y="908720"/>
            <a:ext cx="8146761" cy="461665"/>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4. Länger: Metathese oder Dissimilation</a:t>
            </a:r>
          </a:p>
        </p:txBody>
      </p:sp>
      <p:sp>
        <p:nvSpPr>
          <p:cNvPr id="34" name="TextBox 33">
            <a:extLst>
              <a:ext uri="{FF2B5EF4-FFF2-40B4-BE49-F238E27FC236}">
                <a16:creationId xmlns:a16="http://schemas.microsoft.com/office/drawing/2014/main" id="{94999B13-28AF-0040-86A2-BC579C0E9D87}"/>
              </a:ext>
            </a:extLst>
          </p:cNvPr>
          <p:cNvSpPr txBox="1"/>
          <p:nvPr/>
        </p:nvSpPr>
        <p:spPr bwMode="auto">
          <a:xfrm>
            <a:off x="710128" y="1489464"/>
            <a:ext cx="1783180"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Dissimilation</a:t>
            </a:r>
          </a:p>
        </p:txBody>
      </p:sp>
      <p:sp>
        <p:nvSpPr>
          <p:cNvPr id="35" name="Rectangle 34">
            <a:extLst>
              <a:ext uri="{FF2B5EF4-FFF2-40B4-BE49-F238E27FC236}">
                <a16:creationId xmlns:a16="http://schemas.microsoft.com/office/drawing/2014/main" id="{80CDA339-4799-EE4C-9D9E-7C67578E22A9}"/>
              </a:ext>
            </a:extLst>
          </p:cNvPr>
          <p:cNvSpPr/>
          <p:nvPr/>
        </p:nvSpPr>
        <p:spPr>
          <a:xfrm>
            <a:off x="638352" y="1917958"/>
            <a:ext cx="6945259" cy="1200329"/>
          </a:xfrm>
          <a:prstGeom prst="rect">
            <a:avLst/>
          </a:prstGeom>
        </p:spPr>
        <p:txBody>
          <a:bodyPr wrap="square">
            <a:spAutoFit/>
          </a:bodyPr>
          <a:lstStyle/>
          <a:p>
            <a:r>
              <a:rPr lang="en-GB" dirty="0">
                <a:latin typeface="Calibri" panose="020F0502020204030204" pitchFamily="34" charset="0"/>
                <a:cs typeface="Calibri" panose="020F0502020204030204" pitchFamily="34" charset="0"/>
              </a:rPr>
              <a:t>Alt-</a:t>
            </a:r>
            <a:r>
              <a:rPr lang="en-GB" dirty="0" err="1">
                <a:latin typeface="Calibri" panose="020F0502020204030204" pitchFamily="34" charset="0"/>
                <a:cs typeface="Calibri" panose="020F0502020204030204" pitchFamily="34" charset="0"/>
              </a:rPr>
              <a:t>Griechisch</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t</a:t>
            </a:r>
            <a:r>
              <a:rPr lang="en-GB" b="1" baseline="30000" dirty="0" err="1">
                <a:solidFill>
                  <a:srgbClr val="FF0000"/>
                </a:solidFill>
                <a:latin typeface="Calibri" panose="020F0502020204030204" pitchFamily="34" charset="0"/>
                <a:cs typeface="Calibri" panose="020F0502020204030204" pitchFamily="34" charset="0"/>
              </a:rPr>
              <a:t>h</a:t>
            </a:r>
            <a:r>
              <a:rPr lang="en-GB" dirty="0" err="1">
                <a:latin typeface="Calibri" panose="020F0502020204030204" pitchFamily="34" charset="0"/>
                <a:cs typeface="Calibri" panose="020F0502020204030204" pitchFamily="34" charset="0"/>
              </a:rPr>
              <a:t>riks</a:t>
            </a:r>
            <a:r>
              <a:rPr lang="en-GB" dirty="0">
                <a:latin typeface="Calibri" panose="020F0502020204030204" pitchFamily="34" charset="0"/>
                <a:cs typeface="Calibri" panose="020F0502020204030204" pitchFamily="34" charset="0"/>
              </a:rPr>
              <a:t>/ and /</a:t>
            </a:r>
            <a:r>
              <a:rPr lang="en-GB" dirty="0" err="1">
                <a:latin typeface="Calibri" panose="020F0502020204030204" pitchFamily="34" charset="0"/>
                <a:cs typeface="Calibri" panose="020F0502020204030204" pitchFamily="34" charset="0"/>
              </a:rPr>
              <a:t>trik</a:t>
            </a:r>
            <a:r>
              <a:rPr lang="en-GB" b="1" baseline="30000" dirty="0" err="1">
                <a:solidFill>
                  <a:srgbClr val="FF0000"/>
                </a:solidFill>
                <a:latin typeface="Calibri" panose="020F0502020204030204" pitchFamily="34" charset="0"/>
                <a:cs typeface="Calibri" panose="020F0502020204030204" pitchFamily="34" charset="0"/>
              </a:rPr>
              <a:t>h</a:t>
            </a:r>
            <a:r>
              <a:rPr lang="en-GB" dirty="0" err="1">
                <a:latin typeface="Calibri" panose="020F0502020204030204" pitchFamily="34" charset="0"/>
                <a:cs typeface="Calibri" panose="020F0502020204030204" pitchFamily="34" charset="0"/>
              </a:rPr>
              <a:t>os</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Haar</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Nominativ</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Genitiv</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daher</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wahrscheinlich</a:t>
            </a:r>
            <a:r>
              <a:rPr lang="en-GB" dirty="0">
                <a:latin typeface="Calibri" panose="020F0502020204030204" pitchFamily="34" charset="0"/>
                <a:cs typeface="Calibri" panose="020F0502020204030204" pitchFamily="34" charset="0"/>
              </a:rPr>
              <a:t>/</a:t>
            </a:r>
            <a:r>
              <a:rPr lang="en-GB" b="1" dirty="0" err="1">
                <a:solidFill>
                  <a:srgbClr val="FF0000"/>
                </a:solidFill>
                <a:latin typeface="Calibri" panose="020F0502020204030204" pitchFamily="34" charset="0"/>
                <a:cs typeface="Calibri" panose="020F0502020204030204" pitchFamily="34" charset="0"/>
              </a:rPr>
              <a:t>tr</a:t>
            </a:r>
            <a:r>
              <a:rPr lang="en-GB" dirty="0" err="1">
                <a:latin typeface="Calibri" panose="020F0502020204030204" pitchFamily="34" charset="0"/>
                <a:cs typeface="Calibri" panose="020F0502020204030204" pitchFamily="34" charset="0"/>
              </a:rPr>
              <a:t>ik</a:t>
            </a:r>
            <a:r>
              <a:rPr lang="en-GB" b="1" baseline="30000" dirty="0" err="1">
                <a:solidFill>
                  <a:srgbClr val="FF0000"/>
                </a:solidFill>
                <a:latin typeface="Calibri" panose="020F0502020204030204" pitchFamily="34" charset="0"/>
                <a:cs typeface="Calibri" panose="020F0502020204030204" pitchFamily="34" charset="0"/>
              </a:rPr>
              <a:t>h</a:t>
            </a:r>
            <a:r>
              <a:rPr lang="en-GB" dirty="0" err="1">
                <a:latin typeface="Calibri" panose="020F0502020204030204" pitchFamily="34" charset="0"/>
                <a:cs typeface="Calibri" panose="020F0502020204030204" pitchFamily="34" charset="0"/>
              </a:rPr>
              <a:t>os</a:t>
            </a:r>
            <a:r>
              <a:rPr lang="en-GB" dirty="0">
                <a:latin typeface="Calibri" panose="020F0502020204030204" pitchFamily="34" charset="0"/>
                <a:cs typeface="Calibri" panose="020F0502020204030204" pitchFamily="34" charset="0"/>
              </a:rPr>
              <a:t>/  &lt; /</a:t>
            </a:r>
            <a:r>
              <a:rPr lang="en-GB" b="1" dirty="0" err="1">
                <a:solidFill>
                  <a:srgbClr val="FF0000"/>
                </a:solidFill>
                <a:latin typeface="Calibri" panose="020F0502020204030204" pitchFamily="34" charset="0"/>
                <a:cs typeface="Calibri" panose="020F0502020204030204" pitchFamily="34" charset="0"/>
              </a:rPr>
              <a:t>t</a:t>
            </a:r>
            <a:r>
              <a:rPr lang="en-GB" b="1" baseline="30000" dirty="0" err="1">
                <a:solidFill>
                  <a:srgbClr val="FF0000"/>
                </a:solidFill>
                <a:latin typeface="Calibri" panose="020F0502020204030204" pitchFamily="34" charset="0"/>
                <a:cs typeface="Calibri" panose="020F0502020204030204" pitchFamily="34" charset="0"/>
              </a:rPr>
              <a:t>h</a:t>
            </a:r>
            <a:r>
              <a:rPr lang="en-GB" b="1" dirty="0" err="1">
                <a:solidFill>
                  <a:srgbClr val="FF0000"/>
                </a:solidFill>
                <a:latin typeface="Calibri" panose="020F0502020204030204" pitchFamily="34" charset="0"/>
                <a:cs typeface="Calibri" panose="020F0502020204030204" pitchFamily="34" charset="0"/>
              </a:rPr>
              <a:t>r</a:t>
            </a:r>
            <a:r>
              <a:rPr lang="en-GB" dirty="0" err="1">
                <a:latin typeface="Calibri" panose="020F0502020204030204" pitchFamily="34" charset="0"/>
                <a:cs typeface="Calibri" panose="020F0502020204030204" pitchFamily="34" charset="0"/>
              </a:rPr>
              <a:t>ik</a:t>
            </a:r>
            <a:r>
              <a:rPr lang="en-GB" b="1" baseline="30000" dirty="0" err="1">
                <a:solidFill>
                  <a:srgbClr val="FF0000"/>
                </a:solidFill>
                <a:latin typeface="Calibri" panose="020F0502020204030204" pitchFamily="34" charset="0"/>
                <a:cs typeface="Calibri" panose="020F0502020204030204" pitchFamily="34" charset="0"/>
              </a:rPr>
              <a:t>h</a:t>
            </a:r>
            <a:r>
              <a:rPr lang="en-GB" dirty="0" err="1">
                <a:latin typeface="Calibri" panose="020F0502020204030204" pitchFamily="34" charset="0"/>
                <a:cs typeface="Calibri" panose="020F0502020204030204" pitchFamily="34" charset="0"/>
              </a:rPr>
              <a:t>os</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Grassmansches</a:t>
            </a:r>
            <a:r>
              <a:rPr lang="en-GB" dirty="0">
                <a:latin typeface="Calibri" panose="020F0502020204030204" pitchFamily="34" charset="0"/>
                <a:cs typeface="Calibri" panose="020F0502020204030204" pitchFamily="34" charset="0"/>
              </a:rPr>
              <a:t> Gesetz</a:t>
            </a:r>
            <a:r>
              <a:rPr lang="en-GB" baseline="30000" dirty="0">
                <a:latin typeface="Calibri" panose="020F0502020204030204" pitchFamily="34" charset="0"/>
                <a:cs typeface="Calibri" panose="020F0502020204030204" pitchFamily="34" charset="0"/>
              </a:rPr>
              <a:t>1</a:t>
            </a:r>
            <a:r>
              <a:rPr lang="en-GB" dirty="0">
                <a:latin typeface="Calibri" panose="020F0502020204030204" pitchFamily="34" charset="0"/>
                <a:cs typeface="Calibri" panose="020F0502020204030204" pitchFamily="34" charset="0"/>
              </a:rPr>
              <a:t>)</a:t>
            </a:r>
          </a:p>
        </p:txBody>
      </p:sp>
      <p:sp>
        <p:nvSpPr>
          <p:cNvPr id="36" name="TextBox 35">
            <a:extLst>
              <a:ext uri="{FF2B5EF4-FFF2-40B4-BE49-F238E27FC236}">
                <a16:creationId xmlns:a16="http://schemas.microsoft.com/office/drawing/2014/main" id="{E565072F-B3C6-9948-B325-997411744BE0}"/>
              </a:ext>
            </a:extLst>
          </p:cNvPr>
          <p:cNvSpPr txBox="1"/>
          <p:nvPr/>
        </p:nvSpPr>
        <p:spPr bwMode="auto">
          <a:xfrm>
            <a:off x="605049" y="4493575"/>
            <a:ext cx="1535677"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Metathese</a:t>
            </a:r>
          </a:p>
        </p:txBody>
      </p:sp>
      <p:sp>
        <p:nvSpPr>
          <p:cNvPr id="37" name="TextBox 36">
            <a:extLst>
              <a:ext uri="{FF2B5EF4-FFF2-40B4-BE49-F238E27FC236}">
                <a16:creationId xmlns:a16="http://schemas.microsoft.com/office/drawing/2014/main" id="{54002185-E34F-4B4C-96C2-3A0F2D520631}"/>
              </a:ext>
            </a:extLst>
          </p:cNvPr>
          <p:cNvSpPr txBox="1"/>
          <p:nvPr/>
        </p:nvSpPr>
        <p:spPr bwMode="auto">
          <a:xfrm>
            <a:off x="638352" y="4906871"/>
            <a:ext cx="8070736"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Spanisch </a:t>
            </a:r>
            <a:r>
              <a:rPr lang="de-DE" dirty="0" err="1">
                <a:latin typeface="Calibri" pitchFamily="-111" charset="0"/>
                <a:ea typeface="Calibri" pitchFamily="-111" charset="0"/>
                <a:cs typeface="Calibri" pitchFamily="-111" charset="0"/>
              </a:rPr>
              <a:t>mi</a:t>
            </a:r>
            <a:r>
              <a:rPr lang="de-DE" b="1" dirty="0" err="1">
                <a:solidFill>
                  <a:srgbClr val="FF0000"/>
                </a:solidFill>
                <a:latin typeface="Calibri" pitchFamily="-111" charset="0"/>
                <a:ea typeface="Calibri" pitchFamily="-111" charset="0"/>
                <a:cs typeface="Calibri" pitchFamily="-111" charset="0"/>
              </a:rPr>
              <a:t>l</a:t>
            </a:r>
            <a:r>
              <a:rPr lang="de-DE" dirty="0" err="1">
                <a:latin typeface="Calibri" pitchFamily="-111" charset="0"/>
                <a:ea typeface="Calibri" pitchFamily="-111" charset="0"/>
                <a:cs typeface="Calibri" pitchFamily="-111" charset="0"/>
              </a:rPr>
              <a:t>a</a:t>
            </a:r>
            <a:r>
              <a:rPr lang="de-DE" dirty="0" err="1">
                <a:latin typeface="Helvetica" pitchFamily="2" charset="0"/>
                <a:ea typeface="Calibri" pitchFamily="-111" charset="0"/>
                <a:cs typeface="Calibri" pitchFamily="-111" charset="0"/>
              </a:rPr>
              <a:t>g</a:t>
            </a:r>
            <a:r>
              <a:rPr lang="de-DE" b="1" dirty="0" err="1">
                <a:solidFill>
                  <a:srgbClr val="FF0000"/>
                </a:solidFill>
                <a:latin typeface="Calibri" pitchFamily="-111" charset="0"/>
                <a:ea typeface="Calibri" pitchFamily="-111" charset="0"/>
                <a:cs typeface="Calibri" pitchFamily="-111" charset="0"/>
              </a:rPr>
              <a:t>r</a:t>
            </a:r>
            <a:r>
              <a:rPr lang="de-DE" dirty="0" err="1">
                <a:latin typeface="Calibri" pitchFamily="-111" charset="0"/>
                <a:ea typeface="Calibri" pitchFamily="-111" charset="0"/>
                <a:cs typeface="Calibri" pitchFamily="-111" charset="0"/>
              </a:rPr>
              <a:t>o</a:t>
            </a:r>
            <a:r>
              <a:rPr lang="de-DE" dirty="0">
                <a:latin typeface="Calibri" pitchFamily="-111" charset="0"/>
                <a:ea typeface="Calibri" pitchFamily="-111" charset="0"/>
                <a:cs typeface="Calibri" pitchFamily="-111" charset="0"/>
              </a:rPr>
              <a:t> &lt; Latein </a:t>
            </a:r>
            <a:r>
              <a:rPr lang="de-DE" dirty="0" err="1">
                <a:latin typeface="Calibri" pitchFamily="-111" charset="0"/>
                <a:ea typeface="Calibri" pitchFamily="-111" charset="0"/>
                <a:cs typeface="Calibri" pitchFamily="-111" charset="0"/>
              </a:rPr>
              <a:t>mi</a:t>
            </a:r>
            <a:r>
              <a:rPr lang="de-DE" b="1" dirty="0" err="1">
                <a:solidFill>
                  <a:srgbClr val="FF0000"/>
                </a:solidFill>
                <a:latin typeface="Calibri" pitchFamily="-111" charset="0"/>
                <a:ea typeface="Calibri" pitchFamily="-111" charset="0"/>
                <a:cs typeface="Calibri" pitchFamily="-111" charset="0"/>
              </a:rPr>
              <a:t>r</a:t>
            </a:r>
            <a:r>
              <a:rPr lang="de-DE" dirty="0" err="1">
                <a:latin typeface="Calibri" pitchFamily="-111" charset="0"/>
                <a:ea typeface="Calibri" pitchFamily="-111" charset="0"/>
                <a:cs typeface="Calibri" pitchFamily="-111" charset="0"/>
              </a:rPr>
              <a:t>acu</a:t>
            </a:r>
            <a:r>
              <a:rPr lang="de-DE" b="1" dirty="0" err="1">
                <a:solidFill>
                  <a:srgbClr val="FF0000"/>
                </a:solidFill>
                <a:latin typeface="Calibri" pitchFamily="-111" charset="0"/>
                <a:ea typeface="Calibri" pitchFamily="-111" charset="0"/>
                <a:cs typeface="Calibri" pitchFamily="-111" charset="0"/>
              </a:rPr>
              <a:t>l</a:t>
            </a:r>
            <a:r>
              <a:rPr lang="de-DE" dirty="0" err="1">
                <a:latin typeface="Calibri" pitchFamily="-111" charset="0"/>
                <a:ea typeface="Calibri" pitchFamily="-111" charset="0"/>
                <a:cs typeface="Calibri" pitchFamily="-111" charset="0"/>
              </a:rPr>
              <a:t>um</a:t>
            </a:r>
            <a:r>
              <a:rPr lang="de-DE" dirty="0">
                <a:latin typeface="Calibri" pitchFamily="-111" charset="0"/>
                <a:ea typeface="Calibri" pitchFamily="-111" charset="0"/>
                <a:cs typeface="Calibri" pitchFamily="-111" charset="0"/>
              </a:rPr>
              <a:t> (</a:t>
            </a:r>
            <a:r>
              <a:rPr lang="en-GB" dirty="0">
                <a:latin typeface="Calibri" panose="020F0502020204030204" pitchFamily="34" charset="0"/>
                <a:cs typeface="Calibri" panose="020F0502020204030204" pitchFamily="34" charset="0"/>
              </a:rPr>
              <a:t>'</a:t>
            </a:r>
            <a:r>
              <a:rPr lang="de-DE" dirty="0">
                <a:latin typeface="Calibri" pitchFamily="-111" charset="0"/>
                <a:ea typeface="Calibri" pitchFamily="-111" charset="0"/>
                <a:cs typeface="Calibri" pitchFamily="-111" charset="0"/>
              </a:rPr>
              <a:t>Wunder</a:t>
            </a:r>
            <a:r>
              <a:rPr lang="en-GB" dirty="0">
                <a:latin typeface="Calibri" panose="020F0502020204030204" pitchFamily="34" charset="0"/>
                <a:cs typeface="Calibri" panose="020F0502020204030204" pitchFamily="34" charset="0"/>
              </a:rPr>
              <a:t>'</a:t>
            </a:r>
            <a:r>
              <a:rPr lang="de-DE" dirty="0">
                <a:latin typeface="Calibri" pitchFamily="-111" charset="0"/>
                <a:ea typeface="Calibri" pitchFamily="-111" charset="0"/>
                <a:cs typeface="Calibri" pitchFamily="-111" charset="0"/>
              </a:rPr>
              <a:t>, Engl. '</a:t>
            </a:r>
            <a:r>
              <a:rPr lang="de-DE" dirty="0" err="1">
                <a:latin typeface="Calibri" pitchFamily="-111" charset="0"/>
                <a:ea typeface="Calibri" pitchFamily="-111" charset="0"/>
                <a:cs typeface="Calibri" pitchFamily="-111" charset="0"/>
              </a:rPr>
              <a:t>miracle</a:t>
            </a:r>
            <a:r>
              <a:rPr lang="de-DE" dirty="0">
                <a:latin typeface="Calibri" pitchFamily="-111" charset="0"/>
                <a:ea typeface="Calibri" pitchFamily="-111" charset="0"/>
                <a:cs typeface="Calibri" pitchFamily="-111" charset="0"/>
              </a:rPr>
              <a:t>')</a:t>
            </a:r>
          </a:p>
        </p:txBody>
      </p:sp>
      <p:sp>
        <p:nvSpPr>
          <p:cNvPr id="2" name="TextBox 1">
            <a:extLst>
              <a:ext uri="{FF2B5EF4-FFF2-40B4-BE49-F238E27FC236}">
                <a16:creationId xmlns:a16="http://schemas.microsoft.com/office/drawing/2014/main" id="{14C82DAB-C5BD-F74A-88A6-6AC1B004A996}"/>
              </a:ext>
            </a:extLst>
          </p:cNvPr>
          <p:cNvSpPr txBox="1"/>
          <p:nvPr/>
        </p:nvSpPr>
        <p:spPr bwMode="auto">
          <a:xfrm>
            <a:off x="638352" y="3705932"/>
            <a:ext cx="5003677"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Italienisch: </a:t>
            </a:r>
            <a:r>
              <a:rPr lang="de-DE" b="1" dirty="0">
                <a:solidFill>
                  <a:srgbClr val="FF0000"/>
                </a:solidFill>
                <a:latin typeface="Calibri" pitchFamily="-111" charset="0"/>
                <a:ea typeface="Calibri" pitchFamily="-111" charset="0"/>
                <a:cs typeface="Calibri" pitchFamily="-111" charset="0"/>
              </a:rPr>
              <a:t>Fe</a:t>
            </a:r>
            <a:r>
              <a:rPr lang="de-DE" dirty="0">
                <a:latin typeface="Calibri" pitchFamily="-111" charset="0"/>
                <a:ea typeface="Calibri" pitchFamily="-111" charset="0"/>
                <a:cs typeface="Calibri" pitchFamily="-111" charset="0"/>
              </a:rPr>
              <a:t>de</a:t>
            </a:r>
            <a:r>
              <a:rPr lang="de-DE" b="1" dirty="0">
                <a:solidFill>
                  <a:srgbClr val="FF0000"/>
                </a:solidFill>
                <a:latin typeface="Calibri" pitchFamily="-111" charset="0"/>
                <a:ea typeface="Calibri" pitchFamily="-111" charset="0"/>
                <a:cs typeface="Calibri" pitchFamily="-111" charset="0"/>
              </a:rPr>
              <a:t>r</a:t>
            </a:r>
            <a:r>
              <a:rPr lang="de-DE" dirty="0">
                <a:latin typeface="Calibri" pitchFamily="-111" charset="0"/>
                <a:ea typeface="Calibri" pitchFamily="-111" charset="0"/>
                <a:cs typeface="Calibri" pitchFamily="-111" charset="0"/>
              </a:rPr>
              <a:t>ico, English: </a:t>
            </a:r>
            <a:r>
              <a:rPr lang="de-DE" b="1" dirty="0">
                <a:solidFill>
                  <a:srgbClr val="FF0000"/>
                </a:solidFill>
                <a:latin typeface="Calibri" pitchFamily="-111" charset="0"/>
                <a:ea typeface="Calibri" pitchFamily="-111" charset="0"/>
                <a:cs typeface="Calibri" pitchFamily="-111" charset="0"/>
              </a:rPr>
              <a:t>Fr</a:t>
            </a:r>
            <a:r>
              <a:rPr lang="de-DE" dirty="0">
                <a:latin typeface="Calibri" pitchFamily="-111" charset="0"/>
                <a:ea typeface="Calibri" pitchFamily="-111" charset="0"/>
                <a:cs typeface="Calibri" pitchFamily="-111" charset="0"/>
              </a:rPr>
              <a:t>ede</a:t>
            </a:r>
            <a:r>
              <a:rPr lang="de-DE" b="1" dirty="0">
                <a:solidFill>
                  <a:srgbClr val="FF0000"/>
                </a:solidFill>
                <a:latin typeface="Calibri" pitchFamily="-111" charset="0"/>
                <a:ea typeface="Calibri" pitchFamily="-111" charset="0"/>
                <a:cs typeface="Calibri" pitchFamily="-111" charset="0"/>
              </a:rPr>
              <a:t>r</a:t>
            </a:r>
            <a:r>
              <a:rPr lang="de-DE" dirty="0">
                <a:latin typeface="Calibri" pitchFamily="-111" charset="0"/>
                <a:ea typeface="Calibri" pitchFamily="-111" charset="0"/>
                <a:cs typeface="Calibri" pitchFamily="-111" charset="0"/>
              </a:rPr>
              <a:t>ick</a:t>
            </a:r>
          </a:p>
        </p:txBody>
      </p:sp>
      <p:sp>
        <p:nvSpPr>
          <p:cNvPr id="10" name="TextBox 9">
            <a:extLst>
              <a:ext uri="{FF2B5EF4-FFF2-40B4-BE49-F238E27FC236}">
                <a16:creationId xmlns:a16="http://schemas.microsoft.com/office/drawing/2014/main" id="{3BDACC1C-3945-1944-A066-82B1AC0A0B89}"/>
              </a:ext>
            </a:extLst>
          </p:cNvPr>
          <p:cNvSpPr txBox="1"/>
          <p:nvPr/>
        </p:nvSpPr>
        <p:spPr bwMode="auto">
          <a:xfrm>
            <a:off x="623272" y="5368536"/>
            <a:ext cx="5185266"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Italienisch: </a:t>
            </a:r>
            <a:r>
              <a:rPr lang="de-DE" b="1" dirty="0" err="1">
                <a:solidFill>
                  <a:srgbClr val="FF0000"/>
                </a:solidFill>
                <a:latin typeface="Calibri" pitchFamily="-111" charset="0"/>
                <a:ea typeface="Calibri" pitchFamily="-111" charset="0"/>
                <a:cs typeface="Calibri" pitchFamily="-111" charset="0"/>
              </a:rPr>
              <a:t>co</a:t>
            </a:r>
            <a:r>
              <a:rPr lang="de-DE" dirty="0" err="1">
                <a:latin typeface="Calibri" pitchFamily="-111" charset="0"/>
                <a:ea typeface="Calibri" pitchFamily="-111" charset="0"/>
                <a:cs typeface="Calibri" pitchFamily="-111" charset="0"/>
              </a:rPr>
              <a:t>co</a:t>
            </a:r>
            <a:r>
              <a:rPr lang="de-DE" b="1" dirty="0" err="1">
                <a:solidFill>
                  <a:srgbClr val="FF0000"/>
                </a:solidFill>
                <a:latin typeface="Calibri" pitchFamily="-111" charset="0"/>
                <a:ea typeface="Calibri" pitchFamily="-111" charset="0"/>
                <a:cs typeface="Calibri" pitchFamily="-111" charset="0"/>
              </a:rPr>
              <a:t>dr</a:t>
            </a:r>
            <a:r>
              <a:rPr lang="de-DE" dirty="0" err="1">
                <a:latin typeface="Calibri" pitchFamily="-111" charset="0"/>
                <a:ea typeface="Calibri" pitchFamily="-111" charset="0"/>
                <a:cs typeface="Calibri" pitchFamily="-111" charset="0"/>
              </a:rPr>
              <a:t>illo</a:t>
            </a:r>
            <a:r>
              <a:rPr lang="de-DE" dirty="0">
                <a:latin typeface="Calibri" pitchFamily="-111" charset="0"/>
                <a:ea typeface="Calibri" pitchFamily="-111" charset="0"/>
                <a:cs typeface="Calibri" pitchFamily="-111" charset="0"/>
              </a:rPr>
              <a:t>, English: </a:t>
            </a:r>
            <a:r>
              <a:rPr lang="de-DE" b="1" dirty="0" err="1">
                <a:solidFill>
                  <a:srgbClr val="FF0000"/>
                </a:solidFill>
                <a:latin typeface="Calibri" pitchFamily="-111" charset="0"/>
                <a:ea typeface="Calibri" pitchFamily="-111" charset="0"/>
                <a:cs typeface="Calibri" pitchFamily="-111" charset="0"/>
              </a:rPr>
              <a:t>cro</a:t>
            </a:r>
            <a:r>
              <a:rPr lang="de-DE" dirty="0" err="1">
                <a:latin typeface="Calibri" pitchFamily="-111" charset="0"/>
                <a:ea typeface="Calibri" pitchFamily="-111" charset="0"/>
                <a:cs typeface="Calibri" pitchFamily="-111" charset="0"/>
              </a:rPr>
              <a:t>co</a:t>
            </a:r>
            <a:r>
              <a:rPr lang="de-DE" b="1" dirty="0" err="1">
                <a:solidFill>
                  <a:srgbClr val="FF0000"/>
                </a:solidFill>
                <a:latin typeface="Calibri" pitchFamily="-111" charset="0"/>
                <a:ea typeface="Calibri" pitchFamily="-111" charset="0"/>
                <a:cs typeface="Calibri" pitchFamily="-111" charset="0"/>
              </a:rPr>
              <a:t>di</a:t>
            </a:r>
            <a:r>
              <a:rPr lang="de-DE" dirty="0" err="1">
                <a:latin typeface="Calibri" pitchFamily="-111" charset="0"/>
                <a:ea typeface="Calibri" pitchFamily="-111" charset="0"/>
                <a:cs typeface="Calibri" pitchFamily="-111" charset="0"/>
              </a:rPr>
              <a:t>le</a:t>
            </a:r>
            <a:endParaRPr lang="de-DE" dirty="0">
              <a:latin typeface="Calibri" pitchFamily="-111" charset="0"/>
              <a:ea typeface="Calibri" pitchFamily="-111" charset="0"/>
              <a:cs typeface="Calibri" pitchFamily="-111" charset="0"/>
            </a:endParaRPr>
          </a:p>
        </p:txBody>
      </p:sp>
      <p:sp>
        <p:nvSpPr>
          <p:cNvPr id="3" name="TextBox 2">
            <a:extLst>
              <a:ext uri="{FF2B5EF4-FFF2-40B4-BE49-F238E27FC236}">
                <a16:creationId xmlns:a16="http://schemas.microsoft.com/office/drawing/2014/main" id="{97FA67D3-4877-3944-9FDC-50FE465BC5BB}"/>
              </a:ext>
            </a:extLst>
          </p:cNvPr>
          <p:cNvSpPr txBox="1"/>
          <p:nvPr/>
        </p:nvSpPr>
        <p:spPr bwMode="auto">
          <a:xfrm>
            <a:off x="762609" y="6241477"/>
            <a:ext cx="6696744" cy="338554"/>
          </a:xfrm>
          <a:prstGeom prst="rect">
            <a:avLst/>
          </a:prstGeom>
          <a:noFill/>
          <a:ln w="9525">
            <a:noFill/>
            <a:miter lim="800000"/>
            <a:headEnd/>
            <a:tailEnd/>
          </a:ln>
        </p:spPr>
        <p:txBody>
          <a:bodyPr wrap="square" rtlCol="0">
            <a:prstTxWarp prst="textNoShape">
              <a:avLst/>
            </a:prstTxWarp>
            <a:spAutoFit/>
          </a:bodyPr>
          <a:lstStyle/>
          <a:p>
            <a:r>
              <a:rPr lang="de-DE" sz="1600" dirty="0">
                <a:latin typeface="Calibri" pitchFamily="-111" charset="0"/>
                <a:ea typeface="Calibri" pitchFamily="-111" charset="0"/>
                <a:cs typeface="Calibri" pitchFamily="-111" charset="0"/>
              </a:rPr>
              <a:t>1. </a:t>
            </a:r>
            <a:r>
              <a:rPr lang="de-DE" sz="1600" dirty="0" err="1">
                <a:latin typeface="Calibri" pitchFamily="-111" charset="0"/>
                <a:ea typeface="Calibri" pitchFamily="-111" charset="0"/>
                <a:cs typeface="Calibri" pitchFamily="-111" charset="0"/>
              </a:rPr>
              <a:t>Grassman</a:t>
            </a:r>
            <a:r>
              <a:rPr lang="de-DE" sz="1600" dirty="0">
                <a:latin typeface="Calibri" pitchFamily="-111" charset="0"/>
                <a:ea typeface="Calibri" pitchFamily="-111" charset="0"/>
                <a:cs typeface="Calibri" pitchFamily="-111" charset="0"/>
              </a:rPr>
              <a:t> (1863) </a:t>
            </a:r>
            <a:r>
              <a:rPr lang="de-DE" sz="1600" i="1" dirty="0">
                <a:latin typeface="Calibri" pitchFamily="-111" charset="0"/>
                <a:ea typeface="Calibri" pitchFamily="-111" charset="0"/>
                <a:cs typeface="Calibri" pitchFamily="-111" charset="0"/>
              </a:rPr>
              <a:t>Zeitschrift für vergleichende Sprachforschung, </a:t>
            </a:r>
            <a:r>
              <a:rPr lang="de-DE" sz="1600" dirty="0">
                <a:latin typeface="Calibri" pitchFamily="-111" charset="0"/>
                <a:ea typeface="Calibri" pitchFamily="-111" charset="0"/>
                <a:cs typeface="Calibri" pitchFamily="-111" charset="0"/>
              </a:rPr>
              <a:t>12, 81-138.</a:t>
            </a:r>
          </a:p>
        </p:txBody>
      </p:sp>
    </p:spTree>
    <p:extLst>
      <p:ext uri="{BB962C8B-B14F-4D97-AF65-F5344CB8AC3E}">
        <p14:creationId xmlns:p14="http://schemas.microsoft.com/office/powerpoint/2010/main" val="182225235"/>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bwMode="auto">
        <a:noFill/>
        <a:ln w="9525">
          <a:noFill/>
          <a:miter lim="800000"/>
          <a:headEnd/>
          <a:tailEnd/>
        </a:ln>
      </a:spPr>
      <a:bodyPr>
        <a:prstTxWarp prst="textNoShape">
          <a:avLst/>
        </a:prstTxWarp>
        <a:spAutoFit/>
      </a:bodyPr>
      <a:lstStyle>
        <a:defPPr>
          <a:defRPr dirty="0" smtClean="0">
            <a:latin typeface="Calibri" pitchFamily="-111" charset="0"/>
            <a:ea typeface="Calibri" pitchFamily="-111" charset="0"/>
            <a:cs typeface="Calibri" pitchFamily="-111" charset="0"/>
          </a:defRPr>
        </a:defPPr>
      </a:lstStyle>
    </a:tx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18502</TotalTime>
  <Words>1244</Words>
  <Application>Microsoft Macintosh PowerPoint</Application>
  <PresentationFormat>On-screen Show (4:3)</PresentationFormat>
  <Paragraphs>171</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Helvetica</vt:lpstr>
      <vt:lpstr>SFRM1095</vt:lpstr>
      <vt:lpstr>SFTI1095</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ipsk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Your User Name</dc:creator>
  <cp:lastModifiedBy>Microsoft Office User</cp:lastModifiedBy>
  <cp:revision>925</cp:revision>
  <cp:lastPrinted>2017-03-30T08:05:05Z</cp:lastPrinted>
  <dcterms:created xsi:type="dcterms:W3CDTF">2018-03-20T06:09:53Z</dcterms:created>
  <dcterms:modified xsi:type="dcterms:W3CDTF">2022-10-17T06:50:35Z</dcterms:modified>
</cp:coreProperties>
</file>