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media/audio12.bin" ContentType="audio/unknown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media/audio16.bin" ContentType="audio/unknown"/>
  <Override PartName="/ppt/media/audio3.bin" ContentType="audio/unknown"/>
  <Override PartName="/ppt/slides/slide42.xml" ContentType="application/vnd.openxmlformats-officedocument.presentationml.slide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media/audio7.bin" ContentType="audio/unknown"/>
  <Default Extension="tiff" ContentType="image/tiff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media/audio13.bin" ContentType="audio/unknown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media/audio17.bin" ContentType="audio/unknown"/>
  <Override PartName="/ppt/media/audio4.bin" ContentType="audio/unknown"/>
  <Override PartName="/ppt/slides/slide43.xml" ContentType="application/vnd.openxmlformats-officedocument.presentationml.slide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media/audio8.bin" ContentType="audio/unknown"/>
  <Override PartName="/ppt/slides/slide50.xml" ContentType="application/vnd.openxmlformats-officedocument.presentationml.slide+xml"/>
  <Override PartName="/ppt/media/audio10.bin" ContentType="audio/unknown"/>
  <Override PartName="/ppt/slides/slide47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media/audio14.bin" ContentType="audio/unknown"/>
  <Override PartName="/ppt/slides/slide21.xml" ContentType="application/vnd.openxmlformats-officedocument.presentationml.slide+xml"/>
  <Override PartName="/ppt/media/audio1.bin" ContentType="audio/unknown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media/audio5.bin" ContentType="audio/unknown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media/audio9.bin" ContentType="audio/unknown"/>
  <Override PartName="/ppt/slides/slide51.xml" ContentType="application/vnd.openxmlformats-officedocument.presentationml.slide+xml"/>
  <Override PartName="/ppt/media/audio11.bin" ContentType="audio/unknown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media/audio15.bin" ContentType="audio/unknown"/>
  <Override PartName="/ppt/media/audio2.bin" ContentType="audio/unknown"/>
  <Override PartName="/ppt/slides/slide41.xml" ContentType="application/vnd.openxmlformats-officedocument.presentationml.slide+xml"/>
  <Override PartName="/ppt/slides/slide22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media/audio6.bin" ContentType="audio/unknown"/>
  <Default Extension="pdf" ContentType="application/pdf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notesMasterIdLst>
    <p:notesMasterId r:id="rId53"/>
  </p:notesMasterIdLst>
  <p:handoutMasterIdLst>
    <p:handoutMasterId r:id="rId54"/>
  </p:handoutMasterIdLst>
  <p:sldIdLst>
    <p:sldId id="264" r:id="rId2"/>
    <p:sldId id="435" r:id="rId3"/>
    <p:sldId id="440" r:id="rId4"/>
    <p:sldId id="654" r:id="rId5"/>
    <p:sldId id="655" r:id="rId6"/>
    <p:sldId id="656" r:id="rId7"/>
    <p:sldId id="558" r:id="rId8"/>
    <p:sldId id="575" r:id="rId9"/>
    <p:sldId id="644" r:id="rId10"/>
    <p:sldId id="661" r:id="rId11"/>
    <p:sldId id="648" r:id="rId12"/>
    <p:sldId id="653" r:id="rId13"/>
    <p:sldId id="650" r:id="rId14"/>
    <p:sldId id="659" r:id="rId15"/>
    <p:sldId id="673" r:id="rId16"/>
    <p:sldId id="657" r:id="rId17"/>
    <p:sldId id="651" r:id="rId18"/>
    <p:sldId id="635" r:id="rId19"/>
    <p:sldId id="658" r:id="rId20"/>
    <p:sldId id="642" r:id="rId21"/>
    <p:sldId id="604" r:id="rId22"/>
    <p:sldId id="605" r:id="rId23"/>
    <p:sldId id="594" r:id="rId24"/>
    <p:sldId id="592" r:id="rId25"/>
    <p:sldId id="663" r:id="rId26"/>
    <p:sldId id="585" r:id="rId27"/>
    <p:sldId id="672" r:id="rId28"/>
    <p:sldId id="664" r:id="rId29"/>
    <p:sldId id="429" r:id="rId30"/>
    <p:sldId id="614" r:id="rId31"/>
    <p:sldId id="670" r:id="rId32"/>
    <p:sldId id="671" r:id="rId33"/>
    <p:sldId id="667" r:id="rId34"/>
    <p:sldId id="632" r:id="rId35"/>
    <p:sldId id="607" r:id="rId36"/>
    <p:sldId id="598" r:id="rId37"/>
    <p:sldId id="677" r:id="rId38"/>
    <p:sldId id="668" r:id="rId39"/>
    <p:sldId id="674" r:id="rId40"/>
    <p:sldId id="676" r:id="rId41"/>
    <p:sldId id="470" r:id="rId42"/>
    <p:sldId id="472" r:id="rId43"/>
    <p:sldId id="669" r:id="rId44"/>
    <p:sldId id="675" r:id="rId45"/>
    <p:sldId id="678" r:id="rId46"/>
    <p:sldId id="460" r:id="rId47"/>
    <p:sldId id="634" r:id="rId48"/>
    <p:sldId id="636" r:id="rId49"/>
    <p:sldId id="637" r:id="rId50"/>
    <p:sldId id="638" r:id="rId51"/>
    <p:sldId id="639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pitchFamily="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anet Fletcher" initials="JF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0E312"/>
    <a:srgbClr val="9A8013"/>
    <a:srgbClr val="805B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9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8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6"/>
    </p:cViewPr>
  </p:sorterViewPr>
  <p:notesViewPr>
    <p:cSldViewPr snapToGrid="0" snapToObjects="1">
      <p:cViewPr varScale="1">
        <p:scale>
          <a:sx n="84" d="100"/>
          <a:sy n="84" d="100"/>
        </p:scale>
        <p:origin x="-2816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commentAuthors" Target="commentAuthors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D4A7FDB1-D4E2-3D4A-A830-5BC0E7D4E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E9FA50-5A1B-4F40-A0CE-88EB0066B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9FA50-5A1B-4F40-A0CE-88EB0066B94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Peaky </a:t>
            </a:r>
            <a:r>
              <a:rPr lang="en-US" dirty="0" err="1" smtClean="0"/>
              <a:t>vs</a:t>
            </a:r>
            <a:r>
              <a:rPr lang="en-US" dirty="0" smtClean="0"/>
              <a:t> flat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9FA50-5A1B-4F40-A0CE-88EB0066B94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found in many other languages – Kayardild, </a:t>
            </a:r>
            <a:r>
              <a:rPr lang="en-US" dirty="0" err="1" smtClean="0"/>
              <a:t>iwaidja</a:t>
            </a:r>
            <a:r>
              <a:rPr lang="en-US" dirty="0" smtClean="0"/>
              <a:t>.. Narrative discourse – </a:t>
            </a:r>
            <a:r>
              <a:rPr lang="en-US" dirty="0" err="1" smtClean="0"/>
              <a:t>contintinuation</a:t>
            </a:r>
            <a:r>
              <a:rPr lang="en-US" baseline="0" dirty="0" smtClean="0"/>
              <a:t> – time….. Duration of activities etc. – we just stayed there for a long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9FA50-5A1B-4F40-A0CE-88EB0066B94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</a:t>
            </a:r>
            <a:r>
              <a:rPr lang="en-US" dirty="0" err="1" smtClean="0"/>
              <a:t>woulld</a:t>
            </a:r>
            <a:r>
              <a:rPr lang="en-US" baseline="0" dirty="0" smtClean="0"/>
              <a:t> be better 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9FA50-5A1B-4F40-A0CE-88EB0066B9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Variation in the Northern Languages  e.g. there can be an unaccented stretch of two syllables before the first H pitch accent</a:t>
            </a:r>
          </a:p>
          <a:p>
            <a:pPr eaLnBrk="1" hangingPunct="1"/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7076B-76B8-4340-AE40-01F1E79E59E2}" type="slidenum">
              <a:rPr lang="en-US" smtClean="0">
                <a:latin typeface="Arial" pitchFamily="1" charset="0"/>
              </a:rPr>
              <a:pPr/>
              <a:t>29</a:t>
            </a:fld>
            <a:endParaRPr lang="en-US" smtClean="0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9FA50-5A1B-4F40-A0CE-88EB0066B94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Say something here about numbers. Also remind people</a:t>
            </a:r>
            <a:r>
              <a:rPr lang="en-US" baseline="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about what defines a phrase</a:t>
            </a:r>
            <a:endParaRPr lang="en-US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D6CC8-7B64-774D-BFD8-7707013C9E43}" type="slidenum">
              <a:rPr lang="en-US" smtClean="0">
                <a:latin typeface="Arial" pitchFamily="-109" charset="0"/>
              </a:rPr>
              <a:pPr/>
              <a:t>31</a:t>
            </a:fld>
            <a:endParaRPr lang="en-US" smtClean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</a:t>
            </a:r>
            <a:r>
              <a:rPr lang="en-US" baseline="0" dirty="0" smtClean="0"/>
              <a:t> found in Bininj Gun-wok in a number of languages  - large amounts of information can be packed into a single intonational phrase.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9FA50-5A1B-4F40-A0CE-88EB0066B94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pitch range comparison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9FA50-5A1B-4F40-A0CE-88EB0066B94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78D6-C691-004B-AD7F-7CF152B7FAA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236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</a:t>
            </a:r>
            <a:r>
              <a:rPr lang="en-US" baseline="0" dirty="0" smtClean="0"/>
              <a:t> outline the universalist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9FA50-5A1B-4F40-A0CE-88EB0066B94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D7E60-F465-BB43-8D1C-3B2CE5E31147}" type="slidenum">
              <a:rPr lang="en-GB">
                <a:latin typeface="Times New Roman" pitchFamily="-108" charset="0"/>
              </a:rPr>
              <a:pPr/>
              <a:t>4</a:t>
            </a:fld>
            <a:endParaRPr lang="en-GB">
              <a:latin typeface="Times New Roman" pitchFamily="-10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6C99A-2F1C-134F-9EF5-E082ED09A5B5}" type="slidenum">
              <a:rPr lang="en-GB">
                <a:latin typeface="Times New Roman" pitchFamily="-108" charset="0"/>
              </a:rPr>
              <a:pPr/>
              <a:t>6</a:t>
            </a:fld>
            <a:endParaRPr lang="en-GB">
              <a:latin typeface="Times New Roman" pitchFamily="-10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9FA50-5A1B-4F40-A0CE-88EB0066B9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FE02F-09BC-894F-8D95-3FF59ED101E1}" type="slidenum">
              <a:rPr lang="en-US">
                <a:latin typeface="Arial" pitchFamily="1" charset="0"/>
              </a:rPr>
              <a:pPr/>
              <a:t>18</a:t>
            </a:fld>
            <a:endParaRPr lang="en-US">
              <a:latin typeface="Arial" pitchFamily="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Based on Beckman 2006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FE02F-09BC-894F-8D95-3FF59ED101E1}" type="slidenum">
              <a:rPr lang="en-US">
                <a:latin typeface="Arial" pitchFamily="1" charset="0"/>
              </a:rPr>
              <a:pPr/>
              <a:t>19</a:t>
            </a:fld>
            <a:endParaRPr lang="en-US">
              <a:latin typeface="Arial" pitchFamily="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Based on Beckman 2006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9FA50-5A1B-4F40-A0CE-88EB0066B9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800">
              <a:latin typeface="Tahoma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800">
              <a:latin typeface="Tahoma" charset="0"/>
            </a:endParaRPr>
          </a:p>
        </p:txBody>
      </p:sp>
      <p:pic>
        <p:nvPicPr>
          <p:cNvPr id="6" name="Picture 9" descr="5011_PPT_BG_End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800">
              <a:latin typeface="Tahoma" charset="0"/>
            </a:endParaRPr>
          </a:p>
        </p:txBody>
      </p:sp>
      <p:pic>
        <p:nvPicPr>
          <p:cNvPr id="8" name="Picture 13" descr="UOM-Rev3D_S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19300" cy="6019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05500" cy="6019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3906F-B17C-D349-B63D-FF1996E80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E92624-DBE4-8E45-B887-A6FA2CEA2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800">
              <a:latin typeface="Tahoma" charset="0"/>
            </a:endParaRPr>
          </a:p>
        </p:txBody>
      </p:sp>
      <p:pic>
        <p:nvPicPr>
          <p:cNvPr id="1027" name="Picture 9" descr="UOM-Rev3D_S_sm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AU" sz="1800">
              <a:latin typeface="Tahoma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800">
              <a:latin typeface="Tahoma" charset="0"/>
            </a:endParaRPr>
          </a:p>
        </p:txBody>
      </p:sp>
      <p:pic>
        <p:nvPicPr>
          <p:cNvPr id="1030" name="Picture 13" descr="UOM-Rev3D_H_sm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800">
              <a:latin typeface="Tahoma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blurRad="101600" algn="ctr" rotWithShape="0">
              <a:srgbClr val="000000">
                <a:alpha val="4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AU" sz="1800">
              <a:latin typeface="Tahoma" charset="0"/>
            </a:endParaRPr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9" r:id="rId12"/>
    <p:sldLayoutId id="2147484010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audio" Target="../media/audio3.bin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audio" Target="../media/audio3.bin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9.pdf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11.pdf"/><Relationship Id="rId9" Type="http://schemas.openxmlformats.org/officeDocument/2006/relationships/image" Target="../media/image12.png"/><Relationship Id="rId1" Type="http://schemas.openxmlformats.org/officeDocument/2006/relationships/audio" Target="../media/audio8.bin"/><Relationship Id="rId2" Type="http://schemas.openxmlformats.org/officeDocument/2006/relationships/audio" Target="../media/audio3.bin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df"/><Relationship Id="rId12" Type="http://schemas.openxmlformats.org/officeDocument/2006/relationships/image" Target="../media/image18.png"/><Relationship Id="rId1" Type="http://schemas.openxmlformats.org/officeDocument/2006/relationships/audio" Target="../media/audio9.bin"/><Relationship Id="rId2" Type="http://schemas.openxmlformats.org/officeDocument/2006/relationships/audio" Target="../media/audio10.bin"/><Relationship Id="rId3" Type="http://schemas.openxmlformats.org/officeDocument/2006/relationships/audio" Target="../media/audio11.bin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8" Type="http://schemas.openxmlformats.org/officeDocument/2006/relationships/image" Target="../media/image6.png"/><Relationship Id="rId9" Type="http://schemas.openxmlformats.org/officeDocument/2006/relationships/image" Target="../media/image15.pdf"/><Relationship Id="rId10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5" Type="http://schemas.openxmlformats.org/officeDocument/2006/relationships/image" Target="../media/image21.pdf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6" Type="http://schemas.openxmlformats.org/officeDocument/2006/relationships/image" Target="../media/image6.png"/><Relationship Id="rId1" Type="http://schemas.openxmlformats.org/officeDocument/2006/relationships/audio" Target="../media/audio12.bin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6" Type="http://schemas.openxmlformats.org/officeDocument/2006/relationships/image" Target="../media/image6.png"/><Relationship Id="rId1" Type="http://schemas.openxmlformats.org/officeDocument/2006/relationships/audio" Target="../media/audio13.bin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4.bin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4" Type="http://schemas.openxmlformats.org/officeDocument/2006/relationships/image" Target="../media/image28.png"/><Relationship Id="rId5" Type="http://schemas.openxmlformats.org/officeDocument/2006/relationships/image" Target="../media/image6.png"/><Relationship Id="rId1" Type="http://schemas.openxmlformats.org/officeDocument/2006/relationships/audio" Target="../media/audio15.bin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6.png"/><Relationship Id="rId5" Type="http://schemas.openxmlformats.org/officeDocument/2006/relationships/image" Target="../media/image30.pdf"/><Relationship Id="rId6" Type="http://schemas.openxmlformats.org/officeDocument/2006/relationships/image" Target="../media/image31.png"/><Relationship Id="rId1" Type="http://schemas.openxmlformats.org/officeDocument/2006/relationships/audio" Target="../media/audio16.bin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2.pdf"/><Relationship Id="rId5" Type="http://schemas.openxmlformats.org/officeDocument/2006/relationships/image" Target="../media/image33.png"/><Relationship Id="rId1" Type="http://schemas.openxmlformats.org/officeDocument/2006/relationships/audio" Target="../media/audio17.bin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4.bin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audio" Target="../media/audio1.bin"/><Relationship Id="rId2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4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1" Type="http://schemas.openxmlformats.org/officeDocument/2006/relationships/audio" Target="../media/audio5.bin"/><Relationship Id="rId2" Type="http://schemas.openxmlformats.org/officeDocument/2006/relationships/audio" Target="../media/audio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7912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Intonation in Australian languages</a:t>
            </a:r>
            <a:r>
              <a:rPr lang="en-AU" sz="3200" dirty="0" smtClean="0"/>
              <a:t/>
            </a:r>
            <a:br>
              <a:rPr lang="en-AU" sz="3200" dirty="0" smtClean="0"/>
            </a:br>
            <a:endParaRPr lang="en-US" sz="32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810000"/>
            <a:ext cx="7543800" cy="609600"/>
          </a:xfrm>
        </p:spPr>
        <p:txBody>
          <a:bodyPr/>
          <a:lstStyle/>
          <a:p>
            <a:pPr eaLnBrk="1" hangingPunct="1"/>
            <a:r>
              <a:rPr lang="en-US" dirty="0"/>
              <a:t>Janet Fletcher</a:t>
            </a:r>
          </a:p>
          <a:p>
            <a:pPr eaLnBrk="1" hangingPunct="1"/>
            <a:r>
              <a:rPr lang="en-US" sz="2400" dirty="0"/>
              <a:t>School of Languages and Linguistics</a:t>
            </a:r>
          </a:p>
          <a:p>
            <a:pPr eaLnBrk="1" hangingPunct="1"/>
            <a:r>
              <a:rPr lang="en-US" sz="2400" dirty="0"/>
              <a:t>University of Melbourne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Accented versus Unaccented Words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Words can be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accented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or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unaccented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in an intonational phrase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An extra PITCH movement or TONE TARGET  makes one word stand out from surrounding words</a:t>
            </a: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PITCH ACCENTS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7630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i="1" dirty="0">
                <a:latin typeface="Calibri"/>
                <a:ea typeface="ＭＳ Ｐゴシック" pitchFamily="1" charset="-128"/>
                <a:cs typeface="Calibri"/>
              </a:rPr>
              <a:t>Pitch accents</a:t>
            </a:r>
            <a:r>
              <a:rPr lang="en-US" dirty="0">
                <a:latin typeface="Calibri"/>
                <a:ea typeface="ＭＳ Ｐゴシック" pitchFamily="1" charset="-128"/>
                <a:cs typeface="Calibri"/>
              </a:rPr>
              <a:t> – a tone or tone sequence or pitch shape </a:t>
            </a:r>
            <a:r>
              <a:rPr lang="en-US" u="sng" dirty="0">
                <a:latin typeface="Calibri"/>
                <a:ea typeface="ＭＳ Ｐゴシック" pitchFamily="1" charset="-128"/>
                <a:cs typeface="Calibri"/>
              </a:rPr>
              <a:t>aligning</a:t>
            </a:r>
            <a:r>
              <a:rPr lang="en-US" dirty="0">
                <a:latin typeface="Calibri"/>
                <a:ea typeface="ＭＳ Ｐゴシック" pitchFamily="1" charset="-128"/>
                <a:cs typeface="Calibri"/>
              </a:rPr>
              <a:t> with primary stressed syllable of words in English</a:t>
            </a:r>
            <a:r>
              <a:rPr lang="en-US" dirty="0" smtClean="0">
                <a:latin typeface="Calibri"/>
                <a:ea typeface="ＭＳ Ｐゴシック" pitchFamily="1" charset="-128"/>
                <a:cs typeface="Calibri"/>
              </a:rPr>
              <a:t>  or German     </a:t>
            </a:r>
            <a:r>
              <a:rPr lang="en-US" dirty="0" smtClean="0">
                <a:solidFill>
                  <a:srgbClr val="FF6600"/>
                </a:solidFill>
                <a:latin typeface="Calibri"/>
                <a:ea typeface="ＭＳ Ｐゴシック" pitchFamily="1" charset="-128"/>
                <a:cs typeface="Calibri"/>
              </a:rPr>
              <a:t>T</a:t>
            </a:r>
            <a:r>
              <a:rPr lang="en-US" dirty="0">
                <a:solidFill>
                  <a:srgbClr val="FF6600"/>
                </a:solidFill>
                <a:latin typeface="Calibri"/>
                <a:ea typeface="ＭＳ Ｐゴシック" pitchFamily="1" charset="-128"/>
                <a:cs typeface="Calibri"/>
              </a:rPr>
              <a:t>*</a:t>
            </a:r>
            <a:r>
              <a:rPr lang="en-US" dirty="0">
                <a:latin typeface="Calibri"/>
                <a:ea typeface="ＭＳ Ｐゴシック" pitchFamily="1" charset="-128"/>
                <a:cs typeface="Calibri"/>
              </a:rPr>
              <a:t> = accent</a:t>
            </a:r>
            <a:endParaRPr lang="en-US" i="1" dirty="0">
              <a:latin typeface="Calibri"/>
              <a:ea typeface="ＭＳ Ｐゴシック" pitchFamily="1" charset="-128"/>
              <a:cs typeface="Calibri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7200" y="2971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/>
                <a:cs typeface="Calibri"/>
              </a:rPr>
              <a:t>Different pitch shapes occur on primary stressed </a:t>
            </a:r>
            <a:r>
              <a:rPr lang="en-US" sz="3200" dirty="0" smtClean="0">
                <a:latin typeface="Calibri"/>
                <a:cs typeface="Calibri"/>
              </a:rPr>
              <a:t>syllables of accented words  to make them stand out from surrounding words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FF6600"/>
                </a:solidFill>
                <a:latin typeface="Calibri"/>
                <a:cs typeface="Calibri"/>
              </a:rPr>
              <a:t>H*</a:t>
            </a:r>
            <a:r>
              <a:rPr lang="en-US" sz="3200" dirty="0" smtClean="0">
                <a:latin typeface="Calibri"/>
                <a:cs typeface="Calibri"/>
              </a:rPr>
              <a:t> (high)  </a:t>
            </a:r>
            <a:r>
              <a:rPr lang="en-US" sz="3200" dirty="0" smtClean="0">
                <a:solidFill>
                  <a:srgbClr val="FF6600"/>
                </a:solidFill>
                <a:latin typeface="Calibri"/>
                <a:cs typeface="Calibri"/>
              </a:rPr>
              <a:t>L*</a:t>
            </a:r>
            <a:r>
              <a:rPr lang="en-US" sz="3200" dirty="0" smtClean="0">
                <a:latin typeface="Calibri"/>
                <a:cs typeface="Calibri"/>
              </a:rPr>
              <a:t>  (low)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FF6600"/>
                </a:solidFill>
                <a:latin typeface="Calibri"/>
                <a:cs typeface="Calibri"/>
              </a:rPr>
              <a:t>L+H*</a:t>
            </a:r>
            <a:r>
              <a:rPr lang="en-US" sz="3200" dirty="0" smtClean="0">
                <a:latin typeface="Calibri"/>
                <a:cs typeface="Calibri"/>
              </a:rPr>
              <a:t> (rising) </a:t>
            </a:r>
            <a:r>
              <a:rPr lang="en-US" sz="3200" dirty="0" smtClean="0">
                <a:solidFill>
                  <a:srgbClr val="FF6600"/>
                </a:solidFill>
                <a:latin typeface="Calibri"/>
                <a:cs typeface="Calibri"/>
              </a:rPr>
              <a:t>L*+H </a:t>
            </a:r>
            <a:r>
              <a:rPr lang="en-US" sz="3200" dirty="0" smtClean="0">
                <a:latin typeface="Calibri"/>
                <a:cs typeface="Calibri"/>
              </a:rPr>
              <a:t>(“delayed rising or scooped”)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FF6600"/>
                </a:solidFill>
                <a:latin typeface="Calibri"/>
                <a:cs typeface="Calibri"/>
              </a:rPr>
              <a:t>H*+L  H+L*  </a:t>
            </a:r>
            <a:r>
              <a:rPr lang="en-US" sz="3200" dirty="0" smtClean="0">
                <a:solidFill>
                  <a:schemeClr val="tx2"/>
                </a:solidFill>
                <a:latin typeface="Calibri"/>
                <a:cs typeface="Calibri"/>
              </a:rPr>
              <a:t>(“late falling”,  “early falling”)</a:t>
            </a:r>
            <a:endParaRPr lang="en-US" sz="3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sz="2400" dirty="0" smtClean="0"/>
              <a:t>utosegmental Metrical Models - Pitch Accents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sz="2400" dirty="0" smtClean="0"/>
              <a:t>example from an Australian Language</a:t>
            </a:r>
            <a:endParaRPr lang="en-US" sz="2400" dirty="0"/>
          </a:p>
        </p:txBody>
      </p:sp>
      <p:pic>
        <p:nvPicPr>
          <p:cNvPr id="12" name="Content Placeholder 11" descr="Kunwinjku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40" t="3063" r="-340" b="-3063"/>
          <a:stretch>
            <a:fillRect/>
          </a:stretch>
        </p:blipFill>
        <p:spPr>
          <a:xfrm>
            <a:off x="685800" y="1444795"/>
            <a:ext cx="7772400" cy="4876782"/>
          </a:xfrm>
        </p:spPr>
      </p:pic>
      <p:pic>
        <p:nvPicPr>
          <p:cNvPr id="13" name="FIg12-14.wav">
            <a:hlinkClick r:id="" action="ppaction://media"/>
          </p:cNvPr>
          <p:cNvPicPr>
            <a:picLocks noRot="1" noChangeAspect="1"/>
          </p:cNvPicPr>
          <p:nvPr>
            <a:wavAudioFile r:embed="rId1" name="FIg12-14.wav"/>
          </p:nvPr>
        </p:nvPicPr>
        <p:blipFill>
          <a:blip r:embed="rId4"/>
          <a:stretch>
            <a:fillRect/>
          </a:stretch>
        </p:blipFill>
        <p:spPr>
          <a:xfrm>
            <a:off x="8534400" y="1981200"/>
            <a:ext cx="249237" cy="24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5400" y="2819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Pitch Accent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352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Pitch Accent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1" dirty="0">
                <a:solidFill>
                  <a:schemeClr val="accent2"/>
                </a:solidFill>
                <a:latin typeface="Calibri"/>
                <a:ea typeface="ＭＳ Ｐゴシック" pitchFamily="1" charset="-128"/>
                <a:cs typeface="Calibri"/>
              </a:rPr>
              <a:t>Intonation phrase </a:t>
            </a:r>
            <a:r>
              <a:rPr lang="en-US" dirty="0">
                <a:latin typeface="Calibri"/>
                <a:ea typeface="ＭＳ Ｐゴシック" pitchFamily="1" charset="-128"/>
                <a:cs typeface="Calibri"/>
              </a:rPr>
              <a:t>– the part of an utterance over which a particular intonation pattern extends (may be one or more in an </a:t>
            </a:r>
            <a:r>
              <a:rPr lang="en-US" dirty="0" smtClean="0">
                <a:latin typeface="Calibri"/>
                <a:ea typeface="ＭＳ Ｐゴシック" pitchFamily="1" charset="-128"/>
                <a:cs typeface="Calibri"/>
              </a:rPr>
              <a:t>English or German </a:t>
            </a:r>
            <a:r>
              <a:rPr lang="en-US" dirty="0">
                <a:latin typeface="Calibri"/>
                <a:ea typeface="ＭＳ Ｐゴシック" pitchFamily="1" charset="-128"/>
                <a:cs typeface="Calibri"/>
              </a:rPr>
              <a:t>sentence</a:t>
            </a:r>
            <a:r>
              <a:rPr lang="en-US" dirty="0" smtClean="0">
                <a:latin typeface="Calibri"/>
                <a:ea typeface="ＭＳ Ｐゴシック" pitchFamily="1" charset="-128"/>
                <a:cs typeface="Calibri"/>
              </a:rPr>
              <a:t>)</a:t>
            </a:r>
          </a:p>
          <a:p>
            <a:pPr eaLnBrk="1" hangingPunct="1"/>
            <a:r>
              <a:rPr lang="en-US" dirty="0" smtClean="0">
                <a:latin typeface="Calibri"/>
                <a:ea typeface="ＭＳ Ｐゴシック" pitchFamily="1" charset="-128"/>
                <a:cs typeface="Calibri"/>
              </a:rPr>
              <a:t>Largest intonational constituent </a:t>
            </a:r>
          </a:p>
          <a:p>
            <a:pPr eaLnBrk="1" hangingPunct="1"/>
            <a:r>
              <a:rPr lang="en-US" dirty="0" smtClean="0">
                <a:solidFill>
                  <a:srgbClr val="333399"/>
                </a:solidFill>
                <a:latin typeface="Calibri"/>
                <a:ea typeface="ＭＳ Ｐゴシック" pitchFamily="1" charset="-128"/>
                <a:cs typeface="Calibri"/>
              </a:rPr>
              <a:t>BOUNDARY</a:t>
            </a:r>
            <a:r>
              <a:rPr lang="en-US" dirty="0" smtClean="0">
                <a:latin typeface="Calibri"/>
                <a:ea typeface="ＭＳ Ｐゴシック" pitchFamily="1" charset="-128"/>
                <a:cs typeface="Calibri"/>
              </a:rPr>
              <a:t> tone defines the right EDGE of  Intonational Phrase</a:t>
            </a:r>
          </a:p>
          <a:p>
            <a:pPr eaLnBrk="1" hangingPunct="1"/>
            <a:r>
              <a:rPr lang="en-US" dirty="0" smtClean="0">
                <a:latin typeface="Calibri"/>
                <a:ea typeface="ＭＳ Ｐゴシック" pitchFamily="1" charset="-128"/>
                <a:cs typeface="Calibri"/>
              </a:rPr>
              <a:t>Usually marked with 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pitchFamily="1" charset="-128"/>
                <a:cs typeface="Calibri"/>
              </a:rPr>
              <a:t>% </a:t>
            </a:r>
            <a:r>
              <a:rPr lang="en-US" dirty="0" smtClean="0">
                <a:latin typeface="Calibri"/>
                <a:ea typeface="ＭＳ Ｐゴシック" pitchFamily="1" charset="-128"/>
                <a:cs typeface="Calibri"/>
              </a:rPr>
              <a:t> e.g.  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pitchFamily="1" charset="-128"/>
                <a:cs typeface="Calibri"/>
              </a:rPr>
              <a:t>L% H%</a:t>
            </a:r>
            <a:endParaRPr lang="en-US" dirty="0">
              <a:solidFill>
                <a:srgbClr val="0000FF"/>
              </a:solidFill>
              <a:latin typeface="Calibri"/>
              <a:ea typeface="ＭＳ Ｐゴシック" pitchFamily="1" charset="-128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Marking intonation boundaries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i="1" dirty="0" smtClean="0">
                <a:latin typeface="Calibri"/>
                <a:ea typeface="ＭＳ Ｐゴシック" pitchFamily="1" charset="-128"/>
                <a:cs typeface="Calibri"/>
              </a:rPr>
              <a:t>Intermediate  phrase</a:t>
            </a:r>
            <a:endParaRPr lang="en-US" dirty="0" smtClean="0">
              <a:latin typeface="Calibri"/>
              <a:ea typeface="ＭＳ Ｐゴシック" pitchFamily="1" charset="-128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ea typeface="ＭＳ Ｐゴシック" pitchFamily="1" charset="-128"/>
                <a:cs typeface="Calibri"/>
              </a:rPr>
              <a:t>smaller intonational constituent usually marked with -  </a:t>
            </a:r>
            <a:r>
              <a:rPr lang="en-US" dirty="0" err="1" smtClean="0">
                <a:latin typeface="Calibri"/>
                <a:ea typeface="ＭＳ Ｐゴシック" pitchFamily="1" charset="-128"/>
                <a:cs typeface="Calibri"/>
              </a:rPr>
              <a:t>e.g</a:t>
            </a:r>
            <a:r>
              <a:rPr lang="en-US" dirty="0" smtClean="0">
                <a:latin typeface="Calibri"/>
                <a:ea typeface="ＭＳ Ｐゴシック" pitchFamily="1" charset="-128"/>
                <a:cs typeface="Calibri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pitchFamily="1" charset="-128"/>
                <a:cs typeface="Calibri"/>
              </a:rPr>
              <a:t>L- H-</a:t>
            </a:r>
          </a:p>
          <a:p>
            <a:pPr eaLnBrk="1" hangingPunct="1"/>
            <a:r>
              <a:rPr lang="en-US" dirty="0" smtClean="0">
                <a:latin typeface="Calibri"/>
                <a:ea typeface="ＭＳ Ｐゴシック" pitchFamily="1" charset="-128"/>
                <a:cs typeface="Calibri"/>
              </a:rPr>
              <a:t>PHRASE tone defines EDGE of  Intermediate phrase</a:t>
            </a:r>
          </a:p>
          <a:p>
            <a:pPr eaLnBrk="1" hangingPunct="1"/>
            <a:r>
              <a:rPr lang="en-US" dirty="0" smtClean="0">
                <a:latin typeface="Calibri"/>
                <a:ea typeface="ＭＳ Ｐゴシック" pitchFamily="1" charset="-128"/>
                <a:cs typeface="Calibri"/>
              </a:rPr>
              <a:t>German, English combine two tones to mark Intonational Phrase boundaries e.g. 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pitchFamily="1" charset="-128"/>
                <a:cs typeface="Calibri"/>
              </a:rPr>
              <a:t>L-L%,  H-H%, L-H%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Marking intonation boundaries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143000"/>
            <a:ext cx="8610600" cy="2133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1F497D"/>
                </a:solidFill>
                <a:latin typeface="Calibri"/>
                <a:ea typeface="ＭＳ Ｐゴシック" pitchFamily="1" charset="-128"/>
                <a:cs typeface="Calibri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ea typeface="ＭＳ Ｐゴシック" pitchFamily="1" charset="-128"/>
                <a:cs typeface="Calibri"/>
              </a:rPr>
              <a:t>H  L    </a:t>
            </a:r>
            <a:r>
              <a:rPr lang="en-US" sz="2800" dirty="0" smtClean="0">
                <a:solidFill>
                  <a:srgbClr val="1F497D"/>
                </a:solidFill>
                <a:latin typeface="Calibri"/>
                <a:ea typeface="ＭＳ Ｐゴシック" pitchFamily="1" charset="-128"/>
                <a:cs typeface="Calibri"/>
              </a:rPr>
              <a:t>(</a:t>
            </a:r>
            <a:r>
              <a:rPr lang="en-US" sz="2800" dirty="0" smtClean="0">
                <a:latin typeface="Calibri"/>
                <a:ea typeface="ＭＳ Ｐゴシック" pitchFamily="1" charset="-128"/>
                <a:cs typeface="Calibri"/>
              </a:rPr>
              <a:t>Relatively) High or Low tone target relative to pitch range for that intonational phrase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1F497D"/>
                </a:solidFill>
                <a:latin typeface="Calibri"/>
                <a:ea typeface="ＭＳ Ｐゴシック" pitchFamily="1" charset="-128"/>
                <a:cs typeface="Calibri"/>
              </a:rPr>
              <a:t>*</a:t>
            </a:r>
            <a:r>
              <a:rPr lang="en-US" sz="2800" dirty="0" smtClean="0">
                <a:latin typeface="Calibri"/>
                <a:ea typeface="ＭＳ Ｐゴシック" pitchFamily="1" charset="-128"/>
                <a:cs typeface="Calibri"/>
              </a:rPr>
              <a:t> after the tone target denotes a </a:t>
            </a:r>
            <a:r>
              <a:rPr lang="en-US" sz="2800" dirty="0" smtClean="0">
                <a:solidFill>
                  <a:srgbClr val="FF6600"/>
                </a:solidFill>
                <a:latin typeface="Calibri"/>
                <a:ea typeface="ＭＳ Ｐゴシック" pitchFamily="1" charset="-128"/>
                <a:cs typeface="Calibri"/>
              </a:rPr>
              <a:t>H* </a:t>
            </a:r>
            <a:r>
              <a:rPr lang="en-US" sz="2800" dirty="0" smtClean="0">
                <a:latin typeface="Calibri"/>
                <a:ea typeface="ＭＳ Ｐゴシック" pitchFamily="1" charset="-128"/>
                <a:cs typeface="Calibri"/>
              </a:rPr>
              <a:t>or </a:t>
            </a:r>
            <a:r>
              <a:rPr lang="en-US" sz="2800" dirty="0" smtClean="0">
                <a:solidFill>
                  <a:srgbClr val="FF6600"/>
                </a:solidFill>
                <a:latin typeface="Calibri"/>
                <a:ea typeface="ＭＳ Ｐゴシック" pitchFamily="1" charset="-128"/>
                <a:cs typeface="Calibri"/>
              </a:rPr>
              <a:t>L*</a:t>
            </a:r>
            <a:r>
              <a:rPr lang="en-US" sz="2800" dirty="0" smtClean="0">
                <a:latin typeface="Calibri"/>
                <a:ea typeface="ＭＳ Ｐゴシック" pitchFamily="1" charset="-128"/>
                <a:cs typeface="Calibri"/>
              </a:rPr>
              <a:t> pitch accent</a:t>
            </a:r>
            <a:r>
              <a:rPr lang="en-US" sz="2800" dirty="0" smtClean="0">
                <a:solidFill>
                  <a:srgbClr val="1F497D"/>
                </a:solidFill>
                <a:latin typeface="Calibri"/>
                <a:ea typeface="ＭＳ Ｐゴシック" pitchFamily="1" charset="-128"/>
                <a:cs typeface="Calibri"/>
              </a:rPr>
              <a:t>, </a:t>
            </a:r>
            <a:r>
              <a:rPr lang="en-US" sz="2800" dirty="0" smtClean="0">
                <a:solidFill>
                  <a:srgbClr val="FF6600"/>
                </a:solidFill>
                <a:latin typeface="Calibri"/>
                <a:ea typeface="ＭＳ Ｐゴシック" pitchFamily="1" charset="-128"/>
                <a:cs typeface="Calibri"/>
              </a:rPr>
              <a:t>+H</a:t>
            </a:r>
            <a:r>
              <a:rPr lang="en-US" sz="2800" dirty="0" smtClean="0">
                <a:latin typeface="Calibri"/>
                <a:ea typeface="ＭＳ Ｐゴシック" pitchFamily="1" charset="-128"/>
                <a:cs typeface="Calibri"/>
              </a:rPr>
              <a:t> or </a:t>
            </a:r>
            <a:r>
              <a:rPr lang="en-US" sz="2800" dirty="0" smtClean="0">
                <a:solidFill>
                  <a:srgbClr val="FF6600"/>
                </a:solidFill>
                <a:latin typeface="Calibri"/>
                <a:ea typeface="ＭＳ Ｐゴシック" pitchFamily="1" charset="-128"/>
                <a:cs typeface="Calibri"/>
              </a:rPr>
              <a:t>L+</a:t>
            </a:r>
            <a:r>
              <a:rPr lang="en-US" sz="2800" dirty="0" smtClean="0">
                <a:solidFill>
                  <a:srgbClr val="1F497D"/>
                </a:solidFill>
                <a:latin typeface="Calibri"/>
                <a:ea typeface="ＭＳ Ｐゴシック" pitchFamily="1" charset="-128"/>
                <a:cs typeface="Calibri"/>
              </a:rPr>
              <a:t> </a:t>
            </a:r>
            <a:r>
              <a:rPr lang="en-US" sz="2800" dirty="0" smtClean="0">
                <a:latin typeface="Calibri"/>
                <a:ea typeface="ＭＳ Ｐゴシック" pitchFamily="1" charset="-128"/>
                <a:cs typeface="Calibri"/>
              </a:rPr>
              <a:t>either side of the * tone target indicates a BITONAL accent</a:t>
            </a:r>
          </a:p>
          <a:p>
            <a:pPr>
              <a:buFontTx/>
              <a:buNone/>
            </a:pPr>
            <a:endParaRPr lang="en-US" sz="2800" dirty="0" smtClean="0">
              <a:latin typeface="Calibri"/>
              <a:ea typeface="ＭＳ Ｐゴシック" pitchFamily="1" charset="-128"/>
              <a:cs typeface="Calibri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3429000"/>
            <a:ext cx="861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u="none" dirty="0">
                <a:solidFill>
                  <a:srgbClr val="0000FF"/>
                </a:solidFill>
                <a:latin typeface="Calibri"/>
                <a:cs typeface="Calibri"/>
              </a:rPr>
              <a:t> –  </a:t>
            </a:r>
            <a:r>
              <a:rPr lang="en-US" sz="2800" u="none" dirty="0">
                <a:latin typeface="Calibri"/>
                <a:cs typeface="Calibri"/>
              </a:rPr>
              <a:t>after the tone target denotes a H- or L- phrase </a:t>
            </a:r>
            <a:r>
              <a:rPr lang="en-US" sz="2800" u="none" dirty="0" smtClean="0">
                <a:latin typeface="Calibri"/>
                <a:cs typeface="Calibri"/>
              </a:rPr>
              <a:t>accent or phrase tone, </a:t>
            </a:r>
            <a:r>
              <a:rPr lang="en-US" sz="2800" u="none" dirty="0">
                <a:latin typeface="Calibri"/>
                <a:cs typeface="Calibri"/>
              </a:rPr>
              <a:t>describes the pitch after the nuclear pitch accent (the last accent in a phrase)</a:t>
            </a:r>
          </a:p>
          <a:p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1000" y="4953000"/>
            <a:ext cx="807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u="none" dirty="0">
                <a:solidFill>
                  <a:srgbClr val="0000FF"/>
                </a:solidFill>
                <a:latin typeface="Calibri"/>
                <a:cs typeface="Calibri"/>
              </a:rPr>
              <a:t>%</a:t>
            </a:r>
            <a:r>
              <a:rPr lang="en-US" sz="2800" u="none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800" u="none" dirty="0">
                <a:latin typeface="Calibri"/>
                <a:cs typeface="Calibri"/>
              </a:rPr>
              <a:t>after the tone target denotes a </a:t>
            </a:r>
            <a:r>
              <a:rPr lang="en-US" sz="2800" u="none" dirty="0">
                <a:solidFill>
                  <a:srgbClr val="333399"/>
                </a:solidFill>
                <a:latin typeface="Calibri"/>
                <a:cs typeface="Calibri"/>
              </a:rPr>
              <a:t>H% </a:t>
            </a:r>
            <a:r>
              <a:rPr lang="en-US" sz="2800" u="none" dirty="0">
                <a:latin typeface="Calibri"/>
                <a:cs typeface="Calibri"/>
              </a:rPr>
              <a:t>or </a:t>
            </a:r>
            <a:r>
              <a:rPr lang="en-US" sz="2800" u="none" dirty="0">
                <a:solidFill>
                  <a:srgbClr val="333399"/>
                </a:solidFill>
                <a:latin typeface="Calibri"/>
                <a:cs typeface="Calibri"/>
              </a:rPr>
              <a:t>L% </a:t>
            </a:r>
            <a:r>
              <a:rPr lang="en-US" sz="2800" u="none" dirty="0">
                <a:latin typeface="Calibri"/>
                <a:cs typeface="Calibri"/>
              </a:rPr>
              <a:t>boundary tone; marks the final phonetic value of an intonational phrase as relatively High or Low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Summary of Diacritics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477000" cy="685800"/>
          </a:xfrm>
        </p:spPr>
        <p:txBody>
          <a:bodyPr/>
          <a:lstStyle/>
          <a:p>
            <a:r>
              <a:rPr lang="en-US" sz="2400" dirty="0" smtClean="0"/>
              <a:t>An example from an Australian Language</a:t>
            </a:r>
            <a:endParaRPr lang="en-US" sz="2400" dirty="0"/>
          </a:p>
        </p:txBody>
      </p:sp>
      <p:pic>
        <p:nvPicPr>
          <p:cNvPr id="12" name="Content Placeholder 11" descr="Kunwinjku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40" r="-340"/>
          <a:stretch>
            <a:fillRect/>
          </a:stretch>
        </p:blipFill>
        <p:spPr>
          <a:xfrm>
            <a:off x="685800" y="1143000"/>
            <a:ext cx="7772400" cy="4876800"/>
          </a:xfrm>
        </p:spPr>
      </p:pic>
      <p:pic>
        <p:nvPicPr>
          <p:cNvPr id="13" name="FIg12-14.wav">
            <a:hlinkClick r:id="" action="ppaction://media"/>
          </p:cNvPr>
          <p:cNvPicPr>
            <a:picLocks noRot="1" noChangeAspect="1"/>
          </p:cNvPicPr>
          <p:nvPr>
            <a:wavAudioFile r:embed="rId1" name="FIg12-14.wav"/>
          </p:nvPr>
        </p:nvPicPr>
        <p:blipFill>
          <a:blip r:embed="rId4"/>
          <a:stretch>
            <a:fillRect/>
          </a:stretch>
        </p:blipFill>
        <p:spPr>
          <a:xfrm>
            <a:off x="8534400" y="1981200"/>
            <a:ext cx="249237" cy="24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5400" y="2819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L+H*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352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6600"/>
                </a:solidFill>
              </a:rPr>
              <a:t>!H*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038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L%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172200" cy="685800"/>
          </a:xfrm>
        </p:spPr>
        <p:txBody>
          <a:bodyPr/>
          <a:lstStyle/>
          <a:p>
            <a:r>
              <a:rPr lang="en-US" sz="2400" dirty="0" smtClean="0"/>
              <a:t>Do all languages have the same intonation structure?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all intonation languages have pitch accents?</a:t>
            </a:r>
          </a:p>
          <a:p>
            <a:endParaRPr lang="en-US" dirty="0" smtClean="0"/>
          </a:p>
          <a:p>
            <a:r>
              <a:rPr lang="en-US" dirty="0" smtClean="0"/>
              <a:t>No, some only have phrase tones or boundary tones that  mark the edges of chunks of speech and no pitch accents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A Prosodic Typology  (Jun 2014)</a:t>
            </a:r>
            <a:endParaRPr lang="en-US" sz="2400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Does a language have lexical stress, tone/lexical pitch accent, </a:t>
            </a:r>
            <a:r>
              <a:rPr lang="en-US" dirty="0" err="1" smtClean="0"/>
              <a:t>both,or</a:t>
            </a:r>
            <a:r>
              <a:rPr lang="en-US" dirty="0" smtClean="0"/>
              <a:t> neither at the word level?</a:t>
            </a:r>
          </a:p>
          <a:p>
            <a:pPr marL="514350" indent="-514350">
              <a:buNone/>
            </a:pPr>
            <a:r>
              <a:rPr lang="en-US" dirty="0" smtClean="0"/>
              <a:t>					</a:t>
            </a:r>
            <a:r>
              <a:rPr lang="en-US" dirty="0" smtClean="0">
                <a:solidFill>
                  <a:srgbClr val="008000"/>
                </a:solidFill>
              </a:rPr>
              <a:t>WORD</a:t>
            </a:r>
          </a:p>
          <a:p>
            <a:pPr>
              <a:buNone/>
            </a:pPr>
            <a:r>
              <a:rPr lang="en-US" dirty="0" smtClean="0"/>
              <a:t>2. Is Sentence level prosodic prominence marked at the HEAD of the phrase?</a:t>
            </a:r>
          </a:p>
          <a:p>
            <a:r>
              <a:rPr lang="en-US" dirty="0" smtClean="0"/>
              <a:t>Is it marked at the EDGE of the phrase?</a:t>
            </a:r>
          </a:p>
          <a:p>
            <a:r>
              <a:rPr lang="en-US" dirty="0" smtClean="0"/>
              <a:t>Is it marked  both at the EDGE/HEAD?</a:t>
            </a:r>
          </a:p>
          <a:p>
            <a:pPr lvl="2">
              <a:buNone/>
            </a:pPr>
            <a:r>
              <a:rPr lang="en-US" dirty="0" smtClean="0"/>
              <a:t>  		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8000"/>
                </a:solidFill>
              </a:rPr>
              <a:t>PHRASE</a:t>
            </a:r>
          </a:p>
          <a:p>
            <a:endParaRPr lang="en-US" dirty="0" smtClean="0"/>
          </a:p>
          <a:p>
            <a:pPr lvl="8"/>
            <a:endParaRPr lang="en-US" dirty="0" smtClean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3352800"/>
            <a:ext cx="8610600" cy="31242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Three kinds of languages – post-lexical prosody (Jun 2014)</a:t>
            </a:r>
            <a:endParaRPr lang="en-US" sz="2400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Head-marking </a:t>
            </a:r>
            <a:r>
              <a:rPr lang="en-US" dirty="0" smtClean="0"/>
              <a:t>prosody, e.g. English, German, Dutch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Edge-marking prosody  </a:t>
            </a:r>
            <a:r>
              <a:rPr lang="en-US" dirty="0" smtClean="0"/>
              <a:t>e.g. French, Korean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Head &amp; Edge </a:t>
            </a:r>
            <a:r>
              <a:rPr lang="en-US" dirty="0" smtClean="0"/>
              <a:t>marking prosody e.g. Japanese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Overview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Intonational characteristics of  a group of  Australian indigenous languages  (mainly Northern Australian languages)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dirty="0" smtClean="0">
              <a:solidFill>
                <a:srgbClr val="000090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4" name="Picture 3" descr="P112039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43200"/>
            <a:ext cx="4876800" cy="3347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462337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Nita, Nancy, and Ruth,</a:t>
            </a:r>
          </a:p>
          <a:p>
            <a:r>
              <a:rPr lang="en-US" sz="1800" dirty="0" err="1" smtClean="0"/>
              <a:t>Goulburn</a:t>
            </a:r>
            <a:r>
              <a:rPr lang="en-US" sz="1800" dirty="0" smtClean="0"/>
              <a:t> Island, NT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panese+English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3498" r="-43498"/>
          <a:stretch>
            <a:fillRect/>
          </a:stretch>
        </p:blipFill>
        <p:spPr>
          <a:xfrm>
            <a:off x="304800" y="1676400"/>
            <a:ext cx="11232444" cy="4876800"/>
          </a:xfrm>
        </p:spPr>
      </p:pic>
      <p:sp>
        <p:nvSpPr>
          <p:cNvPr id="5" name="TextBox 4"/>
          <p:cNvSpPr txBox="1"/>
          <p:nvPr/>
        </p:nvSpPr>
        <p:spPr>
          <a:xfrm>
            <a:off x="6764780" y="6221343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from </a:t>
            </a:r>
            <a:r>
              <a:rPr lang="en-US" sz="2000" i="1" dirty="0" err="1" smtClean="0"/>
              <a:t>Ueyama</a:t>
            </a:r>
            <a:r>
              <a:rPr lang="en-US" sz="2000" i="1" dirty="0" smtClean="0"/>
              <a:t> &amp; Jun 1998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1676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English (and German)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62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Korean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8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Japanese?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33600"/>
            <a:ext cx="25800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Pitch accents, Phrase and Boundary TONES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810000"/>
            <a:ext cx="16630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Phrase/Boundary TONES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Three languages – Informational focus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What are we trying to find out?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90"/>
              </a:buClr>
              <a:buSzPct val="147000"/>
            </a:pPr>
            <a:r>
              <a:rPr lang="en-US" dirty="0" smtClean="0"/>
              <a:t>Challenge 1: What are the characteristic intonational  “tunes” or melodies of Australian languages?</a:t>
            </a:r>
          </a:p>
          <a:p>
            <a:pPr eaLnBrk="1" hangingPunct="1">
              <a:lnSpc>
                <a:spcPct val="90000"/>
              </a:lnSpc>
              <a:buClr>
                <a:srgbClr val="000090"/>
              </a:buClr>
              <a:buSzPct val="147000"/>
            </a:pPr>
            <a:r>
              <a:rPr lang="en-US" dirty="0" smtClean="0"/>
              <a:t>Challenge 2: What is the intonational typology of Australian languages relative to other languages of the world?</a:t>
            </a:r>
          </a:p>
          <a:p>
            <a:pPr eaLnBrk="1" hangingPunct="1">
              <a:lnSpc>
                <a:spcPct val="90000"/>
              </a:lnSpc>
              <a:buClr>
                <a:srgbClr val="000090"/>
              </a:buClr>
              <a:buSzPct val="147000"/>
            </a:pPr>
            <a:r>
              <a:rPr lang="en-US" dirty="0" smtClean="0"/>
              <a:t>Are Australian languages Head-marking, Edge-marking, or Head- and Edge- marking?</a:t>
            </a:r>
          </a:p>
          <a:p>
            <a:pPr eaLnBrk="1" hangingPunct="1">
              <a:lnSpc>
                <a:spcPct val="90000"/>
              </a:lnSpc>
              <a:buClr>
                <a:srgbClr val="000090"/>
              </a:buClr>
              <a:buSzPct val="147000"/>
            </a:pPr>
            <a:r>
              <a:rPr lang="en-US" dirty="0" smtClean="0"/>
              <a:t>Challenge 3: What functions do tunes have in Australian languages?</a:t>
            </a:r>
          </a:p>
          <a:p>
            <a:pPr eaLnBrk="1" hangingPunct="1">
              <a:lnSpc>
                <a:spcPct val="90000"/>
              </a:lnSpc>
              <a:buClr>
                <a:srgbClr val="000090"/>
              </a:buClr>
              <a:buSzPct val="147000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rgbClr val="000090"/>
              </a:buClr>
              <a:buSzPct val="147000"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rgbClr val="000090"/>
              </a:buClr>
              <a:buSzPct val="147000"/>
            </a:pPr>
            <a:endParaRPr lang="en-US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90"/>
              </a:buClr>
              <a:buSzPct val="147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Australian Indigenous Languages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 and (atypical) tunes </a:t>
            </a:r>
            <a:r>
              <a:rPr lang="en-US" dirty="0" err="1" smtClean="0"/>
              <a:t>o</a:t>
            </a:r>
            <a:r>
              <a:rPr lang="en-AU" dirty="0" err="1" smtClean="0"/>
              <a:t>f</a:t>
            </a:r>
            <a:r>
              <a:rPr lang="en-AU" dirty="0" smtClean="0"/>
              <a:t> Australian languages</a:t>
            </a:r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0485" y="317532"/>
            <a:ext cx="2170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Falling tunes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Picture of jk01.wav.ptk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t="7874" b="5906"/>
              <a:stretch>
                <a:fillRect/>
              </a:stretch>
            </p:blipFill>
          </mc:Choice>
          <mc:Fallback>
            <p:blipFill>
              <a:blip r:embed="rId6"/>
              <a:srcRect t="7874" b="5906"/>
              <a:stretch>
                <a:fillRect/>
              </a:stretch>
            </p:blipFill>
          </mc:Fallback>
        </mc:AlternateContent>
        <p:spPr>
          <a:xfrm>
            <a:off x="0" y="1143000"/>
            <a:ext cx="4396607" cy="22821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838200"/>
            <a:ext cx="263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0000FF"/>
                </a:solidFill>
              </a:rPr>
              <a:t>Kundjedjedmi</a:t>
            </a:r>
            <a:r>
              <a:rPr lang="en-US" sz="1800" b="1" dirty="0" smtClean="0">
                <a:solidFill>
                  <a:srgbClr val="0000FF"/>
                </a:solidFill>
              </a:rPr>
              <a:t> (BGW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7" name="jk01.wav">
            <a:hlinkClick r:id="" action="ppaction://media"/>
          </p:cNvPr>
          <p:cNvPicPr>
            <a:picLocks noRot="1" noChangeAspect="1"/>
          </p:cNvPicPr>
          <p:nvPr>
            <a:wavAudioFile r:embed="rId1" name="jk01.wav"/>
          </p:nvPr>
        </p:nvPicPr>
        <p:blipFill>
          <a:blip r:embed="rId7"/>
          <a:stretch>
            <a:fillRect/>
          </a:stretch>
        </p:blipFill>
        <p:spPr>
          <a:xfrm>
            <a:off x="4191000" y="1905000"/>
            <a:ext cx="249237" cy="24923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648200" y="838200"/>
            <a:ext cx="4641377" cy="3234154"/>
            <a:chOff x="4648200" y="838200"/>
            <a:chExt cx="4641377" cy="3234154"/>
          </a:xfrm>
        </p:grpSpPr>
        <p:sp>
          <p:nvSpPr>
            <p:cNvPr id="10" name="Rectangle 9"/>
            <p:cNvSpPr/>
            <p:nvPr/>
          </p:nvSpPr>
          <p:spPr>
            <a:xfrm>
              <a:off x="4953000" y="3733800"/>
              <a:ext cx="403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smtClean="0"/>
                <a:t>Ku-</a:t>
              </a:r>
              <a:r>
                <a:rPr lang="en-US" sz="1600" i="1" dirty="0" err="1" smtClean="0"/>
                <a:t>warrde</a:t>
              </a:r>
              <a:r>
                <a:rPr lang="en-US" sz="1600" i="1" dirty="0" smtClean="0"/>
                <a:t> </a:t>
              </a:r>
              <a:r>
                <a:rPr lang="en-US" sz="1600" i="1" dirty="0" err="1" smtClean="0"/>
                <a:t>bo-yoy</a:t>
              </a:r>
              <a:r>
                <a:rPr lang="en-US" sz="1600" i="1" dirty="0" smtClean="0"/>
                <a:t> “</a:t>
              </a:r>
              <a:r>
                <a:rPr lang="en-US" sz="1600" dirty="0" smtClean="0">
                  <a:solidFill>
                    <a:srgbClr val="000000"/>
                  </a:solidFill>
                </a:rPr>
                <a:t>Water lay in the cave”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838200"/>
              <a:ext cx="2279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 smtClean="0">
                  <a:solidFill>
                    <a:srgbClr val="0000FF"/>
                  </a:solidFill>
                </a:rPr>
                <a:t>Kunwinjku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 (BGW)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pic>
          <p:nvPicPr>
            <p:cNvPr id="22" name="Picture 21" descr="Picture of FIg12-14.wav.ptk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 t="7874"/>
                <a:stretch>
                  <a:fillRect/>
                </a:stretch>
              </p:blipFill>
            </mc:Choice>
            <mc:Fallback>
              <p:blipFill>
                <a:blip r:embed="rId9"/>
                <a:srcRect t="7874"/>
                <a:stretch>
                  <a:fillRect/>
                </a:stretch>
              </p:blipFill>
            </mc:Fallback>
          </mc:AlternateContent>
          <p:spPr>
            <a:xfrm>
              <a:off x="4648200" y="1295400"/>
              <a:ext cx="3657600" cy="2406884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-152400" y="37338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Ngale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ngurrurdu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djang</a:t>
            </a:r>
            <a:r>
              <a:rPr lang="en-US" sz="1600" i="1" dirty="0" smtClean="0"/>
              <a:t> ka-</a:t>
            </a:r>
            <a:r>
              <a:rPr lang="en-US" sz="1600" i="1" dirty="0" err="1" smtClean="0"/>
              <a:t>yo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djang-kurrme-rr-inj</a:t>
            </a:r>
            <a:endParaRPr lang="en-US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4114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“That emu of ours is a dreaming, she put herself in the landscape as a dreaming”</a:t>
            </a:r>
            <a:endParaRPr lang="en-US" sz="1400" dirty="0"/>
          </a:p>
        </p:txBody>
      </p:sp>
      <p:pic>
        <p:nvPicPr>
          <p:cNvPr id="20" name="FIg12-14.wav">
            <a:hlinkClick r:id="" action="ppaction://media"/>
          </p:cNvPr>
          <p:cNvPicPr>
            <a:picLocks noRot="1" noChangeAspect="1"/>
          </p:cNvPicPr>
          <p:nvPr>
            <a:wavAudioFile r:embed="rId2" name="FIg12-14.wav"/>
          </p:nvPr>
        </p:nvPicPr>
        <p:blipFill>
          <a:blip r:embed="rId7"/>
          <a:stretch>
            <a:fillRect/>
          </a:stretch>
        </p:blipFill>
        <p:spPr>
          <a:xfrm>
            <a:off x="8534400" y="1981200"/>
            <a:ext cx="249237" cy="24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of peter1.02"/>
          <p:cNvPicPr>
            <a:picLocks noGrp="1" noChangeAspect="1"/>
          </p:cNvPicPr>
          <p:nvPr>
            <p:ph/>
          </p:nvPr>
        </p:nvPicPr>
        <mc:AlternateContent>
          <mc:Choice xmlns:ma="http://schemas.microsoft.com/office/mac/drawingml/2008/main" Requires="ma">
            <p:blipFill>
              <a:blip r:embed="rId6"/>
              <a:srcRect l="-3156" r="-3156"/>
              <a:stretch>
                <a:fillRect/>
              </a:stretch>
            </p:blipFill>
          </mc:Choice>
          <mc:Fallback>
            <p:blipFill>
              <a:blip r:embed="rId7"/>
              <a:srcRect l="-3156" r="-3156"/>
              <a:stretch>
                <a:fillRect/>
              </a:stretch>
            </p:blipFill>
          </mc:Fallback>
        </mc:AlternateContent>
        <p:spPr>
          <a:xfrm>
            <a:off x="0" y="990600"/>
            <a:ext cx="3960932" cy="2623768"/>
          </a:xfrm>
        </p:spPr>
      </p:pic>
      <p:sp>
        <p:nvSpPr>
          <p:cNvPr id="3" name="TextBox 2"/>
          <p:cNvSpPr txBox="1"/>
          <p:nvPr/>
        </p:nvSpPr>
        <p:spPr>
          <a:xfrm>
            <a:off x="3069200" y="228600"/>
            <a:ext cx="607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Rising &amp; high level (non-falling) tunes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6" name="peter.02.cit.02.wav">
            <a:hlinkClick r:id="" action="ppaction://media"/>
          </p:cNvPr>
          <p:cNvPicPr>
            <a:picLocks noRot="1" noChangeAspect="1"/>
          </p:cNvPicPr>
          <p:nvPr>
            <a:wavAudioFile r:embed="rId1" name="peter.02.cit.02.wav"/>
          </p:nvPr>
        </p:nvPicPr>
        <p:blipFill>
          <a:blip r:embed="rId8"/>
          <a:stretch>
            <a:fillRect/>
          </a:stretch>
        </p:blipFill>
        <p:spPr>
          <a:xfrm>
            <a:off x="2667000" y="1905000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1676400"/>
            <a:ext cx="74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Rise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352800"/>
            <a:ext cx="146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Dalabon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5" name="Picture 14" descr="Picture of jc22"/>
          <p:cNvPicPr/>
          <p:nvPr/>
        </p:nvPicPr>
        <mc:AlternateContent>
          <mc:Choice xmlns:ma="http://schemas.microsoft.com/office/mac/drawingml/2008/main" Requires="ma">
            <p:blipFill>
              <a:blip r:embed="rId9"/>
              <a:srcRect t="7874" b="5906"/>
              <a:stretch>
                <a:fillRect/>
              </a:stretch>
            </p:blipFill>
          </mc:Choice>
          <mc:Fallback>
            <p:blipFill>
              <a:blip r:embed="rId10"/>
              <a:srcRect t="7874" b="5906"/>
              <a:stretch>
                <a:fillRect/>
              </a:stretch>
            </p:blipFill>
          </mc:Fallback>
        </mc:AlternateContent>
        <p:spPr bwMode="auto">
          <a:xfrm>
            <a:off x="4648200" y="10668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715000" y="3429000"/>
            <a:ext cx="311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Dalabon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8" name="Dal-fig4a.wav">
            <a:hlinkClick r:id="" action="ppaction://media"/>
          </p:cNvPr>
          <p:cNvPicPr>
            <a:picLocks noRot="1" noChangeAspect="1"/>
          </p:cNvPicPr>
          <p:nvPr>
            <a:wavAudioFile r:embed="rId2" name="Dal-fig4a.wav"/>
          </p:nvPr>
        </p:nvPicPr>
        <p:blipFill>
          <a:blip r:embed="rId8"/>
          <a:stretch>
            <a:fillRect/>
          </a:stretch>
        </p:blipFill>
        <p:spPr>
          <a:xfrm>
            <a:off x="8534400" y="2590800"/>
            <a:ext cx="249237" cy="24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53054" y="2819400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sz="1600" dirty="0" smtClean="0"/>
              <a:t>(he made a spear), he made a </a:t>
            </a:r>
            <a:r>
              <a:rPr lang="en-US" sz="1600" b="1" dirty="0" smtClean="0"/>
              <a:t>hook spear”</a:t>
            </a:r>
            <a:endParaRPr lang="en-US" sz="1600" b="1" dirty="0"/>
          </a:p>
        </p:txBody>
      </p:sp>
      <p:pic>
        <p:nvPicPr>
          <p:cNvPr id="23" name="Fig12-7.wav">
            <a:hlinkClick r:id="" action="ppaction://media"/>
          </p:cNvPr>
          <p:cNvPicPr>
            <a:picLocks noRot="1" noChangeAspect="1"/>
          </p:cNvPicPr>
          <p:nvPr>
            <a:wavAudioFile r:embed="rId3" name="Fig12-7.wav"/>
          </p:nvPr>
        </p:nvPicPr>
        <p:blipFill>
          <a:blip r:embed="rId8"/>
          <a:stretch>
            <a:fillRect/>
          </a:stretch>
        </p:blipFill>
        <p:spPr>
          <a:xfrm>
            <a:off x="3962400" y="3886200"/>
            <a:ext cx="249237" cy="249237"/>
          </a:xfrm>
          <a:prstGeom prst="rect">
            <a:avLst/>
          </a:prstGeom>
        </p:spPr>
      </p:pic>
      <p:pic>
        <p:nvPicPr>
          <p:cNvPr id="24" name="Picture 23" descr="Picture of Fig12-7.wav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rcRect t="5906"/>
              <a:stretch>
                <a:fillRect/>
              </a:stretch>
            </p:blipFill>
          </mc:Choice>
          <mc:Fallback>
            <p:blipFill>
              <a:blip r:embed="rId12"/>
              <a:srcRect t="5906"/>
              <a:stretch>
                <a:fillRect/>
              </a:stretch>
            </p:blipFill>
          </mc:Fallback>
        </mc:AlternateContent>
        <p:spPr>
          <a:xfrm>
            <a:off x="0" y="3733800"/>
            <a:ext cx="3886200" cy="2438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0600" y="5410200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“They </a:t>
            </a:r>
            <a:r>
              <a:rPr lang="en-US" sz="1600" b="1" dirty="0" smtClean="0"/>
              <a:t>went along</a:t>
            </a:r>
            <a:r>
              <a:rPr lang="en-US" sz="1600" dirty="0" smtClean="0"/>
              <a:t>……”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6019800"/>
            <a:ext cx="1577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Kuninjku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4495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“Stylized” high sustained contour – story telling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2057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Level plateau-like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6396335"/>
            <a:ext cx="6144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Also, Kayardild (Round 2010), Iwaidja (Birch 2002)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2895600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sz="1600" dirty="0" smtClean="0"/>
              <a:t>(we make a windbreak), over there”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Tune types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as much variation in tune types that we see in languages like English or German</a:t>
            </a:r>
          </a:p>
          <a:p>
            <a:r>
              <a:rPr lang="en-US" dirty="0" smtClean="0"/>
              <a:t>High falling, High/Mid Level are the major tunes</a:t>
            </a:r>
          </a:p>
          <a:p>
            <a:r>
              <a:rPr lang="en-US" dirty="0" smtClean="0"/>
              <a:t>Fewer </a:t>
            </a:r>
            <a:r>
              <a:rPr lang="en-US" dirty="0" smtClean="0">
                <a:solidFill>
                  <a:srgbClr val="0000FF"/>
                </a:solidFill>
              </a:rPr>
              <a:t>tone target </a:t>
            </a:r>
            <a:r>
              <a:rPr lang="en-US" dirty="0" smtClean="0"/>
              <a:t>categories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Tone Inventory  -  Mawng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600200"/>
          <a:ext cx="5257800" cy="445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1433708"/>
                <a:gridCol w="1252342"/>
                <a:gridCol w="1295400"/>
              </a:tblGrid>
              <a:tr h="1463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Pitch accents</a:t>
                      </a:r>
                      <a:endParaRPr lang="en-US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Left-edge</a:t>
                      </a:r>
                      <a:r>
                        <a:rPr lang="en-US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boundary tones</a:t>
                      </a:r>
                      <a:endParaRPr lang="en-US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Right-edge</a:t>
                      </a:r>
                      <a:r>
                        <a:rPr lang="en-US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boundary tones</a:t>
                      </a:r>
                      <a:endParaRPr lang="en-US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Right edge Intermediate/ </a:t>
                      </a:r>
                      <a:r>
                        <a:rPr lang="en-US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Accentualphrase</a:t>
                      </a:r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tones</a:t>
                      </a:r>
                      <a:endParaRPr lang="en-US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6270">
                <a:tc>
                  <a:txBody>
                    <a:bodyPr/>
                    <a:lstStyle/>
                    <a:p>
                      <a:r>
                        <a:rPr lang="en-US" dirty="0" smtClean="0"/>
                        <a:t>H*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Lp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6752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!H*</a:t>
                      </a:r>
                    </a:p>
                    <a:p>
                      <a:r>
                        <a:rPr lang="en-US" b="1" dirty="0" smtClean="0"/>
                        <a:t>^H*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(Hp)</a:t>
                      </a:r>
                      <a:endParaRPr lang="en-US" dirty="0"/>
                    </a:p>
                  </a:txBody>
                  <a:tcPr/>
                </a:tc>
              </a:tr>
              <a:tr h="37627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L+H*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2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^H%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0"/>
                          </a:solidFill>
                        </a:rPr>
                        <a:t>H:: (Stylized</a:t>
                      </a:r>
                      <a:r>
                        <a:rPr lang="en-US" b="1" baseline="0" dirty="0" smtClean="0">
                          <a:solidFill>
                            <a:srgbClr val="000090"/>
                          </a:solidFill>
                        </a:rPr>
                        <a:t>  rise)</a:t>
                      </a:r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19412" y="513976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048000"/>
            <a:ext cx="82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90%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8200" y="2971800"/>
            <a:ext cx="8305800" cy="3886200"/>
            <a:chOff x="838200" y="2971800"/>
            <a:chExt cx="8305800" cy="3886200"/>
          </a:xfrm>
        </p:grpSpPr>
        <p:sp>
          <p:nvSpPr>
            <p:cNvPr id="11" name="TextBox 10"/>
            <p:cNvSpPr txBox="1"/>
            <p:nvPr/>
          </p:nvSpPr>
          <p:spPr>
            <a:xfrm>
              <a:off x="6172200" y="3934123"/>
              <a:ext cx="297180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e.g. English Pitch accents H* L*  L+H* L*+H H+!H* H*+L,H+L*</a:t>
              </a:r>
            </a:p>
            <a:p>
              <a:endParaRPr lang="en-US" sz="2000" dirty="0" smtClean="0"/>
            </a:p>
            <a:p>
              <a:endParaRPr lang="en-US" sz="2000" dirty="0" smtClean="0"/>
            </a:p>
            <a:p>
              <a:r>
                <a:rPr lang="en-US" sz="2000" dirty="0" smtClean="0"/>
                <a:t>German Pitch accents H* L* L*+H H*+L, L+H* H+L*</a:t>
              </a:r>
            </a:p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38200" y="2971800"/>
              <a:ext cx="609600" cy="17526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72200" y="990600"/>
            <a:ext cx="28159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basic pitch accent shapes</a:t>
            </a:r>
          </a:p>
          <a:p>
            <a:r>
              <a:rPr lang="en-US" dirty="0" smtClean="0"/>
              <a:t>H*  L+H*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2362200"/>
            <a:ext cx="16979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Boundaries</a:t>
            </a:r>
          </a:p>
          <a:p>
            <a:r>
              <a:rPr lang="en-US" dirty="0" smtClean="0"/>
              <a:t>H% or L%</a:t>
            </a:r>
          </a:p>
          <a:p>
            <a:r>
              <a:rPr lang="en-US" dirty="0" smtClean="0"/>
              <a:t>Hp or </a:t>
            </a:r>
            <a:r>
              <a:rPr lang="en-US" dirty="0" err="1" smtClean="0"/>
              <a:t>Lp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Pitch </a:t>
            </a:r>
            <a:r>
              <a:rPr lang="en-US" dirty="0"/>
              <a:t>accent</a:t>
            </a:r>
          </a:p>
          <a:p>
            <a:pPr>
              <a:buNone/>
            </a:pPr>
            <a:r>
              <a:rPr lang="en-US" dirty="0"/>
              <a:t>H*,</a:t>
            </a:r>
            <a:r>
              <a:rPr lang="en-US" dirty="0" smtClean="0"/>
              <a:t> L</a:t>
            </a:r>
            <a:r>
              <a:rPr lang="en-US" dirty="0"/>
              <a:t>+H</a:t>
            </a:r>
            <a:r>
              <a:rPr lang="en-US" dirty="0" smtClean="0"/>
              <a:t>*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Pitch accent</a:t>
            </a:r>
          </a:p>
          <a:p>
            <a:pPr>
              <a:buNone/>
            </a:pPr>
            <a:r>
              <a:rPr lang="en-US" dirty="0" smtClean="0"/>
              <a:t>H*, L+H*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Boundary </a:t>
            </a:r>
            <a:r>
              <a:rPr lang="en-US" dirty="0"/>
              <a:t>tone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L</a:t>
            </a:r>
            <a:r>
              <a:rPr lang="en-US" dirty="0"/>
              <a:t>%, </a:t>
            </a:r>
            <a:r>
              <a:rPr lang="en-US" dirty="0" smtClean="0"/>
              <a:t>LH</a:t>
            </a:r>
            <a:r>
              <a:rPr lang="en-US" dirty="0"/>
              <a:t>%,</a:t>
            </a:r>
            <a:r>
              <a:rPr lang="en-US" dirty="0" smtClean="0"/>
              <a:t> H%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Phrase tone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Lp</a:t>
            </a:r>
            <a:r>
              <a:rPr lang="en-US" dirty="0" smtClean="0"/>
              <a:t>, Hp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Plus 4"/>
          <p:cNvSpPr/>
          <p:nvPr/>
        </p:nvSpPr>
        <p:spPr>
          <a:xfrm>
            <a:off x="3429000" y="2209800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91200" cy="685800"/>
          </a:xfrm>
        </p:spPr>
        <p:txBody>
          <a:bodyPr/>
          <a:lstStyle/>
          <a:p>
            <a:r>
              <a:rPr lang="en-US" sz="2400" dirty="0" smtClean="0"/>
              <a:t>Transcribing  Intonation in Mawng</a:t>
            </a:r>
            <a:endParaRPr lang="en-US" sz="2400" dirty="0"/>
          </a:p>
        </p:txBody>
      </p:sp>
      <p:sp>
        <p:nvSpPr>
          <p:cNvPr id="10" name="Plus 9"/>
          <p:cNvSpPr/>
          <p:nvPr/>
        </p:nvSpPr>
        <p:spPr>
          <a:xfrm>
            <a:off x="3581400" y="4419600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1504" y="1234111"/>
            <a:ext cx="2820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Intonational Phrase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01200" y="3657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3657600"/>
            <a:ext cx="480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Intermediate (“Accentual”) Phrase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kind of typology?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they Head-marking?</a:t>
            </a:r>
          </a:p>
          <a:p>
            <a:r>
              <a:rPr lang="en-US" dirty="0" smtClean="0"/>
              <a:t>Edge-marking?</a:t>
            </a:r>
          </a:p>
          <a:p>
            <a:r>
              <a:rPr lang="en-US" dirty="0" smtClean="0"/>
              <a:t>Head/Edge-marking?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150938" y="290513"/>
            <a:ext cx="7793037" cy="146208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Stress-accent?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00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5000"/>
            </a:pPr>
            <a:r>
              <a:rPr lang="en-US" sz="2400" b="1" dirty="0" smtClean="0">
                <a:ea typeface="ＭＳ Ｐゴシック" pitchFamily="1" charset="-128"/>
                <a:cs typeface="ＭＳ Ｐゴシック" pitchFamily="1" charset="-128"/>
              </a:rPr>
              <a:t>Pitch accents  </a:t>
            </a: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- </a:t>
            </a:r>
            <a:r>
              <a:rPr lang="en-US" sz="2400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first or second syllable </a:t>
            </a: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of the word in a phrase, often on the stem morpheme, also some prefixes, “stressed” syllable…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2400" dirty="0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Penultimate or final syllable</a:t>
            </a: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 of a phrase-final word</a:t>
            </a:r>
          </a:p>
          <a:p>
            <a:pPr eaLnBrk="1" hangingPunct="1">
              <a:buClr>
                <a:schemeClr val="tx1"/>
              </a:buClr>
              <a:buSzPct val="75000"/>
              <a:buNone/>
            </a:pPr>
            <a:endParaRPr lang="en-US" sz="24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Clr>
                <a:schemeClr val="tx1"/>
              </a:buClr>
              <a:buSzPct val="75000"/>
              <a:buNone/>
            </a:pP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Fletcher &amp; Evans 2002, Bishop 2003, Fletcher 2014</a:t>
            </a:r>
          </a:p>
          <a:p>
            <a:pPr eaLnBrk="1" hangingPunct="1">
              <a:buClr>
                <a:schemeClr val="tx1"/>
              </a:buClr>
              <a:buSzPct val="75000"/>
            </a:pPr>
            <a:endParaRPr lang="en-US" sz="24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Clr>
                <a:schemeClr val="tx1"/>
              </a:buClr>
              <a:buSzPct val="75000"/>
            </a:pPr>
            <a:endParaRPr lang="en-US" sz="24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52400"/>
            <a:ext cx="567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What do the Pitch Accents align to?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0" name="Picture 29" descr="Picture of Figure6b-short.ptk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5906"/>
              <a:stretch>
                <a:fillRect/>
              </a:stretch>
            </p:blipFill>
          </mc:Choice>
          <mc:Fallback>
            <p:blipFill>
              <a:blip r:embed="rId4"/>
              <a:srcRect t="5906"/>
              <a:stretch>
                <a:fillRect/>
              </a:stretch>
            </p:blipFill>
          </mc:Fallback>
        </mc:AlternateContent>
        <p:spPr>
          <a:xfrm>
            <a:off x="4983480" y="3733800"/>
            <a:ext cx="4160520" cy="279631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029200" y="5867400"/>
            <a:ext cx="4114800" cy="750332"/>
            <a:chOff x="5029200" y="5867400"/>
            <a:chExt cx="4114800" cy="750332"/>
          </a:xfrm>
        </p:grpSpPr>
        <p:sp>
          <p:nvSpPr>
            <p:cNvPr id="35" name="TextBox 34"/>
            <p:cNvSpPr txBox="1"/>
            <p:nvPr/>
          </p:nvSpPr>
          <p:spPr>
            <a:xfrm>
              <a:off x="5029200" y="6248400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Dalabon – no accent on prefix</a:t>
              </a:r>
              <a:endParaRPr lang="en-US" sz="1800" b="1" dirty="0"/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6019800" y="58674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4876800" y="990600"/>
            <a:ext cx="3892041" cy="2655332"/>
            <a:chOff x="4876800" y="990600"/>
            <a:chExt cx="3892041" cy="2655332"/>
          </a:xfrm>
        </p:grpSpPr>
        <p:pic>
          <p:nvPicPr>
            <p:cNvPr id="20" name="Picture 19" descr="Picture of jk16.ssd.ptk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 t="7874"/>
                <a:stretch>
                  <a:fillRect/>
                </a:stretch>
              </p:blipFill>
            </mc:Choice>
            <mc:Fallback>
              <p:blipFill>
                <a:blip r:embed="rId6"/>
                <a:srcRect t="7874"/>
                <a:stretch>
                  <a:fillRect/>
                </a:stretch>
              </p:blipFill>
            </mc:Fallback>
          </mc:AlternateContent>
          <p:spPr>
            <a:xfrm>
              <a:off x="4876800" y="990600"/>
              <a:ext cx="3886200" cy="255731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715000" y="3276600"/>
              <a:ext cx="3053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BGW - </a:t>
              </a:r>
              <a:r>
                <a:rPr lang="en-US" sz="1800" b="1" dirty="0" err="1" smtClean="0"/>
                <a:t>Kundedjnjenghmi</a:t>
              </a:r>
              <a:r>
                <a:rPr lang="en-US" sz="1800" b="1" dirty="0" smtClean="0"/>
                <a:t> </a:t>
              </a:r>
              <a:endParaRPr lang="en-US" sz="1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86400" y="1828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</a:rPr>
                <a:t>H</a:t>
              </a:r>
              <a:r>
                <a:rPr lang="en-US" dirty="0" smtClean="0">
                  <a:solidFill>
                    <a:srgbClr val="FF6600"/>
                  </a:solidFill>
                </a:rPr>
                <a:t>*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24600" y="2286000"/>
              <a:ext cx="400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6600"/>
                  </a:solidFill>
                </a:rPr>
                <a:t>Lp</a:t>
              </a:r>
              <a:endParaRPr lang="en-US" sz="1600" dirty="0">
                <a:solidFill>
                  <a:srgbClr val="FF66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05600" y="1981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</a:rPr>
                <a:t>H</a:t>
              </a:r>
              <a:r>
                <a:rPr lang="en-US" dirty="0" smtClean="0">
                  <a:solidFill>
                    <a:srgbClr val="FF6600"/>
                  </a:solidFill>
                </a:rPr>
                <a:t>*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91400" y="19050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</a:rPr>
                <a:t>H</a:t>
              </a:r>
              <a:r>
                <a:rPr lang="en-US" dirty="0" smtClean="0">
                  <a:solidFill>
                    <a:srgbClr val="FF6600"/>
                  </a:solidFill>
                </a:rPr>
                <a:t>*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7848600" y="2590800"/>
              <a:ext cx="8190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</a:rPr>
                <a:t>L%</a:t>
              </a:r>
              <a:endParaRPr lang="en-US" sz="1600" dirty="0">
                <a:solidFill>
                  <a:srgbClr val="FF66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400800" y="4876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H</a:t>
            </a:r>
            <a:r>
              <a:rPr lang="en-US" dirty="0" smtClean="0">
                <a:solidFill>
                  <a:srgbClr val="FF6600"/>
                </a:solidFill>
              </a:rPr>
              <a:t>*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5486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Lp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3800" y="4800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H</a:t>
            </a:r>
            <a:r>
              <a:rPr lang="en-US" dirty="0" smtClean="0">
                <a:solidFill>
                  <a:srgbClr val="FF6600"/>
                </a:solidFill>
              </a:rPr>
              <a:t>*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8324970" y="5715000"/>
            <a:ext cx="819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L%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334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%L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Why is it useful to know about  intonation in Australian languages?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7885112" cy="4800600"/>
          </a:xfrm>
        </p:spPr>
        <p:txBody>
          <a:bodyPr/>
          <a:lstStyle/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Many descriptions of intonation are based on handful of well-studied languages – English, German, Japanese etc.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Need to understand less-well described languages to test and refine our understanding of how intonation works across a range of 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6172200" cy="685800"/>
          </a:xfrm>
        </p:spPr>
        <p:txBody>
          <a:bodyPr/>
          <a:lstStyle/>
          <a:p>
            <a:r>
              <a:rPr lang="en-US" sz="2400" dirty="0" smtClean="0"/>
              <a:t>Boundary Tones and pitch range modification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106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5000"/>
            </a:pPr>
            <a:r>
              <a:rPr lang="en-US" sz="2400" b="1" dirty="0" smtClean="0">
                <a:ea typeface="ＭＳ Ｐゴシック" pitchFamily="1" charset="-128"/>
                <a:cs typeface="ＭＳ Ｐゴシック" pitchFamily="1" charset="-128"/>
              </a:rPr>
              <a:t>Boundary tones  </a:t>
            </a: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mark the right edge together with pitch accents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Prevalence of “Hat pattern” in many languages </a:t>
            </a: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Clr>
                <a:schemeClr val="tx1"/>
              </a:buClr>
              <a:buSzPct val="75000"/>
              <a:buNone/>
            </a:pPr>
            <a:endParaRPr lang="en-US" sz="24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Clr>
                <a:schemeClr val="tx1"/>
              </a:buClr>
              <a:buSzPct val="75000"/>
            </a:pPr>
            <a:endParaRPr lang="en-US" sz="24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Clr>
                <a:schemeClr val="tx1"/>
              </a:buClr>
              <a:buSzPct val="75000"/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Clr>
                <a:schemeClr val="tx1"/>
              </a:buClr>
              <a:buSzPct val="75000"/>
              <a:buNone/>
            </a:pP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/>
          </a:p>
        </p:txBody>
      </p:sp>
      <p:pic>
        <p:nvPicPr>
          <p:cNvPr id="4" name="Picture 3" descr="Picture of jk01.wav.ptk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7874" b="5906"/>
              <a:stretch>
                <a:fillRect/>
              </a:stretch>
            </p:blipFill>
          </mc:Choice>
          <mc:Fallback>
            <p:blipFill>
              <a:blip r:embed="rId4"/>
              <a:srcRect t="7874" b="5906"/>
              <a:stretch>
                <a:fillRect/>
              </a:stretch>
            </p:blipFill>
          </mc:Fallback>
        </mc:AlternateContent>
        <p:spPr>
          <a:xfrm>
            <a:off x="1066800" y="3505200"/>
            <a:ext cx="4396607" cy="2282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124200"/>
            <a:ext cx="265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Kundjedjedmi</a:t>
            </a:r>
            <a:r>
              <a:rPr lang="en-US" sz="1800" b="1" dirty="0" smtClean="0"/>
              <a:t> (BGW)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867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“That emu of ours is a dreaming, she put herself in the landscape as a dreaming”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191000"/>
            <a:ext cx="497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H*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191000"/>
            <a:ext cx="7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L+H</a:t>
            </a:r>
            <a:r>
              <a:rPr lang="en-US" dirty="0" smtClean="0">
                <a:solidFill>
                  <a:srgbClr val="FF6600"/>
                </a:solidFill>
              </a:rPr>
              <a:t>*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724400"/>
            <a:ext cx="63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L%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4495800"/>
            <a:ext cx="497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H*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4648200"/>
            <a:ext cx="54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!H*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410200"/>
            <a:ext cx="63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L%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495800"/>
            <a:ext cx="686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L+H*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5410200"/>
            <a:ext cx="63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L%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3810000"/>
            <a:ext cx="24801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Pitch range</a:t>
            </a:r>
          </a:p>
          <a:p>
            <a:endParaRPr lang="en-US" dirty="0" smtClean="0"/>
          </a:p>
          <a:p>
            <a:r>
              <a:rPr lang="en-US" dirty="0" err="1" smtClean="0"/>
              <a:t>Downstep</a:t>
            </a:r>
            <a:r>
              <a:rPr lang="en-US" dirty="0" smtClean="0"/>
              <a:t>  !</a:t>
            </a:r>
          </a:p>
          <a:p>
            <a:endParaRPr lang="en-US" dirty="0" smtClean="0"/>
          </a:p>
          <a:p>
            <a:r>
              <a:rPr lang="en-US" dirty="0" smtClean="0"/>
              <a:t>Final Lowering</a:t>
            </a:r>
          </a:p>
          <a:p>
            <a:endParaRPr lang="en-US" dirty="0" smtClean="0"/>
          </a:p>
          <a:p>
            <a:r>
              <a:rPr lang="en-US" dirty="0" smtClean="0"/>
              <a:t>Pitch range reset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 flipH="1" flipV="1">
            <a:off x="6515100" y="27813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629400" y="2743200"/>
            <a:ext cx="762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7277100" y="2857500"/>
            <a:ext cx="4572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77000" y="23622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H*       H*             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2895600"/>
            <a:ext cx="487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L%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5867400" cy="609601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Importance of Edges?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23622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SzPct val="75000"/>
            </a:pPr>
            <a:r>
              <a:rPr lang="en-US" sz="2800" dirty="0" smtClean="0">
                <a:solidFill>
                  <a:srgbClr val="333399"/>
                </a:solidFill>
                <a:ea typeface="ＭＳ Ｐゴシック" pitchFamily="-109" charset="-128"/>
                <a:cs typeface="ＭＳ Ｐゴシック" pitchFamily="-109" charset="-128"/>
              </a:rPr>
              <a:t>Intonational Phrases  </a:t>
            </a: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often align with a single  grammatical word made up of many morphemes  (mildly – highly polysynthetic languages)</a:t>
            </a:r>
          </a:p>
          <a:p>
            <a:pPr eaLnBrk="1" hangingPunct="1">
              <a:buClr>
                <a:schemeClr val="tx2"/>
              </a:buClr>
              <a:buSzPct val="75000"/>
            </a:pPr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buClr>
                <a:schemeClr val="tx2"/>
              </a:buClr>
              <a:buSzPct val="75000"/>
            </a:pP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words can be up to 12 morphemes long in  Bininj Gun-wok!!</a:t>
            </a:r>
          </a:p>
          <a:p>
            <a:pPr eaLnBrk="1" hangingPunct="1">
              <a:buClr>
                <a:schemeClr val="tx2"/>
              </a:buClr>
              <a:buSzPct val="75000"/>
            </a:pPr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buClr>
                <a:schemeClr val="tx2"/>
              </a:buClr>
              <a:buSzPct val="75000"/>
            </a:pP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Broken into smaller prosodic constituents</a:t>
            </a:r>
          </a:p>
          <a:p>
            <a:pPr eaLnBrk="1" hangingPunct="1">
              <a:buClr>
                <a:schemeClr val="tx2"/>
              </a:buClr>
              <a:buSzPct val="75000"/>
              <a:buNone/>
            </a:pPr>
            <a:endParaRPr lang="en-US" sz="1800" dirty="0" smtClean="0"/>
          </a:p>
          <a:p>
            <a:pPr eaLnBrk="1" hangingPunct="1">
              <a:buClr>
                <a:schemeClr val="tx2"/>
              </a:buClr>
              <a:buSzPct val="75000"/>
            </a:pPr>
            <a:endParaRPr lang="en-US" sz="1800" dirty="0" smtClean="0"/>
          </a:p>
          <a:p>
            <a:pPr eaLnBrk="1" hangingPunct="1">
              <a:buClr>
                <a:schemeClr val="tx2"/>
              </a:buClr>
              <a:buSzPct val="75000"/>
            </a:pPr>
            <a:endParaRPr lang="en-US" sz="1800" dirty="0" smtClean="0"/>
          </a:p>
          <a:p>
            <a:pPr eaLnBrk="1" hangingPunct="1">
              <a:buClr>
                <a:schemeClr val="tx2"/>
              </a:buClr>
              <a:buSzPct val="75000"/>
            </a:pPr>
            <a:endParaRPr lang="en-US" sz="1800" dirty="0" smtClean="0"/>
          </a:p>
          <a:p>
            <a:pPr eaLnBrk="1" hangingPunct="1">
              <a:buClr>
                <a:schemeClr val="tx2"/>
              </a:buClr>
              <a:buSzPct val="75000"/>
              <a:buFont typeface="Wingdings" pitchFamily="-109" charset="2"/>
              <a:buNone/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172200" cy="685800"/>
          </a:xfrm>
        </p:spPr>
        <p:txBody>
          <a:bodyPr/>
          <a:lstStyle/>
          <a:p>
            <a:r>
              <a:rPr lang="en-US" sz="2400" dirty="0" smtClean="0"/>
              <a:t>Dalabon – multi-verb Intonational Phrase</a:t>
            </a:r>
            <a:endParaRPr lang="en-US" sz="2400" dirty="0"/>
          </a:p>
        </p:txBody>
      </p:sp>
      <p:pic>
        <p:nvPicPr>
          <p:cNvPr id="4" name="Content Placeholder 3" descr="Picture of Ajc13b.ptk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-6920" t="5906" r="-6920"/>
              <a:stretch>
                <a:fillRect/>
              </a:stretch>
            </p:blipFill>
          </mc:Choice>
          <mc:Fallback>
            <p:blipFill>
              <a:blip r:embed="rId5"/>
              <a:srcRect l="-6920" t="5906" r="-6920"/>
              <a:stretch>
                <a:fillRect/>
              </a:stretch>
            </p:blipFill>
          </mc:Fallback>
        </mc:AlternateContent>
        <p:spPr>
          <a:xfrm>
            <a:off x="-211460" y="838200"/>
            <a:ext cx="8288660" cy="4893625"/>
          </a:xfrm>
        </p:spPr>
      </p:pic>
      <p:sp>
        <p:nvSpPr>
          <p:cNvPr id="6" name="TextBox 5"/>
          <p:cNvSpPr txBox="1"/>
          <p:nvPr/>
        </p:nvSpPr>
        <p:spPr>
          <a:xfrm>
            <a:off x="5867400" y="64886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(Fletcher 2014, Ross 2011)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73757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i="1" dirty="0" smtClean="0"/>
              <a:t>ka-</a:t>
            </a:r>
            <a:r>
              <a:rPr lang="en-AU" sz="2000" i="1" dirty="0" err="1" smtClean="0"/>
              <a:t>lng-yurdmi-nj</a:t>
            </a:r>
            <a:r>
              <a:rPr lang="en-AU" sz="2000" i="1" dirty="0" smtClean="0"/>
              <a:t>	</a:t>
            </a:r>
            <a:r>
              <a:rPr lang="en-AU" sz="2000" i="1" dirty="0" err="1" smtClean="0"/>
              <a:t>bulu</a:t>
            </a:r>
            <a:r>
              <a:rPr lang="en-AU" sz="2000" i="1" dirty="0" smtClean="0"/>
              <a:t>	ka-</a:t>
            </a:r>
            <a:r>
              <a:rPr lang="en-AU" sz="2000" i="1" dirty="0" err="1" smtClean="0"/>
              <a:t>h-yelûng-berrû-bawo-ng</a:t>
            </a:r>
            <a:r>
              <a:rPr lang="en-AU" sz="2000" i="1" dirty="0" smtClean="0"/>
              <a:t> ...</a:t>
            </a:r>
          </a:p>
          <a:p>
            <a:r>
              <a:rPr lang="en-AU" sz="2000" dirty="0" smtClean="0"/>
              <a:t>3SG-SEQ-run-PP 	them	3SG-R-SEQ-many-leave-PP</a:t>
            </a:r>
          </a:p>
          <a:p>
            <a:r>
              <a:rPr lang="en-AU" sz="2000" dirty="0" smtClean="0"/>
              <a:t>‘He ran away then and left them all.’ </a:t>
            </a:r>
          </a:p>
          <a:p>
            <a:endParaRPr lang="en-US" dirty="0"/>
          </a:p>
        </p:txBody>
      </p:sp>
      <p:pic>
        <p:nvPicPr>
          <p:cNvPr id="8" name="Ajc13-multiverb1.wav">
            <a:hlinkClick r:id="" action="ppaction://media"/>
          </p:cNvPr>
          <p:cNvPicPr>
            <a:picLocks noRot="1" noChangeAspect="1"/>
          </p:cNvPicPr>
          <p:nvPr>
            <a:wavAudioFile r:embed="rId1" name="Ajc13-multiverb1.wav"/>
          </p:nvPr>
        </p:nvPicPr>
        <p:blipFill>
          <a:blip r:embed="rId6"/>
          <a:stretch>
            <a:fillRect/>
          </a:stretch>
        </p:blipFill>
        <p:spPr>
          <a:xfrm>
            <a:off x="7315200" y="1981200"/>
            <a:ext cx="249237" cy="24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kind of typology?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Head-marking</a:t>
            </a:r>
          </a:p>
          <a:p>
            <a:r>
              <a:rPr lang="en-US" dirty="0" smtClean="0"/>
              <a:t>Edge-marking</a:t>
            </a:r>
          </a:p>
          <a:p>
            <a:r>
              <a:rPr lang="en-US" dirty="0" smtClean="0"/>
              <a:t>Head/Edge-marking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5257800" cy="762000"/>
          </a:xfrm>
          <a:prstGeom prst="rect">
            <a:avLst/>
          </a:prstGeom>
          <a:solidFill>
            <a:schemeClr val="accent1">
              <a:alpha val="2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733800"/>
            <a:ext cx="112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Why?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8998" y="4343400"/>
            <a:ext cx="8752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You can’t just accent any word in a phrase, unlike English </a:t>
            </a:r>
          </a:p>
          <a:p>
            <a:endParaRPr lang="en-US" dirty="0" smtClean="0"/>
          </a:p>
          <a:p>
            <a:r>
              <a:rPr lang="en-US" dirty="0" smtClean="0"/>
              <a:t>Accents can shift 1-2 syllables into an IP, e.g. possible to have initial </a:t>
            </a:r>
            <a:r>
              <a:rPr lang="en-US" dirty="0" err="1" smtClean="0"/>
              <a:t>unccented</a:t>
            </a:r>
            <a:r>
              <a:rPr lang="en-US" dirty="0" smtClean="0"/>
              <a:t> stretch of 2-3 syllables, but pitch accents stay relatively close to edges;  certain morphemes attract accents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 animBg="1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does intonation do?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267200" cy="4876800"/>
          </a:xfrm>
        </p:spPr>
        <p:txBody>
          <a:bodyPr/>
          <a:lstStyle/>
          <a:p>
            <a:r>
              <a:rPr lang="en-US" sz="2800" b="1" dirty="0" smtClean="0"/>
              <a:t>Tune and sentence modality</a:t>
            </a:r>
          </a:p>
          <a:p>
            <a:endParaRPr lang="en-US" sz="2800" dirty="0" smtClean="0"/>
          </a:p>
          <a:p>
            <a:r>
              <a:rPr lang="en-US" sz="2800" dirty="0" smtClean="0"/>
              <a:t>Is there question versus statement intonation?</a:t>
            </a:r>
          </a:p>
          <a:p>
            <a:endParaRPr lang="en-US" sz="2800" dirty="0" smtClean="0"/>
          </a:p>
          <a:p>
            <a:r>
              <a:rPr lang="en-US" sz="2800" dirty="0" smtClean="0"/>
              <a:t>Statements tend to either have falling intonation or mid-level, dipping intonation (for continuation)</a:t>
            </a:r>
            <a:endParaRPr lang="en-US" sz="2800" dirty="0"/>
          </a:p>
        </p:txBody>
      </p:sp>
      <p:cxnSp>
        <p:nvCxnSpPr>
          <p:cNvPr id="6" name="Curved Connector 5"/>
          <p:cNvCxnSpPr/>
          <p:nvPr/>
        </p:nvCxnSpPr>
        <p:spPr bwMode="auto">
          <a:xfrm>
            <a:off x="5410200" y="4953000"/>
            <a:ext cx="10668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urved Connector 6"/>
          <p:cNvCxnSpPr/>
          <p:nvPr/>
        </p:nvCxnSpPr>
        <p:spPr bwMode="auto">
          <a:xfrm>
            <a:off x="7162800" y="4953000"/>
            <a:ext cx="1143000" cy="152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410200" y="4495800"/>
            <a:ext cx="56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5715000"/>
            <a:ext cx="63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4495800"/>
            <a:ext cx="56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29600" y="4724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Wh</a:t>
            </a:r>
            <a:r>
              <a:rPr lang="en-US" sz="2400" dirty="0" smtClean="0"/>
              <a:t>” -Question words - </a:t>
            </a:r>
            <a:r>
              <a:rPr lang="en-US" sz="2400" dirty="0" err="1" smtClean="0"/>
              <a:t>Mawng</a:t>
            </a:r>
            <a:endParaRPr lang="en-US" sz="2400" dirty="0"/>
          </a:p>
        </p:txBody>
      </p:sp>
      <p:pic>
        <p:nvPicPr>
          <p:cNvPr id="21" name="Picture 20" descr="Picture o_NN_who2930.ptk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15748" b="-3937"/>
              <a:stretch>
                <a:fillRect/>
              </a:stretch>
            </p:blipFill>
          </mc:Choice>
          <mc:Fallback>
            <p:blipFill>
              <a:blip r:embed="rId5"/>
              <a:srcRect t="15748" b="-3937"/>
              <a:stretch>
                <a:fillRect/>
              </a:stretch>
            </p:blipFill>
          </mc:Fallback>
        </mc:AlternateContent>
        <p:spPr>
          <a:xfrm>
            <a:off x="228600" y="2057401"/>
            <a:ext cx="4354697" cy="2743200"/>
          </a:xfrm>
          <a:prstGeom prst="rect">
            <a:avLst/>
          </a:prstGeom>
        </p:spPr>
      </p:pic>
      <p:grpSp>
        <p:nvGrpSpPr>
          <p:cNvPr id="4" name="Group 22"/>
          <p:cNvGrpSpPr/>
          <p:nvPr/>
        </p:nvGrpSpPr>
        <p:grpSpPr>
          <a:xfrm>
            <a:off x="533400" y="4495800"/>
            <a:ext cx="2133600" cy="306388"/>
            <a:chOff x="914400" y="2895600"/>
            <a:chExt cx="2133600" cy="306388"/>
          </a:xfrm>
        </p:grpSpPr>
        <p:sp>
          <p:nvSpPr>
            <p:cNvPr id="24" name="TextBox 23"/>
            <p:cNvSpPr txBox="1"/>
            <p:nvPr/>
          </p:nvSpPr>
          <p:spPr>
            <a:xfrm>
              <a:off x="914400" y="2895600"/>
              <a:ext cx="21336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Question word</a:t>
              </a:r>
              <a:endParaRPr lang="en-US" sz="1400" dirty="0"/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143000" y="32004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pic>
        <p:nvPicPr>
          <p:cNvPr id="26" name="Nancy-nganti">
            <a:hlinkClick r:id="" action="ppaction://media"/>
          </p:cNvPr>
          <p:cNvPicPr>
            <a:picLocks noRot="1" noChangeAspect="1"/>
          </p:cNvPicPr>
          <p:nvPr>
            <a:wavAudioFile r:embed="rId1" name="Nancy-nganti"/>
          </p:nvPr>
        </p:nvPicPr>
        <p:blipFill>
          <a:blip r:embed="rId6"/>
          <a:stretch>
            <a:fillRect/>
          </a:stretch>
        </p:blipFill>
        <p:spPr>
          <a:xfrm>
            <a:off x="3124200" y="4953000"/>
            <a:ext cx="249237" cy="2492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0600" y="2590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L+H</a:t>
            </a:r>
            <a:r>
              <a:rPr lang="en-US" dirty="0" smtClean="0">
                <a:solidFill>
                  <a:srgbClr val="FF6600"/>
                </a:solidFill>
              </a:rPr>
              <a:t>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410200"/>
            <a:ext cx="439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“Who</a:t>
            </a:r>
            <a:r>
              <a:rPr lang="en-US" sz="2000" b="1" dirty="0" smtClean="0"/>
              <a:t> </a:t>
            </a:r>
            <a:r>
              <a:rPr lang="en-US" sz="2000" dirty="0" smtClean="0"/>
              <a:t>is the one that she sent </a:t>
            </a:r>
            <a:r>
              <a:rPr lang="en-US" sz="2000" b="1" dirty="0" smtClean="0"/>
              <a:t>first</a:t>
            </a:r>
            <a:r>
              <a:rPr lang="en-US" sz="2000" dirty="0" smtClean="0"/>
              <a:t>?”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1905000"/>
            <a:ext cx="3833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– expanded pitch range of first word</a:t>
            </a:r>
          </a:p>
          <a:p>
            <a:endParaRPr lang="en-US" dirty="0" smtClean="0"/>
          </a:p>
          <a:p>
            <a:r>
              <a:rPr lang="en-US" dirty="0" smtClean="0"/>
              <a:t>Pitch compression &amp; strong pitch </a:t>
            </a:r>
            <a:r>
              <a:rPr lang="en-US" dirty="0" err="1" smtClean="0"/>
              <a:t>downdrift</a:t>
            </a:r>
            <a:r>
              <a:rPr lang="en-US" dirty="0" smtClean="0"/>
              <a:t> on rest of sentence but no loss of auditory prominence on final word for example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!H*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H*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46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8000"/>
                </a:solidFill>
              </a:rPr>
              <a:t>Lp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6200" y="403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L%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Interrogative intonation in </a:t>
            </a:r>
            <a:r>
              <a:rPr lang="en-US" sz="2400" dirty="0" err="1" smtClean="0">
                <a:ea typeface="ＭＳ Ｐゴシック" pitchFamily="1" charset="-128"/>
                <a:cs typeface="ＭＳ Ｐゴシック" pitchFamily="1" charset="-128"/>
              </a:rPr>
              <a:t>Mawng</a:t>
            </a:r>
            <a:endParaRPr lang="en-US" sz="2400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Question word is </a:t>
            </a:r>
            <a:r>
              <a:rPr lang="en-US" sz="2800" b="1" dirty="0" smtClean="0">
                <a:ea typeface="ＭＳ Ｐゴシック" pitchFamily="1" charset="-128"/>
                <a:cs typeface="ＭＳ Ｐゴシック" pitchFamily="1" charset="-128"/>
              </a:rPr>
              <a:t>often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 first in the utterance  (not unusual in the world’s languages!) </a:t>
            </a:r>
          </a:p>
          <a:p>
            <a:pPr eaLnBrk="1" hangingPunct="1"/>
            <a:endParaRPr lang="en-US" sz="2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Location of the </a:t>
            </a:r>
            <a:r>
              <a:rPr lang="en-US" sz="2800" b="1" dirty="0" smtClean="0">
                <a:ea typeface="ＭＳ Ｐゴシック" pitchFamily="1" charset="-128"/>
                <a:cs typeface="ＭＳ Ｐゴシック" pitchFamily="1" charset="-128"/>
              </a:rPr>
              <a:t>highest pitch peak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, pitch </a:t>
            </a:r>
            <a:r>
              <a:rPr lang="en-US" sz="2800" dirty="0" err="1" smtClean="0">
                <a:ea typeface="ＭＳ Ｐゴシック" pitchFamily="1" charset="-128"/>
                <a:cs typeface="ＭＳ Ｐゴシック" pitchFamily="1" charset="-128"/>
              </a:rPr>
              <a:t>downdrift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 or compression through rest of the phrase  </a:t>
            </a:r>
          </a:p>
          <a:p>
            <a:pPr eaLnBrk="1" hangingPunct="1"/>
            <a:endParaRPr lang="en-US" sz="2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Similar pattern is </a:t>
            </a:r>
            <a:r>
              <a:rPr lang="en-US" sz="2800" dirty="0" err="1" smtClean="0">
                <a:ea typeface="ＭＳ Ｐゴシック" pitchFamily="1" charset="-128"/>
                <a:cs typeface="ＭＳ Ｐゴシック" pitchFamily="1" charset="-128"/>
              </a:rPr>
              <a:t>realised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800" b="1" dirty="0" smtClean="0">
                <a:ea typeface="ＭＳ Ｐゴシック" pitchFamily="1" charset="-128"/>
                <a:cs typeface="ＭＳ Ｐゴシック" pitchFamily="1" charset="-128"/>
              </a:rPr>
              <a:t>without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 question word</a:t>
            </a:r>
          </a:p>
          <a:p>
            <a:pPr eaLnBrk="1" hangingPunct="1">
              <a:buNone/>
            </a:pPr>
            <a:endParaRPr lang="en-US" sz="2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Interrogative intonation in </a:t>
            </a:r>
            <a:r>
              <a:rPr lang="en-US" sz="2400" dirty="0" err="1" smtClean="0">
                <a:ea typeface="ＭＳ Ｐゴシック" pitchFamily="1" charset="-128"/>
                <a:cs typeface="ＭＳ Ｐゴシック" pitchFamily="1" charset="-128"/>
              </a:rPr>
              <a:t>Mawng</a:t>
            </a:r>
            <a:endParaRPr lang="en-US" sz="2400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Are there ever question rises?</a:t>
            </a:r>
          </a:p>
          <a:p>
            <a:pPr eaLnBrk="1" hangingPunct="1"/>
            <a:endParaRPr lang="en-US" sz="2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Yes, in Warlpiri, Ngalagkan, </a:t>
            </a:r>
            <a:r>
              <a:rPr lang="en-US" sz="2800" dirty="0" err="1" smtClean="0">
                <a:ea typeface="ＭＳ Ｐゴシック" pitchFamily="1" charset="-128"/>
                <a:cs typeface="ＭＳ Ｐゴシック" pitchFamily="1" charset="-128"/>
              </a:rPr>
              <a:t>Murrinh-patha</a:t>
            </a:r>
            <a:endParaRPr lang="en-US" sz="2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endParaRPr lang="en-US" sz="2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People don’t ask a lot of yes/no questions!!</a:t>
            </a:r>
          </a:p>
          <a:p>
            <a:pPr eaLnBrk="1" hangingPunct="1"/>
            <a:endParaRPr lang="en-US" sz="2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Rising intonation is not so prevalent</a:t>
            </a:r>
          </a:p>
          <a:p>
            <a:pPr eaLnBrk="1" hangingPunct="1"/>
            <a:endParaRPr lang="en-US" sz="2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Possibly leads to intercultural communication problems…..</a:t>
            </a:r>
          </a:p>
          <a:p>
            <a:pPr eaLnBrk="1" hangingPunct="1">
              <a:buNone/>
            </a:pPr>
            <a:endParaRPr lang="en-US" sz="2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Information Structure - Focus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Australian languages use intonation to highlight important information in connected speech?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781800" cy="68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Two general intonation strategies – information structure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46498"/>
          </a:xfrm>
        </p:spPr>
        <p:txBody>
          <a:bodyPr>
            <a:normAutofit/>
          </a:bodyPr>
          <a:lstStyle/>
          <a:p>
            <a:r>
              <a:rPr lang="en-US" sz="2800" dirty="0"/>
              <a:t>New/salient information: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333399"/>
                </a:solidFill>
              </a:rPr>
              <a:t>pitch accents </a:t>
            </a:r>
            <a:r>
              <a:rPr lang="en-US" sz="2800" dirty="0" smtClean="0"/>
              <a:t>on </a:t>
            </a:r>
            <a:r>
              <a:rPr lang="en-US" sz="2800" dirty="0"/>
              <a:t>some kind of </a:t>
            </a:r>
            <a:r>
              <a:rPr lang="en-US" sz="2800" dirty="0" smtClean="0"/>
              <a:t>constituent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 Local pitch </a:t>
            </a:r>
            <a:r>
              <a:rPr lang="en-US" sz="2800" b="1" dirty="0">
                <a:solidFill>
                  <a:schemeClr val="tx2"/>
                </a:solidFill>
              </a:rPr>
              <a:t>range </a:t>
            </a:r>
            <a:r>
              <a:rPr lang="en-US" sz="2800" b="1" dirty="0" smtClean="0">
                <a:solidFill>
                  <a:schemeClr val="tx2"/>
                </a:solidFill>
              </a:rPr>
              <a:t>or register reset </a:t>
            </a:r>
            <a:r>
              <a:rPr lang="en-US" sz="2800" dirty="0" smtClean="0"/>
              <a:t>at the beginning of intonational phrases</a:t>
            </a:r>
          </a:p>
          <a:p>
            <a:r>
              <a:rPr lang="en-US" sz="2800" dirty="0" smtClean="0"/>
              <a:t>Suspension of global pitch downtrends </a:t>
            </a:r>
          </a:p>
          <a:p>
            <a:r>
              <a:rPr lang="en-US" sz="2800" dirty="0" smtClean="0"/>
              <a:t>Modification of prosodic structure can give insights on the nature of prosodic typology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31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724400"/>
          </a:xfrm>
        </p:spPr>
        <p:txBody>
          <a:bodyPr/>
          <a:lstStyle/>
          <a:p>
            <a:r>
              <a:rPr lang="en-US" dirty="0">
                <a:latin typeface="Arial Unicode MS" pitchFamily="-108" charset="0"/>
                <a:ea typeface="ＭＳ Ｐゴシック" pitchFamily="-108" charset="-128"/>
                <a:cs typeface="ＭＳ Ｐゴシック" pitchFamily="-108" charset="-128"/>
              </a:rPr>
              <a:t>Before 1788</a:t>
            </a:r>
          </a:p>
          <a:p>
            <a:pPr lvl="1"/>
            <a:r>
              <a:rPr lang="en-US" dirty="0">
                <a:latin typeface="Arial Unicode MS" pitchFamily="-108" charset="0"/>
              </a:rPr>
              <a:t>200-250 distinct languages</a:t>
            </a:r>
          </a:p>
          <a:p>
            <a:r>
              <a:rPr lang="en-US" dirty="0">
                <a:latin typeface="Arial Unicode MS" pitchFamily="-108" charset="0"/>
                <a:ea typeface="ＭＳ Ｐゴシック" pitchFamily="-108" charset="-128"/>
                <a:cs typeface="ＭＳ Ｐゴシック" pitchFamily="-108" charset="-128"/>
              </a:rPr>
              <a:t>Present day</a:t>
            </a:r>
          </a:p>
          <a:p>
            <a:pPr lvl="1"/>
            <a:r>
              <a:rPr lang="en-US" dirty="0" smtClean="0">
                <a:latin typeface="Arial Unicode MS" pitchFamily="-108" charset="0"/>
              </a:rPr>
              <a:t>70 languages</a:t>
            </a:r>
            <a:endParaRPr lang="en-US" dirty="0">
              <a:latin typeface="Arial Unicode MS" pitchFamily="-108" charset="0"/>
            </a:endParaRPr>
          </a:p>
          <a:p>
            <a:pPr lvl="1"/>
            <a:r>
              <a:rPr lang="en-US" dirty="0">
                <a:latin typeface="Arial Unicode MS" pitchFamily="-108" charset="0"/>
              </a:rPr>
              <a:t>fewer than 10 have &gt; 1,000 speakers</a:t>
            </a:r>
          </a:p>
          <a:p>
            <a:pPr lvl="1"/>
            <a:r>
              <a:rPr lang="en-US" dirty="0">
                <a:latin typeface="Arial Unicode MS" pitchFamily="-108" charset="0"/>
              </a:rPr>
              <a:t>most have &lt; 50 speakers</a:t>
            </a:r>
            <a:endParaRPr lang="en-US" dirty="0" smtClean="0">
              <a:latin typeface="Arial Unicode MS" pitchFamily="-108" charset="0"/>
            </a:endParaRPr>
          </a:p>
          <a:p>
            <a:pPr lvl="1"/>
            <a:r>
              <a:rPr lang="en-US" dirty="0" smtClean="0">
                <a:latin typeface="Arial Unicode MS" pitchFamily="-108" charset="0"/>
              </a:rPr>
              <a:t>20 languages or less </a:t>
            </a:r>
            <a:r>
              <a:rPr lang="en-US" dirty="0">
                <a:latin typeface="Arial Unicode MS" pitchFamily="-108" charset="0"/>
              </a:rPr>
              <a:t>being transmitted to next </a:t>
            </a:r>
            <a:r>
              <a:rPr lang="en-US" dirty="0" smtClean="0">
                <a:latin typeface="Arial Unicode MS" pitchFamily="-108" charset="0"/>
              </a:rPr>
              <a:t>generation </a:t>
            </a:r>
          </a:p>
          <a:p>
            <a:pPr lvl="1"/>
            <a:r>
              <a:rPr lang="en-US" dirty="0" smtClean="0">
                <a:latin typeface="Arial Unicode MS" pitchFamily="-108" charset="0"/>
              </a:rPr>
              <a:t>Kriol, a “mixed language”, is often spoken</a:t>
            </a:r>
          </a:p>
          <a:p>
            <a:pPr lvl="1"/>
            <a:r>
              <a:rPr lang="en-US" dirty="0" smtClean="0">
                <a:latin typeface="Arial Unicode MS" pitchFamily="-108" charset="0"/>
              </a:rPr>
              <a:t>Speakers are often multi-lingual</a:t>
            </a:r>
            <a:endParaRPr lang="en-US" dirty="0">
              <a:latin typeface="Arial Unicode MS" pitchFamily="-10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6096000" cy="914400"/>
          </a:xfrm>
          <a:noFill/>
        </p:spPr>
        <p:txBody>
          <a:bodyPr/>
          <a:lstStyle/>
          <a:p>
            <a:r>
              <a:rPr lang="en-US" sz="2400" dirty="0" smtClean="0">
                <a:solidFill>
                  <a:schemeClr val="accent3"/>
                </a:solidFill>
                <a:ea typeface="ＭＳ Ｐゴシック" pitchFamily="-108" charset="-128"/>
                <a:cs typeface="ＭＳ Ｐゴシック" pitchFamily="-108" charset="-128"/>
              </a:rPr>
              <a:t>Australian Aboriginal Languages</a:t>
            </a:r>
            <a:endParaRPr lang="en-AU" sz="2400" dirty="0" smtClean="0">
              <a:solidFill>
                <a:schemeClr val="accent3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“contrastive” focus in English 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24100"/>
            <a:ext cx="7924800" cy="4533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 (No I’ve </a:t>
            </a:r>
            <a:r>
              <a:rPr lang="en-US" sz="2800" dirty="0" err="1"/>
              <a:t>gotta</a:t>
            </a:r>
            <a:r>
              <a:rPr lang="en-US" sz="2800" dirty="0"/>
              <a:t> DINGO open cut mine).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Early nuclear accent – DINGO </a:t>
            </a:r>
            <a:r>
              <a:rPr lang="en-US" sz="2800" dirty="0" err="1" smtClean="0"/>
              <a:t>vs</a:t>
            </a:r>
            <a:r>
              <a:rPr lang="en-US" sz="2800" dirty="0" smtClean="0"/>
              <a:t> GALAH open cut mine “contrastive focus”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Long unaccented stretch of speech after nuclear accent</a:t>
            </a:r>
          </a:p>
          <a:p>
            <a:pPr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352800" y="29718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 smtClean="0">
                <a:latin typeface="Arial" pitchFamily="1" charset="0"/>
              </a:rPr>
              <a:t>H+ !</a:t>
            </a:r>
            <a:r>
              <a:rPr lang="en-US" sz="2000" b="0" dirty="0">
                <a:latin typeface="Arial" pitchFamily="1" charset="0"/>
              </a:rPr>
              <a:t>H*</a:t>
            </a:r>
          </a:p>
        </p:txBody>
      </p:sp>
      <p:sp>
        <p:nvSpPr>
          <p:cNvPr id="51205" name="Freeform 5"/>
          <p:cNvSpPr>
            <a:spLocks/>
          </p:cNvSpPr>
          <p:nvPr/>
        </p:nvSpPr>
        <p:spPr bwMode="auto">
          <a:xfrm>
            <a:off x="1828800" y="1905000"/>
            <a:ext cx="5943600" cy="266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8" y="624"/>
              </a:cxn>
              <a:cxn ang="0">
                <a:pos x="1824" y="720"/>
              </a:cxn>
              <a:cxn ang="0">
                <a:pos x="2208" y="1392"/>
              </a:cxn>
              <a:cxn ang="0">
                <a:pos x="3744" y="1680"/>
              </a:cxn>
            </a:cxnLst>
            <a:rect l="0" t="0" r="r" b="b"/>
            <a:pathLst>
              <a:path w="3744" h="1680">
                <a:moveTo>
                  <a:pt x="0" y="0"/>
                </a:moveTo>
                <a:cubicBezTo>
                  <a:pt x="472" y="252"/>
                  <a:pt x="944" y="504"/>
                  <a:pt x="1248" y="624"/>
                </a:cubicBezTo>
                <a:cubicBezTo>
                  <a:pt x="1552" y="744"/>
                  <a:pt x="1664" y="592"/>
                  <a:pt x="1824" y="720"/>
                </a:cubicBezTo>
                <a:cubicBezTo>
                  <a:pt x="1984" y="848"/>
                  <a:pt x="1888" y="1232"/>
                  <a:pt x="2208" y="1392"/>
                </a:cubicBezTo>
                <a:cubicBezTo>
                  <a:pt x="2528" y="1552"/>
                  <a:pt x="3448" y="1624"/>
                  <a:pt x="3744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5334000" y="3733800"/>
            <a:ext cx="2133600" cy="228600"/>
          </a:xfrm>
          <a:prstGeom prst="leftRightArrow">
            <a:avLst>
              <a:gd name="adj1" fmla="val 50000"/>
              <a:gd name="adj2" fmla="val 18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162800" y="39624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>
                <a:latin typeface="Arial" pitchFamily="1" charset="0"/>
              </a:rPr>
              <a:t>L</a:t>
            </a:r>
            <a:r>
              <a:rPr lang="en-US" sz="2000" b="0" dirty="0" smtClean="0">
                <a:latin typeface="Arial" pitchFamily="1" charset="0"/>
              </a:rPr>
              <a:t>-L%</a:t>
            </a:r>
            <a:endParaRPr lang="en-US" sz="2000" b="0" dirty="0">
              <a:latin typeface="Arial" pitchFamily="1" charset="0"/>
            </a:endParaRPr>
          </a:p>
        </p:txBody>
      </p:sp>
      <p:pic>
        <p:nvPicPr>
          <p:cNvPr id="14" name="s105a.longtail.01.wav">
            <a:hlinkClick r:id="" action="ppaction://media"/>
          </p:cNvPr>
          <p:cNvPicPr>
            <a:picLocks noRot="1" noChangeAspect="1"/>
          </p:cNvPicPr>
          <p:nvPr>
            <a:wavAudioFile r:embed="rId1" name="s105a.longtail.01.wav"/>
          </p:nvPr>
        </p:nvPicPr>
        <p:blipFill>
          <a:blip r:embed="rId3"/>
          <a:stretch>
            <a:fillRect/>
          </a:stretch>
        </p:blipFill>
        <p:spPr>
          <a:xfrm>
            <a:off x="2362200" y="3352800"/>
            <a:ext cx="207963" cy="207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1066800"/>
            <a:ext cx="763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 response to “ Do you have a galah open cut mine?”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Word order</a:t>
            </a:r>
            <a:endParaRPr lang="en-US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Australian</a:t>
            </a:r>
            <a:r>
              <a:rPr lang="en-US" sz="2800" dirty="0" smtClean="0"/>
              <a:t> - ‘</a:t>
            </a:r>
            <a:r>
              <a:rPr lang="en-US" sz="2800" dirty="0"/>
              <a:t>free word order</a:t>
            </a:r>
            <a:r>
              <a:rPr lang="en-US" sz="2800" dirty="0" smtClean="0"/>
              <a:t>’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Putting a word into initial position - </a:t>
            </a:r>
            <a:r>
              <a:rPr lang="en-US" sz="2800" b="1" dirty="0" smtClean="0"/>
              <a:t>focus </a:t>
            </a:r>
            <a:r>
              <a:rPr lang="en-US" sz="2800" dirty="0" smtClean="0"/>
              <a:t>(or discourse prominence) in a large </a:t>
            </a:r>
            <a:r>
              <a:rPr lang="en-US" sz="2800" dirty="0"/>
              <a:t>number of Australian </a:t>
            </a:r>
            <a:r>
              <a:rPr lang="en-US" sz="2800" dirty="0" smtClean="0"/>
              <a:t>languages </a:t>
            </a:r>
            <a:r>
              <a:rPr lang="en-US" sz="2000" dirty="0" smtClean="0"/>
              <a:t>(Baker and Mushin 2008)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73914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Focus in Australian Languages</a:t>
            </a:r>
            <a:endParaRPr lang="en-US" sz="2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Rising pitch accent shape</a:t>
            </a:r>
            <a:r>
              <a:rPr lang="en-US" sz="2800" dirty="0" smtClean="0"/>
              <a:t>  L+H* anchored to the focused word  or  very high  H*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Intonational phrasing </a:t>
            </a:r>
            <a:r>
              <a:rPr lang="en-US" sz="2800" dirty="0" smtClean="0"/>
              <a:t>– focused element is also often realized as its own intonational phrase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Pitch range expansion </a:t>
            </a:r>
            <a:r>
              <a:rPr lang="en-US" sz="2800" dirty="0" smtClean="0"/>
              <a:t>on the focused word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No de-accenting of following material  </a:t>
            </a:r>
            <a:r>
              <a:rPr lang="en-US" sz="2800" dirty="0" smtClean="0"/>
              <a:t>- pitch accents remain but overall pitch range after the highlighted element is reduced, compressed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676400"/>
            <a:ext cx="335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Fronted target word (object) </a:t>
            </a:r>
            <a:r>
              <a:rPr lang="en-US" dirty="0" err="1" smtClean="0">
                <a:solidFill>
                  <a:srgbClr val="FF6600"/>
                </a:solidFill>
              </a:rPr>
              <a:t>realised</a:t>
            </a:r>
            <a:r>
              <a:rPr lang="en-US" dirty="0" smtClean="0">
                <a:solidFill>
                  <a:srgbClr val="FF6600"/>
                </a:solidFill>
              </a:rPr>
              <a:t> with expanded pitch range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“contrastive focus”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Separate Intonational Phrase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Verb  -  compressed pitch range but pitch accents remain – separate Intonational phrase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9974" y="4728138"/>
            <a:ext cx="7921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07157" y="4728138"/>
            <a:ext cx="7921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49974" y="5268724"/>
            <a:ext cx="3449307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(We don’t call it puffer fish)</a:t>
            </a:r>
          </a:p>
          <a:p>
            <a:r>
              <a:rPr lang="en-US" b="1" dirty="0" err="1" smtClean="0"/>
              <a:t>Narut</a:t>
            </a:r>
            <a:r>
              <a:rPr lang="en-US" dirty="0" smtClean="0"/>
              <a:t> </a:t>
            </a:r>
            <a:r>
              <a:rPr lang="en-US" dirty="0" err="1" smtClean="0"/>
              <a:t>arri-warnangajpu-n</a:t>
            </a:r>
            <a:endParaRPr lang="en-US" dirty="0" smtClean="0"/>
          </a:p>
          <a:p>
            <a:r>
              <a:rPr lang="en-US" dirty="0" smtClean="0"/>
              <a:t>“We call it Sturgeon fish”</a:t>
            </a:r>
            <a:endParaRPr lang="en-US" dirty="0"/>
          </a:p>
        </p:txBody>
      </p:sp>
      <p:pic>
        <p:nvPicPr>
          <p:cNvPr id="17" name="Picture 16" descr="Tape_215_Expt_1_NARUT_C.tif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7874"/>
              <a:stretch>
                <a:fillRect/>
              </a:stretch>
            </p:blipFill>
          </mc:Choice>
          <mc:Fallback>
            <p:blipFill>
              <a:blip r:embed="rId4"/>
              <a:srcRect t="7874"/>
              <a:stretch>
                <a:fillRect/>
              </a:stretch>
            </p:blipFill>
          </mc:Fallback>
        </mc:AlternateContent>
        <p:spPr>
          <a:xfrm>
            <a:off x="3429000" y="1268244"/>
            <a:ext cx="5257800" cy="3459894"/>
          </a:xfrm>
          <a:prstGeom prst="rect">
            <a:avLst/>
          </a:prstGeom>
        </p:spPr>
      </p:pic>
      <p:pic>
        <p:nvPicPr>
          <p:cNvPr id="18" name="RM_NARUT.wav">
            <a:hlinkClick r:id="" action="ppaction://media"/>
          </p:cNvPr>
          <p:cNvPicPr>
            <a:picLocks noRot="1" noChangeAspect="1"/>
          </p:cNvPicPr>
          <p:nvPr>
            <a:wavAudioFile r:embed="rId1" name="RM_NARUT.wav"/>
          </p:nvPr>
        </p:nvPicPr>
        <p:blipFill>
          <a:blip r:embed="rId5"/>
          <a:stretch>
            <a:fillRect/>
          </a:stretch>
        </p:blipFill>
        <p:spPr>
          <a:xfrm>
            <a:off x="8132763" y="4925177"/>
            <a:ext cx="249237" cy="24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12000" y="919862"/>
            <a:ext cx="16163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Speaker RM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250610" y="3182789"/>
            <a:ext cx="6565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050652" y="3477086"/>
            <a:ext cx="665630" cy="1588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Mawng “contrastive”  focus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5530848"/>
            <a:ext cx="8229600" cy="13271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118" dirty="0"/>
              <a:t>Question</a:t>
            </a:r>
            <a:r>
              <a:rPr lang="en-US" sz="1800" dirty="0"/>
              <a:t>: 	</a:t>
            </a:r>
            <a:r>
              <a:rPr lang="en-US" sz="1800" i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Kurlingka Maria k-ing-atpi-ø rabbit or karlarrk?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			Does Maria have a rabbit or a cat?</a:t>
            </a: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Answer: 	</a:t>
            </a:r>
            <a:r>
              <a:rPr lang="en-US" sz="1800" i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Makiny, Maria k-ing-atpi-ø </a:t>
            </a:r>
            <a:r>
              <a:rPr lang="en-US" sz="1800" b="1" i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rabbit.</a:t>
            </a:r>
            <a:r>
              <a:rPr lang="en-US" sz="1800" i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(see pitch trace above)</a:t>
            </a:r>
            <a:endParaRPr lang="en-US" sz="1800" i="1" dirty="0" smtClean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			No, Maria has a rabbit.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70" y="1735327"/>
            <a:ext cx="2015731" cy="1211086"/>
          </a:xfrm>
          <a:prstGeom prst="rect">
            <a:avLst/>
          </a:prstGeom>
        </p:spPr>
      </p:pic>
      <p:pic>
        <p:nvPicPr>
          <p:cNvPr id="11" name="9 Rabbit RS_Tape_45b_Information12_042_NN_0549_VO_AARGQO.wav">
            <a:hlinkClick r:id="" action="ppaction://media"/>
          </p:cNvPr>
          <p:cNvPicPr>
            <a:picLocks noRot="1" noChangeAspect="1"/>
          </p:cNvPicPr>
          <p:nvPr>
            <a:wavAudioFile r:embed="rId1" name="9 Rabbit RS_Tape_45b_Information12_042_NN_0549_VO_AARGQO.wav"/>
          </p:nvPr>
        </p:nvPicPr>
        <p:blipFill>
          <a:blip r:embed="rId4"/>
          <a:stretch>
            <a:fillRect/>
          </a:stretch>
        </p:blipFill>
        <p:spPr>
          <a:xfrm flipV="1">
            <a:off x="7112415" y="3527470"/>
            <a:ext cx="397357" cy="366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7938" y="3893743"/>
            <a:ext cx="2216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Pitch range boosting + </a:t>
            </a:r>
            <a:r>
              <a:rPr lang="en-US" dirty="0"/>
              <a:t>prosodic phrasing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80008" y="3105984"/>
            <a:ext cx="2499545" cy="1588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095434" y="3415121"/>
            <a:ext cx="947495" cy="10079"/>
          </a:xfrm>
          <a:prstGeom prst="straightConnector1">
            <a:avLst/>
          </a:prstGeom>
          <a:ln w="38100" cmpd="sng"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ape_45b_Informat#3C318B.tif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9843" t="19685"/>
              <a:stretch>
                <a:fillRect/>
              </a:stretch>
            </p:blipFill>
          </mc:Choice>
          <mc:Fallback>
            <p:blipFill>
              <a:blip r:embed="rId6"/>
              <a:srcRect l="9843" t="19685"/>
              <a:stretch>
                <a:fillRect/>
              </a:stretch>
            </p:blipFill>
          </mc:Fallback>
        </mc:AlternateContent>
        <p:spPr>
          <a:xfrm>
            <a:off x="838200" y="1835344"/>
            <a:ext cx="5770707" cy="367210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057400" y="3352800"/>
            <a:ext cx="1194472" cy="1588"/>
          </a:xfrm>
          <a:prstGeom prst="straightConnector1">
            <a:avLst/>
          </a:prstGeom>
          <a:ln w="57150" cmpd="sng">
            <a:solidFill>
              <a:srgbClr val="0000FF"/>
            </a:solidFill>
            <a:prstDash val="dash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956448" y="3564186"/>
            <a:ext cx="1237134" cy="1588"/>
          </a:xfrm>
          <a:prstGeom prst="straightConnector1">
            <a:avLst/>
          </a:prstGeom>
          <a:ln w="57150" cmpd="sng">
            <a:solidFill>
              <a:srgbClr val="FF6600"/>
            </a:solidFill>
            <a:prstDash val="dash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35217" y="1004529"/>
            <a:ext cx="1792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Speaker NN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3505200"/>
            <a:ext cx="832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!H*</a:t>
            </a:r>
            <a:endParaRPr lang="en-US" sz="1600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if  you want to highlight the final word?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2667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L+H*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3505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L+H*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86200" y="4191000"/>
            <a:ext cx="832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Lp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>
            <a:off x="2952270" y="3495804"/>
            <a:ext cx="2499545" cy="1588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RS_Tape_46_Information13_051_SB_2413_AVO_AARGQO.wav">
            <a:hlinkClick r:id="" action="ppaction://media"/>
          </p:cNvPr>
          <p:cNvPicPr>
            <a:picLocks noRot="1" noChangeAspect="1"/>
          </p:cNvPicPr>
          <p:nvPr>
            <a:wavAudioFile r:embed="rId1" name="RS_Tape_46_Information13_051_SB_2413_AVO_AARGQO.wav"/>
          </p:nvPr>
        </p:nvPicPr>
        <p:blipFill>
          <a:blip r:embed="rId3"/>
          <a:stretch>
            <a:fillRect/>
          </a:stretch>
        </p:blipFill>
        <p:spPr>
          <a:xfrm>
            <a:off x="7745210" y="5530617"/>
            <a:ext cx="249237" cy="2492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3957" y="5679471"/>
            <a:ext cx="5196625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(Question:  Is the woman hitting the man?)</a:t>
            </a:r>
            <a:endParaRPr lang="en-US" sz="1600" dirty="0" smtClean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Answer: 	</a:t>
            </a:r>
            <a:r>
              <a:rPr lang="en-US" sz="1600" i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Jita warrumpik kamanga-w-un warlk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			The woman is hitting the tree.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1679922"/>
            <a:ext cx="2088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insertion of a minor phrase </a:t>
            </a:r>
            <a:r>
              <a:rPr lang="en-US" dirty="0" smtClean="0"/>
              <a:t>boundary between last two words</a:t>
            </a:r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743739" y="1568174"/>
            <a:ext cx="457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L%</a:t>
            </a:r>
            <a:endParaRPr lang="en-US" dirty="0"/>
          </a:p>
        </p:txBody>
      </p:sp>
      <p:pic>
        <p:nvPicPr>
          <p:cNvPr id="17" name="Content Placeholder 16" descr="Tape_46_Informati#3C320B.tif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3318" t="5906" r="3318"/>
              <a:stretch>
                <a:fillRect/>
              </a:stretch>
            </p:blipFill>
          </mc:Choice>
          <mc:Fallback>
            <p:blipFill>
              <a:blip r:embed="rId5"/>
              <a:srcRect l="3318" t="5906" r="3318"/>
              <a:stretch>
                <a:fillRect/>
              </a:stretch>
            </p:blipFill>
          </mc:Fallback>
        </mc:AlternateContent>
        <p:spPr>
          <a:xfrm>
            <a:off x="361823" y="1420803"/>
            <a:ext cx="5915800" cy="4258668"/>
          </a:xfrm>
        </p:spPr>
      </p:pic>
      <p:grpSp>
        <p:nvGrpSpPr>
          <p:cNvPr id="3" name="Group 25"/>
          <p:cNvGrpSpPr/>
          <p:nvPr/>
        </p:nvGrpSpPr>
        <p:grpSpPr>
          <a:xfrm>
            <a:off x="4087170" y="4000442"/>
            <a:ext cx="1004326" cy="642686"/>
            <a:chOff x="4087170" y="4000442"/>
            <a:chExt cx="1004326" cy="64268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4087170" y="4442362"/>
              <a:ext cx="419651" cy="200766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V="1">
              <a:off x="4770153" y="4321784"/>
              <a:ext cx="642686" cy="1"/>
            </a:xfrm>
            <a:prstGeom prst="straightConnector1">
              <a:avLst/>
            </a:prstGeom>
            <a:ln w="38100" cmpd="sng"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918511" y="4442362"/>
            <a:ext cx="1734964" cy="1588"/>
          </a:xfrm>
          <a:prstGeom prst="straightConnector1">
            <a:avLst/>
          </a:prstGeom>
          <a:ln w="63500">
            <a:solidFill>
              <a:srgbClr val="008000"/>
            </a:solidFill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21777" y="4249857"/>
            <a:ext cx="182012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Subject also realised in own IP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01015" y="1113026"/>
            <a:ext cx="1152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Speaker SB</a:t>
            </a:r>
            <a:endParaRPr lang="en-US" sz="14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 you want to highlight the final word?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0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5791200" cy="685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Intonation in Australian Languages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05800" cy="3240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itchFamily="-109" charset="0"/>
              <a:buChar char="•"/>
            </a:pP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Fewer “tones”   i.e. fewer intonational pitch accent shapes compared to Germanic languages, e.g. German, Dutch, English;  fewer complex intonational </a:t>
            </a:r>
            <a:r>
              <a:rPr lang="en-US" sz="2800" dirty="0" err="1" smtClean="0">
                <a:ea typeface="ＭＳ Ｐゴシック" pitchFamily="-109" charset="-128"/>
                <a:cs typeface="ＭＳ Ｐゴシック" pitchFamily="-109" charset="-128"/>
              </a:rPr>
              <a:t>conours</a:t>
            </a: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itchFamily="-109" charset="0"/>
              <a:buChar char="•"/>
            </a:pP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Importance of  </a:t>
            </a:r>
            <a:r>
              <a:rPr lang="en-US" sz="2800" b="1" dirty="0" smtClean="0">
                <a:ea typeface="ＭＳ Ｐゴシック" pitchFamily="-109" charset="-128"/>
                <a:cs typeface="ＭＳ Ｐゴシック" pitchFamily="-109" charset="-128"/>
              </a:rPr>
              <a:t>intonational phrasing </a:t>
            </a: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and</a:t>
            </a:r>
            <a:r>
              <a:rPr lang="en-US" sz="2800" b="1" dirty="0" smtClean="0">
                <a:ea typeface="ＭＳ Ｐゴシック" pitchFamily="-109" charset="-128"/>
                <a:cs typeface="ＭＳ Ｐゴシック" pitchFamily="-109" charset="-128"/>
              </a:rPr>
              <a:t> pitch range manipulation  </a:t>
            </a: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to signal a range of “traditional”  functions associated </a:t>
            </a:r>
            <a:r>
              <a:rPr lang="en-US" sz="2800" smtClean="0">
                <a:ea typeface="ＭＳ Ｐゴシック" pitchFamily="-109" charset="-128"/>
                <a:cs typeface="ＭＳ Ｐゴシック" pitchFamily="-109" charset="-128"/>
              </a:rPr>
              <a:t>with intonation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endParaRPr lang="en-US" sz="2800" b="1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endParaRPr lang="en-US" sz="24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itchFamily="-109" charset="0"/>
              <a:buChar char="•"/>
            </a:pPr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itchFamily="-109" charset="0"/>
              <a:buChar char="•"/>
            </a:pPr>
            <a:endParaRPr lang="en-US" sz="2400" dirty="0" smtClean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sz="24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4953000"/>
            <a:ext cx="77724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Acknowledgements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Our language consultants</a:t>
            </a:r>
          </a:p>
          <a:p>
            <a:r>
              <a:rPr lang="en-US" sz="2800" dirty="0" smtClean="0"/>
              <a:t>Nick Evans, Ruth Singer, </a:t>
            </a:r>
            <a:r>
              <a:rPr lang="en-US" sz="2800" dirty="0" err="1" smtClean="0"/>
              <a:t>Marija</a:t>
            </a:r>
            <a:r>
              <a:rPr lang="en-US" sz="2800" dirty="0" smtClean="0"/>
              <a:t> </a:t>
            </a:r>
            <a:r>
              <a:rPr lang="en-US" sz="2800" dirty="0" err="1" smtClean="0"/>
              <a:t>Tabain</a:t>
            </a:r>
            <a:r>
              <a:rPr lang="en-US" sz="2800" dirty="0" smtClean="0"/>
              <a:t>, Andy Butcher, Debbie </a:t>
            </a:r>
            <a:r>
              <a:rPr lang="en-US" sz="2800" dirty="0" err="1" smtClean="0"/>
              <a:t>Loakes</a:t>
            </a:r>
            <a:r>
              <a:rPr lang="en-US" sz="2800" dirty="0" smtClean="0"/>
              <a:t>, </a:t>
            </a:r>
            <a:r>
              <a:rPr lang="en-US" sz="2800" dirty="0" err="1" smtClean="0"/>
              <a:t>Hywel</a:t>
            </a:r>
            <a:r>
              <a:rPr lang="en-US" sz="2800" dirty="0" smtClean="0"/>
              <a:t> </a:t>
            </a:r>
            <a:r>
              <a:rPr lang="en-US" sz="2800" dirty="0" err="1" smtClean="0"/>
              <a:t>Stoakes</a:t>
            </a:r>
            <a:r>
              <a:rPr lang="en-US" sz="2800" dirty="0" smtClean="0"/>
              <a:t>, Simone </a:t>
            </a:r>
            <a:r>
              <a:rPr lang="en-US" sz="2800" dirty="0" err="1" smtClean="0"/>
              <a:t>Graetzer</a:t>
            </a:r>
            <a:r>
              <a:rPr lang="en-US" sz="2800" dirty="0" smtClean="0"/>
              <a:t>, Anna Parsons</a:t>
            </a:r>
          </a:p>
          <a:p>
            <a:r>
              <a:rPr lang="en-US" sz="2800" dirty="0" smtClean="0"/>
              <a:t>Australian Research Council and University of Melbourne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Baker, Brett &amp; </a:t>
            </a:r>
            <a:r>
              <a:rPr lang="en-US" sz="1800" dirty="0" err="1" smtClean="0">
                <a:latin typeface="Helvetica" charset="0"/>
              </a:rPr>
              <a:t>Ilana</a:t>
            </a:r>
            <a:r>
              <a:rPr lang="en-US" sz="1800" dirty="0" smtClean="0">
                <a:latin typeface="Helvetica" charset="0"/>
              </a:rPr>
              <a:t> Mushin (2008). Discourse and grammar in Australian languages. In Mushin, </a:t>
            </a:r>
            <a:r>
              <a:rPr lang="en-US" sz="1800" dirty="0" err="1" smtClean="0">
                <a:latin typeface="Helvetica" charset="0"/>
              </a:rPr>
              <a:t>Ilana</a:t>
            </a:r>
            <a:r>
              <a:rPr lang="en-US" sz="1800" dirty="0" smtClean="0">
                <a:latin typeface="Helvetica" charset="0"/>
              </a:rPr>
              <a:t> &amp; Brett Baker (eds.) </a:t>
            </a:r>
            <a:r>
              <a:rPr lang="en-US" sz="1800" i="1" dirty="0" smtClean="0">
                <a:latin typeface="Helvetica" charset="0"/>
              </a:rPr>
              <a:t>Discourse and grammar in Australian languages. </a:t>
            </a:r>
            <a:r>
              <a:rPr lang="en-US" sz="1800" dirty="0" smtClean="0">
                <a:latin typeface="Helvetica" charset="0"/>
              </a:rPr>
              <a:t>Amsterdam: John </a:t>
            </a:r>
            <a:r>
              <a:rPr lang="en-US" sz="1800" dirty="0" err="1" smtClean="0">
                <a:latin typeface="Helvetica" charset="0"/>
              </a:rPr>
              <a:t>Benjamins</a:t>
            </a:r>
            <a:r>
              <a:rPr lang="en-US" sz="1800" dirty="0" smtClean="0">
                <a:latin typeface="Helvetica" charset="0"/>
              </a:rPr>
              <a:t>. 1-24.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Beckman, M. &amp; Venditti, J. 2010. Tone and Intonation. In. </a:t>
            </a:r>
            <a:r>
              <a:rPr lang="en-US" sz="1800" dirty="0" err="1" smtClean="0">
                <a:latin typeface="Helvetica" charset="0"/>
              </a:rPr>
              <a:t>W.Hardcastle</a:t>
            </a:r>
            <a:r>
              <a:rPr lang="en-US" sz="1800" dirty="0" smtClean="0">
                <a:latin typeface="Helvetica" charset="0"/>
              </a:rPr>
              <a:t> et al. (eds.) Handbook of the Phonetic Sciences (2</a:t>
            </a:r>
            <a:r>
              <a:rPr lang="en-US" sz="1800" baseline="30000" dirty="0" smtClean="0">
                <a:latin typeface="Helvetica" charset="0"/>
              </a:rPr>
              <a:t>nd</a:t>
            </a:r>
            <a:r>
              <a:rPr lang="en-US" sz="1800" dirty="0" smtClean="0">
                <a:latin typeface="Helvetica" charset="0"/>
              </a:rPr>
              <a:t> </a:t>
            </a:r>
            <a:r>
              <a:rPr lang="en-US" sz="1800" dirty="0" err="1" smtClean="0">
                <a:latin typeface="Helvetica" charset="0"/>
              </a:rPr>
              <a:t>ed</a:t>
            </a:r>
            <a:r>
              <a:rPr lang="en-US" sz="1800" dirty="0" smtClean="0">
                <a:latin typeface="Helvetica" charset="0"/>
              </a:rPr>
              <a:t>). Wiley-Blackwell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Beckman, M. et al. (2005). The original ToBI system and the evolution of the ToBI framework. In S-Jun (ed.) Prosodic Typology: The phonology of intonation and phrasing. </a:t>
            </a:r>
            <a:r>
              <a:rPr lang="en-US" sz="1800" dirty="0" err="1" smtClean="0">
                <a:latin typeface="Helvetica" charset="0"/>
              </a:rPr>
              <a:t>Oxford:OUP</a:t>
            </a:r>
            <a:endParaRPr lang="en-US" sz="1800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Birch, B. 2002. The IP as domain of syllabification. </a:t>
            </a:r>
            <a:r>
              <a:rPr lang="en-US" sz="1800" dirty="0" smtClean="0"/>
              <a:t>Proceedings of the 1st International Conference on Speech Prosody, B. </a:t>
            </a:r>
            <a:r>
              <a:rPr lang="en-US" sz="1800" dirty="0" err="1" smtClean="0"/>
              <a:t>Bel</a:t>
            </a:r>
            <a:r>
              <a:rPr lang="en-US" sz="1800" dirty="0" smtClean="0"/>
              <a:t> and I. </a:t>
            </a:r>
            <a:r>
              <a:rPr lang="en-US" sz="1800" dirty="0" err="1" smtClean="0"/>
              <a:t>Marlien</a:t>
            </a:r>
            <a:r>
              <a:rPr lang="en-US" sz="1800" dirty="0" smtClean="0"/>
              <a:t>, Eds. Aix-en-Provence: </a:t>
            </a:r>
            <a:r>
              <a:rPr lang="en-US" sz="1800" dirty="0" err="1" smtClean="0"/>
              <a:t>Laboratoire</a:t>
            </a:r>
            <a:r>
              <a:rPr lang="en-US" sz="1800" dirty="0" smtClean="0"/>
              <a:t> Parole at </a:t>
            </a:r>
            <a:r>
              <a:rPr lang="en-US" sz="1800" dirty="0" err="1" smtClean="0"/>
              <a:t>Langage</a:t>
            </a:r>
            <a:r>
              <a:rPr lang="en-US" sz="1800" dirty="0" smtClean="0"/>
              <a:t>, 2002</a:t>
            </a:r>
            <a:endParaRPr lang="en-US" sz="1800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Bishop, J.  2003. Aspects of prosody and intonation in Bininj Gun-wok. PhD thesis (available online through the University of Melbourne </a:t>
            </a:r>
            <a:r>
              <a:rPr lang="en-US" sz="1800" dirty="0" err="1" smtClean="0">
                <a:latin typeface="Helvetica" charset="0"/>
              </a:rPr>
              <a:t>e</a:t>
            </a:r>
            <a:r>
              <a:rPr lang="en-US" sz="1800" dirty="0" smtClean="0">
                <a:latin typeface="Helvetica" charset="0"/>
              </a:rPr>
              <a:t>-prints repository)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Bishop, J. and Fletcher 2005. Intonation in six dialects of Bininj Gun-wok. In Jun S-A. Prosodic Typology, </a:t>
            </a:r>
            <a:r>
              <a:rPr lang="en-US" sz="1800" dirty="0" err="1" smtClean="0">
                <a:latin typeface="Helvetica" charset="0"/>
              </a:rPr>
              <a:t>Oxford:OUP</a:t>
            </a:r>
            <a:endParaRPr lang="en-US" sz="1800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Butcher, A. (2006).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Bruce, G. (1977). Swedish word accents in sentence perspective. </a:t>
            </a:r>
            <a:r>
              <a:rPr lang="en-US" sz="1800" dirty="0" smtClean="0"/>
              <a:t>Lund: CWK </a:t>
            </a:r>
            <a:r>
              <a:rPr lang="en-US" sz="1800" dirty="0" err="1" smtClean="0"/>
              <a:t>Gleerup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latin typeface="Helvetica" charset="0"/>
              </a:rPr>
              <a:t>Fitzpatrick, J. (2000)</a:t>
            </a:r>
            <a:r>
              <a:rPr lang="en-US" sz="1800" b="1" dirty="0" smtClean="0"/>
              <a:t> </a:t>
            </a:r>
            <a:r>
              <a:rPr lang="en-US" sz="1800" dirty="0" smtClean="0"/>
              <a:t>On intonational typology. In Peter </a:t>
            </a:r>
            <a:r>
              <a:rPr lang="en-US" sz="1800" dirty="0" err="1" smtClean="0"/>
              <a:t>Siemund</a:t>
            </a:r>
            <a:r>
              <a:rPr lang="en-US" sz="1800" dirty="0" smtClean="0"/>
              <a:t> (ed.) Methodological Issues in Language Typology. </a:t>
            </a:r>
            <a:r>
              <a:rPr lang="en-US" sz="1800" dirty="0" err="1" smtClean="0"/>
              <a:t>Sprachtypologie</a:t>
            </a:r>
            <a:r>
              <a:rPr lang="en-US" sz="1800" dirty="0" smtClean="0"/>
              <a:t> und </a:t>
            </a:r>
            <a:r>
              <a:rPr lang="en-US" sz="1800" dirty="0" err="1" smtClean="0"/>
              <a:t>Universalienforschung</a:t>
            </a:r>
            <a:r>
              <a:rPr lang="en-US" sz="1800" dirty="0" smtClean="0"/>
              <a:t> 53: 88-96.</a:t>
            </a:r>
            <a:endParaRPr lang="en-US" sz="1800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endParaRPr lang="en-AU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Helvetica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Fletcher J. (2014). Intonation in Dalabon, in. S-A. Jun (ed.) Prosodic Typology II, </a:t>
            </a:r>
            <a:r>
              <a:rPr lang="en-US" sz="1800" dirty="0" err="1" smtClean="0">
                <a:latin typeface="Helvetica" charset="0"/>
              </a:rPr>
              <a:t>Oxford:OUP</a:t>
            </a:r>
            <a:endParaRPr lang="en-US" sz="1800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Fletcher J. 2005. Exploring the Phonetics of Spoken Narratives in Australian Indigenous Languages. In </a:t>
            </a:r>
            <a:r>
              <a:rPr lang="en-US" sz="1800" dirty="0" err="1" smtClean="0"/>
              <a:t>Hardcastle</a:t>
            </a:r>
            <a:r>
              <a:rPr lang="en-US" sz="1800" dirty="0" smtClean="0"/>
              <a:t> WJ &amp; Mackenzie Beck J (</a:t>
            </a:r>
            <a:r>
              <a:rPr lang="en-US" sz="1800" dirty="0" err="1" smtClean="0"/>
              <a:t>eds</a:t>
            </a:r>
            <a:r>
              <a:rPr lang="en-US" sz="1800" dirty="0" smtClean="0"/>
              <a:t>), </a:t>
            </a:r>
            <a:r>
              <a:rPr lang="en-US" sz="1800" i="1" dirty="0" smtClean="0"/>
              <a:t>A Figure of Speech: A Festschrift for John Laver</a:t>
            </a:r>
            <a:r>
              <a:rPr lang="en-US" sz="1800" dirty="0" smtClean="0"/>
              <a:t>.</a:t>
            </a:r>
            <a:r>
              <a:rPr lang="en-US" sz="1800" b="1" dirty="0" smtClean="0"/>
              <a:t> </a:t>
            </a:r>
            <a:r>
              <a:rPr lang="en-US" sz="1800" dirty="0" smtClean="0"/>
              <a:t>New Jersey, United States: Lawrence Erlbaum Associates, pp. 201-226.</a:t>
            </a:r>
            <a:endParaRPr lang="en-US" sz="1800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Fletcher, J. and Evans N. 2000. Intonational downtrends in </a:t>
            </a:r>
            <a:r>
              <a:rPr lang="en-US" sz="1800" dirty="0" err="1" smtClean="0">
                <a:latin typeface="Helvetica" charset="0"/>
              </a:rPr>
              <a:t>Mayali</a:t>
            </a:r>
            <a:r>
              <a:rPr lang="en-US" sz="1800" dirty="0" smtClean="0">
                <a:latin typeface="Helvetica" charset="0"/>
              </a:rPr>
              <a:t>. </a:t>
            </a:r>
            <a:r>
              <a:rPr lang="en-US" sz="1800" i="1" dirty="0" smtClean="0">
                <a:latin typeface="Helvetica" charset="0"/>
              </a:rPr>
              <a:t>AJL</a:t>
            </a:r>
            <a:r>
              <a:rPr lang="en-US" sz="1800" dirty="0" smtClean="0">
                <a:latin typeface="Helvetica" charset="0"/>
              </a:rPr>
              <a:t> 20, 23-38.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Fletcher, J. and Evans N. 2002. </a:t>
            </a:r>
            <a:r>
              <a:rPr lang="en-US" sz="1800" dirty="0" smtClean="0"/>
              <a:t>An acoustic phonetic  analysis of intonational prominence in two Australian languages,</a:t>
            </a:r>
            <a:r>
              <a:rPr lang="en-US" sz="1800" i="1" dirty="0" smtClean="0"/>
              <a:t> JIPA </a:t>
            </a:r>
            <a:r>
              <a:rPr lang="en-US" sz="1800" dirty="0" smtClean="0"/>
              <a:t>32, 123–40.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Fletcher, J., </a:t>
            </a:r>
            <a:r>
              <a:rPr lang="en-US" sz="1800" dirty="0" err="1" smtClean="0"/>
              <a:t>Stoakes</a:t>
            </a:r>
            <a:r>
              <a:rPr lang="en-US" sz="1800" dirty="0" smtClean="0"/>
              <a:t>, H., </a:t>
            </a:r>
            <a:r>
              <a:rPr lang="en-US" sz="1800" dirty="0" err="1" smtClean="0"/>
              <a:t>Loakes</a:t>
            </a:r>
            <a:r>
              <a:rPr lang="en-US" sz="1800" dirty="0" smtClean="0"/>
              <a:t>, D., Butcher A. 2007, Spectral and durational properties of vowels in </a:t>
            </a:r>
            <a:r>
              <a:rPr lang="en-US" sz="1800" dirty="0" err="1" smtClean="0"/>
              <a:t>Kunwinjku</a:t>
            </a:r>
            <a:r>
              <a:rPr lang="en-US" sz="1800" dirty="0" smtClean="0"/>
              <a:t>. </a:t>
            </a:r>
            <a:r>
              <a:rPr lang="en-US" sz="1800" i="1" dirty="0" smtClean="0"/>
              <a:t>Proceedings of the 16th International Congress of Phonetic Sciences</a:t>
            </a:r>
            <a:r>
              <a:rPr lang="en-US" sz="1800" dirty="0" smtClean="0"/>
              <a:t>.  937-940. SAARBRUCKEN, Germany: UNIVERSITY OF SAARLAND.</a:t>
            </a:r>
            <a:endParaRPr lang="en-AU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Fletcher J, Butcher A, </a:t>
            </a:r>
            <a:r>
              <a:rPr lang="en-US" sz="1800" dirty="0" err="1" smtClean="0"/>
              <a:t>Loakes</a:t>
            </a:r>
            <a:r>
              <a:rPr lang="en-US" sz="1800" dirty="0" smtClean="0"/>
              <a:t> D, &amp; </a:t>
            </a:r>
            <a:r>
              <a:rPr lang="en-US" sz="1800" dirty="0" err="1" smtClean="0"/>
              <a:t>Stoakes</a:t>
            </a:r>
            <a:r>
              <a:rPr lang="en-US" sz="1800" dirty="0" smtClean="0"/>
              <a:t> H. (2010). Aspects of nasal realization and the place of articulation imperative in Bininj Gun-Wok.  In </a:t>
            </a:r>
            <a:r>
              <a:rPr lang="en-US" sz="1800" dirty="0" err="1" smtClean="0"/>
              <a:t>Tabain</a:t>
            </a:r>
            <a:r>
              <a:rPr lang="en-US" sz="1800" dirty="0" smtClean="0"/>
              <a:t> M. et al. (</a:t>
            </a:r>
            <a:r>
              <a:rPr lang="en-US" sz="1800" dirty="0" err="1" smtClean="0"/>
              <a:t>eds</a:t>
            </a:r>
            <a:r>
              <a:rPr lang="en-US" sz="1800" dirty="0" smtClean="0"/>
              <a:t>), </a:t>
            </a:r>
            <a:r>
              <a:rPr lang="en-US" sz="1800" i="1" dirty="0" smtClean="0"/>
              <a:t>Proceedings SST2010, </a:t>
            </a:r>
            <a:r>
              <a:rPr lang="en-US" sz="1800" dirty="0" smtClean="0"/>
              <a:t>78-81. Melbourne, Australia: Australasian Speech Science and Technology Australia (ASSTA).</a:t>
            </a:r>
          </a:p>
          <a:p>
            <a:r>
              <a:rPr lang="en-US" sz="1800" dirty="0" smtClean="0"/>
              <a:t>Fletcher, J., N. Evans, and E. Round, (2002).Left-Edge tonal events </a:t>
            </a:r>
            <a:r>
              <a:rPr lang="en-US" sz="1800" dirty="0" err="1" smtClean="0"/>
              <a:t>inKayardild</a:t>
            </a:r>
            <a:r>
              <a:rPr lang="en-US" sz="1800" dirty="0" smtClean="0"/>
              <a:t> (Australian): a typological perspective. Proceedings of the 1st International Conference on Speech Prosody, B. </a:t>
            </a:r>
            <a:r>
              <a:rPr lang="en-US" sz="1800" dirty="0" err="1" smtClean="0"/>
              <a:t>Bel</a:t>
            </a:r>
            <a:r>
              <a:rPr lang="en-US" sz="1800" dirty="0" smtClean="0"/>
              <a:t> and I. </a:t>
            </a:r>
            <a:r>
              <a:rPr lang="en-US" sz="1800" dirty="0" err="1" smtClean="0"/>
              <a:t>Marlien</a:t>
            </a:r>
            <a:r>
              <a:rPr lang="en-US" sz="1800" dirty="0" smtClean="0"/>
              <a:t>, Eds. Aix-en-Provence: </a:t>
            </a:r>
            <a:r>
              <a:rPr lang="en-US" sz="1800" dirty="0" err="1" smtClean="0"/>
              <a:t>Laboratoire</a:t>
            </a:r>
            <a:r>
              <a:rPr lang="en-US" sz="1800" dirty="0" smtClean="0"/>
              <a:t> Parole at </a:t>
            </a:r>
            <a:r>
              <a:rPr lang="en-US" sz="1800" dirty="0" err="1" smtClean="0"/>
              <a:t>Langage</a:t>
            </a:r>
            <a:r>
              <a:rPr lang="en-US" sz="1800" dirty="0" smtClean="0"/>
              <a:t>, 2002, pp. 295-298.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latin typeface="Helvetica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 bit of background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Unicode MS" pitchFamily="-108" charset="0"/>
              </a:rPr>
              <a:t>2006 Census:</a:t>
            </a:r>
          </a:p>
          <a:p>
            <a:pPr lvl="1">
              <a:lnSpc>
                <a:spcPct val="90000"/>
              </a:lnSpc>
            </a:pPr>
            <a:r>
              <a:rPr lang="en-AU" dirty="0" smtClean="0">
                <a:latin typeface="Arial Unicode MS" pitchFamily="-108" charset="0"/>
              </a:rPr>
              <a:t>455,000 Australians identified as indigenous</a:t>
            </a:r>
          </a:p>
          <a:p>
            <a:pPr lvl="1">
              <a:lnSpc>
                <a:spcPct val="90000"/>
              </a:lnSpc>
            </a:pPr>
            <a:r>
              <a:rPr lang="en-AU" dirty="0" smtClean="0">
                <a:latin typeface="Arial Unicode MS" pitchFamily="-108" charset="0"/>
              </a:rPr>
              <a:t>47,000 Australians (12 % of the indigenous population) claimed to speak an Aboriginal language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Fletcher, J., Singer, R., </a:t>
            </a:r>
            <a:r>
              <a:rPr lang="en-US" sz="1800" dirty="0" err="1" smtClean="0"/>
              <a:t>Loakes</a:t>
            </a:r>
            <a:r>
              <a:rPr lang="en-US" sz="1800" dirty="0" smtClean="0"/>
              <a:t>, D. (2012).  Intonation and focus-marking strategies in </a:t>
            </a:r>
            <a:r>
              <a:rPr lang="en-US" sz="1800" dirty="0" err="1" smtClean="0"/>
              <a:t>Mawng</a:t>
            </a:r>
            <a:r>
              <a:rPr lang="en-US" sz="1800" dirty="0" smtClean="0"/>
              <a:t>. Tone and Intonation in Europe 5. Oxford, September 2012.</a:t>
            </a:r>
            <a:endParaRPr lang="en-AU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Hale, Kenneth (1983). Warlpiri and the grammar of non-</a:t>
            </a:r>
            <a:r>
              <a:rPr lang="en-US" sz="1800" dirty="0" err="1" smtClean="0">
                <a:latin typeface="Helvetica" charset="0"/>
              </a:rPr>
              <a:t>configurational</a:t>
            </a:r>
            <a:r>
              <a:rPr lang="en-US" sz="1800" dirty="0" smtClean="0">
                <a:latin typeface="Helvetica" charset="0"/>
              </a:rPr>
              <a:t> languages. </a:t>
            </a:r>
            <a:r>
              <a:rPr lang="en-US" sz="1800" i="1" dirty="0" smtClean="0">
                <a:latin typeface="Helvetica" charset="0"/>
              </a:rPr>
              <a:t>Natural language and linguistic theory</a:t>
            </a:r>
            <a:r>
              <a:rPr lang="en-US" sz="1800" dirty="0" smtClean="0">
                <a:latin typeface="Helvetica" charset="0"/>
              </a:rPr>
              <a:t> 1</a:t>
            </a:r>
            <a:r>
              <a:rPr lang="en-US" sz="1800" b="1" dirty="0" smtClean="0">
                <a:latin typeface="Helvetica" charset="0"/>
              </a:rPr>
              <a:t>:</a:t>
            </a:r>
            <a:r>
              <a:rPr lang="en-US" sz="1800" dirty="0" smtClean="0">
                <a:latin typeface="Helvetica" charset="0"/>
              </a:rPr>
              <a:t> 5-47.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Hualde, J.</a:t>
            </a:r>
            <a:r>
              <a:rPr lang="en-US" sz="1800" dirty="0" smtClean="0"/>
              <a:t> (2006).  Remarks on word-prosodic typology.  </a:t>
            </a:r>
            <a:r>
              <a:rPr lang="en-US" sz="1800" i="1" dirty="0" smtClean="0"/>
              <a:t>Proceedings of the Berkeley Linguistics Society</a:t>
            </a:r>
            <a:r>
              <a:rPr lang="en-US" sz="1800" dirty="0" smtClean="0"/>
              <a:t>, 32</a:t>
            </a:r>
            <a:r>
              <a:rPr lang="en-AU" sz="1800" dirty="0" smtClean="0"/>
              <a:t> </a:t>
            </a:r>
            <a:endParaRPr lang="en-US" sz="1800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King, H. (1998).  </a:t>
            </a:r>
            <a:r>
              <a:rPr lang="en-US" sz="1800" i="1" dirty="0" smtClean="0">
                <a:latin typeface="Helvetica" charset="0"/>
              </a:rPr>
              <a:t>The declarative intonation of Dyirbal.</a:t>
            </a:r>
            <a:r>
              <a:rPr lang="en-US" sz="1800" dirty="0" smtClean="0">
                <a:latin typeface="Helvetica" charset="0"/>
              </a:rPr>
              <a:t> </a:t>
            </a:r>
            <a:r>
              <a:rPr lang="en-US" sz="1800" dirty="0" err="1" smtClean="0">
                <a:latin typeface="Helvetica" charset="0"/>
              </a:rPr>
              <a:t>Lincom</a:t>
            </a:r>
            <a:r>
              <a:rPr lang="en-US" sz="1800" dirty="0" smtClean="0">
                <a:latin typeface="Helvetica" charset="0"/>
              </a:rPr>
              <a:t> </a:t>
            </a:r>
            <a:r>
              <a:rPr lang="en-US" sz="1800" dirty="0" err="1" smtClean="0">
                <a:latin typeface="Helvetica" charset="0"/>
              </a:rPr>
              <a:t>Europa</a:t>
            </a:r>
            <a:endParaRPr lang="en-US" sz="1800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Gussenhoven, C. (2004). The phonology of tone and Intonation. </a:t>
            </a:r>
            <a:r>
              <a:rPr lang="en-US" sz="1800" dirty="0" err="1" smtClean="0">
                <a:latin typeface="Helvetica" charset="0"/>
              </a:rPr>
              <a:t>Cambridge:CUP</a:t>
            </a:r>
            <a:endParaRPr lang="en-US" sz="1800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Ladd, D.R. (2008).  Intonational phonology. </a:t>
            </a:r>
            <a:r>
              <a:rPr lang="en-US" sz="1800" dirty="0" err="1" smtClean="0">
                <a:latin typeface="Helvetica" charset="0"/>
              </a:rPr>
              <a:t>Cambridge:CUP</a:t>
            </a:r>
            <a:endParaRPr lang="en-US" sz="1800" dirty="0" smtClean="0">
              <a:latin typeface="Helvetica" charset="0"/>
            </a:endParaRPr>
          </a:p>
          <a:p>
            <a:r>
              <a:rPr lang="en-US" sz="1800" dirty="0" smtClean="0"/>
              <a:t>Pierrehumbert, J.(1980): The Phonology and Phonetics of English Intonation. Ph.D. dissertation, MIT.</a:t>
            </a:r>
          </a:p>
          <a:p>
            <a:r>
              <a:rPr lang="en-US" sz="1800" dirty="0" smtClean="0"/>
              <a:t>Pierrehumbert, J. &amp; Hirschberg, J.(1990): The meaning of intonational contours in the interpretation of discourse, in: Cohen, P. R. el </a:t>
            </a:r>
            <a:r>
              <a:rPr lang="en-US" sz="1800" dirty="0" err="1" smtClean="0"/>
              <a:t>al.(eds</a:t>
            </a:r>
            <a:r>
              <a:rPr lang="en-US" sz="1800" dirty="0" smtClean="0"/>
              <a:t>.), Intentions and Communication, Cambridge: MIT Press. 271–311.</a:t>
            </a:r>
            <a:endParaRPr lang="en-US" sz="1800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Ross, B. (2011). Prosody and grammar in Dalabon and Kayardild. PhD thesis, University of Melbourne (available through </a:t>
            </a:r>
            <a:r>
              <a:rPr lang="en-US" sz="1800" dirty="0" err="1" smtClean="0">
                <a:latin typeface="Helvetica" charset="0"/>
              </a:rPr>
              <a:t>UniMelb</a:t>
            </a:r>
            <a:r>
              <a:rPr lang="en-US" sz="1800" dirty="0" smtClean="0">
                <a:latin typeface="Helvetica" charset="0"/>
              </a:rPr>
              <a:t> </a:t>
            </a:r>
            <a:r>
              <a:rPr lang="en-US" sz="1800" dirty="0" err="1" smtClean="0">
                <a:latin typeface="Helvetica" charset="0"/>
              </a:rPr>
              <a:t>e</a:t>
            </a:r>
            <a:r>
              <a:rPr lang="en-US" sz="1800" dirty="0" smtClean="0">
                <a:latin typeface="Helvetica" charset="0"/>
              </a:rPr>
              <a:t>-prints)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Helvetica" charset="0"/>
              </a:rPr>
              <a:t>Ross, B., </a:t>
            </a:r>
            <a:r>
              <a:rPr lang="en-US" sz="1800" dirty="0" err="1" smtClean="0">
                <a:latin typeface="Helvetica" charset="0"/>
              </a:rPr>
              <a:t>Fletcher,J</a:t>
            </a:r>
            <a:r>
              <a:rPr lang="en-US" sz="1800" dirty="0" smtClean="0">
                <a:latin typeface="Helvetica" charset="0"/>
              </a:rPr>
              <a:t>. &amp; </a:t>
            </a:r>
            <a:r>
              <a:rPr lang="en-US" sz="1800" dirty="0" err="1" smtClean="0">
                <a:latin typeface="Helvetica" charset="0"/>
              </a:rPr>
              <a:t>Nordlinger</a:t>
            </a:r>
            <a:r>
              <a:rPr lang="en-US" sz="1800" dirty="0" smtClean="0">
                <a:latin typeface="Helvetica" charset="0"/>
              </a:rPr>
              <a:t> (in press.). Intonation and grammatical structure in Dalabon, </a:t>
            </a:r>
            <a:r>
              <a:rPr lang="en-US" sz="1800" i="1" dirty="0" smtClean="0">
                <a:latin typeface="Helvetica" charset="0"/>
              </a:rPr>
              <a:t>Australian Journal of Linguistics</a:t>
            </a:r>
          </a:p>
          <a:p>
            <a:r>
              <a:rPr lang="en-US" sz="1800" dirty="0" smtClean="0">
                <a:latin typeface="Helvetica" charset="0"/>
              </a:rPr>
              <a:t>Round, E. (2010). </a:t>
            </a:r>
            <a:r>
              <a:rPr lang="en-US" sz="1800" dirty="0" smtClean="0"/>
              <a:t>Tone height </a:t>
            </a:r>
            <a:r>
              <a:rPr lang="en-US" sz="1800" dirty="0" err="1" smtClean="0"/>
              <a:t>binarity</a:t>
            </a:r>
            <a:r>
              <a:rPr lang="en-US" sz="1800" dirty="0" smtClean="0"/>
              <a:t> and register in </a:t>
            </a:r>
            <a:r>
              <a:rPr lang="en-US" sz="1800" dirty="0" err="1" smtClean="0"/>
              <a:t>intonation:the</a:t>
            </a:r>
            <a:r>
              <a:rPr lang="en-US" sz="1800" dirty="0" smtClean="0"/>
              <a:t> case from Kayardild (Australian). </a:t>
            </a:r>
            <a:r>
              <a:rPr lang="en-US" sz="1800" i="1" dirty="0" smtClean="0"/>
              <a:t>Proceedings of Speech Prosody 2010</a:t>
            </a:r>
            <a:endParaRPr lang="en-US" sz="1800" i="1" dirty="0" smtClean="0">
              <a:latin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err="1" smtClean="0">
                <a:latin typeface="Helvetica" charset="0"/>
              </a:rPr>
              <a:t>Simard</a:t>
            </a:r>
            <a:r>
              <a:rPr lang="en-US" sz="1800" dirty="0" smtClean="0">
                <a:latin typeface="Helvetica" charset="0"/>
              </a:rPr>
              <a:t>, </a:t>
            </a:r>
            <a:r>
              <a:rPr lang="en-US" sz="1800" dirty="0" err="1" smtClean="0">
                <a:latin typeface="Helvetica" charset="0"/>
              </a:rPr>
              <a:t>Candide</a:t>
            </a:r>
            <a:r>
              <a:rPr lang="en-US" sz="1800" dirty="0" smtClean="0">
                <a:latin typeface="Helvetica" charset="0"/>
              </a:rPr>
              <a:t> (2010).</a:t>
            </a:r>
            <a:r>
              <a:rPr lang="en-US" sz="1800" i="1" dirty="0" smtClean="0">
                <a:latin typeface="Helvetica" charset="0"/>
              </a:rPr>
              <a:t> The Prosodic Contours of </a:t>
            </a:r>
            <a:r>
              <a:rPr lang="en-US" sz="1800" i="1" dirty="0" err="1" smtClean="0">
                <a:latin typeface="Helvetica" charset="0"/>
              </a:rPr>
              <a:t>Jaminjung</a:t>
            </a:r>
            <a:r>
              <a:rPr lang="en-US" sz="1800" i="1" dirty="0" smtClean="0">
                <a:latin typeface="Helvetica" charset="0"/>
              </a:rPr>
              <a:t>, a Language of Northern Australia.</a:t>
            </a:r>
            <a:r>
              <a:rPr lang="en-US" sz="1800" dirty="0" smtClean="0">
                <a:latin typeface="Helvetica" charset="0"/>
              </a:rPr>
              <a:t> Manchester: University of Manchester PhD.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ndig l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1347787"/>
            <a:ext cx="5653693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866" name="Text Box 10"/>
          <p:cNvSpPr txBox="1">
            <a:spLocks noChangeArrowheads="1"/>
          </p:cNvSpPr>
          <p:nvPr/>
        </p:nvSpPr>
        <p:spPr bwMode="auto">
          <a:xfrm>
            <a:off x="4876800" y="2971800"/>
            <a:ext cx="614363" cy="400050"/>
          </a:xfrm>
          <a:prstGeom prst="rect">
            <a:avLst/>
          </a:prstGeom>
          <a:solidFill>
            <a:schemeClr val="tx1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Warlpiri</a:t>
            </a:r>
          </a:p>
          <a:p>
            <a:r>
              <a:rPr lang="en-US" sz="1000" dirty="0">
                <a:solidFill>
                  <a:schemeClr val="bg1"/>
                </a:solidFill>
              </a:rPr>
              <a:t>3000</a:t>
            </a:r>
            <a:endParaRPr lang="en-AU" sz="1000" dirty="0">
              <a:solidFill>
                <a:schemeClr val="bg1"/>
              </a:solidFill>
            </a:endParaRPr>
          </a:p>
        </p:txBody>
      </p:sp>
      <p:sp>
        <p:nvSpPr>
          <p:cNvPr id="505867" name="Text Box 11"/>
          <p:cNvSpPr txBox="1">
            <a:spLocks noChangeArrowheads="1"/>
          </p:cNvSpPr>
          <p:nvPr/>
        </p:nvSpPr>
        <p:spPr bwMode="auto">
          <a:xfrm>
            <a:off x="5791200" y="3352800"/>
            <a:ext cx="679450" cy="40005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Arrernte</a:t>
            </a:r>
          </a:p>
          <a:p>
            <a:r>
              <a:rPr lang="en-US" sz="1000">
                <a:solidFill>
                  <a:schemeClr val="bg1"/>
                </a:solidFill>
              </a:rPr>
              <a:t>2000</a:t>
            </a:r>
            <a:endParaRPr lang="en-AU" sz="1000">
              <a:solidFill>
                <a:schemeClr val="bg1"/>
              </a:solidFill>
            </a:endParaRPr>
          </a:p>
        </p:txBody>
      </p:sp>
      <p:sp>
        <p:nvSpPr>
          <p:cNvPr id="505871" name="Line 15"/>
          <p:cNvSpPr>
            <a:spLocks noChangeShapeType="1"/>
          </p:cNvSpPr>
          <p:nvPr/>
        </p:nvSpPr>
        <p:spPr bwMode="auto">
          <a:xfrm>
            <a:off x="4741863" y="1511300"/>
            <a:ext cx="1079500" cy="4318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877" name="Text Box 21"/>
          <p:cNvSpPr txBox="1">
            <a:spLocks noChangeArrowheads="1"/>
          </p:cNvSpPr>
          <p:nvPr/>
        </p:nvSpPr>
        <p:spPr bwMode="auto">
          <a:xfrm>
            <a:off x="3733800" y="1295400"/>
            <a:ext cx="1044575" cy="400050"/>
          </a:xfrm>
          <a:prstGeom prst="rect">
            <a:avLst/>
          </a:prstGeom>
          <a:solidFill>
            <a:schemeClr val="tx1"/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Bininj Gun-wok</a:t>
            </a:r>
          </a:p>
          <a:p>
            <a:r>
              <a:rPr lang="en-US" sz="1000" dirty="0">
                <a:solidFill>
                  <a:schemeClr val="bg1"/>
                </a:solidFill>
              </a:rPr>
              <a:t>&gt; 1000</a:t>
            </a:r>
            <a:endParaRPr lang="en-AU" sz="1000" dirty="0">
              <a:solidFill>
                <a:schemeClr val="bg1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638800" y="1066800"/>
            <a:ext cx="1163638" cy="676275"/>
            <a:chOff x="4648200" y="1219200"/>
            <a:chExt cx="1163638" cy="676275"/>
          </a:xfrm>
        </p:grpSpPr>
        <p:sp>
          <p:nvSpPr>
            <p:cNvPr id="24589" name="Line 25"/>
            <p:cNvSpPr>
              <a:spLocks noChangeShapeType="1"/>
            </p:cNvSpPr>
            <p:nvPr/>
          </p:nvSpPr>
          <p:spPr bwMode="auto">
            <a:xfrm flipH="1">
              <a:off x="4648200" y="1676400"/>
              <a:ext cx="312738" cy="2190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0" name="Text Box 21"/>
            <p:cNvSpPr txBox="1">
              <a:spLocks noChangeArrowheads="1"/>
            </p:cNvSpPr>
            <p:nvPr/>
          </p:nvSpPr>
          <p:spPr bwMode="auto">
            <a:xfrm>
              <a:off x="4800600" y="1371600"/>
              <a:ext cx="597502" cy="40011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Iwaidja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&lt;150</a:t>
              </a:r>
              <a:endParaRPr lang="en-AU" sz="1000">
                <a:solidFill>
                  <a:schemeClr val="bg1"/>
                </a:solidFill>
              </a:endParaRPr>
            </a:p>
          </p:txBody>
        </p:sp>
        <p:pic>
          <p:nvPicPr>
            <p:cNvPr id="24591" name="archie.wav">
              <a:hlinkClick r:id="" action="ppaction://media"/>
            </p:cNvPr>
            <p:cNvPicPr>
              <a:picLocks noRot="1" noChangeAspect="1"/>
            </p:cNvPicPr>
            <p:nvPr>
              <a:wavAudioFile r:embed="rId4" name="archie.wav"/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62600" y="1219200"/>
              <a:ext cx="249238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Some of the languages…</a:t>
            </a:r>
            <a:endParaRPr lang="en-US" sz="2400" dirty="0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791200" y="1828800"/>
            <a:ext cx="647596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Dalabon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&lt;5</a:t>
            </a:r>
            <a:endParaRPr lang="en-AU" sz="1000" dirty="0">
              <a:solidFill>
                <a:schemeClr val="bg1"/>
              </a:solidFill>
            </a:endParaRPr>
          </a:p>
        </p:txBody>
      </p:sp>
      <p:pic>
        <p:nvPicPr>
          <p:cNvPr id="18" name="Ajc3.wav">
            <a:hlinkClick r:id="" action="ppaction://media"/>
          </p:cNvPr>
          <p:cNvPicPr>
            <a:picLocks noRot="1" noChangeAspect="1"/>
          </p:cNvPicPr>
          <p:nvPr>
            <a:wavAudioFile r:embed="rId1" name="Ajc3.wav"/>
          </p:nvPr>
        </p:nvPicPr>
        <p:blipFill>
          <a:blip r:embed="rId8"/>
          <a:stretch>
            <a:fillRect/>
          </a:stretch>
        </p:blipFill>
        <p:spPr>
          <a:xfrm>
            <a:off x="6400800" y="2209800"/>
            <a:ext cx="249237" cy="249237"/>
          </a:xfrm>
          <a:prstGeom prst="rect">
            <a:avLst/>
          </a:prstGeom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324600" y="1524000"/>
            <a:ext cx="587734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Mawng</a:t>
            </a:r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300</a:t>
            </a:r>
            <a:endParaRPr lang="en-AU" sz="1000" dirty="0">
              <a:solidFill>
                <a:schemeClr val="bg1"/>
              </a:solidFill>
            </a:endParaRPr>
          </a:p>
        </p:txBody>
      </p:sp>
      <p:pic>
        <p:nvPicPr>
          <p:cNvPr id="20" name="RS_Tape_131_Expt_6_v5_NN_ch1_RS_Tape_131_NN_123_C_Wirlmu_0857.wav">
            <a:hlinkClick r:id="" action="ppaction://media"/>
          </p:cNvPr>
          <p:cNvPicPr>
            <a:picLocks noRot="1" noChangeAspect="1"/>
          </p:cNvPicPr>
          <p:nvPr>
            <a:wavAudioFile r:embed="rId2" name="RS_Tape_131_Expt_6_v5_NN_ch1_RS_Tape_131_NN_123_C_Wirlmu_0857.wav"/>
          </p:nvPr>
        </p:nvPicPr>
        <p:blipFill>
          <a:blip r:embed="rId8"/>
          <a:stretch>
            <a:fillRect/>
          </a:stretch>
        </p:blipFill>
        <p:spPr>
          <a:xfrm>
            <a:off x="6781800" y="1676400"/>
            <a:ext cx="249237" cy="249237"/>
          </a:xfrm>
          <a:prstGeom prst="rect">
            <a:avLst/>
          </a:prstGeom>
        </p:spPr>
      </p:pic>
      <p:pic>
        <p:nvPicPr>
          <p:cNvPr id="22" name="FIg12-14.wav">
            <a:hlinkClick r:id="" action="ppaction://media"/>
          </p:cNvPr>
          <p:cNvPicPr>
            <a:picLocks noRot="1" noChangeAspect="1"/>
          </p:cNvPicPr>
          <p:nvPr>
            <a:wavAudioFile r:embed="rId3" name="FIg12-14.wav"/>
          </p:nvPr>
        </p:nvPicPr>
        <p:blipFill>
          <a:blip r:embed="rId8"/>
          <a:stretch>
            <a:fillRect/>
          </a:stretch>
        </p:blipFill>
        <p:spPr>
          <a:xfrm>
            <a:off x="4648200" y="1600200"/>
            <a:ext cx="249237" cy="249237"/>
          </a:xfrm>
          <a:prstGeom prst="rect">
            <a:avLst/>
          </a:prstGeom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419600" y="3352800"/>
            <a:ext cx="995363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Pitjantjatjara</a:t>
            </a:r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3000</a:t>
            </a:r>
            <a:endParaRPr lang="en-AU" sz="1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1676400"/>
            <a:ext cx="3429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Dalabon is almost gone.</a:t>
            </a:r>
          </a:p>
          <a:p>
            <a:endParaRPr lang="en-US" dirty="0" smtClean="0"/>
          </a:p>
          <a:p>
            <a:r>
              <a:rPr lang="en-US" dirty="0" smtClean="0"/>
              <a:t>Bininj Gun-wok (</a:t>
            </a:r>
            <a:r>
              <a:rPr lang="en-US" dirty="0" err="1" smtClean="0"/>
              <a:t>Kunwinjku</a:t>
            </a:r>
            <a:r>
              <a:rPr lang="en-US" dirty="0" smtClean="0"/>
              <a:t> variety) is healthy.</a:t>
            </a:r>
          </a:p>
          <a:p>
            <a:endParaRPr lang="en-US" dirty="0" smtClean="0"/>
          </a:p>
          <a:p>
            <a:r>
              <a:rPr lang="en-US" dirty="0" err="1" smtClean="0"/>
              <a:t>Mawng</a:t>
            </a:r>
            <a:r>
              <a:rPr lang="en-US" dirty="0" smtClean="0"/>
              <a:t> is still being acquired.</a:t>
            </a:r>
          </a:p>
          <a:p>
            <a:endParaRPr lang="en-US" dirty="0" smtClean="0"/>
          </a:p>
          <a:p>
            <a:r>
              <a:rPr lang="en-US" dirty="0" smtClean="0"/>
              <a:t>Iwaidja is declining… </a:t>
            </a:r>
          </a:p>
          <a:p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81000" y="6396335"/>
            <a:ext cx="6755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(map courtesy of A. Butcher, Flinders University)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05866" grpId="0" animBg="1" autoUpdateAnimBg="0"/>
      <p:bldP spid="505867" grpId="0" animBg="1" autoUpdateAnimBg="0"/>
      <p:bldP spid="505871" grpId="0" animBg="1"/>
      <p:bldP spid="505877" grpId="0" animBg="1" autoUpdateAnimBg="0"/>
      <p:bldP spid="17" grpId="0" animBg="1" autoUpdateAnimBg="0"/>
      <p:bldP spid="19" grpId="0" animBg="1" autoUpdateAnimBg="0"/>
      <p:bldP spid="2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Here are some examples</a:t>
            </a:r>
            <a:endParaRPr lang="en-US" sz="2400" dirty="0"/>
          </a:p>
        </p:txBody>
      </p:sp>
      <p:pic>
        <p:nvPicPr>
          <p:cNvPr id="7" name="Ajc16-multiverb.wav">
            <a:hlinkClick r:id="" action="ppaction://media"/>
          </p:cNvPr>
          <p:cNvPicPr>
            <a:picLocks noGrp="1" noRot="1" noChangeAspect="1"/>
          </p:cNvPicPr>
          <p:nvPr>
            <p:ph sz="half" idx="1"/>
            <a:wavAudioFile r:embed="rId1" name="Ajc16-multiverb.wav"/>
          </p:nvPr>
        </p:nvPicPr>
        <p:blipFill>
          <a:blip r:embed="rId5"/>
          <a:stretch>
            <a:fillRect/>
          </a:stretch>
        </p:blipFill>
        <p:spPr>
          <a:xfrm>
            <a:off x="2209800" y="1981200"/>
            <a:ext cx="249238" cy="249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1828800"/>
            <a:ext cx="441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Dalabon, Eastern Arnhem Land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819400"/>
            <a:ext cx="6229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Bininj Gun-wok (</a:t>
            </a:r>
            <a:r>
              <a:rPr lang="en-US" dirty="0" err="1" smtClean="0"/>
              <a:t>Kundedjnjenghmi</a:t>
            </a:r>
            <a:r>
              <a:rPr lang="en-US" dirty="0" smtClean="0"/>
              <a:t> variety), </a:t>
            </a:r>
          </a:p>
          <a:p>
            <a:r>
              <a:rPr lang="en-US" dirty="0" smtClean="0"/>
              <a:t>  Eastern Arnhem Land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4343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Mawng</a:t>
            </a:r>
            <a:r>
              <a:rPr lang="en-US" dirty="0" smtClean="0"/>
              <a:t>, </a:t>
            </a:r>
            <a:r>
              <a:rPr lang="en-US" dirty="0" err="1" smtClean="0"/>
              <a:t>Goulburn</a:t>
            </a:r>
            <a:r>
              <a:rPr lang="en-US" dirty="0" smtClean="0"/>
              <a:t> Island</a:t>
            </a:r>
            <a:endParaRPr lang="en-US" dirty="0"/>
          </a:p>
        </p:txBody>
      </p:sp>
      <p:pic>
        <p:nvPicPr>
          <p:cNvPr id="13" name="jk12.wav">
            <a:hlinkClick r:id="" action="ppaction://media"/>
          </p:cNvPr>
          <p:cNvPicPr>
            <a:picLocks noRot="1" noChangeAspect="1"/>
          </p:cNvPicPr>
          <p:nvPr>
            <a:wavAudioFile r:embed="rId2" name="jk12.wav"/>
          </p:nvPr>
        </p:nvPicPr>
        <p:blipFill>
          <a:blip r:embed="rId5"/>
          <a:stretch>
            <a:fillRect/>
          </a:stretch>
        </p:blipFill>
        <p:spPr>
          <a:xfrm>
            <a:off x="2209800" y="3276600"/>
            <a:ext cx="249237" cy="249237"/>
          </a:xfrm>
          <a:prstGeom prst="rect">
            <a:avLst/>
          </a:prstGeom>
        </p:spPr>
      </p:pic>
      <p:pic>
        <p:nvPicPr>
          <p:cNvPr id="9" name="M+N_Text_2_Nganaparru3_EX1.wav">
            <a:hlinkClick r:id="" action="ppaction://media"/>
          </p:cNvPr>
          <p:cNvPicPr>
            <a:picLocks noRot="1" noChangeAspect="1"/>
          </p:cNvPicPr>
          <p:nvPr>
            <a:wavAudioFile r:embed="rId3" name="M+N_Text_2_Nganaparru3_EX1.wav"/>
          </p:nvPr>
        </p:nvPicPr>
        <p:blipFill>
          <a:blip r:embed="rId5"/>
          <a:stretch>
            <a:fillRect/>
          </a:stretch>
        </p:blipFill>
        <p:spPr>
          <a:xfrm>
            <a:off x="2209800" y="4495800"/>
            <a:ext cx="249237" cy="24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does intonation contribute to spoken communication?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73152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Sentence Modality e.g. question versus statement</a:t>
            </a:r>
          </a:p>
          <a:p>
            <a:r>
              <a:rPr lang="en-US" dirty="0" smtClean="0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Phrasing, discourse segmentation – “chunking”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 for ease of processing</a:t>
            </a:r>
          </a:p>
          <a:p>
            <a:r>
              <a:rPr lang="en-US" dirty="0" smtClean="0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Grammar of Focus marking; pragmatics – “what information is highlighted by intonation?”</a:t>
            </a: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Speaker attitude, emotion, etc. </a:t>
            </a:r>
          </a:p>
          <a:p>
            <a:pPr>
              <a:buNone/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buNone/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066800"/>
            <a:ext cx="7924800" cy="3505200"/>
          </a:xfrm>
          <a:prstGeom prst="rect">
            <a:avLst/>
          </a:prstGeom>
          <a:solidFill>
            <a:schemeClr val="accent1"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1676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Calibri"/>
                <a:cs typeface="Calibri"/>
              </a:rPr>
              <a:t>Tone Target Model</a:t>
            </a:r>
            <a:r>
              <a:rPr lang="en-US" sz="3200" dirty="0">
                <a:latin typeface="Calibri"/>
                <a:cs typeface="Calibri"/>
              </a:rPr>
              <a:t> – intonation patterns are broken down into </a:t>
            </a:r>
            <a:r>
              <a:rPr lang="en-US" sz="3200" b="1" dirty="0">
                <a:latin typeface="Calibri"/>
                <a:cs typeface="Calibri"/>
              </a:rPr>
              <a:t>sequences of </a:t>
            </a:r>
            <a:r>
              <a:rPr lang="en-US" sz="3200" b="1" dirty="0" smtClean="0">
                <a:latin typeface="Calibri"/>
                <a:cs typeface="Calibri"/>
              </a:rPr>
              <a:t>tones,  L </a:t>
            </a:r>
            <a:r>
              <a:rPr lang="en-US" sz="3200" dirty="0" smtClean="0">
                <a:latin typeface="Calibri"/>
                <a:cs typeface="Calibri"/>
              </a:rPr>
              <a:t>(low)   </a:t>
            </a:r>
            <a:r>
              <a:rPr lang="en-US" sz="3200" b="1" dirty="0" smtClean="0">
                <a:latin typeface="Calibri"/>
                <a:cs typeface="Calibri"/>
              </a:rPr>
              <a:t>H </a:t>
            </a:r>
            <a:r>
              <a:rPr lang="en-US" sz="3200" dirty="0" smtClean="0">
                <a:latin typeface="Calibri"/>
                <a:cs typeface="Calibri"/>
              </a:rPr>
              <a:t>(high)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62000" y="3429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Calibri"/>
                <a:cs typeface="Calibri"/>
              </a:rPr>
              <a:t>pitch accents, phrase &amp; boundary tones </a:t>
            </a:r>
            <a:r>
              <a:rPr lang="en-US" sz="3200" dirty="0">
                <a:latin typeface="Calibri"/>
                <a:cs typeface="Calibri"/>
              </a:rPr>
              <a:t> – these define the </a:t>
            </a:r>
            <a:r>
              <a:rPr lang="en-US" sz="3200" b="1" i="1" dirty="0">
                <a:latin typeface="Calibri"/>
                <a:cs typeface="Calibri"/>
              </a:rPr>
              <a:t>intonational </a:t>
            </a:r>
            <a:r>
              <a:rPr lang="en-US" sz="3200" b="1" i="1" dirty="0" smtClean="0">
                <a:latin typeface="Calibri"/>
                <a:cs typeface="Calibri"/>
              </a:rPr>
              <a:t>phrase </a:t>
            </a:r>
            <a:r>
              <a:rPr lang="en-US" sz="3200" dirty="0" smtClean="0">
                <a:latin typeface="Calibri"/>
                <a:cs typeface="Calibri"/>
              </a:rPr>
              <a:t>in English and German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685800"/>
          </a:xfrm>
        </p:spPr>
        <p:txBody>
          <a:bodyPr/>
          <a:lstStyle/>
          <a:p>
            <a:r>
              <a:rPr lang="en-US" sz="2400" dirty="0" err="1" smtClean="0"/>
              <a:t>Analysing</a:t>
            </a:r>
            <a:r>
              <a:rPr lang="en-US" sz="2400" dirty="0" smtClean="0"/>
              <a:t> Intonation – AUTOSEGMENTAL METRICAL MODELS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1" grpId="0" autoUpdateAnimBg="0"/>
    </p:bldLst>
  </p:timing>
</p:sld>
</file>

<file path=ppt/theme/theme1.xml><?xml version="1.0" encoding="utf-8"?>
<a:theme xmlns:a="http://schemas.openxmlformats.org/drawingml/2006/main" name="unimelb_master_template_2008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unimelb_master_template_2008.ppt</Template>
  <TotalTime>15519</TotalTime>
  <Words>3546</Words>
  <Application>Microsoft Macintosh PowerPoint</Application>
  <PresentationFormat>On-screen Show (4:3)</PresentationFormat>
  <Paragraphs>445</Paragraphs>
  <Slides>51</Slides>
  <Notes>19</Notes>
  <HiddenSlides>0</HiddenSlides>
  <MMClips>20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unimelb_master_template_2008</vt:lpstr>
      <vt:lpstr>Intonation in Australian languages </vt:lpstr>
      <vt:lpstr>Overview</vt:lpstr>
      <vt:lpstr>Why is it useful to know about  intonation in Australian languages?</vt:lpstr>
      <vt:lpstr>Australian Aboriginal Languages</vt:lpstr>
      <vt:lpstr>A bit of background </vt:lpstr>
      <vt:lpstr> Some of the languages…</vt:lpstr>
      <vt:lpstr>Here are some examples</vt:lpstr>
      <vt:lpstr>What does intonation contribute to spoken communication?</vt:lpstr>
      <vt:lpstr>Analysing Intonation – AUTOSEGMENTAL METRICAL MODELS</vt:lpstr>
      <vt:lpstr>Accented versus Unaccented Words</vt:lpstr>
      <vt:lpstr>Autosegmental Metrical Models - Pitch Accents</vt:lpstr>
      <vt:lpstr>An example from an Australian Language</vt:lpstr>
      <vt:lpstr>Marking intonation boundaries</vt:lpstr>
      <vt:lpstr>Marking intonation boundaries</vt:lpstr>
      <vt:lpstr>Summary of Diacritics</vt:lpstr>
      <vt:lpstr>An example from an Australian Language</vt:lpstr>
      <vt:lpstr>Do all languages have the same intonation structure?</vt:lpstr>
      <vt:lpstr>A Prosodic Typology  (Jun 2014)</vt:lpstr>
      <vt:lpstr>Three kinds of languages – post-lexical prosody (Jun 2014)</vt:lpstr>
      <vt:lpstr>Three languages – Informational focus</vt:lpstr>
      <vt:lpstr> What are we trying to find out?</vt:lpstr>
      <vt:lpstr>Australian Indigenous Languages</vt:lpstr>
      <vt:lpstr>Slide 23</vt:lpstr>
      <vt:lpstr>Slide 24</vt:lpstr>
      <vt:lpstr>Tune types</vt:lpstr>
      <vt:lpstr>Tone Inventory  -  Mawng</vt:lpstr>
      <vt:lpstr>Transcribing  Intonation in Mawng</vt:lpstr>
      <vt:lpstr>What kind of typology?</vt:lpstr>
      <vt:lpstr>Stress-accent?</vt:lpstr>
      <vt:lpstr>Boundary Tones and pitch range modification</vt:lpstr>
      <vt:lpstr>Importance of Edges?</vt:lpstr>
      <vt:lpstr>Dalabon – multi-verb Intonational Phrase</vt:lpstr>
      <vt:lpstr>What kind of typology?</vt:lpstr>
      <vt:lpstr>What does intonation do?</vt:lpstr>
      <vt:lpstr>“Wh” -Question words - Mawng</vt:lpstr>
      <vt:lpstr>Interrogative intonation in Mawng</vt:lpstr>
      <vt:lpstr>Interrogative intonation in Mawng</vt:lpstr>
      <vt:lpstr>Information Structure - Focus</vt:lpstr>
      <vt:lpstr>Two general intonation strategies – information structure</vt:lpstr>
      <vt:lpstr>An example of “contrastive” focus in English </vt:lpstr>
      <vt:lpstr>Word order</vt:lpstr>
      <vt:lpstr>Focus in Australian Languages</vt:lpstr>
      <vt:lpstr>Mawng “contrastive”  focus</vt:lpstr>
      <vt:lpstr>What if  you want to highlight the final word?</vt:lpstr>
      <vt:lpstr>What if  you want to highlight the final word?</vt:lpstr>
      <vt:lpstr>Intonation in Australian Languages</vt:lpstr>
      <vt:lpstr>Acknowledgements </vt:lpstr>
      <vt:lpstr>References &amp; Bibliography</vt:lpstr>
      <vt:lpstr>References &amp; Bibliography</vt:lpstr>
      <vt:lpstr>References &amp; Bibliography</vt:lpstr>
      <vt:lpstr>References</vt:lpstr>
    </vt:vector>
  </TitlesOfParts>
  <Company>The university of Melbourne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Prosodic and Intonational Typology</dc:title>
  <dc:creator>janetf</dc:creator>
  <cp:lastModifiedBy>Janet Fletcher</cp:lastModifiedBy>
  <cp:revision>1573</cp:revision>
  <cp:lastPrinted>2012-12-11T21:32:59Z</cp:lastPrinted>
  <dcterms:created xsi:type="dcterms:W3CDTF">2015-11-24T10:57:39Z</dcterms:created>
  <dcterms:modified xsi:type="dcterms:W3CDTF">2015-11-24T10:59:01Z</dcterms:modified>
</cp:coreProperties>
</file>