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 autoCompressPictures="0">
  <p:sldMasterIdLst>
    <p:sldMasterId id="2147483648" r:id="rId1"/>
  </p:sldMasterIdLst>
  <p:notesMasterIdLst>
    <p:notesMasterId r:id="rId26"/>
  </p:notesMasterIdLst>
  <p:sldIdLst>
    <p:sldId id="256" r:id="rId2"/>
    <p:sldId id="353" r:id="rId3"/>
    <p:sldId id="371" r:id="rId4"/>
    <p:sldId id="373" r:id="rId5"/>
    <p:sldId id="374" r:id="rId6"/>
    <p:sldId id="380" r:id="rId7"/>
    <p:sldId id="357" r:id="rId8"/>
    <p:sldId id="358" r:id="rId9"/>
    <p:sldId id="387" r:id="rId10"/>
    <p:sldId id="399" r:id="rId11"/>
    <p:sldId id="363" r:id="rId12"/>
    <p:sldId id="378" r:id="rId13"/>
    <p:sldId id="361" r:id="rId14"/>
    <p:sldId id="366" r:id="rId15"/>
    <p:sldId id="365" r:id="rId16"/>
    <p:sldId id="392" r:id="rId17"/>
    <p:sldId id="394" r:id="rId18"/>
    <p:sldId id="395" r:id="rId19"/>
    <p:sldId id="396" r:id="rId20"/>
    <p:sldId id="397" r:id="rId21"/>
    <p:sldId id="388" r:id="rId22"/>
    <p:sldId id="390" r:id="rId23"/>
    <p:sldId id="391" r:id="rId24"/>
    <p:sldId id="368" r:id="rId25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16"/>
    <p:restoredTop sz="94628"/>
  </p:normalViewPr>
  <p:slideViewPr>
    <p:cSldViewPr>
      <p:cViewPr varScale="1">
        <p:scale>
          <a:sx n="119" d="100"/>
          <a:sy n="119" d="100"/>
        </p:scale>
        <p:origin x="1392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63EBF12-1947-ECB1-6AAC-11E64ECE90B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21DF48E-D390-BD2B-A1AB-F6C4FC26FEE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805FDDE7-5785-D340-B514-A6211847B485}" type="datetime1">
              <a:rPr lang="en-US" altLang="de-DE"/>
              <a:pPr>
                <a:defRPr/>
              </a:pPr>
              <a:t>12/20/23</a:t>
            </a:fld>
            <a:endParaRPr lang="de-DE" altLang="de-DE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9FBC6319-CA1E-C475-D03F-09CF95DB7EC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DE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A29C3B77-8EAB-1729-121B-FC6085EB36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AU" noProof="0"/>
              <a:t>Click to edit Master text styles</a:t>
            </a:r>
          </a:p>
          <a:p>
            <a:pPr lvl="1"/>
            <a:r>
              <a:rPr lang="en-AU" noProof="0"/>
              <a:t>Second level</a:t>
            </a:r>
          </a:p>
          <a:p>
            <a:pPr lvl="2"/>
            <a:r>
              <a:rPr lang="en-AU" noProof="0"/>
              <a:t>Third level</a:t>
            </a:r>
          </a:p>
          <a:p>
            <a:pPr lvl="3"/>
            <a:r>
              <a:rPr lang="en-AU" noProof="0"/>
              <a:t>Fourth level</a:t>
            </a:r>
          </a:p>
          <a:p>
            <a:pPr lvl="4"/>
            <a:r>
              <a:rPr lang="en-AU" noProof="0"/>
              <a:t>Fifth level</a:t>
            </a:r>
            <a:endParaRPr lang="de-DE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8C26A9-784B-DDBE-61B7-C1DED4AF4C4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DEB61B-80CB-7EC5-8C3F-B26F24396DF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E49CB08F-655B-8A42-B9B0-03F1E54C92C6}" type="slidenum">
              <a:rPr lang="de-DE" altLang="de-DE"/>
              <a:pPr>
                <a:defRPr/>
              </a:pPr>
              <a:t>‹#›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AU"/>
              <a:t>Click to edit Master title style</a:t>
            </a:r>
            <a:endParaRPr lang="de-D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AU"/>
              <a:t>Click to edit Master subtitle style</a:t>
            </a:r>
            <a:endParaRPr lang="de-DE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8E14E87-0EA6-65CE-828C-70794DFDF5A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1B1A0D5-DF8D-B09D-89BE-646324485E0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85EE253-D43E-D5B8-EA05-68FA33375FF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C4FD76-6417-6642-BB9F-16FDD9BFF188}" type="slidenum">
              <a:rPr lang="en-GB" altLang="de-DE"/>
              <a:pPr>
                <a:defRPr/>
              </a:pPr>
              <a:t>‹#›</a:t>
            </a:fld>
            <a:endParaRPr lang="en-GB" altLang="de-DE"/>
          </a:p>
        </p:txBody>
      </p:sp>
    </p:spTree>
    <p:extLst>
      <p:ext uri="{BB962C8B-B14F-4D97-AF65-F5344CB8AC3E}">
        <p14:creationId xmlns:p14="http://schemas.microsoft.com/office/powerpoint/2010/main" val="374987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de-DE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73D2F9B-6481-2C0B-1A6F-EE443C7B7E7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E034106-3AD9-A586-7DBE-EF9D388B9B7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3668074-375D-3124-6F4C-A47D05529C6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117499-71F3-4049-88B5-B967FFF3CB96}" type="slidenum">
              <a:rPr lang="en-GB" altLang="de-DE"/>
              <a:pPr>
                <a:defRPr/>
              </a:pPr>
              <a:t>‹#›</a:t>
            </a:fld>
            <a:endParaRPr lang="en-GB" altLang="de-DE"/>
          </a:p>
        </p:txBody>
      </p:sp>
    </p:spTree>
    <p:extLst>
      <p:ext uri="{BB962C8B-B14F-4D97-AF65-F5344CB8AC3E}">
        <p14:creationId xmlns:p14="http://schemas.microsoft.com/office/powerpoint/2010/main" val="3689549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AU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de-DE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E502690-1AFE-998E-C050-C76E0480967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3133B45-2669-B399-BA3D-FFBC323D790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F686FBC-AE2A-43E7-146D-13637D27E80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5D2C05-D0AD-E744-B5AB-6E58571682D4}" type="slidenum">
              <a:rPr lang="en-GB" altLang="de-DE"/>
              <a:pPr>
                <a:defRPr/>
              </a:pPr>
              <a:t>‹#›</a:t>
            </a:fld>
            <a:endParaRPr lang="en-GB" altLang="de-DE"/>
          </a:p>
        </p:txBody>
      </p:sp>
    </p:spTree>
    <p:extLst>
      <p:ext uri="{BB962C8B-B14F-4D97-AF65-F5344CB8AC3E}">
        <p14:creationId xmlns:p14="http://schemas.microsoft.com/office/powerpoint/2010/main" val="851858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de-DE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E31D66D-B4AA-72FB-882E-DEF1C2B83FB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ABB00A8-D098-7E8E-32FF-AFAE5412090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43E893F-C2A5-58D8-38C9-55BA739E9A8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D92D6C-328E-3946-902F-8BD62C49E839}" type="slidenum">
              <a:rPr lang="en-GB" altLang="de-DE"/>
              <a:pPr>
                <a:defRPr/>
              </a:pPr>
              <a:t>‹#›</a:t>
            </a:fld>
            <a:endParaRPr lang="en-GB" altLang="de-DE"/>
          </a:p>
        </p:txBody>
      </p:sp>
    </p:spTree>
    <p:extLst>
      <p:ext uri="{BB962C8B-B14F-4D97-AF65-F5344CB8AC3E}">
        <p14:creationId xmlns:p14="http://schemas.microsoft.com/office/powerpoint/2010/main" val="2792328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D940CBC-4F8F-B8CD-BB98-00CB51D6BB1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B47D9F3-AECF-2FCE-9FC9-4A6862A9A7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6F5F345-8E96-35F7-6F40-77BB7B6291E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E5B6F2-A7D0-E943-87E6-1F716D411580}" type="slidenum">
              <a:rPr lang="en-GB" altLang="de-DE"/>
              <a:pPr>
                <a:defRPr/>
              </a:pPr>
              <a:t>‹#›</a:t>
            </a:fld>
            <a:endParaRPr lang="en-GB" altLang="de-DE"/>
          </a:p>
        </p:txBody>
      </p:sp>
    </p:spTree>
    <p:extLst>
      <p:ext uri="{BB962C8B-B14F-4D97-AF65-F5344CB8AC3E}">
        <p14:creationId xmlns:p14="http://schemas.microsoft.com/office/powerpoint/2010/main" val="3603105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de-DE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5FDF1FA-B5D1-15F0-566F-56BC0B91636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19FB233-9A82-F4D7-25AD-2BA634B2B73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639C683-E3A4-9ABA-D14E-8B188567391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AFF41F-D469-AD49-B7B9-185AF179956F}" type="slidenum">
              <a:rPr lang="en-GB" altLang="de-DE"/>
              <a:pPr>
                <a:defRPr/>
              </a:pPr>
              <a:t>‹#›</a:t>
            </a:fld>
            <a:endParaRPr lang="en-GB" altLang="de-DE"/>
          </a:p>
        </p:txBody>
      </p:sp>
    </p:spTree>
    <p:extLst>
      <p:ext uri="{BB962C8B-B14F-4D97-AF65-F5344CB8AC3E}">
        <p14:creationId xmlns:p14="http://schemas.microsoft.com/office/powerpoint/2010/main" val="587393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de-D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de-DE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7281007-35F5-F22E-AD25-441D825DA57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1A613DF-4B50-E233-6643-97C6E85F312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332B0ABA-DE53-5039-1278-E490BB41F7F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6707AA-029C-BA4F-ABE0-29C87DBFA55D}" type="slidenum">
              <a:rPr lang="en-GB" altLang="de-DE"/>
              <a:pPr>
                <a:defRPr/>
              </a:pPr>
              <a:t>‹#›</a:t>
            </a:fld>
            <a:endParaRPr lang="en-GB" altLang="de-DE"/>
          </a:p>
        </p:txBody>
      </p:sp>
    </p:spTree>
    <p:extLst>
      <p:ext uri="{BB962C8B-B14F-4D97-AF65-F5344CB8AC3E}">
        <p14:creationId xmlns:p14="http://schemas.microsoft.com/office/powerpoint/2010/main" val="2466307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de-DE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1D5A078B-640A-A614-B190-81B5DEAF628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C010118-0D47-CD92-8B33-2BBE7B46DA7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C270163-E0B6-5963-2BDC-C7825EEE8EA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0F5457-5851-8A49-9D6F-4A3B8AF753BE}" type="slidenum">
              <a:rPr lang="en-GB" altLang="de-DE"/>
              <a:pPr>
                <a:defRPr/>
              </a:pPr>
              <a:t>‹#›</a:t>
            </a:fld>
            <a:endParaRPr lang="en-GB" altLang="de-DE"/>
          </a:p>
        </p:txBody>
      </p:sp>
    </p:spTree>
    <p:extLst>
      <p:ext uri="{BB962C8B-B14F-4D97-AF65-F5344CB8AC3E}">
        <p14:creationId xmlns:p14="http://schemas.microsoft.com/office/powerpoint/2010/main" val="3753034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DA40BB96-6E53-2407-78BA-F95C36EC01B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41AB4CE4-6867-3456-DFBA-F8EEAC93B00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D658A07-7780-CCB4-1C32-E8AC821267E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20953E-C278-014E-BE1A-8D44DACF3393}" type="slidenum">
              <a:rPr lang="en-GB" altLang="de-DE"/>
              <a:pPr>
                <a:defRPr/>
              </a:pPr>
              <a:t>‹#›</a:t>
            </a:fld>
            <a:endParaRPr lang="en-GB" altLang="de-DE"/>
          </a:p>
        </p:txBody>
      </p:sp>
    </p:spTree>
    <p:extLst>
      <p:ext uri="{BB962C8B-B14F-4D97-AF65-F5344CB8AC3E}">
        <p14:creationId xmlns:p14="http://schemas.microsoft.com/office/powerpoint/2010/main" val="588448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F315702-6BD5-6D06-1FA0-FCE28278451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7E9BC1C-FB3A-1209-D762-07AC263A0DB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3EC9BA9-29D5-32D2-B587-2E35930F6B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0D8DE3-A85D-7B42-9624-B7E6703940E8}" type="slidenum">
              <a:rPr lang="en-GB" altLang="de-DE"/>
              <a:pPr>
                <a:defRPr/>
              </a:pPr>
              <a:t>‹#›</a:t>
            </a:fld>
            <a:endParaRPr lang="en-GB" altLang="de-DE"/>
          </a:p>
        </p:txBody>
      </p:sp>
    </p:spTree>
    <p:extLst>
      <p:ext uri="{BB962C8B-B14F-4D97-AF65-F5344CB8AC3E}">
        <p14:creationId xmlns:p14="http://schemas.microsoft.com/office/powerpoint/2010/main" val="2534355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/>
              <a:t>Click to edit Master title style</a:t>
            </a:r>
            <a:endParaRPr lang="de-D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41B3BCC-BA17-AC6D-A501-91BFE0EFBA6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F3E8668-4E38-63D0-BE6B-07745F454B9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1B8BF4F-5B49-741B-6749-09027445F1B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07B4C5-6054-DC42-850D-35D3BD2DA6C0}" type="slidenum">
              <a:rPr lang="en-GB" altLang="de-DE"/>
              <a:pPr>
                <a:defRPr/>
              </a:pPr>
              <a:t>‹#›</a:t>
            </a:fld>
            <a:endParaRPr lang="en-GB" altLang="de-DE"/>
          </a:p>
        </p:txBody>
      </p:sp>
    </p:spTree>
    <p:extLst>
      <p:ext uri="{BB962C8B-B14F-4D97-AF65-F5344CB8AC3E}">
        <p14:creationId xmlns:p14="http://schemas.microsoft.com/office/powerpoint/2010/main" val="1156608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D3E4E134-FE6E-D12F-4819-5BD73B5839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de-DE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AA14BE38-869D-CC8F-F899-DC25632347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de-DE"/>
              <a:t>Click to edit Master text styles</a:t>
            </a:r>
          </a:p>
          <a:p>
            <a:pPr lvl="1"/>
            <a:r>
              <a:rPr lang="en-GB" altLang="de-DE"/>
              <a:t>Second level</a:t>
            </a:r>
          </a:p>
          <a:p>
            <a:pPr lvl="2"/>
            <a:r>
              <a:rPr lang="en-GB" altLang="de-DE"/>
              <a:t>Third level</a:t>
            </a:r>
          </a:p>
          <a:p>
            <a:pPr lvl="3"/>
            <a:r>
              <a:rPr lang="en-GB" altLang="de-DE"/>
              <a:t>Fourth level</a:t>
            </a:r>
          </a:p>
          <a:p>
            <a:pPr lvl="4"/>
            <a:r>
              <a:rPr lang="en-GB" altLang="de-DE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D1877F0-8DE9-E8A7-01B3-D2EBD418918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5AB91E07-81E4-6C67-AB68-A6FF5BA2E38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01551B94-EABE-F255-77CD-D594AFED38C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661633D4-A6A9-5D4C-875A-705B06C15F80}" type="slidenum">
              <a:rPr lang="en-GB" altLang="de-DE"/>
              <a:pPr>
                <a:defRPr/>
              </a:pPr>
              <a:t>‹#›</a:t>
            </a:fld>
            <a:endParaRPr lang="en-GB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gep.ruhosting.nl/carlos/matt.pdf" TargetMode="Externa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gep.ruhosting.nl/carlos/matt.pdf" TargetMode="Externa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6" Type="http://schemas.openxmlformats.org/officeDocument/2006/relationships/hyperlink" Target="http://labfon.letras.ulisboa.pt/SonseMelodias/P-ToBI/P-ToBI.htm" TargetMode="Externa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semanticsarchive.net/Archive/GQ0YjgxM/buring.information.structure.v2005.pdf" TargetMode="Externa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5">
            <a:extLst>
              <a:ext uri="{FF2B5EF4-FFF2-40B4-BE49-F238E27FC236}">
                <a16:creationId xmlns:a16="http://schemas.microsoft.com/office/drawing/2014/main" id="{E0085A83-402A-8EBE-B1E5-D8E3FBA7CE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457200"/>
            <a:ext cx="4419600" cy="461963"/>
          </a:xfrm>
          <a:prstGeom prst="rect">
            <a:avLst/>
          </a:prstGeom>
          <a:gradFill rotWithShape="1">
            <a:gsLst>
              <a:gs pos="0">
                <a:srgbClr val="F0FFFF"/>
              </a:gs>
              <a:gs pos="64999">
                <a:srgbClr val="DDFEFF"/>
              </a:gs>
              <a:gs pos="100000">
                <a:srgbClr val="CFFFFF"/>
              </a:gs>
            </a:gsLst>
            <a:lin ang="5400000" scaled="1"/>
          </a:gradFill>
          <a:ln w="9525">
            <a:solidFill>
              <a:srgbClr val="B6DCDF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de-DE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Fokus, Akzentuierung, Intonation</a:t>
            </a:r>
          </a:p>
        </p:txBody>
      </p:sp>
      <p:sp>
        <p:nvSpPr>
          <p:cNvPr id="14338" name="Text Box 6">
            <a:extLst>
              <a:ext uri="{FF2B5EF4-FFF2-40B4-BE49-F238E27FC236}">
                <a16:creationId xmlns:a16="http://schemas.microsoft.com/office/drawing/2014/main" id="{D70E6BE6-5C89-4C9D-F708-738A58225E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2514600"/>
            <a:ext cx="3062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de-DE" sz="2400">
                <a:latin typeface="Calibri" panose="020F0502020204030204" pitchFamily="34" charset="0"/>
              </a:rPr>
              <a:t>Jonathan Harrington</a:t>
            </a:r>
          </a:p>
        </p:txBody>
      </p:sp>
      <p:sp>
        <p:nvSpPr>
          <p:cNvPr id="14339" name="TextBox 3">
            <a:extLst>
              <a:ext uri="{FF2B5EF4-FFF2-40B4-BE49-F238E27FC236}">
                <a16:creationId xmlns:a16="http://schemas.microsoft.com/office/drawing/2014/main" id="{00E6446F-5923-3F40-0630-1E5A3ACE1C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3581400"/>
            <a:ext cx="3962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1. Breiter und enger Fokus</a:t>
            </a:r>
          </a:p>
        </p:txBody>
      </p:sp>
      <p:sp>
        <p:nvSpPr>
          <p:cNvPr id="14340" name="TextBox 4">
            <a:extLst>
              <a:ext uri="{FF2B5EF4-FFF2-40B4-BE49-F238E27FC236}">
                <a16:creationId xmlns:a16="http://schemas.microsoft.com/office/drawing/2014/main" id="{17605810-402C-C5EF-1F7A-4F8812839F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4191000"/>
            <a:ext cx="6934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2. Breiter Fokus und die Beziehung zur Akzentuierung</a:t>
            </a:r>
          </a:p>
        </p:txBody>
      </p:sp>
      <p:sp>
        <p:nvSpPr>
          <p:cNvPr id="14341" name="TextBox 5">
            <a:extLst>
              <a:ext uri="{FF2B5EF4-FFF2-40B4-BE49-F238E27FC236}">
                <a16:creationId xmlns:a16="http://schemas.microsoft.com/office/drawing/2014/main" id="{00FD0F49-4282-9E8C-A025-6F44AD44CD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4800600"/>
            <a:ext cx="6934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3. Verschiedene Bedeutungen von engem Fokus</a:t>
            </a:r>
          </a:p>
        </p:txBody>
      </p:sp>
      <p:sp>
        <p:nvSpPr>
          <p:cNvPr id="14342" name="TextBox 6">
            <a:extLst>
              <a:ext uri="{FF2B5EF4-FFF2-40B4-BE49-F238E27FC236}">
                <a16:creationId xmlns:a16="http://schemas.microsoft.com/office/drawing/2014/main" id="{384222C5-45B3-0DBE-2C8D-287A197533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5334000"/>
            <a:ext cx="3276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4. Deakzentuierung</a:t>
            </a:r>
          </a:p>
        </p:txBody>
      </p:sp>
      <p:sp>
        <p:nvSpPr>
          <p:cNvPr id="14343" name="TextBox 7">
            <a:extLst>
              <a:ext uri="{FF2B5EF4-FFF2-40B4-BE49-F238E27FC236}">
                <a16:creationId xmlns:a16="http://schemas.microsoft.com/office/drawing/2014/main" id="{DD1382C2-E93B-DB05-D621-E450A1DC7F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5867400"/>
            <a:ext cx="7239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solidFill>
                  <a:srgbClr val="000000"/>
                </a:solidFill>
                <a:latin typeface="Calibri" panose="020F0502020204030204" pitchFamily="34" charset="0"/>
              </a:rPr>
              <a:t>5. Die phonetische Differenzierung zwischen engem und breitem Fokus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B5AE997-A4BE-B687-A7F2-82C46A2C47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0"/>
            <a:ext cx="3581400" cy="461963"/>
          </a:xfrm>
          <a:prstGeom prst="rect">
            <a:avLst/>
          </a:prstGeom>
          <a:gradFill rotWithShape="1">
            <a:gsLst>
              <a:gs pos="0">
                <a:srgbClr val="F0FFFF"/>
              </a:gs>
              <a:gs pos="64999">
                <a:srgbClr val="DDFEFF"/>
              </a:gs>
              <a:gs pos="100000">
                <a:srgbClr val="CFFFFF"/>
              </a:gs>
            </a:gsLst>
            <a:lin ang="5400000" scaled="1"/>
          </a:gradFill>
          <a:ln w="9525">
            <a:solidFill>
              <a:srgbClr val="B6DCDF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de-DE" dirty="0" err="1">
                <a:solidFill>
                  <a:srgbClr val="000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Contingency</a:t>
            </a:r>
            <a:r>
              <a:rPr lang="de-DE" dirty="0">
                <a:solidFill>
                  <a:srgbClr val="000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 </a:t>
            </a:r>
            <a:r>
              <a:rPr lang="de-DE" dirty="0" err="1">
                <a:solidFill>
                  <a:srgbClr val="000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broad</a:t>
            </a:r>
            <a:r>
              <a:rPr lang="de-DE" dirty="0">
                <a:solidFill>
                  <a:srgbClr val="000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 focus</a:t>
            </a:r>
            <a:r>
              <a:rPr lang="de-DE" baseline="30000" dirty="0">
                <a:solidFill>
                  <a:srgbClr val="000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1</a:t>
            </a:r>
          </a:p>
        </p:txBody>
      </p:sp>
      <p:sp>
        <p:nvSpPr>
          <p:cNvPr id="23554" name="TextBox 2">
            <a:extLst>
              <a:ext uri="{FF2B5EF4-FFF2-40B4-BE49-F238E27FC236}">
                <a16:creationId xmlns:a16="http://schemas.microsoft.com/office/drawing/2014/main" id="{BD15BAB4-D658-8887-D5DF-32153C4218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57200"/>
            <a:ext cx="87630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Manche (eher seltene) Äußerungen haben zwei Interpretationen mit breitem Fokus: </a:t>
            </a:r>
            <a:r>
              <a:rPr lang="de-DE" altLang="de-DE" sz="2400" b="1">
                <a:latin typeface="Calibri" panose="020F0502020204030204" pitchFamily="34" charset="0"/>
              </a:rPr>
              <a:t>presentationa</a:t>
            </a:r>
            <a:r>
              <a:rPr lang="de-DE" altLang="de-DE" sz="2400">
                <a:latin typeface="Calibri" panose="020F0502020204030204" pitchFamily="34" charset="0"/>
              </a:rPr>
              <a:t>l (neue Information wird hinzugefügt) und </a:t>
            </a:r>
            <a:r>
              <a:rPr lang="de-DE" altLang="de-DE" sz="2400" b="1">
                <a:latin typeface="Calibri" panose="020F0502020204030204" pitchFamily="34" charset="0"/>
              </a:rPr>
              <a:t>contingency</a:t>
            </a:r>
            <a:r>
              <a:rPr lang="de-DE" altLang="de-DE" sz="2400">
                <a:latin typeface="Calibri" panose="020F0502020204030204" pitchFamily="34" charset="0"/>
              </a:rPr>
              <a:t> (die eine Bedingung ausdrückt). Im contingency broad focus fällt der nuklear Akzent auf dem Verb (oder der Satz wird in zwei Intermediärphrasen aufgeteilt mit ip Grenze zwischen Nomen und Verb)</a:t>
            </a:r>
            <a:r>
              <a:rPr lang="de-DE" altLang="de-DE" sz="2400" baseline="30000">
                <a:latin typeface="Calibri" panose="020F0502020204030204" pitchFamily="34" charset="0"/>
              </a:rPr>
              <a:t>2</a:t>
            </a:r>
            <a:r>
              <a:rPr lang="de-DE" altLang="de-DE" sz="2400">
                <a:latin typeface="Calibri" panose="020F0502020204030204" pitchFamily="34" charset="0"/>
              </a:rPr>
              <a:t>.</a:t>
            </a:r>
          </a:p>
        </p:txBody>
      </p:sp>
      <p:sp>
        <p:nvSpPr>
          <p:cNvPr id="23555" name="TextBox 1">
            <a:extLst>
              <a:ext uri="{FF2B5EF4-FFF2-40B4-BE49-F238E27FC236}">
                <a16:creationId xmlns:a16="http://schemas.microsoft.com/office/drawing/2014/main" id="{B628690B-B34E-1E85-CA3D-6BFF11A9AE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3352800"/>
            <a:ext cx="3657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solidFill>
                  <a:srgbClr val="0000FF"/>
                </a:solidFill>
                <a:latin typeface="Calibri" panose="020F0502020204030204" pitchFamily="34" charset="0"/>
              </a:rPr>
              <a:t>Presentational broad focus</a:t>
            </a:r>
          </a:p>
        </p:txBody>
      </p:sp>
      <p:sp>
        <p:nvSpPr>
          <p:cNvPr id="23556" name="TextBox 1">
            <a:extLst>
              <a:ext uri="{FF2B5EF4-FFF2-40B4-BE49-F238E27FC236}">
                <a16:creationId xmlns:a16="http://schemas.microsoft.com/office/drawing/2014/main" id="{7161F8A3-C647-974E-82E9-DA08481AB3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4191000"/>
            <a:ext cx="3581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solidFill>
                  <a:srgbClr val="0000FF"/>
                </a:solidFill>
                <a:latin typeface="Calibri" panose="020F0502020204030204" pitchFamily="34" charset="0"/>
              </a:rPr>
              <a:t>Contingency broad focus</a:t>
            </a:r>
          </a:p>
        </p:txBody>
      </p:sp>
      <p:sp>
        <p:nvSpPr>
          <p:cNvPr id="6" name="TextBox 11">
            <a:extLst>
              <a:ext uri="{FF2B5EF4-FFF2-40B4-BE49-F238E27FC236}">
                <a16:creationId xmlns:a16="http://schemas.microsoft.com/office/drawing/2014/main" id="{1E9AB56B-2BC4-8E5A-0384-065BCCFD9E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4191000"/>
            <a:ext cx="4648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[</a:t>
            </a:r>
            <a:r>
              <a:rPr lang="de-DE" altLang="de-DE" sz="2400">
                <a:solidFill>
                  <a:srgbClr val="000000"/>
                </a:solidFill>
                <a:latin typeface="Calibri" panose="020F0502020204030204" pitchFamily="34" charset="0"/>
              </a:rPr>
              <a:t>A</a:t>
            </a:r>
            <a:r>
              <a:rPr lang="de-DE" altLang="de-DE" sz="2400">
                <a:latin typeface="Calibri" panose="020F0502020204030204" pitchFamily="34" charset="0"/>
              </a:rPr>
              <a:t>nzüge müssen ge</a:t>
            </a:r>
            <a:r>
              <a:rPr lang="de-DE" altLang="de-DE" sz="2400">
                <a:solidFill>
                  <a:srgbClr val="FF0000"/>
                </a:solidFill>
                <a:latin typeface="Calibri" panose="020F0502020204030204" pitchFamily="34" charset="0"/>
              </a:rPr>
              <a:t>trag</a:t>
            </a:r>
            <a:r>
              <a:rPr lang="de-DE" altLang="de-DE" sz="2400">
                <a:latin typeface="Calibri" panose="020F0502020204030204" pitchFamily="34" charset="0"/>
              </a:rPr>
              <a:t>en werden]</a:t>
            </a:r>
            <a:r>
              <a:rPr lang="de-DE" altLang="de-DE" sz="2400" baseline="-25000">
                <a:latin typeface="Calibri" panose="020F0502020204030204" pitchFamily="34" charset="0"/>
              </a:rPr>
              <a:t>F</a:t>
            </a:r>
          </a:p>
        </p:txBody>
      </p:sp>
      <p:sp>
        <p:nvSpPr>
          <p:cNvPr id="7" name="TextBox 14">
            <a:extLst>
              <a:ext uri="{FF2B5EF4-FFF2-40B4-BE49-F238E27FC236}">
                <a16:creationId xmlns:a16="http://schemas.microsoft.com/office/drawing/2014/main" id="{A4E42A5A-5DEE-9926-D8C4-7815969E03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4648200"/>
            <a:ext cx="77724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solidFill>
                  <a:srgbClr val="0000FF"/>
                </a:solidFill>
                <a:latin typeface="Calibri" panose="020F0502020204030204" pitchFamily="34" charset="0"/>
              </a:rPr>
              <a:t>Contingency</a:t>
            </a:r>
            <a:r>
              <a:rPr lang="de-DE" altLang="de-DE" sz="2400">
                <a:latin typeface="Calibri" panose="020F0502020204030204" pitchFamily="34" charset="0"/>
              </a:rPr>
              <a:t>: </a:t>
            </a:r>
            <a:r>
              <a:rPr lang="de-DE" altLang="de-DE" sz="2400">
                <a:solidFill>
                  <a:srgbClr val="0000FF"/>
                </a:solidFill>
                <a:latin typeface="Calibri" panose="020F0502020204030204" pitchFamily="34" charset="0"/>
              </a:rPr>
              <a:t>Wenn</a:t>
            </a:r>
            <a:r>
              <a:rPr lang="de-DE" altLang="de-DE" sz="2400">
                <a:latin typeface="Calibri" panose="020F0502020204030204" pitchFamily="34" charset="0"/>
              </a:rPr>
              <a:t> Sie einen Anzug mit dabei haben, dann müssen Sie ihn (wie eine Tasche mit der Hand) tragen.</a:t>
            </a:r>
          </a:p>
        </p:txBody>
      </p:sp>
      <p:grpSp>
        <p:nvGrpSpPr>
          <p:cNvPr id="3" name="Group 21">
            <a:extLst>
              <a:ext uri="{FF2B5EF4-FFF2-40B4-BE49-F238E27FC236}">
                <a16:creationId xmlns:a16="http://schemas.microsoft.com/office/drawing/2014/main" id="{C71C34FD-B442-F9B4-32A4-16DDA3B8EF1E}"/>
              </a:ext>
            </a:extLst>
          </p:cNvPr>
          <p:cNvGrpSpPr>
            <a:grpSpLocks/>
          </p:cNvGrpSpPr>
          <p:nvPr/>
        </p:nvGrpSpPr>
        <p:grpSpPr bwMode="auto">
          <a:xfrm>
            <a:off x="304800" y="2895600"/>
            <a:ext cx="8610600" cy="1300163"/>
            <a:chOff x="228600" y="457200"/>
            <a:chExt cx="8610600" cy="1300163"/>
          </a:xfrm>
        </p:grpSpPr>
        <p:sp>
          <p:nvSpPr>
            <p:cNvPr id="23561" name="TextBox 9">
              <a:extLst>
                <a:ext uri="{FF2B5EF4-FFF2-40B4-BE49-F238E27FC236}">
                  <a16:creationId xmlns:a16="http://schemas.microsoft.com/office/drawing/2014/main" id="{11E5E058-4D39-9FEC-02ED-74154F370C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8600" y="457200"/>
              <a:ext cx="44196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Und was stand auf der Einladung?</a:t>
              </a:r>
            </a:p>
          </p:txBody>
        </p:sp>
        <p:sp>
          <p:nvSpPr>
            <p:cNvPr id="23562" name="TextBox 10">
              <a:extLst>
                <a:ext uri="{FF2B5EF4-FFF2-40B4-BE49-F238E27FC236}">
                  <a16:creationId xmlns:a16="http://schemas.microsoft.com/office/drawing/2014/main" id="{4880655E-ECD5-4D69-B33C-0FCAAA5A701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8600" y="914400"/>
              <a:ext cx="48768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[</a:t>
              </a:r>
              <a:r>
                <a:rPr lang="de-DE" altLang="de-DE" sz="2400">
                  <a:solidFill>
                    <a:srgbClr val="FF0000"/>
                  </a:solidFill>
                  <a:latin typeface="Calibri" panose="020F0502020204030204" pitchFamily="34" charset="0"/>
                </a:rPr>
                <a:t>An</a:t>
              </a:r>
              <a:r>
                <a:rPr lang="de-DE" altLang="de-DE" sz="2400">
                  <a:latin typeface="Calibri" panose="020F0502020204030204" pitchFamily="34" charset="0"/>
                </a:rPr>
                <a:t>züge müssen getragen werden]</a:t>
              </a:r>
              <a:r>
                <a:rPr lang="de-DE" altLang="de-DE" sz="2400" baseline="-25000">
                  <a:latin typeface="Calibri" panose="020F0502020204030204" pitchFamily="34" charset="0"/>
                </a:rPr>
                <a:t>F</a:t>
              </a:r>
            </a:p>
          </p:txBody>
        </p:sp>
        <p:sp>
          <p:nvSpPr>
            <p:cNvPr id="23563" name="TextBox 19">
              <a:extLst>
                <a:ext uri="{FF2B5EF4-FFF2-40B4-BE49-F238E27FC236}">
                  <a16:creationId xmlns:a16="http://schemas.microsoft.com/office/drawing/2014/main" id="{E4B71200-BF85-6CB8-493F-845EEBDB47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34000" y="1295400"/>
              <a:ext cx="35052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Neue Info.</a:t>
              </a:r>
            </a:p>
          </p:txBody>
        </p:sp>
      </p:grpSp>
      <p:sp>
        <p:nvSpPr>
          <p:cNvPr id="23560" name="TextBox 11">
            <a:extLst>
              <a:ext uri="{FF2B5EF4-FFF2-40B4-BE49-F238E27FC236}">
                <a16:creationId xmlns:a16="http://schemas.microsoft.com/office/drawing/2014/main" id="{D8F34D88-6127-95AD-33BD-9419ED32E8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6019800"/>
            <a:ext cx="8839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1800">
                <a:latin typeface="Calibri" panose="020F0502020204030204" pitchFamily="34" charset="0"/>
                <a:hlinkClick r:id="rId2"/>
              </a:rPr>
              <a:t>1. Gussenhoven (2007) </a:t>
            </a:r>
            <a:r>
              <a:rPr lang="en-US" altLang="de-DE" sz="1800">
                <a:latin typeface="Calibri" panose="020F0502020204030204" pitchFamily="34" charset="0"/>
              </a:rPr>
              <a:t>In C. Lee, M. Gordon &amp; D. Büring Eds. Auch in </a:t>
            </a:r>
            <a:r>
              <a:rPr lang="en-US" altLang="de-DE" sz="1800" b="1">
                <a:latin typeface="Calibri" panose="020F0502020204030204" pitchFamily="34" charset="0"/>
              </a:rPr>
              <a:t>gussenhoven07.pdf</a:t>
            </a:r>
            <a:r>
              <a:rPr lang="en-US" altLang="de-DE" sz="1800">
                <a:latin typeface="Calibri" panose="020F0502020204030204" pitchFamily="34" charset="0"/>
              </a:rPr>
              <a:t> vorhanden. 2. </a:t>
            </a:r>
            <a:r>
              <a:rPr lang="de-DE" altLang="de-DE" sz="1800">
                <a:latin typeface="Calibri" panose="020F0502020204030204" pitchFamily="34" charset="0"/>
              </a:rPr>
              <a:t>Ladd (2008), </a:t>
            </a:r>
            <a:r>
              <a:rPr lang="de-DE" altLang="de-DE" sz="1800" i="1">
                <a:latin typeface="Calibri" panose="020F0502020204030204" pitchFamily="34" charset="0"/>
              </a:rPr>
              <a:t>Intonational Phonology </a:t>
            </a:r>
            <a:r>
              <a:rPr lang="de-DE" altLang="de-DE" sz="1800">
                <a:latin typeface="Calibri" panose="020F0502020204030204" pitchFamily="34" charset="0"/>
              </a:rPr>
              <a:t>S.277, Bib.Lad3.2a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>
            <a:extLst>
              <a:ext uri="{FF2B5EF4-FFF2-40B4-BE49-F238E27FC236}">
                <a16:creationId xmlns:a16="http://schemas.microsoft.com/office/drawing/2014/main" id="{35127145-A040-F295-D145-8B8519598F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0"/>
            <a:ext cx="3581400" cy="461963"/>
          </a:xfrm>
          <a:prstGeom prst="rect">
            <a:avLst/>
          </a:prstGeom>
          <a:gradFill rotWithShape="1">
            <a:gsLst>
              <a:gs pos="0">
                <a:srgbClr val="F0FFFF"/>
              </a:gs>
              <a:gs pos="64999">
                <a:srgbClr val="DDFEFF"/>
              </a:gs>
              <a:gs pos="100000">
                <a:srgbClr val="CFFFFF"/>
              </a:gs>
            </a:gsLst>
            <a:lin ang="5400000" scaled="1"/>
          </a:gradFill>
          <a:ln w="9525">
            <a:solidFill>
              <a:srgbClr val="B6DCDF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de-DE" dirty="0" err="1">
                <a:solidFill>
                  <a:srgbClr val="000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Contingency</a:t>
            </a:r>
            <a:r>
              <a:rPr lang="de-DE" dirty="0">
                <a:solidFill>
                  <a:srgbClr val="000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 </a:t>
            </a:r>
            <a:r>
              <a:rPr lang="de-DE" dirty="0" err="1">
                <a:solidFill>
                  <a:srgbClr val="000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broad</a:t>
            </a:r>
            <a:r>
              <a:rPr lang="de-DE" dirty="0">
                <a:solidFill>
                  <a:srgbClr val="000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 focus</a:t>
            </a:r>
            <a:r>
              <a:rPr lang="de-DE" baseline="30000" dirty="0">
                <a:solidFill>
                  <a:srgbClr val="000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1</a:t>
            </a:r>
          </a:p>
        </p:txBody>
      </p:sp>
      <p:grpSp>
        <p:nvGrpSpPr>
          <p:cNvPr id="24578" name="Group 21">
            <a:extLst>
              <a:ext uri="{FF2B5EF4-FFF2-40B4-BE49-F238E27FC236}">
                <a16:creationId xmlns:a16="http://schemas.microsoft.com/office/drawing/2014/main" id="{9A2BE363-8A0D-EE66-ECEB-7DD55A3B346E}"/>
              </a:ext>
            </a:extLst>
          </p:cNvPr>
          <p:cNvGrpSpPr>
            <a:grpSpLocks/>
          </p:cNvGrpSpPr>
          <p:nvPr/>
        </p:nvGrpSpPr>
        <p:grpSpPr bwMode="auto">
          <a:xfrm>
            <a:off x="228600" y="457200"/>
            <a:ext cx="8686800" cy="2336800"/>
            <a:chOff x="228600" y="457200"/>
            <a:chExt cx="8686800" cy="2336800"/>
          </a:xfrm>
        </p:grpSpPr>
        <p:sp>
          <p:nvSpPr>
            <p:cNvPr id="24589" name="TextBox 1">
              <a:extLst>
                <a:ext uri="{FF2B5EF4-FFF2-40B4-BE49-F238E27FC236}">
                  <a16:creationId xmlns:a16="http://schemas.microsoft.com/office/drawing/2014/main" id="{F97B8B12-3FE0-A64F-F130-1A632C60D38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57800" y="914400"/>
              <a:ext cx="3657600" cy="338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1600">
                  <a:solidFill>
                    <a:schemeClr val="bg2"/>
                  </a:solidFill>
                  <a:latin typeface="Calibri" panose="020F0502020204030204" pitchFamily="34" charset="0"/>
                </a:rPr>
                <a:t>Presentational broad focus</a:t>
              </a:r>
            </a:p>
          </p:txBody>
        </p:sp>
        <p:sp>
          <p:nvSpPr>
            <p:cNvPr id="24590" name="TextBox 1">
              <a:extLst>
                <a:ext uri="{FF2B5EF4-FFF2-40B4-BE49-F238E27FC236}">
                  <a16:creationId xmlns:a16="http://schemas.microsoft.com/office/drawing/2014/main" id="{56082E8C-5134-D5D1-5813-C063934342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57800" y="1752600"/>
              <a:ext cx="3581400" cy="338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1600">
                  <a:solidFill>
                    <a:schemeClr val="bg2"/>
                  </a:solidFill>
                  <a:latin typeface="Calibri" panose="020F0502020204030204" pitchFamily="34" charset="0"/>
                </a:rPr>
                <a:t>Contingency broad focus</a:t>
              </a:r>
            </a:p>
          </p:txBody>
        </p:sp>
        <p:sp>
          <p:nvSpPr>
            <p:cNvPr id="24591" name="TextBox 11">
              <a:extLst>
                <a:ext uri="{FF2B5EF4-FFF2-40B4-BE49-F238E27FC236}">
                  <a16:creationId xmlns:a16="http://schemas.microsoft.com/office/drawing/2014/main" id="{953ED633-24F9-2BCE-00CE-7C2670C3375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1000" y="1752600"/>
              <a:ext cx="4648200" cy="338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1600">
                  <a:solidFill>
                    <a:schemeClr val="bg2"/>
                  </a:solidFill>
                  <a:latin typeface="Calibri" panose="020F0502020204030204" pitchFamily="34" charset="0"/>
                </a:rPr>
                <a:t>[Anzüge müssen getragen werden]</a:t>
              </a:r>
              <a:r>
                <a:rPr lang="de-DE" altLang="de-DE" sz="1600" baseline="-25000">
                  <a:solidFill>
                    <a:schemeClr val="bg2"/>
                  </a:solidFill>
                  <a:latin typeface="Calibri" panose="020F0502020204030204" pitchFamily="34" charset="0"/>
                </a:rPr>
                <a:t>F</a:t>
              </a:r>
            </a:p>
          </p:txBody>
        </p:sp>
        <p:sp>
          <p:nvSpPr>
            <p:cNvPr id="24592" name="TextBox 14">
              <a:extLst>
                <a:ext uri="{FF2B5EF4-FFF2-40B4-BE49-F238E27FC236}">
                  <a16:creationId xmlns:a16="http://schemas.microsoft.com/office/drawing/2014/main" id="{47B715E6-6436-C022-3E0A-5E5E79604B6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7200" y="2209800"/>
              <a:ext cx="7772400" cy="584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1600">
                  <a:solidFill>
                    <a:schemeClr val="bg2"/>
                  </a:solidFill>
                  <a:latin typeface="Calibri" panose="020F0502020204030204" pitchFamily="34" charset="0"/>
                </a:rPr>
                <a:t>Contingency: Wenn Sie einen Anzug mit dabei haben, dann müssen Sie ihn (wie eine Tasche mit der Hand) tragen.</a:t>
              </a:r>
            </a:p>
          </p:txBody>
        </p:sp>
        <p:grpSp>
          <p:nvGrpSpPr>
            <p:cNvPr id="24593" name="Group 21">
              <a:extLst>
                <a:ext uri="{FF2B5EF4-FFF2-40B4-BE49-F238E27FC236}">
                  <a16:creationId xmlns:a16="http://schemas.microsoft.com/office/drawing/2014/main" id="{6616CAC1-A026-D44F-C46B-B35A0DF53E1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8600" y="457200"/>
              <a:ext cx="8610600" cy="1176338"/>
              <a:chOff x="228600" y="457200"/>
              <a:chExt cx="8610600" cy="1176754"/>
            </a:xfrm>
          </p:grpSpPr>
          <p:sp>
            <p:nvSpPr>
              <p:cNvPr id="24594" name="TextBox 9">
                <a:extLst>
                  <a:ext uri="{FF2B5EF4-FFF2-40B4-BE49-F238E27FC236}">
                    <a16:creationId xmlns:a16="http://schemas.microsoft.com/office/drawing/2014/main" id="{9C9A8AD9-558B-5DB5-9FF8-DAA5C56E047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8600" y="457200"/>
                <a:ext cx="4419600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de-DE" altLang="de-DE" sz="1600">
                    <a:solidFill>
                      <a:schemeClr val="bg2"/>
                    </a:solidFill>
                    <a:latin typeface="Calibri" panose="020F0502020204030204" pitchFamily="34" charset="0"/>
                  </a:rPr>
                  <a:t>Und was stand auf der Einladung?</a:t>
                </a:r>
              </a:p>
            </p:txBody>
          </p:sp>
          <p:sp>
            <p:nvSpPr>
              <p:cNvPr id="24595" name="TextBox 10">
                <a:extLst>
                  <a:ext uri="{FF2B5EF4-FFF2-40B4-BE49-F238E27FC236}">
                    <a16:creationId xmlns:a16="http://schemas.microsoft.com/office/drawing/2014/main" id="{ED4848B8-CB67-6571-CDDF-270D09F48F9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8600" y="914400"/>
                <a:ext cx="4876800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de-DE" altLang="de-DE" sz="1600">
                    <a:solidFill>
                      <a:schemeClr val="bg2"/>
                    </a:solidFill>
                    <a:latin typeface="Calibri" panose="020F0502020204030204" pitchFamily="34" charset="0"/>
                  </a:rPr>
                  <a:t>[Anzüge müssen getragen werden]</a:t>
                </a:r>
                <a:r>
                  <a:rPr lang="de-DE" altLang="de-DE" sz="1600" baseline="-25000">
                    <a:solidFill>
                      <a:schemeClr val="bg2"/>
                    </a:solidFill>
                    <a:latin typeface="Calibri" panose="020F0502020204030204" pitchFamily="34" charset="0"/>
                  </a:rPr>
                  <a:t>F</a:t>
                </a:r>
              </a:p>
            </p:txBody>
          </p:sp>
          <p:sp>
            <p:nvSpPr>
              <p:cNvPr id="24596" name="TextBox 19">
                <a:extLst>
                  <a:ext uri="{FF2B5EF4-FFF2-40B4-BE49-F238E27FC236}">
                    <a16:creationId xmlns:a16="http://schemas.microsoft.com/office/drawing/2014/main" id="{CF21C070-5350-204E-A15E-47497CBE393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334000" y="1295400"/>
                <a:ext cx="3505200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de-DE" altLang="de-DE" sz="1600">
                    <a:solidFill>
                      <a:schemeClr val="bg2"/>
                    </a:solidFill>
                    <a:latin typeface="Calibri" panose="020F0502020204030204" pitchFamily="34" charset="0"/>
                  </a:rPr>
                  <a:t>Neue Info.</a:t>
                </a:r>
              </a:p>
            </p:txBody>
          </p:sp>
        </p:grpSp>
      </p:grpSp>
      <p:grpSp>
        <p:nvGrpSpPr>
          <p:cNvPr id="6" name="Group 22">
            <a:extLst>
              <a:ext uri="{FF2B5EF4-FFF2-40B4-BE49-F238E27FC236}">
                <a16:creationId xmlns:a16="http://schemas.microsoft.com/office/drawing/2014/main" id="{AD2FA634-06F1-C34E-9FAA-E2779853D410}"/>
              </a:ext>
            </a:extLst>
          </p:cNvPr>
          <p:cNvGrpSpPr>
            <a:grpSpLocks/>
          </p:cNvGrpSpPr>
          <p:nvPr/>
        </p:nvGrpSpPr>
        <p:grpSpPr bwMode="auto">
          <a:xfrm>
            <a:off x="457200" y="5029200"/>
            <a:ext cx="8305800" cy="538163"/>
            <a:chOff x="457200" y="5029200"/>
            <a:chExt cx="8305800" cy="538163"/>
          </a:xfrm>
        </p:grpSpPr>
        <p:sp>
          <p:nvSpPr>
            <p:cNvPr id="24587" name="TextBox 18">
              <a:extLst>
                <a:ext uri="{FF2B5EF4-FFF2-40B4-BE49-F238E27FC236}">
                  <a16:creationId xmlns:a16="http://schemas.microsoft.com/office/drawing/2014/main" id="{FC72E0C6-C396-74B4-B8D5-B79C89FCA9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7200" y="5105400"/>
              <a:ext cx="33528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[</a:t>
              </a:r>
              <a:r>
                <a:rPr lang="de-DE" altLang="de-DE" sz="2400">
                  <a:solidFill>
                    <a:srgbClr val="FF0000"/>
                  </a:solidFill>
                  <a:latin typeface="Calibri" panose="020F0502020204030204" pitchFamily="34" charset="0"/>
                </a:rPr>
                <a:t>Dogs</a:t>
              </a:r>
              <a:r>
                <a:rPr lang="de-DE" altLang="de-DE" sz="2400">
                  <a:latin typeface="Calibri" panose="020F0502020204030204" pitchFamily="34" charset="0"/>
                </a:rPr>
                <a:t> must be carried]</a:t>
              </a:r>
              <a:r>
                <a:rPr lang="de-DE" altLang="de-DE" sz="2400" baseline="-25000">
                  <a:latin typeface="Calibri" panose="020F0502020204030204" pitchFamily="34" charset="0"/>
                </a:rPr>
                <a:t>F</a:t>
              </a:r>
            </a:p>
          </p:txBody>
        </p:sp>
        <p:sp>
          <p:nvSpPr>
            <p:cNvPr id="24588" name="TextBox 1">
              <a:extLst>
                <a:ext uri="{FF2B5EF4-FFF2-40B4-BE49-F238E27FC236}">
                  <a16:creationId xmlns:a16="http://schemas.microsoft.com/office/drawing/2014/main" id="{B406B1D4-4E73-E88E-CEC4-CDEB2CD4406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05400" y="5029200"/>
              <a:ext cx="36576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solidFill>
                    <a:srgbClr val="0000FF"/>
                  </a:solidFill>
                  <a:latin typeface="Calibri" panose="020F0502020204030204" pitchFamily="34" charset="0"/>
                </a:rPr>
                <a:t>Presentational broad focus</a:t>
              </a:r>
            </a:p>
          </p:txBody>
        </p:sp>
      </p:grpSp>
      <p:sp>
        <p:nvSpPr>
          <p:cNvPr id="23571" name="TextBox 21">
            <a:extLst>
              <a:ext uri="{FF2B5EF4-FFF2-40B4-BE49-F238E27FC236}">
                <a16:creationId xmlns:a16="http://schemas.microsoft.com/office/drawing/2014/main" id="{735324C4-36A2-3347-FA5C-CC8FCECB4E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5562600"/>
            <a:ext cx="41148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Neue Info: Sie dürfen nur mit Hund auf die Rolltreppe</a:t>
            </a:r>
          </a:p>
        </p:txBody>
      </p:sp>
      <p:sp>
        <p:nvSpPr>
          <p:cNvPr id="24585" name="TextBox 17">
            <a:extLst>
              <a:ext uri="{FF2B5EF4-FFF2-40B4-BE49-F238E27FC236}">
                <a16:creationId xmlns:a16="http://schemas.microsoft.com/office/drawing/2014/main" id="{CD7D0516-1455-EB8A-6DAE-46944026AB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4191000"/>
            <a:ext cx="77724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Contingency: Wenn Sie einen Hund mit dabei haben, dann müssen Sie ihn auf der Rolltreppe tragen</a:t>
            </a:r>
          </a:p>
        </p:txBody>
      </p:sp>
      <p:sp>
        <p:nvSpPr>
          <p:cNvPr id="24582" name="TextBox 6">
            <a:extLst>
              <a:ext uri="{FF2B5EF4-FFF2-40B4-BE49-F238E27FC236}">
                <a16:creationId xmlns:a16="http://schemas.microsoft.com/office/drawing/2014/main" id="{C08DF327-097E-F96E-A933-FEEE2AF79A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3657600"/>
            <a:ext cx="3429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[Dogs must be </a:t>
            </a:r>
            <a:r>
              <a:rPr lang="de-DE" altLang="de-DE" sz="2400">
                <a:solidFill>
                  <a:srgbClr val="FF0000"/>
                </a:solidFill>
                <a:latin typeface="Calibri" panose="020F0502020204030204" pitchFamily="34" charset="0"/>
              </a:rPr>
              <a:t>carried</a:t>
            </a:r>
            <a:r>
              <a:rPr lang="de-DE" altLang="de-DE" sz="2400">
                <a:latin typeface="Calibri" panose="020F0502020204030204" pitchFamily="34" charset="0"/>
              </a:rPr>
              <a:t>]</a:t>
            </a:r>
            <a:r>
              <a:rPr lang="de-DE" altLang="de-DE" sz="2400" baseline="-25000">
                <a:latin typeface="Calibri" panose="020F0502020204030204" pitchFamily="34" charset="0"/>
              </a:rPr>
              <a:t>F</a:t>
            </a:r>
          </a:p>
        </p:txBody>
      </p:sp>
      <p:sp>
        <p:nvSpPr>
          <p:cNvPr id="24583" name="TextBox 15">
            <a:extLst>
              <a:ext uri="{FF2B5EF4-FFF2-40B4-BE49-F238E27FC236}">
                <a16:creationId xmlns:a16="http://schemas.microsoft.com/office/drawing/2014/main" id="{C287C338-DCEA-15D2-2C66-4F4FEBB2E9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3200400"/>
            <a:ext cx="670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Auf dem Schild vor der Rolltreppe steht</a:t>
            </a:r>
            <a:r>
              <a:rPr lang="de-DE" altLang="de-DE" sz="2400" baseline="30000">
                <a:latin typeface="Calibri" panose="020F0502020204030204" pitchFamily="34" charset="0"/>
              </a:rPr>
              <a:t>1,2</a:t>
            </a:r>
          </a:p>
        </p:txBody>
      </p:sp>
      <p:sp>
        <p:nvSpPr>
          <p:cNvPr id="24584" name="TextBox 1">
            <a:extLst>
              <a:ext uri="{FF2B5EF4-FFF2-40B4-BE49-F238E27FC236}">
                <a16:creationId xmlns:a16="http://schemas.microsoft.com/office/drawing/2014/main" id="{CE6B4AF3-43C6-4B47-3FFF-364917B397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3657600"/>
            <a:ext cx="3733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solidFill>
                  <a:srgbClr val="0000FF"/>
                </a:solidFill>
                <a:latin typeface="Calibri" panose="020F0502020204030204" pitchFamily="34" charset="0"/>
              </a:rPr>
              <a:t>Contingency broad focus</a:t>
            </a:r>
          </a:p>
        </p:txBody>
      </p:sp>
      <p:sp>
        <p:nvSpPr>
          <p:cNvPr id="2" name="TextBox 16">
            <a:extLst>
              <a:ext uri="{FF2B5EF4-FFF2-40B4-BE49-F238E27FC236}">
                <a16:creationId xmlns:a16="http://schemas.microsoft.com/office/drawing/2014/main" id="{C1AB479E-7F4B-8EBD-4B3F-98B54D6CF6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6334125"/>
            <a:ext cx="419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400">
                <a:latin typeface="Calibri" panose="020F0502020204030204" pitchFamily="34" charset="0"/>
              </a:rPr>
              <a:t>2. Halliday, M. (1967). </a:t>
            </a:r>
            <a:r>
              <a:rPr lang="de-DE" altLang="de-DE" sz="1400" i="1">
                <a:latin typeface="Calibri" panose="020F0502020204030204" pitchFamily="34" charset="0"/>
              </a:rPr>
              <a:t>Intonation and Grammar in British English</a:t>
            </a:r>
            <a:r>
              <a:rPr lang="de-DE" altLang="de-DE" sz="1400">
                <a:latin typeface="Calibri" panose="020F0502020204030204" pitchFamily="34" charset="0"/>
              </a:rPr>
              <a:t>. Mouton</a:t>
            </a:r>
          </a:p>
        </p:txBody>
      </p:sp>
      <p:sp>
        <p:nvSpPr>
          <p:cNvPr id="24586" name="TextBox 19">
            <a:extLst>
              <a:ext uri="{FF2B5EF4-FFF2-40B4-BE49-F238E27FC236}">
                <a16:creationId xmlns:a16="http://schemas.microsoft.com/office/drawing/2014/main" id="{D837A97F-9320-76A5-AA42-7AF5541D28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5791200"/>
            <a:ext cx="441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600">
                <a:latin typeface="Calibri" panose="020F0502020204030204" pitchFamily="34" charset="0"/>
              </a:rPr>
              <a:t>1. Siehe Ladd (2008), </a:t>
            </a:r>
            <a:r>
              <a:rPr lang="de-DE" altLang="de-DE" sz="1600" i="1">
                <a:latin typeface="Calibri" panose="020F0502020204030204" pitchFamily="34" charset="0"/>
              </a:rPr>
              <a:t>Intonational Phonology </a:t>
            </a:r>
            <a:r>
              <a:rPr lang="de-DE" altLang="de-DE" sz="1600">
                <a:latin typeface="Calibri" panose="020F0502020204030204" pitchFamily="34" charset="0"/>
              </a:rPr>
              <a:t>S.277, Bib.Lad3.2a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71" grpId="0"/>
      <p:bldP spid="2458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7A892F0-C054-D904-50CB-E21BB9EBD1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0"/>
            <a:ext cx="4724400" cy="461963"/>
          </a:xfrm>
          <a:prstGeom prst="rect">
            <a:avLst/>
          </a:prstGeom>
          <a:gradFill rotWithShape="1">
            <a:gsLst>
              <a:gs pos="0">
                <a:srgbClr val="F0FFFF"/>
              </a:gs>
              <a:gs pos="64999">
                <a:srgbClr val="DDFEFF"/>
              </a:gs>
              <a:gs pos="100000">
                <a:srgbClr val="CFFFFF"/>
              </a:gs>
            </a:gsLst>
            <a:lin ang="5400000" scaled="1"/>
          </a:gradFill>
          <a:ln w="9525">
            <a:solidFill>
              <a:srgbClr val="B6DCDF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de-DE">
                <a:solidFill>
                  <a:srgbClr val="000000"/>
                </a:solidFill>
                <a:latin typeface="Calibri" pitchFamily="4" charset="0"/>
                <a:ea typeface="Calibri" pitchFamily="4" charset="0"/>
                <a:cs typeface="Calibri" pitchFamily="4" charset="0"/>
              </a:rPr>
              <a:t>3. Enger Fokus und die Bedeutung</a:t>
            </a:r>
            <a:r>
              <a:rPr lang="de-DE" baseline="30000">
                <a:solidFill>
                  <a:srgbClr val="000000"/>
                </a:solidFill>
                <a:latin typeface="Calibri" pitchFamily="4" charset="0"/>
                <a:ea typeface="Calibri" pitchFamily="4" charset="0"/>
                <a:cs typeface="Calibri" pitchFamily="4" charset="0"/>
              </a:rPr>
              <a:t>1</a:t>
            </a:r>
          </a:p>
        </p:txBody>
      </p:sp>
      <p:sp>
        <p:nvSpPr>
          <p:cNvPr id="25602" name="TextBox 2">
            <a:extLst>
              <a:ext uri="{FF2B5EF4-FFF2-40B4-BE49-F238E27FC236}">
                <a16:creationId xmlns:a16="http://schemas.microsoft.com/office/drawing/2014/main" id="{1DE95EDA-4A6B-7A7C-EF01-C01164BBC5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447800"/>
            <a:ext cx="3124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Enger Fokus und</a:t>
            </a:r>
          </a:p>
        </p:txBody>
      </p:sp>
      <p:sp>
        <p:nvSpPr>
          <p:cNvPr id="25603" name="TextBox 2">
            <a:extLst>
              <a:ext uri="{FF2B5EF4-FFF2-40B4-BE49-F238E27FC236}">
                <a16:creationId xmlns:a16="http://schemas.microsoft.com/office/drawing/2014/main" id="{50DA8842-CB9F-144A-8721-50FBABAABE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1905000"/>
            <a:ext cx="4800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'Presentational (informational) focus'</a:t>
            </a:r>
          </a:p>
        </p:txBody>
      </p:sp>
      <p:sp>
        <p:nvSpPr>
          <p:cNvPr id="25604" name="TextBox 11">
            <a:extLst>
              <a:ext uri="{FF2B5EF4-FFF2-40B4-BE49-F238E27FC236}">
                <a16:creationId xmlns:a16="http://schemas.microsoft.com/office/drawing/2014/main" id="{536E3722-2BDF-A465-8544-4124EB86EE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286000"/>
            <a:ext cx="4648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Hinzufügung von neuer Information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3129F23C-728E-725B-1EF3-CB0BBAB151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2057400"/>
            <a:ext cx="228600" cy="228600"/>
          </a:xfrm>
          <a:prstGeom prst="ellipse">
            <a:avLst/>
          </a:prstGeom>
          <a:gradFill rotWithShape="1">
            <a:gsLst>
              <a:gs pos="0">
                <a:srgbClr val="CBFFFF"/>
              </a:gs>
              <a:gs pos="100000">
                <a:srgbClr val="B5E5E9"/>
              </a:gs>
            </a:gsLst>
            <a:lin ang="5400000"/>
          </a:gradFill>
          <a:ln w="9525">
            <a:solidFill>
              <a:srgbClr val="B6DCDF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de-DE">
              <a:solidFill>
                <a:schemeClr val="lt1"/>
              </a:solidFill>
              <a:latin typeface="+mn-lt"/>
              <a:ea typeface="+mn-ea"/>
            </a:endParaRPr>
          </a:p>
        </p:txBody>
      </p:sp>
      <p:grpSp>
        <p:nvGrpSpPr>
          <p:cNvPr id="3" name="Group 19">
            <a:extLst>
              <a:ext uri="{FF2B5EF4-FFF2-40B4-BE49-F238E27FC236}">
                <a16:creationId xmlns:a16="http://schemas.microsoft.com/office/drawing/2014/main" id="{E59B3960-6FF9-1BA1-EEAB-5A20A7C6F065}"/>
              </a:ext>
            </a:extLst>
          </p:cNvPr>
          <p:cNvGrpSpPr>
            <a:grpSpLocks/>
          </p:cNvGrpSpPr>
          <p:nvPr/>
        </p:nvGrpSpPr>
        <p:grpSpPr bwMode="auto">
          <a:xfrm>
            <a:off x="990600" y="3048000"/>
            <a:ext cx="5867400" cy="1909763"/>
            <a:chOff x="533400" y="1981200"/>
            <a:chExt cx="5867400" cy="1909763"/>
          </a:xfrm>
        </p:grpSpPr>
        <p:sp>
          <p:nvSpPr>
            <p:cNvPr id="25608" name="TextBox 5">
              <a:extLst>
                <a:ext uri="{FF2B5EF4-FFF2-40B4-BE49-F238E27FC236}">
                  <a16:creationId xmlns:a16="http://schemas.microsoft.com/office/drawing/2014/main" id="{1AB97649-1F01-B220-8AB6-8E4DEA16A0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38200" y="1981200"/>
              <a:ext cx="55626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'Corrective (contrastive) focus'</a:t>
              </a:r>
            </a:p>
          </p:txBody>
        </p:sp>
        <p:sp>
          <p:nvSpPr>
            <p:cNvPr id="25609" name="TextBox 5">
              <a:extLst>
                <a:ext uri="{FF2B5EF4-FFF2-40B4-BE49-F238E27FC236}">
                  <a16:creationId xmlns:a16="http://schemas.microsoft.com/office/drawing/2014/main" id="{164129F6-4266-AD08-306B-406D1D76AB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38200" y="3048000"/>
              <a:ext cx="55626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'Counter presuppositional focus'</a:t>
              </a:r>
            </a:p>
          </p:txBody>
        </p:sp>
        <p:sp>
          <p:nvSpPr>
            <p:cNvPr id="25610" name="TextBox 7">
              <a:extLst>
                <a:ext uri="{FF2B5EF4-FFF2-40B4-BE49-F238E27FC236}">
                  <a16:creationId xmlns:a16="http://schemas.microsoft.com/office/drawing/2014/main" id="{C1B07CD6-ACE9-AEFE-05C4-982DA40A058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5400" y="2362200"/>
              <a:ext cx="43434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Korrektur der neuen Information</a:t>
              </a:r>
            </a:p>
          </p:txBody>
        </p:sp>
        <p:sp>
          <p:nvSpPr>
            <p:cNvPr id="25611" name="TextBox 8">
              <a:extLst>
                <a:ext uri="{FF2B5EF4-FFF2-40B4-BE49-F238E27FC236}">
                  <a16:creationId xmlns:a16="http://schemas.microsoft.com/office/drawing/2014/main" id="{82D296D9-3883-11A2-1B44-C42336F3465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5400" y="3429000"/>
              <a:ext cx="43434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Korrektur des Hintergrunds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15C3CB62-11EC-73A5-5B3D-C14F418C03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3400" y="2133600"/>
              <a:ext cx="228600" cy="228600"/>
            </a:xfrm>
            <a:prstGeom prst="ellipse">
              <a:avLst/>
            </a:prstGeom>
            <a:gradFill rotWithShape="1">
              <a:gsLst>
                <a:gs pos="0">
                  <a:srgbClr val="CBFFFF"/>
                </a:gs>
                <a:gs pos="100000">
                  <a:srgbClr val="B5E5E9"/>
                </a:gs>
              </a:gsLst>
              <a:lin ang="5400000"/>
            </a:gradFill>
            <a:ln w="9525">
              <a:solidFill>
                <a:srgbClr val="B6DCDF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9"/>
                </a:srgbClr>
              </a:outerShdw>
            </a:effectLst>
          </p:spPr>
          <p:txBody>
            <a:bodyPr anchor="ctr"/>
            <a:lstStyle/>
            <a:p>
              <a:pPr algn="ctr" eaLnBrk="1" hangingPunct="1">
                <a:defRPr/>
              </a:pPr>
              <a:endParaRPr lang="de-DE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7E831C75-DA56-A372-C931-5FD827BA4C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3400" y="3200400"/>
              <a:ext cx="228600" cy="228600"/>
            </a:xfrm>
            <a:prstGeom prst="ellipse">
              <a:avLst/>
            </a:prstGeom>
            <a:gradFill rotWithShape="1">
              <a:gsLst>
                <a:gs pos="0">
                  <a:srgbClr val="CBFFFF"/>
                </a:gs>
                <a:gs pos="100000">
                  <a:srgbClr val="B5E5E9"/>
                </a:gs>
              </a:gsLst>
              <a:lin ang="5400000"/>
            </a:gradFill>
            <a:ln w="9525">
              <a:solidFill>
                <a:srgbClr val="B6DCDF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9"/>
                </a:srgbClr>
              </a:outerShdw>
            </a:effectLst>
          </p:spPr>
          <p:txBody>
            <a:bodyPr anchor="ctr"/>
            <a:lstStyle/>
            <a:p>
              <a:pPr algn="ctr" eaLnBrk="1" hangingPunct="1">
                <a:defRPr/>
              </a:pPr>
              <a:endParaRPr lang="de-DE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</p:grpSp>
      <p:sp>
        <p:nvSpPr>
          <p:cNvPr id="25607" name="TextBox 21">
            <a:extLst>
              <a:ext uri="{FF2B5EF4-FFF2-40B4-BE49-F238E27FC236}">
                <a16:creationId xmlns:a16="http://schemas.microsoft.com/office/drawing/2014/main" id="{84A07D04-44D8-71E0-FC84-76FAE2FC94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6019800"/>
            <a:ext cx="8839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1800">
                <a:latin typeface="Calibri" panose="020F0502020204030204" pitchFamily="34" charset="0"/>
                <a:hlinkClick r:id="rId2"/>
              </a:rPr>
              <a:t>1. Gussenhoven (2007) </a:t>
            </a:r>
            <a:r>
              <a:rPr lang="en-US" altLang="de-DE" sz="1800">
                <a:latin typeface="Calibri" panose="020F0502020204030204" pitchFamily="34" charset="0"/>
              </a:rPr>
              <a:t>In C. Lee, M. Gordon &amp; D. Büring Eds. Auch in </a:t>
            </a:r>
            <a:r>
              <a:rPr lang="en-US" altLang="de-DE" sz="1800" b="1">
                <a:latin typeface="Calibri" panose="020F0502020204030204" pitchFamily="34" charset="0"/>
              </a:rPr>
              <a:t>gussenhoven07.pdf</a:t>
            </a:r>
            <a:r>
              <a:rPr lang="en-US" altLang="de-DE" sz="1800">
                <a:latin typeface="Calibri" panose="020F0502020204030204" pitchFamily="34" charset="0"/>
              </a:rPr>
              <a:t> vorhanden. 2. </a:t>
            </a:r>
            <a:r>
              <a:rPr lang="de-DE" altLang="de-DE" sz="1800">
                <a:latin typeface="Calibri" panose="020F0502020204030204" pitchFamily="34" charset="0"/>
              </a:rPr>
              <a:t>Ladd (2008), </a:t>
            </a:r>
            <a:r>
              <a:rPr lang="de-DE" altLang="de-DE" sz="1800" i="1">
                <a:latin typeface="Calibri" panose="020F0502020204030204" pitchFamily="34" charset="0"/>
              </a:rPr>
              <a:t>Intonational Phonology </a:t>
            </a:r>
            <a:r>
              <a:rPr lang="de-DE" altLang="de-DE" sz="1800">
                <a:latin typeface="Calibri" panose="020F0502020204030204" pitchFamily="34" charset="0"/>
              </a:rPr>
              <a:t>S.277, Bib.Lad3.2a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352B091-9707-F6C4-D77E-611671D945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0"/>
            <a:ext cx="4648200" cy="461963"/>
          </a:xfrm>
          <a:prstGeom prst="rect">
            <a:avLst/>
          </a:prstGeom>
          <a:gradFill rotWithShape="1">
            <a:gsLst>
              <a:gs pos="0">
                <a:srgbClr val="F0FFFF"/>
              </a:gs>
              <a:gs pos="64999">
                <a:srgbClr val="DDFEFF"/>
              </a:gs>
              <a:gs pos="100000">
                <a:srgbClr val="CFFFFF"/>
              </a:gs>
            </a:gsLst>
            <a:lin ang="5400000" scaled="1"/>
          </a:gradFill>
          <a:ln w="9525">
            <a:solidFill>
              <a:srgbClr val="B6DCDF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de-DE">
                <a:solidFill>
                  <a:srgbClr val="000000"/>
                </a:solidFill>
                <a:latin typeface="Calibri" charset="0"/>
                <a:cs typeface="Calibri" charset="0"/>
              </a:rPr>
              <a:t>3. Enger Fokus und die Bedeutung</a:t>
            </a:r>
            <a:endParaRPr lang="de-DE" baseline="30000">
              <a:solidFill>
                <a:srgbClr val="000000"/>
              </a:solidFill>
              <a:latin typeface="Calibri" charset="0"/>
              <a:cs typeface="Calibri" charset="0"/>
            </a:endParaRPr>
          </a:p>
        </p:txBody>
      </p:sp>
      <p:sp>
        <p:nvSpPr>
          <p:cNvPr id="26626" name="TextBox 2">
            <a:extLst>
              <a:ext uri="{FF2B5EF4-FFF2-40B4-BE49-F238E27FC236}">
                <a16:creationId xmlns:a16="http://schemas.microsoft.com/office/drawing/2014/main" id="{DBC8BFA7-2F46-A066-6EA0-D7A5C37154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7238" y="482600"/>
            <a:ext cx="4800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solidFill>
                  <a:srgbClr val="0000FF"/>
                </a:solidFill>
                <a:latin typeface="Calibri" panose="020F0502020204030204" pitchFamily="34" charset="0"/>
              </a:rPr>
              <a:t>'Presentational (informational) focus'</a:t>
            </a:r>
          </a:p>
        </p:txBody>
      </p:sp>
      <p:sp>
        <p:nvSpPr>
          <p:cNvPr id="26627" name="TextBox 11">
            <a:extLst>
              <a:ext uri="{FF2B5EF4-FFF2-40B4-BE49-F238E27FC236}">
                <a16:creationId xmlns:a16="http://schemas.microsoft.com/office/drawing/2014/main" id="{75345929-311C-D8C2-2271-8BF6FF5A39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9638" y="863600"/>
            <a:ext cx="5943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A. Was ist die Hauptstadt von Norwegen?</a:t>
            </a:r>
          </a:p>
        </p:txBody>
      </p:sp>
      <p:sp>
        <p:nvSpPr>
          <p:cNvPr id="26628" name="TextBox 12">
            <a:extLst>
              <a:ext uri="{FF2B5EF4-FFF2-40B4-BE49-F238E27FC236}">
                <a16:creationId xmlns:a16="http://schemas.microsoft.com/office/drawing/2014/main" id="{7E9BF0FF-F805-FA7B-773F-9D9D69B862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9638" y="1320800"/>
            <a:ext cx="6324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B. Die Hauptstadt von Norwegen ist [</a:t>
            </a:r>
            <a:r>
              <a:rPr lang="de-DE" altLang="de-DE" sz="2400">
                <a:solidFill>
                  <a:srgbClr val="FF0000"/>
                </a:solidFill>
                <a:latin typeface="Calibri" panose="020F0502020204030204" pitchFamily="34" charset="0"/>
              </a:rPr>
              <a:t>Os</a:t>
            </a:r>
            <a:r>
              <a:rPr lang="de-DE" altLang="de-DE" sz="2400">
                <a:latin typeface="Calibri" panose="020F0502020204030204" pitchFamily="34" charset="0"/>
              </a:rPr>
              <a:t>lo]</a:t>
            </a:r>
            <a:r>
              <a:rPr lang="de-DE" altLang="de-DE" sz="2400" baseline="-25000">
                <a:latin typeface="Calibri" panose="020F0502020204030204" pitchFamily="34" charset="0"/>
              </a:rPr>
              <a:t>F</a:t>
            </a:r>
            <a:r>
              <a:rPr lang="de-DE" altLang="de-DE" sz="2400">
                <a:latin typeface="Calibri" panose="020F0502020204030204" pitchFamily="34" charset="0"/>
              </a:rPr>
              <a:t>.</a:t>
            </a:r>
          </a:p>
        </p:txBody>
      </p:sp>
      <p:grpSp>
        <p:nvGrpSpPr>
          <p:cNvPr id="26629" name="Group 2">
            <a:extLst>
              <a:ext uri="{FF2B5EF4-FFF2-40B4-BE49-F238E27FC236}">
                <a16:creationId xmlns:a16="http://schemas.microsoft.com/office/drawing/2014/main" id="{E32BC320-73DB-EEAC-AFC5-03BF11F7B106}"/>
              </a:ext>
            </a:extLst>
          </p:cNvPr>
          <p:cNvGrpSpPr>
            <a:grpSpLocks/>
          </p:cNvGrpSpPr>
          <p:nvPr/>
        </p:nvGrpSpPr>
        <p:grpSpPr bwMode="auto">
          <a:xfrm>
            <a:off x="750888" y="2006600"/>
            <a:ext cx="8142287" cy="3127375"/>
            <a:chOff x="750888" y="2006600"/>
            <a:chExt cx="8141592" cy="3127554"/>
          </a:xfrm>
        </p:grpSpPr>
        <p:sp>
          <p:nvSpPr>
            <p:cNvPr id="26631" name="TextBox 5">
              <a:extLst>
                <a:ext uri="{FF2B5EF4-FFF2-40B4-BE49-F238E27FC236}">
                  <a16:creationId xmlns:a16="http://schemas.microsoft.com/office/drawing/2014/main" id="{DABA3A7E-6212-A70F-D201-F44608DB93B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50888" y="2006600"/>
              <a:ext cx="55626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solidFill>
                    <a:srgbClr val="0000FF"/>
                  </a:solidFill>
                  <a:latin typeface="Calibri" panose="020F0502020204030204" pitchFamily="34" charset="0"/>
                </a:rPr>
                <a:t>'Corrective (contrastive) focus'</a:t>
              </a:r>
            </a:p>
          </p:txBody>
        </p:sp>
        <p:sp>
          <p:nvSpPr>
            <p:cNvPr id="26632" name="TextBox 13">
              <a:extLst>
                <a:ext uri="{FF2B5EF4-FFF2-40B4-BE49-F238E27FC236}">
                  <a16:creationId xmlns:a16="http://schemas.microsoft.com/office/drawing/2014/main" id="{25EF023A-F065-FC4B-B124-1ABD25C8989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27088" y="2540000"/>
              <a:ext cx="67056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A. Die Hauptstadt von Norwegen ist Stockholm.</a:t>
              </a:r>
            </a:p>
          </p:txBody>
        </p:sp>
        <p:sp>
          <p:nvSpPr>
            <p:cNvPr id="26633" name="TextBox 16">
              <a:extLst>
                <a:ext uri="{FF2B5EF4-FFF2-40B4-BE49-F238E27FC236}">
                  <a16:creationId xmlns:a16="http://schemas.microsoft.com/office/drawing/2014/main" id="{7BAC50CF-FA4F-B37C-B17F-1191FB5215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27088" y="3933825"/>
              <a:ext cx="8065392" cy="1200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AU" altLang="de-DE" sz="2400">
                  <a:latin typeface="Calibri" panose="020F0502020204030204" pitchFamily="34" charset="0"/>
                </a:rPr>
                <a:t>Presentational und Corrective unterscheiden sich in deutsch nicht (?) in der Intonation. Prenukleare Akzente (auf Hauptstadt, Norwegen) treten aber eher in Presentational auf.</a:t>
              </a:r>
              <a:endParaRPr lang="de-DE" altLang="de-DE" sz="2400">
                <a:latin typeface="Calibri" panose="020F0502020204030204" pitchFamily="34" charset="0"/>
              </a:endParaRPr>
            </a:p>
          </p:txBody>
        </p:sp>
        <p:sp>
          <p:nvSpPr>
            <p:cNvPr id="26634" name="TextBox 12">
              <a:extLst>
                <a:ext uri="{FF2B5EF4-FFF2-40B4-BE49-F238E27FC236}">
                  <a16:creationId xmlns:a16="http://schemas.microsoft.com/office/drawing/2014/main" id="{466E09D1-BA89-7A54-56FE-F15C627DEE6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27088" y="2997200"/>
              <a:ext cx="63246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B. Nein, die Hauptstadt von Norwegen ist [</a:t>
              </a:r>
              <a:r>
                <a:rPr lang="de-DE" altLang="de-DE" sz="2400">
                  <a:solidFill>
                    <a:srgbClr val="FF0000"/>
                  </a:solidFill>
                  <a:latin typeface="Calibri" panose="020F0502020204030204" pitchFamily="34" charset="0"/>
                </a:rPr>
                <a:t>Os</a:t>
              </a:r>
              <a:r>
                <a:rPr lang="de-DE" altLang="de-DE" sz="2400">
                  <a:latin typeface="Calibri" panose="020F0502020204030204" pitchFamily="34" charset="0"/>
                </a:rPr>
                <a:t>lo]</a:t>
              </a:r>
              <a:r>
                <a:rPr lang="de-DE" altLang="de-DE" sz="2400" baseline="-25000">
                  <a:latin typeface="Calibri" panose="020F0502020204030204" pitchFamily="34" charset="0"/>
                </a:rPr>
                <a:t>F</a:t>
              </a:r>
              <a:r>
                <a:rPr lang="de-DE" altLang="de-DE" sz="2400">
                  <a:latin typeface="Calibri" panose="020F0502020204030204" pitchFamily="34" charset="0"/>
                </a:rPr>
                <a:t>.</a:t>
              </a:r>
            </a:p>
          </p:txBody>
        </p:sp>
      </p:grpSp>
      <p:sp>
        <p:nvSpPr>
          <p:cNvPr id="26630" name="TextBox 2">
            <a:extLst>
              <a:ext uri="{FF2B5EF4-FFF2-40B4-BE49-F238E27FC236}">
                <a16:creationId xmlns:a16="http://schemas.microsoft.com/office/drawing/2014/main" id="{F5A28157-9458-14B3-3ACB-8A59AD1910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650" y="5445125"/>
            <a:ext cx="6408738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400">
                <a:latin typeface="Calibri" panose="020F0502020204030204" pitchFamily="34" charset="0"/>
              </a:rPr>
              <a:t>In anderen Sprachen wie portugiesisch gibt es deutliche Unterschiede zwischen Presentational und Corrective in der Intonation.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ext Box 2">
            <a:extLst>
              <a:ext uri="{FF2B5EF4-FFF2-40B4-BE49-F238E27FC236}">
                <a16:creationId xmlns:a16="http://schemas.microsoft.com/office/drawing/2014/main" id="{A4FD572E-E276-4F20-507E-5AD0E0C608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5791200"/>
            <a:ext cx="7543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de-DE" altLang="de-DE" sz="2400"/>
          </a:p>
        </p:txBody>
      </p:sp>
      <p:pic>
        <p:nvPicPr>
          <p:cNvPr id="27650" name="Picture 12" descr="casaram">
            <a:extLst>
              <a:ext uri="{FF2B5EF4-FFF2-40B4-BE49-F238E27FC236}">
                <a16:creationId xmlns:a16="http://schemas.microsoft.com/office/drawing/2014/main" id="{E5D145BC-123A-D8C0-1631-D38198B7F7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78" t="28004" r="8093" b="19257"/>
          <a:stretch>
            <a:fillRect/>
          </a:stretch>
        </p:blipFill>
        <p:spPr bwMode="auto">
          <a:xfrm>
            <a:off x="838200" y="2667000"/>
            <a:ext cx="7467600" cy="337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1" name="Text Box 14">
            <a:extLst>
              <a:ext uri="{FF2B5EF4-FFF2-40B4-BE49-F238E27FC236}">
                <a16:creationId xmlns:a16="http://schemas.microsoft.com/office/drawing/2014/main" id="{5B24921D-E8F8-4358-9813-E260D07C7A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590800"/>
            <a:ext cx="2590800" cy="4619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de-DE" sz="2400">
                <a:solidFill>
                  <a:srgbClr val="000000"/>
                </a:solidFill>
                <a:latin typeface="Calibri" panose="020F0502020204030204" pitchFamily="34" charset="0"/>
              </a:rPr>
              <a:t>(sie) [heirateten]</a:t>
            </a:r>
            <a:r>
              <a:rPr lang="de-DE" altLang="de-DE" sz="2400" baseline="-25000">
                <a:solidFill>
                  <a:srgbClr val="000000"/>
                </a:solidFill>
                <a:latin typeface="Calibri" panose="020F0502020204030204" pitchFamily="34" charset="0"/>
              </a:rPr>
              <a:t>F</a:t>
            </a:r>
          </a:p>
        </p:txBody>
      </p:sp>
      <p:sp>
        <p:nvSpPr>
          <p:cNvPr id="27652" name="Text Box 15">
            <a:extLst>
              <a:ext uri="{FF2B5EF4-FFF2-40B4-BE49-F238E27FC236}">
                <a16:creationId xmlns:a16="http://schemas.microsoft.com/office/drawing/2014/main" id="{22B2EC0E-89D6-502A-77D7-267F34645C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2590800"/>
            <a:ext cx="3581400" cy="4619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de-DE" sz="2400">
                <a:solidFill>
                  <a:srgbClr val="000000"/>
                </a:solidFill>
                <a:latin typeface="Calibri" panose="020F0502020204030204" pitchFamily="34" charset="0"/>
              </a:rPr>
              <a:t>(Nein. sie) [heirateten]</a:t>
            </a:r>
            <a:r>
              <a:rPr lang="de-DE" altLang="de-DE" sz="2400" baseline="-25000">
                <a:solidFill>
                  <a:srgbClr val="000000"/>
                </a:solidFill>
                <a:latin typeface="Calibri" panose="020F0502020204030204" pitchFamily="34" charset="0"/>
              </a:rPr>
              <a:t>F</a:t>
            </a:r>
          </a:p>
        </p:txBody>
      </p:sp>
      <p:sp>
        <p:nvSpPr>
          <p:cNvPr id="27653" name="TextBox 31">
            <a:extLst>
              <a:ext uri="{FF2B5EF4-FFF2-40B4-BE49-F238E27FC236}">
                <a16:creationId xmlns:a16="http://schemas.microsoft.com/office/drawing/2014/main" id="{EE1E5CBF-BE2B-CB97-CAB7-E2622A63C2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914400"/>
            <a:ext cx="2057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solidFill>
                  <a:srgbClr val="0000FF"/>
                </a:solidFill>
                <a:latin typeface="Calibri" panose="020F0502020204030204" pitchFamily="34" charset="0"/>
              </a:rPr>
              <a:t>Presentational</a:t>
            </a:r>
          </a:p>
        </p:txBody>
      </p:sp>
      <p:sp>
        <p:nvSpPr>
          <p:cNvPr id="27654" name="TextBox 32">
            <a:extLst>
              <a:ext uri="{FF2B5EF4-FFF2-40B4-BE49-F238E27FC236}">
                <a16:creationId xmlns:a16="http://schemas.microsoft.com/office/drawing/2014/main" id="{EAB7A066-2438-56D9-1616-97BE64CE68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1447800"/>
            <a:ext cx="31242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Und was machten John und Mary?</a:t>
            </a:r>
          </a:p>
        </p:txBody>
      </p:sp>
      <p:sp>
        <p:nvSpPr>
          <p:cNvPr id="27655" name="TextBox 33">
            <a:extLst>
              <a:ext uri="{FF2B5EF4-FFF2-40B4-BE49-F238E27FC236}">
                <a16:creationId xmlns:a16="http://schemas.microsoft.com/office/drawing/2014/main" id="{A30CE646-EF39-AE72-99F3-26FF6A0658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1447800"/>
            <a:ext cx="33528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Haben John und Mary Schluss gemacht?</a:t>
            </a:r>
          </a:p>
        </p:txBody>
      </p:sp>
      <p:sp>
        <p:nvSpPr>
          <p:cNvPr id="27656" name="TextBox 34">
            <a:extLst>
              <a:ext uri="{FF2B5EF4-FFF2-40B4-BE49-F238E27FC236}">
                <a16:creationId xmlns:a16="http://schemas.microsoft.com/office/drawing/2014/main" id="{0CA5E8F6-4347-8916-C673-106D46E28A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914400"/>
            <a:ext cx="3581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solidFill>
                  <a:srgbClr val="0000FF"/>
                </a:solidFill>
                <a:latin typeface="Calibri" panose="020F0502020204030204" pitchFamily="34" charset="0"/>
              </a:rPr>
              <a:t>Corrective (contrastive)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3F434437-A882-0CBD-80F7-EEEB6DE191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52400"/>
            <a:ext cx="7696200" cy="461963"/>
          </a:xfrm>
          <a:prstGeom prst="rect">
            <a:avLst/>
          </a:prstGeom>
          <a:gradFill rotWithShape="1">
            <a:gsLst>
              <a:gs pos="0">
                <a:srgbClr val="F0FFFF"/>
              </a:gs>
              <a:gs pos="64999">
                <a:srgbClr val="DDFEFF"/>
              </a:gs>
              <a:gs pos="100000">
                <a:srgbClr val="CFFFFF"/>
              </a:gs>
            </a:gsLst>
            <a:lin ang="5400000" scaled="1"/>
          </a:gradFill>
          <a:ln w="9525">
            <a:solidFill>
              <a:srgbClr val="B6DCDF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de-DE">
                <a:solidFill>
                  <a:srgbClr val="000000"/>
                </a:solidFill>
                <a:latin typeface="Calibri" pitchFamily="-100" charset="0"/>
                <a:ea typeface="Calibri" pitchFamily="-100" charset="0"/>
                <a:cs typeface="Calibri" pitchFamily="-100" charset="0"/>
              </a:rPr>
              <a:t>Presentational vs. corrective focus im Portugiesischen</a:t>
            </a:r>
          </a:p>
        </p:txBody>
      </p:sp>
      <p:pic>
        <p:nvPicPr>
          <p:cNvPr id="13" name="Picture 13">
            <a:hlinkClick r:id="" action="ppaction://media"/>
            <a:extLst>
              <a:ext uri="{FF2B5EF4-FFF2-40B4-BE49-F238E27FC236}">
                <a16:creationId xmlns:a16="http://schemas.microsoft.com/office/drawing/2014/main" id="{9A24E5A9-3188-3D0A-85D9-F859812FEAF3}"/>
              </a:ext>
            </a:extLst>
          </p:cNvPr>
          <p:cNvPicPr>
            <a:picLocks noRot="1"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26670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9" name="TextBox 30">
            <a:extLst>
              <a:ext uri="{FF2B5EF4-FFF2-40B4-BE49-F238E27FC236}">
                <a16:creationId xmlns:a16="http://schemas.microsoft.com/office/drawing/2014/main" id="{0A6F21EA-AE5F-645D-3AA3-4C887543B5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986463"/>
            <a:ext cx="90678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37931725" indent="-37474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600">
                <a:latin typeface="Calibri" panose="020F0502020204030204" pitchFamily="34" charset="0"/>
                <a:hlinkClick r:id="rId6"/>
              </a:rPr>
              <a:t>Aus </a:t>
            </a:r>
            <a:r>
              <a:rPr lang="en-US" altLang="de-DE" sz="1600">
                <a:latin typeface="Calibri" panose="020F0502020204030204" pitchFamily="34" charset="0"/>
                <a:hlinkClick r:id="rId6"/>
              </a:rPr>
              <a:t>Céu Viana &amp; Sónia Frota, towards a P-TOBI </a:t>
            </a:r>
            <a:r>
              <a:rPr lang="en-US" altLang="de-DE" sz="1600">
                <a:latin typeface="Calibri" panose="020F0502020204030204" pitchFamily="34" charset="0"/>
              </a:rPr>
              <a:t>(S. 21). Siehe auch ptobi.ppt in /vdata/Seminare/Prosody/lit</a:t>
            </a:r>
            <a:endParaRPr lang="de-DE" altLang="de-DE" sz="1600"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extBox 5">
            <a:extLst>
              <a:ext uri="{FF2B5EF4-FFF2-40B4-BE49-F238E27FC236}">
                <a16:creationId xmlns:a16="http://schemas.microsoft.com/office/drawing/2014/main" id="{567A1F25-B588-E01C-AEFA-92A3266088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838200"/>
            <a:ext cx="5562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solidFill>
                  <a:srgbClr val="0000FF"/>
                </a:solidFill>
                <a:latin typeface="Calibri" panose="020F0502020204030204" pitchFamily="34" charset="0"/>
              </a:rPr>
              <a:t>'Corrective (contrastive) focus'</a:t>
            </a:r>
          </a:p>
        </p:txBody>
      </p:sp>
      <p:sp>
        <p:nvSpPr>
          <p:cNvPr id="28681" name="TextBox 19">
            <a:extLst>
              <a:ext uri="{FF2B5EF4-FFF2-40B4-BE49-F238E27FC236}">
                <a16:creationId xmlns:a16="http://schemas.microsoft.com/office/drawing/2014/main" id="{8637606C-8295-0EB0-CC50-41E86C4B45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300" y="3898900"/>
            <a:ext cx="5257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A. Hat Hans schon </a:t>
            </a:r>
            <a:r>
              <a:rPr lang="de-DE" altLang="de-DE" sz="2400" i="1">
                <a:latin typeface="Calibri" panose="020F0502020204030204" pitchFamily="34" charset="0"/>
              </a:rPr>
              <a:t>Faust</a:t>
            </a:r>
            <a:r>
              <a:rPr lang="de-DE" altLang="de-DE" sz="2400">
                <a:latin typeface="Calibri" panose="020F0502020204030204" pitchFamily="34" charset="0"/>
              </a:rPr>
              <a:t> gelesen?</a:t>
            </a:r>
          </a:p>
        </p:txBody>
      </p:sp>
      <p:sp>
        <p:nvSpPr>
          <p:cNvPr id="28682" name="TextBox 20">
            <a:extLst>
              <a:ext uri="{FF2B5EF4-FFF2-40B4-BE49-F238E27FC236}">
                <a16:creationId xmlns:a16="http://schemas.microsoft.com/office/drawing/2014/main" id="{7D89FFE1-9FCA-894E-A23D-EFFADEF0FC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300" y="4343400"/>
            <a:ext cx="4724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B. Hans [</a:t>
            </a:r>
            <a:r>
              <a:rPr lang="de-DE" altLang="de-DE" sz="2400">
                <a:solidFill>
                  <a:srgbClr val="FF0000"/>
                </a:solidFill>
                <a:latin typeface="Calibri" panose="020F0502020204030204" pitchFamily="34" charset="0"/>
              </a:rPr>
              <a:t>mag</a:t>
            </a:r>
            <a:r>
              <a:rPr lang="de-DE" altLang="de-DE" sz="2400">
                <a:latin typeface="Calibri" panose="020F0502020204030204" pitchFamily="34" charset="0"/>
              </a:rPr>
              <a:t> kein]</a:t>
            </a:r>
            <a:r>
              <a:rPr lang="de-DE" altLang="de-DE" sz="2400" baseline="-25000">
                <a:latin typeface="Calibri" panose="020F0502020204030204" pitchFamily="34" charset="0"/>
              </a:rPr>
              <a:t>F</a:t>
            </a:r>
            <a:r>
              <a:rPr lang="de-DE" altLang="de-DE" sz="2400">
                <a:latin typeface="Calibri" panose="020F0502020204030204" pitchFamily="34" charset="0"/>
              </a:rPr>
              <a:t> Goethe</a:t>
            </a:r>
          </a:p>
        </p:txBody>
      </p:sp>
      <p:sp>
        <p:nvSpPr>
          <p:cNvPr id="28676" name="TextBox 5">
            <a:extLst>
              <a:ext uri="{FF2B5EF4-FFF2-40B4-BE49-F238E27FC236}">
                <a16:creationId xmlns:a16="http://schemas.microsoft.com/office/drawing/2014/main" id="{E0FC7C31-05B8-C617-0CD6-8413BAA00F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2971800"/>
            <a:ext cx="5562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solidFill>
                  <a:srgbClr val="0000FF"/>
                </a:solidFill>
                <a:latin typeface="Calibri" panose="020F0502020204030204" pitchFamily="34" charset="0"/>
              </a:rPr>
              <a:t>'Counter presuppositional focus'</a:t>
            </a:r>
          </a:p>
        </p:txBody>
      </p:sp>
      <p:sp>
        <p:nvSpPr>
          <p:cNvPr id="28677" name="TextBox 18">
            <a:extLst>
              <a:ext uri="{FF2B5EF4-FFF2-40B4-BE49-F238E27FC236}">
                <a16:creationId xmlns:a16="http://schemas.microsoft.com/office/drawing/2014/main" id="{9470DF01-6D68-B5B4-A167-9DB473B70A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3429000"/>
            <a:ext cx="7772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Die Korrektur liegt in dem </a:t>
            </a:r>
            <a:r>
              <a:rPr lang="de-DE" altLang="de-DE" sz="2400" b="1">
                <a:latin typeface="Calibri" panose="020F0502020204030204" pitchFamily="34" charset="0"/>
              </a:rPr>
              <a:t>angenommenen Hintergrund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9EB5A63C-25D4-8269-85E8-0F085570AC0B}"/>
              </a:ext>
            </a:extLst>
          </p:cNvPr>
          <p:cNvGrpSpPr>
            <a:grpSpLocks/>
          </p:cNvGrpSpPr>
          <p:nvPr/>
        </p:nvGrpSpPr>
        <p:grpSpPr bwMode="auto">
          <a:xfrm>
            <a:off x="365125" y="5119688"/>
            <a:ext cx="8610600" cy="1520825"/>
            <a:chOff x="364367" y="5119306"/>
            <a:chExt cx="8610600" cy="1521549"/>
          </a:xfrm>
        </p:grpSpPr>
        <p:sp>
          <p:nvSpPr>
            <p:cNvPr id="28688" name="TextBox 22">
              <a:extLst>
                <a:ext uri="{FF2B5EF4-FFF2-40B4-BE49-F238E27FC236}">
                  <a16:creationId xmlns:a16="http://schemas.microsoft.com/office/drawing/2014/main" id="{FA735FB6-BD05-E4B8-C05A-03D8C55727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1000" y="5810592"/>
              <a:ext cx="8305800" cy="830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Hintergrund-Annahme von A, die durch Bs Antwort korrigiert wird: 'Hans ist bereit Goethe zu lesen'</a:t>
              </a:r>
            </a:p>
          </p:txBody>
        </p:sp>
        <p:sp>
          <p:nvSpPr>
            <p:cNvPr id="28689" name="TextBox 24">
              <a:extLst>
                <a:ext uri="{FF2B5EF4-FFF2-40B4-BE49-F238E27FC236}">
                  <a16:creationId xmlns:a16="http://schemas.microsoft.com/office/drawing/2014/main" id="{F1A88EF2-6E97-2B53-A62D-FC9C998AA51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4367" y="5119306"/>
              <a:ext cx="86106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In diesem Fall ist der Fokus (neue Information) das Verb + Negativ</a:t>
              </a:r>
            </a:p>
          </p:txBody>
        </p:sp>
      </p:grpSp>
      <p:grpSp>
        <p:nvGrpSpPr>
          <p:cNvPr id="28679" name="Group 6">
            <a:extLst>
              <a:ext uri="{FF2B5EF4-FFF2-40B4-BE49-F238E27FC236}">
                <a16:creationId xmlns:a16="http://schemas.microsoft.com/office/drawing/2014/main" id="{6B2D9FCB-7450-1F6F-95BF-89C599EA1AEA}"/>
              </a:ext>
            </a:extLst>
          </p:cNvPr>
          <p:cNvGrpSpPr>
            <a:grpSpLocks/>
          </p:cNvGrpSpPr>
          <p:nvPr/>
        </p:nvGrpSpPr>
        <p:grpSpPr bwMode="auto">
          <a:xfrm>
            <a:off x="381000" y="1295400"/>
            <a:ext cx="6858000" cy="1376363"/>
            <a:chOff x="381000" y="1295400"/>
            <a:chExt cx="6858000" cy="1376363"/>
          </a:xfrm>
        </p:grpSpPr>
        <p:sp>
          <p:nvSpPr>
            <p:cNvPr id="28685" name="TextBox 16">
              <a:extLst>
                <a:ext uri="{FF2B5EF4-FFF2-40B4-BE49-F238E27FC236}">
                  <a16:creationId xmlns:a16="http://schemas.microsoft.com/office/drawing/2014/main" id="{7F98B290-7378-D14E-7034-C8E6F7B335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1000" y="1295400"/>
              <a:ext cx="65532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Die Korrektur ist in der </a:t>
              </a:r>
              <a:r>
                <a:rPr lang="de-DE" altLang="de-DE" sz="2400" b="1">
                  <a:latin typeface="Calibri" panose="020F0502020204030204" pitchFamily="34" charset="0"/>
                </a:rPr>
                <a:t>neuen Information</a:t>
              </a:r>
            </a:p>
          </p:txBody>
        </p:sp>
        <p:sp>
          <p:nvSpPr>
            <p:cNvPr id="28686" name="TextBox 13">
              <a:extLst>
                <a:ext uri="{FF2B5EF4-FFF2-40B4-BE49-F238E27FC236}">
                  <a16:creationId xmlns:a16="http://schemas.microsoft.com/office/drawing/2014/main" id="{C50BB4FF-68A1-6777-6092-6C1292287D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3400" y="1752600"/>
              <a:ext cx="67056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A. Die Hauptstadt von Norwegen ist Stockholm.</a:t>
              </a:r>
            </a:p>
          </p:txBody>
        </p:sp>
        <p:sp>
          <p:nvSpPr>
            <p:cNvPr id="28687" name="TextBox 12">
              <a:extLst>
                <a:ext uri="{FF2B5EF4-FFF2-40B4-BE49-F238E27FC236}">
                  <a16:creationId xmlns:a16="http://schemas.microsoft.com/office/drawing/2014/main" id="{323F3E8F-FF39-A117-35BD-36DC1E7833E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3400" y="2209800"/>
              <a:ext cx="63246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B. Nein, die Hauptstadt von Norwegen ist [</a:t>
              </a:r>
              <a:r>
                <a:rPr lang="de-DE" altLang="de-DE" sz="2400">
                  <a:solidFill>
                    <a:srgbClr val="FF0000"/>
                  </a:solidFill>
                  <a:latin typeface="Calibri" panose="020F0502020204030204" pitchFamily="34" charset="0"/>
                </a:rPr>
                <a:t>Os</a:t>
              </a:r>
              <a:r>
                <a:rPr lang="de-DE" altLang="de-DE" sz="2400">
                  <a:latin typeface="Calibri" panose="020F0502020204030204" pitchFamily="34" charset="0"/>
                </a:rPr>
                <a:t>lo]</a:t>
              </a:r>
              <a:r>
                <a:rPr lang="de-DE" altLang="de-DE" sz="2400" baseline="-25000">
                  <a:latin typeface="Calibri" panose="020F0502020204030204" pitchFamily="34" charset="0"/>
                </a:rPr>
                <a:t>F</a:t>
              </a:r>
              <a:r>
                <a:rPr lang="de-DE" altLang="de-DE" sz="2400">
                  <a:latin typeface="Calibri" panose="020F0502020204030204" pitchFamily="34" charset="0"/>
                </a:rPr>
                <a:t>.</a:t>
              </a: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82195822-EC03-C9BA-A7DC-D75DF99464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152400"/>
            <a:ext cx="4724400" cy="461963"/>
          </a:xfrm>
          <a:prstGeom prst="rect">
            <a:avLst/>
          </a:prstGeom>
          <a:gradFill rotWithShape="1">
            <a:gsLst>
              <a:gs pos="0">
                <a:srgbClr val="F0FFFF"/>
              </a:gs>
              <a:gs pos="64999">
                <a:srgbClr val="DDFEFF"/>
              </a:gs>
              <a:gs pos="100000">
                <a:srgbClr val="CFFFFF"/>
              </a:gs>
            </a:gsLst>
            <a:lin ang="5400000" scaled="1"/>
          </a:gradFill>
          <a:ln w="9525">
            <a:solidFill>
              <a:srgbClr val="B6DCDF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de-DE">
                <a:solidFill>
                  <a:srgbClr val="000000"/>
                </a:solidFill>
                <a:latin typeface="Calibri" charset="0"/>
                <a:cs typeface="Calibri" charset="0"/>
              </a:rPr>
              <a:t>3. Enger Fokus und die Bedeutung</a:t>
            </a:r>
            <a:endParaRPr lang="de-DE" baseline="30000">
              <a:solidFill>
                <a:srgbClr val="000000"/>
              </a:solidFill>
              <a:latin typeface="Calibri" charset="0"/>
              <a:cs typeface="Calibri" charset="0"/>
            </a:endParaRPr>
          </a:p>
        </p:txBody>
      </p:sp>
      <p:grpSp>
        <p:nvGrpSpPr>
          <p:cNvPr id="2" name="Group 7">
            <a:extLst>
              <a:ext uri="{FF2B5EF4-FFF2-40B4-BE49-F238E27FC236}">
                <a16:creationId xmlns:a16="http://schemas.microsoft.com/office/drawing/2014/main" id="{D5635302-446A-1357-5DA9-EAC94D584E24}"/>
              </a:ext>
            </a:extLst>
          </p:cNvPr>
          <p:cNvGrpSpPr>
            <a:grpSpLocks/>
          </p:cNvGrpSpPr>
          <p:nvPr/>
        </p:nvGrpSpPr>
        <p:grpSpPr bwMode="auto">
          <a:xfrm>
            <a:off x="5475288" y="3898900"/>
            <a:ext cx="3635375" cy="841375"/>
            <a:chOff x="5488264" y="4495502"/>
            <a:chExt cx="3635896" cy="840730"/>
          </a:xfrm>
        </p:grpSpPr>
        <p:sp>
          <p:nvSpPr>
            <p:cNvPr id="28683" name="TextBox 3">
              <a:extLst>
                <a:ext uri="{FF2B5EF4-FFF2-40B4-BE49-F238E27FC236}">
                  <a16:creationId xmlns:a16="http://schemas.microsoft.com/office/drawing/2014/main" id="{65D5AD50-CA0E-DF5F-B76E-C486B60D6F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88264" y="4874567"/>
              <a:ext cx="3635896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GB" altLang="en-DE" sz="2400">
                  <a:latin typeface="Calibri" panose="020F0502020204030204" pitchFamily="34" charset="0"/>
                </a:rPr>
                <a:t>[Hans mag kein </a:t>
              </a:r>
              <a:r>
                <a:rPr lang="en-GB" altLang="en-DE" sz="2400" b="1">
                  <a:latin typeface="Calibri" panose="020F0502020204030204" pitchFamily="34" charset="0"/>
                </a:rPr>
                <a:t>Goethe</a:t>
              </a:r>
              <a:r>
                <a:rPr lang="en-GB" altLang="en-DE" sz="2400">
                  <a:latin typeface="Calibri" panose="020F0502020204030204" pitchFamily="34" charset="0"/>
                </a:rPr>
                <a:t>]</a:t>
              </a:r>
              <a:r>
                <a:rPr lang="en-GB" altLang="en-DE" sz="2400" baseline="-25000">
                  <a:latin typeface="Calibri" panose="020F0502020204030204" pitchFamily="34" charset="0"/>
                </a:rPr>
                <a:t>F</a:t>
              </a:r>
            </a:p>
          </p:txBody>
        </p:sp>
        <p:sp>
          <p:nvSpPr>
            <p:cNvPr id="28684" name="TextBox 4">
              <a:extLst>
                <a:ext uri="{FF2B5EF4-FFF2-40B4-BE49-F238E27FC236}">
                  <a16:creationId xmlns:a16="http://schemas.microsoft.com/office/drawing/2014/main" id="{2977D4A7-E030-A303-E275-6A651C54A43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56176" y="4495502"/>
              <a:ext cx="1825051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GB" altLang="en-DE" sz="2400">
                  <a:latin typeface="Calibri" panose="020F0502020204030204" pitchFamily="34" charset="0"/>
                </a:rPr>
                <a:t>Breiter Fokus</a:t>
              </a:r>
            </a:p>
          </p:txBody>
        </p:sp>
      </p:grpSp>
      <p:sp>
        <p:nvSpPr>
          <p:cNvPr id="3" name="TextBox 8">
            <a:extLst>
              <a:ext uri="{FF2B5EF4-FFF2-40B4-BE49-F238E27FC236}">
                <a16:creationId xmlns:a16="http://schemas.microsoft.com/office/drawing/2014/main" id="{2209FDB0-6883-0D32-FC78-25BC4827EC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121025" y="-706438"/>
            <a:ext cx="1841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DE" altLang="en-DE" sz="2400"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81" grpId="0"/>
      <p:bldP spid="2868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EF5F097-53BE-F8A9-7D64-F14394560E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0"/>
            <a:ext cx="3352800" cy="461963"/>
          </a:xfrm>
          <a:prstGeom prst="rect">
            <a:avLst/>
          </a:prstGeom>
          <a:gradFill rotWithShape="1">
            <a:gsLst>
              <a:gs pos="0">
                <a:srgbClr val="F0FFFF"/>
              </a:gs>
              <a:gs pos="64999">
                <a:srgbClr val="DDFEFF"/>
              </a:gs>
              <a:gs pos="100000">
                <a:srgbClr val="CFFFFF"/>
              </a:gs>
            </a:gsLst>
            <a:lin ang="5400000" scaled="1"/>
          </a:gradFill>
          <a:ln w="9525">
            <a:solidFill>
              <a:srgbClr val="B6DCDF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de-DE">
                <a:solidFill>
                  <a:srgbClr val="000000"/>
                </a:solidFill>
                <a:latin typeface="Calibri" charset="0"/>
                <a:cs typeface="Calibri" charset="0"/>
              </a:rPr>
              <a:t>4. Deakzentuierung</a:t>
            </a:r>
            <a:endParaRPr lang="de-DE" baseline="30000">
              <a:solidFill>
                <a:srgbClr val="000000"/>
              </a:solidFill>
              <a:latin typeface="Calibri" charset="0"/>
              <a:cs typeface="Calibri" charset="0"/>
            </a:endParaRPr>
          </a:p>
        </p:txBody>
      </p:sp>
      <p:sp>
        <p:nvSpPr>
          <p:cNvPr id="29698" name="TextBox 2">
            <a:extLst>
              <a:ext uri="{FF2B5EF4-FFF2-40B4-BE49-F238E27FC236}">
                <a16:creationId xmlns:a16="http://schemas.microsoft.com/office/drawing/2014/main" id="{8ED13785-E9CB-687B-9FF0-C7C53365B8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457200"/>
            <a:ext cx="8839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Deakzentuierung: ein Wort ist </a:t>
            </a:r>
            <a:r>
              <a:rPr lang="de-DE" altLang="de-DE" sz="2400">
                <a:solidFill>
                  <a:srgbClr val="008000"/>
                </a:solidFill>
                <a:latin typeface="Calibri" panose="020F0502020204030204" pitchFamily="34" charset="0"/>
              </a:rPr>
              <a:t>deakzentuiert</a:t>
            </a:r>
            <a:r>
              <a:rPr lang="de-DE" altLang="de-DE" sz="2400">
                <a:latin typeface="Calibri" panose="020F0502020204030204" pitchFamily="34" charset="0"/>
              </a:rPr>
              <a:t> wenn im Vergleich zum entsprechenden breit-fokussierten Kontext, es ohne Akzent produziert wird.</a:t>
            </a:r>
          </a:p>
        </p:txBody>
      </p:sp>
      <p:sp>
        <p:nvSpPr>
          <p:cNvPr id="29699" name="TextBox 3">
            <a:extLst>
              <a:ext uri="{FF2B5EF4-FFF2-40B4-BE49-F238E27FC236}">
                <a16:creationId xmlns:a16="http://schemas.microsoft.com/office/drawing/2014/main" id="{EDEB4429-39FF-7D23-38F6-50AFA6E0D0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905000"/>
            <a:ext cx="3733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Breiter Fokus- Kontext</a:t>
            </a:r>
          </a:p>
        </p:txBody>
      </p:sp>
      <p:sp>
        <p:nvSpPr>
          <p:cNvPr id="29700" name="TextBox 4">
            <a:extLst>
              <a:ext uri="{FF2B5EF4-FFF2-40B4-BE49-F238E27FC236}">
                <a16:creationId xmlns:a16="http://schemas.microsoft.com/office/drawing/2014/main" id="{12AF05F7-5013-6321-8962-A1DDB99E9B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2362200"/>
            <a:ext cx="2895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Was hast Du gesagt? </a:t>
            </a:r>
          </a:p>
        </p:txBody>
      </p:sp>
      <p:sp>
        <p:nvSpPr>
          <p:cNvPr id="29701" name="TextBox 5">
            <a:extLst>
              <a:ext uri="{FF2B5EF4-FFF2-40B4-BE49-F238E27FC236}">
                <a16:creationId xmlns:a16="http://schemas.microsoft.com/office/drawing/2014/main" id="{CF5B70D1-B2B8-562D-8407-25AFE409E3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2743200"/>
            <a:ext cx="3276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1. Hans mag kein </a:t>
            </a:r>
            <a:r>
              <a:rPr lang="de-DE" altLang="de-DE" sz="2400">
                <a:solidFill>
                  <a:srgbClr val="FF0000"/>
                </a:solidFill>
                <a:latin typeface="Calibri" panose="020F0502020204030204" pitchFamily="34" charset="0"/>
              </a:rPr>
              <a:t>Goethe</a:t>
            </a:r>
          </a:p>
        </p:txBody>
      </p:sp>
      <p:grpSp>
        <p:nvGrpSpPr>
          <p:cNvPr id="3" name="Group 10">
            <a:extLst>
              <a:ext uri="{FF2B5EF4-FFF2-40B4-BE49-F238E27FC236}">
                <a16:creationId xmlns:a16="http://schemas.microsoft.com/office/drawing/2014/main" id="{4FEE0D7E-66A8-7DDE-865C-A7B34147A11D}"/>
              </a:ext>
            </a:extLst>
          </p:cNvPr>
          <p:cNvGrpSpPr>
            <a:grpSpLocks/>
          </p:cNvGrpSpPr>
          <p:nvPr/>
        </p:nvGrpSpPr>
        <p:grpSpPr bwMode="auto">
          <a:xfrm>
            <a:off x="381000" y="3352800"/>
            <a:ext cx="8001000" cy="2800350"/>
            <a:chOff x="381000" y="3352800"/>
            <a:chExt cx="8001000" cy="2800528"/>
          </a:xfrm>
        </p:grpSpPr>
        <p:sp>
          <p:nvSpPr>
            <p:cNvPr id="29703" name="TextBox 6">
              <a:extLst>
                <a:ext uri="{FF2B5EF4-FFF2-40B4-BE49-F238E27FC236}">
                  <a16:creationId xmlns:a16="http://schemas.microsoft.com/office/drawing/2014/main" id="{BE33CDAF-6A88-B5C1-A9C5-2E8BAA44A50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3400" y="3886200"/>
              <a:ext cx="33528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Hat Hans </a:t>
              </a:r>
              <a:r>
                <a:rPr lang="de-DE" altLang="de-DE" sz="2400">
                  <a:solidFill>
                    <a:srgbClr val="808080"/>
                  </a:solidFill>
                  <a:latin typeface="Calibri" panose="020F0502020204030204" pitchFamily="34" charset="0"/>
                </a:rPr>
                <a:t>Faust</a:t>
              </a:r>
              <a:r>
                <a:rPr lang="de-DE" altLang="de-DE" sz="2400">
                  <a:latin typeface="Calibri" panose="020F0502020204030204" pitchFamily="34" charset="0"/>
                </a:rPr>
                <a:t> gelesen?</a:t>
              </a:r>
            </a:p>
          </p:txBody>
        </p:sp>
        <p:sp>
          <p:nvSpPr>
            <p:cNvPr id="29704" name="TextBox 7">
              <a:extLst>
                <a:ext uri="{FF2B5EF4-FFF2-40B4-BE49-F238E27FC236}">
                  <a16:creationId xmlns:a16="http://schemas.microsoft.com/office/drawing/2014/main" id="{C553F8B8-1B60-4719-904C-692241B6E0A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3400" y="4267200"/>
              <a:ext cx="32766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2. Hans </a:t>
              </a:r>
              <a:r>
                <a:rPr lang="de-DE" altLang="de-DE" sz="2400">
                  <a:solidFill>
                    <a:srgbClr val="FF0000"/>
                  </a:solidFill>
                  <a:latin typeface="Calibri" panose="020F0502020204030204" pitchFamily="34" charset="0"/>
                </a:rPr>
                <a:t>mag</a:t>
              </a:r>
              <a:r>
                <a:rPr lang="de-DE" altLang="de-DE" sz="2400">
                  <a:latin typeface="Calibri" panose="020F0502020204030204" pitchFamily="34" charset="0"/>
                </a:rPr>
                <a:t> kein </a:t>
              </a:r>
              <a:r>
                <a:rPr lang="de-DE" altLang="de-DE" sz="2400">
                  <a:solidFill>
                    <a:srgbClr val="008000"/>
                  </a:solidFill>
                  <a:latin typeface="Calibri" panose="020F0502020204030204" pitchFamily="34" charset="0"/>
                </a:rPr>
                <a:t>Goethe</a:t>
              </a:r>
            </a:p>
          </p:txBody>
        </p:sp>
        <p:sp>
          <p:nvSpPr>
            <p:cNvPr id="29705" name="TextBox 8">
              <a:extLst>
                <a:ext uri="{FF2B5EF4-FFF2-40B4-BE49-F238E27FC236}">
                  <a16:creationId xmlns:a16="http://schemas.microsoft.com/office/drawing/2014/main" id="{9852B9E9-A6B0-4953-A18C-AEBF8091B8D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3400" y="4953000"/>
              <a:ext cx="7848600" cy="12003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solidFill>
                    <a:srgbClr val="008000"/>
                  </a:solidFill>
                  <a:latin typeface="Calibri" panose="020F0502020204030204" pitchFamily="34" charset="0"/>
                </a:rPr>
                <a:t>Goethe</a:t>
              </a:r>
              <a:r>
                <a:rPr lang="de-DE" altLang="de-DE" sz="2400">
                  <a:latin typeface="Calibri" panose="020F0502020204030204" pitchFamily="34" charset="0"/>
                </a:rPr>
                <a:t> ist in 2 deakzentuiert und ein </a:t>
              </a:r>
              <a:r>
                <a:rPr lang="de-DE" altLang="de-DE" sz="2400" b="1">
                  <a:latin typeface="Calibri" panose="020F0502020204030204" pitchFamily="34" charset="0"/>
                </a:rPr>
                <a:t>Anapher</a:t>
              </a:r>
              <a:r>
                <a:rPr lang="de-DE" altLang="de-DE" sz="2400">
                  <a:latin typeface="Calibri" panose="020F0502020204030204" pitchFamily="34" charset="0"/>
                </a:rPr>
                <a:t> oder</a:t>
              </a:r>
              <a:r>
                <a:rPr lang="de-DE" altLang="de-DE" sz="2400" b="1">
                  <a:latin typeface="Calibri" panose="020F0502020204030204" pitchFamily="34" charset="0"/>
                </a:rPr>
                <a:t> in einer anaphorischen Beziehung</a:t>
              </a:r>
              <a:r>
                <a:rPr lang="de-DE" altLang="de-DE" sz="2400">
                  <a:latin typeface="Calibri" panose="020F0502020204030204" pitchFamily="34" charset="0"/>
                </a:rPr>
                <a:t> zu einem </a:t>
              </a:r>
              <a:r>
                <a:rPr lang="de-DE" altLang="de-DE" sz="2400">
                  <a:solidFill>
                    <a:srgbClr val="808080"/>
                  </a:solidFill>
                  <a:latin typeface="Calibri" panose="020F0502020204030204" pitchFamily="34" charset="0"/>
                </a:rPr>
                <a:t>davor kommenden Wort/Phrase (</a:t>
              </a:r>
              <a:r>
                <a:rPr lang="de-DE" altLang="de-DE" sz="2400" i="1">
                  <a:solidFill>
                    <a:srgbClr val="808080"/>
                  </a:solidFill>
                  <a:latin typeface="Calibri" panose="020F0502020204030204" pitchFamily="34" charset="0"/>
                </a:rPr>
                <a:t>Faus</a:t>
              </a:r>
              <a:r>
                <a:rPr lang="de-DE" altLang="de-DE" sz="2400">
                  <a:solidFill>
                    <a:srgbClr val="808080"/>
                  </a:solidFill>
                  <a:latin typeface="Calibri" panose="020F0502020204030204" pitchFamily="34" charset="0"/>
                </a:rPr>
                <a:t>t)</a:t>
              </a:r>
            </a:p>
          </p:txBody>
        </p:sp>
        <p:sp>
          <p:nvSpPr>
            <p:cNvPr id="29706" name="TextBox 10">
              <a:extLst>
                <a:ext uri="{FF2B5EF4-FFF2-40B4-BE49-F238E27FC236}">
                  <a16:creationId xmlns:a16="http://schemas.microsoft.com/office/drawing/2014/main" id="{C76EE948-22BB-E85E-4EFA-6AF1CE64C8B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1000" y="3352800"/>
              <a:ext cx="61722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Enger Fokus-Kontext (counter-presuppositional)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03A6BB0-33DB-8D23-5DA5-9047877D69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0"/>
            <a:ext cx="6781800" cy="461963"/>
          </a:xfrm>
          <a:prstGeom prst="rect">
            <a:avLst/>
          </a:prstGeom>
          <a:gradFill rotWithShape="1">
            <a:gsLst>
              <a:gs pos="0">
                <a:srgbClr val="F0FFFF"/>
              </a:gs>
              <a:gs pos="64999">
                <a:srgbClr val="DDFEFF"/>
              </a:gs>
              <a:gs pos="100000">
                <a:srgbClr val="CFFFFF"/>
              </a:gs>
            </a:gsLst>
            <a:lin ang="5400000" scaled="1"/>
          </a:gradFill>
          <a:ln w="9525">
            <a:solidFill>
              <a:srgbClr val="B6DCDF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de-DE">
                <a:solidFill>
                  <a:srgbClr val="000000"/>
                </a:solidFill>
                <a:latin typeface="Calibri" pitchFamily="-100" charset="0"/>
                <a:ea typeface="Calibri" pitchFamily="-100" charset="0"/>
                <a:cs typeface="Calibri" pitchFamily="-100" charset="0"/>
              </a:rPr>
              <a:t>4. Anapher, Deakzentuierung, Wiederholung</a:t>
            </a:r>
            <a:r>
              <a:rPr lang="de-DE" baseline="30000">
                <a:solidFill>
                  <a:srgbClr val="000000"/>
                </a:solidFill>
                <a:latin typeface="Calibri" pitchFamily="-100" charset="0"/>
                <a:ea typeface="Calibri" pitchFamily="-100" charset="0"/>
                <a:cs typeface="Calibri" pitchFamily="-100" charset="0"/>
              </a:rPr>
              <a:t>1</a:t>
            </a:r>
          </a:p>
        </p:txBody>
      </p:sp>
      <p:grpSp>
        <p:nvGrpSpPr>
          <p:cNvPr id="30722" name="Group 4">
            <a:extLst>
              <a:ext uri="{FF2B5EF4-FFF2-40B4-BE49-F238E27FC236}">
                <a16:creationId xmlns:a16="http://schemas.microsoft.com/office/drawing/2014/main" id="{9A95E69C-2A2A-BB77-2C48-801AA8F3B019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762000"/>
            <a:ext cx="5867400" cy="842963"/>
            <a:chOff x="533400" y="762000"/>
            <a:chExt cx="5867400" cy="842963"/>
          </a:xfrm>
        </p:grpSpPr>
        <p:sp>
          <p:nvSpPr>
            <p:cNvPr id="30738" name="TextBox 2">
              <a:extLst>
                <a:ext uri="{FF2B5EF4-FFF2-40B4-BE49-F238E27FC236}">
                  <a16:creationId xmlns:a16="http://schemas.microsoft.com/office/drawing/2014/main" id="{4BD6E8E8-2AEF-BD7E-4FCB-EE1CC6679E3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3400" y="762000"/>
              <a:ext cx="58674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Auf dem Heimweg bellte mich ein </a:t>
              </a:r>
              <a:r>
                <a:rPr lang="de-DE" altLang="de-DE" sz="2400">
                  <a:solidFill>
                    <a:srgbClr val="808080"/>
                  </a:solidFill>
                  <a:latin typeface="Calibri" panose="020F0502020204030204" pitchFamily="34" charset="0"/>
                </a:rPr>
                <a:t>Hund</a:t>
              </a:r>
              <a:r>
                <a:rPr lang="de-DE" altLang="de-DE" sz="2400">
                  <a:latin typeface="Calibri" panose="020F0502020204030204" pitchFamily="34" charset="0"/>
                </a:rPr>
                <a:t> an. </a:t>
              </a:r>
            </a:p>
          </p:txBody>
        </p:sp>
        <p:sp>
          <p:nvSpPr>
            <p:cNvPr id="30739" name="TextBox 3">
              <a:extLst>
                <a:ext uri="{FF2B5EF4-FFF2-40B4-BE49-F238E27FC236}">
                  <a16:creationId xmlns:a16="http://schemas.microsoft.com/office/drawing/2014/main" id="{30F90F69-0A69-FAA2-4C7A-5790F6A408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3400" y="1143000"/>
              <a:ext cx="58674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(1) Das erinnerte mich gleich an </a:t>
              </a:r>
              <a:r>
                <a:rPr lang="de-DE" altLang="de-DE" sz="2400">
                  <a:solidFill>
                    <a:srgbClr val="FF0000"/>
                  </a:solidFill>
                  <a:latin typeface="Calibri" panose="020F0502020204030204" pitchFamily="34" charset="0"/>
                </a:rPr>
                <a:t>Annas</a:t>
              </a:r>
              <a:r>
                <a:rPr lang="de-DE" altLang="de-DE" sz="2400">
                  <a:latin typeface="Calibri" panose="020F0502020204030204" pitchFamily="34" charset="0"/>
                </a:rPr>
                <a:t> </a:t>
              </a:r>
              <a:r>
                <a:rPr lang="de-DE" altLang="de-DE" sz="2400" u="sng">
                  <a:solidFill>
                    <a:srgbClr val="008000"/>
                  </a:solidFill>
                  <a:latin typeface="Calibri" panose="020F0502020204030204" pitchFamily="34" charset="0"/>
                </a:rPr>
                <a:t>Hund</a:t>
              </a:r>
              <a:r>
                <a:rPr lang="de-DE" altLang="de-DE" sz="2400">
                  <a:solidFill>
                    <a:srgbClr val="0000FF"/>
                  </a:solidFill>
                  <a:latin typeface="Calibri" panose="020F0502020204030204" pitchFamily="34" charset="0"/>
                </a:rPr>
                <a:t> </a:t>
              </a:r>
              <a:r>
                <a:rPr lang="de-DE" altLang="de-DE" sz="2400">
                  <a:latin typeface="Calibri" panose="020F0502020204030204" pitchFamily="34" charset="0"/>
                </a:rPr>
                <a:t>. </a:t>
              </a:r>
            </a:p>
          </p:txBody>
        </p:sp>
      </p:grpSp>
      <p:grpSp>
        <p:nvGrpSpPr>
          <p:cNvPr id="3" name="Group 18">
            <a:extLst>
              <a:ext uri="{FF2B5EF4-FFF2-40B4-BE49-F238E27FC236}">
                <a16:creationId xmlns:a16="http://schemas.microsoft.com/office/drawing/2014/main" id="{78D05A6B-E65F-08E3-47D4-F6577410C441}"/>
              </a:ext>
            </a:extLst>
          </p:cNvPr>
          <p:cNvGrpSpPr>
            <a:grpSpLocks/>
          </p:cNvGrpSpPr>
          <p:nvPr/>
        </p:nvGrpSpPr>
        <p:grpSpPr bwMode="auto">
          <a:xfrm>
            <a:off x="457200" y="1447800"/>
            <a:ext cx="7924800" cy="1211263"/>
            <a:chOff x="457200" y="1447800"/>
            <a:chExt cx="7924800" cy="1211263"/>
          </a:xfrm>
        </p:grpSpPr>
        <p:sp>
          <p:nvSpPr>
            <p:cNvPr id="30736" name="TextBox 9">
              <a:extLst>
                <a:ext uri="{FF2B5EF4-FFF2-40B4-BE49-F238E27FC236}">
                  <a16:creationId xmlns:a16="http://schemas.microsoft.com/office/drawing/2014/main" id="{C59A8781-5832-135D-2479-9094040AD87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3400" y="1447800"/>
              <a:ext cx="72390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(2) Das erinnerte mich gleich an Annas</a:t>
              </a:r>
              <a:r>
                <a:rPr lang="de-DE" altLang="de-DE" sz="2400">
                  <a:solidFill>
                    <a:srgbClr val="FF0000"/>
                  </a:solidFill>
                  <a:latin typeface="Calibri" panose="020F0502020204030204" pitchFamily="34" charset="0"/>
                </a:rPr>
                <a:t> Freund</a:t>
              </a:r>
              <a:endParaRPr lang="de-DE" altLang="de-DE" sz="2400">
                <a:latin typeface="Calibri" panose="020F0502020204030204" pitchFamily="34" charset="0"/>
              </a:endParaRPr>
            </a:p>
          </p:txBody>
        </p:sp>
        <p:sp>
          <p:nvSpPr>
            <p:cNvPr id="30737" name="TextBox 10">
              <a:extLst>
                <a:ext uri="{FF2B5EF4-FFF2-40B4-BE49-F238E27FC236}">
                  <a16:creationId xmlns:a16="http://schemas.microsoft.com/office/drawing/2014/main" id="{BBAA67B1-5DD2-516F-2E7F-9E0DFC3D6C3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7200" y="1828800"/>
              <a:ext cx="7924800" cy="830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Deakzentuierung von 'Freund' ist in (2) </a:t>
              </a:r>
              <a:r>
                <a:rPr lang="de-DE" altLang="de-DE" sz="2400" b="1">
                  <a:latin typeface="Calibri" panose="020F0502020204030204" pitchFamily="34" charset="0"/>
                </a:rPr>
                <a:t>nicht möglich </a:t>
              </a:r>
              <a:r>
                <a:rPr lang="de-DE" altLang="de-DE" sz="2400">
                  <a:latin typeface="Calibri" panose="020F0502020204030204" pitchFamily="34" charset="0"/>
                </a:rPr>
                <a:t>(in der Annahme, 'Annas Freund' ist kein Anapher von 'Hund')</a:t>
              </a:r>
            </a:p>
          </p:txBody>
        </p:sp>
      </p:grpSp>
      <p:sp>
        <p:nvSpPr>
          <p:cNvPr id="30724" name="TextBox 9">
            <a:extLst>
              <a:ext uri="{FF2B5EF4-FFF2-40B4-BE49-F238E27FC236}">
                <a16:creationId xmlns:a16="http://schemas.microsoft.com/office/drawing/2014/main" id="{EA15339A-6C44-DEF5-B436-F9994DB2C8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00" y="6381750"/>
            <a:ext cx="2114550" cy="34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600">
                <a:latin typeface="Calibri" panose="020F0502020204030204" pitchFamily="34" charset="0"/>
              </a:rPr>
              <a:t>1. </a:t>
            </a:r>
            <a:r>
              <a:rPr lang="en-US" altLang="de-DE" sz="1600" b="1">
                <a:latin typeface="Calibri" panose="020F0502020204030204" pitchFamily="34" charset="0"/>
              </a:rPr>
              <a:t>baumann13.pdf</a:t>
            </a:r>
            <a:endParaRPr lang="de-DE" altLang="de-DE" sz="1600" b="1">
              <a:latin typeface="Calibri" panose="020F0502020204030204" pitchFamily="34" charset="0"/>
            </a:endParaRPr>
          </a:p>
        </p:txBody>
      </p:sp>
      <p:sp>
        <p:nvSpPr>
          <p:cNvPr id="30725" name="TextBox 13">
            <a:extLst>
              <a:ext uri="{FF2B5EF4-FFF2-40B4-BE49-F238E27FC236}">
                <a16:creationId xmlns:a16="http://schemas.microsoft.com/office/drawing/2014/main" id="{C2D86203-D84A-264E-34A7-BD71A52AEE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572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solidFill>
                  <a:srgbClr val="0000FF"/>
                </a:solidFill>
                <a:latin typeface="Calibri" panose="020F0502020204030204" pitchFamily="34" charset="0"/>
              </a:rPr>
              <a:t>Wiederholung</a:t>
            </a:r>
          </a:p>
        </p:txBody>
      </p:sp>
      <p:grpSp>
        <p:nvGrpSpPr>
          <p:cNvPr id="4" name="Group 19">
            <a:extLst>
              <a:ext uri="{FF2B5EF4-FFF2-40B4-BE49-F238E27FC236}">
                <a16:creationId xmlns:a16="http://schemas.microsoft.com/office/drawing/2014/main" id="{C3133FD0-3884-07C0-817C-3CE16AA01C4D}"/>
              </a:ext>
            </a:extLst>
          </p:cNvPr>
          <p:cNvGrpSpPr>
            <a:grpSpLocks/>
          </p:cNvGrpSpPr>
          <p:nvPr/>
        </p:nvGrpSpPr>
        <p:grpSpPr bwMode="auto">
          <a:xfrm>
            <a:off x="0" y="2590800"/>
            <a:ext cx="9296400" cy="3586163"/>
            <a:chOff x="0" y="2590800"/>
            <a:chExt cx="9296400" cy="3586163"/>
          </a:xfrm>
        </p:grpSpPr>
        <p:sp>
          <p:nvSpPr>
            <p:cNvPr id="30729" name="TextBox 11">
              <a:extLst>
                <a:ext uri="{FF2B5EF4-FFF2-40B4-BE49-F238E27FC236}">
                  <a16:creationId xmlns:a16="http://schemas.microsoft.com/office/drawing/2014/main" id="{863D3EB5-F7FB-CF35-7CCA-14A9E21DEC3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3733800"/>
              <a:ext cx="85344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eventuell H+L* oder Downstep statt Deakzentuierung</a:t>
              </a:r>
              <a:r>
                <a:rPr lang="de-DE" altLang="de-DE" sz="2400" baseline="30000">
                  <a:latin typeface="Calibri" panose="020F0502020204030204" pitchFamily="34" charset="0"/>
                </a:rPr>
                <a:t>2</a:t>
              </a:r>
            </a:p>
          </p:txBody>
        </p:sp>
        <p:sp>
          <p:nvSpPr>
            <p:cNvPr id="30730" name="TextBox 12">
              <a:extLst>
                <a:ext uri="{FF2B5EF4-FFF2-40B4-BE49-F238E27FC236}">
                  <a16:creationId xmlns:a16="http://schemas.microsoft.com/office/drawing/2014/main" id="{D01D6517-03EF-506A-6B72-453F7FE4FA4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400" y="4191000"/>
              <a:ext cx="8991600" cy="1200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Django ging an die Bar und bestellte einen </a:t>
              </a:r>
              <a:r>
                <a:rPr lang="de-DE" altLang="de-DE" sz="2400">
                  <a:solidFill>
                    <a:srgbClr val="808080"/>
                  </a:solidFill>
                  <a:latin typeface="Calibri" panose="020F0502020204030204" pitchFamily="34" charset="0"/>
                </a:rPr>
                <a:t>Whisky</a:t>
              </a:r>
              <a:r>
                <a:rPr lang="de-DE" altLang="de-DE" sz="2400">
                  <a:latin typeface="Calibri" panose="020F0502020204030204" pitchFamily="34" charset="0"/>
                </a:rPr>
                <a:t>. Er war bekannt dafür, dass er den Revolver schneller zog als sein Schatten. Man hatte Respekt vor ihm. Django </a:t>
              </a:r>
              <a:r>
                <a:rPr lang="de-DE" altLang="de-DE" sz="2400">
                  <a:solidFill>
                    <a:srgbClr val="FF0000"/>
                  </a:solidFill>
                  <a:latin typeface="Calibri" panose="020F0502020204030204" pitchFamily="34" charset="0"/>
                </a:rPr>
                <a:t>trank</a:t>
              </a:r>
              <a:r>
                <a:rPr lang="de-DE" altLang="de-DE" sz="2400">
                  <a:latin typeface="Calibri" panose="020F0502020204030204" pitchFamily="34" charset="0"/>
                </a:rPr>
                <a:t> den </a:t>
              </a:r>
              <a:r>
                <a:rPr lang="de-DE" altLang="de-DE" sz="2400" u="sng">
                  <a:solidFill>
                    <a:srgbClr val="008000"/>
                  </a:solidFill>
                  <a:latin typeface="Calibri" panose="020F0502020204030204" pitchFamily="34" charset="0"/>
                </a:rPr>
                <a:t>Whisky</a:t>
              </a:r>
              <a:r>
                <a:rPr lang="de-DE" altLang="de-DE" sz="2400">
                  <a:latin typeface="Calibri" panose="020F0502020204030204" pitchFamily="34" charset="0"/>
                </a:rPr>
                <a:t>. Er brauchte nur einen Zug.</a:t>
              </a:r>
            </a:p>
          </p:txBody>
        </p:sp>
        <p:sp>
          <p:nvSpPr>
            <p:cNvPr id="30731" name="TextBox 10">
              <a:extLst>
                <a:ext uri="{FF2B5EF4-FFF2-40B4-BE49-F238E27FC236}">
                  <a16:creationId xmlns:a16="http://schemas.microsoft.com/office/drawing/2014/main" id="{9A4AEC29-4F97-17C5-71F2-81BAE382CA9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29000" y="5334000"/>
              <a:ext cx="3048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oder ....</a:t>
              </a:r>
              <a:r>
                <a:rPr lang="de-DE" altLang="de-DE" sz="2400" u="sng">
                  <a:latin typeface="Calibri" panose="020F0502020204030204" pitchFamily="34" charset="0"/>
                </a:rPr>
                <a:t>Whisky</a:t>
              </a:r>
              <a:r>
                <a:rPr lang="de-DE" altLang="de-DE" sz="2400">
                  <a:latin typeface="Calibri" panose="020F0502020204030204" pitchFamily="34" charset="0"/>
                </a:rPr>
                <a:t>...</a:t>
              </a:r>
            </a:p>
          </p:txBody>
        </p:sp>
        <p:sp>
          <p:nvSpPr>
            <p:cNvPr id="30732" name="TextBox 11">
              <a:extLst>
                <a:ext uri="{FF2B5EF4-FFF2-40B4-BE49-F238E27FC236}">
                  <a16:creationId xmlns:a16="http://schemas.microsoft.com/office/drawing/2014/main" id="{7A45F05D-7384-9610-FFD7-01A0D69F86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95800" y="5715000"/>
              <a:ext cx="9144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H+L*</a:t>
              </a:r>
            </a:p>
          </p:txBody>
        </p:sp>
        <p:sp>
          <p:nvSpPr>
            <p:cNvPr id="30733" name="TextBox 14">
              <a:extLst>
                <a:ext uri="{FF2B5EF4-FFF2-40B4-BE49-F238E27FC236}">
                  <a16:creationId xmlns:a16="http://schemas.microsoft.com/office/drawing/2014/main" id="{0E6B70FE-2ADC-2CE9-338D-1539A650E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2590800"/>
              <a:ext cx="51054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solidFill>
                    <a:srgbClr val="0000FF"/>
                  </a:solidFill>
                  <a:latin typeface="Calibri" panose="020F0502020204030204" pitchFamily="34" charset="0"/>
                </a:rPr>
                <a:t>Wiederholung jedoch keine Synonyme</a:t>
              </a:r>
            </a:p>
          </p:txBody>
        </p:sp>
        <p:sp>
          <p:nvSpPr>
            <p:cNvPr id="30734" name="TextBox 15">
              <a:extLst>
                <a:ext uri="{FF2B5EF4-FFF2-40B4-BE49-F238E27FC236}">
                  <a16:creationId xmlns:a16="http://schemas.microsoft.com/office/drawing/2014/main" id="{A19B6959-8BC6-C9BC-5F77-9D733734740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2895600"/>
              <a:ext cx="86106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Why are you studying </a:t>
              </a:r>
              <a:r>
                <a:rPr lang="de-DE" altLang="de-DE" sz="2400">
                  <a:solidFill>
                    <a:schemeClr val="bg2"/>
                  </a:solidFill>
                  <a:latin typeface="Calibri" panose="020F0502020204030204" pitchFamily="34" charset="0"/>
                </a:rPr>
                <a:t>Italian</a:t>
              </a:r>
              <a:r>
                <a:rPr lang="de-DE" altLang="de-DE" sz="2400">
                  <a:latin typeface="Calibri" panose="020F0502020204030204" pitchFamily="34" charset="0"/>
                </a:rPr>
                <a:t>? I'm </a:t>
              </a:r>
              <a:r>
                <a:rPr lang="de-DE" altLang="de-DE" sz="2400">
                  <a:solidFill>
                    <a:srgbClr val="FF0000"/>
                  </a:solidFill>
                  <a:latin typeface="Calibri" panose="020F0502020204030204" pitchFamily="34" charset="0"/>
                </a:rPr>
                <a:t>married</a:t>
              </a:r>
              <a:r>
                <a:rPr lang="de-DE" altLang="de-DE" sz="2400">
                  <a:latin typeface="Calibri" panose="020F0502020204030204" pitchFamily="34" charset="0"/>
                </a:rPr>
                <a:t> to an </a:t>
              </a:r>
              <a:r>
                <a:rPr lang="de-DE" altLang="de-DE" sz="2400">
                  <a:solidFill>
                    <a:srgbClr val="008000"/>
                  </a:solidFill>
                  <a:latin typeface="Calibri" panose="020F0502020204030204" pitchFamily="34" charset="0"/>
                </a:rPr>
                <a:t>Italian</a:t>
              </a:r>
            </a:p>
          </p:txBody>
        </p:sp>
        <p:sp>
          <p:nvSpPr>
            <p:cNvPr id="30735" name="TextBox 16">
              <a:extLst>
                <a:ext uri="{FF2B5EF4-FFF2-40B4-BE49-F238E27FC236}">
                  <a16:creationId xmlns:a16="http://schemas.microsoft.com/office/drawing/2014/main" id="{BEE1D8FF-B57D-D9CF-8316-D6F9E788FBA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3352800"/>
              <a:ext cx="92964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solidFill>
                    <a:srgbClr val="0000FF"/>
                  </a:solidFill>
                  <a:latin typeface="Calibri" panose="020F0502020204030204" pitchFamily="34" charset="0"/>
                </a:rPr>
                <a:t>Wiederholung wenn Anapher und Beziehungselement entfernt sind</a:t>
              </a:r>
            </a:p>
          </p:txBody>
        </p:sp>
      </p:grpSp>
      <p:sp>
        <p:nvSpPr>
          <p:cNvPr id="30727" name="TextBox 9">
            <a:extLst>
              <a:ext uri="{FF2B5EF4-FFF2-40B4-BE49-F238E27FC236}">
                <a16:creationId xmlns:a16="http://schemas.microsoft.com/office/drawing/2014/main" id="{4F9188EA-0A7A-D985-4B3B-291F064550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4850" y="6381750"/>
            <a:ext cx="71691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600">
                <a:latin typeface="Calibri" panose="020F0502020204030204" pitchFamily="34" charset="0"/>
              </a:rPr>
              <a:t>2. Baumann &amp; Grice (2006)</a:t>
            </a:r>
            <a:r>
              <a:rPr lang="de-DE" altLang="de-DE" sz="1600" i="1">
                <a:latin typeface="Calibri" panose="020F0502020204030204" pitchFamily="34" charset="0"/>
              </a:rPr>
              <a:t> </a:t>
            </a:r>
            <a:r>
              <a:rPr lang="en-US" altLang="de-DE" sz="1600" i="1">
                <a:latin typeface="Calibri" panose="020F0502020204030204" pitchFamily="34" charset="0"/>
              </a:rPr>
              <a:t>J. Pragmatics</a:t>
            </a:r>
            <a:r>
              <a:rPr lang="en-US" altLang="de-DE" sz="1600">
                <a:latin typeface="Calibri" panose="020F0502020204030204" pitchFamily="34" charset="0"/>
              </a:rPr>
              <a:t>: </a:t>
            </a:r>
            <a:r>
              <a:rPr lang="en-US" altLang="de-DE" sz="1600" b="1">
                <a:latin typeface="Calibri" panose="020F0502020204030204" pitchFamily="34" charset="0"/>
              </a:rPr>
              <a:t>baumann06.jpragmatics.pdf</a:t>
            </a:r>
            <a:endParaRPr lang="de-DE" altLang="de-DE" sz="1600" i="1">
              <a:latin typeface="Calibri" panose="020F0502020204030204" pitchFamily="34" charset="0"/>
            </a:endParaRPr>
          </a:p>
        </p:txBody>
      </p:sp>
      <p:sp>
        <p:nvSpPr>
          <p:cNvPr id="30728" name="TextBox 4">
            <a:extLst>
              <a:ext uri="{FF2B5EF4-FFF2-40B4-BE49-F238E27FC236}">
                <a16:creationId xmlns:a16="http://schemas.microsoft.com/office/drawing/2014/main" id="{30E9E339-8D3B-E002-E656-23EAA4924E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6092825"/>
            <a:ext cx="47529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1600">
                <a:latin typeface="Calibri" panose="020F0502020204030204" pitchFamily="34" charset="0"/>
              </a:rPr>
              <a:t>In /vdata/Seminare/Prosody/lit</a:t>
            </a:r>
            <a:endParaRPr lang="de-DE" altLang="de-DE" sz="1600">
              <a:latin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de-DE" sz="2400"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Box 2">
            <a:extLst>
              <a:ext uri="{FF2B5EF4-FFF2-40B4-BE49-F238E27FC236}">
                <a16:creationId xmlns:a16="http://schemas.microsoft.com/office/drawing/2014/main" id="{5DBAC9E5-BC4B-9F32-13A5-71025AFA08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152400"/>
            <a:ext cx="6096000" cy="461963"/>
          </a:xfrm>
          <a:prstGeom prst="rect">
            <a:avLst/>
          </a:prstGeom>
          <a:gradFill rotWithShape="1">
            <a:gsLst>
              <a:gs pos="0">
                <a:srgbClr val="F0FFFF"/>
              </a:gs>
              <a:gs pos="64999">
                <a:srgbClr val="DDFEFF"/>
              </a:gs>
              <a:gs pos="100000">
                <a:srgbClr val="CFFFFF"/>
              </a:gs>
            </a:gsLst>
            <a:lin ang="5400000" scaled="1"/>
          </a:gradFill>
          <a:ln w="9525">
            <a:solidFill>
              <a:srgbClr val="B6DCDF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de-DE">
                <a:solidFill>
                  <a:srgbClr val="000000"/>
                </a:solidFill>
                <a:latin typeface="Calibri" pitchFamily="-100" charset="0"/>
                <a:ea typeface="Calibri" pitchFamily="-100" charset="0"/>
                <a:cs typeface="Calibri" pitchFamily="-100" charset="0"/>
              </a:rPr>
              <a:t>4. Anapher, Deakzentuierung, Synonyme</a:t>
            </a:r>
            <a:r>
              <a:rPr lang="de-DE" baseline="30000">
                <a:solidFill>
                  <a:srgbClr val="000000"/>
                </a:solidFill>
                <a:latin typeface="Calibri" pitchFamily="-100" charset="0"/>
                <a:ea typeface="Calibri" pitchFamily="-100" charset="0"/>
                <a:cs typeface="Calibri" pitchFamily="-100" charset="0"/>
              </a:rPr>
              <a:t>1</a:t>
            </a:r>
          </a:p>
        </p:txBody>
      </p:sp>
      <p:sp>
        <p:nvSpPr>
          <p:cNvPr id="31746" name="TextBox 5">
            <a:extLst>
              <a:ext uri="{FF2B5EF4-FFF2-40B4-BE49-F238E27FC236}">
                <a16:creationId xmlns:a16="http://schemas.microsoft.com/office/drawing/2014/main" id="{F9863CF6-569B-FD58-E7F6-EE718D127C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1905000"/>
            <a:ext cx="4572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400">
                <a:latin typeface="Calibri" panose="020F0502020204030204" pitchFamily="34" charset="0"/>
              </a:rPr>
              <a:t>[Wo hast du das </a:t>
            </a:r>
            <a:r>
              <a:rPr lang="en-US" altLang="de-DE" sz="2400">
                <a:solidFill>
                  <a:srgbClr val="FF0000"/>
                </a:solidFill>
                <a:latin typeface="Calibri" panose="020F0502020204030204" pitchFamily="34" charset="0"/>
              </a:rPr>
              <a:t>Sofa</a:t>
            </a:r>
            <a:r>
              <a:rPr lang="en-US" altLang="de-DE" sz="2400">
                <a:latin typeface="Calibri" panose="020F0502020204030204" pitchFamily="34" charset="0"/>
              </a:rPr>
              <a:t> gekauft?</a:t>
            </a:r>
            <a:r>
              <a:rPr lang="de-DE" altLang="de-DE" sz="2400">
                <a:latin typeface="Calibri" panose="020F0502020204030204" pitchFamily="34" charset="0"/>
              </a:rPr>
              <a:t>]</a:t>
            </a:r>
            <a:r>
              <a:rPr lang="de-DE" altLang="de-DE" sz="2400" baseline="-25000">
                <a:latin typeface="Calibri" panose="020F0502020204030204" pitchFamily="34" charset="0"/>
              </a:rPr>
              <a:t>F</a:t>
            </a:r>
          </a:p>
        </p:txBody>
      </p:sp>
      <p:sp>
        <p:nvSpPr>
          <p:cNvPr id="31747" name="TextBox 3">
            <a:extLst>
              <a:ext uri="{FF2B5EF4-FFF2-40B4-BE49-F238E27FC236}">
                <a16:creationId xmlns:a16="http://schemas.microsoft.com/office/drawing/2014/main" id="{E60BC7BA-8C12-D325-6627-7B995C55D8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685800"/>
            <a:ext cx="7772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solidFill>
                  <a:srgbClr val="0000FF"/>
                </a:solidFill>
                <a:latin typeface="Calibri" panose="020F0502020204030204" pitchFamily="34" charset="0"/>
              </a:rPr>
              <a:t>Deakzentuierung in Synonymen und Antonymen </a:t>
            </a:r>
          </a:p>
        </p:txBody>
      </p:sp>
      <p:sp>
        <p:nvSpPr>
          <p:cNvPr id="31760" name="TextBox 4">
            <a:extLst>
              <a:ext uri="{FF2B5EF4-FFF2-40B4-BE49-F238E27FC236}">
                <a16:creationId xmlns:a16="http://schemas.microsoft.com/office/drawing/2014/main" id="{F01FA9DC-9610-8900-118B-9D67A326A9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1066800"/>
            <a:ext cx="46482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Setze dich doch auf die neue </a:t>
            </a:r>
            <a:r>
              <a:rPr lang="de-DE" altLang="de-DE" sz="2400">
                <a:solidFill>
                  <a:schemeClr val="bg2"/>
                </a:solidFill>
                <a:latin typeface="Calibri" panose="020F0502020204030204" pitchFamily="34" charset="0"/>
              </a:rPr>
              <a:t>Couch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Wo hast du das </a:t>
            </a:r>
            <a:r>
              <a:rPr lang="de-DE" altLang="de-DE" sz="2400" u="sng">
                <a:solidFill>
                  <a:srgbClr val="008000"/>
                </a:solidFill>
                <a:latin typeface="Calibri" panose="020F0502020204030204" pitchFamily="34" charset="0"/>
              </a:rPr>
              <a:t>Sofa</a:t>
            </a:r>
            <a:r>
              <a:rPr lang="de-DE" altLang="de-DE" sz="2400">
                <a:latin typeface="Calibri" panose="020F0502020204030204" pitchFamily="34" charset="0"/>
              </a:rPr>
              <a:t> ge</a:t>
            </a:r>
            <a:r>
              <a:rPr lang="de-DE" altLang="de-DE" sz="2400">
                <a:solidFill>
                  <a:srgbClr val="FF0000"/>
                </a:solidFill>
                <a:latin typeface="Calibri" panose="020F0502020204030204" pitchFamily="34" charset="0"/>
              </a:rPr>
              <a:t>kauft</a:t>
            </a:r>
            <a:r>
              <a:rPr lang="de-DE" altLang="de-DE" sz="2400">
                <a:latin typeface="Calibri" panose="020F0502020204030204" pitchFamily="34" charset="0"/>
              </a:rPr>
              <a:t>?</a:t>
            </a:r>
          </a:p>
        </p:txBody>
      </p:sp>
      <p:sp>
        <p:nvSpPr>
          <p:cNvPr id="31761" name="TextBox 10">
            <a:extLst>
              <a:ext uri="{FF2B5EF4-FFF2-40B4-BE49-F238E27FC236}">
                <a16:creationId xmlns:a16="http://schemas.microsoft.com/office/drawing/2014/main" id="{55B8D23C-4772-690E-75FA-A1BA471BB5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2362200"/>
            <a:ext cx="7239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Ich habe gerade von Bayerns </a:t>
            </a:r>
            <a:r>
              <a:rPr lang="de-DE" altLang="de-DE" sz="2400">
                <a:solidFill>
                  <a:schemeClr val="bg2"/>
                </a:solidFill>
                <a:latin typeface="Calibri" panose="020F0502020204030204" pitchFamily="34" charset="0"/>
              </a:rPr>
              <a:t>Sieg </a:t>
            </a:r>
            <a:r>
              <a:rPr lang="de-DE" altLang="de-DE" sz="2400">
                <a:latin typeface="Calibri" panose="020F0502020204030204" pitchFamily="34" charset="0"/>
              </a:rPr>
              <a:t>über Bremen erfahren.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Das ist jetzt Bremens </a:t>
            </a:r>
            <a:r>
              <a:rPr lang="de-DE" altLang="de-DE" sz="2400">
                <a:solidFill>
                  <a:srgbClr val="FF0000"/>
                </a:solidFill>
                <a:latin typeface="Calibri" panose="020F0502020204030204" pitchFamily="34" charset="0"/>
              </a:rPr>
              <a:t>zweite</a:t>
            </a:r>
            <a:r>
              <a:rPr lang="de-DE" altLang="de-DE" sz="2400">
                <a:latin typeface="Calibri" panose="020F0502020204030204" pitchFamily="34" charset="0"/>
              </a:rPr>
              <a:t> </a:t>
            </a:r>
            <a:r>
              <a:rPr lang="de-DE" altLang="de-DE" sz="2400" u="sng">
                <a:solidFill>
                  <a:srgbClr val="008000"/>
                </a:solidFill>
                <a:latin typeface="Calibri" panose="020F0502020204030204" pitchFamily="34" charset="0"/>
              </a:rPr>
              <a:t>Niederlage</a:t>
            </a:r>
          </a:p>
        </p:txBody>
      </p:sp>
      <p:grpSp>
        <p:nvGrpSpPr>
          <p:cNvPr id="2" name="Group 16">
            <a:extLst>
              <a:ext uri="{FF2B5EF4-FFF2-40B4-BE49-F238E27FC236}">
                <a16:creationId xmlns:a16="http://schemas.microsoft.com/office/drawing/2014/main" id="{84415E70-59E2-F832-50F9-69B6E9EC8A57}"/>
              </a:ext>
            </a:extLst>
          </p:cNvPr>
          <p:cNvGrpSpPr>
            <a:grpSpLocks/>
          </p:cNvGrpSpPr>
          <p:nvPr/>
        </p:nvGrpSpPr>
        <p:grpSpPr bwMode="auto">
          <a:xfrm>
            <a:off x="304800" y="3962400"/>
            <a:ext cx="8229600" cy="1287463"/>
            <a:chOff x="304800" y="3962400"/>
            <a:chExt cx="8229600" cy="1287463"/>
          </a:xfrm>
        </p:grpSpPr>
        <p:sp>
          <p:nvSpPr>
            <p:cNvPr id="31758" name="TextBox 6">
              <a:extLst>
                <a:ext uri="{FF2B5EF4-FFF2-40B4-BE49-F238E27FC236}">
                  <a16:creationId xmlns:a16="http://schemas.microsoft.com/office/drawing/2014/main" id="{AE6875D9-C645-BE93-96E0-A3D9333699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4800" y="3962400"/>
              <a:ext cx="48006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de-DE" sz="2400">
                  <a:solidFill>
                    <a:srgbClr val="0000FF"/>
                  </a:solidFill>
                  <a:latin typeface="Calibri" panose="020F0502020204030204" pitchFamily="34" charset="0"/>
                </a:rPr>
                <a:t>auch in implizierten Synonymen</a:t>
              </a:r>
            </a:p>
          </p:txBody>
        </p:sp>
        <p:sp>
          <p:nvSpPr>
            <p:cNvPr id="31759" name="Rectangle 11">
              <a:extLst>
                <a:ext uri="{FF2B5EF4-FFF2-40B4-BE49-F238E27FC236}">
                  <a16:creationId xmlns:a16="http://schemas.microsoft.com/office/drawing/2014/main" id="{684ED67D-B744-B4B5-5A04-7DBB65C134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1000" y="4419600"/>
              <a:ext cx="8153400" cy="830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de-DE" sz="2400">
                  <a:latin typeface="Calibri" panose="020F0502020204030204" pitchFamily="34" charset="0"/>
                </a:rPr>
                <a:t>Did you get </a:t>
              </a:r>
              <a:r>
                <a:rPr lang="en-US" altLang="de-DE" sz="2400">
                  <a:solidFill>
                    <a:srgbClr val="808080"/>
                  </a:solidFill>
                  <a:latin typeface="Calibri" panose="020F0502020204030204" pitchFamily="34" charset="0"/>
                </a:rPr>
                <a:t>Dr Cremer </a:t>
              </a:r>
              <a:r>
                <a:rPr lang="en-US" altLang="de-DE" sz="2400">
                  <a:latin typeface="Calibri" panose="020F0502020204030204" pitchFamily="34" charset="0"/>
                </a:rPr>
                <a:t>to fix your tooth</a:t>
              </a:r>
              <a:r>
                <a:rPr lang="en-US" altLang="de-DE" sz="2400" baseline="30000">
                  <a:latin typeface="Calibri" panose="020F0502020204030204" pitchFamily="34" charset="0"/>
                </a:rPr>
                <a:t>2</a:t>
              </a:r>
              <a:r>
                <a:rPr lang="en-US" altLang="de-DE" sz="2400">
                  <a:latin typeface="Calibri" panose="020F0502020204030204" pitchFamily="34" charset="0"/>
                </a:rPr>
                <a:t>.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de-DE" sz="2400">
                  <a:latin typeface="Calibri" panose="020F0502020204030204" pitchFamily="34" charset="0"/>
                </a:rPr>
                <a:t>Don't remind me. I'd like to </a:t>
              </a:r>
              <a:r>
                <a:rPr lang="en-US" altLang="de-DE" sz="2400">
                  <a:solidFill>
                    <a:srgbClr val="FF0000"/>
                  </a:solidFill>
                  <a:latin typeface="Calibri" panose="020F0502020204030204" pitchFamily="34" charset="0"/>
                </a:rPr>
                <a:t>strangle</a:t>
              </a:r>
              <a:r>
                <a:rPr lang="en-US" altLang="de-DE" sz="2400">
                  <a:latin typeface="Calibri" panose="020F0502020204030204" pitchFamily="34" charset="0"/>
                </a:rPr>
                <a:t> </a:t>
              </a:r>
              <a:r>
                <a:rPr lang="en-US" altLang="de-DE" sz="2400" u="sng">
                  <a:solidFill>
                    <a:srgbClr val="008000"/>
                  </a:solidFill>
                  <a:latin typeface="Calibri" panose="020F0502020204030204" pitchFamily="34" charset="0"/>
                </a:rPr>
                <a:t>the butcher</a:t>
              </a:r>
              <a:r>
                <a:rPr lang="en-US" altLang="de-DE" sz="2400">
                  <a:latin typeface="Calibri" panose="020F0502020204030204" pitchFamily="34" charset="0"/>
                </a:rPr>
                <a:t>.</a:t>
              </a:r>
              <a:endParaRPr lang="de-DE" altLang="de-DE" sz="2400">
                <a:latin typeface="Calibri" panose="020F0502020204030204" pitchFamily="34" charset="0"/>
              </a:endParaRPr>
            </a:p>
          </p:txBody>
        </p:sp>
      </p:grpSp>
      <p:sp>
        <p:nvSpPr>
          <p:cNvPr id="31751" name="TextBox 10">
            <a:extLst>
              <a:ext uri="{FF2B5EF4-FFF2-40B4-BE49-F238E27FC236}">
                <a16:creationId xmlns:a16="http://schemas.microsoft.com/office/drawing/2014/main" id="{E9793B8D-6A6A-840B-4BEF-F77C1E3D2F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019800"/>
            <a:ext cx="3657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>
                <a:latin typeface="Calibri" panose="020F0502020204030204" pitchFamily="34" charset="0"/>
              </a:rPr>
              <a:t>1. Viele Beispiele von S. Baumann (vorige Seite)</a:t>
            </a:r>
          </a:p>
        </p:txBody>
      </p:sp>
      <p:sp>
        <p:nvSpPr>
          <p:cNvPr id="31752" name="TextBox 11">
            <a:extLst>
              <a:ext uri="{FF2B5EF4-FFF2-40B4-BE49-F238E27FC236}">
                <a16:creationId xmlns:a16="http://schemas.microsoft.com/office/drawing/2014/main" id="{4192062F-982C-BDDC-685C-30A2C513F4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3200400"/>
            <a:ext cx="5562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[Das ist jetzt Bremens zweite </a:t>
            </a:r>
            <a:r>
              <a:rPr lang="de-DE" altLang="de-DE" sz="2400">
                <a:solidFill>
                  <a:srgbClr val="FF0000"/>
                </a:solidFill>
                <a:latin typeface="Calibri" panose="020F0502020204030204" pitchFamily="34" charset="0"/>
              </a:rPr>
              <a:t>Niederlage</a:t>
            </a:r>
            <a:r>
              <a:rPr lang="de-DE" altLang="de-DE" sz="2400">
                <a:latin typeface="Calibri" panose="020F0502020204030204" pitchFamily="34" charset="0"/>
              </a:rPr>
              <a:t>]</a:t>
            </a:r>
            <a:r>
              <a:rPr lang="de-DE" altLang="de-DE" sz="2400" baseline="-25000">
                <a:latin typeface="Calibri" panose="020F0502020204030204" pitchFamily="34" charset="0"/>
              </a:rPr>
              <a:t>F</a:t>
            </a:r>
            <a:endParaRPr lang="de-DE" altLang="de-DE" sz="2400">
              <a:latin typeface="Calibri" panose="020F0502020204030204" pitchFamily="34" charset="0"/>
            </a:endParaRPr>
          </a:p>
        </p:txBody>
      </p:sp>
      <p:sp>
        <p:nvSpPr>
          <p:cNvPr id="31753" name="TextBox 12">
            <a:extLst>
              <a:ext uri="{FF2B5EF4-FFF2-40B4-BE49-F238E27FC236}">
                <a16:creationId xmlns:a16="http://schemas.microsoft.com/office/drawing/2014/main" id="{9B7C1B17-31F9-D9AF-2FDD-06B2813913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905000"/>
            <a:ext cx="2057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Breiter Fokus</a:t>
            </a:r>
          </a:p>
        </p:txBody>
      </p:sp>
      <p:sp>
        <p:nvSpPr>
          <p:cNvPr id="31754" name="TextBox 13">
            <a:extLst>
              <a:ext uri="{FF2B5EF4-FFF2-40B4-BE49-F238E27FC236}">
                <a16:creationId xmlns:a16="http://schemas.microsoft.com/office/drawing/2014/main" id="{B115D091-1628-C429-F0EE-ECB89BECE0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3200400"/>
            <a:ext cx="2057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Breiter Fokus</a:t>
            </a:r>
          </a:p>
        </p:txBody>
      </p:sp>
      <p:sp>
        <p:nvSpPr>
          <p:cNvPr id="31755" name="Rectangle 15">
            <a:extLst>
              <a:ext uri="{FF2B5EF4-FFF2-40B4-BE49-F238E27FC236}">
                <a16:creationId xmlns:a16="http://schemas.microsoft.com/office/drawing/2014/main" id="{98F60DAE-9B62-495D-3D7B-9B024F3B3F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5257800"/>
            <a:ext cx="42751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400">
                <a:latin typeface="Calibri" panose="020F0502020204030204" pitchFamily="34" charset="0"/>
              </a:rPr>
              <a:t>[I'd like to strangle the </a:t>
            </a:r>
            <a:r>
              <a:rPr lang="en-US" altLang="de-DE" sz="2400">
                <a:solidFill>
                  <a:srgbClr val="FF0000"/>
                </a:solidFill>
                <a:latin typeface="Calibri" panose="020F0502020204030204" pitchFamily="34" charset="0"/>
              </a:rPr>
              <a:t>butcher</a:t>
            </a:r>
            <a:r>
              <a:rPr lang="en-US" altLang="de-DE" sz="2400">
                <a:latin typeface="Calibri" panose="020F0502020204030204" pitchFamily="34" charset="0"/>
              </a:rPr>
              <a:t>]</a:t>
            </a:r>
            <a:r>
              <a:rPr lang="en-US" altLang="de-DE" sz="2400" baseline="-25000">
                <a:latin typeface="Calibri" panose="020F0502020204030204" pitchFamily="34" charset="0"/>
              </a:rPr>
              <a:t>F</a:t>
            </a:r>
            <a:endParaRPr lang="de-DE" altLang="de-DE" sz="2400" baseline="-25000"/>
          </a:p>
        </p:txBody>
      </p:sp>
      <p:sp>
        <p:nvSpPr>
          <p:cNvPr id="31756" name="TextBox 16">
            <a:extLst>
              <a:ext uri="{FF2B5EF4-FFF2-40B4-BE49-F238E27FC236}">
                <a16:creationId xmlns:a16="http://schemas.microsoft.com/office/drawing/2014/main" id="{07B8F175-A007-BA96-4648-EF1E4E1CF3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6248400"/>
            <a:ext cx="48768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AU" altLang="de-DE" sz="1600">
                <a:latin typeface="Calibri" panose="020F0502020204030204" pitchFamily="34" charset="0"/>
                <a:hlinkClick r:id="rId2"/>
              </a:rPr>
              <a:t>2. Büring, </a:t>
            </a:r>
            <a:r>
              <a:rPr lang="en-US" altLang="de-DE" sz="1600">
                <a:latin typeface="Calibri" panose="020F0502020204030204" pitchFamily="34" charset="0"/>
                <a:hlinkClick r:id="rId2"/>
              </a:rPr>
              <a:t>(2007)</a:t>
            </a:r>
            <a:r>
              <a:rPr lang="en-US" altLang="de-DE" sz="1600">
                <a:latin typeface="Calibri" panose="020F0502020204030204" pitchFamily="34" charset="0"/>
              </a:rPr>
              <a:t>. </a:t>
            </a:r>
            <a:r>
              <a:rPr lang="en-US" altLang="de-DE" sz="1600" b="1">
                <a:latin typeface="Calibri" panose="020F0502020204030204" pitchFamily="34" charset="0"/>
              </a:rPr>
              <a:t>buering07.pdf</a:t>
            </a:r>
            <a:endParaRPr lang="de-DE" altLang="de-DE" sz="1600" b="1">
              <a:latin typeface="Calibri" panose="020F0502020204030204" pitchFamily="34" charset="0"/>
            </a:endParaRPr>
          </a:p>
        </p:txBody>
      </p:sp>
      <p:sp>
        <p:nvSpPr>
          <p:cNvPr id="31757" name="TextBox 13">
            <a:extLst>
              <a:ext uri="{FF2B5EF4-FFF2-40B4-BE49-F238E27FC236}">
                <a16:creationId xmlns:a16="http://schemas.microsoft.com/office/drawing/2014/main" id="{602D35AD-26CF-4771-5EAB-1F7CEBF582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257800"/>
            <a:ext cx="2057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Breiter Fokus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60" grpId="0"/>
      <p:bldP spid="3176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Box 1">
            <a:extLst>
              <a:ext uri="{FF2B5EF4-FFF2-40B4-BE49-F238E27FC236}">
                <a16:creationId xmlns:a16="http://schemas.microsoft.com/office/drawing/2014/main" id="{8F7E59A8-6AC3-FD8C-0822-D8D049DDC6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228600"/>
            <a:ext cx="7010400" cy="461963"/>
          </a:xfrm>
          <a:prstGeom prst="rect">
            <a:avLst/>
          </a:prstGeom>
          <a:gradFill rotWithShape="1">
            <a:gsLst>
              <a:gs pos="0">
                <a:srgbClr val="F0FFFF"/>
              </a:gs>
              <a:gs pos="64999">
                <a:srgbClr val="DDFEFF"/>
              </a:gs>
              <a:gs pos="100000">
                <a:srgbClr val="CFFFFF"/>
              </a:gs>
            </a:gsLst>
            <a:lin ang="5400000" scaled="1"/>
          </a:gradFill>
          <a:ln w="9525">
            <a:solidFill>
              <a:srgbClr val="B6DCDF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de-DE">
                <a:solidFill>
                  <a:srgbClr val="000000"/>
                </a:solidFill>
                <a:latin typeface="Calibri" pitchFamily="-100" charset="0"/>
                <a:ea typeface="Calibri" pitchFamily="-100" charset="0"/>
                <a:cs typeface="Calibri" pitchFamily="-100" charset="0"/>
              </a:rPr>
              <a:t>4. Anapher, Deakzentuierung, Unter- und Oberbegriffe</a:t>
            </a:r>
          </a:p>
        </p:txBody>
      </p:sp>
      <p:sp>
        <p:nvSpPr>
          <p:cNvPr id="32770" name="TextBox 2">
            <a:extLst>
              <a:ext uri="{FF2B5EF4-FFF2-40B4-BE49-F238E27FC236}">
                <a16:creationId xmlns:a16="http://schemas.microsoft.com/office/drawing/2014/main" id="{729B29D3-D0C1-12B0-AD1B-20C0149B13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914400"/>
            <a:ext cx="4191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Unterbegriff (Hyponym): Katze</a:t>
            </a:r>
          </a:p>
        </p:txBody>
      </p:sp>
      <p:sp>
        <p:nvSpPr>
          <p:cNvPr id="32771" name="TextBox 3">
            <a:extLst>
              <a:ext uri="{FF2B5EF4-FFF2-40B4-BE49-F238E27FC236}">
                <a16:creationId xmlns:a16="http://schemas.microsoft.com/office/drawing/2014/main" id="{05DCD79A-CEA8-6BF7-58B3-6BDBB996D3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524000"/>
            <a:ext cx="7239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Oberbegriffe </a:t>
            </a:r>
            <a:r>
              <a:rPr lang="de-DE" altLang="de-DE" sz="2400" i="1">
                <a:latin typeface="Calibri" panose="020F0502020204030204" pitchFamily="34" charset="0"/>
              </a:rPr>
              <a:t>tendieren dazu</a:t>
            </a:r>
            <a:r>
              <a:rPr lang="de-DE" altLang="de-DE" sz="2400">
                <a:latin typeface="Calibri" panose="020F0502020204030204" pitchFamily="34" charset="0"/>
              </a:rPr>
              <a:t>, deakzentuiert zu sein, wenn sie Anapher für Unterbegriffe sind</a:t>
            </a:r>
          </a:p>
        </p:txBody>
      </p:sp>
      <p:sp>
        <p:nvSpPr>
          <p:cNvPr id="32772" name="TextBox 6">
            <a:extLst>
              <a:ext uri="{FF2B5EF4-FFF2-40B4-BE49-F238E27FC236}">
                <a16:creationId xmlns:a16="http://schemas.microsoft.com/office/drawing/2014/main" id="{00C88818-E898-2F6A-86C5-B270AF4D14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914400"/>
            <a:ext cx="4648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Oberbegriff (Hyperonym): Haustier </a:t>
            </a:r>
          </a:p>
        </p:txBody>
      </p:sp>
      <p:grpSp>
        <p:nvGrpSpPr>
          <p:cNvPr id="32773" name="Group 13">
            <a:extLst>
              <a:ext uri="{FF2B5EF4-FFF2-40B4-BE49-F238E27FC236}">
                <a16:creationId xmlns:a16="http://schemas.microsoft.com/office/drawing/2014/main" id="{7D36724D-4561-D59E-AA36-3816B8F9671B}"/>
              </a:ext>
            </a:extLst>
          </p:cNvPr>
          <p:cNvGrpSpPr>
            <a:grpSpLocks/>
          </p:cNvGrpSpPr>
          <p:nvPr/>
        </p:nvGrpSpPr>
        <p:grpSpPr bwMode="auto">
          <a:xfrm>
            <a:off x="1219200" y="2514600"/>
            <a:ext cx="7772400" cy="995363"/>
            <a:chOff x="1219200" y="2514600"/>
            <a:chExt cx="7772400" cy="995065"/>
          </a:xfrm>
        </p:grpSpPr>
        <p:sp>
          <p:nvSpPr>
            <p:cNvPr id="32781" name="TextBox 5">
              <a:extLst>
                <a:ext uri="{FF2B5EF4-FFF2-40B4-BE49-F238E27FC236}">
                  <a16:creationId xmlns:a16="http://schemas.microsoft.com/office/drawing/2014/main" id="{6BE8DDB8-4C2B-A4FF-FDE7-4A061DE5A6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5400" y="2514600"/>
              <a:ext cx="76962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Sie hat eine </a:t>
              </a:r>
              <a:r>
                <a:rPr lang="de-DE" altLang="de-DE" sz="2400">
                  <a:solidFill>
                    <a:schemeClr val="bg2"/>
                  </a:solidFill>
                  <a:latin typeface="Calibri" panose="020F0502020204030204" pitchFamily="34" charset="0"/>
                </a:rPr>
                <a:t>Katze</a:t>
              </a:r>
              <a:r>
                <a:rPr lang="de-DE" altLang="de-DE" sz="2400">
                  <a:latin typeface="Calibri" panose="020F0502020204030204" pitchFamily="34" charset="0"/>
                </a:rPr>
                <a:t>. Sie </a:t>
              </a:r>
              <a:r>
                <a:rPr lang="de-DE" altLang="de-DE" sz="2400">
                  <a:solidFill>
                    <a:srgbClr val="FF0000"/>
                  </a:solidFill>
                  <a:latin typeface="Calibri" panose="020F0502020204030204" pitchFamily="34" charset="0"/>
                </a:rPr>
                <a:t>mag</a:t>
              </a:r>
              <a:r>
                <a:rPr lang="de-DE" altLang="de-DE" sz="2400">
                  <a:latin typeface="Calibri" panose="020F0502020204030204" pitchFamily="34" charset="0"/>
                </a:rPr>
                <a:t> </a:t>
              </a:r>
              <a:r>
                <a:rPr lang="de-DE" altLang="de-DE" sz="2400">
                  <a:solidFill>
                    <a:srgbClr val="008000"/>
                  </a:solidFill>
                  <a:latin typeface="Calibri" panose="020F0502020204030204" pitchFamily="34" charset="0"/>
                </a:rPr>
                <a:t>Haustiere</a:t>
              </a:r>
              <a:r>
                <a:rPr lang="de-DE" altLang="de-DE" sz="2400">
                  <a:latin typeface="Calibri" panose="020F0502020204030204" pitchFamily="34" charset="0"/>
                </a:rPr>
                <a:t>, das weißt Du ja</a:t>
              </a:r>
            </a:p>
          </p:txBody>
        </p:sp>
        <p:sp>
          <p:nvSpPr>
            <p:cNvPr id="32782" name="TextBox 9">
              <a:extLst>
                <a:ext uri="{FF2B5EF4-FFF2-40B4-BE49-F238E27FC236}">
                  <a16:creationId xmlns:a16="http://schemas.microsoft.com/office/drawing/2014/main" id="{73777BE2-13F4-0DCD-47A6-3C18D29FC13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19200" y="3048000"/>
              <a:ext cx="77724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Hans hat immer </a:t>
              </a:r>
              <a:r>
                <a:rPr lang="de-DE" altLang="de-DE" sz="2400">
                  <a:solidFill>
                    <a:srgbClr val="808080"/>
                  </a:solidFill>
                  <a:latin typeface="Calibri" panose="020F0502020204030204" pitchFamily="34" charset="0"/>
                </a:rPr>
                <a:t>BMWs</a:t>
              </a:r>
              <a:r>
                <a:rPr lang="de-DE" altLang="de-DE" sz="2400">
                  <a:latin typeface="Calibri" panose="020F0502020204030204" pitchFamily="34" charset="0"/>
                </a:rPr>
                <a:t> gehabt. Er fährt </a:t>
              </a:r>
              <a:r>
                <a:rPr lang="de-DE" altLang="de-DE" sz="2400">
                  <a:solidFill>
                    <a:srgbClr val="FF0000"/>
                  </a:solidFill>
                  <a:latin typeface="Calibri" panose="020F0502020204030204" pitchFamily="34" charset="0"/>
                </a:rPr>
                <a:t>gern</a:t>
              </a:r>
              <a:r>
                <a:rPr lang="de-DE" altLang="de-DE" sz="2400">
                  <a:latin typeface="Calibri" panose="020F0502020204030204" pitchFamily="34" charset="0"/>
                </a:rPr>
                <a:t> </a:t>
              </a:r>
              <a:r>
                <a:rPr lang="de-DE" altLang="de-DE" sz="2400" u="sng">
                  <a:solidFill>
                    <a:srgbClr val="008000"/>
                  </a:solidFill>
                  <a:latin typeface="Calibri" panose="020F0502020204030204" pitchFamily="34" charset="0"/>
                </a:rPr>
                <a:t>schnelle Autos</a:t>
              </a:r>
              <a:r>
                <a:rPr lang="de-DE" altLang="de-DE" sz="2400"/>
                <a:t>.</a:t>
              </a:r>
              <a:endParaRPr lang="en-AU" altLang="de-DE" sz="2400"/>
            </a:p>
          </p:txBody>
        </p:sp>
      </p:grpSp>
      <p:sp>
        <p:nvSpPr>
          <p:cNvPr id="12" name="Oval 11">
            <a:extLst>
              <a:ext uri="{FF2B5EF4-FFF2-40B4-BE49-F238E27FC236}">
                <a16:creationId xmlns:a16="http://schemas.microsoft.com/office/drawing/2014/main" id="{C9F7C489-65C0-F8DD-5FB7-678D574F77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1676400"/>
            <a:ext cx="228600" cy="228600"/>
          </a:xfrm>
          <a:prstGeom prst="ellipse">
            <a:avLst/>
          </a:prstGeom>
          <a:gradFill rotWithShape="1">
            <a:gsLst>
              <a:gs pos="0">
                <a:srgbClr val="CBFFFF"/>
              </a:gs>
              <a:gs pos="100000">
                <a:srgbClr val="B5E5E9"/>
              </a:gs>
            </a:gsLst>
            <a:lin ang="5400000"/>
          </a:gradFill>
          <a:ln w="9525">
            <a:solidFill>
              <a:srgbClr val="B6DCDF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de-DE">
              <a:solidFill>
                <a:schemeClr val="lt1"/>
              </a:solidFill>
              <a:latin typeface="+mn-lt"/>
              <a:ea typeface="+mn-ea"/>
            </a:endParaRPr>
          </a:p>
        </p:txBody>
      </p:sp>
      <p:grpSp>
        <p:nvGrpSpPr>
          <p:cNvPr id="3" name="Group 14">
            <a:extLst>
              <a:ext uri="{FF2B5EF4-FFF2-40B4-BE49-F238E27FC236}">
                <a16:creationId xmlns:a16="http://schemas.microsoft.com/office/drawing/2014/main" id="{21251158-07D3-4ACF-9F16-E21E1370F631}"/>
              </a:ext>
            </a:extLst>
          </p:cNvPr>
          <p:cNvGrpSpPr>
            <a:grpSpLocks/>
          </p:cNvGrpSpPr>
          <p:nvPr/>
        </p:nvGrpSpPr>
        <p:grpSpPr bwMode="auto">
          <a:xfrm>
            <a:off x="304800" y="3886200"/>
            <a:ext cx="8610600" cy="2595563"/>
            <a:chOff x="304800" y="3886200"/>
            <a:chExt cx="8610600" cy="2595265"/>
          </a:xfrm>
        </p:grpSpPr>
        <p:sp>
          <p:nvSpPr>
            <p:cNvPr id="32776" name="TextBox 6">
              <a:extLst>
                <a:ext uri="{FF2B5EF4-FFF2-40B4-BE49-F238E27FC236}">
                  <a16:creationId xmlns:a16="http://schemas.microsoft.com/office/drawing/2014/main" id="{DE7EDE8D-83F6-0088-1D77-F53A44679CC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90600" y="4495800"/>
              <a:ext cx="7467600" cy="830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Sie hat schon immer </a:t>
              </a:r>
              <a:r>
                <a:rPr lang="de-DE" altLang="de-DE" sz="2400">
                  <a:solidFill>
                    <a:schemeClr val="bg2"/>
                  </a:solidFill>
                  <a:latin typeface="Calibri" panose="020F0502020204030204" pitchFamily="34" charset="0"/>
                </a:rPr>
                <a:t>Haustiere</a:t>
              </a:r>
              <a:r>
                <a:rPr lang="de-DE" altLang="de-DE" sz="2400">
                  <a:latin typeface="Calibri" panose="020F0502020204030204" pitchFamily="34" charset="0"/>
                </a:rPr>
                <a:t> gehabt. Sie mag </a:t>
              </a:r>
              <a:r>
                <a:rPr lang="de-DE" altLang="de-DE" sz="2400">
                  <a:solidFill>
                    <a:srgbClr val="FF0000"/>
                  </a:solidFill>
                  <a:latin typeface="Calibri" panose="020F0502020204030204" pitchFamily="34" charset="0"/>
                </a:rPr>
                <a:t>Katzen</a:t>
              </a:r>
              <a:r>
                <a:rPr lang="de-DE" altLang="de-DE" sz="2400">
                  <a:latin typeface="Calibri" panose="020F0502020204030204" pitchFamily="34" charset="0"/>
                </a:rPr>
                <a:t>, das weißt Du ja.</a:t>
              </a:r>
            </a:p>
          </p:txBody>
        </p:sp>
        <p:sp>
          <p:nvSpPr>
            <p:cNvPr id="32777" name="TextBox 7">
              <a:extLst>
                <a:ext uri="{FF2B5EF4-FFF2-40B4-BE49-F238E27FC236}">
                  <a16:creationId xmlns:a16="http://schemas.microsoft.com/office/drawing/2014/main" id="{9360841F-E2A5-2949-9D58-CF2C941D08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5800" y="3886200"/>
              <a:ext cx="73152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Umgekehrt ist Deakzentuierung </a:t>
              </a:r>
              <a:r>
                <a:rPr lang="de-DE" altLang="de-DE" sz="2400" i="1">
                  <a:latin typeface="Calibri" panose="020F0502020204030204" pitchFamily="34" charset="0"/>
                </a:rPr>
                <a:t>nicht so wahrscheinlich</a:t>
              </a:r>
            </a:p>
          </p:txBody>
        </p:sp>
        <p:sp>
          <p:nvSpPr>
            <p:cNvPr id="32778" name="TextBox 8">
              <a:extLst>
                <a:ext uri="{FF2B5EF4-FFF2-40B4-BE49-F238E27FC236}">
                  <a16:creationId xmlns:a16="http://schemas.microsoft.com/office/drawing/2014/main" id="{B91E8A8A-90A6-29A6-901C-C381E37E94A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90600" y="5334000"/>
              <a:ext cx="79248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(eventuell weil Katzen nicht alle Haustiere einschließen)</a:t>
              </a:r>
            </a:p>
          </p:txBody>
        </p:sp>
        <p:sp>
          <p:nvSpPr>
            <p:cNvPr id="32779" name="TextBox 10">
              <a:extLst>
                <a:ext uri="{FF2B5EF4-FFF2-40B4-BE49-F238E27FC236}">
                  <a16:creationId xmlns:a16="http://schemas.microsoft.com/office/drawing/2014/main" id="{BE431CF0-19E1-CFBD-2D89-2EEA03F369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90600" y="6019800"/>
              <a:ext cx="77724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Hans hat immer schnelle Autos gehabt. Er fährt gern </a:t>
              </a:r>
              <a:r>
                <a:rPr lang="de-DE" altLang="de-DE" sz="2400">
                  <a:solidFill>
                    <a:srgbClr val="FF0000"/>
                  </a:solidFill>
                  <a:latin typeface="Calibri" panose="020F0502020204030204" pitchFamily="34" charset="0"/>
                </a:rPr>
                <a:t>BMWs</a:t>
              </a:r>
              <a:r>
                <a:rPr lang="de-DE" altLang="de-DE" sz="2400"/>
                <a:t>.</a:t>
              </a:r>
              <a:endParaRPr lang="en-AU" altLang="de-DE" sz="2400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8282CF0F-3598-0F4A-7F56-6EA6754E34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4800" y="3962391"/>
              <a:ext cx="228600" cy="228574"/>
            </a:xfrm>
            <a:prstGeom prst="ellipse">
              <a:avLst/>
            </a:prstGeom>
            <a:gradFill rotWithShape="1">
              <a:gsLst>
                <a:gs pos="0">
                  <a:srgbClr val="CBFFFF"/>
                </a:gs>
                <a:gs pos="100000">
                  <a:srgbClr val="B5E5E9"/>
                </a:gs>
              </a:gsLst>
              <a:lin ang="5400000"/>
            </a:gradFill>
            <a:ln w="9525">
              <a:solidFill>
                <a:srgbClr val="B6DCDF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9"/>
                </a:srgbClr>
              </a:outerShdw>
            </a:effectLst>
          </p:spPr>
          <p:txBody>
            <a:bodyPr anchor="ctr"/>
            <a:lstStyle/>
            <a:p>
              <a:pPr algn="ctr" eaLnBrk="1" hangingPunct="1">
                <a:defRPr/>
              </a:pPr>
              <a:endParaRPr lang="de-DE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1">
            <a:extLst>
              <a:ext uri="{FF2B5EF4-FFF2-40B4-BE49-F238E27FC236}">
                <a16:creationId xmlns:a16="http://schemas.microsoft.com/office/drawing/2014/main" id="{F0A2B977-6983-B443-D899-CF43CBF39D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0"/>
            <a:ext cx="4419600" cy="461963"/>
          </a:xfrm>
          <a:prstGeom prst="rect">
            <a:avLst/>
          </a:prstGeom>
          <a:gradFill rotWithShape="1">
            <a:gsLst>
              <a:gs pos="0">
                <a:srgbClr val="F0FFFF"/>
              </a:gs>
              <a:gs pos="64999">
                <a:srgbClr val="DDFEFF"/>
              </a:gs>
              <a:gs pos="100000">
                <a:srgbClr val="CFFFFF"/>
              </a:gs>
            </a:gsLst>
            <a:lin ang="5400000" scaled="1"/>
          </a:gradFill>
          <a:ln w="9525">
            <a:solidFill>
              <a:srgbClr val="B6DCDF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de-DE" dirty="0">
                <a:solidFill>
                  <a:schemeClr val="dk1"/>
                </a:solidFill>
                <a:latin typeface="Calibri" charset="0"/>
                <a:ea typeface="Calibri" charset="0"/>
                <a:cs typeface="Calibri" charset="0"/>
              </a:rPr>
              <a:t>Fokus, alte und neue Information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08D40534-50E8-317E-001B-9A6AF00690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838200"/>
            <a:ext cx="80772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Der Fokus ist der für den Hörer wichtigste Teil der Äußerung: wichtig in dem Sinn, dass dieser Teil oft </a:t>
            </a:r>
            <a:r>
              <a:rPr lang="de-DE" altLang="de-DE" sz="2400" b="1">
                <a:latin typeface="Calibri" panose="020F0502020204030204" pitchFamily="34" charset="0"/>
              </a:rPr>
              <a:t>neue Information </a:t>
            </a:r>
            <a:r>
              <a:rPr lang="de-DE" altLang="de-DE" sz="2400">
                <a:latin typeface="Calibri" panose="020F0502020204030204" pitchFamily="34" charset="0"/>
              </a:rPr>
              <a:t>enthält. Die anderen nicht fokussierten Teile bezeichnet man manchmal als </a:t>
            </a:r>
            <a:r>
              <a:rPr lang="de-DE" altLang="de-DE" sz="2400">
                <a:solidFill>
                  <a:srgbClr val="008000"/>
                </a:solidFill>
                <a:latin typeface="Calibri" panose="020F0502020204030204" pitchFamily="34" charset="0"/>
              </a:rPr>
              <a:t>alte Information </a:t>
            </a:r>
            <a:r>
              <a:rPr lang="de-DE" altLang="de-DE" sz="2400">
                <a:latin typeface="Calibri" panose="020F0502020204030204" pitchFamily="34" charset="0"/>
              </a:rPr>
              <a:t>oder</a:t>
            </a:r>
            <a:r>
              <a:rPr lang="de-DE" altLang="de-DE" sz="2400" b="1">
                <a:latin typeface="Calibri" panose="020F0502020204030204" pitchFamily="34" charset="0"/>
              </a:rPr>
              <a:t> </a:t>
            </a:r>
            <a:r>
              <a:rPr lang="de-DE" altLang="de-DE" sz="2400">
                <a:solidFill>
                  <a:srgbClr val="008000"/>
                </a:solidFill>
                <a:latin typeface="Calibri" panose="020F0502020204030204" pitchFamily="34" charset="0"/>
              </a:rPr>
              <a:t>Hintergrund</a:t>
            </a:r>
          </a:p>
        </p:txBody>
      </p:sp>
      <p:grpSp>
        <p:nvGrpSpPr>
          <p:cNvPr id="2" name="Group 8">
            <a:extLst>
              <a:ext uri="{FF2B5EF4-FFF2-40B4-BE49-F238E27FC236}">
                <a16:creationId xmlns:a16="http://schemas.microsoft.com/office/drawing/2014/main" id="{CA4E2C65-7619-63F6-06B8-451A321BD522}"/>
              </a:ext>
            </a:extLst>
          </p:cNvPr>
          <p:cNvGrpSpPr>
            <a:grpSpLocks/>
          </p:cNvGrpSpPr>
          <p:nvPr/>
        </p:nvGrpSpPr>
        <p:grpSpPr bwMode="auto">
          <a:xfrm>
            <a:off x="762000" y="2514600"/>
            <a:ext cx="8001000" cy="2900363"/>
            <a:chOff x="762000" y="2514600"/>
            <a:chExt cx="8001000" cy="2900363"/>
          </a:xfrm>
        </p:grpSpPr>
        <p:sp>
          <p:nvSpPr>
            <p:cNvPr id="15364" name="TextBox 5">
              <a:extLst>
                <a:ext uri="{FF2B5EF4-FFF2-40B4-BE49-F238E27FC236}">
                  <a16:creationId xmlns:a16="http://schemas.microsoft.com/office/drawing/2014/main" id="{03F9A09F-A8B7-F0F6-0945-5012044760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2000" y="2514600"/>
              <a:ext cx="7696200" cy="830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Fokus </a:t>
              </a:r>
              <a:r>
                <a:rPr lang="de-DE" altLang="de-DE" sz="2400">
                  <a:solidFill>
                    <a:srgbClr val="000000"/>
                  </a:solidFill>
                  <a:latin typeface="Calibri" panose="020F0502020204030204" pitchFamily="34" charset="0"/>
                </a:rPr>
                <a:t>[  ]</a:t>
              </a:r>
              <a:r>
                <a:rPr lang="de-DE" altLang="de-DE" sz="2400" baseline="-25000">
                  <a:solidFill>
                    <a:srgbClr val="000000"/>
                  </a:solidFill>
                  <a:latin typeface="Calibri" panose="020F0502020204030204" pitchFamily="34" charset="0"/>
                </a:rPr>
                <a:t>F</a:t>
              </a:r>
              <a:r>
                <a:rPr lang="de-DE" altLang="de-DE" sz="2400">
                  <a:latin typeface="Calibri" panose="020F0502020204030204" pitchFamily="34" charset="0"/>
                </a:rPr>
                <a:t> kann meistens festgestellt werden, </a:t>
              </a:r>
              <a:r>
                <a:rPr lang="de-DE" altLang="de-DE" sz="2400" b="1">
                  <a:latin typeface="Calibri" panose="020F0502020204030204" pitchFamily="34" charset="0"/>
                </a:rPr>
                <a:t>durch die möglichen  Fragen, die zu einer Äußerung passen</a:t>
              </a:r>
              <a:r>
                <a:rPr lang="de-DE" altLang="de-DE" sz="2400">
                  <a:latin typeface="Calibri" panose="020F0502020204030204" pitchFamily="34" charset="0"/>
                </a:rPr>
                <a:t>.</a:t>
              </a:r>
            </a:p>
          </p:txBody>
        </p:sp>
        <p:sp>
          <p:nvSpPr>
            <p:cNvPr id="15365" name="TextBox 8">
              <a:extLst>
                <a:ext uri="{FF2B5EF4-FFF2-40B4-BE49-F238E27FC236}">
                  <a16:creationId xmlns:a16="http://schemas.microsoft.com/office/drawing/2014/main" id="{BDD2D435-4C8A-572F-194F-B0BD7F13B3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38200" y="4495800"/>
              <a:ext cx="55626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solidFill>
                    <a:srgbClr val="808080"/>
                  </a:solidFill>
                  <a:latin typeface="Calibri" panose="020F0502020204030204" pitchFamily="34" charset="0"/>
                </a:rPr>
                <a:t>Wo fährst Du heuer überall Ski?</a:t>
              </a:r>
            </a:p>
          </p:txBody>
        </p:sp>
        <p:sp>
          <p:nvSpPr>
            <p:cNvPr id="15366" name="TextBox 10">
              <a:extLst>
                <a:ext uri="{FF2B5EF4-FFF2-40B4-BE49-F238E27FC236}">
                  <a16:creationId xmlns:a16="http://schemas.microsoft.com/office/drawing/2014/main" id="{32AABC0F-A960-FE89-67AD-112E9B70493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2000" y="3886200"/>
              <a:ext cx="79248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solidFill>
                    <a:srgbClr val="000000"/>
                  </a:solidFill>
                  <a:latin typeface="Calibri" panose="020F0502020204030204" pitchFamily="34" charset="0"/>
                </a:rPr>
                <a:t>[</a:t>
              </a:r>
              <a:r>
                <a:rPr lang="de-DE" altLang="de-DE" sz="2400">
                  <a:latin typeface="Calibri" panose="020F0502020204030204" pitchFamily="34" charset="0"/>
                </a:rPr>
                <a:t>Heuer fahre ich Ski am Wendelstein und an der Zugspitze</a:t>
              </a:r>
              <a:r>
                <a:rPr lang="de-DE" altLang="de-DE" sz="2400">
                  <a:solidFill>
                    <a:srgbClr val="000000"/>
                  </a:solidFill>
                  <a:latin typeface="Calibri" panose="020F0502020204030204" pitchFamily="34" charset="0"/>
                </a:rPr>
                <a:t>]</a:t>
              </a:r>
              <a:r>
                <a:rPr lang="de-DE" altLang="de-DE" sz="2400" baseline="-25000">
                  <a:solidFill>
                    <a:srgbClr val="000000"/>
                  </a:solidFill>
                  <a:latin typeface="Calibri" panose="020F0502020204030204" pitchFamily="34" charset="0"/>
                </a:rPr>
                <a:t>F</a:t>
              </a:r>
            </a:p>
          </p:txBody>
        </p:sp>
        <p:sp>
          <p:nvSpPr>
            <p:cNvPr id="15367" name="TextBox 11">
              <a:extLst>
                <a:ext uri="{FF2B5EF4-FFF2-40B4-BE49-F238E27FC236}">
                  <a16:creationId xmlns:a16="http://schemas.microsoft.com/office/drawing/2014/main" id="{7F24FF2B-0DC0-8210-AFD4-6BAB64B2E2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2000" y="3505200"/>
              <a:ext cx="31242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solidFill>
                    <a:schemeClr val="bg2"/>
                  </a:solidFill>
                  <a:latin typeface="Calibri" panose="020F0502020204030204" pitchFamily="34" charset="0"/>
                </a:rPr>
                <a:t>Was für Pläne hast Du?</a:t>
              </a:r>
            </a:p>
          </p:txBody>
        </p:sp>
        <p:sp>
          <p:nvSpPr>
            <p:cNvPr id="15368" name="TextBox 12">
              <a:extLst>
                <a:ext uri="{FF2B5EF4-FFF2-40B4-BE49-F238E27FC236}">
                  <a16:creationId xmlns:a16="http://schemas.microsoft.com/office/drawing/2014/main" id="{31088413-C3BC-1118-2954-5FF06C443A2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38200" y="4953000"/>
              <a:ext cx="79248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solidFill>
                    <a:srgbClr val="008000"/>
                  </a:solidFill>
                  <a:latin typeface="Calibri" panose="020F0502020204030204" pitchFamily="34" charset="0"/>
                </a:rPr>
                <a:t>Heuer fahre ich Ski </a:t>
              </a:r>
              <a:r>
                <a:rPr lang="de-DE" altLang="de-DE" sz="2400">
                  <a:solidFill>
                    <a:srgbClr val="000000"/>
                  </a:solidFill>
                  <a:latin typeface="Calibri" panose="020F0502020204030204" pitchFamily="34" charset="0"/>
                </a:rPr>
                <a:t>[</a:t>
              </a:r>
              <a:r>
                <a:rPr lang="de-DE" altLang="de-DE" sz="2400">
                  <a:latin typeface="Calibri" panose="020F0502020204030204" pitchFamily="34" charset="0"/>
                </a:rPr>
                <a:t>am Wendelstein und an der Zugspitze</a:t>
              </a:r>
              <a:r>
                <a:rPr lang="de-DE" altLang="de-DE" sz="2400">
                  <a:solidFill>
                    <a:srgbClr val="000000"/>
                  </a:solidFill>
                  <a:latin typeface="Calibri" panose="020F0502020204030204" pitchFamily="34" charset="0"/>
                </a:rPr>
                <a:t>]</a:t>
              </a:r>
              <a:r>
                <a:rPr lang="de-DE" altLang="de-DE" sz="2400" baseline="-25000">
                  <a:solidFill>
                    <a:srgbClr val="000000"/>
                  </a:solidFill>
                  <a:latin typeface="Calibri" panose="020F0502020204030204" pitchFamily="34" charset="0"/>
                </a:rPr>
                <a:t>F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Box 1">
            <a:extLst>
              <a:ext uri="{FF2B5EF4-FFF2-40B4-BE49-F238E27FC236}">
                <a16:creationId xmlns:a16="http://schemas.microsoft.com/office/drawing/2014/main" id="{11718B65-5108-2513-9F0F-FD2F3A5717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0"/>
            <a:ext cx="5943600" cy="461963"/>
          </a:xfrm>
          <a:prstGeom prst="rect">
            <a:avLst/>
          </a:prstGeom>
          <a:gradFill rotWithShape="1">
            <a:gsLst>
              <a:gs pos="0">
                <a:srgbClr val="F0FFFF"/>
              </a:gs>
              <a:gs pos="64999">
                <a:srgbClr val="DDFEFF"/>
              </a:gs>
              <a:gs pos="100000">
                <a:srgbClr val="CFFFFF"/>
              </a:gs>
            </a:gsLst>
            <a:lin ang="5400000" scaled="1"/>
          </a:gradFill>
          <a:ln w="9525">
            <a:solidFill>
              <a:srgbClr val="B6DCDF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de-DE" altLang="de-DE">
                <a:solidFill>
                  <a:srgbClr val="000000"/>
                </a:solidFill>
                <a:latin typeface="Calibri" panose="020F0502020204030204" pitchFamily="34" charset="0"/>
              </a:rPr>
              <a:t>4. Deakzentuierung und längere Anapher</a:t>
            </a:r>
          </a:p>
        </p:txBody>
      </p:sp>
      <p:sp>
        <p:nvSpPr>
          <p:cNvPr id="33794" name="TextBox 2">
            <a:extLst>
              <a:ext uri="{FF2B5EF4-FFF2-40B4-BE49-F238E27FC236}">
                <a16:creationId xmlns:a16="http://schemas.microsoft.com/office/drawing/2014/main" id="{9AD48936-99FC-2005-C106-62C16C5811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990600"/>
            <a:ext cx="7620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Eine ungeklärte Frage ist, ob tatsächlich alle Inhaltswörter in einem langen Anapher deakzentuiert sind </a:t>
            </a:r>
          </a:p>
        </p:txBody>
      </p:sp>
      <p:sp>
        <p:nvSpPr>
          <p:cNvPr id="33795" name="TextBox 3">
            <a:extLst>
              <a:ext uri="{FF2B5EF4-FFF2-40B4-BE49-F238E27FC236}">
                <a16:creationId xmlns:a16="http://schemas.microsoft.com/office/drawing/2014/main" id="{D0601B89-270C-7F97-2E16-5D1FD81604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2438400"/>
            <a:ext cx="7391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solidFill>
                  <a:schemeClr val="bg2"/>
                </a:solidFill>
                <a:latin typeface="Calibri" panose="020F0502020204030204" pitchFamily="34" charset="0"/>
              </a:rPr>
              <a:t>Rainer X.</a:t>
            </a:r>
            <a:r>
              <a:rPr lang="de-DE" altLang="de-DE" sz="2400">
                <a:latin typeface="Calibri" panose="020F0502020204030204" pitchFamily="34" charset="0"/>
              </a:rPr>
              <a:t> wurde wegen Steuerhinterziehung verklagt.</a:t>
            </a:r>
          </a:p>
        </p:txBody>
      </p:sp>
      <p:sp>
        <p:nvSpPr>
          <p:cNvPr id="33796" name="TextBox 4">
            <a:extLst>
              <a:ext uri="{FF2B5EF4-FFF2-40B4-BE49-F238E27FC236}">
                <a16:creationId xmlns:a16="http://schemas.microsoft.com/office/drawing/2014/main" id="{1D6A416E-A098-A05D-1B82-FC49F2E575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3352800"/>
            <a:ext cx="67056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Die Polizei </a:t>
            </a:r>
            <a:r>
              <a:rPr lang="de-DE" altLang="de-DE" sz="2400">
                <a:solidFill>
                  <a:srgbClr val="FF0000"/>
                </a:solidFill>
                <a:latin typeface="Calibri" panose="020F0502020204030204" pitchFamily="34" charset="0"/>
              </a:rPr>
              <a:t>untersuchte</a:t>
            </a:r>
            <a:r>
              <a:rPr lang="de-DE" altLang="de-DE" sz="2400">
                <a:latin typeface="Calibri" panose="020F0502020204030204" pitchFamily="34" charset="0"/>
              </a:rPr>
              <a:t> </a:t>
            </a:r>
            <a:r>
              <a:rPr lang="de-DE" altLang="de-DE" sz="2400" u="sng">
                <a:solidFill>
                  <a:srgbClr val="008000"/>
                </a:solidFill>
                <a:latin typeface="Calibri" panose="020F0502020204030204" pitchFamily="34" charset="0"/>
              </a:rPr>
              <a:t>den Vater von zwei Kindern aus dem Rheinland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Box 1">
            <a:extLst>
              <a:ext uri="{FF2B5EF4-FFF2-40B4-BE49-F238E27FC236}">
                <a16:creationId xmlns:a16="http://schemas.microsoft.com/office/drawing/2014/main" id="{ECE3D02C-E5D6-BD09-E13A-9673CF69CF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457200"/>
            <a:ext cx="71628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Oft ist der Unterschied zwischen breitem und engem Kontext für den Hörer deutlich z.B.</a:t>
            </a:r>
          </a:p>
        </p:txBody>
      </p:sp>
      <p:sp>
        <p:nvSpPr>
          <p:cNvPr id="34818" name="TextBox 2">
            <a:extLst>
              <a:ext uri="{FF2B5EF4-FFF2-40B4-BE49-F238E27FC236}">
                <a16:creationId xmlns:a16="http://schemas.microsoft.com/office/drawing/2014/main" id="{3E9AEF34-36C0-D6E4-496A-1EA191D2EF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1752600"/>
            <a:ext cx="1905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solidFill>
                  <a:srgbClr val="7F7F7F"/>
                </a:solidFill>
                <a:latin typeface="Calibri" panose="020F0502020204030204" pitchFamily="34" charset="0"/>
              </a:rPr>
              <a:t>Was gibt's?</a:t>
            </a:r>
          </a:p>
        </p:txBody>
      </p:sp>
      <p:sp>
        <p:nvSpPr>
          <p:cNvPr id="34819" name="TextBox 3">
            <a:extLst>
              <a:ext uri="{FF2B5EF4-FFF2-40B4-BE49-F238E27FC236}">
                <a16:creationId xmlns:a16="http://schemas.microsoft.com/office/drawing/2014/main" id="{7FB03F0F-B34C-5386-98F8-9F7F33B0AF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2209800"/>
            <a:ext cx="3505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1. [Luisa singt im </a:t>
            </a:r>
            <a:r>
              <a:rPr lang="de-DE" altLang="de-DE" sz="2400">
                <a:solidFill>
                  <a:srgbClr val="FF0000"/>
                </a:solidFill>
                <a:latin typeface="Calibri" panose="020F0502020204030204" pitchFamily="34" charset="0"/>
              </a:rPr>
              <a:t>Chor</a:t>
            </a:r>
            <a:r>
              <a:rPr lang="de-DE" altLang="de-DE" sz="2400">
                <a:latin typeface="Calibri" panose="020F0502020204030204" pitchFamily="34" charset="0"/>
              </a:rPr>
              <a:t>]</a:t>
            </a:r>
            <a:r>
              <a:rPr lang="de-DE" altLang="de-DE" sz="2400" baseline="-25000">
                <a:latin typeface="Calibri" panose="020F0502020204030204" pitchFamily="34" charset="0"/>
              </a:rPr>
              <a:t>F</a:t>
            </a:r>
          </a:p>
        </p:txBody>
      </p:sp>
      <p:sp>
        <p:nvSpPr>
          <p:cNvPr id="34820" name="TextBox 4">
            <a:extLst>
              <a:ext uri="{FF2B5EF4-FFF2-40B4-BE49-F238E27FC236}">
                <a16:creationId xmlns:a16="http://schemas.microsoft.com/office/drawing/2014/main" id="{C382DF03-E055-8984-A9FD-CC997C7D6C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1676400"/>
            <a:ext cx="3200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solidFill>
                  <a:srgbClr val="7F7F7F"/>
                </a:solidFill>
                <a:latin typeface="Calibri" panose="020F0502020204030204" pitchFamily="34" charset="0"/>
              </a:rPr>
              <a:t>Wer singt im Chor?</a:t>
            </a:r>
          </a:p>
        </p:txBody>
      </p:sp>
      <p:sp>
        <p:nvSpPr>
          <p:cNvPr id="34821" name="TextBox 6">
            <a:extLst>
              <a:ext uri="{FF2B5EF4-FFF2-40B4-BE49-F238E27FC236}">
                <a16:creationId xmlns:a16="http://schemas.microsoft.com/office/drawing/2014/main" id="{47EB46A8-87F5-B4E2-A298-EBD852A348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2133600"/>
            <a:ext cx="3124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2. [</a:t>
            </a:r>
            <a:r>
              <a:rPr lang="de-DE" altLang="de-DE" sz="2400">
                <a:solidFill>
                  <a:srgbClr val="FF0000"/>
                </a:solidFill>
                <a:latin typeface="Calibri" panose="020F0502020204030204" pitchFamily="34" charset="0"/>
              </a:rPr>
              <a:t>Luisa</a:t>
            </a:r>
            <a:r>
              <a:rPr lang="de-DE" altLang="de-DE" sz="2400">
                <a:latin typeface="Calibri" panose="020F0502020204030204" pitchFamily="34" charset="0"/>
              </a:rPr>
              <a:t>]</a:t>
            </a:r>
            <a:r>
              <a:rPr lang="de-DE" altLang="de-DE" sz="2400" baseline="-25000">
                <a:latin typeface="Calibri" panose="020F0502020204030204" pitchFamily="34" charset="0"/>
              </a:rPr>
              <a:t>F</a:t>
            </a:r>
            <a:r>
              <a:rPr lang="de-DE" altLang="de-DE" sz="2400">
                <a:latin typeface="Calibri" panose="020F0502020204030204" pitchFamily="34" charset="0"/>
              </a:rPr>
              <a:t> singt im Chor</a:t>
            </a:r>
          </a:p>
        </p:txBody>
      </p:sp>
      <p:grpSp>
        <p:nvGrpSpPr>
          <p:cNvPr id="2" name="Group 14">
            <a:extLst>
              <a:ext uri="{FF2B5EF4-FFF2-40B4-BE49-F238E27FC236}">
                <a16:creationId xmlns:a16="http://schemas.microsoft.com/office/drawing/2014/main" id="{9450A508-7CA2-23F8-37A1-90D393E8950B}"/>
              </a:ext>
            </a:extLst>
          </p:cNvPr>
          <p:cNvGrpSpPr>
            <a:grpSpLocks/>
          </p:cNvGrpSpPr>
          <p:nvPr/>
        </p:nvGrpSpPr>
        <p:grpSpPr bwMode="auto">
          <a:xfrm>
            <a:off x="457200" y="3048000"/>
            <a:ext cx="8077200" cy="2900363"/>
            <a:chOff x="457200" y="3048000"/>
            <a:chExt cx="8077200" cy="2900363"/>
          </a:xfrm>
        </p:grpSpPr>
        <p:sp>
          <p:nvSpPr>
            <p:cNvPr id="34826" name="TextBox 5">
              <a:extLst>
                <a:ext uri="{FF2B5EF4-FFF2-40B4-BE49-F238E27FC236}">
                  <a16:creationId xmlns:a16="http://schemas.microsoft.com/office/drawing/2014/main" id="{EDE8F96B-E7F3-DF11-8CFD-750B845816D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7200" y="3048000"/>
              <a:ext cx="8077200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aber eventuell nicht wenn der enge und breite Fokus auf die selbe Weise </a:t>
              </a:r>
              <a:r>
                <a:rPr lang="de-DE" altLang="de-DE" sz="2400">
                  <a:solidFill>
                    <a:srgbClr val="FF0000"/>
                  </a:solidFill>
                  <a:latin typeface="Calibri" panose="020F0502020204030204" pitchFamily="34" charset="0"/>
                </a:rPr>
                <a:t>nuklear-akzentuiert </a:t>
              </a:r>
              <a:r>
                <a:rPr lang="de-DE" altLang="de-DE" sz="2400">
                  <a:latin typeface="Calibri" panose="020F0502020204030204" pitchFamily="34" charset="0"/>
                </a:rPr>
                <a:t>sind.</a:t>
              </a:r>
            </a:p>
          </p:txBody>
        </p:sp>
        <p:sp>
          <p:nvSpPr>
            <p:cNvPr id="34827" name="TextBox 7">
              <a:extLst>
                <a:ext uri="{FF2B5EF4-FFF2-40B4-BE49-F238E27FC236}">
                  <a16:creationId xmlns:a16="http://schemas.microsoft.com/office/drawing/2014/main" id="{E04595EA-5569-84FC-F2F4-C76AF257B1F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05400" y="3962400"/>
              <a:ext cx="32004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3. Wo singt Luisa?</a:t>
              </a:r>
            </a:p>
          </p:txBody>
        </p:sp>
        <p:sp>
          <p:nvSpPr>
            <p:cNvPr id="34828" name="TextBox 8">
              <a:extLst>
                <a:ext uri="{FF2B5EF4-FFF2-40B4-BE49-F238E27FC236}">
                  <a16:creationId xmlns:a16="http://schemas.microsoft.com/office/drawing/2014/main" id="{9929B7E1-F731-7828-CF83-90445FA4E2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57800" y="4419600"/>
              <a:ext cx="29718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Luisa singt im [</a:t>
              </a:r>
              <a:r>
                <a:rPr lang="de-DE" altLang="de-DE" sz="2400">
                  <a:solidFill>
                    <a:srgbClr val="FF0000"/>
                  </a:solidFill>
                  <a:latin typeface="Calibri" panose="020F0502020204030204" pitchFamily="34" charset="0"/>
                </a:rPr>
                <a:t>Chor</a:t>
              </a:r>
              <a:r>
                <a:rPr lang="de-DE" altLang="de-DE" sz="2400">
                  <a:latin typeface="Calibri" panose="020F0502020204030204" pitchFamily="34" charset="0"/>
                </a:rPr>
                <a:t>]</a:t>
              </a:r>
              <a:r>
                <a:rPr lang="de-DE" altLang="de-DE" sz="2400" baseline="-25000">
                  <a:latin typeface="Calibri" panose="020F0502020204030204" pitchFamily="34" charset="0"/>
                </a:rPr>
                <a:t>F</a:t>
              </a:r>
            </a:p>
          </p:txBody>
        </p:sp>
        <p:sp>
          <p:nvSpPr>
            <p:cNvPr id="34829" name="TextBox 9">
              <a:extLst>
                <a:ext uri="{FF2B5EF4-FFF2-40B4-BE49-F238E27FC236}">
                  <a16:creationId xmlns:a16="http://schemas.microsoft.com/office/drawing/2014/main" id="{DCC5B771-F311-F458-0410-741FF89CE1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76400" y="5486400"/>
              <a:ext cx="57150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d.h. sind 1. und 3. differenzierbar?</a:t>
              </a:r>
            </a:p>
          </p:txBody>
        </p:sp>
      </p:grpSp>
      <p:sp>
        <p:nvSpPr>
          <p:cNvPr id="34823" name="TextBox 11">
            <a:extLst>
              <a:ext uri="{FF2B5EF4-FFF2-40B4-BE49-F238E27FC236}">
                <a16:creationId xmlns:a16="http://schemas.microsoft.com/office/drawing/2014/main" id="{7AD641E4-124B-C362-C065-217DA74C73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1295400"/>
            <a:ext cx="838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solidFill>
                  <a:srgbClr val="0000FF"/>
                </a:solidFill>
                <a:latin typeface="Calibri" panose="020F0502020204030204" pitchFamily="34" charset="0"/>
              </a:rPr>
              <a:t>Breit</a:t>
            </a:r>
          </a:p>
        </p:txBody>
      </p:sp>
      <p:sp>
        <p:nvSpPr>
          <p:cNvPr id="34824" name="TextBox 12">
            <a:extLst>
              <a:ext uri="{FF2B5EF4-FFF2-40B4-BE49-F238E27FC236}">
                <a16:creationId xmlns:a16="http://schemas.microsoft.com/office/drawing/2014/main" id="{F199D53A-7E57-74AA-9583-ECA1887E8D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1219200"/>
            <a:ext cx="838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solidFill>
                  <a:srgbClr val="0000FF"/>
                </a:solidFill>
                <a:latin typeface="Calibri" panose="020F0502020204030204" pitchFamily="34" charset="0"/>
              </a:rPr>
              <a:t>Eng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9AE44AE-F384-7184-4122-7CFAE94FF3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461963"/>
          </a:xfrm>
          <a:prstGeom prst="rect">
            <a:avLst/>
          </a:prstGeom>
          <a:gradFill rotWithShape="1">
            <a:gsLst>
              <a:gs pos="0">
                <a:srgbClr val="F0FFFF"/>
              </a:gs>
              <a:gs pos="64999">
                <a:srgbClr val="DDFEFF"/>
              </a:gs>
              <a:gs pos="100000">
                <a:srgbClr val="CFFFFF"/>
              </a:gs>
            </a:gsLst>
            <a:lin ang="5400000" scaled="1"/>
          </a:gradFill>
          <a:ln w="9525">
            <a:solidFill>
              <a:srgbClr val="B6DCDF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de-DE" dirty="0">
                <a:solidFill>
                  <a:srgbClr val="000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5. Die phonetische Differenzierung zwischen engem und breitem Fokus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extBox 2">
            <a:extLst>
              <a:ext uri="{FF2B5EF4-FFF2-40B4-BE49-F238E27FC236}">
                <a16:creationId xmlns:a16="http://schemas.microsoft.com/office/drawing/2014/main" id="{463191B3-5476-9D8A-45FE-03D69DF8A3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685800"/>
            <a:ext cx="8382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Ebenfalls sind für Fragen 1. und 2. eindeutig differenzierbar</a:t>
            </a:r>
          </a:p>
        </p:txBody>
      </p:sp>
      <p:grpSp>
        <p:nvGrpSpPr>
          <p:cNvPr id="35842" name="Group 13">
            <a:extLst>
              <a:ext uri="{FF2B5EF4-FFF2-40B4-BE49-F238E27FC236}">
                <a16:creationId xmlns:a16="http://schemas.microsoft.com/office/drawing/2014/main" id="{C1E43189-327D-7E05-239B-395675791F13}"/>
              </a:ext>
            </a:extLst>
          </p:cNvPr>
          <p:cNvGrpSpPr>
            <a:grpSpLocks/>
          </p:cNvGrpSpPr>
          <p:nvPr/>
        </p:nvGrpSpPr>
        <p:grpSpPr bwMode="auto">
          <a:xfrm>
            <a:off x="0" y="1295400"/>
            <a:ext cx="4648200" cy="1897063"/>
            <a:chOff x="0" y="1295400"/>
            <a:chExt cx="4648200" cy="1897063"/>
          </a:xfrm>
        </p:grpSpPr>
        <p:sp>
          <p:nvSpPr>
            <p:cNvPr id="35857" name="TextBox 4">
              <a:extLst>
                <a:ext uri="{FF2B5EF4-FFF2-40B4-BE49-F238E27FC236}">
                  <a16:creationId xmlns:a16="http://schemas.microsoft.com/office/drawing/2014/main" id="{00AB6FCC-DB84-7FCE-E8AA-259A7274EC0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1828800"/>
              <a:ext cx="4648200" cy="430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200">
                  <a:latin typeface="Calibri" panose="020F0502020204030204" pitchFamily="34" charset="0"/>
                </a:rPr>
                <a:t>1. [Wieso muss Lisa nach </a:t>
              </a:r>
              <a:r>
                <a:rPr lang="de-DE" altLang="de-DE" sz="2200">
                  <a:solidFill>
                    <a:srgbClr val="FF0000"/>
                  </a:solidFill>
                  <a:latin typeface="Calibri" panose="020F0502020204030204" pitchFamily="34" charset="0"/>
                </a:rPr>
                <a:t>München</a:t>
              </a:r>
              <a:r>
                <a:rPr lang="de-DE" altLang="de-DE" sz="2200">
                  <a:latin typeface="Calibri" panose="020F0502020204030204" pitchFamily="34" charset="0"/>
                </a:rPr>
                <a:t>?]</a:t>
              </a:r>
              <a:r>
                <a:rPr lang="de-DE" altLang="de-DE" sz="2200" baseline="-25000">
                  <a:latin typeface="Calibri" panose="020F0502020204030204" pitchFamily="34" charset="0"/>
                </a:rPr>
                <a:t>F</a:t>
              </a:r>
            </a:p>
          </p:txBody>
        </p:sp>
        <p:sp>
          <p:nvSpPr>
            <p:cNvPr id="35858" name="TextBox 11">
              <a:extLst>
                <a:ext uri="{FF2B5EF4-FFF2-40B4-BE49-F238E27FC236}">
                  <a16:creationId xmlns:a16="http://schemas.microsoft.com/office/drawing/2014/main" id="{0047D350-3361-9AD9-E10B-70A2EC17F86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5800" y="1295400"/>
              <a:ext cx="31242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solidFill>
                    <a:srgbClr val="0000FF"/>
                  </a:solidFill>
                  <a:latin typeface="Calibri" panose="020F0502020204030204" pitchFamily="34" charset="0"/>
                </a:rPr>
                <a:t>Breit fokussierte Frage</a:t>
              </a:r>
            </a:p>
          </p:txBody>
        </p:sp>
        <p:sp>
          <p:nvSpPr>
            <p:cNvPr id="35859" name="TextBox 16">
              <a:extLst>
                <a:ext uri="{FF2B5EF4-FFF2-40B4-BE49-F238E27FC236}">
                  <a16:creationId xmlns:a16="http://schemas.microsoft.com/office/drawing/2014/main" id="{A5F0A4C6-6396-25E9-CD78-FB43491A829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400" y="2362200"/>
              <a:ext cx="3886200" cy="830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Weil sie zum Zahnarzt muss, Einkaufen geht...</a:t>
              </a:r>
            </a:p>
          </p:txBody>
        </p:sp>
      </p:grpSp>
      <p:grpSp>
        <p:nvGrpSpPr>
          <p:cNvPr id="3" name="Group 14">
            <a:extLst>
              <a:ext uri="{FF2B5EF4-FFF2-40B4-BE49-F238E27FC236}">
                <a16:creationId xmlns:a16="http://schemas.microsoft.com/office/drawing/2014/main" id="{2777D02B-885F-7AAA-3A3E-57B1194820A4}"/>
              </a:ext>
            </a:extLst>
          </p:cNvPr>
          <p:cNvGrpSpPr>
            <a:grpSpLocks/>
          </p:cNvGrpSpPr>
          <p:nvPr/>
        </p:nvGrpSpPr>
        <p:grpSpPr bwMode="auto">
          <a:xfrm>
            <a:off x="4724400" y="1219200"/>
            <a:ext cx="4572000" cy="1604963"/>
            <a:chOff x="4724400" y="1219200"/>
            <a:chExt cx="4572000" cy="1604963"/>
          </a:xfrm>
        </p:grpSpPr>
        <p:sp>
          <p:nvSpPr>
            <p:cNvPr id="35854" name="TextBox 12">
              <a:extLst>
                <a:ext uri="{FF2B5EF4-FFF2-40B4-BE49-F238E27FC236}">
                  <a16:creationId xmlns:a16="http://schemas.microsoft.com/office/drawing/2014/main" id="{5F44759F-3C81-A983-4EF5-A77E3E1393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34000" y="1219200"/>
              <a:ext cx="28956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solidFill>
                    <a:srgbClr val="0000FF"/>
                  </a:solidFill>
                  <a:latin typeface="Calibri" panose="020F0502020204030204" pitchFamily="34" charset="0"/>
                </a:rPr>
                <a:t>Eng fokussierte Frage</a:t>
              </a:r>
            </a:p>
          </p:txBody>
        </p:sp>
        <p:sp>
          <p:nvSpPr>
            <p:cNvPr id="35855" name="TextBox 14">
              <a:extLst>
                <a:ext uri="{FF2B5EF4-FFF2-40B4-BE49-F238E27FC236}">
                  <a16:creationId xmlns:a16="http://schemas.microsoft.com/office/drawing/2014/main" id="{036A1C1E-0D3E-1476-1210-79F5FC048A7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0600" y="1828801"/>
              <a:ext cx="4495800" cy="430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200">
                  <a:latin typeface="Calibri" panose="020F0502020204030204" pitchFamily="34" charset="0"/>
                </a:rPr>
                <a:t>2. Wieso muss [</a:t>
              </a:r>
              <a:r>
                <a:rPr lang="de-DE" altLang="de-DE" sz="2200">
                  <a:solidFill>
                    <a:srgbClr val="FF0000"/>
                  </a:solidFill>
                  <a:latin typeface="Calibri" panose="020F0502020204030204" pitchFamily="34" charset="0"/>
                </a:rPr>
                <a:t>Lisa</a:t>
              </a:r>
              <a:r>
                <a:rPr lang="de-DE" altLang="de-DE" sz="2200">
                  <a:latin typeface="Calibri" panose="020F0502020204030204" pitchFamily="34" charset="0"/>
                </a:rPr>
                <a:t>]</a:t>
              </a:r>
              <a:r>
                <a:rPr lang="de-DE" altLang="de-DE" sz="2200" baseline="-25000">
                  <a:latin typeface="Calibri" panose="020F0502020204030204" pitchFamily="34" charset="0"/>
                </a:rPr>
                <a:t>F</a:t>
              </a:r>
              <a:r>
                <a:rPr lang="de-DE" altLang="de-DE" sz="2200">
                  <a:latin typeface="Calibri" panose="020F0502020204030204" pitchFamily="34" charset="0"/>
                </a:rPr>
                <a:t> nach München?</a:t>
              </a:r>
              <a:endParaRPr lang="de-DE" altLang="de-DE" sz="2200" baseline="-25000">
                <a:latin typeface="Calibri" panose="020F0502020204030204" pitchFamily="34" charset="0"/>
              </a:endParaRPr>
            </a:p>
          </p:txBody>
        </p:sp>
        <p:sp>
          <p:nvSpPr>
            <p:cNvPr id="35856" name="TextBox 17">
              <a:extLst>
                <a:ext uri="{FF2B5EF4-FFF2-40B4-BE49-F238E27FC236}">
                  <a16:creationId xmlns:a16="http://schemas.microsoft.com/office/drawing/2014/main" id="{83A1688C-2011-CDB2-668E-2439CF9470C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24400" y="2362200"/>
              <a:ext cx="38862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Weil Stephanie nicht kann</a:t>
              </a:r>
            </a:p>
          </p:txBody>
        </p: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8A5C2377-ADFC-2BA6-1C34-9909069210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0"/>
            <a:ext cx="7086600" cy="461963"/>
          </a:xfrm>
          <a:prstGeom prst="rect">
            <a:avLst/>
          </a:prstGeom>
          <a:gradFill rotWithShape="1">
            <a:gsLst>
              <a:gs pos="0">
                <a:srgbClr val="F0FFFF"/>
              </a:gs>
              <a:gs pos="64999">
                <a:srgbClr val="DDFEFF"/>
              </a:gs>
              <a:gs pos="100000">
                <a:srgbClr val="CFFFFF"/>
              </a:gs>
            </a:gsLst>
            <a:lin ang="5400000" scaled="1"/>
          </a:gradFill>
          <a:ln w="9525">
            <a:solidFill>
              <a:srgbClr val="B6DCDF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de-DE">
                <a:solidFill>
                  <a:srgbClr val="000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Phonetische Untersuchungen: enger und breiter Fokus</a:t>
            </a:r>
          </a:p>
        </p:txBody>
      </p:sp>
      <p:grpSp>
        <p:nvGrpSpPr>
          <p:cNvPr id="4" name="Group 16">
            <a:extLst>
              <a:ext uri="{FF2B5EF4-FFF2-40B4-BE49-F238E27FC236}">
                <a16:creationId xmlns:a16="http://schemas.microsoft.com/office/drawing/2014/main" id="{99B7940F-C2C8-21D2-22A8-C66E42361925}"/>
              </a:ext>
            </a:extLst>
          </p:cNvPr>
          <p:cNvGrpSpPr>
            <a:grpSpLocks/>
          </p:cNvGrpSpPr>
          <p:nvPr/>
        </p:nvGrpSpPr>
        <p:grpSpPr bwMode="auto">
          <a:xfrm>
            <a:off x="381000" y="3276600"/>
            <a:ext cx="8763000" cy="3281363"/>
            <a:chOff x="381000" y="3276600"/>
            <a:chExt cx="8763000" cy="3281363"/>
          </a:xfrm>
        </p:grpSpPr>
        <p:sp>
          <p:nvSpPr>
            <p:cNvPr id="35849" name="TextBox 6">
              <a:extLst>
                <a:ext uri="{FF2B5EF4-FFF2-40B4-BE49-F238E27FC236}">
                  <a16:creationId xmlns:a16="http://schemas.microsoft.com/office/drawing/2014/main" id="{DBB0AE53-1ABD-CE68-A3AF-B7CF3E62806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1000" y="3276600"/>
              <a:ext cx="8077200" cy="830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aber eventuell nicht wenn  der enge Fokus auf dem Wort fällt, das im breiten Fokus üblicherweise nuklear-akzentuiert wird.</a:t>
              </a:r>
            </a:p>
          </p:txBody>
        </p:sp>
        <p:sp>
          <p:nvSpPr>
            <p:cNvPr id="35850" name="TextBox 10">
              <a:extLst>
                <a:ext uri="{FF2B5EF4-FFF2-40B4-BE49-F238E27FC236}">
                  <a16:creationId xmlns:a16="http://schemas.microsoft.com/office/drawing/2014/main" id="{05DE4B48-8D44-FD45-0C73-C881DE617FF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52600" y="6096000"/>
              <a:ext cx="45720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d.h. sind 1. und 3. differenzierbar?</a:t>
              </a:r>
            </a:p>
          </p:txBody>
        </p:sp>
        <p:sp>
          <p:nvSpPr>
            <p:cNvPr id="35851" name="TextBox 18">
              <a:extLst>
                <a:ext uri="{FF2B5EF4-FFF2-40B4-BE49-F238E27FC236}">
                  <a16:creationId xmlns:a16="http://schemas.microsoft.com/office/drawing/2014/main" id="{6D51BF91-2EA7-DC11-541D-A685C6737D8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48200" y="4343400"/>
              <a:ext cx="4495800" cy="430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200">
                  <a:latin typeface="Calibri" panose="020F0502020204030204" pitchFamily="34" charset="0"/>
                </a:rPr>
                <a:t>3. Wieso muss Lisa nach [</a:t>
              </a:r>
              <a:r>
                <a:rPr lang="de-DE" altLang="de-DE" sz="2200">
                  <a:solidFill>
                    <a:srgbClr val="FF0000"/>
                  </a:solidFill>
                  <a:latin typeface="Calibri" panose="020F0502020204030204" pitchFamily="34" charset="0"/>
                </a:rPr>
                <a:t>München</a:t>
              </a:r>
              <a:r>
                <a:rPr lang="de-DE" altLang="de-DE" sz="2200">
                  <a:latin typeface="Calibri" panose="020F0502020204030204" pitchFamily="34" charset="0"/>
                </a:rPr>
                <a:t>]</a:t>
              </a:r>
              <a:r>
                <a:rPr lang="de-DE" altLang="de-DE" sz="2200" baseline="-25000">
                  <a:latin typeface="Calibri" panose="020F0502020204030204" pitchFamily="34" charset="0"/>
                </a:rPr>
                <a:t>F</a:t>
              </a:r>
              <a:r>
                <a:rPr lang="de-DE" altLang="de-DE" sz="2200">
                  <a:latin typeface="Calibri" panose="020F0502020204030204" pitchFamily="34" charset="0"/>
                </a:rPr>
                <a:t>?</a:t>
              </a:r>
              <a:endParaRPr lang="de-DE" altLang="de-DE" sz="2200" baseline="-25000">
                <a:latin typeface="Calibri" panose="020F0502020204030204" pitchFamily="34" charset="0"/>
              </a:endParaRPr>
            </a:p>
          </p:txBody>
        </p:sp>
        <p:sp>
          <p:nvSpPr>
            <p:cNvPr id="35852" name="TextBox 19">
              <a:extLst>
                <a:ext uri="{FF2B5EF4-FFF2-40B4-BE49-F238E27FC236}">
                  <a16:creationId xmlns:a16="http://schemas.microsoft.com/office/drawing/2014/main" id="{F3B8B4DF-1962-EE5A-FA6B-DA981A7D16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24400" y="5181600"/>
              <a:ext cx="4114800" cy="830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Weil in München der Christkindlmarkt so schön ist</a:t>
              </a:r>
            </a:p>
          </p:txBody>
        </p:sp>
        <p:sp>
          <p:nvSpPr>
            <p:cNvPr id="35853" name="TextBox 15">
              <a:extLst>
                <a:ext uri="{FF2B5EF4-FFF2-40B4-BE49-F238E27FC236}">
                  <a16:creationId xmlns:a16="http://schemas.microsoft.com/office/drawing/2014/main" id="{6ED6FA64-1FB6-6BA0-9135-F43433A59B9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0600" y="4724400"/>
              <a:ext cx="419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(und nicht nach Stuttgart)</a:t>
              </a:r>
            </a:p>
          </p:txBody>
        </p:sp>
      </p:grpSp>
      <p:sp>
        <p:nvSpPr>
          <p:cNvPr id="35846" name="TextBox 1">
            <a:extLst>
              <a:ext uri="{FF2B5EF4-FFF2-40B4-BE49-F238E27FC236}">
                <a16:creationId xmlns:a16="http://schemas.microsoft.com/office/drawing/2014/main" id="{92FE20C0-D670-7AB5-DA5B-3C3C12537B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4513" y="2058988"/>
            <a:ext cx="5619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DE" sz="2400">
                <a:latin typeface="Calibri" panose="020F0502020204030204" pitchFamily="34" charset="0"/>
              </a:rPr>
              <a:t>H*</a:t>
            </a:r>
          </a:p>
        </p:txBody>
      </p:sp>
      <p:sp>
        <p:nvSpPr>
          <p:cNvPr id="35847" name="TextBox 18">
            <a:extLst>
              <a:ext uri="{FF2B5EF4-FFF2-40B4-BE49-F238E27FC236}">
                <a16:creationId xmlns:a16="http://schemas.microsoft.com/office/drawing/2014/main" id="{45C3A3A9-4120-C6BC-A431-7DFD230152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2288" y="2076450"/>
            <a:ext cx="5603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DE" sz="2400">
                <a:latin typeface="Calibri" panose="020F0502020204030204" pitchFamily="34" charset="0"/>
              </a:rPr>
              <a:t>H*</a:t>
            </a:r>
          </a:p>
        </p:txBody>
      </p:sp>
      <p:sp>
        <p:nvSpPr>
          <p:cNvPr id="35848" name="TextBox 19">
            <a:extLst>
              <a:ext uri="{FF2B5EF4-FFF2-40B4-BE49-F238E27FC236}">
                <a16:creationId xmlns:a16="http://schemas.microsoft.com/office/drawing/2014/main" id="{068523BF-C762-41D5-D374-6624A913ED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15113" y="2047875"/>
            <a:ext cx="5619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DE" sz="2400">
                <a:latin typeface="Calibri" panose="020F0502020204030204" pitchFamily="34" charset="0"/>
              </a:rPr>
              <a:t>H*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6">
            <a:extLst>
              <a:ext uri="{FF2B5EF4-FFF2-40B4-BE49-F238E27FC236}">
                <a16:creationId xmlns:a16="http://schemas.microsoft.com/office/drawing/2014/main" id="{B7536DB2-20B5-F36C-7BE7-9B98ACA161C9}"/>
              </a:ext>
            </a:extLst>
          </p:cNvPr>
          <p:cNvGrpSpPr>
            <a:grpSpLocks/>
          </p:cNvGrpSpPr>
          <p:nvPr/>
        </p:nvGrpSpPr>
        <p:grpSpPr bwMode="auto">
          <a:xfrm>
            <a:off x="990600" y="3733800"/>
            <a:ext cx="6019800" cy="461963"/>
            <a:chOff x="990600" y="3733800"/>
            <a:chExt cx="6019800" cy="461963"/>
          </a:xfrm>
        </p:grpSpPr>
        <p:sp>
          <p:nvSpPr>
            <p:cNvPr id="36880" name="TextBox 4">
              <a:extLst>
                <a:ext uri="{FF2B5EF4-FFF2-40B4-BE49-F238E27FC236}">
                  <a16:creationId xmlns:a16="http://schemas.microsoft.com/office/drawing/2014/main" id="{7877EAEA-25F5-CF69-9A4E-D6490D97BC4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90600" y="3733800"/>
              <a:ext cx="1905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Beabsichtigt</a:t>
              </a:r>
            </a:p>
          </p:txBody>
        </p:sp>
        <p:sp>
          <p:nvSpPr>
            <p:cNvPr id="36881" name="TextBox 5">
              <a:extLst>
                <a:ext uri="{FF2B5EF4-FFF2-40B4-BE49-F238E27FC236}">
                  <a16:creationId xmlns:a16="http://schemas.microsoft.com/office/drawing/2014/main" id="{7DFB74E4-2D00-DC8C-7D11-228B9172E93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05200" y="3733800"/>
              <a:ext cx="35052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[Why do you rob banks?]</a:t>
              </a:r>
              <a:r>
                <a:rPr lang="de-DE" altLang="de-DE" sz="2400" baseline="-25000">
                  <a:latin typeface="Calibri" panose="020F0502020204030204" pitchFamily="34" charset="0"/>
                </a:rPr>
                <a:t>F</a:t>
              </a:r>
            </a:p>
          </p:txBody>
        </p:sp>
      </p:grpSp>
      <p:grpSp>
        <p:nvGrpSpPr>
          <p:cNvPr id="3" name="Group 15">
            <a:extLst>
              <a:ext uri="{FF2B5EF4-FFF2-40B4-BE49-F238E27FC236}">
                <a16:creationId xmlns:a16="http://schemas.microsoft.com/office/drawing/2014/main" id="{8AC55E01-2C6A-D920-FDCA-C8128FBBC482}"/>
              </a:ext>
            </a:extLst>
          </p:cNvPr>
          <p:cNvGrpSpPr>
            <a:grpSpLocks/>
          </p:cNvGrpSpPr>
          <p:nvPr/>
        </p:nvGrpSpPr>
        <p:grpSpPr bwMode="auto">
          <a:xfrm>
            <a:off x="990600" y="4343400"/>
            <a:ext cx="6781800" cy="461963"/>
            <a:chOff x="990600" y="4343400"/>
            <a:chExt cx="6781800" cy="461963"/>
          </a:xfrm>
        </p:grpSpPr>
        <p:sp>
          <p:nvSpPr>
            <p:cNvPr id="36878" name="TextBox 6">
              <a:extLst>
                <a:ext uri="{FF2B5EF4-FFF2-40B4-BE49-F238E27FC236}">
                  <a16:creationId xmlns:a16="http://schemas.microsoft.com/office/drawing/2014/main" id="{B05F801D-D53F-6AB8-6BFA-3B079B6E2F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90600" y="4343400"/>
              <a:ext cx="22860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Interpretiert als</a:t>
              </a:r>
            </a:p>
          </p:txBody>
        </p:sp>
        <p:sp>
          <p:nvSpPr>
            <p:cNvPr id="36879" name="TextBox 7">
              <a:extLst>
                <a:ext uri="{FF2B5EF4-FFF2-40B4-BE49-F238E27FC236}">
                  <a16:creationId xmlns:a16="http://schemas.microsoft.com/office/drawing/2014/main" id="{F67E6CC1-35C0-AF9D-CA5E-88C4566F351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81400" y="4343400"/>
              <a:ext cx="41910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Why do you rob [banks?]</a:t>
              </a:r>
              <a:r>
                <a:rPr lang="de-DE" altLang="de-DE" sz="2400" baseline="-25000">
                  <a:latin typeface="Calibri" panose="020F0502020204030204" pitchFamily="34" charset="0"/>
                </a:rPr>
                <a:t>F</a:t>
              </a:r>
            </a:p>
          </p:txBody>
        </p:sp>
      </p:grpSp>
      <p:grpSp>
        <p:nvGrpSpPr>
          <p:cNvPr id="4" name="Group 17">
            <a:extLst>
              <a:ext uri="{FF2B5EF4-FFF2-40B4-BE49-F238E27FC236}">
                <a16:creationId xmlns:a16="http://schemas.microsoft.com/office/drawing/2014/main" id="{7375BB41-B3E8-5CB7-2E8D-329F40B23FCF}"/>
              </a:ext>
            </a:extLst>
          </p:cNvPr>
          <p:cNvGrpSpPr>
            <a:grpSpLocks/>
          </p:cNvGrpSpPr>
          <p:nvPr/>
        </p:nvGrpSpPr>
        <p:grpSpPr bwMode="auto">
          <a:xfrm>
            <a:off x="228600" y="1981200"/>
            <a:ext cx="8229600" cy="3586163"/>
            <a:chOff x="228600" y="1981200"/>
            <a:chExt cx="8229600" cy="3586163"/>
          </a:xfrm>
        </p:grpSpPr>
        <p:sp>
          <p:nvSpPr>
            <p:cNvPr id="36873" name="TextBox 2">
              <a:extLst>
                <a:ext uri="{FF2B5EF4-FFF2-40B4-BE49-F238E27FC236}">
                  <a16:creationId xmlns:a16="http://schemas.microsoft.com/office/drawing/2014/main" id="{522B37AA-AD63-6D05-E63B-C7FC665F9C6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8600" y="1981200"/>
              <a:ext cx="82296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Dass 1. und 3. sehr ähnlich sind, zeigen auch Anekdoten. z.B. </a:t>
              </a:r>
            </a:p>
          </p:txBody>
        </p:sp>
        <p:sp>
          <p:nvSpPr>
            <p:cNvPr id="36874" name="TextBox 3">
              <a:extLst>
                <a:ext uri="{FF2B5EF4-FFF2-40B4-BE49-F238E27FC236}">
                  <a16:creationId xmlns:a16="http://schemas.microsoft.com/office/drawing/2014/main" id="{64975E80-DE11-E2AA-E24B-784214A5E60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90600" y="3276600"/>
              <a:ext cx="48006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Reporter: Why do you rob banks?</a:t>
              </a:r>
            </a:p>
          </p:txBody>
        </p:sp>
        <p:sp>
          <p:nvSpPr>
            <p:cNvPr id="36875" name="TextBox 8">
              <a:extLst>
                <a:ext uri="{FF2B5EF4-FFF2-40B4-BE49-F238E27FC236}">
                  <a16:creationId xmlns:a16="http://schemas.microsoft.com/office/drawing/2014/main" id="{8B9CB853-652F-D769-1A68-CD230A42567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66800" y="5105400"/>
              <a:ext cx="12192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Sutton:</a:t>
              </a:r>
            </a:p>
          </p:txBody>
        </p:sp>
        <p:sp>
          <p:nvSpPr>
            <p:cNvPr id="36876" name="TextBox 9">
              <a:extLst>
                <a:ext uri="{FF2B5EF4-FFF2-40B4-BE49-F238E27FC236}">
                  <a16:creationId xmlns:a16="http://schemas.microsoft.com/office/drawing/2014/main" id="{68799FD4-1C07-2D34-C7ED-DEB06D4D1AC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86000" y="5105400"/>
              <a:ext cx="56388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Because that's where the money is.</a:t>
              </a:r>
            </a:p>
          </p:txBody>
        </p:sp>
        <p:sp>
          <p:nvSpPr>
            <p:cNvPr id="36877" name="TextBox 10">
              <a:extLst>
                <a:ext uri="{FF2B5EF4-FFF2-40B4-BE49-F238E27FC236}">
                  <a16:creationId xmlns:a16="http://schemas.microsoft.com/office/drawing/2014/main" id="{EC8D794B-C0F1-C57E-83BB-1A79A5119FA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19200" y="2514600"/>
              <a:ext cx="58674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Willie Sutton, Bankräuber, 1930-40</a:t>
              </a:r>
            </a:p>
          </p:txBody>
        </p:sp>
      </p:grpSp>
      <p:sp>
        <p:nvSpPr>
          <p:cNvPr id="36868" name="TextBox 11">
            <a:extLst>
              <a:ext uri="{FF2B5EF4-FFF2-40B4-BE49-F238E27FC236}">
                <a16:creationId xmlns:a16="http://schemas.microsoft.com/office/drawing/2014/main" id="{72FA610D-1335-48E6-3E3E-2E80306D69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6172200"/>
            <a:ext cx="78486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600">
                <a:latin typeface="Calibri" panose="020F0502020204030204" pitchFamily="34" charset="0"/>
              </a:rPr>
              <a:t>Siehe auch Ladd (2008), S. 255 </a:t>
            </a:r>
            <a:r>
              <a:rPr lang="de-DE" altLang="de-DE" sz="1600" i="1">
                <a:latin typeface="Calibri" panose="020F0502020204030204" pitchFamily="34" charset="0"/>
              </a:rPr>
              <a:t>Intonational Phonology</a:t>
            </a:r>
            <a:r>
              <a:rPr lang="de-DE" altLang="de-DE" sz="1600">
                <a:latin typeface="Calibri" panose="020F0502020204030204" pitchFamily="34" charset="0"/>
              </a:rPr>
              <a:t>. Bib.Lad3.2a</a:t>
            </a:r>
            <a:endParaRPr lang="de-DE" altLang="de-DE" sz="2400">
              <a:latin typeface="Calibri" panose="020F0502020204030204" pitchFamily="34" charset="0"/>
            </a:endParaRPr>
          </a:p>
        </p:txBody>
      </p:sp>
      <p:sp>
        <p:nvSpPr>
          <p:cNvPr id="36869" name="TextBox 12">
            <a:extLst>
              <a:ext uri="{FF2B5EF4-FFF2-40B4-BE49-F238E27FC236}">
                <a16:creationId xmlns:a16="http://schemas.microsoft.com/office/drawing/2014/main" id="{0B475C16-F370-49DF-63F3-A7C27FE345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14400"/>
            <a:ext cx="464820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200">
                <a:latin typeface="Calibri" panose="020F0502020204030204" pitchFamily="34" charset="0"/>
              </a:rPr>
              <a:t>1. [Wieso will Lisa nach </a:t>
            </a:r>
            <a:r>
              <a:rPr lang="de-DE" altLang="de-DE" sz="2200">
                <a:solidFill>
                  <a:srgbClr val="FF0000"/>
                </a:solidFill>
                <a:latin typeface="Calibri" panose="020F0502020204030204" pitchFamily="34" charset="0"/>
              </a:rPr>
              <a:t>München</a:t>
            </a:r>
            <a:r>
              <a:rPr lang="de-DE" altLang="de-DE" sz="2200">
                <a:latin typeface="Calibri" panose="020F0502020204030204" pitchFamily="34" charset="0"/>
              </a:rPr>
              <a:t>?]</a:t>
            </a:r>
            <a:r>
              <a:rPr lang="de-DE" altLang="de-DE" sz="2200" baseline="-25000">
                <a:latin typeface="Calibri" panose="020F0502020204030204" pitchFamily="34" charset="0"/>
              </a:rPr>
              <a:t>F</a:t>
            </a:r>
          </a:p>
        </p:txBody>
      </p:sp>
      <p:sp>
        <p:nvSpPr>
          <p:cNvPr id="36870" name="TextBox 13">
            <a:extLst>
              <a:ext uri="{FF2B5EF4-FFF2-40B4-BE49-F238E27FC236}">
                <a16:creationId xmlns:a16="http://schemas.microsoft.com/office/drawing/2014/main" id="{1631A29D-BC17-9B31-C554-B459004F4F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71600"/>
            <a:ext cx="434340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200">
                <a:latin typeface="Calibri" panose="020F0502020204030204" pitchFamily="34" charset="0"/>
              </a:rPr>
              <a:t>3. Wieso will Lisa nach [</a:t>
            </a:r>
            <a:r>
              <a:rPr lang="de-DE" altLang="de-DE" sz="2200">
                <a:solidFill>
                  <a:srgbClr val="FF0000"/>
                </a:solidFill>
                <a:latin typeface="Calibri" panose="020F0502020204030204" pitchFamily="34" charset="0"/>
              </a:rPr>
              <a:t>München</a:t>
            </a:r>
            <a:r>
              <a:rPr lang="de-DE" altLang="de-DE" sz="2200">
                <a:latin typeface="Calibri" panose="020F0502020204030204" pitchFamily="34" charset="0"/>
              </a:rPr>
              <a:t>]</a:t>
            </a:r>
            <a:r>
              <a:rPr lang="de-DE" altLang="de-DE" sz="2200" baseline="-25000">
                <a:latin typeface="Calibri" panose="020F0502020204030204" pitchFamily="34" charset="0"/>
              </a:rPr>
              <a:t>F</a:t>
            </a:r>
            <a:r>
              <a:rPr lang="de-DE" altLang="de-DE" sz="2200">
                <a:latin typeface="Calibri" panose="020F0502020204030204" pitchFamily="34" charset="0"/>
              </a:rPr>
              <a:t>?</a:t>
            </a:r>
            <a:endParaRPr lang="de-DE" altLang="de-DE" sz="2200" baseline="-25000">
              <a:latin typeface="Calibri" panose="020F050202020403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5D682C1-F5E9-78C8-106C-8784DFF7C9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0"/>
            <a:ext cx="7086600" cy="461963"/>
          </a:xfrm>
          <a:prstGeom prst="rect">
            <a:avLst/>
          </a:prstGeom>
          <a:gradFill rotWithShape="1">
            <a:gsLst>
              <a:gs pos="0">
                <a:srgbClr val="F0FFFF"/>
              </a:gs>
              <a:gs pos="64999">
                <a:srgbClr val="DDFEFF"/>
              </a:gs>
              <a:gs pos="100000">
                <a:srgbClr val="CFFFFF"/>
              </a:gs>
            </a:gsLst>
            <a:lin ang="5400000" scaled="1"/>
          </a:gradFill>
          <a:ln w="9525">
            <a:solidFill>
              <a:srgbClr val="B6DCDF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de-DE">
                <a:solidFill>
                  <a:srgbClr val="000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Phonetische Untersuchungen: enger und breiter Fokus</a:t>
            </a:r>
          </a:p>
        </p:txBody>
      </p:sp>
      <p:sp>
        <p:nvSpPr>
          <p:cNvPr id="36872" name="TextBox 17">
            <a:extLst>
              <a:ext uri="{FF2B5EF4-FFF2-40B4-BE49-F238E27FC236}">
                <a16:creationId xmlns:a16="http://schemas.microsoft.com/office/drawing/2014/main" id="{0BAAA761-F794-2011-C3C4-4F1904CD3C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533400"/>
            <a:ext cx="5105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Sind 1. und 3. differenzierbar?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extBox 13">
            <a:extLst>
              <a:ext uri="{FF2B5EF4-FFF2-40B4-BE49-F238E27FC236}">
                <a16:creationId xmlns:a16="http://schemas.microsoft.com/office/drawing/2014/main" id="{F7EFDCFE-4C86-2862-BEBC-94CC4505A5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914400"/>
            <a:ext cx="42672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A. Wie hältst Du Dich auf dem Laufenden?</a:t>
            </a:r>
          </a:p>
        </p:txBody>
      </p:sp>
      <p:sp>
        <p:nvSpPr>
          <p:cNvPr id="37890" name="TextBox 14">
            <a:extLst>
              <a:ext uri="{FF2B5EF4-FFF2-40B4-BE49-F238E27FC236}">
                <a16:creationId xmlns:a16="http://schemas.microsoft.com/office/drawing/2014/main" id="{FF571941-0034-BE0C-FD76-7A2A977F96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914400"/>
            <a:ext cx="3810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A. Welche Zeitung liest Du?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4315079-DDD6-A4BA-E762-7A58D36383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0"/>
            <a:ext cx="8610600" cy="461963"/>
          </a:xfrm>
          <a:prstGeom prst="rect">
            <a:avLst/>
          </a:prstGeom>
          <a:gradFill rotWithShape="1">
            <a:gsLst>
              <a:gs pos="0">
                <a:srgbClr val="F0FFFF"/>
              </a:gs>
              <a:gs pos="64999">
                <a:srgbClr val="DDFEFF"/>
              </a:gs>
              <a:gs pos="100000">
                <a:srgbClr val="CFFFFF"/>
              </a:gs>
            </a:gsLst>
            <a:lin ang="5400000" scaled="1"/>
          </a:gradFill>
          <a:ln w="9525">
            <a:solidFill>
              <a:srgbClr val="B6DCDF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de-DE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Phonetische Untersuchungen zu Fokus: Aussage-Frage Kongruenz</a:t>
            </a:r>
            <a:r>
              <a:rPr lang="de-DE" baseline="3000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1</a:t>
            </a:r>
          </a:p>
        </p:txBody>
      </p:sp>
      <p:sp>
        <p:nvSpPr>
          <p:cNvPr id="37892" name="TextBox 15">
            <a:extLst>
              <a:ext uri="{FF2B5EF4-FFF2-40B4-BE49-F238E27FC236}">
                <a16:creationId xmlns:a16="http://schemas.microsoft.com/office/drawing/2014/main" id="{A5ECC6BF-ABCF-6ED6-E9AF-0D4F46E73A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676400"/>
            <a:ext cx="35385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Ich [lese die </a:t>
            </a:r>
            <a:r>
              <a:rPr lang="de-DE" altLang="de-DE" sz="2400">
                <a:solidFill>
                  <a:srgbClr val="FF0000"/>
                </a:solidFill>
                <a:latin typeface="Calibri" panose="020F0502020204030204" pitchFamily="34" charset="0"/>
              </a:rPr>
              <a:t>Süd</a:t>
            </a:r>
            <a:r>
              <a:rPr lang="de-DE" altLang="de-DE" sz="2400">
                <a:latin typeface="Calibri" panose="020F0502020204030204" pitchFamily="34" charset="0"/>
              </a:rPr>
              <a:t>deutsche]</a:t>
            </a:r>
            <a:r>
              <a:rPr lang="de-DE" altLang="de-DE" sz="2400" baseline="-25000">
                <a:latin typeface="Calibri" panose="020F0502020204030204" pitchFamily="34" charset="0"/>
              </a:rPr>
              <a:t>F</a:t>
            </a:r>
          </a:p>
        </p:txBody>
      </p:sp>
      <p:sp>
        <p:nvSpPr>
          <p:cNvPr id="37893" name="TextBox 16">
            <a:extLst>
              <a:ext uri="{FF2B5EF4-FFF2-40B4-BE49-F238E27FC236}">
                <a16:creationId xmlns:a16="http://schemas.microsoft.com/office/drawing/2014/main" id="{7BD2A3CB-95F6-E16D-0595-0E3557FA5E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1600200"/>
            <a:ext cx="35385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Ich lese die [</a:t>
            </a:r>
            <a:r>
              <a:rPr lang="de-DE" altLang="de-DE" sz="2400">
                <a:solidFill>
                  <a:srgbClr val="FF0000"/>
                </a:solidFill>
                <a:latin typeface="Calibri" panose="020F0502020204030204" pitchFamily="34" charset="0"/>
              </a:rPr>
              <a:t>Süd</a:t>
            </a:r>
            <a:r>
              <a:rPr lang="de-DE" altLang="de-DE" sz="2400">
                <a:latin typeface="Calibri" panose="020F0502020204030204" pitchFamily="34" charset="0"/>
              </a:rPr>
              <a:t>deutsche]</a:t>
            </a:r>
            <a:r>
              <a:rPr lang="de-DE" altLang="de-DE" sz="2400" baseline="-25000">
                <a:latin typeface="Calibri" panose="020F0502020204030204" pitchFamily="34" charset="0"/>
              </a:rPr>
              <a:t>F</a:t>
            </a:r>
          </a:p>
        </p:txBody>
      </p:sp>
      <p:grpSp>
        <p:nvGrpSpPr>
          <p:cNvPr id="2" name="Group 28">
            <a:extLst>
              <a:ext uri="{FF2B5EF4-FFF2-40B4-BE49-F238E27FC236}">
                <a16:creationId xmlns:a16="http://schemas.microsoft.com/office/drawing/2014/main" id="{1BAB1D0D-0662-3E11-5206-9BCE768C6E74}"/>
              </a:ext>
            </a:extLst>
          </p:cNvPr>
          <p:cNvGrpSpPr>
            <a:grpSpLocks/>
          </p:cNvGrpSpPr>
          <p:nvPr/>
        </p:nvGrpSpPr>
        <p:grpSpPr bwMode="auto">
          <a:xfrm>
            <a:off x="0" y="2209800"/>
            <a:ext cx="5791200" cy="4324350"/>
            <a:chOff x="0" y="2209800"/>
            <a:chExt cx="5791200" cy="4324350"/>
          </a:xfrm>
        </p:grpSpPr>
        <p:grpSp>
          <p:nvGrpSpPr>
            <p:cNvPr id="37902" name="Group 27">
              <a:extLst>
                <a:ext uri="{FF2B5EF4-FFF2-40B4-BE49-F238E27FC236}">
                  <a16:creationId xmlns:a16="http://schemas.microsoft.com/office/drawing/2014/main" id="{3188DA8A-6439-F59F-F239-4A629D942B9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2743200"/>
              <a:ext cx="4495800" cy="3790950"/>
              <a:chOff x="0" y="2743200"/>
              <a:chExt cx="4495800" cy="3790950"/>
            </a:xfrm>
          </p:grpSpPr>
          <p:sp>
            <p:nvSpPr>
              <p:cNvPr id="37904" name="TextBox 3">
                <a:extLst>
                  <a:ext uri="{FF2B5EF4-FFF2-40B4-BE49-F238E27FC236}">
                    <a16:creationId xmlns:a16="http://schemas.microsoft.com/office/drawing/2014/main" id="{C27F5F1B-C8F7-46F7-974A-9339BE663C2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0" y="2743200"/>
                <a:ext cx="4267200" cy="4619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de-DE" altLang="de-DE" sz="2400">
                    <a:latin typeface="Calibri" panose="020F0502020204030204" pitchFamily="34" charset="0"/>
                  </a:rPr>
                  <a:t>[Ich lese die Süddeutsche] L-L%</a:t>
                </a:r>
              </a:p>
            </p:txBody>
          </p:sp>
          <p:sp>
            <p:nvSpPr>
              <p:cNvPr id="37905" name="TextBox 4">
                <a:extLst>
                  <a:ext uri="{FF2B5EF4-FFF2-40B4-BE49-F238E27FC236}">
                    <a16:creationId xmlns:a16="http://schemas.microsoft.com/office/drawing/2014/main" id="{E08BE5A1-9638-6358-8700-858695B4726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09600" y="3048000"/>
                <a:ext cx="533400" cy="4619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de-DE" altLang="de-DE" sz="2400">
                    <a:latin typeface="Calibri" panose="020F0502020204030204" pitchFamily="34" charset="0"/>
                  </a:rPr>
                  <a:t>H*</a:t>
                </a:r>
              </a:p>
            </p:txBody>
          </p:sp>
          <p:sp>
            <p:nvSpPr>
              <p:cNvPr id="37906" name="TextBox 5">
                <a:extLst>
                  <a:ext uri="{FF2B5EF4-FFF2-40B4-BE49-F238E27FC236}">
                    <a16:creationId xmlns:a16="http://schemas.microsoft.com/office/drawing/2014/main" id="{14840DBB-AD0F-642D-AE9E-3165F58B84E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76400" y="3048000"/>
                <a:ext cx="533400" cy="4619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de-DE" altLang="de-DE" sz="2400">
                    <a:latin typeface="Calibri" panose="020F0502020204030204" pitchFamily="34" charset="0"/>
                  </a:rPr>
                  <a:t>H*</a:t>
                </a:r>
              </a:p>
            </p:txBody>
          </p:sp>
          <p:sp>
            <p:nvSpPr>
              <p:cNvPr id="20" name="Freeform 19">
                <a:extLst>
                  <a:ext uri="{FF2B5EF4-FFF2-40B4-BE49-F238E27FC236}">
                    <a16:creationId xmlns:a16="http://schemas.microsoft.com/office/drawing/2014/main" id="{3E3EAA95-3ACC-1D55-CE0B-CE2658FE500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7163" y="3444875"/>
                <a:ext cx="2952750" cy="396875"/>
              </a:xfrm>
              <a:custGeom>
                <a:avLst/>
                <a:gdLst>
                  <a:gd name="T0" fmla="*/ 0 w 2952471"/>
                  <a:gd name="T1" fmla="*/ 355675 h 397187"/>
                  <a:gd name="T2" fmla="*/ 74232 w 2952471"/>
                  <a:gd name="T3" fmla="*/ 347435 h 397187"/>
                  <a:gd name="T4" fmla="*/ 156711 w 2952471"/>
                  <a:gd name="T5" fmla="*/ 339195 h 397187"/>
                  <a:gd name="T6" fmla="*/ 189702 w 2952471"/>
                  <a:gd name="T7" fmla="*/ 330955 h 397187"/>
                  <a:gd name="T8" fmla="*/ 230942 w 2952471"/>
                  <a:gd name="T9" fmla="*/ 322715 h 397187"/>
                  <a:gd name="T10" fmla="*/ 305173 w 2952471"/>
                  <a:gd name="T11" fmla="*/ 273275 h 397187"/>
                  <a:gd name="T12" fmla="*/ 329916 w 2952471"/>
                  <a:gd name="T13" fmla="*/ 256795 h 397187"/>
                  <a:gd name="T14" fmla="*/ 395899 w 2952471"/>
                  <a:gd name="T15" fmla="*/ 207355 h 397187"/>
                  <a:gd name="T16" fmla="*/ 494875 w 2952471"/>
                  <a:gd name="T17" fmla="*/ 157914 h 397187"/>
                  <a:gd name="T18" fmla="*/ 519618 w 2952471"/>
                  <a:gd name="T19" fmla="*/ 133194 h 397187"/>
                  <a:gd name="T20" fmla="*/ 569106 w 2952471"/>
                  <a:gd name="T21" fmla="*/ 100234 h 397187"/>
                  <a:gd name="T22" fmla="*/ 593849 w 2952471"/>
                  <a:gd name="T23" fmla="*/ 83754 h 397187"/>
                  <a:gd name="T24" fmla="*/ 643337 w 2952471"/>
                  <a:gd name="T25" fmla="*/ 42554 h 397187"/>
                  <a:gd name="T26" fmla="*/ 692824 w 2952471"/>
                  <a:gd name="T27" fmla="*/ 9593 h 397187"/>
                  <a:gd name="T28" fmla="*/ 717568 w 2952471"/>
                  <a:gd name="T29" fmla="*/ 1354 h 397187"/>
                  <a:gd name="T30" fmla="*/ 857782 w 2952471"/>
                  <a:gd name="T31" fmla="*/ 26074 h 397187"/>
                  <a:gd name="T32" fmla="*/ 882526 w 2952471"/>
                  <a:gd name="T33" fmla="*/ 34314 h 397187"/>
                  <a:gd name="T34" fmla="*/ 907270 w 2952471"/>
                  <a:gd name="T35" fmla="*/ 42554 h 397187"/>
                  <a:gd name="T36" fmla="*/ 932014 w 2952471"/>
                  <a:gd name="T37" fmla="*/ 67274 h 397187"/>
                  <a:gd name="T38" fmla="*/ 981501 w 2952471"/>
                  <a:gd name="T39" fmla="*/ 100234 h 397187"/>
                  <a:gd name="T40" fmla="*/ 1022741 w 2952471"/>
                  <a:gd name="T41" fmla="*/ 133194 h 397187"/>
                  <a:gd name="T42" fmla="*/ 1072228 w 2952471"/>
                  <a:gd name="T43" fmla="*/ 174394 h 397187"/>
                  <a:gd name="T44" fmla="*/ 1096972 w 2952471"/>
                  <a:gd name="T45" fmla="*/ 182634 h 397187"/>
                  <a:gd name="T46" fmla="*/ 1179450 w 2952471"/>
                  <a:gd name="T47" fmla="*/ 232075 h 397187"/>
                  <a:gd name="T48" fmla="*/ 1228938 w 2952471"/>
                  <a:gd name="T49" fmla="*/ 248555 h 397187"/>
                  <a:gd name="T50" fmla="*/ 1410392 w 2952471"/>
                  <a:gd name="T51" fmla="*/ 240315 h 397187"/>
                  <a:gd name="T52" fmla="*/ 1558854 w 2952471"/>
                  <a:gd name="T53" fmla="*/ 199114 h 397187"/>
                  <a:gd name="T54" fmla="*/ 1600094 w 2952471"/>
                  <a:gd name="T55" fmla="*/ 157914 h 397187"/>
                  <a:gd name="T56" fmla="*/ 1633085 w 2952471"/>
                  <a:gd name="T57" fmla="*/ 124954 h 397187"/>
                  <a:gd name="T58" fmla="*/ 1682573 w 2952471"/>
                  <a:gd name="T59" fmla="*/ 91994 h 397187"/>
                  <a:gd name="T60" fmla="*/ 1732061 w 2952471"/>
                  <a:gd name="T61" fmla="*/ 75514 h 397187"/>
                  <a:gd name="T62" fmla="*/ 1756804 w 2952471"/>
                  <a:gd name="T63" fmla="*/ 67274 h 397187"/>
                  <a:gd name="T64" fmla="*/ 1847531 w 2952471"/>
                  <a:gd name="T65" fmla="*/ 83754 h 397187"/>
                  <a:gd name="T66" fmla="*/ 1897018 w 2952471"/>
                  <a:gd name="T67" fmla="*/ 100234 h 397187"/>
                  <a:gd name="T68" fmla="*/ 1946506 w 2952471"/>
                  <a:gd name="T69" fmla="*/ 124954 h 397187"/>
                  <a:gd name="T70" fmla="*/ 1971249 w 2952471"/>
                  <a:gd name="T71" fmla="*/ 141434 h 397187"/>
                  <a:gd name="T72" fmla="*/ 1995994 w 2952471"/>
                  <a:gd name="T73" fmla="*/ 149674 h 397187"/>
                  <a:gd name="T74" fmla="*/ 2020737 w 2952471"/>
                  <a:gd name="T75" fmla="*/ 174394 h 397187"/>
                  <a:gd name="T76" fmla="*/ 2053729 w 2952471"/>
                  <a:gd name="T77" fmla="*/ 223835 h 397187"/>
                  <a:gd name="T78" fmla="*/ 2103216 w 2952471"/>
                  <a:gd name="T79" fmla="*/ 289755 h 397187"/>
                  <a:gd name="T80" fmla="*/ 2119712 w 2952471"/>
                  <a:gd name="T81" fmla="*/ 306235 h 397187"/>
                  <a:gd name="T82" fmla="*/ 2177447 w 2952471"/>
                  <a:gd name="T83" fmla="*/ 363915 h 397187"/>
                  <a:gd name="T84" fmla="*/ 2202191 w 2952471"/>
                  <a:gd name="T85" fmla="*/ 380395 h 397187"/>
                  <a:gd name="T86" fmla="*/ 2268174 w 2952471"/>
                  <a:gd name="T87" fmla="*/ 396875 h 397187"/>
                  <a:gd name="T88" fmla="*/ 2952750 w 2952471"/>
                  <a:gd name="T89" fmla="*/ 388635 h 397187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0" t="0" r="r" b="b"/>
                <a:pathLst>
                  <a:path w="2952471" h="397187">
                    <a:moveTo>
                      <a:pt x="0" y="355955"/>
                    </a:moveTo>
                    <a:lnTo>
                      <a:pt x="74225" y="347708"/>
                    </a:lnTo>
                    <a:cubicBezTo>
                      <a:pt x="101701" y="344816"/>
                      <a:pt x="129346" y="343369"/>
                      <a:pt x="156696" y="339462"/>
                    </a:cubicBezTo>
                    <a:cubicBezTo>
                      <a:pt x="167917" y="337859"/>
                      <a:pt x="178619" y="333674"/>
                      <a:pt x="189684" y="331215"/>
                    </a:cubicBezTo>
                    <a:cubicBezTo>
                      <a:pt x="203368" y="328174"/>
                      <a:pt x="217175" y="325718"/>
                      <a:pt x="230920" y="322969"/>
                    </a:cubicBezTo>
                    <a:lnTo>
                      <a:pt x="305144" y="273490"/>
                    </a:lnTo>
                    <a:cubicBezTo>
                      <a:pt x="313391" y="267992"/>
                      <a:pt x="322876" y="264005"/>
                      <a:pt x="329885" y="256997"/>
                    </a:cubicBezTo>
                    <a:cubicBezTo>
                      <a:pt x="349424" y="237461"/>
                      <a:pt x="367888" y="216842"/>
                      <a:pt x="395862" y="207518"/>
                    </a:cubicBezTo>
                    <a:cubicBezTo>
                      <a:pt x="436106" y="194104"/>
                      <a:pt x="462854" y="190009"/>
                      <a:pt x="494828" y="158038"/>
                    </a:cubicBezTo>
                    <a:cubicBezTo>
                      <a:pt x="503075" y="149792"/>
                      <a:pt x="510363" y="140459"/>
                      <a:pt x="519569" y="133299"/>
                    </a:cubicBezTo>
                    <a:cubicBezTo>
                      <a:pt x="535217" y="121129"/>
                      <a:pt x="552558" y="111308"/>
                      <a:pt x="569052" y="100313"/>
                    </a:cubicBezTo>
                    <a:cubicBezTo>
                      <a:pt x="577299" y="94815"/>
                      <a:pt x="586784" y="90828"/>
                      <a:pt x="593793" y="83820"/>
                    </a:cubicBezTo>
                    <a:cubicBezTo>
                      <a:pt x="616309" y="61307"/>
                      <a:pt x="610606" y="65455"/>
                      <a:pt x="643276" y="42587"/>
                    </a:cubicBezTo>
                    <a:cubicBezTo>
                      <a:pt x="659516" y="31220"/>
                      <a:pt x="673953" y="15869"/>
                      <a:pt x="692759" y="9601"/>
                    </a:cubicBezTo>
                    <a:lnTo>
                      <a:pt x="717500" y="1355"/>
                    </a:lnTo>
                    <a:cubicBezTo>
                      <a:pt x="825532" y="11175"/>
                      <a:pt x="779413" y="0"/>
                      <a:pt x="857701" y="26094"/>
                    </a:cubicBezTo>
                    <a:lnTo>
                      <a:pt x="882443" y="34341"/>
                    </a:lnTo>
                    <a:lnTo>
                      <a:pt x="907184" y="42587"/>
                    </a:lnTo>
                    <a:cubicBezTo>
                      <a:pt x="915431" y="50834"/>
                      <a:pt x="922720" y="60167"/>
                      <a:pt x="931926" y="67327"/>
                    </a:cubicBezTo>
                    <a:cubicBezTo>
                      <a:pt x="947574" y="79497"/>
                      <a:pt x="967390" y="86297"/>
                      <a:pt x="981408" y="100313"/>
                    </a:cubicBezTo>
                    <a:cubicBezTo>
                      <a:pt x="1029402" y="148301"/>
                      <a:pt x="960215" y="81279"/>
                      <a:pt x="1022644" y="133299"/>
                    </a:cubicBezTo>
                    <a:cubicBezTo>
                      <a:pt x="1050006" y="156099"/>
                      <a:pt x="1041410" y="159174"/>
                      <a:pt x="1072127" y="174531"/>
                    </a:cubicBezTo>
                    <a:cubicBezTo>
                      <a:pt x="1079902" y="178418"/>
                      <a:pt x="1089269" y="178556"/>
                      <a:pt x="1096868" y="182778"/>
                    </a:cubicBezTo>
                    <a:cubicBezTo>
                      <a:pt x="1146651" y="210433"/>
                      <a:pt x="1134778" y="214434"/>
                      <a:pt x="1179339" y="232257"/>
                    </a:cubicBezTo>
                    <a:cubicBezTo>
                      <a:pt x="1195482" y="238714"/>
                      <a:pt x="1228822" y="248750"/>
                      <a:pt x="1228822" y="248750"/>
                    </a:cubicBezTo>
                    <a:lnTo>
                      <a:pt x="1410259" y="240504"/>
                    </a:lnTo>
                    <a:cubicBezTo>
                      <a:pt x="1458866" y="237368"/>
                      <a:pt x="1519322" y="233731"/>
                      <a:pt x="1558707" y="199271"/>
                    </a:cubicBezTo>
                    <a:cubicBezTo>
                      <a:pt x="1573336" y="186471"/>
                      <a:pt x="1586198" y="171782"/>
                      <a:pt x="1599943" y="158038"/>
                    </a:cubicBezTo>
                    <a:cubicBezTo>
                      <a:pt x="1610939" y="147043"/>
                      <a:pt x="1619992" y="133677"/>
                      <a:pt x="1632931" y="125052"/>
                    </a:cubicBezTo>
                    <a:cubicBezTo>
                      <a:pt x="1649425" y="114057"/>
                      <a:pt x="1663608" y="98334"/>
                      <a:pt x="1682414" y="92066"/>
                    </a:cubicBezTo>
                    <a:lnTo>
                      <a:pt x="1731897" y="75573"/>
                    </a:lnTo>
                    <a:lnTo>
                      <a:pt x="1756638" y="67327"/>
                    </a:lnTo>
                    <a:cubicBezTo>
                      <a:pt x="1797306" y="73136"/>
                      <a:pt x="1812001" y="73214"/>
                      <a:pt x="1847356" y="83820"/>
                    </a:cubicBezTo>
                    <a:cubicBezTo>
                      <a:pt x="1864009" y="88816"/>
                      <a:pt x="1882372" y="90669"/>
                      <a:pt x="1896839" y="100313"/>
                    </a:cubicBezTo>
                    <a:cubicBezTo>
                      <a:pt x="1928814" y="121628"/>
                      <a:pt x="1912178" y="113672"/>
                      <a:pt x="1946322" y="125052"/>
                    </a:cubicBezTo>
                    <a:cubicBezTo>
                      <a:pt x="1954569" y="130550"/>
                      <a:pt x="1962198" y="137113"/>
                      <a:pt x="1971063" y="141545"/>
                    </a:cubicBezTo>
                    <a:cubicBezTo>
                      <a:pt x="1978839" y="145433"/>
                      <a:pt x="1988571" y="144970"/>
                      <a:pt x="1995805" y="149792"/>
                    </a:cubicBezTo>
                    <a:cubicBezTo>
                      <a:pt x="2005509" y="156261"/>
                      <a:pt x="2012299" y="166285"/>
                      <a:pt x="2020546" y="174531"/>
                    </a:cubicBezTo>
                    <a:cubicBezTo>
                      <a:pt x="2035359" y="218969"/>
                      <a:pt x="2018785" y="181542"/>
                      <a:pt x="2053535" y="224011"/>
                    </a:cubicBezTo>
                    <a:cubicBezTo>
                      <a:pt x="2070943" y="245286"/>
                      <a:pt x="2083578" y="270547"/>
                      <a:pt x="2103017" y="289983"/>
                    </a:cubicBezTo>
                    <a:cubicBezTo>
                      <a:pt x="2108515" y="295481"/>
                      <a:pt x="2114847" y="300256"/>
                      <a:pt x="2119512" y="306476"/>
                    </a:cubicBezTo>
                    <a:cubicBezTo>
                      <a:pt x="2163625" y="365289"/>
                      <a:pt x="2130930" y="348766"/>
                      <a:pt x="2177241" y="364201"/>
                    </a:cubicBezTo>
                    <a:cubicBezTo>
                      <a:pt x="2185488" y="369699"/>
                      <a:pt x="2193118" y="376262"/>
                      <a:pt x="2201983" y="380694"/>
                    </a:cubicBezTo>
                    <a:cubicBezTo>
                      <a:pt x="2218893" y="389149"/>
                      <a:pt x="2252270" y="394049"/>
                      <a:pt x="2267960" y="397187"/>
                    </a:cubicBezTo>
                    <a:lnTo>
                      <a:pt x="2952471" y="388941"/>
                    </a:lnTo>
                  </a:path>
                </a:pathLst>
              </a:custGeom>
              <a:noFill/>
              <a:ln w="25400" cap="flat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  <a:effectLst>
                <a:outerShdw blurRad="40000"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anchor="ctr"/>
              <a:lstStyle/>
              <a:p>
                <a:pPr eaLnBrk="1" hangingPunct="1">
                  <a:defRPr/>
                </a:pPr>
                <a:endParaRPr lang="en-GB"/>
              </a:p>
            </p:txBody>
          </p:sp>
          <p:grpSp>
            <p:nvGrpSpPr>
              <p:cNvPr id="37908" name="Group 27">
                <a:extLst>
                  <a:ext uri="{FF2B5EF4-FFF2-40B4-BE49-F238E27FC236}">
                    <a16:creationId xmlns:a16="http://schemas.microsoft.com/office/drawing/2014/main" id="{B14A80EA-D9AA-8ECC-DBC7-4DAFEF48957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4267200"/>
                <a:ext cx="4343400" cy="942975"/>
                <a:chOff x="4495800" y="2819247"/>
                <a:chExt cx="4343400" cy="943128"/>
              </a:xfrm>
            </p:grpSpPr>
            <p:sp>
              <p:nvSpPr>
                <p:cNvPr id="37914" name="TextBox 6">
                  <a:extLst>
                    <a:ext uri="{FF2B5EF4-FFF2-40B4-BE49-F238E27FC236}">
                      <a16:creationId xmlns:a16="http://schemas.microsoft.com/office/drawing/2014/main" id="{055AAFD0-CEC0-E6C1-B464-F66010CC1444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495800" y="2819247"/>
                  <a:ext cx="4343400" cy="46154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de-DE" altLang="de-DE" sz="2400">
                      <a:latin typeface="Calibri" panose="020F0502020204030204" pitchFamily="34" charset="0"/>
                    </a:rPr>
                    <a:t>[Ich lese die Süddeutsche] L-L%</a:t>
                  </a:r>
                </a:p>
              </p:txBody>
            </p:sp>
            <p:sp>
              <p:nvSpPr>
                <p:cNvPr id="37915" name="TextBox 8">
                  <a:extLst>
                    <a:ext uri="{FF2B5EF4-FFF2-40B4-BE49-F238E27FC236}">
                      <a16:creationId xmlns:a16="http://schemas.microsoft.com/office/drawing/2014/main" id="{B2247668-F643-A1FE-5216-0FD74F0843F7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5943600" y="3123970"/>
                  <a:ext cx="914400" cy="46184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de-DE" altLang="de-DE" sz="2400">
                      <a:latin typeface="Calibri" panose="020F0502020204030204" pitchFamily="34" charset="0"/>
                    </a:rPr>
                    <a:t>L+H*</a:t>
                  </a:r>
                </a:p>
              </p:txBody>
            </p:sp>
            <p:sp>
              <p:nvSpPr>
                <p:cNvPr id="21" name="Freeform 20">
                  <a:extLst>
                    <a:ext uri="{FF2B5EF4-FFF2-40B4-BE49-F238E27FC236}">
                      <a16:creationId xmlns:a16="http://schemas.microsoft.com/office/drawing/2014/main" id="{CB723277-DC63-2672-C046-49542254DC2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940300" y="3486105"/>
                  <a:ext cx="2705100" cy="276270"/>
                </a:xfrm>
                <a:custGeom>
                  <a:avLst/>
                  <a:gdLst>
                    <a:gd name="T0" fmla="*/ 0 w 2705057"/>
                    <a:gd name="T1" fmla="*/ 272851 h 275545"/>
                    <a:gd name="T2" fmla="*/ 552566 w 2705057"/>
                    <a:gd name="T3" fmla="*/ 264583 h 275545"/>
                    <a:gd name="T4" fmla="*/ 1030907 w 2705057"/>
                    <a:gd name="T5" fmla="*/ 256315 h 275545"/>
                    <a:gd name="T6" fmla="*/ 1055649 w 2705057"/>
                    <a:gd name="T7" fmla="*/ 248047 h 275545"/>
                    <a:gd name="T8" fmla="*/ 1121627 w 2705057"/>
                    <a:gd name="T9" fmla="*/ 231511 h 275545"/>
                    <a:gd name="T10" fmla="*/ 1146368 w 2705057"/>
                    <a:gd name="T11" fmla="*/ 214974 h 275545"/>
                    <a:gd name="T12" fmla="*/ 1162863 w 2705057"/>
                    <a:gd name="T13" fmla="*/ 198438 h 275545"/>
                    <a:gd name="T14" fmla="*/ 1212346 w 2705057"/>
                    <a:gd name="T15" fmla="*/ 165365 h 275545"/>
                    <a:gd name="T16" fmla="*/ 1237089 w 2705057"/>
                    <a:gd name="T17" fmla="*/ 148828 h 275545"/>
                    <a:gd name="T18" fmla="*/ 1261830 w 2705057"/>
                    <a:gd name="T19" fmla="*/ 124023 h 275545"/>
                    <a:gd name="T20" fmla="*/ 1278324 w 2705057"/>
                    <a:gd name="T21" fmla="*/ 99218 h 275545"/>
                    <a:gd name="T22" fmla="*/ 1294820 w 2705057"/>
                    <a:gd name="T23" fmla="*/ 82682 h 275545"/>
                    <a:gd name="T24" fmla="*/ 1327808 w 2705057"/>
                    <a:gd name="T25" fmla="*/ 33073 h 275545"/>
                    <a:gd name="T26" fmla="*/ 1377292 w 2705057"/>
                    <a:gd name="T27" fmla="*/ 16536 h 275545"/>
                    <a:gd name="T28" fmla="*/ 1402033 w 2705057"/>
                    <a:gd name="T29" fmla="*/ 8269 h 275545"/>
                    <a:gd name="T30" fmla="*/ 1435023 w 2705057"/>
                    <a:gd name="T31" fmla="*/ 0 h 275545"/>
                    <a:gd name="T32" fmla="*/ 1616462 w 2705057"/>
                    <a:gd name="T33" fmla="*/ 8269 h 275545"/>
                    <a:gd name="T34" fmla="*/ 1641204 w 2705057"/>
                    <a:gd name="T35" fmla="*/ 16536 h 275545"/>
                    <a:gd name="T36" fmla="*/ 1674193 w 2705057"/>
                    <a:gd name="T37" fmla="*/ 66146 h 275545"/>
                    <a:gd name="T38" fmla="*/ 1690688 w 2705057"/>
                    <a:gd name="T39" fmla="*/ 82682 h 275545"/>
                    <a:gd name="T40" fmla="*/ 1715429 w 2705057"/>
                    <a:gd name="T41" fmla="*/ 132291 h 275545"/>
                    <a:gd name="T42" fmla="*/ 1781407 w 2705057"/>
                    <a:gd name="T43" fmla="*/ 206705 h 275545"/>
                    <a:gd name="T44" fmla="*/ 1806149 w 2705057"/>
                    <a:gd name="T45" fmla="*/ 223242 h 275545"/>
                    <a:gd name="T46" fmla="*/ 2210264 w 2705057"/>
                    <a:gd name="T47" fmla="*/ 248047 h 275545"/>
                    <a:gd name="T48" fmla="*/ 2333973 w 2705057"/>
                    <a:gd name="T49" fmla="*/ 264583 h 275545"/>
                    <a:gd name="T50" fmla="*/ 2375210 w 2705057"/>
                    <a:gd name="T51" fmla="*/ 272851 h 275545"/>
                    <a:gd name="T52" fmla="*/ 2705100 w 2705057"/>
                    <a:gd name="T53" fmla="*/ 272851 h 275545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0" t="0" r="r" b="b"/>
                  <a:pathLst>
                    <a:path w="2705057" h="275545">
                      <a:moveTo>
                        <a:pt x="0" y="272135"/>
                      </a:moveTo>
                      <a:lnTo>
                        <a:pt x="552557" y="263889"/>
                      </a:lnTo>
                      <a:lnTo>
                        <a:pt x="1030891" y="255642"/>
                      </a:lnTo>
                      <a:cubicBezTo>
                        <a:pt x="1039579" y="255357"/>
                        <a:pt x="1047199" y="249504"/>
                        <a:pt x="1055632" y="247396"/>
                      </a:cubicBezTo>
                      <a:lnTo>
                        <a:pt x="1121609" y="230903"/>
                      </a:lnTo>
                      <a:cubicBezTo>
                        <a:pt x="1129856" y="225405"/>
                        <a:pt x="1138610" y="220601"/>
                        <a:pt x="1146350" y="214410"/>
                      </a:cubicBezTo>
                      <a:cubicBezTo>
                        <a:pt x="1152422" y="209553"/>
                        <a:pt x="1156625" y="202582"/>
                        <a:pt x="1162845" y="197917"/>
                      </a:cubicBezTo>
                      <a:cubicBezTo>
                        <a:pt x="1178704" y="186024"/>
                        <a:pt x="1195833" y="175926"/>
                        <a:pt x="1212327" y="164931"/>
                      </a:cubicBezTo>
                      <a:cubicBezTo>
                        <a:pt x="1220574" y="159433"/>
                        <a:pt x="1230060" y="155446"/>
                        <a:pt x="1237069" y="148437"/>
                      </a:cubicBezTo>
                      <a:cubicBezTo>
                        <a:pt x="1245316" y="140191"/>
                        <a:pt x="1254344" y="132657"/>
                        <a:pt x="1261810" y="123698"/>
                      </a:cubicBezTo>
                      <a:cubicBezTo>
                        <a:pt x="1268155" y="116084"/>
                        <a:pt x="1272112" y="106697"/>
                        <a:pt x="1278304" y="98958"/>
                      </a:cubicBezTo>
                      <a:cubicBezTo>
                        <a:pt x="1283161" y="92887"/>
                        <a:pt x="1290134" y="88685"/>
                        <a:pt x="1294799" y="82465"/>
                      </a:cubicBezTo>
                      <a:cubicBezTo>
                        <a:pt x="1306693" y="66607"/>
                        <a:pt x="1308982" y="39254"/>
                        <a:pt x="1327787" y="32986"/>
                      </a:cubicBezTo>
                      <a:lnTo>
                        <a:pt x="1377270" y="16493"/>
                      </a:lnTo>
                      <a:cubicBezTo>
                        <a:pt x="1385517" y="13744"/>
                        <a:pt x="1393578" y="10355"/>
                        <a:pt x="1402011" y="8247"/>
                      </a:cubicBezTo>
                      <a:lnTo>
                        <a:pt x="1435000" y="0"/>
                      </a:lnTo>
                      <a:cubicBezTo>
                        <a:pt x="1495479" y="2749"/>
                        <a:pt x="1556088" y="3419"/>
                        <a:pt x="1616436" y="8247"/>
                      </a:cubicBezTo>
                      <a:cubicBezTo>
                        <a:pt x="1625102" y="8940"/>
                        <a:pt x="1635031" y="10346"/>
                        <a:pt x="1641178" y="16493"/>
                      </a:cubicBezTo>
                      <a:cubicBezTo>
                        <a:pt x="1655195" y="30509"/>
                        <a:pt x="1660149" y="51956"/>
                        <a:pt x="1674166" y="65972"/>
                      </a:cubicBezTo>
                      <a:lnTo>
                        <a:pt x="1690661" y="82465"/>
                      </a:lnTo>
                      <a:cubicBezTo>
                        <a:pt x="1700874" y="113104"/>
                        <a:pt x="1695417" y="103967"/>
                        <a:pt x="1715402" y="131944"/>
                      </a:cubicBezTo>
                      <a:cubicBezTo>
                        <a:pt x="1732122" y="155351"/>
                        <a:pt x="1758260" y="190752"/>
                        <a:pt x="1781379" y="206163"/>
                      </a:cubicBezTo>
                      <a:cubicBezTo>
                        <a:pt x="1789626" y="211661"/>
                        <a:pt x="1797063" y="218631"/>
                        <a:pt x="1806120" y="222656"/>
                      </a:cubicBezTo>
                      <a:cubicBezTo>
                        <a:pt x="1925130" y="275545"/>
                        <a:pt x="2128251" y="245490"/>
                        <a:pt x="2210229" y="247396"/>
                      </a:cubicBezTo>
                      <a:cubicBezTo>
                        <a:pt x="2277476" y="254867"/>
                        <a:pt x="2275750" y="253310"/>
                        <a:pt x="2333936" y="263889"/>
                      </a:cubicBezTo>
                      <a:cubicBezTo>
                        <a:pt x="2347727" y="266396"/>
                        <a:pt x="2361158" y="271824"/>
                        <a:pt x="2375172" y="272135"/>
                      </a:cubicBezTo>
                      <a:cubicBezTo>
                        <a:pt x="2485107" y="274578"/>
                        <a:pt x="2595095" y="272135"/>
                        <a:pt x="2705057" y="272135"/>
                      </a:cubicBezTo>
                    </a:path>
                  </a:pathLst>
                </a:custGeom>
                <a:noFill/>
                <a:ln w="25400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ffectLst>
                  <a:outerShdw blurRad="40000" dist="20000" dir="5400000" rotWithShape="0">
                    <a:srgbClr val="000000">
                      <a:alpha val="37999"/>
                    </a:srgbClr>
                  </a:outerShdw>
                </a:effectLst>
              </p:spPr>
              <p:txBody>
                <a:bodyPr anchor="ctr"/>
                <a:lstStyle/>
                <a:p>
                  <a:pPr eaLnBrk="1" hangingPunct="1">
                    <a:defRPr/>
                  </a:pPr>
                  <a:endParaRPr lang="en-GB"/>
                </a:p>
              </p:txBody>
            </p:sp>
          </p:grpSp>
          <p:grpSp>
            <p:nvGrpSpPr>
              <p:cNvPr id="37909" name="Group 28">
                <a:extLst>
                  <a:ext uri="{FF2B5EF4-FFF2-40B4-BE49-F238E27FC236}">
                    <a16:creationId xmlns:a16="http://schemas.microsoft.com/office/drawing/2014/main" id="{1B8C1697-C012-04C9-50A6-9B336711FDE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5410200"/>
                <a:ext cx="4495800" cy="1123950"/>
                <a:chOff x="2514600" y="3961959"/>
                <a:chExt cx="4495800" cy="1124391"/>
              </a:xfrm>
            </p:grpSpPr>
            <p:sp>
              <p:nvSpPr>
                <p:cNvPr id="37910" name="TextBox 9">
                  <a:extLst>
                    <a:ext uri="{FF2B5EF4-FFF2-40B4-BE49-F238E27FC236}">
                      <a16:creationId xmlns:a16="http://schemas.microsoft.com/office/drawing/2014/main" id="{36DBF304-7D7D-55C1-94B7-AC7825B41072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514600" y="3961959"/>
                  <a:ext cx="4495800" cy="46184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de-DE" altLang="de-DE" sz="2400">
                      <a:latin typeface="Calibri" panose="020F0502020204030204" pitchFamily="34" charset="0"/>
                    </a:rPr>
                    <a:t>[Ich lese]L- [die Süddeutsche] L-L%</a:t>
                  </a:r>
                </a:p>
              </p:txBody>
            </p:sp>
            <p:sp>
              <p:nvSpPr>
                <p:cNvPr id="37911" name="TextBox 10">
                  <a:extLst>
                    <a:ext uri="{FF2B5EF4-FFF2-40B4-BE49-F238E27FC236}">
                      <a16:creationId xmlns:a16="http://schemas.microsoft.com/office/drawing/2014/main" id="{3F4BC493-7B8F-0798-2FE5-DAD4E412AD07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124200" y="4266682"/>
                  <a:ext cx="533400" cy="46184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de-DE" altLang="de-DE" sz="2400">
                      <a:latin typeface="Calibri" panose="020F0502020204030204" pitchFamily="34" charset="0"/>
                    </a:rPr>
                    <a:t>H*</a:t>
                  </a:r>
                </a:p>
              </p:txBody>
            </p:sp>
            <p:sp>
              <p:nvSpPr>
                <p:cNvPr id="37912" name="TextBox 11">
                  <a:extLst>
                    <a:ext uri="{FF2B5EF4-FFF2-40B4-BE49-F238E27FC236}">
                      <a16:creationId xmlns:a16="http://schemas.microsoft.com/office/drawing/2014/main" id="{C9BC67FD-08EB-2180-609C-7B169359D7DC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572000" y="4266682"/>
                  <a:ext cx="533400" cy="46184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de-DE" altLang="de-DE" sz="2400">
                      <a:latin typeface="Calibri" panose="020F0502020204030204" pitchFamily="34" charset="0"/>
                    </a:rPr>
                    <a:t>H*</a:t>
                  </a:r>
                </a:p>
              </p:txBody>
            </p:sp>
            <p:sp>
              <p:nvSpPr>
                <p:cNvPr id="22" name="Freeform 21">
                  <a:extLst>
                    <a:ext uri="{FF2B5EF4-FFF2-40B4-BE49-F238E27FC236}">
                      <a16:creationId xmlns:a16="http://schemas.microsoft.com/office/drawing/2014/main" id="{FF2D86D7-8B77-F6EF-2ECA-CBD46B766F9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89225" y="4673438"/>
                  <a:ext cx="3265488" cy="412912"/>
                </a:xfrm>
                <a:custGeom>
                  <a:avLst/>
                  <a:gdLst>
                    <a:gd name="T0" fmla="*/ 0 w 3265861"/>
                    <a:gd name="T1" fmla="*/ 338588 h 412325"/>
                    <a:gd name="T2" fmla="*/ 131939 w 3265861"/>
                    <a:gd name="T3" fmla="*/ 305555 h 412325"/>
                    <a:gd name="T4" fmla="*/ 156677 w 3265861"/>
                    <a:gd name="T5" fmla="*/ 289039 h 412325"/>
                    <a:gd name="T6" fmla="*/ 181416 w 3265861"/>
                    <a:gd name="T7" fmla="*/ 280780 h 412325"/>
                    <a:gd name="T8" fmla="*/ 222647 w 3265861"/>
                    <a:gd name="T9" fmla="*/ 256006 h 412325"/>
                    <a:gd name="T10" fmla="*/ 272124 w 3265861"/>
                    <a:gd name="T11" fmla="*/ 222973 h 412325"/>
                    <a:gd name="T12" fmla="*/ 305108 w 3265861"/>
                    <a:gd name="T13" fmla="*/ 206457 h 412325"/>
                    <a:gd name="T14" fmla="*/ 329847 w 3265861"/>
                    <a:gd name="T15" fmla="*/ 189940 h 412325"/>
                    <a:gd name="T16" fmla="*/ 362832 w 3265861"/>
                    <a:gd name="T17" fmla="*/ 165165 h 412325"/>
                    <a:gd name="T18" fmla="*/ 412309 w 3265861"/>
                    <a:gd name="T19" fmla="*/ 148648 h 412325"/>
                    <a:gd name="T20" fmla="*/ 478278 w 3265861"/>
                    <a:gd name="T21" fmla="*/ 107358 h 412325"/>
                    <a:gd name="T22" fmla="*/ 511264 w 3265861"/>
                    <a:gd name="T23" fmla="*/ 99099 h 412325"/>
                    <a:gd name="T24" fmla="*/ 536002 w 3265861"/>
                    <a:gd name="T25" fmla="*/ 90841 h 412325"/>
                    <a:gd name="T26" fmla="*/ 568986 w 3265861"/>
                    <a:gd name="T27" fmla="*/ 74325 h 412325"/>
                    <a:gd name="T28" fmla="*/ 618463 w 3265861"/>
                    <a:gd name="T29" fmla="*/ 57808 h 412325"/>
                    <a:gd name="T30" fmla="*/ 725664 w 3265861"/>
                    <a:gd name="T31" fmla="*/ 66066 h 412325"/>
                    <a:gd name="T32" fmla="*/ 750402 w 3265861"/>
                    <a:gd name="T33" fmla="*/ 74325 h 412325"/>
                    <a:gd name="T34" fmla="*/ 766894 w 3265861"/>
                    <a:gd name="T35" fmla="*/ 99099 h 412325"/>
                    <a:gd name="T36" fmla="*/ 808126 w 3265861"/>
                    <a:gd name="T37" fmla="*/ 140391 h 412325"/>
                    <a:gd name="T38" fmla="*/ 874095 w 3265861"/>
                    <a:gd name="T39" fmla="*/ 214714 h 412325"/>
                    <a:gd name="T40" fmla="*/ 907080 w 3265861"/>
                    <a:gd name="T41" fmla="*/ 256006 h 412325"/>
                    <a:gd name="T42" fmla="*/ 956557 w 3265861"/>
                    <a:gd name="T43" fmla="*/ 289039 h 412325"/>
                    <a:gd name="T44" fmla="*/ 973050 w 3265861"/>
                    <a:gd name="T45" fmla="*/ 305555 h 412325"/>
                    <a:gd name="T46" fmla="*/ 997788 w 3265861"/>
                    <a:gd name="T47" fmla="*/ 322072 h 412325"/>
                    <a:gd name="T48" fmla="*/ 1022526 w 3265861"/>
                    <a:gd name="T49" fmla="*/ 346846 h 412325"/>
                    <a:gd name="T50" fmla="*/ 1047265 w 3265861"/>
                    <a:gd name="T51" fmla="*/ 363363 h 412325"/>
                    <a:gd name="T52" fmla="*/ 1072004 w 3265861"/>
                    <a:gd name="T53" fmla="*/ 388138 h 412325"/>
                    <a:gd name="T54" fmla="*/ 1121481 w 3265861"/>
                    <a:gd name="T55" fmla="*/ 412912 h 412325"/>
                    <a:gd name="T56" fmla="*/ 1261666 w 3265861"/>
                    <a:gd name="T57" fmla="*/ 404654 h 412325"/>
                    <a:gd name="T58" fmla="*/ 1319389 w 3265861"/>
                    <a:gd name="T59" fmla="*/ 388138 h 412325"/>
                    <a:gd name="T60" fmla="*/ 1467820 w 3265861"/>
                    <a:gd name="T61" fmla="*/ 371621 h 412325"/>
                    <a:gd name="T62" fmla="*/ 1517298 w 3265861"/>
                    <a:gd name="T63" fmla="*/ 355105 h 412325"/>
                    <a:gd name="T64" fmla="*/ 1542036 w 3265861"/>
                    <a:gd name="T65" fmla="*/ 346846 h 412325"/>
                    <a:gd name="T66" fmla="*/ 1616251 w 3265861"/>
                    <a:gd name="T67" fmla="*/ 272522 h 412325"/>
                    <a:gd name="T68" fmla="*/ 1632744 w 3265861"/>
                    <a:gd name="T69" fmla="*/ 256006 h 412325"/>
                    <a:gd name="T70" fmla="*/ 1673975 w 3265861"/>
                    <a:gd name="T71" fmla="*/ 206457 h 412325"/>
                    <a:gd name="T72" fmla="*/ 1698714 w 3265861"/>
                    <a:gd name="T73" fmla="*/ 165165 h 412325"/>
                    <a:gd name="T74" fmla="*/ 1739944 w 3265861"/>
                    <a:gd name="T75" fmla="*/ 115615 h 412325"/>
                    <a:gd name="T76" fmla="*/ 1797668 w 3265861"/>
                    <a:gd name="T77" fmla="*/ 49549 h 412325"/>
                    <a:gd name="T78" fmla="*/ 1822406 w 3265861"/>
                    <a:gd name="T79" fmla="*/ 33033 h 412325"/>
                    <a:gd name="T80" fmla="*/ 1921361 w 3265861"/>
                    <a:gd name="T81" fmla="*/ 8259 h 412325"/>
                    <a:gd name="T82" fmla="*/ 2020314 w 3265861"/>
                    <a:gd name="T83" fmla="*/ 0 h 412325"/>
                    <a:gd name="T84" fmla="*/ 2086284 w 3265861"/>
                    <a:gd name="T85" fmla="*/ 8259 h 412325"/>
                    <a:gd name="T86" fmla="*/ 2135761 w 3265861"/>
                    <a:gd name="T87" fmla="*/ 16516 h 412325"/>
                    <a:gd name="T88" fmla="*/ 2218223 w 3265861"/>
                    <a:gd name="T89" fmla="*/ 24775 h 412325"/>
                    <a:gd name="T90" fmla="*/ 2242962 w 3265861"/>
                    <a:gd name="T91" fmla="*/ 33033 h 412325"/>
                    <a:gd name="T92" fmla="*/ 2292439 w 3265861"/>
                    <a:gd name="T93" fmla="*/ 82582 h 412325"/>
                    <a:gd name="T94" fmla="*/ 2325423 w 3265861"/>
                    <a:gd name="T95" fmla="*/ 115615 h 412325"/>
                    <a:gd name="T96" fmla="*/ 2350162 w 3265861"/>
                    <a:gd name="T97" fmla="*/ 132132 h 412325"/>
                    <a:gd name="T98" fmla="*/ 2424378 w 3265861"/>
                    <a:gd name="T99" fmla="*/ 222973 h 412325"/>
                    <a:gd name="T100" fmla="*/ 2457362 w 3265861"/>
                    <a:gd name="T101" fmla="*/ 256006 h 412325"/>
                    <a:gd name="T102" fmla="*/ 2482100 w 3265861"/>
                    <a:gd name="T103" fmla="*/ 280780 h 412325"/>
                    <a:gd name="T104" fmla="*/ 2531578 w 3265861"/>
                    <a:gd name="T105" fmla="*/ 313813 h 412325"/>
                    <a:gd name="T106" fmla="*/ 2556317 w 3265861"/>
                    <a:gd name="T107" fmla="*/ 330330 h 412325"/>
                    <a:gd name="T108" fmla="*/ 2614039 w 3265861"/>
                    <a:gd name="T109" fmla="*/ 346846 h 412325"/>
                    <a:gd name="T110" fmla="*/ 2638779 w 3265861"/>
                    <a:gd name="T111" fmla="*/ 363363 h 412325"/>
                    <a:gd name="T112" fmla="*/ 2688256 w 3265861"/>
                    <a:gd name="T113" fmla="*/ 379879 h 412325"/>
                    <a:gd name="T114" fmla="*/ 3265488 w 3265861"/>
                    <a:gd name="T115" fmla="*/ 379879 h 412325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</a:gdLst>
                  <a:ahLst/>
                  <a:cxnLst>
                    <a:cxn ang="T116">
                      <a:pos x="T0" y="T1"/>
                    </a:cxn>
                    <a:cxn ang="T117">
                      <a:pos x="T2" y="T3"/>
                    </a:cxn>
                    <a:cxn ang="T118">
                      <a:pos x="T4" y="T5"/>
                    </a:cxn>
                    <a:cxn ang="T119">
                      <a:pos x="T6" y="T7"/>
                    </a:cxn>
                    <a:cxn ang="T120">
                      <a:pos x="T8" y="T9"/>
                    </a:cxn>
                    <a:cxn ang="T121">
                      <a:pos x="T10" y="T11"/>
                    </a:cxn>
                    <a:cxn ang="T122">
                      <a:pos x="T12" y="T13"/>
                    </a:cxn>
                    <a:cxn ang="T123">
                      <a:pos x="T14" y="T15"/>
                    </a:cxn>
                    <a:cxn ang="T124">
                      <a:pos x="T16" y="T17"/>
                    </a:cxn>
                    <a:cxn ang="T125">
                      <a:pos x="T18" y="T19"/>
                    </a:cxn>
                    <a:cxn ang="T126">
                      <a:pos x="T20" y="T21"/>
                    </a:cxn>
                    <a:cxn ang="T127">
                      <a:pos x="T22" y="T23"/>
                    </a:cxn>
                    <a:cxn ang="T128">
                      <a:pos x="T24" y="T25"/>
                    </a:cxn>
                    <a:cxn ang="T129">
                      <a:pos x="T26" y="T27"/>
                    </a:cxn>
                    <a:cxn ang="T130">
                      <a:pos x="T28" y="T29"/>
                    </a:cxn>
                    <a:cxn ang="T131">
                      <a:pos x="T30" y="T31"/>
                    </a:cxn>
                    <a:cxn ang="T132">
                      <a:pos x="T32" y="T33"/>
                    </a:cxn>
                    <a:cxn ang="T133">
                      <a:pos x="T34" y="T35"/>
                    </a:cxn>
                    <a:cxn ang="T134">
                      <a:pos x="T36" y="T37"/>
                    </a:cxn>
                    <a:cxn ang="T135">
                      <a:pos x="T38" y="T39"/>
                    </a:cxn>
                    <a:cxn ang="T136">
                      <a:pos x="T40" y="T41"/>
                    </a:cxn>
                    <a:cxn ang="T137">
                      <a:pos x="T42" y="T43"/>
                    </a:cxn>
                    <a:cxn ang="T138">
                      <a:pos x="T44" y="T45"/>
                    </a:cxn>
                    <a:cxn ang="T139">
                      <a:pos x="T46" y="T47"/>
                    </a:cxn>
                    <a:cxn ang="T140">
                      <a:pos x="T48" y="T49"/>
                    </a:cxn>
                    <a:cxn ang="T141">
                      <a:pos x="T50" y="T51"/>
                    </a:cxn>
                    <a:cxn ang="T142">
                      <a:pos x="T52" y="T53"/>
                    </a:cxn>
                    <a:cxn ang="T143">
                      <a:pos x="T54" y="T55"/>
                    </a:cxn>
                    <a:cxn ang="T144">
                      <a:pos x="T56" y="T57"/>
                    </a:cxn>
                    <a:cxn ang="T145">
                      <a:pos x="T58" y="T59"/>
                    </a:cxn>
                    <a:cxn ang="T146">
                      <a:pos x="T60" y="T61"/>
                    </a:cxn>
                    <a:cxn ang="T147">
                      <a:pos x="T62" y="T63"/>
                    </a:cxn>
                    <a:cxn ang="T148">
                      <a:pos x="T64" y="T65"/>
                    </a:cxn>
                    <a:cxn ang="T149">
                      <a:pos x="T66" y="T67"/>
                    </a:cxn>
                    <a:cxn ang="T150">
                      <a:pos x="T68" y="T69"/>
                    </a:cxn>
                    <a:cxn ang="T151">
                      <a:pos x="T70" y="T71"/>
                    </a:cxn>
                    <a:cxn ang="T152">
                      <a:pos x="T72" y="T73"/>
                    </a:cxn>
                    <a:cxn ang="T153">
                      <a:pos x="T74" y="T75"/>
                    </a:cxn>
                    <a:cxn ang="T154">
                      <a:pos x="T76" y="T77"/>
                    </a:cxn>
                    <a:cxn ang="T155">
                      <a:pos x="T78" y="T79"/>
                    </a:cxn>
                    <a:cxn ang="T156">
                      <a:pos x="T80" y="T81"/>
                    </a:cxn>
                    <a:cxn ang="T157">
                      <a:pos x="T82" y="T83"/>
                    </a:cxn>
                    <a:cxn ang="T158">
                      <a:pos x="T84" y="T85"/>
                    </a:cxn>
                    <a:cxn ang="T159">
                      <a:pos x="T86" y="T87"/>
                    </a:cxn>
                    <a:cxn ang="T160">
                      <a:pos x="T88" y="T89"/>
                    </a:cxn>
                    <a:cxn ang="T161">
                      <a:pos x="T90" y="T91"/>
                    </a:cxn>
                    <a:cxn ang="T162">
                      <a:pos x="T92" y="T93"/>
                    </a:cxn>
                    <a:cxn ang="T163">
                      <a:pos x="T94" y="T95"/>
                    </a:cxn>
                    <a:cxn ang="T164">
                      <a:pos x="T96" y="T97"/>
                    </a:cxn>
                    <a:cxn ang="T165">
                      <a:pos x="T98" y="T99"/>
                    </a:cxn>
                    <a:cxn ang="T166">
                      <a:pos x="T100" y="T101"/>
                    </a:cxn>
                    <a:cxn ang="T167">
                      <a:pos x="T102" y="T103"/>
                    </a:cxn>
                    <a:cxn ang="T168">
                      <a:pos x="T104" y="T105"/>
                    </a:cxn>
                    <a:cxn ang="T169">
                      <a:pos x="T106" y="T107"/>
                    </a:cxn>
                    <a:cxn ang="T170">
                      <a:pos x="T108" y="T109"/>
                    </a:cxn>
                    <a:cxn ang="T171">
                      <a:pos x="T110" y="T111"/>
                    </a:cxn>
                    <a:cxn ang="T172">
                      <a:pos x="T112" y="T113"/>
                    </a:cxn>
                    <a:cxn ang="T173">
                      <a:pos x="T114" y="T115"/>
                    </a:cxn>
                  </a:cxnLst>
                  <a:rect l="0" t="0" r="r" b="b"/>
                  <a:pathLst>
                    <a:path w="3265861" h="412325">
                      <a:moveTo>
                        <a:pt x="0" y="338107"/>
                      </a:moveTo>
                      <a:cubicBezTo>
                        <a:pt x="59755" y="327243"/>
                        <a:pt x="84110" y="329041"/>
                        <a:pt x="131954" y="305121"/>
                      </a:cubicBezTo>
                      <a:cubicBezTo>
                        <a:pt x="140819" y="300689"/>
                        <a:pt x="147830" y="293060"/>
                        <a:pt x="156695" y="288628"/>
                      </a:cubicBezTo>
                      <a:cubicBezTo>
                        <a:pt x="164471" y="284740"/>
                        <a:pt x="173661" y="284269"/>
                        <a:pt x="181437" y="280381"/>
                      </a:cubicBezTo>
                      <a:cubicBezTo>
                        <a:pt x="195774" y="273213"/>
                        <a:pt x="209149" y="264247"/>
                        <a:pt x="222672" y="255642"/>
                      </a:cubicBezTo>
                      <a:cubicBezTo>
                        <a:pt x="239396" y="245000"/>
                        <a:pt x="254424" y="231521"/>
                        <a:pt x="272155" y="222656"/>
                      </a:cubicBezTo>
                      <a:cubicBezTo>
                        <a:pt x="283151" y="217158"/>
                        <a:pt x="294469" y="212262"/>
                        <a:pt x="305143" y="206163"/>
                      </a:cubicBezTo>
                      <a:cubicBezTo>
                        <a:pt x="313749" y="201246"/>
                        <a:pt x="321819" y="195431"/>
                        <a:pt x="329885" y="189670"/>
                      </a:cubicBezTo>
                      <a:cubicBezTo>
                        <a:pt x="341070" y="181681"/>
                        <a:pt x="350579" y="171077"/>
                        <a:pt x="362873" y="164930"/>
                      </a:cubicBezTo>
                      <a:cubicBezTo>
                        <a:pt x="378424" y="157155"/>
                        <a:pt x="397889" y="158081"/>
                        <a:pt x="412356" y="148437"/>
                      </a:cubicBezTo>
                      <a:cubicBezTo>
                        <a:pt x="428910" y="137401"/>
                        <a:pt x="463407" y="113838"/>
                        <a:pt x="478333" y="107205"/>
                      </a:cubicBezTo>
                      <a:cubicBezTo>
                        <a:pt x="488691" y="102602"/>
                        <a:pt x="500423" y="102072"/>
                        <a:pt x="511322" y="98958"/>
                      </a:cubicBezTo>
                      <a:cubicBezTo>
                        <a:pt x="519681" y="96570"/>
                        <a:pt x="528073" y="94136"/>
                        <a:pt x="536063" y="90712"/>
                      </a:cubicBezTo>
                      <a:cubicBezTo>
                        <a:pt x="547363" y="85870"/>
                        <a:pt x="557636" y="78784"/>
                        <a:pt x="569051" y="74219"/>
                      </a:cubicBezTo>
                      <a:cubicBezTo>
                        <a:pt x="585194" y="67762"/>
                        <a:pt x="618534" y="57726"/>
                        <a:pt x="618534" y="57726"/>
                      </a:cubicBezTo>
                      <a:cubicBezTo>
                        <a:pt x="654272" y="60475"/>
                        <a:pt x="690181" y="61527"/>
                        <a:pt x="725747" y="65972"/>
                      </a:cubicBezTo>
                      <a:cubicBezTo>
                        <a:pt x="734373" y="67050"/>
                        <a:pt x="743700" y="68789"/>
                        <a:pt x="750488" y="74219"/>
                      </a:cubicBezTo>
                      <a:cubicBezTo>
                        <a:pt x="758227" y="80410"/>
                        <a:pt x="760455" y="91499"/>
                        <a:pt x="766982" y="98958"/>
                      </a:cubicBezTo>
                      <a:cubicBezTo>
                        <a:pt x="779783" y="113586"/>
                        <a:pt x="797435" y="124018"/>
                        <a:pt x="808218" y="140191"/>
                      </a:cubicBezTo>
                      <a:cubicBezTo>
                        <a:pt x="848832" y="201106"/>
                        <a:pt x="825348" y="177777"/>
                        <a:pt x="874195" y="214409"/>
                      </a:cubicBezTo>
                      <a:cubicBezTo>
                        <a:pt x="885018" y="230642"/>
                        <a:pt x="891513" y="243889"/>
                        <a:pt x="907184" y="255642"/>
                      </a:cubicBezTo>
                      <a:cubicBezTo>
                        <a:pt x="923043" y="267535"/>
                        <a:pt x="942648" y="274612"/>
                        <a:pt x="956666" y="288628"/>
                      </a:cubicBezTo>
                      <a:cubicBezTo>
                        <a:pt x="962164" y="294126"/>
                        <a:pt x="967089" y="300264"/>
                        <a:pt x="973161" y="305121"/>
                      </a:cubicBezTo>
                      <a:cubicBezTo>
                        <a:pt x="980901" y="311312"/>
                        <a:pt x="990288" y="315269"/>
                        <a:pt x="997902" y="321614"/>
                      </a:cubicBezTo>
                      <a:cubicBezTo>
                        <a:pt x="1006862" y="329080"/>
                        <a:pt x="1013683" y="338887"/>
                        <a:pt x="1022643" y="346353"/>
                      </a:cubicBezTo>
                      <a:cubicBezTo>
                        <a:pt x="1030258" y="352698"/>
                        <a:pt x="1039770" y="356501"/>
                        <a:pt x="1047385" y="362846"/>
                      </a:cubicBezTo>
                      <a:cubicBezTo>
                        <a:pt x="1056345" y="370312"/>
                        <a:pt x="1063166" y="380120"/>
                        <a:pt x="1072126" y="387586"/>
                      </a:cubicBezTo>
                      <a:cubicBezTo>
                        <a:pt x="1093443" y="405349"/>
                        <a:pt x="1096812" y="404061"/>
                        <a:pt x="1121609" y="412325"/>
                      </a:cubicBezTo>
                      <a:cubicBezTo>
                        <a:pt x="1168343" y="409576"/>
                        <a:pt x="1215206" y="408517"/>
                        <a:pt x="1261810" y="404079"/>
                      </a:cubicBezTo>
                      <a:cubicBezTo>
                        <a:pt x="1293227" y="401087"/>
                        <a:pt x="1291719" y="393768"/>
                        <a:pt x="1319540" y="387586"/>
                      </a:cubicBezTo>
                      <a:cubicBezTo>
                        <a:pt x="1368829" y="376634"/>
                        <a:pt x="1417382" y="375310"/>
                        <a:pt x="1467988" y="371093"/>
                      </a:cubicBezTo>
                      <a:lnTo>
                        <a:pt x="1517471" y="354600"/>
                      </a:lnTo>
                      <a:lnTo>
                        <a:pt x="1542212" y="346353"/>
                      </a:lnTo>
                      <a:lnTo>
                        <a:pt x="1616436" y="272135"/>
                      </a:lnTo>
                      <a:cubicBezTo>
                        <a:pt x="1621934" y="266637"/>
                        <a:pt x="1628618" y="262111"/>
                        <a:pt x="1632931" y="255642"/>
                      </a:cubicBezTo>
                      <a:cubicBezTo>
                        <a:pt x="1655894" y="221198"/>
                        <a:pt x="1642416" y="237910"/>
                        <a:pt x="1674166" y="206163"/>
                      </a:cubicBezTo>
                      <a:cubicBezTo>
                        <a:pt x="1693309" y="148735"/>
                        <a:pt x="1668719" y="210210"/>
                        <a:pt x="1698908" y="164930"/>
                      </a:cubicBezTo>
                      <a:cubicBezTo>
                        <a:pt x="1732393" y="114708"/>
                        <a:pt x="1695048" y="145512"/>
                        <a:pt x="1740143" y="115451"/>
                      </a:cubicBezTo>
                      <a:cubicBezTo>
                        <a:pt x="1757580" y="89297"/>
                        <a:pt x="1768926" y="68776"/>
                        <a:pt x="1797873" y="49479"/>
                      </a:cubicBezTo>
                      <a:cubicBezTo>
                        <a:pt x="1806120" y="43981"/>
                        <a:pt x="1813557" y="37011"/>
                        <a:pt x="1822614" y="32986"/>
                      </a:cubicBezTo>
                      <a:cubicBezTo>
                        <a:pt x="1854634" y="18756"/>
                        <a:pt x="1887000" y="12089"/>
                        <a:pt x="1921580" y="8247"/>
                      </a:cubicBezTo>
                      <a:cubicBezTo>
                        <a:pt x="1954480" y="4592"/>
                        <a:pt x="1987557" y="2749"/>
                        <a:pt x="2020545" y="0"/>
                      </a:cubicBezTo>
                      <a:lnTo>
                        <a:pt x="2086522" y="8247"/>
                      </a:lnTo>
                      <a:cubicBezTo>
                        <a:pt x="2103076" y="10612"/>
                        <a:pt x="2119412" y="14419"/>
                        <a:pt x="2136005" y="16493"/>
                      </a:cubicBezTo>
                      <a:cubicBezTo>
                        <a:pt x="2163419" y="19920"/>
                        <a:pt x="2190986" y="21991"/>
                        <a:pt x="2218476" y="24740"/>
                      </a:cubicBezTo>
                      <a:cubicBezTo>
                        <a:pt x="2226723" y="27489"/>
                        <a:pt x="2236356" y="27649"/>
                        <a:pt x="2243218" y="32986"/>
                      </a:cubicBezTo>
                      <a:cubicBezTo>
                        <a:pt x="2261631" y="47306"/>
                        <a:pt x="2276207" y="65972"/>
                        <a:pt x="2292701" y="82465"/>
                      </a:cubicBezTo>
                      <a:cubicBezTo>
                        <a:pt x="2303697" y="93460"/>
                        <a:pt x="2312750" y="106826"/>
                        <a:pt x="2325689" y="115451"/>
                      </a:cubicBezTo>
                      <a:lnTo>
                        <a:pt x="2350430" y="131944"/>
                      </a:lnTo>
                      <a:cubicBezTo>
                        <a:pt x="2394203" y="197597"/>
                        <a:pt x="2369401" y="167406"/>
                        <a:pt x="2424655" y="222656"/>
                      </a:cubicBezTo>
                      <a:lnTo>
                        <a:pt x="2457643" y="255642"/>
                      </a:lnTo>
                      <a:cubicBezTo>
                        <a:pt x="2465890" y="263888"/>
                        <a:pt x="2472680" y="273912"/>
                        <a:pt x="2482384" y="280381"/>
                      </a:cubicBezTo>
                      <a:lnTo>
                        <a:pt x="2531867" y="313367"/>
                      </a:lnTo>
                      <a:cubicBezTo>
                        <a:pt x="2540114" y="318865"/>
                        <a:pt x="2546993" y="327456"/>
                        <a:pt x="2556609" y="329860"/>
                      </a:cubicBezTo>
                      <a:cubicBezTo>
                        <a:pt x="2598030" y="340215"/>
                        <a:pt x="2578844" y="334523"/>
                        <a:pt x="2614338" y="346353"/>
                      </a:cubicBezTo>
                      <a:cubicBezTo>
                        <a:pt x="2622585" y="351851"/>
                        <a:pt x="2630022" y="358821"/>
                        <a:pt x="2639080" y="362846"/>
                      </a:cubicBezTo>
                      <a:cubicBezTo>
                        <a:pt x="2654968" y="369907"/>
                        <a:pt x="2671177" y="379339"/>
                        <a:pt x="2688563" y="379339"/>
                      </a:cubicBezTo>
                      <a:lnTo>
                        <a:pt x="3265861" y="379339"/>
                      </a:lnTo>
                    </a:path>
                  </a:pathLst>
                </a:custGeom>
                <a:noFill/>
                <a:ln w="25400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ffectLst>
                  <a:outerShdw blurRad="40000" dist="20000" dir="5400000" rotWithShape="0">
                    <a:srgbClr val="000000">
                      <a:alpha val="37999"/>
                    </a:srgbClr>
                  </a:outerShdw>
                </a:effectLst>
              </p:spPr>
              <p:txBody>
                <a:bodyPr anchor="ctr"/>
                <a:lstStyle/>
                <a:p>
                  <a:pPr eaLnBrk="1" hangingPunct="1">
                    <a:defRPr/>
                  </a:pPr>
                  <a:endParaRPr lang="en-GB"/>
                </a:p>
              </p:txBody>
            </p:sp>
          </p:grpSp>
        </p:grpSp>
        <p:sp>
          <p:nvSpPr>
            <p:cNvPr id="37903" name="TextBox 22">
              <a:extLst>
                <a:ext uri="{FF2B5EF4-FFF2-40B4-BE49-F238E27FC236}">
                  <a16:creationId xmlns:a16="http://schemas.microsoft.com/office/drawing/2014/main" id="{13B567D6-5C34-F42C-C223-EE48301F19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2209800"/>
              <a:ext cx="57912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Nach jedem A-Satz wird Hörern präsentiert:</a:t>
              </a:r>
            </a:p>
          </p:txBody>
        </p:sp>
      </p:grpSp>
      <p:sp>
        <p:nvSpPr>
          <p:cNvPr id="37895" name="TextBox 26">
            <a:extLst>
              <a:ext uri="{FF2B5EF4-FFF2-40B4-BE49-F238E27FC236}">
                <a16:creationId xmlns:a16="http://schemas.microsoft.com/office/drawing/2014/main" id="{99150AE0-7845-CAFE-960A-C3F1938C17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519863"/>
            <a:ext cx="45720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600">
                <a:latin typeface="Calibri" panose="020F0502020204030204" pitchFamily="34" charset="0"/>
              </a:rPr>
              <a:t>1.Welby, P. (2003), </a:t>
            </a:r>
            <a:r>
              <a:rPr lang="de-DE" altLang="de-DE" sz="1600" i="1">
                <a:latin typeface="Calibri" panose="020F0502020204030204" pitchFamily="34" charset="0"/>
              </a:rPr>
              <a:t>Language &amp; Speech</a:t>
            </a:r>
            <a:r>
              <a:rPr lang="de-DE" altLang="de-DE" sz="1600">
                <a:latin typeface="Calibri" panose="020F0502020204030204" pitchFamily="34" charset="0"/>
              </a:rPr>
              <a:t>, 46, 53-81.</a:t>
            </a:r>
          </a:p>
        </p:txBody>
      </p:sp>
      <p:sp>
        <p:nvSpPr>
          <p:cNvPr id="37896" name="TextBox 24">
            <a:extLst>
              <a:ext uri="{FF2B5EF4-FFF2-40B4-BE49-F238E27FC236}">
                <a16:creationId xmlns:a16="http://schemas.microsoft.com/office/drawing/2014/main" id="{44EE7C81-1B6F-1860-B5E3-707823225E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457200"/>
            <a:ext cx="1905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solidFill>
                  <a:srgbClr val="0000FF"/>
                </a:solidFill>
                <a:latin typeface="Calibri" panose="020F0502020204030204" pitchFamily="34" charset="0"/>
              </a:rPr>
              <a:t>Breiter Fokus</a:t>
            </a:r>
          </a:p>
        </p:txBody>
      </p:sp>
      <p:sp>
        <p:nvSpPr>
          <p:cNvPr id="37897" name="TextBox 25">
            <a:extLst>
              <a:ext uri="{FF2B5EF4-FFF2-40B4-BE49-F238E27FC236}">
                <a16:creationId xmlns:a16="http://schemas.microsoft.com/office/drawing/2014/main" id="{F579633E-51ED-6877-E39D-26B48DDD6B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457200"/>
            <a:ext cx="1905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solidFill>
                  <a:srgbClr val="0000FF"/>
                </a:solidFill>
                <a:latin typeface="Calibri" panose="020F0502020204030204" pitchFamily="34" charset="0"/>
              </a:rPr>
              <a:t>Enger Fokus</a:t>
            </a:r>
          </a:p>
        </p:txBody>
      </p:sp>
      <p:grpSp>
        <p:nvGrpSpPr>
          <p:cNvPr id="6" name="Group 29">
            <a:extLst>
              <a:ext uri="{FF2B5EF4-FFF2-40B4-BE49-F238E27FC236}">
                <a16:creationId xmlns:a16="http://schemas.microsoft.com/office/drawing/2014/main" id="{1F99FB69-4E1E-BA30-6252-442C7619E44D}"/>
              </a:ext>
            </a:extLst>
          </p:cNvPr>
          <p:cNvGrpSpPr>
            <a:grpSpLocks/>
          </p:cNvGrpSpPr>
          <p:nvPr/>
        </p:nvGrpSpPr>
        <p:grpSpPr bwMode="auto">
          <a:xfrm>
            <a:off x="4543425" y="3170238"/>
            <a:ext cx="4613275" cy="2879725"/>
            <a:chOff x="4530852" y="2667000"/>
            <a:chExt cx="4613148" cy="2880169"/>
          </a:xfrm>
        </p:grpSpPr>
        <p:sp>
          <p:nvSpPr>
            <p:cNvPr id="37900" name="TextBox 12">
              <a:extLst>
                <a:ext uri="{FF2B5EF4-FFF2-40B4-BE49-F238E27FC236}">
                  <a16:creationId xmlns:a16="http://schemas.microsoft.com/office/drawing/2014/main" id="{8A9887E0-9413-2398-6AE5-46C65A01F8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24400" y="2667000"/>
              <a:ext cx="4419600" cy="1200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Hörer müssen einschätzen (Skala 1-5) wie gut die Antworten zu den Fragen passen.</a:t>
              </a:r>
            </a:p>
          </p:txBody>
        </p:sp>
        <p:sp>
          <p:nvSpPr>
            <p:cNvPr id="37901" name="TextBox 29">
              <a:extLst>
                <a:ext uri="{FF2B5EF4-FFF2-40B4-BE49-F238E27FC236}">
                  <a16:creationId xmlns:a16="http://schemas.microsoft.com/office/drawing/2014/main" id="{0024586A-1889-C9DB-47EF-0A36F00B8B1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30852" y="3977435"/>
              <a:ext cx="4495800" cy="15697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Die Ergebnisse zeigen für englisch: alle 3 Sätze passen genauso gut zum breiten oder engen Fokuskontext. Für deutsch?</a:t>
              </a:r>
            </a:p>
          </p:txBody>
        </p:sp>
      </p:grpSp>
      <p:sp>
        <p:nvSpPr>
          <p:cNvPr id="37899" name="TextBox 26">
            <a:extLst>
              <a:ext uri="{FF2B5EF4-FFF2-40B4-BE49-F238E27FC236}">
                <a16:creationId xmlns:a16="http://schemas.microsoft.com/office/drawing/2014/main" id="{10D0C01F-5527-F9B8-A2B4-89D6C13C8B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6519863"/>
            <a:ext cx="16002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600" b="1">
                <a:latin typeface="Calibri" panose="020F0502020204030204" pitchFamily="34" charset="0"/>
              </a:rPr>
              <a:t>welby03.ls.pdf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0DA6166-8E39-4F56-21D6-0C7ECFB48A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0"/>
            <a:ext cx="3200400" cy="461963"/>
          </a:xfrm>
          <a:prstGeom prst="rect">
            <a:avLst/>
          </a:prstGeom>
          <a:gradFill rotWithShape="1">
            <a:gsLst>
              <a:gs pos="0">
                <a:srgbClr val="F0FFFF"/>
              </a:gs>
              <a:gs pos="64999">
                <a:srgbClr val="DDFEFF"/>
              </a:gs>
              <a:gs pos="100000">
                <a:srgbClr val="CFFFFF"/>
              </a:gs>
            </a:gsLst>
            <a:lin ang="5400000" scaled="1"/>
          </a:gradFill>
          <a:ln w="9525">
            <a:solidFill>
              <a:srgbClr val="B6DCDF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de-DE" dirty="0">
                <a:solidFill>
                  <a:schemeClr val="dk1"/>
                </a:solidFill>
                <a:latin typeface="Calibri" charset="0"/>
                <a:ea typeface="Calibri" charset="0"/>
                <a:cs typeface="Calibri" charset="0"/>
              </a:rPr>
              <a:t>Enger und breiter Fokus</a:t>
            </a:r>
          </a:p>
        </p:txBody>
      </p:sp>
      <p:sp>
        <p:nvSpPr>
          <p:cNvPr id="16386" name="TextBox 5">
            <a:extLst>
              <a:ext uri="{FF2B5EF4-FFF2-40B4-BE49-F238E27FC236}">
                <a16:creationId xmlns:a16="http://schemas.microsoft.com/office/drawing/2014/main" id="{1CBEA7A9-804D-2117-DEBF-FBB82272FB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533400"/>
            <a:ext cx="86106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Fokus kann mehrere Wörter oder sogar die gesamte Äußerung einschließen. In diesem Fall ist der Fokus </a:t>
            </a:r>
            <a:r>
              <a:rPr lang="de-DE" altLang="de-DE" sz="2400" b="1">
                <a:latin typeface="Calibri" panose="020F0502020204030204" pitchFamily="34" charset="0"/>
              </a:rPr>
              <a:t>breit</a:t>
            </a:r>
            <a:r>
              <a:rPr lang="de-DE" altLang="de-DE" sz="2400">
                <a:latin typeface="Calibri" panose="020F0502020204030204" pitchFamily="34" charset="0"/>
              </a:rPr>
              <a:t> und die passenden Fragen dazu </a:t>
            </a:r>
            <a:r>
              <a:rPr lang="de-DE" altLang="de-DE" sz="2400" b="1">
                <a:latin typeface="Calibri" panose="020F0502020204030204" pitchFamily="34" charset="0"/>
              </a:rPr>
              <a:t>sehr allgemein</a:t>
            </a:r>
            <a:r>
              <a:rPr lang="de-DE" altLang="de-DE" sz="2400">
                <a:latin typeface="Calibri" panose="020F0502020204030204" pitchFamily="34" charset="0"/>
              </a:rPr>
              <a:t>. Je weniger Material im Fokus, umso </a:t>
            </a:r>
            <a:r>
              <a:rPr lang="de-DE" altLang="de-DE" sz="2400" b="1">
                <a:latin typeface="Calibri" panose="020F0502020204030204" pitchFamily="34" charset="0"/>
              </a:rPr>
              <a:t>enger</a:t>
            </a:r>
            <a:r>
              <a:rPr lang="de-DE" altLang="de-DE" sz="2400">
                <a:latin typeface="Calibri" panose="020F0502020204030204" pitchFamily="34" charset="0"/>
              </a:rPr>
              <a:t> der Fokus, und </a:t>
            </a:r>
            <a:r>
              <a:rPr lang="de-DE" altLang="de-DE" sz="2400" b="1">
                <a:latin typeface="Calibri" panose="020F0502020204030204" pitchFamily="34" charset="0"/>
              </a:rPr>
              <a:t>umso spezifischer die Fragen</a:t>
            </a:r>
            <a:r>
              <a:rPr lang="de-DE" altLang="de-DE" sz="2400">
                <a:latin typeface="Calibri" panose="020F0502020204030204" pitchFamily="34" charset="0"/>
              </a:rPr>
              <a:t>, z.B.</a:t>
            </a:r>
          </a:p>
        </p:txBody>
      </p:sp>
      <p:grpSp>
        <p:nvGrpSpPr>
          <p:cNvPr id="3" name="Group 18">
            <a:extLst>
              <a:ext uri="{FF2B5EF4-FFF2-40B4-BE49-F238E27FC236}">
                <a16:creationId xmlns:a16="http://schemas.microsoft.com/office/drawing/2014/main" id="{F8B15F0B-0107-DE7B-EA49-F891FE2703B0}"/>
              </a:ext>
            </a:extLst>
          </p:cNvPr>
          <p:cNvGrpSpPr>
            <a:grpSpLocks/>
          </p:cNvGrpSpPr>
          <p:nvPr/>
        </p:nvGrpSpPr>
        <p:grpSpPr bwMode="auto">
          <a:xfrm>
            <a:off x="1524000" y="2209800"/>
            <a:ext cx="5486400" cy="919163"/>
            <a:chOff x="1524000" y="2209800"/>
            <a:chExt cx="5486400" cy="919163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4321EA73-3618-9791-0CDA-EA76C222E2F1}"/>
                </a:ext>
              </a:extLst>
            </p:cNvPr>
            <p:cNvSpPr txBox="1"/>
            <p:nvPr/>
          </p:nvSpPr>
          <p:spPr>
            <a:xfrm>
              <a:off x="1524000" y="2209800"/>
              <a:ext cx="3276600" cy="45720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de-DE" dirty="0">
                  <a:solidFill>
                    <a:schemeClr val="bg1">
                      <a:lumMod val="50000"/>
                    </a:schemeClr>
                  </a:solidFill>
                  <a:latin typeface="Calibri"/>
                  <a:ea typeface="Arial" pitchFamily="8" charset="0"/>
                  <a:cs typeface="Calibri"/>
                </a:rPr>
                <a:t>Was gibt's heute neues?</a:t>
              </a:r>
            </a:p>
          </p:txBody>
        </p:sp>
        <p:sp>
          <p:nvSpPr>
            <p:cNvPr id="16402" name="TextBox 5">
              <a:extLst>
                <a:ext uri="{FF2B5EF4-FFF2-40B4-BE49-F238E27FC236}">
                  <a16:creationId xmlns:a16="http://schemas.microsoft.com/office/drawing/2014/main" id="{88D3438F-8686-093C-7A6B-27E6C952C6D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4000" y="2667000"/>
              <a:ext cx="54864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solidFill>
                    <a:srgbClr val="000000"/>
                  </a:solidFill>
                  <a:latin typeface="Calibri" panose="020F0502020204030204" pitchFamily="34" charset="0"/>
                </a:rPr>
                <a:t>[</a:t>
              </a:r>
              <a:r>
                <a:rPr lang="de-DE" altLang="de-DE" sz="2400">
                  <a:latin typeface="Calibri" panose="020F0502020204030204" pitchFamily="34" charset="0"/>
                </a:rPr>
                <a:t>Maria fährt mit dem ICE nach Leipzig</a:t>
              </a:r>
              <a:r>
                <a:rPr lang="de-DE" altLang="de-DE" sz="2400">
                  <a:solidFill>
                    <a:srgbClr val="000000"/>
                  </a:solidFill>
                  <a:latin typeface="Calibri" panose="020F0502020204030204" pitchFamily="34" charset="0"/>
                </a:rPr>
                <a:t>]</a:t>
              </a:r>
              <a:r>
                <a:rPr lang="de-DE" altLang="de-DE" sz="2400" baseline="-25000">
                  <a:solidFill>
                    <a:srgbClr val="000000"/>
                  </a:solidFill>
                  <a:latin typeface="Calibri" panose="020F0502020204030204" pitchFamily="34" charset="0"/>
                </a:rPr>
                <a:t>F</a:t>
              </a:r>
            </a:p>
          </p:txBody>
        </p:sp>
      </p:grpSp>
      <p:grpSp>
        <p:nvGrpSpPr>
          <p:cNvPr id="4" name="Group 20">
            <a:extLst>
              <a:ext uri="{FF2B5EF4-FFF2-40B4-BE49-F238E27FC236}">
                <a16:creationId xmlns:a16="http://schemas.microsoft.com/office/drawing/2014/main" id="{D5677922-96B5-CD73-C939-3FCEAA1C6BCC}"/>
              </a:ext>
            </a:extLst>
          </p:cNvPr>
          <p:cNvGrpSpPr>
            <a:grpSpLocks/>
          </p:cNvGrpSpPr>
          <p:nvPr/>
        </p:nvGrpSpPr>
        <p:grpSpPr bwMode="auto">
          <a:xfrm>
            <a:off x="1524000" y="3810000"/>
            <a:ext cx="6019800" cy="919163"/>
            <a:chOff x="1524000" y="3810000"/>
            <a:chExt cx="6019800" cy="919163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FE030EA9-F2A6-F477-E853-9E5CCD936E96}"/>
                </a:ext>
              </a:extLst>
            </p:cNvPr>
            <p:cNvSpPr txBox="1"/>
            <p:nvPr/>
          </p:nvSpPr>
          <p:spPr>
            <a:xfrm>
              <a:off x="1524000" y="3810000"/>
              <a:ext cx="5638800" cy="45720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de-DE" dirty="0">
                  <a:solidFill>
                    <a:schemeClr val="bg1">
                      <a:lumMod val="50000"/>
                    </a:schemeClr>
                  </a:solidFill>
                  <a:latin typeface="Calibri"/>
                  <a:ea typeface="Arial" pitchFamily="8" charset="0"/>
                  <a:cs typeface="Calibri"/>
                </a:rPr>
                <a:t>Welche Fahrt macht heute Maria?</a:t>
              </a:r>
            </a:p>
          </p:txBody>
        </p:sp>
        <p:sp>
          <p:nvSpPr>
            <p:cNvPr id="16400" name="TextBox 7">
              <a:extLst>
                <a:ext uri="{FF2B5EF4-FFF2-40B4-BE49-F238E27FC236}">
                  <a16:creationId xmlns:a16="http://schemas.microsoft.com/office/drawing/2014/main" id="{3C920BFA-8293-72B4-8F3D-218F1C99BAA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4000" y="4267200"/>
              <a:ext cx="60198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solidFill>
                    <a:srgbClr val="008000"/>
                  </a:solidFill>
                  <a:latin typeface="Calibri" panose="020F0502020204030204" pitchFamily="34" charset="0"/>
                </a:rPr>
                <a:t>Maria fährt </a:t>
              </a:r>
              <a:r>
                <a:rPr lang="de-DE" altLang="de-DE" sz="2400">
                  <a:solidFill>
                    <a:srgbClr val="000000"/>
                  </a:solidFill>
                  <a:latin typeface="Calibri" panose="020F0502020204030204" pitchFamily="34" charset="0"/>
                </a:rPr>
                <a:t>[</a:t>
              </a:r>
              <a:r>
                <a:rPr lang="de-DE" altLang="de-DE" sz="2400">
                  <a:latin typeface="Calibri" panose="020F0502020204030204" pitchFamily="34" charset="0"/>
                </a:rPr>
                <a:t>mit dem ICE nach Leipzig</a:t>
              </a:r>
              <a:r>
                <a:rPr lang="de-DE" altLang="de-DE" sz="2400">
                  <a:solidFill>
                    <a:srgbClr val="000000"/>
                  </a:solidFill>
                  <a:latin typeface="Calibri" panose="020F0502020204030204" pitchFamily="34" charset="0"/>
                </a:rPr>
                <a:t>]</a:t>
              </a:r>
              <a:r>
                <a:rPr lang="de-DE" altLang="de-DE" sz="2400" baseline="-25000">
                  <a:solidFill>
                    <a:srgbClr val="000000"/>
                  </a:solidFill>
                  <a:latin typeface="Calibri" panose="020F0502020204030204" pitchFamily="34" charset="0"/>
                </a:rPr>
                <a:t>F</a:t>
              </a:r>
            </a:p>
          </p:txBody>
        </p:sp>
      </p:grpSp>
      <p:grpSp>
        <p:nvGrpSpPr>
          <p:cNvPr id="6" name="Group 19">
            <a:extLst>
              <a:ext uri="{FF2B5EF4-FFF2-40B4-BE49-F238E27FC236}">
                <a16:creationId xmlns:a16="http://schemas.microsoft.com/office/drawing/2014/main" id="{B8E2F406-2E7A-6135-8B61-0A827092EA64}"/>
              </a:ext>
            </a:extLst>
          </p:cNvPr>
          <p:cNvGrpSpPr>
            <a:grpSpLocks/>
          </p:cNvGrpSpPr>
          <p:nvPr/>
        </p:nvGrpSpPr>
        <p:grpSpPr bwMode="auto">
          <a:xfrm>
            <a:off x="1524000" y="3048000"/>
            <a:ext cx="5638800" cy="842963"/>
            <a:chOff x="1524000" y="3048000"/>
            <a:chExt cx="5638800" cy="842963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657DB8D6-8937-D18E-92C8-57CD232B2D4E}"/>
                </a:ext>
              </a:extLst>
            </p:cNvPr>
            <p:cNvSpPr txBox="1"/>
            <p:nvPr/>
          </p:nvSpPr>
          <p:spPr>
            <a:xfrm>
              <a:off x="1524000" y="3048000"/>
              <a:ext cx="5334000" cy="46196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de-DE" dirty="0">
                  <a:solidFill>
                    <a:schemeClr val="bg1">
                      <a:lumMod val="50000"/>
                    </a:schemeClr>
                  </a:solidFill>
                  <a:latin typeface="Calibri"/>
                  <a:ea typeface="Arial" pitchFamily="8" charset="0"/>
                  <a:cs typeface="Calibri"/>
                </a:rPr>
                <a:t>Was macht heute Maria?</a:t>
              </a:r>
            </a:p>
          </p:txBody>
        </p:sp>
        <p:sp>
          <p:nvSpPr>
            <p:cNvPr id="16398" name="TextBox 9">
              <a:extLst>
                <a:ext uri="{FF2B5EF4-FFF2-40B4-BE49-F238E27FC236}">
                  <a16:creationId xmlns:a16="http://schemas.microsoft.com/office/drawing/2014/main" id="{C508F7D5-7303-D84B-D106-AD49F93AA4C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4000" y="3429000"/>
              <a:ext cx="56388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solidFill>
                    <a:srgbClr val="008000"/>
                  </a:solidFill>
                  <a:latin typeface="Calibri" panose="020F0502020204030204" pitchFamily="34" charset="0"/>
                </a:rPr>
                <a:t>Maria</a:t>
              </a:r>
              <a:r>
                <a:rPr lang="de-DE" altLang="de-DE" sz="2400">
                  <a:latin typeface="Calibri" panose="020F0502020204030204" pitchFamily="34" charset="0"/>
                </a:rPr>
                <a:t> </a:t>
              </a:r>
              <a:r>
                <a:rPr lang="de-DE" altLang="de-DE" sz="2400">
                  <a:solidFill>
                    <a:srgbClr val="000000"/>
                  </a:solidFill>
                  <a:latin typeface="Calibri" panose="020F0502020204030204" pitchFamily="34" charset="0"/>
                </a:rPr>
                <a:t>[fährt mit dem ICE nach Leipzig]</a:t>
              </a:r>
              <a:r>
                <a:rPr lang="de-DE" altLang="de-DE" sz="2400" baseline="-25000">
                  <a:solidFill>
                    <a:srgbClr val="000000"/>
                  </a:solidFill>
                  <a:latin typeface="Calibri" panose="020F0502020204030204" pitchFamily="34" charset="0"/>
                </a:rPr>
                <a:t>F</a:t>
              </a:r>
            </a:p>
          </p:txBody>
        </p:sp>
      </p:grpSp>
      <p:grpSp>
        <p:nvGrpSpPr>
          <p:cNvPr id="8" name="Group 21">
            <a:extLst>
              <a:ext uri="{FF2B5EF4-FFF2-40B4-BE49-F238E27FC236}">
                <a16:creationId xmlns:a16="http://schemas.microsoft.com/office/drawing/2014/main" id="{DF84ECEA-256A-2E9D-4EF8-54D140CA6E19}"/>
              </a:ext>
            </a:extLst>
          </p:cNvPr>
          <p:cNvGrpSpPr>
            <a:grpSpLocks/>
          </p:cNvGrpSpPr>
          <p:nvPr/>
        </p:nvGrpSpPr>
        <p:grpSpPr bwMode="auto">
          <a:xfrm>
            <a:off x="1524000" y="4648200"/>
            <a:ext cx="5638800" cy="919163"/>
            <a:chOff x="1524000" y="4648200"/>
            <a:chExt cx="5638800" cy="919163"/>
          </a:xfrm>
        </p:grpSpPr>
        <p:sp>
          <p:nvSpPr>
            <p:cNvPr id="16395" name="TextBox 10">
              <a:extLst>
                <a:ext uri="{FF2B5EF4-FFF2-40B4-BE49-F238E27FC236}">
                  <a16:creationId xmlns:a16="http://schemas.microsoft.com/office/drawing/2014/main" id="{EA1E3F13-1FF4-2F62-E1AD-BBB170DAB1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4000" y="5105400"/>
              <a:ext cx="54102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solidFill>
                    <a:srgbClr val="008000"/>
                  </a:solidFill>
                  <a:latin typeface="Calibri" panose="020F0502020204030204" pitchFamily="34" charset="0"/>
                </a:rPr>
                <a:t>Maria fährt mit dem ICE nach </a:t>
              </a:r>
              <a:r>
                <a:rPr lang="de-DE" altLang="de-DE" sz="2400">
                  <a:solidFill>
                    <a:srgbClr val="000000"/>
                  </a:solidFill>
                  <a:latin typeface="Calibri" panose="020F0502020204030204" pitchFamily="34" charset="0"/>
                </a:rPr>
                <a:t>[Leipzig]</a:t>
              </a:r>
              <a:r>
                <a:rPr lang="de-DE" altLang="de-DE" sz="2400" baseline="-25000">
                  <a:solidFill>
                    <a:srgbClr val="000000"/>
                  </a:solidFill>
                  <a:latin typeface="Calibri" panose="020F0502020204030204" pitchFamily="34" charset="0"/>
                </a:rPr>
                <a:t>F</a:t>
              </a:r>
            </a:p>
          </p:txBody>
        </p:sp>
        <p:sp>
          <p:nvSpPr>
            <p:cNvPr id="16396" name="TextBox 11">
              <a:extLst>
                <a:ext uri="{FF2B5EF4-FFF2-40B4-BE49-F238E27FC236}">
                  <a16:creationId xmlns:a16="http://schemas.microsoft.com/office/drawing/2014/main" id="{12D21CEB-6F96-2FDC-935B-8A78CFE018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4000" y="4648200"/>
              <a:ext cx="56388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solidFill>
                    <a:srgbClr val="7F7F7F"/>
                  </a:solidFill>
                  <a:latin typeface="Calibri" panose="020F0502020204030204" pitchFamily="34" charset="0"/>
                </a:rPr>
                <a:t>Wohin fährt Maria heute mit dem ICE?</a:t>
              </a:r>
            </a:p>
          </p:txBody>
        </p:sp>
      </p:grpSp>
      <p:sp>
        <p:nvSpPr>
          <p:cNvPr id="16391" name="TextBox 12">
            <a:extLst>
              <a:ext uri="{FF2B5EF4-FFF2-40B4-BE49-F238E27FC236}">
                <a16:creationId xmlns:a16="http://schemas.microsoft.com/office/drawing/2014/main" id="{47973710-40B5-8091-7B11-EE39EA4F13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2209800"/>
            <a:ext cx="1066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Breit</a:t>
            </a:r>
          </a:p>
        </p:txBody>
      </p:sp>
      <p:sp>
        <p:nvSpPr>
          <p:cNvPr id="16392" name="TextBox 13">
            <a:extLst>
              <a:ext uri="{FF2B5EF4-FFF2-40B4-BE49-F238E27FC236}">
                <a16:creationId xmlns:a16="http://schemas.microsoft.com/office/drawing/2014/main" id="{E2A97619-09BF-78AD-94DB-4F61C64E87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5105400"/>
            <a:ext cx="762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Eng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31A6781-A066-1F89-210D-3A36B8BBF5CF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6475413" y="3962400"/>
            <a:ext cx="2439988" cy="1587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arrow" w="med" len="med"/>
            <a:tailEnd type="arrow" w="med" len="med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16394" name="TextBox 22">
            <a:extLst>
              <a:ext uri="{FF2B5EF4-FFF2-40B4-BE49-F238E27FC236}">
                <a16:creationId xmlns:a16="http://schemas.microsoft.com/office/drawing/2014/main" id="{3DF89FE6-7A71-77CD-B0CE-A3207C9513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6172200"/>
            <a:ext cx="2362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solidFill>
                  <a:srgbClr val="008000"/>
                </a:solidFill>
                <a:latin typeface="Calibri" panose="020F0502020204030204" pitchFamily="34" charset="0"/>
              </a:rPr>
              <a:t>alte Information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09" name="Group 9">
            <a:extLst>
              <a:ext uri="{FF2B5EF4-FFF2-40B4-BE49-F238E27FC236}">
                <a16:creationId xmlns:a16="http://schemas.microsoft.com/office/drawing/2014/main" id="{E3D4F3EC-DA47-9CAD-6A69-2E82A7ACE22D}"/>
              </a:ext>
            </a:extLst>
          </p:cNvPr>
          <p:cNvGrpSpPr>
            <a:grpSpLocks/>
          </p:cNvGrpSpPr>
          <p:nvPr/>
        </p:nvGrpSpPr>
        <p:grpSpPr bwMode="auto">
          <a:xfrm>
            <a:off x="838200" y="2286000"/>
            <a:ext cx="5257800" cy="919163"/>
            <a:chOff x="838200" y="2286000"/>
            <a:chExt cx="5257800" cy="919163"/>
          </a:xfrm>
        </p:grpSpPr>
        <p:sp>
          <p:nvSpPr>
            <p:cNvPr id="17417" name="TextBox 3">
              <a:extLst>
                <a:ext uri="{FF2B5EF4-FFF2-40B4-BE49-F238E27FC236}">
                  <a16:creationId xmlns:a16="http://schemas.microsoft.com/office/drawing/2014/main" id="{B0111C8B-C643-BFDD-049C-F33922BC9D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38200" y="2743200"/>
              <a:ext cx="48006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solidFill>
                    <a:srgbClr val="008000"/>
                  </a:solidFill>
                  <a:latin typeface="Calibri" panose="020F0502020204030204" pitchFamily="34" charset="0"/>
                </a:rPr>
                <a:t>Ich habe den Code </a:t>
              </a:r>
              <a:r>
                <a:rPr lang="de-DE" altLang="de-DE" sz="2400">
                  <a:solidFill>
                    <a:srgbClr val="000000"/>
                  </a:solidFill>
                  <a:latin typeface="Calibri" panose="020F0502020204030204" pitchFamily="34" charset="0"/>
                </a:rPr>
                <a:t>[</a:t>
              </a:r>
              <a:r>
                <a:rPr lang="de-DE" altLang="de-DE" sz="2400">
                  <a:latin typeface="Calibri" panose="020F0502020204030204" pitchFamily="34" charset="0"/>
                </a:rPr>
                <a:t>ver]</a:t>
              </a:r>
              <a:r>
                <a:rPr lang="de-DE" altLang="de-DE" sz="2400" baseline="-25000">
                  <a:solidFill>
                    <a:srgbClr val="000000"/>
                  </a:solidFill>
                  <a:latin typeface="Calibri" panose="020F0502020204030204" pitchFamily="34" charset="0"/>
                </a:rPr>
                <a:t>F</a:t>
              </a:r>
              <a:r>
                <a:rPr lang="de-DE" altLang="de-DE" sz="2400">
                  <a:solidFill>
                    <a:srgbClr val="008000"/>
                  </a:solidFill>
                  <a:latin typeface="Calibri" panose="020F0502020204030204" pitchFamily="34" charset="0"/>
                </a:rPr>
                <a:t>schlüsselt</a:t>
              </a:r>
            </a:p>
          </p:txBody>
        </p:sp>
        <p:sp>
          <p:nvSpPr>
            <p:cNvPr id="17418" name="TextBox 4">
              <a:extLst>
                <a:ext uri="{FF2B5EF4-FFF2-40B4-BE49-F238E27FC236}">
                  <a16:creationId xmlns:a16="http://schemas.microsoft.com/office/drawing/2014/main" id="{DBE5019B-0FD0-EF68-CF6E-01CB822B184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38200" y="2286000"/>
              <a:ext cx="52578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solidFill>
                    <a:schemeClr val="bg2"/>
                  </a:solidFill>
                  <a:latin typeface="Calibri" panose="020F0502020204030204" pitchFamily="34" charset="0"/>
                </a:rPr>
                <a:t>Du hast den Code entschlüsselt?</a:t>
              </a:r>
            </a:p>
          </p:txBody>
        </p:sp>
      </p:grpSp>
      <p:sp>
        <p:nvSpPr>
          <p:cNvPr id="17410" name="TextBox 3">
            <a:extLst>
              <a:ext uri="{FF2B5EF4-FFF2-40B4-BE49-F238E27FC236}">
                <a16:creationId xmlns:a16="http://schemas.microsoft.com/office/drawing/2014/main" id="{5287BBE6-7925-2E93-4173-52F06B59E4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838200"/>
            <a:ext cx="7086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Teile unterhalb des Wortes können auch (sehr eng) fokussiert sein</a:t>
            </a:r>
          </a:p>
        </p:txBody>
      </p:sp>
      <p:sp>
        <p:nvSpPr>
          <p:cNvPr id="17411" name="TextBox 4">
            <a:extLst>
              <a:ext uri="{FF2B5EF4-FFF2-40B4-BE49-F238E27FC236}">
                <a16:creationId xmlns:a16="http://schemas.microsoft.com/office/drawing/2014/main" id="{4C6E1314-86C3-17F1-738F-C10C50B80F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3505200"/>
            <a:ext cx="1447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solidFill>
                  <a:srgbClr val="0000FF"/>
                </a:solidFill>
                <a:latin typeface="Calibri" panose="020F0502020204030204" pitchFamily="34" charset="0"/>
              </a:rPr>
              <a:t>Phoneme</a:t>
            </a:r>
          </a:p>
        </p:txBody>
      </p:sp>
      <p:grpSp>
        <p:nvGrpSpPr>
          <p:cNvPr id="17412" name="Group 10">
            <a:extLst>
              <a:ext uri="{FF2B5EF4-FFF2-40B4-BE49-F238E27FC236}">
                <a16:creationId xmlns:a16="http://schemas.microsoft.com/office/drawing/2014/main" id="{799417EA-29CC-26B5-F087-6D5FD071D6F9}"/>
              </a:ext>
            </a:extLst>
          </p:cNvPr>
          <p:cNvGrpSpPr>
            <a:grpSpLocks/>
          </p:cNvGrpSpPr>
          <p:nvPr/>
        </p:nvGrpSpPr>
        <p:grpSpPr bwMode="auto">
          <a:xfrm>
            <a:off x="838200" y="4114800"/>
            <a:ext cx="3124200" cy="919163"/>
            <a:chOff x="838200" y="4114800"/>
            <a:chExt cx="3124200" cy="919163"/>
          </a:xfrm>
        </p:grpSpPr>
        <p:sp>
          <p:nvSpPr>
            <p:cNvPr id="17415" name="TextBox 5">
              <a:extLst>
                <a:ext uri="{FF2B5EF4-FFF2-40B4-BE49-F238E27FC236}">
                  <a16:creationId xmlns:a16="http://schemas.microsoft.com/office/drawing/2014/main" id="{8432C607-220F-AF28-966A-971E6C9A1F0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38200" y="4114800"/>
              <a:ext cx="29718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solidFill>
                    <a:srgbClr val="808080"/>
                  </a:solidFill>
                  <a:latin typeface="Calibri" panose="020F0502020204030204" pitchFamily="34" charset="0"/>
                </a:rPr>
                <a:t>You say tom/ei/tos?</a:t>
              </a:r>
            </a:p>
          </p:txBody>
        </p:sp>
        <p:sp>
          <p:nvSpPr>
            <p:cNvPr id="17416" name="TextBox 6">
              <a:extLst>
                <a:ext uri="{FF2B5EF4-FFF2-40B4-BE49-F238E27FC236}">
                  <a16:creationId xmlns:a16="http://schemas.microsoft.com/office/drawing/2014/main" id="{D3A4AF44-1B39-B25A-62E7-F0200149F62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38200" y="4572000"/>
              <a:ext cx="31242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No.</a:t>
              </a:r>
              <a:r>
                <a:rPr lang="de-DE" altLang="de-DE" sz="2400">
                  <a:solidFill>
                    <a:srgbClr val="008000"/>
                  </a:solidFill>
                  <a:latin typeface="Calibri" panose="020F0502020204030204" pitchFamily="34" charset="0"/>
                </a:rPr>
                <a:t> I say tom</a:t>
              </a:r>
              <a:r>
                <a:rPr lang="de-DE" altLang="de-DE" sz="2400">
                  <a:solidFill>
                    <a:srgbClr val="000000"/>
                  </a:solidFill>
                  <a:latin typeface="Calibri" panose="020F0502020204030204" pitchFamily="34" charset="0"/>
                </a:rPr>
                <a:t>[</a:t>
              </a:r>
              <a:r>
                <a:rPr lang="de-DE" altLang="de-DE" sz="2400">
                  <a:latin typeface="Calibri" panose="020F0502020204030204" pitchFamily="34" charset="0"/>
                </a:rPr>
                <a:t>/ɑ/</a:t>
              </a:r>
              <a:r>
                <a:rPr lang="de-DE" altLang="de-DE" sz="2400">
                  <a:solidFill>
                    <a:srgbClr val="000000"/>
                  </a:solidFill>
                  <a:latin typeface="Calibri" panose="020F0502020204030204" pitchFamily="34" charset="0"/>
                </a:rPr>
                <a:t>]</a:t>
              </a:r>
              <a:r>
                <a:rPr lang="de-DE" altLang="de-DE" sz="2400" baseline="-25000">
                  <a:solidFill>
                    <a:srgbClr val="000000"/>
                  </a:solidFill>
                  <a:latin typeface="Calibri" panose="020F0502020204030204" pitchFamily="34" charset="0"/>
                </a:rPr>
                <a:t>F</a:t>
              </a:r>
              <a:r>
                <a:rPr lang="de-DE" altLang="de-DE" sz="2400">
                  <a:solidFill>
                    <a:srgbClr val="008000"/>
                  </a:solidFill>
                  <a:latin typeface="Calibri" panose="020F0502020204030204" pitchFamily="34" charset="0"/>
                </a:rPr>
                <a:t>toes</a:t>
              </a:r>
              <a:r>
                <a:rPr lang="de-DE" altLang="de-DE" sz="2400">
                  <a:latin typeface="Calibri" panose="020F0502020204030204" pitchFamily="34" charset="0"/>
                </a:rPr>
                <a:t>.</a:t>
              </a: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0A8A6767-8054-A5AE-FF20-A56231CB37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0"/>
            <a:ext cx="6477000" cy="461963"/>
          </a:xfrm>
          <a:prstGeom prst="rect">
            <a:avLst/>
          </a:prstGeom>
          <a:gradFill rotWithShape="1">
            <a:gsLst>
              <a:gs pos="0">
                <a:srgbClr val="F0FFFF"/>
              </a:gs>
              <a:gs pos="64999">
                <a:srgbClr val="DDFEFF"/>
              </a:gs>
              <a:gs pos="100000">
                <a:srgbClr val="CFFFFF"/>
              </a:gs>
            </a:gsLst>
            <a:lin ang="5400000" scaled="1"/>
          </a:gradFill>
          <a:ln w="9525">
            <a:solidFill>
              <a:srgbClr val="B6DCDF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de-DE">
                <a:solidFill>
                  <a:srgbClr val="000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Enger und breiter Fokus: unter der Wortebene</a:t>
            </a:r>
          </a:p>
        </p:txBody>
      </p:sp>
      <p:sp>
        <p:nvSpPr>
          <p:cNvPr id="17414" name="TextBox 8">
            <a:extLst>
              <a:ext uri="{FF2B5EF4-FFF2-40B4-BE49-F238E27FC236}">
                <a16:creationId xmlns:a16="http://schemas.microsoft.com/office/drawing/2014/main" id="{364300F3-AB2C-B543-BA2C-737D26EF08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1828800"/>
            <a:ext cx="1371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solidFill>
                  <a:srgbClr val="0000FF"/>
                </a:solidFill>
                <a:latin typeface="Calibri" panose="020F0502020204030204" pitchFamily="34" charset="0"/>
              </a:rPr>
              <a:t>Silbe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extBox 1">
            <a:extLst>
              <a:ext uri="{FF2B5EF4-FFF2-40B4-BE49-F238E27FC236}">
                <a16:creationId xmlns:a16="http://schemas.microsoft.com/office/drawing/2014/main" id="{ED0F2020-D09E-F9AB-195C-C62C8D6838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609600"/>
            <a:ext cx="78486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Fokussierung wird nicht unbedingt durch die erzeugten Wörter in einer davor kommenden Frage festgelegt, sondern etwas abstrakter von der beteiligten Information (Hintergrund) zwischen Hörer und Sprecher.</a:t>
            </a:r>
          </a:p>
        </p:txBody>
      </p:sp>
      <p:grpSp>
        <p:nvGrpSpPr>
          <p:cNvPr id="2" name="Group 9">
            <a:extLst>
              <a:ext uri="{FF2B5EF4-FFF2-40B4-BE49-F238E27FC236}">
                <a16:creationId xmlns:a16="http://schemas.microsoft.com/office/drawing/2014/main" id="{196B0ED0-323B-FDD1-35E0-A452C1ED581D}"/>
              </a:ext>
            </a:extLst>
          </p:cNvPr>
          <p:cNvGrpSpPr>
            <a:grpSpLocks/>
          </p:cNvGrpSpPr>
          <p:nvPr/>
        </p:nvGrpSpPr>
        <p:grpSpPr bwMode="auto">
          <a:xfrm>
            <a:off x="1828800" y="2438400"/>
            <a:ext cx="4419600" cy="919163"/>
            <a:chOff x="1828800" y="2438400"/>
            <a:chExt cx="4419600" cy="919163"/>
          </a:xfrm>
        </p:grpSpPr>
        <p:sp>
          <p:nvSpPr>
            <p:cNvPr id="18440" name="TextBox 2">
              <a:extLst>
                <a:ext uri="{FF2B5EF4-FFF2-40B4-BE49-F238E27FC236}">
                  <a16:creationId xmlns:a16="http://schemas.microsoft.com/office/drawing/2014/main" id="{B8B60507-4523-1BE3-188D-3EC7568C661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28800" y="2895600"/>
              <a:ext cx="44196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[Marianne hat den Schlüssel]</a:t>
              </a:r>
              <a:r>
                <a:rPr lang="de-DE" altLang="de-DE" sz="2400" baseline="-25000">
                  <a:latin typeface="Calibri" panose="020F0502020204030204" pitchFamily="34" charset="0"/>
                </a:rPr>
                <a:t>F</a:t>
              </a: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51A92E7C-A389-493A-4A0D-99D14C0E0885}"/>
                </a:ext>
              </a:extLst>
            </p:cNvPr>
            <p:cNvSpPr txBox="1"/>
            <p:nvPr/>
          </p:nvSpPr>
          <p:spPr>
            <a:xfrm>
              <a:off x="2133600" y="2438400"/>
              <a:ext cx="3733800" cy="46196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de-DE" dirty="0">
                  <a:solidFill>
                    <a:schemeClr val="bg1">
                      <a:lumMod val="50000"/>
                    </a:schemeClr>
                  </a:solidFill>
                  <a:latin typeface="Calibri"/>
                  <a:ea typeface="Arial" pitchFamily="8" charset="0"/>
                  <a:cs typeface="Calibri"/>
                </a:rPr>
                <a:t>Was hast Du gesagt?</a:t>
              </a:r>
            </a:p>
          </p:txBody>
        </p:sp>
      </p:grpSp>
      <p:grpSp>
        <p:nvGrpSpPr>
          <p:cNvPr id="3" name="Group 10">
            <a:extLst>
              <a:ext uri="{FF2B5EF4-FFF2-40B4-BE49-F238E27FC236}">
                <a16:creationId xmlns:a16="http://schemas.microsoft.com/office/drawing/2014/main" id="{CCD512C7-729B-E45D-1673-3894EC8419AA}"/>
              </a:ext>
            </a:extLst>
          </p:cNvPr>
          <p:cNvGrpSpPr>
            <a:grpSpLocks/>
          </p:cNvGrpSpPr>
          <p:nvPr/>
        </p:nvGrpSpPr>
        <p:grpSpPr bwMode="auto">
          <a:xfrm>
            <a:off x="914400" y="3962400"/>
            <a:ext cx="6400800" cy="1833563"/>
            <a:chOff x="914400" y="3962400"/>
            <a:chExt cx="6400800" cy="1833563"/>
          </a:xfrm>
        </p:grpSpPr>
        <p:sp>
          <p:nvSpPr>
            <p:cNvPr id="18437" name="TextBox 4">
              <a:extLst>
                <a:ext uri="{FF2B5EF4-FFF2-40B4-BE49-F238E27FC236}">
                  <a16:creationId xmlns:a16="http://schemas.microsoft.com/office/drawing/2014/main" id="{6AE5C6B6-F960-1024-7D37-558B84C32EA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66800" y="3962400"/>
              <a:ext cx="6248400" cy="1200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solidFill>
                    <a:srgbClr val="7F7F7F"/>
                  </a:solidFill>
                  <a:latin typeface="Calibri" panose="020F0502020204030204" pitchFamily="34" charset="0"/>
                </a:rPr>
                <a:t>Zwei Mitglieder vom Phonetik-Institut stehen vor der geschlossenen Kellertür. Einer sucht in der Tasche nach dem Schlüssel und sagt:</a:t>
              </a:r>
            </a:p>
          </p:txBody>
        </p:sp>
        <p:sp>
          <p:nvSpPr>
            <p:cNvPr id="18438" name="TextBox 5">
              <a:extLst>
                <a:ext uri="{FF2B5EF4-FFF2-40B4-BE49-F238E27FC236}">
                  <a16:creationId xmlns:a16="http://schemas.microsoft.com/office/drawing/2014/main" id="{E2E86B97-B90D-F8B2-820F-4CFE2ABBB07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67000" y="5334000"/>
              <a:ext cx="44196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[Marianne]</a:t>
              </a:r>
              <a:r>
                <a:rPr lang="de-DE" altLang="de-DE" sz="2400" baseline="-25000">
                  <a:latin typeface="Calibri" panose="020F0502020204030204" pitchFamily="34" charset="0"/>
                </a:rPr>
                <a:t>F</a:t>
              </a:r>
              <a:r>
                <a:rPr lang="de-DE" altLang="de-DE" sz="2400">
                  <a:latin typeface="Calibri" panose="020F0502020204030204" pitchFamily="34" charset="0"/>
                </a:rPr>
                <a:t> </a:t>
              </a:r>
              <a:r>
                <a:rPr lang="de-DE" altLang="de-DE" sz="2400">
                  <a:solidFill>
                    <a:srgbClr val="008000"/>
                  </a:solidFill>
                  <a:latin typeface="Calibri" panose="020F0502020204030204" pitchFamily="34" charset="0"/>
                </a:rPr>
                <a:t>hat den Schlüssel</a:t>
              </a:r>
            </a:p>
          </p:txBody>
        </p:sp>
        <p:sp>
          <p:nvSpPr>
            <p:cNvPr id="18439" name="TextBox 7">
              <a:extLst>
                <a:ext uri="{FF2B5EF4-FFF2-40B4-BE49-F238E27FC236}">
                  <a16:creationId xmlns:a16="http://schemas.microsoft.com/office/drawing/2014/main" id="{F0A0D9CB-7300-4B89-7B2A-DFF4AF95E5C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14400" y="5334000"/>
              <a:ext cx="17526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(Verdammt)</a:t>
              </a: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482C2F64-6694-1B3B-FDF7-B30C1192A8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0"/>
            <a:ext cx="3124200" cy="461963"/>
          </a:xfrm>
          <a:prstGeom prst="rect">
            <a:avLst/>
          </a:prstGeom>
          <a:gradFill rotWithShape="1">
            <a:gsLst>
              <a:gs pos="0">
                <a:srgbClr val="F0FFFF"/>
              </a:gs>
              <a:gs pos="64999">
                <a:srgbClr val="DDFEFF"/>
              </a:gs>
              <a:gs pos="100000">
                <a:srgbClr val="CFFFFF"/>
              </a:gs>
            </a:gsLst>
            <a:lin ang="5400000" scaled="1"/>
          </a:gradFill>
          <a:ln w="9525">
            <a:solidFill>
              <a:srgbClr val="B6DCDF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de-DE" dirty="0">
                <a:solidFill>
                  <a:schemeClr val="dk1"/>
                </a:solidFill>
                <a:latin typeface="Calibri"/>
                <a:ea typeface="+mn-ea"/>
                <a:cs typeface="Calibri"/>
              </a:rPr>
              <a:t>Fokus und Hintergrund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71731FD-27C5-A5CA-28B4-9F5B0E838D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0"/>
            <a:ext cx="6553200" cy="461963"/>
          </a:xfrm>
          <a:prstGeom prst="rect">
            <a:avLst/>
          </a:prstGeom>
          <a:gradFill rotWithShape="1">
            <a:gsLst>
              <a:gs pos="0">
                <a:srgbClr val="F0FFFF"/>
              </a:gs>
              <a:gs pos="64999">
                <a:srgbClr val="DDFEFF"/>
              </a:gs>
              <a:gs pos="100000">
                <a:srgbClr val="CFFFFF"/>
              </a:gs>
            </a:gsLst>
            <a:lin ang="5400000" scaled="1"/>
          </a:gradFill>
          <a:ln w="9525">
            <a:solidFill>
              <a:srgbClr val="B6DCDF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de-DE">
                <a:solidFill>
                  <a:srgbClr val="000000"/>
                </a:solidFill>
                <a:latin typeface="Calibri" pitchFamily="-100" charset="0"/>
                <a:ea typeface="Calibri" pitchFamily="-100" charset="0"/>
                <a:cs typeface="Calibri" pitchFamily="-100" charset="0"/>
              </a:rPr>
              <a:t>2. Breiter Fokus und (Nuklear)-Akzentuierung</a:t>
            </a:r>
          </a:p>
        </p:txBody>
      </p:sp>
      <p:sp>
        <p:nvSpPr>
          <p:cNvPr id="19458" name="TextBox 2">
            <a:extLst>
              <a:ext uri="{FF2B5EF4-FFF2-40B4-BE49-F238E27FC236}">
                <a16:creationId xmlns:a16="http://schemas.microsoft.com/office/drawing/2014/main" id="{7FB3F06A-0F85-69FF-14F1-017F79FB08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457200"/>
            <a:ext cx="90678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1. Um breiten Fokus zu vermitteln, wird (mit vielen Ausnahmen!) oft</a:t>
            </a:r>
            <a:r>
              <a:rPr lang="de-DE" altLang="de-DE" sz="2400" b="1">
                <a:latin typeface="Calibri" panose="020F0502020204030204" pitchFamily="34" charset="0"/>
              </a:rPr>
              <a:t> </a:t>
            </a:r>
            <a:r>
              <a:rPr lang="de-DE" altLang="de-DE" sz="2400">
                <a:latin typeface="Calibri" panose="020F0502020204030204" pitchFamily="34" charset="0"/>
              </a:rPr>
              <a:t>das letzte Inhaltswort </a:t>
            </a:r>
            <a:r>
              <a:rPr lang="de-DE" altLang="de-DE" sz="2400">
                <a:solidFill>
                  <a:srgbClr val="FF0000"/>
                </a:solidFill>
                <a:latin typeface="Calibri" panose="020F0502020204030204" pitchFamily="34" charset="0"/>
              </a:rPr>
              <a:t>nuklear-akzentuiert</a:t>
            </a:r>
            <a:r>
              <a:rPr lang="de-DE" altLang="de-DE" sz="2400" baseline="30000">
                <a:latin typeface="Calibri" panose="020F0502020204030204" pitchFamily="34" charset="0"/>
              </a:rPr>
              <a:t>1</a:t>
            </a:r>
          </a:p>
        </p:txBody>
      </p:sp>
      <p:grpSp>
        <p:nvGrpSpPr>
          <p:cNvPr id="3" name="Group 15">
            <a:extLst>
              <a:ext uri="{FF2B5EF4-FFF2-40B4-BE49-F238E27FC236}">
                <a16:creationId xmlns:a16="http://schemas.microsoft.com/office/drawing/2014/main" id="{E3CA443C-6415-C8BC-FC99-332B731F796E}"/>
              </a:ext>
            </a:extLst>
          </p:cNvPr>
          <p:cNvGrpSpPr>
            <a:grpSpLocks/>
          </p:cNvGrpSpPr>
          <p:nvPr/>
        </p:nvGrpSpPr>
        <p:grpSpPr bwMode="auto">
          <a:xfrm>
            <a:off x="1295400" y="1295400"/>
            <a:ext cx="6553200" cy="2671763"/>
            <a:chOff x="1295400" y="1295400"/>
            <a:chExt cx="6553200" cy="2671763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642FDE37-A0CF-7387-FBF0-D662031FF081}"/>
                </a:ext>
              </a:extLst>
            </p:cNvPr>
            <p:cNvSpPr txBox="1"/>
            <p:nvPr/>
          </p:nvSpPr>
          <p:spPr>
            <a:xfrm>
              <a:off x="1828800" y="1295400"/>
              <a:ext cx="4114800" cy="46196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de-DE" dirty="0">
                  <a:solidFill>
                    <a:schemeClr val="bg1">
                      <a:lumMod val="50000"/>
                    </a:schemeClr>
                  </a:solidFill>
                  <a:latin typeface="Calibri"/>
                  <a:ea typeface="Arial" pitchFamily="8" charset="0"/>
                  <a:cs typeface="Calibri"/>
                </a:rPr>
                <a:t>Was passierte dann?</a:t>
              </a:r>
            </a:p>
          </p:txBody>
        </p:sp>
        <p:sp>
          <p:nvSpPr>
            <p:cNvPr id="19467" name="TextBox 4">
              <a:extLst>
                <a:ext uri="{FF2B5EF4-FFF2-40B4-BE49-F238E27FC236}">
                  <a16:creationId xmlns:a16="http://schemas.microsoft.com/office/drawing/2014/main" id="{B4DA5964-0ECB-3717-166A-0E6BDA44607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7800" y="1676400"/>
              <a:ext cx="36576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[Ich trank eine Tasse </a:t>
              </a:r>
              <a:r>
                <a:rPr lang="de-DE" altLang="de-DE" sz="2400">
                  <a:solidFill>
                    <a:srgbClr val="FF0000"/>
                  </a:solidFill>
                  <a:latin typeface="Calibri" panose="020F0502020204030204" pitchFamily="34" charset="0"/>
                </a:rPr>
                <a:t>Tee</a:t>
              </a:r>
              <a:r>
                <a:rPr lang="de-DE" altLang="de-DE" sz="2400">
                  <a:latin typeface="Calibri" panose="020F0502020204030204" pitchFamily="34" charset="0"/>
                </a:rPr>
                <a:t>]</a:t>
              </a:r>
              <a:r>
                <a:rPr lang="de-DE" altLang="de-DE" sz="2400" baseline="-25000">
                  <a:latin typeface="Calibri" panose="020F0502020204030204" pitchFamily="34" charset="0"/>
                </a:rPr>
                <a:t>F</a:t>
              </a:r>
            </a:p>
          </p:txBody>
        </p:sp>
        <p:sp>
          <p:nvSpPr>
            <p:cNvPr id="19468" name="TextBox 5">
              <a:extLst>
                <a:ext uri="{FF2B5EF4-FFF2-40B4-BE49-F238E27FC236}">
                  <a16:creationId xmlns:a16="http://schemas.microsoft.com/office/drawing/2014/main" id="{5CFA7AE9-1AE3-53A0-3DFB-194A3975D14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5400" y="3200400"/>
              <a:ext cx="65532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[Ich trank eine Tasse Tee mit Milch und </a:t>
              </a:r>
              <a:r>
                <a:rPr lang="de-DE" altLang="de-DE" sz="2400">
                  <a:solidFill>
                    <a:srgbClr val="FF0000"/>
                  </a:solidFill>
                  <a:latin typeface="Calibri" panose="020F0502020204030204" pitchFamily="34" charset="0"/>
                </a:rPr>
                <a:t>Zucker</a:t>
              </a:r>
              <a:r>
                <a:rPr lang="de-DE" altLang="de-DE" sz="2400">
                  <a:latin typeface="Calibri" panose="020F0502020204030204" pitchFamily="34" charset="0"/>
                </a:rPr>
                <a:t>]</a:t>
              </a:r>
              <a:r>
                <a:rPr lang="de-DE" altLang="de-DE" sz="2400" baseline="-25000">
                  <a:latin typeface="Calibri" panose="020F0502020204030204" pitchFamily="34" charset="0"/>
                </a:rPr>
                <a:t>F</a:t>
              </a:r>
            </a:p>
          </p:txBody>
        </p:sp>
        <p:sp>
          <p:nvSpPr>
            <p:cNvPr id="19469" name="TextBox 6">
              <a:extLst>
                <a:ext uri="{FF2B5EF4-FFF2-40B4-BE49-F238E27FC236}">
                  <a16:creationId xmlns:a16="http://schemas.microsoft.com/office/drawing/2014/main" id="{32C5C50D-2E1F-C976-CB80-AD460DA711C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91000" y="1981200"/>
              <a:ext cx="6858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H*</a:t>
              </a:r>
            </a:p>
          </p:txBody>
        </p:sp>
        <p:sp>
          <p:nvSpPr>
            <p:cNvPr id="19470" name="TextBox 7">
              <a:extLst>
                <a:ext uri="{FF2B5EF4-FFF2-40B4-BE49-F238E27FC236}">
                  <a16:creationId xmlns:a16="http://schemas.microsoft.com/office/drawing/2014/main" id="{D7EA8F74-B885-D130-4823-A85CEAFAD9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81600" y="2667000"/>
              <a:ext cx="6858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H*</a:t>
              </a:r>
            </a:p>
          </p:txBody>
        </p:sp>
        <p:sp>
          <p:nvSpPr>
            <p:cNvPr id="19471" name="TextBox 8">
              <a:extLst>
                <a:ext uri="{FF2B5EF4-FFF2-40B4-BE49-F238E27FC236}">
                  <a16:creationId xmlns:a16="http://schemas.microsoft.com/office/drawing/2014/main" id="{1DB262FC-3083-3AFB-5A19-B070C71F43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24600" y="3505200"/>
              <a:ext cx="6858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H*</a:t>
              </a:r>
            </a:p>
          </p:txBody>
        </p:sp>
        <p:sp>
          <p:nvSpPr>
            <p:cNvPr id="19472" name="TextBox 9">
              <a:extLst>
                <a:ext uri="{FF2B5EF4-FFF2-40B4-BE49-F238E27FC236}">
                  <a16:creationId xmlns:a16="http://schemas.microsoft.com/office/drawing/2014/main" id="{3DF57FD0-0474-4184-C69D-DABA9DEC02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71600" y="2362200"/>
              <a:ext cx="48768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[Ich trank eine Tasse Tee mit </a:t>
              </a:r>
              <a:r>
                <a:rPr lang="de-DE" altLang="de-DE" sz="2400">
                  <a:solidFill>
                    <a:srgbClr val="FF0000"/>
                  </a:solidFill>
                  <a:latin typeface="Calibri" panose="020F0502020204030204" pitchFamily="34" charset="0"/>
                </a:rPr>
                <a:t>Milch</a:t>
              </a:r>
              <a:r>
                <a:rPr lang="de-DE" altLang="de-DE" sz="2400">
                  <a:latin typeface="Calibri" panose="020F0502020204030204" pitchFamily="34" charset="0"/>
                </a:rPr>
                <a:t>]</a:t>
              </a:r>
              <a:r>
                <a:rPr lang="de-DE" altLang="de-DE" sz="2400" baseline="-25000">
                  <a:latin typeface="Calibri" panose="020F0502020204030204" pitchFamily="34" charset="0"/>
                </a:rPr>
                <a:t>F</a:t>
              </a:r>
            </a:p>
          </p:txBody>
        </p:sp>
      </p:grpSp>
      <p:sp>
        <p:nvSpPr>
          <p:cNvPr id="26636" name="TextBox 13">
            <a:extLst>
              <a:ext uri="{FF2B5EF4-FFF2-40B4-BE49-F238E27FC236}">
                <a16:creationId xmlns:a16="http://schemas.microsoft.com/office/drawing/2014/main" id="{E790B76C-8E80-8CFD-5B0B-B5AB006384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4648200"/>
            <a:ext cx="6934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solidFill>
                  <a:srgbClr val="7F7F7F"/>
                </a:solidFill>
                <a:latin typeface="Calibri" panose="020F0502020204030204" pitchFamily="34" charset="0"/>
              </a:rPr>
              <a:t>Du hattest eine Tasse Tee mit Zitrone und Zucker?</a:t>
            </a:r>
          </a:p>
        </p:txBody>
      </p:sp>
      <p:grpSp>
        <p:nvGrpSpPr>
          <p:cNvPr id="5" name="Group 17">
            <a:extLst>
              <a:ext uri="{FF2B5EF4-FFF2-40B4-BE49-F238E27FC236}">
                <a16:creationId xmlns:a16="http://schemas.microsoft.com/office/drawing/2014/main" id="{C367D7BF-A2A5-6853-B9DD-F2FE68121885}"/>
              </a:ext>
            </a:extLst>
          </p:cNvPr>
          <p:cNvGrpSpPr>
            <a:grpSpLocks/>
          </p:cNvGrpSpPr>
          <p:nvPr/>
        </p:nvGrpSpPr>
        <p:grpSpPr bwMode="auto">
          <a:xfrm>
            <a:off x="152400" y="4114800"/>
            <a:ext cx="8763000" cy="1833563"/>
            <a:chOff x="152400" y="4114800"/>
            <a:chExt cx="8763000" cy="1833563"/>
          </a:xfrm>
        </p:grpSpPr>
        <p:sp>
          <p:nvSpPr>
            <p:cNvPr id="19463" name="TextBox 11">
              <a:extLst>
                <a:ext uri="{FF2B5EF4-FFF2-40B4-BE49-F238E27FC236}">
                  <a16:creationId xmlns:a16="http://schemas.microsoft.com/office/drawing/2014/main" id="{6ABF11C6-34E3-4FAD-7D1F-E45CA6C0122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400" y="4114800"/>
              <a:ext cx="87630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Andere Möglichkeiten vermitteln dagegen eine engere Fokussierung:</a:t>
              </a:r>
            </a:p>
          </p:txBody>
        </p:sp>
        <p:sp>
          <p:nvSpPr>
            <p:cNvPr id="19464" name="TextBox 14">
              <a:extLst>
                <a:ext uri="{FF2B5EF4-FFF2-40B4-BE49-F238E27FC236}">
                  <a16:creationId xmlns:a16="http://schemas.microsoft.com/office/drawing/2014/main" id="{768D221E-0B78-1B1D-3ADA-BE29982EF0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43000" y="5181600"/>
              <a:ext cx="67056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Ich trank eine Tasse Tee mit [</a:t>
              </a:r>
              <a:r>
                <a:rPr lang="de-DE" altLang="de-DE" sz="2400">
                  <a:solidFill>
                    <a:srgbClr val="FF0000"/>
                  </a:solidFill>
                  <a:latin typeface="Calibri" panose="020F0502020204030204" pitchFamily="34" charset="0"/>
                </a:rPr>
                <a:t>Milch</a:t>
              </a:r>
              <a:r>
                <a:rPr lang="de-DE" altLang="de-DE" sz="2400">
                  <a:latin typeface="Calibri" panose="020F0502020204030204" pitchFamily="34" charset="0"/>
                </a:rPr>
                <a:t>]</a:t>
              </a:r>
              <a:r>
                <a:rPr lang="de-DE" altLang="de-DE" sz="2400" baseline="-25000">
                  <a:latin typeface="Calibri" panose="020F0502020204030204" pitchFamily="34" charset="0"/>
                </a:rPr>
                <a:t>F</a:t>
              </a:r>
              <a:r>
                <a:rPr lang="de-DE" altLang="de-DE" sz="2400">
                  <a:latin typeface="Calibri" panose="020F0502020204030204" pitchFamily="34" charset="0"/>
                </a:rPr>
                <a:t> und Zucker</a:t>
              </a:r>
            </a:p>
          </p:txBody>
        </p:sp>
        <p:sp>
          <p:nvSpPr>
            <p:cNvPr id="19465" name="TextBox 15">
              <a:extLst>
                <a:ext uri="{FF2B5EF4-FFF2-40B4-BE49-F238E27FC236}">
                  <a16:creationId xmlns:a16="http://schemas.microsoft.com/office/drawing/2014/main" id="{16B55721-FCDD-960F-BADB-489BC5FA57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0600" y="5486400"/>
              <a:ext cx="6858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H*</a:t>
              </a:r>
            </a:p>
          </p:txBody>
        </p:sp>
      </p:grpSp>
      <p:sp>
        <p:nvSpPr>
          <p:cNvPr id="19462" name="TextBox 16">
            <a:extLst>
              <a:ext uri="{FF2B5EF4-FFF2-40B4-BE49-F238E27FC236}">
                <a16:creationId xmlns:a16="http://schemas.microsoft.com/office/drawing/2014/main" id="{0DECAD0A-AE96-E416-3ED5-CA99F44AD8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6248400"/>
            <a:ext cx="83058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600">
                <a:latin typeface="Calibri" panose="020F0502020204030204" pitchFamily="34" charset="0"/>
              </a:rPr>
              <a:t>1. Siehe Ladd (2008, S. 259), </a:t>
            </a:r>
            <a:r>
              <a:rPr lang="de-DE" altLang="de-DE" sz="1600" i="1">
                <a:latin typeface="Calibri" panose="020F0502020204030204" pitchFamily="34" charset="0"/>
              </a:rPr>
              <a:t>Intonational Phonology</a:t>
            </a:r>
            <a:r>
              <a:rPr lang="de-DE" altLang="de-DE" sz="1600">
                <a:latin typeface="Calibri" panose="020F0502020204030204" pitchFamily="34" charset="0"/>
              </a:rPr>
              <a:t>. Bib.Lad3.2a</a:t>
            </a:r>
            <a:endParaRPr lang="de-DE" altLang="de-DE" sz="1600" i="1"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Box 1">
            <a:extLst>
              <a:ext uri="{FF2B5EF4-FFF2-40B4-BE49-F238E27FC236}">
                <a16:creationId xmlns:a16="http://schemas.microsoft.com/office/drawing/2014/main" id="{670B1601-93FA-D2FD-AE6A-25DA29B69E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76200"/>
            <a:ext cx="5334000" cy="461963"/>
          </a:xfrm>
          <a:prstGeom prst="rect">
            <a:avLst/>
          </a:prstGeom>
          <a:gradFill rotWithShape="1">
            <a:gsLst>
              <a:gs pos="0">
                <a:srgbClr val="F0FFFF"/>
              </a:gs>
              <a:gs pos="64999">
                <a:srgbClr val="DDFEFF"/>
              </a:gs>
              <a:gs pos="100000">
                <a:srgbClr val="CFFFFF"/>
              </a:gs>
            </a:gsLst>
            <a:lin ang="5400000" scaled="1"/>
          </a:gradFill>
          <a:ln w="9525">
            <a:solidFill>
              <a:srgbClr val="B6DCDF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de-DE">
                <a:solidFill>
                  <a:srgbClr val="000000"/>
                </a:solidFill>
                <a:latin typeface="Calibri" pitchFamily="-100" charset="0"/>
                <a:ea typeface="Calibri" pitchFamily="-100" charset="0"/>
                <a:cs typeface="Calibri" pitchFamily="-100" charset="0"/>
              </a:rPr>
              <a:t>2. Breiter Fokus und Akzentuierung</a:t>
            </a:r>
          </a:p>
        </p:txBody>
      </p:sp>
      <p:grpSp>
        <p:nvGrpSpPr>
          <p:cNvPr id="2" name="Group 13">
            <a:extLst>
              <a:ext uri="{FF2B5EF4-FFF2-40B4-BE49-F238E27FC236}">
                <a16:creationId xmlns:a16="http://schemas.microsoft.com/office/drawing/2014/main" id="{27EC8E5F-DFEC-8FD6-09AC-D652D26AD775}"/>
              </a:ext>
            </a:extLst>
          </p:cNvPr>
          <p:cNvGrpSpPr>
            <a:grpSpLocks/>
          </p:cNvGrpSpPr>
          <p:nvPr/>
        </p:nvGrpSpPr>
        <p:grpSpPr bwMode="auto">
          <a:xfrm>
            <a:off x="838200" y="2514600"/>
            <a:ext cx="6934200" cy="2595563"/>
            <a:chOff x="838200" y="2667000"/>
            <a:chExt cx="6934200" cy="2595563"/>
          </a:xfrm>
        </p:grpSpPr>
        <p:sp>
          <p:nvSpPr>
            <p:cNvPr id="20490" name="TextBox 4">
              <a:extLst>
                <a:ext uri="{FF2B5EF4-FFF2-40B4-BE49-F238E27FC236}">
                  <a16:creationId xmlns:a16="http://schemas.microsoft.com/office/drawing/2014/main" id="{4503D7CF-8596-5133-D057-6E7EB21206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38200" y="3352800"/>
              <a:ext cx="28194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[Er malte ein </a:t>
              </a:r>
              <a:r>
                <a:rPr lang="de-DE" altLang="de-DE" sz="2400">
                  <a:solidFill>
                    <a:srgbClr val="FF0000"/>
                  </a:solidFill>
                  <a:latin typeface="Calibri" panose="020F0502020204030204" pitchFamily="34" charset="0"/>
                </a:rPr>
                <a:t>Bild</a:t>
              </a:r>
              <a:r>
                <a:rPr lang="de-DE" altLang="de-DE" sz="2400">
                  <a:latin typeface="Calibri" panose="020F0502020204030204" pitchFamily="34" charset="0"/>
                </a:rPr>
                <a:t>]</a:t>
              </a:r>
              <a:r>
                <a:rPr lang="de-DE" altLang="de-DE" sz="2400" baseline="-25000">
                  <a:latin typeface="Calibri" panose="020F0502020204030204" pitchFamily="34" charset="0"/>
                </a:rPr>
                <a:t>F</a:t>
              </a:r>
            </a:p>
          </p:txBody>
        </p:sp>
        <p:sp>
          <p:nvSpPr>
            <p:cNvPr id="20491" name="TextBox 5">
              <a:extLst>
                <a:ext uri="{FF2B5EF4-FFF2-40B4-BE49-F238E27FC236}">
                  <a16:creationId xmlns:a16="http://schemas.microsoft.com/office/drawing/2014/main" id="{1EF43B53-FCBB-EA24-B934-680B2039145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38200" y="3810000"/>
              <a:ext cx="50292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[Gestern hat sie ein </a:t>
              </a:r>
              <a:r>
                <a:rPr lang="de-DE" altLang="de-DE" sz="2400">
                  <a:solidFill>
                    <a:srgbClr val="FF0000"/>
                  </a:solidFill>
                  <a:latin typeface="Calibri" panose="020F0502020204030204" pitchFamily="34" charset="0"/>
                </a:rPr>
                <a:t>Bild</a:t>
              </a:r>
              <a:r>
                <a:rPr lang="de-DE" altLang="de-DE" sz="2400">
                  <a:latin typeface="Calibri" panose="020F0502020204030204" pitchFamily="34" charset="0"/>
                </a:rPr>
                <a:t> gemalt]</a:t>
              </a:r>
              <a:r>
                <a:rPr lang="de-DE" altLang="de-DE" sz="2400" baseline="-25000">
                  <a:latin typeface="Calibri" panose="020F0502020204030204" pitchFamily="34" charset="0"/>
                </a:rPr>
                <a:t>F</a:t>
              </a:r>
              <a:endParaRPr lang="de-DE" altLang="de-DE" sz="2400">
                <a:latin typeface="Calibri" panose="020F0502020204030204" pitchFamily="34" charset="0"/>
              </a:endParaRPr>
            </a:p>
          </p:txBody>
        </p:sp>
        <p:sp>
          <p:nvSpPr>
            <p:cNvPr id="20492" name="TextBox 6">
              <a:extLst>
                <a:ext uri="{FF2B5EF4-FFF2-40B4-BE49-F238E27FC236}">
                  <a16:creationId xmlns:a16="http://schemas.microsoft.com/office/drawing/2014/main" id="{9F1EB733-7598-AFAC-D4F2-619D8DA881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38200" y="4267200"/>
              <a:ext cx="58674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[Er wollte Marianne ein </a:t>
              </a:r>
              <a:r>
                <a:rPr lang="de-DE" altLang="de-DE" sz="2400">
                  <a:solidFill>
                    <a:srgbClr val="FF0000"/>
                  </a:solidFill>
                  <a:latin typeface="Calibri" panose="020F0502020204030204" pitchFamily="34" charset="0"/>
                </a:rPr>
                <a:t>Geschenk</a:t>
              </a:r>
              <a:r>
                <a:rPr lang="de-DE" altLang="de-DE" sz="2400">
                  <a:latin typeface="Calibri" panose="020F0502020204030204" pitchFamily="34" charset="0"/>
                </a:rPr>
                <a:t> geben]</a:t>
              </a:r>
              <a:r>
                <a:rPr lang="de-DE" altLang="de-DE" sz="2400" baseline="-25000">
                  <a:latin typeface="Calibri" panose="020F0502020204030204" pitchFamily="34" charset="0"/>
                </a:rPr>
                <a:t>F</a:t>
              </a:r>
              <a:endParaRPr lang="de-DE" altLang="de-DE" sz="2400">
                <a:latin typeface="Calibri" panose="020F0502020204030204" pitchFamily="34" charset="0"/>
              </a:endParaRPr>
            </a:p>
          </p:txBody>
        </p:sp>
        <p:sp>
          <p:nvSpPr>
            <p:cNvPr id="27662" name="TextBox 7">
              <a:extLst>
                <a:ext uri="{FF2B5EF4-FFF2-40B4-BE49-F238E27FC236}">
                  <a16:creationId xmlns:a16="http://schemas.microsoft.com/office/drawing/2014/main" id="{DB06C2CC-5A9A-B291-ECD2-36452621B0B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38400" y="2667000"/>
              <a:ext cx="2286000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de-DE" dirty="0">
                  <a:solidFill>
                    <a:schemeClr val="bg1">
                      <a:lumMod val="50000"/>
                    </a:schemeClr>
                  </a:solidFill>
                  <a:latin typeface="Calibri" pitchFamily="8" charset="0"/>
                  <a:ea typeface="Calibri" pitchFamily="8" charset="0"/>
                  <a:cs typeface="Calibri" pitchFamily="8" charset="0"/>
                </a:rPr>
                <a:t>Was passierte?</a:t>
              </a:r>
            </a:p>
          </p:txBody>
        </p:sp>
        <p:sp>
          <p:nvSpPr>
            <p:cNvPr id="20494" name="TextBox 11">
              <a:extLst>
                <a:ext uri="{FF2B5EF4-FFF2-40B4-BE49-F238E27FC236}">
                  <a16:creationId xmlns:a16="http://schemas.microsoft.com/office/drawing/2014/main" id="{1E0A5EDB-714C-A380-3533-CC62E56409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38200" y="4800600"/>
              <a:ext cx="69342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[Er glaubte, dass sie ihm ein </a:t>
              </a:r>
              <a:r>
                <a:rPr lang="de-DE" altLang="de-DE" sz="2400">
                  <a:solidFill>
                    <a:srgbClr val="FF0000"/>
                  </a:solidFill>
                  <a:latin typeface="Calibri" panose="020F0502020204030204" pitchFamily="34" charset="0"/>
                </a:rPr>
                <a:t>Buch</a:t>
              </a:r>
              <a:r>
                <a:rPr lang="de-DE" altLang="de-DE" sz="2400">
                  <a:latin typeface="Calibri" panose="020F0502020204030204" pitchFamily="34" charset="0"/>
                </a:rPr>
                <a:t> hätte geben sollen]</a:t>
              </a:r>
              <a:r>
                <a:rPr lang="de-DE" altLang="de-DE" sz="2400" baseline="-25000">
                  <a:latin typeface="Calibri" panose="020F0502020204030204" pitchFamily="34" charset="0"/>
                </a:rPr>
                <a:t>F</a:t>
              </a:r>
              <a:endParaRPr lang="de-DE" altLang="de-DE" sz="2400">
                <a:latin typeface="Calibri" panose="020F0502020204030204" pitchFamily="34" charset="0"/>
              </a:endParaRPr>
            </a:p>
          </p:txBody>
        </p:sp>
      </p:grpSp>
      <p:sp>
        <p:nvSpPr>
          <p:cNvPr id="20483" name="TextBox 2">
            <a:extLst>
              <a:ext uri="{FF2B5EF4-FFF2-40B4-BE49-F238E27FC236}">
                <a16:creationId xmlns:a16="http://schemas.microsoft.com/office/drawing/2014/main" id="{E3C4E972-A307-5E88-8146-3A9E9C25F6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457200"/>
            <a:ext cx="8077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In einem Satz mit breitem Fokus</a:t>
            </a:r>
            <a:endParaRPr lang="de-DE" altLang="de-DE" sz="2400" baseline="30000">
              <a:latin typeface="Calibri" panose="020F0502020204030204" pitchFamily="34" charset="0"/>
            </a:endParaRPr>
          </a:p>
        </p:txBody>
      </p:sp>
      <p:sp>
        <p:nvSpPr>
          <p:cNvPr id="27654" name="TextBox 9">
            <a:extLst>
              <a:ext uri="{FF2B5EF4-FFF2-40B4-BE49-F238E27FC236}">
                <a16:creationId xmlns:a16="http://schemas.microsoft.com/office/drawing/2014/main" id="{18A235FD-A308-EEB0-CABE-8324C83CC2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990600"/>
            <a:ext cx="6553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de-DE" sz="2000" dirty="0">
                <a:solidFill>
                  <a:schemeClr val="bg1">
                    <a:lumMod val="50000"/>
                  </a:schemeClr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ist das letzte Inhaltswort oft nuklear akzentuiert </a:t>
            </a:r>
          </a:p>
        </p:txBody>
      </p:sp>
      <p:sp>
        <p:nvSpPr>
          <p:cNvPr id="20485" name="TextBox 16">
            <a:extLst>
              <a:ext uri="{FF2B5EF4-FFF2-40B4-BE49-F238E27FC236}">
                <a16:creationId xmlns:a16="http://schemas.microsoft.com/office/drawing/2014/main" id="{C2D0C82A-34F5-5701-0CCC-0C94101AD6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6248400"/>
            <a:ext cx="83058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600">
                <a:latin typeface="Calibri" panose="020F0502020204030204" pitchFamily="34" charset="0"/>
              </a:rPr>
              <a:t>1. Siehe Ladd (2008, S. 244-251), </a:t>
            </a:r>
            <a:r>
              <a:rPr lang="de-DE" altLang="de-DE" sz="1600" i="1">
                <a:latin typeface="Calibri" panose="020F0502020204030204" pitchFamily="34" charset="0"/>
              </a:rPr>
              <a:t>Intonational Phonology</a:t>
            </a:r>
            <a:r>
              <a:rPr lang="de-DE" altLang="de-DE" sz="1600">
                <a:latin typeface="Calibri" panose="020F0502020204030204" pitchFamily="34" charset="0"/>
              </a:rPr>
              <a:t>. Bib.Lad3.2a</a:t>
            </a:r>
            <a:endParaRPr lang="de-DE" altLang="de-DE" sz="1600" i="1">
              <a:latin typeface="Calibri" panose="020F050202020403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29C8CB7-E0F0-3126-CAF3-7419ED56AFC7}"/>
              </a:ext>
            </a:extLst>
          </p:cNvPr>
          <p:cNvSpPr txBox="1"/>
          <p:nvPr/>
        </p:nvSpPr>
        <p:spPr>
          <a:xfrm>
            <a:off x="533400" y="990600"/>
            <a:ext cx="45720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de-DE" sz="2000" dirty="0">
                <a:solidFill>
                  <a:schemeClr val="bg1">
                    <a:lumMod val="50000"/>
                  </a:schemeClr>
                </a:solidFill>
                <a:latin typeface="Calibri"/>
                <a:ea typeface="Arial" pitchFamily="8" charset="0"/>
                <a:cs typeface="Calibri"/>
              </a:rPr>
              <a:t>1.</a:t>
            </a:r>
          </a:p>
        </p:txBody>
      </p:sp>
      <p:grpSp>
        <p:nvGrpSpPr>
          <p:cNvPr id="3" name="Group 16">
            <a:extLst>
              <a:ext uri="{FF2B5EF4-FFF2-40B4-BE49-F238E27FC236}">
                <a16:creationId xmlns:a16="http://schemas.microsoft.com/office/drawing/2014/main" id="{6233A62B-A61C-4F24-975C-A819D3BD1093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1447800"/>
            <a:ext cx="8001000" cy="830263"/>
            <a:chOff x="533400" y="1447800"/>
            <a:chExt cx="8001000" cy="830263"/>
          </a:xfrm>
        </p:grpSpPr>
        <p:sp>
          <p:nvSpPr>
            <p:cNvPr id="20488" name="TextBox 8">
              <a:extLst>
                <a:ext uri="{FF2B5EF4-FFF2-40B4-BE49-F238E27FC236}">
                  <a16:creationId xmlns:a16="http://schemas.microsoft.com/office/drawing/2014/main" id="{AB280C21-07B3-BD63-A095-E5ABC980D11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14400" y="1447800"/>
              <a:ext cx="7620000" cy="830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sind Argumente (z.B. Subjekt- und Objektnomen) oft inhärent  akzentuierbarer als Prädikate (meistens Verben).</a:t>
              </a:r>
            </a:p>
          </p:txBody>
        </p:sp>
        <p:sp>
          <p:nvSpPr>
            <p:cNvPr id="20489" name="TextBox 15">
              <a:extLst>
                <a:ext uri="{FF2B5EF4-FFF2-40B4-BE49-F238E27FC236}">
                  <a16:creationId xmlns:a16="http://schemas.microsoft.com/office/drawing/2014/main" id="{63D5FFC9-05AB-33AA-F267-D9ECEFBBA5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3400" y="1447800"/>
              <a:ext cx="4572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2.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1">
            <a:extLst>
              <a:ext uri="{FF2B5EF4-FFF2-40B4-BE49-F238E27FC236}">
                <a16:creationId xmlns:a16="http://schemas.microsoft.com/office/drawing/2014/main" id="{DB9874A0-5C3A-7BAD-CECA-40BFC894B9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0"/>
            <a:ext cx="5181600" cy="461963"/>
          </a:xfrm>
          <a:prstGeom prst="rect">
            <a:avLst/>
          </a:prstGeom>
          <a:gradFill rotWithShape="1">
            <a:gsLst>
              <a:gs pos="0">
                <a:srgbClr val="F0FFFF"/>
              </a:gs>
              <a:gs pos="64999">
                <a:srgbClr val="DDFEFF"/>
              </a:gs>
              <a:gs pos="100000">
                <a:srgbClr val="CFFFFF"/>
              </a:gs>
            </a:gsLst>
            <a:lin ang="5400000" scaled="1"/>
          </a:gradFill>
          <a:ln w="9525">
            <a:solidFill>
              <a:srgbClr val="B6DCDF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de-DE">
                <a:solidFill>
                  <a:srgbClr val="000000"/>
                </a:solidFill>
                <a:latin typeface="Calibri" pitchFamily="-100" charset="0"/>
                <a:ea typeface="Calibri" pitchFamily="-100" charset="0"/>
                <a:cs typeface="Calibri" pitchFamily="-100" charset="0"/>
              </a:rPr>
              <a:t>2. Breiter Fokus und Akzentuierung</a:t>
            </a:r>
          </a:p>
        </p:txBody>
      </p:sp>
      <p:grpSp>
        <p:nvGrpSpPr>
          <p:cNvPr id="2" name="Group 28">
            <a:extLst>
              <a:ext uri="{FF2B5EF4-FFF2-40B4-BE49-F238E27FC236}">
                <a16:creationId xmlns:a16="http://schemas.microsoft.com/office/drawing/2014/main" id="{CE8791BE-0EC3-B23C-897A-EB298F3AA070}"/>
              </a:ext>
            </a:extLst>
          </p:cNvPr>
          <p:cNvGrpSpPr>
            <a:grpSpLocks/>
          </p:cNvGrpSpPr>
          <p:nvPr/>
        </p:nvGrpSpPr>
        <p:grpSpPr bwMode="auto">
          <a:xfrm>
            <a:off x="0" y="2667000"/>
            <a:ext cx="9144000" cy="1833563"/>
            <a:chOff x="0" y="2667000"/>
            <a:chExt cx="9144000" cy="1833563"/>
          </a:xfrm>
        </p:grpSpPr>
        <p:sp>
          <p:nvSpPr>
            <p:cNvPr id="21522" name="TextBox 3">
              <a:extLst>
                <a:ext uri="{FF2B5EF4-FFF2-40B4-BE49-F238E27FC236}">
                  <a16:creationId xmlns:a16="http://schemas.microsoft.com/office/drawing/2014/main" id="{BE352016-4F84-7D3E-83D3-AAF01265EC2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3048000"/>
              <a:ext cx="45720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[sie haben die </a:t>
              </a:r>
              <a:r>
                <a:rPr lang="de-DE" altLang="de-DE" sz="2400">
                  <a:solidFill>
                    <a:srgbClr val="FF0000"/>
                  </a:solidFill>
                  <a:latin typeface="Calibri" panose="020F0502020204030204" pitchFamily="34" charset="0"/>
                </a:rPr>
                <a:t>Dro</a:t>
              </a:r>
              <a:r>
                <a:rPr lang="de-DE" altLang="de-DE" sz="2400">
                  <a:latin typeface="Calibri" panose="020F0502020204030204" pitchFamily="34" charset="0"/>
                </a:rPr>
                <a:t>gen entdeckt]</a:t>
              </a:r>
              <a:r>
                <a:rPr lang="de-DE" altLang="de-DE" sz="2400" baseline="-25000">
                  <a:latin typeface="Calibri" panose="020F0502020204030204" pitchFamily="34" charset="0"/>
                </a:rPr>
                <a:t>F</a:t>
              </a:r>
            </a:p>
          </p:txBody>
        </p:sp>
        <p:sp>
          <p:nvSpPr>
            <p:cNvPr id="21523" name="TextBox 5">
              <a:extLst>
                <a:ext uri="{FF2B5EF4-FFF2-40B4-BE49-F238E27FC236}">
                  <a16:creationId xmlns:a16="http://schemas.microsoft.com/office/drawing/2014/main" id="{FB3AB37E-E0A7-7361-FCD2-FECFAF6F50B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3581400"/>
              <a:ext cx="44958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[sie kann kein </a:t>
              </a:r>
              <a:r>
                <a:rPr lang="de-DE" altLang="de-DE" sz="2400">
                  <a:solidFill>
                    <a:srgbClr val="FF0000"/>
                  </a:solidFill>
                  <a:latin typeface="Calibri" panose="020F0502020204030204" pitchFamily="34" charset="0"/>
                </a:rPr>
                <a:t>Fleisch</a:t>
              </a:r>
              <a:r>
                <a:rPr lang="de-DE" altLang="de-DE" sz="2400">
                  <a:latin typeface="Calibri" panose="020F0502020204030204" pitchFamily="34" charset="0"/>
                </a:rPr>
                <a:t> essen]</a:t>
              </a:r>
              <a:r>
                <a:rPr lang="de-DE" altLang="de-DE" sz="2400" baseline="-25000">
                  <a:latin typeface="Calibri" panose="020F0502020204030204" pitchFamily="34" charset="0"/>
                </a:rPr>
                <a:t>F</a:t>
              </a:r>
            </a:p>
          </p:txBody>
        </p:sp>
        <p:sp>
          <p:nvSpPr>
            <p:cNvPr id="21524" name="TextBox 7">
              <a:extLst>
                <a:ext uri="{FF2B5EF4-FFF2-40B4-BE49-F238E27FC236}">
                  <a16:creationId xmlns:a16="http://schemas.microsoft.com/office/drawing/2014/main" id="{E96C1D8F-83CC-D624-0122-3CBC3511E98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4038600"/>
              <a:ext cx="48006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[Ich habe draußen </a:t>
              </a:r>
              <a:r>
                <a:rPr lang="de-DE" altLang="de-DE" sz="2400">
                  <a:solidFill>
                    <a:srgbClr val="FF0000"/>
                  </a:solidFill>
                  <a:latin typeface="Calibri" panose="020F0502020204030204" pitchFamily="34" charset="0"/>
                </a:rPr>
                <a:t>Schüss</a:t>
              </a:r>
              <a:r>
                <a:rPr lang="de-DE" altLang="de-DE" sz="2400">
                  <a:latin typeface="Calibri" panose="020F0502020204030204" pitchFamily="34" charset="0"/>
                </a:rPr>
                <a:t>e gehört]</a:t>
              </a:r>
              <a:r>
                <a:rPr lang="de-DE" altLang="de-DE" sz="2400" baseline="-25000">
                  <a:latin typeface="Calibri" panose="020F0502020204030204" pitchFamily="34" charset="0"/>
                </a:rPr>
                <a:t>F</a:t>
              </a:r>
            </a:p>
          </p:txBody>
        </p:sp>
        <p:grpSp>
          <p:nvGrpSpPr>
            <p:cNvPr id="21525" name="Group 23">
              <a:extLst>
                <a:ext uri="{FF2B5EF4-FFF2-40B4-BE49-F238E27FC236}">
                  <a16:creationId xmlns:a16="http://schemas.microsoft.com/office/drawing/2014/main" id="{8F5D8DF8-BA8D-11A8-2972-5533C63641B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24400" y="3048000"/>
              <a:ext cx="4419600" cy="1452563"/>
              <a:chOff x="4724400" y="3733800"/>
              <a:chExt cx="4419600" cy="1452563"/>
            </a:xfrm>
          </p:grpSpPr>
          <p:sp>
            <p:nvSpPr>
              <p:cNvPr id="21527" name="TextBox 4">
                <a:extLst>
                  <a:ext uri="{FF2B5EF4-FFF2-40B4-BE49-F238E27FC236}">
                    <a16:creationId xmlns:a16="http://schemas.microsoft.com/office/drawing/2014/main" id="{F8D4F983-758C-D809-487E-773F24A6AE4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029200" y="3733800"/>
                <a:ext cx="3886200" cy="4619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de-DE" altLang="de-DE" sz="2400">
                    <a:latin typeface="Calibri" panose="020F0502020204030204" pitchFamily="34" charset="0"/>
                  </a:rPr>
                  <a:t>[sie haben etwas ent</a:t>
                </a:r>
                <a:r>
                  <a:rPr lang="de-DE" altLang="de-DE" sz="2400">
                    <a:solidFill>
                      <a:srgbClr val="FF0000"/>
                    </a:solidFill>
                    <a:latin typeface="Calibri" panose="020F0502020204030204" pitchFamily="34" charset="0"/>
                  </a:rPr>
                  <a:t>deckt</a:t>
                </a:r>
                <a:r>
                  <a:rPr lang="de-DE" altLang="de-DE" sz="2400">
                    <a:latin typeface="Calibri" panose="020F0502020204030204" pitchFamily="34" charset="0"/>
                  </a:rPr>
                  <a:t>]</a:t>
                </a:r>
                <a:r>
                  <a:rPr lang="de-DE" altLang="de-DE" sz="2400" baseline="-25000">
                    <a:latin typeface="Calibri" panose="020F0502020204030204" pitchFamily="34" charset="0"/>
                  </a:rPr>
                  <a:t>F</a:t>
                </a:r>
              </a:p>
            </p:txBody>
          </p:sp>
          <p:sp>
            <p:nvSpPr>
              <p:cNvPr id="21528" name="TextBox 6">
                <a:extLst>
                  <a:ext uri="{FF2B5EF4-FFF2-40B4-BE49-F238E27FC236}">
                    <a16:creationId xmlns:a16="http://schemas.microsoft.com/office/drawing/2014/main" id="{FA1AB489-36EF-B969-C1EE-F167CD17D5C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105400" y="4267200"/>
                <a:ext cx="3429000" cy="4619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de-DE" altLang="de-DE" sz="2400">
                    <a:latin typeface="Calibri" panose="020F0502020204030204" pitchFamily="34" charset="0"/>
                  </a:rPr>
                  <a:t>[sie kann nichts </a:t>
                </a:r>
                <a:r>
                  <a:rPr lang="de-DE" altLang="de-DE" sz="2400">
                    <a:solidFill>
                      <a:srgbClr val="FF0000"/>
                    </a:solidFill>
                    <a:latin typeface="Calibri" panose="020F0502020204030204" pitchFamily="34" charset="0"/>
                  </a:rPr>
                  <a:t>ess</a:t>
                </a:r>
                <a:r>
                  <a:rPr lang="de-DE" altLang="de-DE" sz="2400">
                    <a:latin typeface="Calibri" panose="020F0502020204030204" pitchFamily="34" charset="0"/>
                  </a:rPr>
                  <a:t>en]</a:t>
                </a:r>
                <a:r>
                  <a:rPr lang="de-DE" altLang="de-DE" sz="2400" baseline="-25000">
                    <a:latin typeface="Calibri" panose="020F0502020204030204" pitchFamily="34" charset="0"/>
                  </a:rPr>
                  <a:t>F</a:t>
                </a:r>
              </a:p>
            </p:txBody>
          </p:sp>
          <p:sp>
            <p:nvSpPr>
              <p:cNvPr id="21529" name="TextBox 8">
                <a:extLst>
                  <a:ext uri="{FF2B5EF4-FFF2-40B4-BE49-F238E27FC236}">
                    <a16:creationId xmlns:a16="http://schemas.microsoft.com/office/drawing/2014/main" id="{B507D78F-4448-4DAD-1B4F-0B9E5803712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724400" y="4724400"/>
                <a:ext cx="4419600" cy="4619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de-DE" altLang="de-DE" sz="2400">
                    <a:latin typeface="Calibri" panose="020F0502020204030204" pitchFamily="34" charset="0"/>
                  </a:rPr>
                  <a:t>[Ich habe draußen etwas ge</a:t>
                </a:r>
                <a:r>
                  <a:rPr lang="de-DE" altLang="de-DE" sz="2400">
                    <a:solidFill>
                      <a:srgbClr val="FF0000"/>
                    </a:solidFill>
                    <a:latin typeface="Calibri" panose="020F0502020204030204" pitchFamily="34" charset="0"/>
                  </a:rPr>
                  <a:t>hört</a:t>
                </a:r>
                <a:r>
                  <a:rPr lang="de-DE" altLang="de-DE" sz="2400">
                    <a:latin typeface="Calibri" panose="020F0502020204030204" pitchFamily="34" charset="0"/>
                  </a:rPr>
                  <a:t>]</a:t>
                </a:r>
                <a:r>
                  <a:rPr lang="de-DE" altLang="de-DE" sz="2400" baseline="-25000">
                    <a:latin typeface="Calibri" panose="020F0502020204030204" pitchFamily="34" charset="0"/>
                  </a:rPr>
                  <a:t>F</a:t>
                </a:r>
              </a:p>
            </p:txBody>
          </p:sp>
        </p:grpSp>
        <p:sp>
          <p:nvSpPr>
            <p:cNvPr id="21526" name="TextBox 14">
              <a:extLst>
                <a:ext uri="{FF2B5EF4-FFF2-40B4-BE49-F238E27FC236}">
                  <a16:creationId xmlns:a16="http://schemas.microsoft.com/office/drawing/2014/main" id="{747E1D28-C44F-81E3-0171-F848B84FBB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81400" y="2667000"/>
              <a:ext cx="17526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solidFill>
                    <a:srgbClr val="7F7F7F"/>
                  </a:solidFill>
                  <a:latin typeface="Calibri" panose="020F0502020204030204" pitchFamily="34" charset="0"/>
                </a:rPr>
                <a:t>Was gibt's?</a:t>
              </a:r>
            </a:p>
          </p:txBody>
        </p:sp>
      </p:grpSp>
      <p:sp>
        <p:nvSpPr>
          <p:cNvPr id="21507" name="TextBox 2">
            <a:extLst>
              <a:ext uri="{FF2B5EF4-FFF2-40B4-BE49-F238E27FC236}">
                <a16:creationId xmlns:a16="http://schemas.microsoft.com/office/drawing/2014/main" id="{AAE07AA5-9E0A-C867-3C97-7361F15FC1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381000"/>
            <a:ext cx="8077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solidFill>
                  <a:srgbClr val="000000"/>
                </a:solidFill>
                <a:latin typeface="Calibri" panose="020F0502020204030204" pitchFamily="34" charset="0"/>
              </a:rPr>
              <a:t>In einem Satz mit breitem Fokus</a:t>
            </a:r>
            <a:endParaRPr lang="de-DE" altLang="de-DE" sz="2400" baseline="300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21508" name="TextBox 8">
            <a:extLst>
              <a:ext uri="{FF2B5EF4-FFF2-40B4-BE49-F238E27FC236}">
                <a16:creationId xmlns:a16="http://schemas.microsoft.com/office/drawing/2014/main" id="{50F7F558-FBA2-0737-8944-CD459EA929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066800"/>
            <a:ext cx="76200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000">
                <a:solidFill>
                  <a:srgbClr val="7F7F7F"/>
                </a:solidFill>
                <a:latin typeface="Calibri" panose="020F0502020204030204" pitchFamily="34" charset="0"/>
              </a:rPr>
              <a:t>sind Argumente (Subjekt- und Objektnomen) oft inhärent  akzentuierbarer als Prädikate (meistens Verben).</a:t>
            </a:r>
          </a:p>
        </p:txBody>
      </p:sp>
      <p:sp>
        <p:nvSpPr>
          <p:cNvPr id="21509" name="TextBox 9">
            <a:extLst>
              <a:ext uri="{FF2B5EF4-FFF2-40B4-BE49-F238E27FC236}">
                <a16:creationId xmlns:a16="http://schemas.microsoft.com/office/drawing/2014/main" id="{AF60D3FC-4A51-F7C8-DA86-27DA22CE2E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762000"/>
            <a:ext cx="6553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000">
                <a:solidFill>
                  <a:srgbClr val="7F7F7F"/>
                </a:solidFill>
                <a:latin typeface="Calibri" panose="020F0502020204030204" pitchFamily="34" charset="0"/>
              </a:rPr>
              <a:t>ist das letzte Inhaltswort oft nuklear akzentuiert </a:t>
            </a:r>
          </a:p>
        </p:txBody>
      </p:sp>
      <p:grpSp>
        <p:nvGrpSpPr>
          <p:cNvPr id="4" name="Group 22">
            <a:extLst>
              <a:ext uri="{FF2B5EF4-FFF2-40B4-BE49-F238E27FC236}">
                <a16:creationId xmlns:a16="http://schemas.microsoft.com/office/drawing/2014/main" id="{9645D2D9-F237-17C2-4290-20E3A3BAF2BA}"/>
              </a:ext>
            </a:extLst>
          </p:cNvPr>
          <p:cNvGrpSpPr>
            <a:grpSpLocks/>
          </p:cNvGrpSpPr>
          <p:nvPr/>
        </p:nvGrpSpPr>
        <p:grpSpPr bwMode="auto">
          <a:xfrm>
            <a:off x="304800" y="4572000"/>
            <a:ext cx="8839200" cy="1633538"/>
            <a:chOff x="304800" y="5181600"/>
            <a:chExt cx="8458200" cy="1633954"/>
          </a:xfrm>
        </p:grpSpPr>
        <p:sp>
          <p:nvSpPr>
            <p:cNvPr id="21516" name="TextBox 16">
              <a:extLst>
                <a:ext uri="{FF2B5EF4-FFF2-40B4-BE49-F238E27FC236}">
                  <a16:creationId xmlns:a16="http://schemas.microsoft.com/office/drawing/2014/main" id="{87F499AC-CC30-7777-C155-6CDA7372E1D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27688" y="5181600"/>
              <a:ext cx="44958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Jedoch ist dies sprachbedingt</a:t>
              </a:r>
              <a:r>
                <a:rPr lang="de-DE" altLang="de-DE" sz="2400" baseline="30000">
                  <a:latin typeface="Calibri" panose="020F0502020204030204" pitchFamily="34" charset="0"/>
                </a:rPr>
                <a:t>1</a:t>
              </a:r>
              <a:r>
                <a:rPr lang="de-DE" altLang="de-DE" sz="2400">
                  <a:latin typeface="Calibri" panose="020F0502020204030204" pitchFamily="34" charset="0"/>
                </a:rPr>
                <a:t>.</a:t>
              </a:r>
            </a:p>
          </p:txBody>
        </p:sp>
        <p:sp>
          <p:nvSpPr>
            <p:cNvPr id="21517" name="TextBox 17">
              <a:extLst>
                <a:ext uri="{FF2B5EF4-FFF2-40B4-BE49-F238E27FC236}">
                  <a16:creationId xmlns:a16="http://schemas.microsoft.com/office/drawing/2014/main" id="{A9931DBC-809A-F17C-75F5-03B34C94F24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4800" y="5562600"/>
              <a:ext cx="31242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[Ho sentito Mar</a:t>
              </a:r>
              <a:r>
                <a:rPr lang="de-DE" altLang="de-DE" sz="2400">
                  <a:solidFill>
                    <a:srgbClr val="FF0000"/>
                  </a:solidFill>
                  <a:latin typeface="Calibri" panose="020F0502020204030204" pitchFamily="34" charset="0"/>
                </a:rPr>
                <a:t>i</a:t>
              </a:r>
              <a:r>
                <a:rPr lang="de-DE" altLang="de-DE" sz="2400">
                  <a:latin typeface="Calibri" panose="020F0502020204030204" pitchFamily="34" charset="0"/>
                </a:rPr>
                <a:t>a]</a:t>
              </a:r>
              <a:r>
                <a:rPr lang="de-DE" altLang="de-DE" sz="2400" baseline="-25000">
                  <a:latin typeface="Calibri" panose="020F0502020204030204" pitchFamily="34" charset="0"/>
                </a:rPr>
                <a:t>F</a:t>
              </a:r>
            </a:p>
          </p:txBody>
        </p:sp>
        <p:sp>
          <p:nvSpPr>
            <p:cNvPr id="21518" name="TextBox 18">
              <a:extLst>
                <a:ext uri="{FF2B5EF4-FFF2-40B4-BE49-F238E27FC236}">
                  <a16:creationId xmlns:a16="http://schemas.microsoft.com/office/drawing/2014/main" id="{007BE1E2-4514-1ACC-19CA-8DE488229D0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05400" y="5562600"/>
              <a:ext cx="31242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[Ho sentito qualc</a:t>
              </a:r>
              <a:r>
                <a:rPr lang="de-DE" altLang="de-DE" sz="2400">
                  <a:solidFill>
                    <a:srgbClr val="FF0000"/>
                  </a:solidFill>
                  <a:latin typeface="Calibri" panose="020F0502020204030204" pitchFamily="34" charset="0"/>
                </a:rPr>
                <a:t>u</a:t>
              </a:r>
              <a:r>
                <a:rPr lang="de-DE" altLang="de-DE" sz="2400">
                  <a:latin typeface="Calibri" panose="020F0502020204030204" pitchFamily="34" charset="0"/>
                </a:rPr>
                <a:t>no]</a:t>
              </a:r>
              <a:r>
                <a:rPr lang="de-DE" altLang="de-DE" sz="2400" baseline="-25000">
                  <a:latin typeface="Calibri" panose="020F0502020204030204" pitchFamily="34" charset="0"/>
                </a:rPr>
                <a:t>F</a:t>
              </a:r>
            </a:p>
          </p:txBody>
        </p:sp>
        <p:sp>
          <p:nvSpPr>
            <p:cNvPr id="21519" name="TextBox 19">
              <a:extLst>
                <a:ext uri="{FF2B5EF4-FFF2-40B4-BE49-F238E27FC236}">
                  <a16:creationId xmlns:a16="http://schemas.microsoft.com/office/drawing/2014/main" id="{A9E1C4AA-597E-3153-2AF6-CD2D7DA81EF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1000" y="5943600"/>
              <a:ext cx="35814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[ich habe Mar</a:t>
              </a:r>
              <a:r>
                <a:rPr lang="de-DE" altLang="de-DE" sz="2400">
                  <a:solidFill>
                    <a:srgbClr val="FF0000"/>
                  </a:solidFill>
                  <a:latin typeface="Calibri" panose="020F0502020204030204" pitchFamily="34" charset="0"/>
                </a:rPr>
                <a:t>i</a:t>
              </a:r>
              <a:r>
                <a:rPr lang="de-DE" altLang="de-DE" sz="2400">
                  <a:latin typeface="Calibri" panose="020F0502020204030204" pitchFamily="34" charset="0"/>
                </a:rPr>
                <a:t>a gehört]</a:t>
              </a:r>
              <a:r>
                <a:rPr lang="de-DE" altLang="de-DE" sz="2400" baseline="-25000">
                  <a:latin typeface="Calibri" panose="020F0502020204030204" pitchFamily="34" charset="0"/>
                </a:rPr>
                <a:t>F</a:t>
              </a:r>
            </a:p>
          </p:txBody>
        </p:sp>
        <p:sp>
          <p:nvSpPr>
            <p:cNvPr id="21520" name="TextBox 20">
              <a:extLst>
                <a:ext uri="{FF2B5EF4-FFF2-40B4-BE49-F238E27FC236}">
                  <a16:creationId xmlns:a16="http://schemas.microsoft.com/office/drawing/2014/main" id="{BC7632DA-AAAB-EB66-5944-8896DC3010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81600" y="6019800"/>
              <a:ext cx="35814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[ich habe jemanden ge</a:t>
              </a:r>
              <a:r>
                <a:rPr lang="de-DE" altLang="de-DE" sz="2400">
                  <a:solidFill>
                    <a:srgbClr val="FF0000"/>
                  </a:solidFill>
                  <a:latin typeface="Calibri" panose="020F0502020204030204" pitchFamily="34" charset="0"/>
                </a:rPr>
                <a:t>hört</a:t>
              </a:r>
              <a:r>
                <a:rPr lang="de-DE" altLang="de-DE" sz="2400">
                  <a:latin typeface="Calibri" panose="020F0502020204030204" pitchFamily="34" charset="0"/>
                </a:rPr>
                <a:t>]</a:t>
              </a:r>
              <a:r>
                <a:rPr lang="de-DE" altLang="de-DE" sz="2400" baseline="-25000">
                  <a:latin typeface="Calibri" panose="020F0502020204030204" pitchFamily="34" charset="0"/>
                </a:rPr>
                <a:t>F</a:t>
              </a:r>
            </a:p>
          </p:txBody>
        </p:sp>
        <p:sp>
          <p:nvSpPr>
            <p:cNvPr id="21521" name="TextBox 21">
              <a:extLst>
                <a:ext uri="{FF2B5EF4-FFF2-40B4-BE49-F238E27FC236}">
                  <a16:creationId xmlns:a16="http://schemas.microsoft.com/office/drawing/2014/main" id="{7C786EFE-A576-11AE-D11B-2591774298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17279" y="6477000"/>
              <a:ext cx="6124902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1600">
                  <a:latin typeface="Calibri" panose="020F0502020204030204" pitchFamily="34" charset="0"/>
                </a:rPr>
                <a:t>1. Siehe Ladd (2008, S. 237), </a:t>
              </a:r>
              <a:r>
                <a:rPr lang="de-DE" altLang="de-DE" sz="1600" i="1">
                  <a:latin typeface="Calibri" panose="020F0502020204030204" pitchFamily="34" charset="0"/>
                </a:rPr>
                <a:t>Intonational Phonology</a:t>
              </a:r>
              <a:r>
                <a:rPr lang="de-DE" altLang="de-DE" sz="1600">
                  <a:latin typeface="Calibri" panose="020F0502020204030204" pitchFamily="34" charset="0"/>
                </a:rPr>
                <a:t>. Bib.Lad3.2a</a:t>
              </a:r>
              <a:endParaRPr lang="de-DE" altLang="de-DE" sz="1600" i="1">
                <a:latin typeface="Calibri" panose="020F0502020204030204" pitchFamily="34" charset="0"/>
              </a:endParaRPr>
            </a:p>
          </p:txBody>
        </p:sp>
      </p:grpSp>
      <p:sp>
        <p:nvSpPr>
          <p:cNvPr id="21511" name="TextBox 24">
            <a:extLst>
              <a:ext uri="{FF2B5EF4-FFF2-40B4-BE49-F238E27FC236}">
                <a16:creationId xmlns:a16="http://schemas.microsoft.com/office/drawing/2014/main" id="{04C90467-7B03-C4D9-6505-4CDF25052E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762000"/>
            <a:ext cx="457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000">
                <a:solidFill>
                  <a:srgbClr val="7F7F7F"/>
                </a:solidFill>
                <a:latin typeface="Calibri" panose="020F0502020204030204" pitchFamily="34" charset="0"/>
              </a:rPr>
              <a:t>1.</a:t>
            </a:r>
          </a:p>
        </p:txBody>
      </p:sp>
      <p:sp>
        <p:nvSpPr>
          <p:cNvPr id="21512" name="TextBox 25">
            <a:extLst>
              <a:ext uri="{FF2B5EF4-FFF2-40B4-BE49-F238E27FC236}">
                <a16:creationId xmlns:a16="http://schemas.microsoft.com/office/drawing/2014/main" id="{6EE0A742-3239-7A85-1C76-5E04054D69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066800"/>
            <a:ext cx="457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000">
                <a:solidFill>
                  <a:srgbClr val="7F7F7F"/>
                </a:solidFill>
                <a:latin typeface="Calibri" panose="020F0502020204030204" pitchFamily="34" charset="0"/>
              </a:rPr>
              <a:t>2.</a:t>
            </a:r>
          </a:p>
        </p:txBody>
      </p:sp>
      <p:grpSp>
        <p:nvGrpSpPr>
          <p:cNvPr id="5" name="Group 27">
            <a:extLst>
              <a:ext uri="{FF2B5EF4-FFF2-40B4-BE49-F238E27FC236}">
                <a16:creationId xmlns:a16="http://schemas.microsoft.com/office/drawing/2014/main" id="{E78F5D71-1489-8E6E-C62C-047412314722}"/>
              </a:ext>
            </a:extLst>
          </p:cNvPr>
          <p:cNvGrpSpPr>
            <a:grpSpLocks/>
          </p:cNvGrpSpPr>
          <p:nvPr/>
        </p:nvGrpSpPr>
        <p:grpSpPr bwMode="auto">
          <a:xfrm>
            <a:off x="228600" y="1752600"/>
            <a:ext cx="8229600" cy="830263"/>
            <a:chOff x="228600" y="1752600"/>
            <a:chExt cx="8229600" cy="830997"/>
          </a:xfrm>
        </p:grpSpPr>
        <p:sp>
          <p:nvSpPr>
            <p:cNvPr id="21514" name="TextBox 16">
              <a:extLst>
                <a:ext uri="{FF2B5EF4-FFF2-40B4-BE49-F238E27FC236}">
                  <a16:creationId xmlns:a16="http://schemas.microsoft.com/office/drawing/2014/main" id="{93E7FA53-16F6-055F-F0BA-34E607AB28D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5800" y="1752600"/>
              <a:ext cx="7772400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Contra 2: wenn aber ein Objekt-Nomen durch ein semantisch leeres Wort ersetzt wird, wird dann das Verb oft akzentuiert</a:t>
              </a:r>
            </a:p>
          </p:txBody>
        </p:sp>
        <p:sp>
          <p:nvSpPr>
            <p:cNvPr id="21515" name="TextBox 26">
              <a:extLst>
                <a:ext uri="{FF2B5EF4-FFF2-40B4-BE49-F238E27FC236}">
                  <a16:creationId xmlns:a16="http://schemas.microsoft.com/office/drawing/2014/main" id="{F602A239-E253-8A6C-C60A-8BD7C7C4D4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8600" y="1752600"/>
              <a:ext cx="4572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3.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Box 2">
            <a:extLst>
              <a:ext uri="{FF2B5EF4-FFF2-40B4-BE49-F238E27FC236}">
                <a16:creationId xmlns:a16="http://schemas.microsoft.com/office/drawing/2014/main" id="{7B199DD4-1857-10B6-C216-7C4F2AE6DD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457200"/>
            <a:ext cx="8077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In einem Satz mit breiten Fokus</a:t>
            </a:r>
            <a:endParaRPr lang="de-DE" altLang="de-DE" sz="2400" baseline="30000">
              <a:latin typeface="Calibri" panose="020F0502020204030204" pitchFamily="34" charset="0"/>
            </a:endParaRPr>
          </a:p>
        </p:txBody>
      </p:sp>
      <p:sp>
        <p:nvSpPr>
          <p:cNvPr id="22530" name="TextBox 8">
            <a:extLst>
              <a:ext uri="{FF2B5EF4-FFF2-40B4-BE49-F238E27FC236}">
                <a16:creationId xmlns:a16="http://schemas.microsoft.com/office/drawing/2014/main" id="{0A79238F-569B-E286-4A64-CD8C6BB0BD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1219200"/>
            <a:ext cx="76200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000">
                <a:solidFill>
                  <a:schemeClr val="bg2"/>
                </a:solidFill>
                <a:latin typeface="Calibri" panose="020F0502020204030204" pitchFamily="34" charset="0"/>
              </a:rPr>
              <a:t>sind Argumente (Subjekt- und Objektnomen) oft inhärent  akzentuierbarer als Prädikate (meistens Verben).</a:t>
            </a:r>
          </a:p>
        </p:txBody>
      </p:sp>
      <p:sp>
        <p:nvSpPr>
          <p:cNvPr id="22531" name="TextBox 9">
            <a:extLst>
              <a:ext uri="{FF2B5EF4-FFF2-40B4-BE49-F238E27FC236}">
                <a16:creationId xmlns:a16="http://schemas.microsoft.com/office/drawing/2014/main" id="{282D25B1-2C1B-B369-C29B-3C67B84929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838200"/>
            <a:ext cx="6553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000">
                <a:solidFill>
                  <a:schemeClr val="bg2"/>
                </a:solidFill>
                <a:latin typeface="Calibri" panose="020F0502020204030204" pitchFamily="34" charset="0"/>
              </a:rPr>
              <a:t>ist das letzte Inhaltswort oft nuklear akzentuiert </a:t>
            </a:r>
          </a:p>
        </p:txBody>
      </p:sp>
      <p:sp>
        <p:nvSpPr>
          <p:cNvPr id="22532" name="TextBox 16">
            <a:extLst>
              <a:ext uri="{FF2B5EF4-FFF2-40B4-BE49-F238E27FC236}">
                <a16:creationId xmlns:a16="http://schemas.microsoft.com/office/drawing/2014/main" id="{88CE5E04-CE24-F83A-F6DB-65C57B6D76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1905000"/>
            <a:ext cx="76200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000">
                <a:solidFill>
                  <a:schemeClr val="bg2"/>
                </a:solidFill>
                <a:latin typeface="Calibri" panose="020F0502020204030204" pitchFamily="34" charset="0"/>
              </a:rPr>
              <a:t>Contra 2: wenn aber ein Objekt-Nomen durch ein semantisch leeres Wort ersetzt wird, wird dann das Verb oft nuklear akzentuiert</a:t>
            </a:r>
          </a:p>
        </p:txBody>
      </p:sp>
      <p:sp>
        <p:nvSpPr>
          <p:cNvPr id="9" name="TextBox 1">
            <a:extLst>
              <a:ext uri="{FF2B5EF4-FFF2-40B4-BE49-F238E27FC236}">
                <a16:creationId xmlns:a16="http://schemas.microsoft.com/office/drawing/2014/main" id="{D6948E55-CFFB-1B39-1573-3AC6CC67B0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0"/>
            <a:ext cx="4953000" cy="461963"/>
          </a:xfrm>
          <a:prstGeom prst="rect">
            <a:avLst/>
          </a:prstGeom>
          <a:gradFill rotWithShape="1">
            <a:gsLst>
              <a:gs pos="0">
                <a:srgbClr val="F0FFFF"/>
              </a:gs>
              <a:gs pos="64999">
                <a:srgbClr val="DDFEFF"/>
              </a:gs>
              <a:gs pos="100000">
                <a:srgbClr val="CFFFFF"/>
              </a:gs>
            </a:gsLst>
            <a:lin ang="5400000" scaled="1"/>
          </a:gradFill>
          <a:ln w="9525">
            <a:solidFill>
              <a:srgbClr val="B6DCDF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de-DE">
                <a:solidFill>
                  <a:srgbClr val="000000"/>
                </a:solidFill>
                <a:latin typeface="Calibri" pitchFamily="-100" charset="0"/>
                <a:ea typeface="Calibri" pitchFamily="-100" charset="0"/>
                <a:cs typeface="Calibri" pitchFamily="-100" charset="0"/>
              </a:rPr>
              <a:t>2. Breiter Fokus und Akzentuierung</a:t>
            </a:r>
          </a:p>
        </p:txBody>
      </p:sp>
      <p:grpSp>
        <p:nvGrpSpPr>
          <p:cNvPr id="2" name="Group 22">
            <a:extLst>
              <a:ext uri="{FF2B5EF4-FFF2-40B4-BE49-F238E27FC236}">
                <a16:creationId xmlns:a16="http://schemas.microsoft.com/office/drawing/2014/main" id="{14055153-3685-CBCB-91D6-39222FF946EA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3581400"/>
            <a:ext cx="8001000" cy="2057400"/>
            <a:chOff x="685800" y="3581400"/>
            <a:chExt cx="8001000" cy="2057400"/>
          </a:xfrm>
        </p:grpSpPr>
        <p:sp>
          <p:nvSpPr>
            <p:cNvPr id="22542" name="TextBox 11">
              <a:extLst>
                <a:ext uri="{FF2B5EF4-FFF2-40B4-BE49-F238E27FC236}">
                  <a16:creationId xmlns:a16="http://schemas.microsoft.com/office/drawing/2014/main" id="{91BA44BA-BCEC-115F-F8E3-48ED39B22C6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5800" y="4191000"/>
              <a:ext cx="7620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(a)</a:t>
              </a:r>
            </a:p>
          </p:txBody>
        </p:sp>
        <p:sp>
          <p:nvSpPr>
            <p:cNvPr id="22543" name="TextBox 12">
              <a:extLst>
                <a:ext uri="{FF2B5EF4-FFF2-40B4-BE49-F238E27FC236}">
                  <a16:creationId xmlns:a16="http://schemas.microsoft.com/office/drawing/2014/main" id="{7AF6C55A-E324-E7FD-9D62-36515485073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4000" y="4191000"/>
              <a:ext cx="28194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[Maria </a:t>
              </a:r>
              <a:r>
                <a:rPr lang="de-DE" altLang="de-DE" sz="2400">
                  <a:solidFill>
                    <a:srgbClr val="FF0000"/>
                  </a:solidFill>
                  <a:latin typeface="Calibri" panose="020F0502020204030204" pitchFamily="34" charset="0"/>
                </a:rPr>
                <a:t>weint</a:t>
              </a:r>
              <a:r>
                <a:rPr lang="de-DE" altLang="de-DE" sz="2400">
                  <a:latin typeface="Calibri" panose="020F0502020204030204" pitchFamily="34" charset="0"/>
                </a:rPr>
                <a:t>]</a:t>
              </a:r>
              <a:r>
                <a:rPr lang="de-DE" altLang="de-DE" sz="2400" baseline="-25000">
                  <a:latin typeface="Calibri" panose="020F0502020204030204" pitchFamily="34" charset="0"/>
                </a:rPr>
                <a:t>F</a:t>
              </a:r>
            </a:p>
          </p:txBody>
        </p:sp>
        <p:sp>
          <p:nvSpPr>
            <p:cNvPr id="22544" name="TextBox 13">
              <a:extLst>
                <a:ext uri="{FF2B5EF4-FFF2-40B4-BE49-F238E27FC236}">
                  <a16:creationId xmlns:a16="http://schemas.microsoft.com/office/drawing/2014/main" id="{CBC0415A-00D3-BFD1-5923-C68A9430CB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95600" y="3581400"/>
              <a:ext cx="20574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solidFill>
                    <a:srgbClr val="7F7F7F"/>
                  </a:solidFill>
                  <a:latin typeface="Calibri" panose="020F0502020204030204" pitchFamily="34" charset="0"/>
                </a:rPr>
                <a:t>Was passiert?</a:t>
              </a:r>
            </a:p>
          </p:txBody>
        </p:sp>
        <p:sp>
          <p:nvSpPr>
            <p:cNvPr id="22545" name="TextBox 14">
              <a:extLst>
                <a:ext uri="{FF2B5EF4-FFF2-40B4-BE49-F238E27FC236}">
                  <a16:creationId xmlns:a16="http://schemas.microsoft.com/office/drawing/2014/main" id="{7235A947-4777-7AE9-9EEA-08278836C8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43400" y="4191000"/>
              <a:ext cx="43434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 </a:t>
              </a:r>
              <a:endParaRPr lang="de-DE" altLang="de-DE" sz="2400" baseline="-25000">
                <a:latin typeface="Calibri" panose="020F0502020204030204" pitchFamily="34" charset="0"/>
              </a:endParaRPr>
            </a:p>
          </p:txBody>
        </p:sp>
        <p:sp>
          <p:nvSpPr>
            <p:cNvPr id="22546" name="TextBox 15">
              <a:extLst>
                <a:ext uri="{FF2B5EF4-FFF2-40B4-BE49-F238E27FC236}">
                  <a16:creationId xmlns:a16="http://schemas.microsoft.com/office/drawing/2014/main" id="{2F7D4187-9A6A-618C-9E63-7B0BF77598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5800" y="4800600"/>
              <a:ext cx="5334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(b)</a:t>
              </a:r>
            </a:p>
          </p:txBody>
        </p:sp>
        <p:sp>
          <p:nvSpPr>
            <p:cNvPr id="22547" name="TextBox 16">
              <a:extLst>
                <a:ext uri="{FF2B5EF4-FFF2-40B4-BE49-F238E27FC236}">
                  <a16:creationId xmlns:a16="http://schemas.microsoft.com/office/drawing/2014/main" id="{240A6626-83DD-87F0-3540-CD424250945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33600" y="4800600"/>
              <a:ext cx="32766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[Hoffnung </a:t>
              </a:r>
              <a:r>
                <a:rPr lang="de-DE" altLang="de-DE" sz="2400">
                  <a:solidFill>
                    <a:srgbClr val="FF0000"/>
                  </a:solidFill>
                  <a:latin typeface="Calibri" panose="020F0502020204030204" pitchFamily="34" charset="0"/>
                </a:rPr>
                <a:t>verschwand</a:t>
              </a:r>
              <a:r>
                <a:rPr lang="de-DE" altLang="de-DE" sz="2400">
                  <a:latin typeface="Calibri" panose="020F0502020204030204" pitchFamily="34" charset="0"/>
                </a:rPr>
                <a:t>]</a:t>
              </a:r>
              <a:r>
                <a:rPr lang="de-DE" altLang="de-DE" sz="2400" baseline="-25000">
                  <a:latin typeface="Calibri" panose="020F0502020204030204" pitchFamily="34" charset="0"/>
                </a:rPr>
                <a:t>F</a:t>
              </a:r>
            </a:p>
          </p:txBody>
        </p:sp>
        <p:sp>
          <p:nvSpPr>
            <p:cNvPr id="22548" name="TextBox 17">
              <a:extLst>
                <a:ext uri="{FF2B5EF4-FFF2-40B4-BE49-F238E27FC236}">
                  <a16:creationId xmlns:a16="http://schemas.microsoft.com/office/drawing/2014/main" id="{2A60AFDD-17DB-8F9C-0562-8A18ECE704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71600" y="5181600"/>
              <a:ext cx="61722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[Der Mensch </a:t>
              </a:r>
              <a:r>
                <a:rPr lang="de-DE" altLang="de-DE" sz="2400">
                  <a:solidFill>
                    <a:srgbClr val="FF0000"/>
                  </a:solidFill>
                  <a:latin typeface="Calibri" panose="020F0502020204030204" pitchFamily="34" charset="0"/>
                </a:rPr>
                <a:t>plant</a:t>
              </a:r>
              <a:r>
                <a:rPr lang="de-DE" altLang="de-DE" sz="2400">
                  <a:latin typeface="Calibri" panose="020F0502020204030204" pitchFamily="34" charset="0"/>
                </a:rPr>
                <a:t>]</a:t>
              </a:r>
              <a:r>
                <a:rPr lang="de-DE" altLang="de-DE" sz="2400" baseline="-25000">
                  <a:latin typeface="Calibri" panose="020F0502020204030204" pitchFamily="34" charset="0"/>
                </a:rPr>
                <a:t>F</a:t>
              </a:r>
              <a:r>
                <a:rPr lang="de-DE" altLang="de-DE" sz="2400">
                  <a:latin typeface="Calibri" panose="020F0502020204030204" pitchFamily="34" charset="0"/>
                </a:rPr>
                <a:t>. [Das Schicksal </a:t>
              </a:r>
              <a:r>
                <a:rPr lang="de-DE" altLang="de-DE" sz="2400">
                  <a:solidFill>
                    <a:srgbClr val="FF0000"/>
                  </a:solidFill>
                  <a:latin typeface="Calibri" panose="020F0502020204030204" pitchFamily="34" charset="0"/>
                </a:rPr>
                <a:t>lacht</a:t>
              </a:r>
              <a:r>
                <a:rPr lang="de-DE" altLang="de-DE" sz="2400">
                  <a:latin typeface="Calibri" panose="020F0502020204030204" pitchFamily="34" charset="0"/>
                </a:rPr>
                <a:t>]</a:t>
              </a:r>
              <a:r>
                <a:rPr lang="de-DE" altLang="de-DE" sz="2400" baseline="-25000">
                  <a:latin typeface="Calibri" panose="020F0502020204030204" pitchFamily="34" charset="0"/>
                </a:rPr>
                <a:t>F</a:t>
              </a:r>
            </a:p>
          </p:txBody>
        </p:sp>
      </p:grpSp>
      <p:grpSp>
        <p:nvGrpSpPr>
          <p:cNvPr id="3" name="Group 23">
            <a:extLst>
              <a:ext uri="{FF2B5EF4-FFF2-40B4-BE49-F238E27FC236}">
                <a16:creationId xmlns:a16="http://schemas.microsoft.com/office/drawing/2014/main" id="{DE65E7A7-6CD1-5305-7EB5-2C98D3C37E84}"/>
              </a:ext>
            </a:extLst>
          </p:cNvPr>
          <p:cNvGrpSpPr>
            <a:grpSpLocks/>
          </p:cNvGrpSpPr>
          <p:nvPr/>
        </p:nvGrpSpPr>
        <p:grpSpPr bwMode="auto">
          <a:xfrm>
            <a:off x="0" y="2667000"/>
            <a:ext cx="9220200" cy="1200150"/>
            <a:chOff x="0" y="2667000"/>
            <a:chExt cx="9220200" cy="1200328"/>
          </a:xfrm>
        </p:grpSpPr>
        <p:sp>
          <p:nvSpPr>
            <p:cNvPr id="22540" name="TextBox 10">
              <a:extLst>
                <a:ext uri="{FF2B5EF4-FFF2-40B4-BE49-F238E27FC236}">
                  <a16:creationId xmlns:a16="http://schemas.microsoft.com/office/drawing/2014/main" id="{72D7ADAE-E810-1C3B-E0E0-C31429DD658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7200" y="2667000"/>
              <a:ext cx="8763000" cy="12003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Contra 2: Verben (a) ohne Objekt und (b) in Sätzen die Definitionen/Wahrheiten/Weisheiten ausdrucken, werden auch meistens </a:t>
              </a:r>
              <a:r>
                <a:rPr lang="de-DE" altLang="de-DE" sz="2400">
                  <a:solidFill>
                    <a:srgbClr val="FF0000"/>
                  </a:solidFill>
                  <a:latin typeface="Calibri" panose="020F0502020204030204" pitchFamily="34" charset="0"/>
                </a:rPr>
                <a:t>nuklear akzentuiert</a:t>
              </a:r>
              <a:r>
                <a:rPr lang="de-DE" altLang="de-DE" sz="2400" baseline="30000">
                  <a:latin typeface="Calibri" panose="020F0502020204030204" pitchFamily="34" charset="0"/>
                </a:rPr>
                <a:t>1</a:t>
              </a:r>
            </a:p>
          </p:txBody>
        </p:sp>
        <p:sp>
          <p:nvSpPr>
            <p:cNvPr id="22541" name="TextBox 18">
              <a:extLst>
                <a:ext uri="{FF2B5EF4-FFF2-40B4-BE49-F238E27FC236}">
                  <a16:creationId xmlns:a16="http://schemas.microsoft.com/office/drawing/2014/main" id="{C7469EA8-2419-7CE4-05F8-52827A52DA3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2743200"/>
              <a:ext cx="4572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4.</a:t>
              </a:r>
            </a:p>
          </p:txBody>
        </p:sp>
      </p:grpSp>
      <p:sp>
        <p:nvSpPr>
          <p:cNvPr id="22536" name="TextBox 19">
            <a:extLst>
              <a:ext uri="{FF2B5EF4-FFF2-40B4-BE49-F238E27FC236}">
                <a16:creationId xmlns:a16="http://schemas.microsoft.com/office/drawing/2014/main" id="{7C8D300D-B49B-86C7-914B-CA61F241FF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6248400"/>
            <a:ext cx="57150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600">
                <a:latin typeface="Calibri" panose="020F0502020204030204" pitchFamily="34" charset="0"/>
              </a:rPr>
              <a:t>1. Siehe Ladd (2008, S. 245), </a:t>
            </a:r>
            <a:r>
              <a:rPr lang="de-DE" altLang="de-DE" sz="1600" i="1">
                <a:latin typeface="Calibri" panose="020F0502020204030204" pitchFamily="34" charset="0"/>
              </a:rPr>
              <a:t>Intonational Phonology</a:t>
            </a:r>
            <a:r>
              <a:rPr lang="de-DE" altLang="de-DE" sz="1600">
                <a:latin typeface="Calibri" panose="020F0502020204030204" pitchFamily="34" charset="0"/>
              </a:rPr>
              <a:t>. Bib.Lad3.2a</a:t>
            </a:r>
            <a:endParaRPr lang="de-DE" altLang="de-DE" sz="1600" i="1">
              <a:latin typeface="Calibri" panose="020F0502020204030204" pitchFamily="34" charset="0"/>
            </a:endParaRPr>
          </a:p>
        </p:txBody>
      </p:sp>
      <p:sp>
        <p:nvSpPr>
          <p:cNvPr id="22537" name="TextBox 19">
            <a:extLst>
              <a:ext uri="{FF2B5EF4-FFF2-40B4-BE49-F238E27FC236}">
                <a16:creationId xmlns:a16="http://schemas.microsoft.com/office/drawing/2014/main" id="{C2FB5C7B-E114-7BE6-6B13-AC800AD85B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838200"/>
            <a:ext cx="457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000">
                <a:latin typeface="Calibri" panose="020F0502020204030204" pitchFamily="34" charset="0"/>
              </a:rPr>
              <a:t>1.</a:t>
            </a:r>
          </a:p>
        </p:txBody>
      </p:sp>
      <p:sp>
        <p:nvSpPr>
          <p:cNvPr id="22538" name="TextBox 20">
            <a:extLst>
              <a:ext uri="{FF2B5EF4-FFF2-40B4-BE49-F238E27FC236}">
                <a16:creationId xmlns:a16="http://schemas.microsoft.com/office/drawing/2014/main" id="{2AA76E65-89B6-8248-47C2-A613E8DCE5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219200"/>
            <a:ext cx="457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000">
                <a:latin typeface="Calibri" panose="020F0502020204030204" pitchFamily="34" charset="0"/>
              </a:rPr>
              <a:t>2.</a:t>
            </a:r>
          </a:p>
        </p:txBody>
      </p:sp>
      <p:sp>
        <p:nvSpPr>
          <p:cNvPr id="22539" name="TextBox 21">
            <a:extLst>
              <a:ext uri="{FF2B5EF4-FFF2-40B4-BE49-F238E27FC236}">
                <a16:creationId xmlns:a16="http://schemas.microsoft.com/office/drawing/2014/main" id="{8F5E1FB1-EF31-9F6F-8CE3-AFCC46287A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905000"/>
            <a:ext cx="457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000">
                <a:latin typeface="Calibri" panose="020F0502020204030204" pitchFamily="34" charset="0"/>
              </a:rPr>
              <a:t>3.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 smtClean="0">
            <a:latin typeface="Calibri"/>
            <a:cs typeface="Calibri"/>
          </a:defRPr>
        </a:defPPr>
      </a:lstStyle>
    </a:tx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2578</Words>
  <Application>Microsoft Macintosh PowerPoint</Application>
  <PresentationFormat>On-screen Show (4:3)</PresentationFormat>
  <Paragraphs>291</Paragraphs>
  <Slides>24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8" baseType="lpstr">
      <vt:lpstr>Arial</vt:lpstr>
      <vt:lpstr>ＭＳ Ｐゴシック</vt:lpstr>
      <vt:lpstr>Calibri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> ipds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>jmh</dc:creator>
  <cp:keywords/>
  <dc:description/>
  <cp:lastModifiedBy>Microsoft Office User</cp:lastModifiedBy>
  <cp:revision>227</cp:revision>
  <dcterms:created xsi:type="dcterms:W3CDTF">2015-12-22T05:33:23Z</dcterms:created>
  <dcterms:modified xsi:type="dcterms:W3CDTF">2023-12-20T05:49:26Z</dcterms:modified>
  <cp:category/>
</cp:coreProperties>
</file>