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71" r:id="rId2"/>
    <p:sldId id="396" r:id="rId3"/>
    <p:sldId id="328" r:id="rId4"/>
    <p:sldId id="277" r:id="rId5"/>
    <p:sldId id="365" r:id="rId6"/>
    <p:sldId id="366" r:id="rId7"/>
    <p:sldId id="368" r:id="rId8"/>
    <p:sldId id="369" r:id="rId9"/>
    <p:sldId id="370" r:id="rId10"/>
    <p:sldId id="371" r:id="rId11"/>
    <p:sldId id="372" r:id="rId12"/>
    <p:sldId id="338" r:id="rId13"/>
    <p:sldId id="390" r:id="rId14"/>
    <p:sldId id="350" r:id="rId15"/>
    <p:sldId id="351" r:id="rId16"/>
    <p:sldId id="352" r:id="rId17"/>
    <p:sldId id="391" r:id="rId18"/>
    <p:sldId id="392" r:id="rId19"/>
    <p:sldId id="393" r:id="rId20"/>
    <p:sldId id="341" r:id="rId21"/>
    <p:sldId id="394" r:id="rId22"/>
    <p:sldId id="373" r:id="rId23"/>
    <p:sldId id="354" r:id="rId24"/>
    <p:sldId id="378" r:id="rId25"/>
    <p:sldId id="339" r:id="rId26"/>
    <p:sldId id="395" r:id="rId27"/>
    <p:sldId id="343" r:id="rId28"/>
    <p:sldId id="379" r:id="rId29"/>
    <p:sldId id="380" r:id="rId30"/>
    <p:sldId id="332" r:id="rId31"/>
    <p:sldId id="388" r:id="rId32"/>
    <p:sldId id="381" r:id="rId33"/>
    <p:sldId id="382" r:id="rId34"/>
    <p:sldId id="385" r:id="rId35"/>
    <p:sldId id="387" r:id="rId36"/>
    <p:sldId id="386" r:id="rId37"/>
    <p:sldId id="34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1"/>
    <p:restoredTop sz="93311"/>
  </p:normalViewPr>
  <p:slideViewPr>
    <p:cSldViewPr>
      <p:cViewPr varScale="1">
        <p:scale>
          <a:sx n="150" d="100"/>
          <a:sy n="150" d="100"/>
        </p:scale>
        <p:origin x="52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C19F8D-D4D2-4641-8853-1B3A21FDE873}" type="datetime1">
              <a:rPr lang="en-US"/>
              <a:pPr/>
              <a:t>11/29/23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9F4A9D-D918-384D-BE65-EC90473728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98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5F9E887-E1A0-E941-BB9F-8881FD94EE04}" type="slidenum">
              <a:rPr lang="de-DE" sz="1200"/>
              <a:pPr eaLnBrk="1" hangingPunct="1"/>
              <a:t>30</a:t>
            </a:fld>
            <a:endParaRPr lang="de-DE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98495-4581-124D-A77B-943B2BD07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0D268-AABB-8749-85B6-194732B104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1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18D34-6782-844F-80B6-9C33203ADF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6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23E65-C08B-1A49-AEDA-7109990FD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1870C-CEE7-0847-9FDA-7052F52CB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10D9A-B3C6-5A41-A0F0-E736E5746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4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9E7E4-20B6-7B43-B0E6-659252D6D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10465-2FAB-6A45-AE6F-14B274BC3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7F2B2-F2B1-D244-BE45-D4F4C2EF1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4C777-4F0C-C444-94DD-2A80E9504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A0BAA-751F-DC4F-BF9E-536BFBDEA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4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B5C0D3-D422-6C46-AA24-2E48052FE7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wav"/><Relationship Id="rId7" Type="http://schemas.openxmlformats.org/officeDocument/2006/relationships/hyperlink" Target="https://www.researchgate.net/publication/280495435_The_phonology_of_Japanese_accent" TargetMode="Externa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researchgate.net/publication/245231198_African_languages_and_phonological_theory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.ox.ac.uk/files/people/grabe/thesi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8.WAV"/><Relationship Id="rId7" Type="http://schemas.openxmlformats.org/officeDocument/2006/relationships/image" Target="../media/image18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AV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pass.hum.ku.dk/ng/papers/proc-phon13_1995_124-131.pdf" TargetMode="External"/><Relationship Id="rId2" Type="http://schemas.openxmlformats.org/officeDocument/2006/relationships/hyperlink" Target="https://danpass.hum.ku.dk/ng/papers/nordic_prosody_1_1978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anpass.hum.ku.dk/ng/publications.htm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space.library.uu.nl/bitstream/handle/1874/295439/bookpart.pdf?sequence=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2362200" y="304800"/>
            <a:ext cx="365125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und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Downstep</a:t>
            </a:r>
            <a:endParaRPr lang="en-US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339" name="Text Box 14"/>
          <p:cNvSpPr txBox="1">
            <a:spLocks noChangeArrowheads="1"/>
          </p:cNvSpPr>
          <p:nvPr/>
        </p:nvSpPr>
        <p:spPr bwMode="auto">
          <a:xfrm>
            <a:off x="2514600" y="2057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" b="7201"/>
          <a:stretch>
            <a:fillRect/>
          </a:stretch>
        </p:blipFill>
        <p:spPr bwMode="auto">
          <a:xfrm>
            <a:off x="685800" y="1981200"/>
            <a:ext cx="662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0" y="5334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Ergebnisse in van Heuven (2004) zeigen, dass die erste Gipfelhöhe kaum von der Äußerungslänge beeinflusst wird.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318591" y="4872037"/>
            <a:ext cx="1371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Männer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409700" y="2598737"/>
            <a:ext cx="1371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Frauen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3200400" y="2286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990600" y="15240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Anzahl der Wörter in der Äußerung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3810000" y="2362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4419600" y="2362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5029200" y="2438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5715000" y="25908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3565" name="TextBox 15"/>
          <p:cNvSpPr txBox="1">
            <a:spLocks noChangeArrowheads="1"/>
          </p:cNvSpPr>
          <p:nvPr/>
        </p:nvSpPr>
        <p:spPr bwMode="auto">
          <a:xfrm>
            <a:off x="31242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38100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3567" name="TextBox 17"/>
          <p:cNvSpPr txBox="1">
            <a:spLocks noChangeArrowheads="1"/>
          </p:cNvSpPr>
          <p:nvPr/>
        </p:nvSpPr>
        <p:spPr bwMode="auto">
          <a:xfrm>
            <a:off x="4419600" y="4038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3568" name="TextBox 18"/>
          <p:cNvSpPr txBox="1">
            <a:spLocks noChangeArrowheads="1"/>
          </p:cNvSpPr>
          <p:nvPr/>
        </p:nvSpPr>
        <p:spPr bwMode="auto">
          <a:xfrm>
            <a:off x="49530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3569" name="TextBox 19"/>
          <p:cNvSpPr txBox="1">
            <a:spLocks noChangeArrowheads="1"/>
          </p:cNvSpPr>
          <p:nvPr/>
        </p:nvSpPr>
        <p:spPr bwMode="auto">
          <a:xfrm>
            <a:off x="5638800" y="41148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441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33400" y="620688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Jedoch zeigt dieselbe Studie: je länger der Satz, umso kleiner ist der f0-Abstieg zwischen den ersten zwei Wörtern.</a:t>
            </a:r>
          </a:p>
        </p:txBody>
      </p:sp>
      <p:pic>
        <p:nvPicPr>
          <p:cNvPr id="2458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17308" r="8487" b="15190"/>
          <a:stretch>
            <a:fillRect/>
          </a:stretch>
        </p:blipFill>
        <p:spPr bwMode="auto">
          <a:xfrm>
            <a:off x="1828800" y="1535088"/>
            <a:ext cx="5029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687488"/>
            <a:ext cx="1828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f0-Unterschied zwischen den ersten zwei Wörtern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553200" y="4506888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7F7F7F"/>
                </a:solidFill>
                <a:latin typeface="Calibri" charset="0"/>
                <a:cs typeface="Calibri" charset="0"/>
              </a:rPr>
              <a:t>Satzlänge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56388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49530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42672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35052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2819400" y="4506888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2400" y="2144688"/>
            <a:ext cx="2362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2286000" y="3668688"/>
            <a:ext cx="2209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590" name="TextBox 15"/>
          <p:cNvSpPr txBox="1">
            <a:spLocks noChangeArrowheads="1"/>
          </p:cNvSpPr>
          <p:nvPr/>
        </p:nvSpPr>
        <p:spPr bwMode="auto">
          <a:xfrm>
            <a:off x="3352800" y="1839888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Frauen</a:t>
            </a:r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2362200" y="3059088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Männer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4800" y="4887888"/>
            <a:ext cx="8382000" cy="1657350"/>
            <a:chOff x="304800" y="4724400"/>
            <a:chExt cx="8382000" cy="1657350"/>
          </a:xfrm>
        </p:grpSpPr>
        <p:sp>
          <p:nvSpPr>
            <p:cNvPr id="24593" name="TextBox 3"/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7696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Daher wird in der Planung die Satzlänge doch berücksichtigt</a:t>
              </a:r>
            </a:p>
          </p:txBody>
        </p:sp>
        <p:sp>
          <p:nvSpPr>
            <p:cNvPr id="24594" name="TextBox 17"/>
            <p:cNvSpPr txBox="1">
              <a:spLocks noChangeArrowheads="1"/>
            </p:cNvSpPr>
            <p:nvPr/>
          </p:nvSpPr>
          <p:spPr bwMode="auto">
            <a:xfrm>
              <a:off x="609600" y="5181600"/>
              <a:ext cx="80772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Zugleich wurde in dieser Studie gezeigt, dass dieses Merkmal </a:t>
              </a:r>
              <a:r>
                <a:rPr lang="de-DE" b="1">
                  <a:latin typeface="Calibri" charset="0"/>
                  <a:cs typeface="Calibri" charset="0"/>
                </a:rPr>
                <a:t>nicht</a:t>
              </a:r>
              <a:r>
                <a:rPr lang="de-DE">
                  <a:latin typeface="Calibri" charset="0"/>
                  <a:cs typeface="Calibri" charset="0"/>
                </a:rPr>
                <a:t> in der Perzeption verwendet wird: Hörer konnten aus dem f0-Abstieg nicht einschätzen, wie lang die Äußerung ist.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04800" y="4876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" y="5257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1.2 Deklination und Prominenz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52400" y="6400800"/>
            <a:ext cx="899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>
                <a:latin typeface="Calibri" charset="0"/>
                <a:cs typeface="Calibri" charset="0"/>
              </a:rPr>
              <a:t>Pierrehumbert, J (1979)the perception of fundamental frequency declination. </a:t>
            </a:r>
            <a:r>
              <a:rPr lang="de-DE" sz="1400" i="1">
                <a:latin typeface="Calibri" charset="0"/>
                <a:cs typeface="Calibri" charset="0"/>
              </a:rPr>
              <a:t>J. Acoust. Soc. America</a:t>
            </a:r>
            <a:r>
              <a:rPr lang="de-DE" sz="1400">
                <a:latin typeface="Calibri" charset="0"/>
                <a:cs typeface="Calibri" charset="0"/>
              </a:rPr>
              <a:t>, 66, 363-369.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04800" y="6096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zwei f0-Gipfeln derselben Höhe wird der spätere Gipfel als prominenter wahrgenommen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(Pierrehumbert, 1979) </a:t>
            </a:r>
          </a:p>
        </p:txBody>
      </p:sp>
      <p:sp>
        <p:nvSpPr>
          <p:cNvPr id="7" name="Freeform 6"/>
          <p:cNvSpPr/>
          <p:nvPr/>
        </p:nvSpPr>
        <p:spPr>
          <a:xfrm>
            <a:off x="685800" y="1981200"/>
            <a:ext cx="4314825" cy="698500"/>
          </a:xfrm>
          <a:custGeom>
            <a:avLst/>
            <a:gdLst>
              <a:gd name="connsiteX0" fmla="*/ 0 w 4315549"/>
              <a:gd name="connsiteY0" fmla="*/ 698481 h 698481"/>
              <a:gd name="connsiteX1" fmla="*/ 110067 w 4315549"/>
              <a:gd name="connsiteY1" fmla="*/ 664614 h 698481"/>
              <a:gd name="connsiteX2" fmla="*/ 143934 w 4315549"/>
              <a:gd name="connsiteY2" fmla="*/ 656148 h 698481"/>
              <a:gd name="connsiteX3" fmla="*/ 262467 w 4315549"/>
              <a:gd name="connsiteY3" fmla="*/ 605348 h 698481"/>
              <a:gd name="connsiteX4" fmla="*/ 296334 w 4315549"/>
              <a:gd name="connsiteY4" fmla="*/ 579948 h 698481"/>
              <a:gd name="connsiteX5" fmla="*/ 330200 w 4315549"/>
              <a:gd name="connsiteY5" fmla="*/ 563014 h 698481"/>
              <a:gd name="connsiteX6" fmla="*/ 381000 w 4315549"/>
              <a:gd name="connsiteY6" fmla="*/ 512214 h 698481"/>
              <a:gd name="connsiteX7" fmla="*/ 440267 w 4315549"/>
              <a:gd name="connsiteY7" fmla="*/ 461414 h 698481"/>
              <a:gd name="connsiteX8" fmla="*/ 508000 w 4315549"/>
              <a:gd name="connsiteY8" fmla="*/ 393681 h 698481"/>
              <a:gd name="connsiteX9" fmla="*/ 524934 w 4315549"/>
              <a:gd name="connsiteY9" fmla="*/ 376748 h 698481"/>
              <a:gd name="connsiteX10" fmla="*/ 541867 w 4315549"/>
              <a:gd name="connsiteY10" fmla="*/ 351348 h 698481"/>
              <a:gd name="connsiteX11" fmla="*/ 592667 w 4315549"/>
              <a:gd name="connsiteY11" fmla="*/ 300548 h 698481"/>
              <a:gd name="connsiteX12" fmla="*/ 626534 w 4315549"/>
              <a:gd name="connsiteY12" fmla="*/ 249748 h 698481"/>
              <a:gd name="connsiteX13" fmla="*/ 643467 w 4315549"/>
              <a:gd name="connsiteY13" fmla="*/ 224348 h 698481"/>
              <a:gd name="connsiteX14" fmla="*/ 668867 w 4315549"/>
              <a:gd name="connsiteY14" fmla="*/ 182014 h 698481"/>
              <a:gd name="connsiteX15" fmla="*/ 694267 w 4315549"/>
              <a:gd name="connsiteY15" fmla="*/ 139681 h 698481"/>
              <a:gd name="connsiteX16" fmla="*/ 745067 w 4315549"/>
              <a:gd name="connsiteY16" fmla="*/ 97348 h 698481"/>
              <a:gd name="connsiteX17" fmla="*/ 770467 w 4315549"/>
              <a:gd name="connsiteY17" fmla="*/ 71948 h 698481"/>
              <a:gd name="connsiteX18" fmla="*/ 872067 w 4315549"/>
              <a:gd name="connsiteY18" fmla="*/ 29614 h 698481"/>
              <a:gd name="connsiteX19" fmla="*/ 965200 w 4315549"/>
              <a:gd name="connsiteY19" fmla="*/ 4214 h 698481"/>
              <a:gd name="connsiteX20" fmla="*/ 1126067 w 4315549"/>
              <a:gd name="connsiteY20" fmla="*/ 21148 h 698481"/>
              <a:gd name="connsiteX21" fmla="*/ 1176867 w 4315549"/>
              <a:gd name="connsiteY21" fmla="*/ 63481 h 698481"/>
              <a:gd name="connsiteX22" fmla="*/ 1236134 w 4315549"/>
              <a:gd name="connsiteY22" fmla="*/ 105814 h 698481"/>
              <a:gd name="connsiteX23" fmla="*/ 1278467 w 4315549"/>
              <a:gd name="connsiteY23" fmla="*/ 148148 h 698481"/>
              <a:gd name="connsiteX24" fmla="*/ 1303867 w 4315549"/>
              <a:gd name="connsiteY24" fmla="*/ 173548 h 698481"/>
              <a:gd name="connsiteX25" fmla="*/ 1320800 w 4315549"/>
              <a:gd name="connsiteY25" fmla="*/ 198948 h 698481"/>
              <a:gd name="connsiteX26" fmla="*/ 1397000 w 4315549"/>
              <a:gd name="connsiteY26" fmla="*/ 266681 h 698481"/>
              <a:gd name="connsiteX27" fmla="*/ 1413934 w 4315549"/>
              <a:gd name="connsiteY27" fmla="*/ 300548 h 698481"/>
              <a:gd name="connsiteX28" fmla="*/ 1490134 w 4315549"/>
              <a:gd name="connsiteY28" fmla="*/ 342881 h 698481"/>
              <a:gd name="connsiteX29" fmla="*/ 1515534 w 4315549"/>
              <a:gd name="connsiteY29" fmla="*/ 359814 h 698481"/>
              <a:gd name="connsiteX30" fmla="*/ 1540934 w 4315549"/>
              <a:gd name="connsiteY30" fmla="*/ 368281 h 698481"/>
              <a:gd name="connsiteX31" fmla="*/ 1625600 w 4315549"/>
              <a:gd name="connsiteY31" fmla="*/ 427548 h 698481"/>
              <a:gd name="connsiteX32" fmla="*/ 1676400 w 4315549"/>
              <a:gd name="connsiteY32" fmla="*/ 461414 h 698481"/>
              <a:gd name="connsiteX33" fmla="*/ 1693334 w 4315549"/>
              <a:gd name="connsiteY33" fmla="*/ 478348 h 698481"/>
              <a:gd name="connsiteX34" fmla="*/ 1769534 w 4315549"/>
              <a:gd name="connsiteY34" fmla="*/ 512214 h 698481"/>
              <a:gd name="connsiteX35" fmla="*/ 1837267 w 4315549"/>
              <a:gd name="connsiteY35" fmla="*/ 529148 h 698481"/>
              <a:gd name="connsiteX36" fmla="*/ 1862667 w 4315549"/>
              <a:gd name="connsiteY36" fmla="*/ 546081 h 698481"/>
              <a:gd name="connsiteX37" fmla="*/ 1930400 w 4315549"/>
              <a:gd name="connsiteY37" fmla="*/ 563014 h 698481"/>
              <a:gd name="connsiteX38" fmla="*/ 1955800 w 4315549"/>
              <a:gd name="connsiteY38" fmla="*/ 571481 h 698481"/>
              <a:gd name="connsiteX39" fmla="*/ 2032000 w 4315549"/>
              <a:gd name="connsiteY39" fmla="*/ 579948 h 698481"/>
              <a:gd name="connsiteX40" fmla="*/ 2336800 w 4315549"/>
              <a:gd name="connsiteY40" fmla="*/ 571481 h 698481"/>
              <a:gd name="connsiteX41" fmla="*/ 2446867 w 4315549"/>
              <a:gd name="connsiteY41" fmla="*/ 554548 h 698481"/>
              <a:gd name="connsiteX42" fmla="*/ 2523067 w 4315549"/>
              <a:gd name="connsiteY42" fmla="*/ 546081 h 698481"/>
              <a:gd name="connsiteX43" fmla="*/ 2556934 w 4315549"/>
              <a:gd name="connsiteY43" fmla="*/ 529148 h 698481"/>
              <a:gd name="connsiteX44" fmla="*/ 2582334 w 4315549"/>
              <a:gd name="connsiteY44" fmla="*/ 520681 h 698481"/>
              <a:gd name="connsiteX45" fmla="*/ 2658534 w 4315549"/>
              <a:gd name="connsiteY45" fmla="*/ 461414 h 698481"/>
              <a:gd name="connsiteX46" fmla="*/ 2692400 w 4315549"/>
              <a:gd name="connsiteY46" fmla="*/ 436014 h 698481"/>
              <a:gd name="connsiteX47" fmla="*/ 2777067 w 4315549"/>
              <a:gd name="connsiteY47" fmla="*/ 368281 h 698481"/>
              <a:gd name="connsiteX48" fmla="*/ 2870200 w 4315549"/>
              <a:gd name="connsiteY48" fmla="*/ 275148 h 698481"/>
              <a:gd name="connsiteX49" fmla="*/ 2895600 w 4315549"/>
              <a:gd name="connsiteY49" fmla="*/ 249748 h 698481"/>
              <a:gd name="connsiteX50" fmla="*/ 2912534 w 4315549"/>
              <a:gd name="connsiteY50" fmla="*/ 232814 h 698481"/>
              <a:gd name="connsiteX51" fmla="*/ 2946400 w 4315549"/>
              <a:gd name="connsiteY51" fmla="*/ 182014 h 698481"/>
              <a:gd name="connsiteX52" fmla="*/ 2963334 w 4315549"/>
              <a:gd name="connsiteY52" fmla="*/ 165081 h 698481"/>
              <a:gd name="connsiteX53" fmla="*/ 2980267 w 4315549"/>
              <a:gd name="connsiteY53" fmla="*/ 139681 h 698481"/>
              <a:gd name="connsiteX54" fmla="*/ 3031067 w 4315549"/>
              <a:gd name="connsiteY54" fmla="*/ 88881 h 698481"/>
              <a:gd name="connsiteX55" fmla="*/ 3081867 w 4315549"/>
              <a:gd name="connsiteY55" fmla="*/ 46548 h 698481"/>
              <a:gd name="connsiteX56" fmla="*/ 3132667 w 4315549"/>
              <a:gd name="connsiteY56" fmla="*/ 29614 h 698481"/>
              <a:gd name="connsiteX57" fmla="*/ 3158067 w 4315549"/>
              <a:gd name="connsiteY57" fmla="*/ 21148 h 698481"/>
              <a:gd name="connsiteX58" fmla="*/ 3183467 w 4315549"/>
              <a:gd name="connsiteY58" fmla="*/ 12681 h 698481"/>
              <a:gd name="connsiteX59" fmla="*/ 3395134 w 4315549"/>
              <a:gd name="connsiteY59" fmla="*/ 21148 h 698481"/>
              <a:gd name="connsiteX60" fmla="*/ 3445934 w 4315549"/>
              <a:gd name="connsiteY60" fmla="*/ 29614 h 698481"/>
              <a:gd name="connsiteX61" fmla="*/ 3496734 w 4315549"/>
              <a:gd name="connsiteY61" fmla="*/ 63481 h 698481"/>
              <a:gd name="connsiteX62" fmla="*/ 3522134 w 4315549"/>
              <a:gd name="connsiteY62" fmla="*/ 80414 h 698481"/>
              <a:gd name="connsiteX63" fmla="*/ 3539067 w 4315549"/>
              <a:gd name="connsiteY63" fmla="*/ 97348 h 698481"/>
              <a:gd name="connsiteX64" fmla="*/ 3589867 w 4315549"/>
              <a:gd name="connsiteY64" fmla="*/ 131214 h 698481"/>
              <a:gd name="connsiteX65" fmla="*/ 3725334 w 4315549"/>
              <a:gd name="connsiteY65" fmla="*/ 266681 h 698481"/>
              <a:gd name="connsiteX66" fmla="*/ 3750734 w 4315549"/>
              <a:gd name="connsiteY66" fmla="*/ 292081 h 698481"/>
              <a:gd name="connsiteX67" fmla="*/ 3776134 w 4315549"/>
              <a:gd name="connsiteY67" fmla="*/ 317481 h 698481"/>
              <a:gd name="connsiteX68" fmla="*/ 3826934 w 4315549"/>
              <a:gd name="connsiteY68" fmla="*/ 351348 h 698481"/>
              <a:gd name="connsiteX69" fmla="*/ 3886200 w 4315549"/>
              <a:gd name="connsiteY69" fmla="*/ 410614 h 698481"/>
              <a:gd name="connsiteX70" fmla="*/ 3911600 w 4315549"/>
              <a:gd name="connsiteY70" fmla="*/ 436014 h 698481"/>
              <a:gd name="connsiteX71" fmla="*/ 3937000 w 4315549"/>
              <a:gd name="connsiteY71" fmla="*/ 452948 h 698481"/>
              <a:gd name="connsiteX72" fmla="*/ 3953934 w 4315549"/>
              <a:gd name="connsiteY72" fmla="*/ 469881 h 698481"/>
              <a:gd name="connsiteX73" fmla="*/ 3979334 w 4315549"/>
              <a:gd name="connsiteY73" fmla="*/ 478348 h 698481"/>
              <a:gd name="connsiteX74" fmla="*/ 4047067 w 4315549"/>
              <a:gd name="connsiteY74" fmla="*/ 512214 h 698481"/>
              <a:gd name="connsiteX75" fmla="*/ 4072467 w 4315549"/>
              <a:gd name="connsiteY75" fmla="*/ 520681 h 698481"/>
              <a:gd name="connsiteX76" fmla="*/ 4106334 w 4315549"/>
              <a:gd name="connsiteY76" fmla="*/ 537614 h 698481"/>
              <a:gd name="connsiteX77" fmla="*/ 4157134 w 4315549"/>
              <a:gd name="connsiteY77" fmla="*/ 554548 h 698481"/>
              <a:gd name="connsiteX78" fmla="*/ 4182534 w 4315549"/>
              <a:gd name="connsiteY78" fmla="*/ 563014 h 698481"/>
              <a:gd name="connsiteX79" fmla="*/ 4233334 w 4315549"/>
              <a:gd name="connsiteY79" fmla="*/ 571481 h 698481"/>
              <a:gd name="connsiteX80" fmla="*/ 4309534 w 4315549"/>
              <a:gd name="connsiteY80" fmla="*/ 588414 h 6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315549" h="698481">
                <a:moveTo>
                  <a:pt x="0" y="698481"/>
                </a:moveTo>
                <a:lnTo>
                  <a:pt x="110067" y="664614"/>
                </a:lnTo>
                <a:cubicBezTo>
                  <a:pt x="121231" y="661331"/>
                  <a:pt x="132976" y="660062"/>
                  <a:pt x="143934" y="656148"/>
                </a:cubicBezTo>
                <a:cubicBezTo>
                  <a:pt x="156272" y="651742"/>
                  <a:pt x="236312" y="621695"/>
                  <a:pt x="262467" y="605348"/>
                </a:cubicBezTo>
                <a:cubicBezTo>
                  <a:pt x="274433" y="597869"/>
                  <a:pt x="284368" y="587427"/>
                  <a:pt x="296334" y="579948"/>
                </a:cubicBezTo>
                <a:cubicBezTo>
                  <a:pt x="307037" y="573259"/>
                  <a:pt x="320345" y="570899"/>
                  <a:pt x="330200" y="563014"/>
                </a:cubicBezTo>
                <a:cubicBezTo>
                  <a:pt x="348900" y="548054"/>
                  <a:pt x="361074" y="525497"/>
                  <a:pt x="381000" y="512214"/>
                </a:cubicBezTo>
                <a:cubicBezTo>
                  <a:pt x="419684" y="486425"/>
                  <a:pt x="399205" y="502476"/>
                  <a:pt x="440267" y="461414"/>
                </a:cubicBezTo>
                <a:lnTo>
                  <a:pt x="508000" y="393681"/>
                </a:lnTo>
                <a:cubicBezTo>
                  <a:pt x="513645" y="388037"/>
                  <a:pt x="520506" y="383390"/>
                  <a:pt x="524934" y="376748"/>
                </a:cubicBezTo>
                <a:cubicBezTo>
                  <a:pt x="530578" y="368281"/>
                  <a:pt x="535107" y="358953"/>
                  <a:pt x="541867" y="351348"/>
                </a:cubicBezTo>
                <a:cubicBezTo>
                  <a:pt x="557777" y="333449"/>
                  <a:pt x="579383" y="320473"/>
                  <a:pt x="592667" y="300548"/>
                </a:cubicBezTo>
                <a:lnTo>
                  <a:pt x="626534" y="249748"/>
                </a:lnTo>
                <a:cubicBezTo>
                  <a:pt x="632178" y="241281"/>
                  <a:pt x="640249" y="234001"/>
                  <a:pt x="643467" y="224348"/>
                </a:cubicBezTo>
                <a:cubicBezTo>
                  <a:pt x="660955" y="171886"/>
                  <a:pt x="639813" y="222691"/>
                  <a:pt x="668867" y="182014"/>
                </a:cubicBezTo>
                <a:cubicBezTo>
                  <a:pt x="678432" y="168623"/>
                  <a:pt x="684393" y="152846"/>
                  <a:pt x="694267" y="139681"/>
                </a:cubicBezTo>
                <a:cubicBezTo>
                  <a:pt x="719004" y="106699"/>
                  <a:pt x="716383" y="121251"/>
                  <a:pt x="745067" y="97348"/>
                </a:cubicBezTo>
                <a:cubicBezTo>
                  <a:pt x="754265" y="89683"/>
                  <a:pt x="760365" y="78376"/>
                  <a:pt x="770467" y="71948"/>
                </a:cubicBezTo>
                <a:cubicBezTo>
                  <a:pt x="835744" y="30408"/>
                  <a:pt x="819641" y="45342"/>
                  <a:pt x="872067" y="29614"/>
                </a:cubicBezTo>
                <a:cubicBezTo>
                  <a:pt x="958002" y="3834"/>
                  <a:pt x="888044" y="19646"/>
                  <a:pt x="965200" y="4214"/>
                </a:cubicBezTo>
                <a:cubicBezTo>
                  <a:pt x="977638" y="4991"/>
                  <a:pt x="1083771" y="0"/>
                  <a:pt x="1126067" y="21148"/>
                </a:cubicBezTo>
                <a:cubicBezTo>
                  <a:pt x="1157600" y="36915"/>
                  <a:pt x="1148778" y="40073"/>
                  <a:pt x="1176867" y="63481"/>
                </a:cubicBezTo>
                <a:cubicBezTo>
                  <a:pt x="1249689" y="124165"/>
                  <a:pt x="1144646" y="24491"/>
                  <a:pt x="1236134" y="105814"/>
                </a:cubicBezTo>
                <a:cubicBezTo>
                  <a:pt x="1251049" y="119072"/>
                  <a:pt x="1264356" y="134037"/>
                  <a:pt x="1278467" y="148148"/>
                </a:cubicBezTo>
                <a:cubicBezTo>
                  <a:pt x="1286934" y="156615"/>
                  <a:pt x="1297225" y="163585"/>
                  <a:pt x="1303867" y="173548"/>
                </a:cubicBezTo>
                <a:cubicBezTo>
                  <a:pt x="1309511" y="182015"/>
                  <a:pt x="1314099" y="191290"/>
                  <a:pt x="1320800" y="198948"/>
                </a:cubicBezTo>
                <a:cubicBezTo>
                  <a:pt x="1354087" y="236989"/>
                  <a:pt x="1360622" y="239397"/>
                  <a:pt x="1397000" y="266681"/>
                </a:cubicBezTo>
                <a:cubicBezTo>
                  <a:pt x="1402645" y="277970"/>
                  <a:pt x="1405009" y="291623"/>
                  <a:pt x="1413934" y="300548"/>
                </a:cubicBezTo>
                <a:cubicBezTo>
                  <a:pt x="1428038" y="314652"/>
                  <a:pt x="1471500" y="332233"/>
                  <a:pt x="1490134" y="342881"/>
                </a:cubicBezTo>
                <a:cubicBezTo>
                  <a:pt x="1498969" y="347929"/>
                  <a:pt x="1506433" y="355263"/>
                  <a:pt x="1515534" y="359814"/>
                </a:cubicBezTo>
                <a:cubicBezTo>
                  <a:pt x="1523516" y="363805"/>
                  <a:pt x="1533132" y="363947"/>
                  <a:pt x="1540934" y="368281"/>
                </a:cubicBezTo>
                <a:cubicBezTo>
                  <a:pt x="1580410" y="390212"/>
                  <a:pt x="1591446" y="403640"/>
                  <a:pt x="1625600" y="427548"/>
                </a:cubicBezTo>
                <a:cubicBezTo>
                  <a:pt x="1642272" y="439219"/>
                  <a:pt x="1662010" y="447024"/>
                  <a:pt x="1676400" y="461414"/>
                </a:cubicBezTo>
                <a:cubicBezTo>
                  <a:pt x="1682045" y="467059"/>
                  <a:pt x="1687100" y="473361"/>
                  <a:pt x="1693334" y="478348"/>
                </a:cubicBezTo>
                <a:cubicBezTo>
                  <a:pt x="1718606" y="498565"/>
                  <a:pt x="1735357" y="503669"/>
                  <a:pt x="1769534" y="512214"/>
                </a:cubicBezTo>
                <a:lnTo>
                  <a:pt x="1837267" y="529148"/>
                </a:lnTo>
                <a:cubicBezTo>
                  <a:pt x="1845734" y="534792"/>
                  <a:pt x="1853566" y="541530"/>
                  <a:pt x="1862667" y="546081"/>
                </a:cubicBezTo>
                <a:cubicBezTo>
                  <a:pt x="1882024" y="555760"/>
                  <a:pt x="1911072" y="558182"/>
                  <a:pt x="1930400" y="563014"/>
                </a:cubicBezTo>
                <a:cubicBezTo>
                  <a:pt x="1939058" y="565179"/>
                  <a:pt x="1946997" y="570014"/>
                  <a:pt x="1955800" y="571481"/>
                </a:cubicBezTo>
                <a:cubicBezTo>
                  <a:pt x="1981009" y="575683"/>
                  <a:pt x="2006600" y="577126"/>
                  <a:pt x="2032000" y="579948"/>
                </a:cubicBezTo>
                <a:lnTo>
                  <a:pt x="2336800" y="571481"/>
                </a:lnTo>
                <a:cubicBezTo>
                  <a:pt x="2484294" y="564925"/>
                  <a:pt x="2361011" y="567756"/>
                  <a:pt x="2446867" y="554548"/>
                </a:cubicBezTo>
                <a:cubicBezTo>
                  <a:pt x="2472126" y="550662"/>
                  <a:pt x="2497667" y="548903"/>
                  <a:pt x="2523067" y="546081"/>
                </a:cubicBezTo>
                <a:cubicBezTo>
                  <a:pt x="2534356" y="540437"/>
                  <a:pt x="2545333" y="534120"/>
                  <a:pt x="2556934" y="529148"/>
                </a:cubicBezTo>
                <a:cubicBezTo>
                  <a:pt x="2565137" y="525632"/>
                  <a:pt x="2574908" y="525632"/>
                  <a:pt x="2582334" y="520681"/>
                </a:cubicBezTo>
                <a:cubicBezTo>
                  <a:pt x="2609108" y="502832"/>
                  <a:pt x="2633029" y="481034"/>
                  <a:pt x="2658534" y="461414"/>
                </a:cubicBezTo>
                <a:cubicBezTo>
                  <a:pt x="2669719" y="452810"/>
                  <a:pt x="2682422" y="445992"/>
                  <a:pt x="2692400" y="436014"/>
                </a:cubicBezTo>
                <a:cubicBezTo>
                  <a:pt x="2752125" y="376289"/>
                  <a:pt x="2721781" y="395923"/>
                  <a:pt x="2777067" y="368281"/>
                </a:cubicBezTo>
                <a:lnTo>
                  <a:pt x="2870200" y="275148"/>
                </a:lnTo>
                <a:lnTo>
                  <a:pt x="2895600" y="249748"/>
                </a:lnTo>
                <a:cubicBezTo>
                  <a:pt x="2901245" y="244103"/>
                  <a:pt x="2908106" y="239456"/>
                  <a:pt x="2912534" y="232814"/>
                </a:cubicBezTo>
                <a:cubicBezTo>
                  <a:pt x="2923823" y="215881"/>
                  <a:pt x="2932009" y="196404"/>
                  <a:pt x="2946400" y="182014"/>
                </a:cubicBezTo>
                <a:cubicBezTo>
                  <a:pt x="2952045" y="176370"/>
                  <a:pt x="2958347" y="171314"/>
                  <a:pt x="2963334" y="165081"/>
                </a:cubicBezTo>
                <a:cubicBezTo>
                  <a:pt x="2969691" y="157135"/>
                  <a:pt x="2973507" y="147286"/>
                  <a:pt x="2980267" y="139681"/>
                </a:cubicBezTo>
                <a:cubicBezTo>
                  <a:pt x="2996177" y="121782"/>
                  <a:pt x="3014134" y="105814"/>
                  <a:pt x="3031067" y="88881"/>
                </a:cubicBezTo>
                <a:cubicBezTo>
                  <a:pt x="3047019" y="72929"/>
                  <a:pt x="3060648" y="55979"/>
                  <a:pt x="3081867" y="46548"/>
                </a:cubicBezTo>
                <a:cubicBezTo>
                  <a:pt x="3098178" y="39299"/>
                  <a:pt x="3115734" y="35258"/>
                  <a:pt x="3132667" y="29614"/>
                </a:cubicBezTo>
                <a:lnTo>
                  <a:pt x="3158067" y="21148"/>
                </a:lnTo>
                <a:lnTo>
                  <a:pt x="3183467" y="12681"/>
                </a:lnTo>
                <a:cubicBezTo>
                  <a:pt x="3254023" y="15503"/>
                  <a:pt x="3324668" y="16602"/>
                  <a:pt x="3395134" y="21148"/>
                </a:cubicBezTo>
                <a:cubicBezTo>
                  <a:pt x="3412265" y="22253"/>
                  <a:pt x="3430088" y="23011"/>
                  <a:pt x="3445934" y="29614"/>
                </a:cubicBezTo>
                <a:cubicBezTo>
                  <a:pt x="3464720" y="37441"/>
                  <a:pt x="3479801" y="52192"/>
                  <a:pt x="3496734" y="63481"/>
                </a:cubicBezTo>
                <a:cubicBezTo>
                  <a:pt x="3505201" y="69125"/>
                  <a:pt x="3514939" y="73219"/>
                  <a:pt x="3522134" y="80414"/>
                </a:cubicBezTo>
                <a:cubicBezTo>
                  <a:pt x="3527778" y="86059"/>
                  <a:pt x="3532681" y="92558"/>
                  <a:pt x="3539067" y="97348"/>
                </a:cubicBezTo>
                <a:cubicBezTo>
                  <a:pt x="3555348" y="109559"/>
                  <a:pt x="3575477" y="116824"/>
                  <a:pt x="3589867" y="131214"/>
                </a:cubicBezTo>
                <a:lnTo>
                  <a:pt x="3725334" y="266681"/>
                </a:lnTo>
                <a:lnTo>
                  <a:pt x="3750734" y="292081"/>
                </a:lnTo>
                <a:cubicBezTo>
                  <a:pt x="3759201" y="300548"/>
                  <a:pt x="3766171" y="310839"/>
                  <a:pt x="3776134" y="317481"/>
                </a:cubicBezTo>
                <a:cubicBezTo>
                  <a:pt x="3793067" y="328770"/>
                  <a:pt x="3812543" y="336957"/>
                  <a:pt x="3826934" y="351348"/>
                </a:cubicBezTo>
                <a:lnTo>
                  <a:pt x="3886200" y="410614"/>
                </a:lnTo>
                <a:cubicBezTo>
                  <a:pt x="3894667" y="419081"/>
                  <a:pt x="3901637" y="429372"/>
                  <a:pt x="3911600" y="436014"/>
                </a:cubicBezTo>
                <a:cubicBezTo>
                  <a:pt x="3920067" y="441659"/>
                  <a:pt x="3929054" y="446591"/>
                  <a:pt x="3937000" y="452948"/>
                </a:cubicBezTo>
                <a:cubicBezTo>
                  <a:pt x="3943233" y="457935"/>
                  <a:pt x="3947089" y="465774"/>
                  <a:pt x="3953934" y="469881"/>
                </a:cubicBezTo>
                <a:cubicBezTo>
                  <a:pt x="3961587" y="474473"/>
                  <a:pt x="3971209" y="474655"/>
                  <a:pt x="3979334" y="478348"/>
                </a:cubicBezTo>
                <a:cubicBezTo>
                  <a:pt x="4002314" y="488793"/>
                  <a:pt x="4023120" y="504231"/>
                  <a:pt x="4047067" y="512214"/>
                </a:cubicBezTo>
                <a:cubicBezTo>
                  <a:pt x="4055534" y="515036"/>
                  <a:pt x="4064264" y="517165"/>
                  <a:pt x="4072467" y="520681"/>
                </a:cubicBezTo>
                <a:cubicBezTo>
                  <a:pt x="4084068" y="525653"/>
                  <a:pt x="4094615" y="532927"/>
                  <a:pt x="4106334" y="537614"/>
                </a:cubicBezTo>
                <a:cubicBezTo>
                  <a:pt x="4122907" y="544243"/>
                  <a:pt x="4140201" y="548904"/>
                  <a:pt x="4157134" y="554548"/>
                </a:cubicBezTo>
                <a:cubicBezTo>
                  <a:pt x="4165601" y="557370"/>
                  <a:pt x="4173731" y="561547"/>
                  <a:pt x="4182534" y="563014"/>
                </a:cubicBezTo>
                <a:cubicBezTo>
                  <a:pt x="4199467" y="565836"/>
                  <a:pt x="4216548" y="567884"/>
                  <a:pt x="4233334" y="571481"/>
                </a:cubicBezTo>
                <a:cubicBezTo>
                  <a:pt x="4315549" y="589099"/>
                  <a:pt x="4276370" y="588414"/>
                  <a:pt x="4309534" y="58841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846138" y="1968500"/>
            <a:ext cx="4343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457200" y="28194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weil Hörer eine f0-Senkung wegen Deklination erwarten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3429000"/>
            <a:ext cx="8763000" cy="2819400"/>
            <a:chOff x="381000" y="3429000"/>
            <a:chExt cx="8763000" cy="2819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14400" y="4343400"/>
              <a:ext cx="5029200" cy="19050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905794" y="4342606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11" name="TextBox 21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8862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d.h. die relativen Prominenzentscheidungen beruhen auf dem f0-Abstand zu einem </a:t>
              </a:r>
              <a:r>
                <a:rPr lang="de-DE" b="1">
                  <a:latin typeface="Calibri" charset="0"/>
                  <a:cs typeface="Calibri" charset="0"/>
                </a:rPr>
                <a:t>Baseline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25612" name="TextBox 22"/>
            <p:cNvSpPr txBox="1">
              <a:spLocks noChangeArrowheads="1"/>
            </p:cNvSpPr>
            <p:nvPr/>
          </p:nvSpPr>
          <p:spPr bwMode="auto">
            <a:xfrm>
              <a:off x="2362200" y="41148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25613" name="TextBox 23"/>
            <p:cNvSpPr txBox="1">
              <a:spLocks noChangeArrowheads="1"/>
            </p:cNvSpPr>
            <p:nvPr/>
          </p:nvSpPr>
          <p:spPr bwMode="auto">
            <a:xfrm>
              <a:off x="4419600" y="48006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25614" name="TextBox 25"/>
            <p:cNvSpPr txBox="1">
              <a:spLocks noChangeArrowheads="1"/>
            </p:cNvSpPr>
            <p:nvPr/>
          </p:nvSpPr>
          <p:spPr bwMode="auto">
            <a:xfrm>
              <a:off x="381000" y="5257800"/>
              <a:ext cx="1447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Baseline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1524000" y="5181600"/>
              <a:ext cx="1524000" cy="3048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914400" y="3733800"/>
              <a:ext cx="4910138" cy="2405063"/>
            </a:xfrm>
            <a:custGeom>
              <a:avLst/>
              <a:gdLst>
                <a:gd name="connsiteX0" fmla="*/ 0 w 4910667"/>
                <a:gd name="connsiteY0" fmla="*/ 694266 h 2404533"/>
                <a:gd name="connsiteX1" fmla="*/ 50800 w 4910667"/>
                <a:gd name="connsiteY1" fmla="*/ 702733 h 2404533"/>
                <a:gd name="connsiteX2" fmla="*/ 186267 w 4910667"/>
                <a:gd name="connsiteY2" fmla="*/ 685800 h 2404533"/>
                <a:gd name="connsiteX3" fmla="*/ 220133 w 4910667"/>
                <a:gd name="connsiteY3" fmla="*/ 677333 h 2404533"/>
                <a:gd name="connsiteX4" fmla="*/ 372533 w 4910667"/>
                <a:gd name="connsiteY4" fmla="*/ 660400 h 2404533"/>
                <a:gd name="connsiteX5" fmla="*/ 516467 w 4910667"/>
                <a:gd name="connsiteY5" fmla="*/ 635000 h 2404533"/>
                <a:gd name="connsiteX6" fmla="*/ 541867 w 4910667"/>
                <a:gd name="connsiteY6" fmla="*/ 626533 h 2404533"/>
                <a:gd name="connsiteX7" fmla="*/ 558800 w 4910667"/>
                <a:gd name="connsiteY7" fmla="*/ 601133 h 2404533"/>
                <a:gd name="connsiteX8" fmla="*/ 601133 w 4910667"/>
                <a:gd name="connsiteY8" fmla="*/ 592666 h 2404533"/>
                <a:gd name="connsiteX9" fmla="*/ 626533 w 4910667"/>
                <a:gd name="connsiteY9" fmla="*/ 575733 h 2404533"/>
                <a:gd name="connsiteX10" fmla="*/ 651933 w 4910667"/>
                <a:gd name="connsiteY10" fmla="*/ 550333 h 2404533"/>
                <a:gd name="connsiteX11" fmla="*/ 685800 w 4910667"/>
                <a:gd name="connsiteY11" fmla="*/ 541866 h 2404533"/>
                <a:gd name="connsiteX12" fmla="*/ 711200 w 4910667"/>
                <a:gd name="connsiteY12" fmla="*/ 524933 h 2404533"/>
                <a:gd name="connsiteX13" fmla="*/ 728133 w 4910667"/>
                <a:gd name="connsiteY13" fmla="*/ 499533 h 2404533"/>
                <a:gd name="connsiteX14" fmla="*/ 753533 w 4910667"/>
                <a:gd name="connsiteY14" fmla="*/ 491066 h 2404533"/>
                <a:gd name="connsiteX15" fmla="*/ 778933 w 4910667"/>
                <a:gd name="connsiteY15" fmla="*/ 474133 h 2404533"/>
                <a:gd name="connsiteX16" fmla="*/ 863600 w 4910667"/>
                <a:gd name="connsiteY16" fmla="*/ 457200 h 2404533"/>
                <a:gd name="connsiteX17" fmla="*/ 889000 w 4910667"/>
                <a:gd name="connsiteY17" fmla="*/ 440266 h 2404533"/>
                <a:gd name="connsiteX18" fmla="*/ 922867 w 4910667"/>
                <a:gd name="connsiteY18" fmla="*/ 423333 h 2404533"/>
                <a:gd name="connsiteX19" fmla="*/ 990600 w 4910667"/>
                <a:gd name="connsiteY19" fmla="*/ 372533 h 2404533"/>
                <a:gd name="connsiteX20" fmla="*/ 1016000 w 4910667"/>
                <a:gd name="connsiteY20" fmla="*/ 364066 h 2404533"/>
                <a:gd name="connsiteX21" fmla="*/ 1066800 w 4910667"/>
                <a:gd name="connsiteY21" fmla="*/ 330200 h 2404533"/>
                <a:gd name="connsiteX22" fmla="*/ 1092200 w 4910667"/>
                <a:gd name="connsiteY22" fmla="*/ 313266 h 2404533"/>
                <a:gd name="connsiteX23" fmla="*/ 1117600 w 4910667"/>
                <a:gd name="connsiteY23" fmla="*/ 304800 h 2404533"/>
                <a:gd name="connsiteX24" fmla="*/ 1168400 w 4910667"/>
                <a:gd name="connsiteY24" fmla="*/ 270933 h 2404533"/>
                <a:gd name="connsiteX25" fmla="*/ 1244600 w 4910667"/>
                <a:gd name="connsiteY25" fmla="*/ 228600 h 2404533"/>
                <a:gd name="connsiteX26" fmla="*/ 1286933 w 4910667"/>
                <a:gd name="connsiteY26" fmla="*/ 186266 h 2404533"/>
                <a:gd name="connsiteX27" fmla="*/ 1320800 w 4910667"/>
                <a:gd name="connsiteY27" fmla="*/ 160866 h 2404533"/>
                <a:gd name="connsiteX28" fmla="*/ 1371600 w 4910667"/>
                <a:gd name="connsiteY28" fmla="*/ 127000 h 2404533"/>
                <a:gd name="connsiteX29" fmla="*/ 1422400 w 4910667"/>
                <a:gd name="connsiteY29" fmla="*/ 93133 h 2404533"/>
                <a:gd name="connsiteX30" fmla="*/ 1447800 w 4910667"/>
                <a:gd name="connsiteY30" fmla="*/ 76200 h 2404533"/>
                <a:gd name="connsiteX31" fmla="*/ 1473200 w 4910667"/>
                <a:gd name="connsiteY31" fmla="*/ 50800 h 2404533"/>
                <a:gd name="connsiteX32" fmla="*/ 1498600 w 4910667"/>
                <a:gd name="connsiteY32" fmla="*/ 42333 h 2404533"/>
                <a:gd name="connsiteX33" fmla="*/ 1515533 w 4910667"/>
                <a:gd name="connsiteY33" fmla="*/ 16933 h 2404533"/>
                <a:gd name="connsiteX34" fmla="*/ 1600200 w 4910667"/>
                <a:gd name="connsiteY34" fmla="*/ 0 h 2404533"/>
                <a:gd name="connsiteX35" fmla="*/ 1676400 w 4910667"/>
                <a:gd name="connsiteY35" fmla="*/ 8466 h 2404533"/>
                <a:gd name="connsiteX36" fmla="*/ 1710267 w 4910667"/>
                <a:gd name="connsiteY36" fmla="*/ 50800 h 2404533"/>
                <a:gd name="connsiteX37" fmla="*/ 1735667 w 4910667"/>
                <a:gd name="connsiteY37" fmla="*/ 59266 h 2404533"/>
                <a:gd name="connsiteX38" fmla="*/ 1752600 w 4910667"/>
                <a:gd name="connsiteY38" fmla="*/ 84666 h 2404533"/>
                <a:gd name="connsiteX39" fmla="*/ 1761067 w 4910667"/>
                <a:gd name="connsiteY39" fmla="*/ 110066 h 2404533"/>
                <a:gd name="connsiteX40" fmla="*/ 1786467 w 4910667"/>
                <a:gd name="connsiteY40" fmla="*/ 118533 h 2404533"/>
                <a:gd name="connsiteX41" fmla="*/ 1828800 w 4910667"/>
                <a:gd name="connsiteY41" fmla="*/ 194733 h 2404533"/>
                <a:gd name="connsiteX42" fmla="*/ 1845733 w 4910667"/>
                <a:gd name="connsiteY42" fmla="*/ 220133 h 2404533"/>
                <a:gd name="connsiteX43" fmla="*/ 1888067 w 4910667"/>
                <a:gd name="connsiteY43" fmla="*/ 304800 h 2404533"/>
                <a:gd name="connsiteX44" fmla="*/ 1905000 w 4910667"/>
                <a:gd name="connsiteY44" fmla="*/ 338666 h 2404533"/>
                <a:gd name="connsiteX45" fmla="*/ 1938867 w 4910667"/>
                <a:gd name="connsiteY45" fmla="*/ 389466 h 2404533"/>
                <a:gd name="connsiteX46" fmla="*/ 1964267 w 4910667"/>
                <a:gd name="connsiteY46" fmla="*/ 440266 h 2404533"/>
                <a:gd name="connsiteX47" fmla="*/ 1981200 w 4910667"/>
                <a:gd name="connsiteY47" fmla="*/ 491066 h 2404533"/>
                <a:gd name="connsiteX48" fmla="*/ 1998133 w 4910667"/>
                <a:gd name="connsiteY48" fmla="*/ 550333 h 2404533"/>
                <a:gd name="connsiteX49" fmla="*/ 2015067 w 4910667"/>
                <a:gd name="connsiteY49" fmla="*/ 575733 h 2404533"/>
                <a:gd name="connsiteX50" fmla="*/ 2040467 w 4910667"/>
                <a:gd name="connsiteY50" fmla="*/ 618066 h 2404533"/>
                <a:gd name="connsiteX51" fmla="*/ 2057400 w 4910667"/>
                <a:gd name="connsiteY51" fmla="*/ 660400 h 2404533"/>
                <a:gd name="connsiteX52" fmla="*/ 2074333 w 4910667"/>
                <a:gd name="connsiteY52" fmla="*/ 711200 h 2404533"/>
                <a:gd name="connsiteX53" fmla="*/ 2082800 w 4910667"/>
                <a:gd name="connsiteY53" fmla="*/ 736600 h 2404533"/>
                <a:gd name="connsiteX54" fmla="*/ 2091267 w 4910667"/>
                <a:gd name="connsiteY54" fmla="*/ 762000 h 2404533"/>
                <a:gd name="connsiteX55" fmla="*/ 2099733 w 4910667"/>
                <a:gd name="connsiteY55" fmla="*/ 795866 h 2404533"/>
                <a:gd name="connsiteX56" fmla="*/ 2108200 w 4910667"/>
                <a:gd name="connsiteY56" fmla="*/ 821266 h 2404533"/>
                <a:gd name="connsiteX57" fmla="*/ 2150533 w 4910667"/>
                <a:gd name="connsiteY57" fmla="*/ 863600 h 2404533"/>
                <a:gd name="connsiteX58" fmla="*/ 2167467 w 4910667"/>
                <a:gd name="connsiteY58" fmla="*/ 905933 h 2404533"/>
                <a:gd name="connsiteX59" fmla="*/ 2209800 w 4910667"/>
                <a:gd name="connsiteY59" fmla="*/ 956733 h 2404533"/>
                <a:gd name="connsiteX60" fmla="*/ 2243667 w 4910667"/>
                <a:gd name="connsiteY60" fmla="*/ 999066 h 2404533"/>
                <a:gd name="connsiteX61" fmla="*/ 2277533 w 4910667"/>
                <a:gd name="connsiteY61" fmla="*/ 1032933 h 2404533"/>
                <a:gd name="connsiteX62" fmla="*/ 2294467 w 4910667"/>
                <a:gd name="connsiteY62" fmla="*/ 1049866 h 2404533"/>
                <a:gd name="connsiteX63" fmla="*/ 2319867 w 4910667"/>
                <a:gd name="connsiteY63" fmla="*/ 1083733 h 2404533"/>
                <a:gd name="connsiteX64" fmla="*/ 2370667 w 4910667"/>
                <a:gd name="connsiteY64" fmla="*/ 1109133 h 2404533"/>
                <a:gd name="connsiteX65" fmla="*/ 2413000 w 4910667"/>
                <a:gd name="connsiteY65" fmla="*/ 1143000 h 2404533"/>
                <a:gd name="connsiteX66" fmla="*/ 2480733 w 4910667"/>
                <a:gd name="connsiteY66" fmla="*/ 1159933 h 2404533"/>
                <a:gd name="connsiteX67" fmla="*/ 2506133 w 4910667"/>
                <a:gd name="connsiteY67" fmla="*/ 1168400 h 2404533"/>
                <a:gd name="connsiteX68" fmla="*/ 2540000 w 4910667"/>
                <a:gd name="connsiteY68" fmla="*/ 1185333 h 2404533"/>
                <a:gd name="connsiteX69" fmla="*/ 2683933 w 4910667"/>
                <a:gd name="connsiteY69" fmla="*/ 1210733 h 2404533"/>
                <a:gd name="connsiteX70" fmla="*/ 2777067 w 4910667"/>
                <a:gd name="connsiteY70" fmla="*/ 1244600 h 2404533"/>
                <a:gd name="connsiteX71" fmla="*/ 2912533 w 4910667"/>
                <a:gd name="connsiteY71" fmla="*/ 1227666 h 2404533"/>
                <a:gd name="connsiteX72" fmla="*/ 2971800 w 4910667"/>
                <a:gd name="connsiteY72" fmla="*/ 1210733 h 2404533"/>
                <a:gd name="connsiteX73" fmla="*/ 3014133 w 4910667"/>
                <a:gd name="connsiteY73" fmla="*/ 1193800 h 2404533"/>
                <a:gd name="connsiteX74" fmla="*/ 3064933 w 4910667"/>
                <a:gd name="connsiteY74" fmla="*/ 1168400 h 2404533"/>
                <a:gd name="connsiteX75" fmla="*/ 3115733 w 4910667"/>
                <a:gd name="connsiteY75" fmla="*/ 1126066 h 2404533"/>
                <a:gd name="connsiteX76" fmla="*/ 3200400 w 4910667"/>
                <a:gd name="connsiteY76" fmla="*/ 1066800 h 2404533"/>
                <a:gd name="connsiteX77" fmla="*/ 3234267 w 4910667"/>
                <a:gd name="connsiteY77" fmla="*/ 1032933 h 2404533"/>
                <a:gd name="connsiteX78" fmla="*/ 3310467 w 4910667"/>
                <a:gd name="connsiteY78" fmla="*/ 982133 h 2404533"/>
                <a:gd name="connsiteX79" fmla="*/ 3335867 w 4910667"/>
                <a:gd name="connsiteY79" fmla="*/ 965200 h 2404533"/>
                <a:gd name="connsiteX80" fmla="*/ 3395133 w 4910667"/>
                <a:gd name="connsiteY80" fmla="*/ 905933 h 2404533"/>
                <a:gd name="connsiteX81" fmla="*/ 3412067 w 4910667"/>
                <a:gd name="connsiteY81" fmla="*/ 880533 h 2404533"/>
                <a:gd name="connsiteX82" fmla="*/ 3462867 w 4910667"/>
                <a:gd name="connsiteY82" fmla="*/ 855133 h 2404533"/>
                <a:gd name="connsiteX83" fmla="*/ 3505200 w 4910667"/>
                <a:gd name="connsiteY83" fmla="*/ 821266 h 2404533"/>
                <a:gd name="connsiteX84" fmla="*/ 3539067 w 4910667"/>
                <a:gd name="connsiteY84" fmla="*/ 804333 h 2404533"/>
                <a:gd name="connsiteX85" fmla="*/ 3589867 w 4910667"/>
                <a:gd name="connsiteY85" fmla="*/ 787400 h 2404533"/>
                <a:gd name="connsiteX86" fmla="*/ 3793067 w 4910667"/>
                <a:gd name="connsiteY86" fmla="*/ 795866 h 2404533"/>
                <a:gd name="connsiteX87" fmla="*/ 3818467 w 4910667"/>
                <a:gd name="connsiteY87" fmla="*/ 812800 h 2404533"/>
                <a:gd name="connsiteX88" fmla="*/ 3877733 w 4910667"/>
                <a:gd name="connsiteY88" fmla="*/ 846666 h 2404533"/>
                <a:gd name="connsiteX89" fmla="*/ 3920067 w 4910667"/>
                <a:gd name="connsiteY89" fmla="*/ 889000 h 2404533"/>
                <a:gd name="connsiteX90" fmla="*/ 3945467 w 4910667"/>
                <a:gd name="connsiteY90" fmla="*/ 931333 h 2404533"/>
                <a:gd name="connsiteX91" fmla="*/ 3970867 w 4910667"/>
                <a:gd name="connsiteY91" fmla="*/ 982133 h 2404533"/>
                <a:gd name="connsiteX92" fmla="*/ 3996267 w 4910667"/>
                <a:gd name="connsiteY92" fmla="*/ 1024466 h 2404533"/>
                <a:gd name="connsiteX93" fmla="*/ 4038600 w 4910667"/>
                <a:gd name="connsiteY93" fmla="*/ 1100666 h 2404533"/>
                <a:gd name="connsiteX94" fmla="*/ 4047067 w 4910667"/>
                <a:gd name="connsiteY94" fmla="*/ 1126066 h 2404533"/>
                <a:gd name="connsiteX95" fmla="*/ 4064000 w 4910667"/>
                <a:gd name="connsiteY95" fmla="*/ 1151466 h 2404533"/>
                <a:gd name="connsiteX96" fmla="*/ 4089400 w 4910667"/>
                <a:gd name="connsiteY96" fmla="*/ 1270000 h 2404533"/>
                <a:gd name="connsiteX97" fmla="*/ 4106333 w 4910667"/>
                <a:gd name="connsiteY97" fmla="*/ 1295400 h 2404533"/>
                <a:gd name="connsiteX98" fmla="*/ 4114800 w 4910667"/>
                <a:gd name="connsiteY98" fmla="*/ 1346200 h 2404533"/>
                <a:gd name="connsiteX99" fmla="*/ 4131733 w 4910667"/>
                <a:gd name="connsiteY99" fmla="*/ 1380066 h 2404533"/>
                <a:gd name="connsiteX100" fmla="*/ 4140200 w 4910667"/>
                <a:gd name="connsiteY100" fmla="*/ 1430866 h 2404533"/>
                <a:gd name="connsiteX101" fmla="*/ 4148667 w 4910667"/>
                <a:gd name="connsiteY101" fmla="*/ 1464733 h 2404533"/>
                <a:gd name="connsiteX102" fmla="*/ 4157133 w 4910667"/>
                <a:gd name="connsiteY102" fmla="*/ 1515533 h 2404533"/>
                <a:gd name="connsiteX103" fmla="*/ 4165600 w 4910667"/>
                <a:gd name="connsiteY103" fmla="*/ 1583266 h 2404533"/>
                <a:gd name="connsiteX104" fmla="*/ 4182533 w 4910667"/>
                <a:gd name="connsiteY104" fmla="*/ 1617133 h 2404533"/>
                <a:gd name="connsiteX105" fmla="*/ 4216400 w 4910667"/>
                <a:gd name="connsiteY105" fmla="*/ 1710266 h 2404533"/>
                <a:gd name="connsiteX106" fmla="*/ 4233333 w 4910667"/>
                <a:gd name="connsiteY106" fmla="*/ 1752600 h 2404533"/>
                <a:gd name="connsiteX107" fmla="*/ 4250267 w 4910667"/>
                <a:gd name="connsiteY107" fmla="*/ 1811866 h 2404533"/>
                <a:gd name="connsiteX108" fmla="*/ 4301067 w 4910667"/>
                <a:gd name="connsiteY108" fmla="*/ 1879600 h 2404533"/>
                <a:gd name="connsiteX109" fmla="*/ 4351867 w 4910667"/>
                <a:gd name="connsiteY109" fmla="*/ 1921933 h 2404533"/>
                <a:gd name="connsiteX110" fmla="*/ 4368800 w 4910667"/>
                <a:gd name="connsiteY110" fmla="*/ 1947333 h 2404533"/>
                <a:gd name="connsiteX111" fmla="*/ 4419600 w 4910667"/>
                <a:gd name="connsiteY111" fmla="*/ 1981200 h 2404533"/>
                <a:gd name="connsiteX112" fmla="*/ 4445000 w 4910667"/>
                <a:gd name="connsiteY112" fmla="*/ 1998133 h 2404533"/>
                <a:gd name="connsiteX113" fmla="*/ 4470400 w 4910667"/>
                <a:gd name="connsiteY113" fmla="*/ 2015066 h 2404533"/>
                <a:gd name="connsiteX114" fmla="*/ 4495800 w 4910667"/>
                <a:gd name="connsiteY114" fmla="*/ 2023533 h 2404533"/>
                <a:gd name="connsiteX115" fmla="*/ 4538133 w 4910667"/>
                <a:gd name="connsiteY115" fmla="*/ 2065866 h 2404533"/>
                <a:gd name="connsiteX116" fmla="*/ 4555067 w 4910667"/>
                <a:gd name="connsiteY116" fmla="*/ 2082800 h 2404533"/>
                <a:gd name="connsiteX117" fmla="*/ 4605867 w 4910667"/>
                <a:gd name="connsiteY117" fmla="*/ 2108200 h 2404533"/>
                <a:gd name="connsiteX118" fmla="*/ 4622800 w 4910667"/>
                <a:gd name="connsiteY118" fmla="*/ 2133600 h 2404533"/>
                <a:gd name="connsiteX119" fmla="*/ 4673600 w 4910667"/>
                <a:gd name="connsiteY119" fmla="*/ 2167466 h 2404533"/>
                <a:gd name="connsiteX120" fmla="*/ 4690533 w 4910667"/>
                <a:gd name="connsiteY120" fmla="*/ 2184400 h 2404533"/>
                <a:gd name="connsiteX121" fmla="*/ 4699000 w 4910667"/>
                <a:gd name="connsiteY121" fmla="*/ 2209800 h 2404533"/>
                <a:gd name="connsiteX122" fmla="*/ 4724400 w 4910667"/>
                <a:gd name="connsiteY122" fmla="*/ 2226733 h 2404533"/>
                <a:gd name="connsiteX123" fmla="*/ 4758267 w 4910667"/>
                <a:gd name="connsiteY123" fmla="*/ 2252133 h 2404533"/>
                <a:gd name="connsiteX124" fmla="*/ 4775200 w 4910667"/>
                <a:gd name="connsiteY124" fmla="*/ 2277533 h 2404533"/>
                <a:gd name="connsiteX125" fmla="*/ 4800600 w 4910667"/>
                <a:gd name="connsiteY125" fmla="*/ 2294466 h 2404533"/>
                <a:gd name="connsiteX126" fmla="*/ 4842933 w 4910667"/>
                <a:gd name="connsiteY126" fmla="*/ 2345266 h 2404533"/>
                <a:gd name="connsiteX127" fmla="*/ 4859867 w 4910667"/>
                <a:gd name="connsiteY127" fmla="*/ 2370666 h 2404533"/>
                <a:gd name="connsiteX128" fmla="*/ 4910667 w 4910667"/>
                <a:gd name="connsiteY128" fmla="*/ 2404533 h 240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910667" h="2404533">
                  <a:moveTo>
                    <a:pt x="0" y="694266"/>
                  </a:moveTo>
                  <a:cubicBezTo>
                    <a:pt x="16933" y="697088"/>
                    <a:pt x="33651" y="703512"/>
                    <a:pt x="50800" y="702733"/>
                  </a:cubicBezTo>
                  <a:cubicBezTo>
                    <a:pt x="96260" y="700667"/>
                    <a:pt x="186267" y="685800"/>
                    <a:pt x="186267" y="685800"/>
                  </a:cubicBezTo>
                  <a:cubicBezTo>
                    <a:pt x="197556" y="682978"/>
                    <a:pt x="208604" y="678905"/>
                    <a:pt x="220133" y="677333"/>
                  </a:cubicBezTo>
                  <a:cubicBezTo>
                    <a:pt x="270777" y="670427"/>
                    <a:pt x="322413" y="670424"/>
                    <a:pt x="372533" y="660400"/>
                  </a:cubicBezTo>
                  <a:cubicBezTo>
                    <a:pt x="476769" y="639552"/>
                    <a:pt x="428708" y="647536"/>
                    <a:pt x="516467" y="635000"/>
                  </a:cubicBezTo>
                  <a:cubicBezTo>
                    <a:pt x="524934" y="632178"/>
                    <a:pt x="534898" y="632108"/>
                    <a:pt x="541867" y="626533"/>
                  </a:cubicBezTo>
                  <a:cubicBezTo>
                    <a:pt x="549813" y="620176"/>
                    <a:pt x="549965" y="606182"/>
                    <a:pt x="558800" y="601133"/>
                  </a:cubicBezTo>
                  <a:cubicBezTo>
                    <a:pt x="571294" y="593993"/>
                    <a:pt x="587022" y="595488"/>
                    <a:pt x="601133" y="592666"/>
                  </a:cubicBezTo>
                  <a:cubicBezTo>
                    <a:pt x="609600" y="587022"/>
                    <a:pt x="618716" y="582247"/>
                    <a:pt x="626533" y="575733"/>
                  </a:cubicBezTo>
                  <a:cubicBezTo>
                    <a:pt x="635731" y="568068"/>
                    <a:pt x="641537" y="556274"/>
                    <a:pt x="651933" y="550333"/>
                  </a:cubicBezTo>
                  <a:cubicBezTo>
                    <a:pt x="662036" y="544560"/>
                    <a:pt x="674511" y="544688"/>
                    <a:pt x="685800" y="541866"/>
                  </a:cubicBezTo>
                  <a:cubicBezTo>
                    <a:pt x="694267" y="536222"/>
                    <a:pt x="704005" y="532128"/>
                    <a:pt x="711200" y="524933"/>
                  </a:cubicBezTo>
                  <a:cubicBezTo>
                    <a:pt x="718395" y="517738"/>
                    <a:pt x="720187" y="505890"/>
                    <a:pt x="728133" y="499533"/>
                  </a:cubicBezTo>
                  <a:cubicBezTo>
                    <a:pt x="735102" y="493958"/>
                    <a:pt x="745551" y="495057"/>
                    <a:pt x="753533" y="491066"/>
                  </a:cubicBezTo>
                  <a:cubicBezTo>
                    <a:pt x="762634" y="486515"/>
                    <a:pt x="769832" y="478684"/>
                    <a:pt x="778933" y="474133"/>
                  </a:cubicBezTo>
                  <a:cubicBezTo>
                    <a:pt x="802579" y="462310"/>
                    <a:pt x="841753" y="460321"/>
                    <a:pt x="863600" y="457200"/>
                  </a:cubicBezTo>
                  <a:cubicBezTo>
                    <a:pt x="872067" y="451555"/>
                    <a:pt x="880165" y="445315"/>
                    <a:pt x="889000" y="440266"/>
                  </a:cubicBezTo>
                  <a:cubicBezTo>
                    <a:pt x="899958" y="434004"/>
                    <a:pt x="912365" y="430334"/>
                    <a:pt x="922867" y="423333"/>
                  </a:cubicBezTo>
                  <a:cubicBezTo>
                    <a:pt x="946349" y="407678"/>
                    <a:pt x="963826" y="381458"/>
                    <a:pt x="990600" y="372533"/>
                  </a:cubicBezTo>
                  <a:cubicBezTo>
                    <a:pt x="999067" y="369711"/>
                    <a:pt x="1008198" y="368400"/>
                    <a:pt x="1016000" y="364066"/>
                  </a:cubicBezTo>
                  <a:cubicBezTo>
                    <a:pt x="1033790" y="354183"/>
                    <a:pt x="1049867" y="341489"/>
                    <a:pt x="1066800" y="330200"/>
                  </a:cubicBezTo>
                  <a:cubicBezTo>
                    <a:pt x="1075267" y="324555"/>
                    <a:pt x="1082546" y="316484"/>
                    <a:pt x="1092200" y="313266"/>
                  </a:cubicBezTo>
                  <a:lnTo>
                    <a:pt x="1117600" y="304800"/>
                  </a:lnTo>
                  <a:cubicBezTo>
                    <a:pt x="1173969" y="248431"/>
                    <a:pt x="1113261" y="301566"/>
                    <a:pt x="1168400" y="270933"/>
                  </a:cubicBezTo>
                  <a:cubicBezTo>
                    <a:pt x="1255733" y="222414"/>
                    <a:pt x="1187128" y="247756"/>
                    <a:pt x="1244600" y="228600"/>
                  </a:cubicBezTo>
                  <a:cubicBezTo>
                    <a:pt x="1258711" y="214489"/>
                    <a:pt x="1270968" y="198240"/>
                    <a:pt x="1286933" y="186266"/>
                  </a:cubicBezTo>
                  <a:cubicBezTo>
                    <a:pt x="1298222" y="177799"/>
                    <a:pt x="1309240" y="168958"/>
                    <a:pt x="1320800" y="160866"/>
                  </a:cubicBezTo>
                  <a:cubicBezTo>
                    <a:pt x="1337472" y="149195"/>
                    <a:pt x="1354667" y="138289"/>
                    <a:pt x="1371600" y="127000"/>
                  </a:cubicBezTo>
                  <a:lnTo>
                    <a:pt x="1422400" y="93133"/>
                  </a:lnTo>
                  <a:cubicBezTo>
                    <a:pt x="1430867" y="87489"/>
                    <a:pt x="1440605" y="83395"/>
                    <a:pt x="1447800" y="76200"/>
                  </a:cubicBezTo>
                  <a:cubicBezTo>
                    <a:pt x="1456267" y="67733"/>
                    <a:pt x="1463237" y="57442"/>
                    <a:pt x="1473200" y="50800"/>
                  </a:cubicBezTo>
                  <a:cubicBezTo>
                    <a:pt x="1480626" y="45849"/>
                    <a:pt x="1490133" y="45155"/>
                    <a:pt x="1498600" y="42333"/>
                  </a:cubicBezTo>
                  <a:cubicBezTo>
                    <a:pt x="1504244" y="33866"/>
                    <a:pt x="1507066" y="22577"/>
                    <a:pt x="1515533" y="16933"/>
                  </a:cubicBezTo>
                  <a:cubicBezTo>
                    <a:pt x="1523955" y="11318"/>
                    <a:pt x="1600030" y="28"/>
                    <a:pt x="1600200" y="0"/>
                  </a:cubicBezTo>
                  <a:cubicBezTo>
                    <a:pt x="1625600" y="2822"/>
                    <a:pt x="1651607" y="2268"/>
                    <a:pt x="1676400" y="8466"/>
                  </a:cubicBezTo>
                  <a:cubicBezTo>
                    <a:pt x="1726515" y="20995"/>
                    <a:pt x="1683418" y="23952"/>
                    <a:pt x="1710267" y="50800"/>
                  </a:cubicBezTo>
                  <a:cubicBezTo>
                    <a:pt x="1716578" y="57111"/>
                    <a:pt x="1727200" y="56444"/>
                    <a:pt x="1735667" y="59266"/>
                  </a:cubicBezTo>
                  <a:cubicBezTo>
                    <a:pt x="1741311" y="67733"/>
                    <a:pt x="1748049" y="75565"/>
                    <a:pt x="1752600" y="84666"/>
                  </a:cubicBezTo>
                  <a:cubicBezTo>
                    <a:pt x="1756591" y="92648"/>
                    <a:pt x="1754756" y="103755"/>
                    <a:pt x="1761067" y="110066"/>
                  </a:cubicBezTo>
                  <a:cubicBezTo>
                    <a:pt x="1767378" y="116377"/>
                    <a:pt x="1778000" y="115711"/>
                    <a:pt x="1786467" y="118533"/>
                  </a:cubicBezTo>
                  <a:cubicBezTo>
                    <a:pt x="1801368" y="163241"/>
                    <a:pt x="1789982" y="136506"/>
                    <a:pt x="1828800" y="194733"/>
                  </a:cubicBezTo>
                  <a:cubicBezTo>
                    <a:pt x="1834444" y="203200"/>
                    <a:pt x="1842515" y="210480"/>
                    <a:pt x="1845733" y="220133"/>
                  </a:cubicBezTo>
                  <a:cubicBezTo>
                    <a:pt x="1875830" y="310421"/>
                    <a:pt x="1845079" y="236019"/>
                    <a:pt x="1888067" y="304800"/>
                  </a:cubicBezTo>
                  <a:cubicBezTo>
                    <a:pt x="1894756" y="315503"/>
                    <a:pt x="1898506" y="327844"/>
                    <a:pt x="1905000" y="338666"/>
                  </a:cubicBezTo>
                  <a:cubicBezTo>
                    <a:pt x="1915471" y="356117"/>
                    <a:pt x="1938867" y="389466"/>
                    <a:pt x="1938867" y="389466"/>
                  </a:cubicBezTo>
                  <a:cubicBezTo>
                    <a:pt x="1969739" y="482088"/>
                    <a:pt x="1920504" y="341801"/>
                    <a:pt x="1964267" y="440266"/>
                  </a:cubicBezTo>
                  <a:cubicBezTo>
                    <a:pt x="1971516" y="456577"/>
                    <a:pt x="1976871" y="473750"/>
                    <a:pt x="1981200" y="491066"/>
                  </a:cubicBezTo>
                  <a:cubicBezTo>
                    <a:pt x="1983911" y="501910"/>
                    <a:pt x="1992062" y="538191"/>
                    <a:pt x="1998133" y="550333"/>
                  </a:cubicBezTo>
                  <a:cubicBezTo>
                    <a:pt x="2002684" y="559435"/>
                    <a:pt x="2009422" y="567266"/>
                    <a:pt x="2015067" y="575733"/>
                  </a:cubicBezTo>
                  <a:cubicBezTo>
                    <a:pt x="2041648" y="655482"/>
                    <a:pt x="2003277" y="552984"/>
                    <a:pt x="2040467" y="618066"/>
                  </a:cubicBezTo>
                  <a:cubicBezTo>
                    <a:pt x="2048007" y="631262"/>
                    <a:pt x="2052206" y="646117"/>
                    <a:pt x="2057400" y="660400"/>
                  </a:cubicBezTo>
                  <a:cubicBezTo>
                    <a:pt x="2063500" y="677175"/>
                    <a:pt x="2068689" y="694267"/>
                    <a:pt x="2074333" y="711200"/>
                  </a:cubicBezTo>
                  <a:lnTo>
                    <a:pt x="2082800" y="736600"/>
                  </a:lnTo>
                  <a:cubicBezTo>
                    <a:pt x="2085622" y="745067"/>
                    <a:pt x="2089103" y="753342"/>
                    <a:pt x="2091267" y="762000"/>
                  </a:cubicBezTo>
                  <a:cubicBezTo>
                    <a:pt x="2094089" y="773289"/>
                    <a:pt x="2096536" y="784678"/>
                    <a:pt x="2099733" y="795866"/>
                  </a:cubicBezTo>
                  <a:cubicBezTo>
                    <a:pt x="2102185" y="804447"/>
                    <a:pt x="2102845" y="814126"/>
                    <a:pt x="2108200" y="821266"/>
                  </a:cubicBezTo>
                  <a:cubicBezTo>
                    <a:pt x="2120174" y="837231"/>
                    <a:pt x="2150533" y="863600"/>
                    <a:pt x="2150533" y="863600"/>
                  </a:cubicBezTo>
                  <a:cubicBezTo>
                    <a:pt x="2156178" y="877711"/>
                    <a:pt x="2160670" y="892339"/>
                    <a:pt x="2167467" y="905933"/>
                  </a:cubicBezTo>
                  <a:cubicBezTo>
                    <a:pt x="2179255" y="929509"/>
                    <a:pt x="2191074" y="938007"/>
                    <a:pt x="2209800" y="956733"/>
                  </a:cubicBezTo>
                  <a:cubicBezTo>
                    <a:pt x="2231083" y="1020579"/>
                    <a:pt x="2199898" y="944354"/>
                    <a:pt x="2243667" y="999066"/>
                  </a:cubicBezTo>
                  <a:cubicBezTo>
                    <a:pt x="2276508" y="1040117"/>
                    <a:pt x="2222114" y="1014459"/>
                    <a:pt x="2277533" y="1032933"/>
                  </a:cubicBezTo>
                  <a:cubicBezTo>
                    <a:pt x="2283178" y="1038577"/>
                    <a:pt x="2289357" y="1043734"/>
                    <a:pt x="2294467" y="1049866"/>
                  </a:cubicBezTo>
                  <a:cubicBezTo>
                    <a:pt x="2303501" y="1060706"/>
                    <a:pt x="2309889" y="1073755"/>
                    <a:pt x="2319867" y="1083733"/>
                  </a:cubicBezTo>
                  <a:cubicBezTo>
                    <a:pt x="2344129" y="1107995"/>
                    <a:pt x="2343124" y="1095362"/>
                    <a:pt x="2370667" y="1109133"/>
                  </a:cubicBezTo>
                  <a:cubicBezTo>
                    <a:pt x="2472351" y="1159975"/>
                    <a:pt x="2334240" y="1095743"/>
                    <a:pt x="2413000" y="1143000"/>
                  </a:cubicBezTo>
                  <a:cubicBezTo>
                    <a:pt x="2426820" y="1151292"/>
                    <a:pt x="2470334" y="1157333"/>
                    <a:pt x="2480733" y="1159933"/>
                  </a:cubicBezTo>
                  <a:cubicBezTo>
                    <a:pt x="2489391" y="1162098"/>
                    <a:pt x="2497930" y="1164884"/>
                    <a:pt x="2506133" y="1168400"/>
                  </a:cubicBezTo>
                  <a:cubicBezTo>
                    <a:pt x="2517734" y="1173372"/>
                    <a:pt x="2527864" y="1181866"/>
                    <a:pt x="2540000" y="1185333"/>
                  </a:cubicBezTo>
                  <a:cubicBezTo>
                    <a:pt x="2581690" y="1197244"/>
                    <a:pt x="2639542" y="1204391"/>
                    <a:pt x="2683933" y="1210733"/>
                  </a:cubicBezTo>
                  <a:cubicBezTo>
                    <a:pt x="2696560" y="1215784"/>
                    <a:pt x="2766201" y="1244600"/>
                    <a:pt x="2777067" y="1244600"/>
                  </a:cubicBezTo>
                  <a:cubicBezTo>
                    <a:pt x="2822574" y="1244600"/>
                    <a:pt x="2867530" y="1234417"/>
                    <a:pt x="2912533" y="1227666"/>
                  </a:cubicBezTo>
                  <a:cubicBezTo>
                    <a:pt x="2927367" y="1225441"/>
                    <a:pt x="2956599" y="1216433"/>
                    <a:pt x="2971800" y="1210733"/>
                  </a:cubicBezTo>
                  <a:cubicBezTo>
                    <a:pt x="2986030" y="1205397"/>
                    <a:pt x="3000540" y="1200597"/>
                    <a:pt x="3014133" y="1193800"/>
                  </a:cubicBezTo>
                  <a:cubicBezTo>
                    <a:pt x="3079781" y="1160975"/>
                    <a:pt x="3001092" y="1189678"/>
                    <a:pt x="3064933" y="1168400"/>
                  </a:cubicBezTo>
                  <a:cubicBezTo>
                    <a:pt x="3155717" y="1107875"/>
                    <a:pt x="3017924" y="1202139"/>
                    <a:pt x="3115733" y="1126066"/>
                  </a:cubicBezTo>
                  <a:cubicBezTo>
                    <a:pt x="3156764" y="1094154"/>
                    <a:pt x="3165167" y="1097629"/>
                    <a:pt x="3200400" y="1066800"/>
                  </a:cubicBezTo>
                  <a:cubicBezTo>
                    <a:pt x="3212415" y="1056287"/>
                    <a:pt x="3220983" y="1041789"/>
                    <a:pt x="3234267" y="1032933"/>
                  </a:cubicBezTo>
                  <a:lnTo>
                    <a:pt x="3310467" y="982133"/>
                  </a:lnTo>
                  <a:lnTo>
                    <a:pt x="3335867" y="965200"/>
                  </a:lnTo>
                  <a:cubicBezTo>
                    <a:pt x="3403597" y="874892"/>
                    <a:pt x="3316115" y="984951"/>
                    <a:pt x="3395133" y="905933"/>
                  </a:cubicBezTo>
                  <a:cubicBezTo>
                    <a:pt x="3402328" y="898738"/>
                    <a:pt x="3404872" y="887728"/>
                    <a:pt x="3412067" y="880533"/>
                  </a:cubicBezTo>
                  <a:cubicBezTo>
                    <a:pt x="3436330" y="856270"/>
                    <a:pt x="3435323" y="868905"/>
                    <a:pt x="3462867" y="855133"/>
                  </a:cubicBezTo>
                  <a:cubicBezTo>
                    <a:pt x="3524392" y="824371"/>
                    <a:pt x="3457943" y="852771"/>
                    <a:pt x="3505200" y="821266"/>
                  </a:cubicBezTo>
                  <a:cubicBezTo>
                    <a:pt x="3515702" y="814265"/>
                    <a:pt x="3527348" y="809020"/>
                    <a:pt x="3539067" y="804333"/>
                  </a:cubicBezTo>
                  <a:cubicBezTo>
                    <a:pt x="3555640" y="797704"/>
                    <a:pt x="3589867" y="787400"/>
                    <a:pt x="3589867" y="787400"/>
                  </a:cubicBezTo>
                  <a:cubicBezTo>
                    <a:pt x="3657600" y="790222"/>
                    <a:pt x="3725690" y="788380"/>
                    <a:pt x="3793067" y="795866"/>
                  </a:cubicBezTo>
                  <a:cubicBezTo>
                    <a:pt x="3803181" y="796990"/>
                    <a:pt x="3810187" y="806885"/>
                    <a:pt x="3818467" y="812800"/>
                  </a:cubicBezTo>
                  <a:cubicBezTo>
                    <a:pt x="3863316" y="844836"/>
                    <a:pt x="3836515" y="832928"/>
                    <a:pt x="3877733" y="846666"/>
                  </a:cubicBezTo>
                  <a:cubicBezTo>
                    <a:pt x="3891844" y="860777"/>
                    <a:pt x="3913757" y="870068"/>
                    <a:pt x="3920067" y="889000"/>
                  </a:cubicBezTo>
                  <a:cubicBezTo>
                    <a:pt x="3931057" y="921973"/>
                    <a:pt x="3922222" y="908090"/>
                    <a:pt x="3945467" y="931333"/>
                  </a:cubicBezTo>
                  <a:cubicBezTo>
                    <a:pt x="3966348" y="1014864"/>
                    <a:pt x="3938516" y="928215"/>
                    <a:pt x="3970867" y="982133"/>
                  </a:cubicBezTo>
                  <a:cubicBezTo>
                    <a:pt x="4003840" y="1037087"/>
                    <a:pt x="3953360" y="981561"/>
                    <a:pt x="3996267" y="1024466"/>
                  </a:cubicBezTo>
                  <a:cubicBezTo>
                    <a:pt x="4016986" y="1086625"/>
                    <a:pt x="4000579" y="1062645"/>
                    <a:pt x="4038600" y="1100666"/>
                  </a:cubicBezTo>
                  <a:cubicBezTo>
                    <a:pt x="4041422" y="1109133"/>
                    <a:pt x="4043076" y="1118084"/>
                    <a:pt x="4047067" y="1126066"/>
                  </a:cubicBezTo>
                  <a:cubicBezTo>
                    <a:pt x="4051618" y="1135167"/>
                    <a:pt x="4059992" y="1142113"/>
                    <a:pt x="4064000" y="1151466"/>
                  </a:cubicBezTo>
                  <a:cubicBezTo>
                    <a:pt x="4077711" y="1183458"/>
                    <a:pt x="4074481" y="1247621"/>
                    <a:pt x="4089400" y="1270000"/>
                  </a:cubicBezTo>
                  <a:lnTo>
                    <a:pt x="4106333" y="1295400"/>
                  </a:lnTo>
                  <a:cubicBezTo>
                    <a:pt x="4109155" y="1312333"/>
                    <a:pt x="4109867" y="1329757"/>
                    <a:pt x="4114800" y="1346200"/>
                  </a:cubicBezTo>
                  <a:cubicBezTo>
                    <a:pt x="4118427" y="1358289"/>
                    <a:pt x="4128106" y="1367977"/>
                    <a:pt x="4131733" y="1380066"/>
                  </a:cubicBezTo>
                  <a:cubicBezTo>
                    <a:pt x="4136666" y="1396509"/>
                    <a:pt x="4136833" y="1414032"/>
                    <a:pt x="4140200" y="1430866"/>
                  </a:cubicBezTo>
                  <a:cubicBezTo>
                    <a:pt x="4142482" y="1442276"/>
                    <a:pt x="4146385" y="1453323"/>
                    <a:pt x="4148667" y="1464733"/>
                  </a:cubicBezTo>
                  <a:cubicBezTo>
                    <a:pt x="4152034" y="1481567"/>
                    <a:pt x="4154705" y="1498539"/>
                    <a:pt x="4157133" y="1515533"/>
                  </a:cubicBezTo>
                  <a:cubicBezTo>
                    <a:pt x="4160351" y="1538058"/>
                    <a:pt x="4160081" y="1561192"/>
                    <a:pt x="4165600" y="1583266"/>
                  </a:cubicBezTo>
                  <a:cubicBezTo>
                    <a:pt x="4168661" y="1595511"/>
                    <a:pt x="4177407" y="1605599"/>
                    <a:pt x="4182533" y="1617133"/>
                  </a:cubicBezTo>
                  <a:cubicBezTo>
                    <a:pt x="4219554" y="1700430"/>
                    <a:pt x="4178856" y="1616402"/>
                    <a:pt x="4216400" y="1710266"/>
                  </a:cubicBezTo>
                  <a:cubicBezTo>
                    <a:pt x="4222044" y="1724377"/>
                    <a:pt x="4228527" y="1738182"/>
                    <a:pt x="4233333" y="1752600"/>
                  </a:cubicBezTo>
                  <a:cubicBezTo>
                    <a:pt x="4236987" y="1763561"/>
                    <a:pt x="4243472" y="1799635"/>
                    <a:pt x="4250267" y="1811866"/>
                  </a:cubicBezTo>
                  <a:cubicBezTo>
                    <a:pt x="4261102" y="1831369"/>
                    <a:pt x="4280513" y="1863157"/>
                    <a:pt x="4301067" y="1879600"/>
                  </a:cubicBezTo>
                  <a:cubicBezTo>
                    <a:pt x="4334367" y="1906240"/>
                    <a:pt x="4321699" y="1885731"/>
                    <a:pt x="4351867" y="1921933"/>
                  </a:cubicBezTo>
                  <a:cubicBezTo>
                    <a:pt x="4358381" y="1929750"/>
                    <a:pt x="4361142" y="1940632"/>
                    <a:pt x="4368800" y="1947333"/>
                  </a:cubicBezTo>
                  <a:cubicBezTo>
                    <a:pt x="4384116" y="1960735"/>
                    <a:pt x="4402667" y="1969911"/>
                    <a:pt x="4419600" y="1981200"/>
                  </a:cubicBezTo>
                  <a:lnTo>
                    <a:pt x="4445000" y="1998133"/>
                  </a:lnTo>
                  <a:cubicBezTo>
                    <a:pt x="4453467" y="2003777"/>
                    <a:pt x="4460747" y="2011848"/>
                    <a:pt x="4470400" y="2015066"/>
                  </a:cubicBezTo>
                  <a:lnTo>
                    <a:pt x="4495800" y="2023533"/>
                  </a:lnTo>
                  <a:cubicBezTo>
                    <a:pt x="4510372" y="2067248"/>
                    <a:pt x="4493295" y="2035974"/>
                    <a:pt x="4538133" y="2065866"/>
                  </a:cubicBezTo>
                  <a:cubicBezTo>
                    <a:pt x="4544775" y="2070294"/>
                    <a:pt x="4548833" y="2077813"/>
                    <a:pt x="4555067" y="2082800"/>
                  </a:cubicBezTo>
                  <a:cubicBezTo>
                    <a:pt x="4578513" y="2101557"/>
                    <a:pt x="4579040" y="2099257"/>
                    <a:pt x="4605867" y="2108200"/>
                  </a:cubicBezTo>
                  <a:cubicBezTo>
                    <a:pt x="4611511" y="2116667"/>
                    <a:pt x="4615142" y="2126899"/>
                    <a:pt x="4622800" y="2133600"/>
                  </a:cubicBezTo>
                  <a:cubicBezTo>
                    <a:pt x="4638116" y="2147001"/>
                    <a:pt x="4659210" y="2153075"/>
                    <a:pt x="4673600" y="2167466"/>
                  </a:cubicBezTo>
                  <a:lnTo>
                    <a:pt x="4690533" y="2184400"/>
                  </a:lnTo>
                  <a:cubicBezTo>
                    <a:pt x="4693355" y="2192867"/>
                    <a:pt x="4693425" y="2202831"/>
                    <a:pt x="4699000" y="2209800"/>
                  </a:cubicBezTo>
                  <a:cubicBezTo>
                    <a:pt x="4705357" y="2217746"/>
                    <a:pt x="4716120" y="2220819"/>
                    <a:pt x="4724400" y="2226733"/>
                  </a:cubicBezTo>
                  <a:cubicBezTo>
                    <a:pt x="4735883" y="2234935"/>
                    <a:pt x="4746978" y="2243666"/>
                    <a:pt x="4758267" y="2252133"/>
                  </a:cubicBezTo>
                  <a:cubicBezTo>
                    <a:pt x="4763911" y="2260600"/>
                    <a:pt x="4768005" y="2270338"/>
                    <a:pt x="4775200" y="2277533"/>
                  </a:cubicBezTo>
                  <a:cubicBezTo>
                    <a:pt x="4782395" y="2284728"/>
                    <a:pt x="4794086" y="2286649"/>
                    <a:pt x="4800600" y="2294466"/>
                  </a:cubicBezTo>
                  <a:cubicBezTo>
                    <a:pt x="4854310" y="2358918"/>
                    <a:pt x="4781050" y="2304012"/>
                    <a:pt x="4842933" y="2345266"/>
                  </a:cubicBezTo>
                  <a:cubicBezTo>
                    <a:pt x="4848578" y="2353733"/>
                    <a:pt x="4852209" y="2363965"/>
                    <a:pt x="4859867" y="2370666"/>
                  </a:cubicBezTo>
                  <a:cubicBezTo>
                    <a:pt x="4875183" y="2384067"/>
                    <a:pt x="4910667" y="2404533"/>
                    <a:pt x="4910667" y="240453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963194" y="5104606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1.2 Deklination und Prominenz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81000" y="6096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Es ist jedoch keineswegs klar, genau wie die f0-Baseline berechnet werden soll.</a:t>
            </a:r>
          </a:p>
        </p:txBody>
      </p:sp>
      <p:sp>
        <p:nvSpPr>
          <p:cNvPr id="17" name="Freeform 16"/>
          <p:cNvSpPr/>
          <p:nvPr/>
        </p:nvSpPr>
        <p:spPr>
          <a:xfrm>
            <a:off x="1320800" y="3386138"/>
            <a:ext cx="4910138" cy="2405062"/>
          </a:xfrm>
          <a:custGeom>
            <a:avLst/>
            <a:gdLst>
              <a:gd name="connsiteX0" fmla="*/ 0 w 4910667"/>
              <a:gd name="connsiteY0" fmla="*/ 694266 h 2404533"/>
              <a:gd name="connsiteX1" fmla="*/ 50800 w 4910667"/>
              <a:gd name="connsiteY1" fmla="*/ 702733 h 2404533"/>
              <a:gd name="connsiteX2" fmla="*/ 186267 w 4910667"/>
              <a:gd name="connsiteY2" fmla="*/ 685800 h 2404533"/>
              <a:gd name="connsiteX3" fmla="*/ 220133 w 4910667"/>
              <a:gd name="connsiteY3" fmla="*/ 677333 h 2404533"/>
              <a:gd name="connsiteX4" fmla="*/ 372533 w 4910667"/>
              <a:gd name="connsiteY4" fmla="*/ 660400 h 2404533"/>
              <a:gd name="connsiteX5" fmla="*/ 516467 w 4910667"/>
              <a:gd name="connsiteY5" fmla="*/ 635000 h 2404533"/>
              <a:gd name="connsiteX6" fmla="*/ 541867 w 4910667"/>
              <a:gd name="connsiteY6" fmla="*/ 626533 h 2404533"/>
              <a:gd name="connsiteX7" fmla="*/ 558800 w 4910667"/>
              <a:gd name="connsiteY7" fmla="*/ 601133 h 2404533"/>
              <a:gd name="connsiteX8" fmla="*/ 601133 w 4910667"/>
              <a:gd name="connsiteY8" fmla="*/ 592666 h 2404533"/>
              <a:gd name="connsiteX9" fmla="*/ 626533 w 4910667"/>
              <a:gd name="connsiteY9" fmla="*/ 575733 h 2404533"/>
              <a:gd name="connsiteX10" fmla="*/ 651933 w 4910667"/>
              <a:gd name="connsiteY10" fmla="*/ 550333 h 2404533"/>
              <a:gd name="connsiteX11" fmla="*/ 685800 w 4910667"/>
              <a:gd name="connsiteY11" fmla="*/ 541866 h 2404533"/>
              <a:gd name="connsiteX12" fmla="*/ 711200 w 4910667"/>
              <a:gd name="connsiteY12" fmla="*/ 524933 h 2404533"/>
              <a:gd name="connsiteX13" fmla="*/ 728133 w 4910667"/>
              <a:gd name="connsiteY13" fmla="*/ 499533 h 2404533"/>
              <a:gd name="connsiteX14" fmla="*/ 753533 w 4910667"/>
              <a:gd name="connsiteY14" fmla="*/ 491066 h 2404533"/>
              <a:gd name="connsiteX15" fmla="*/ 778933 w 4910667"/>
              <a:gd name="connsiteY15" fmla="*/ 474133 h 2404533"/>
              <a:gd name="connsiteX16" fmla="*/ 863600 w 4910667"/>
              <a:gd name="connsiteY16" fmla="*/ 457200 h 2404533"/>
              <a:gd name="connsiteX17" fmla="*/ 889000 w 4910667"/>
              <a:gd name="connsiteY17" fmla="*/ 440266 h 2404533"/>
              <a:gd name="connsiteX18" fmla="*/ 922867 w 4910667"/>
              <a:gd name="connsiteY18" fmla="*/ 423333 h 2404533"/>
              <a:gd name="connsiteX19" fmla="*/ 990600 w 4910667"/>
              <a:gd name="connsiteY19" fmla="*/ 372533 h 2404533"/>
              <a:gd name="connsiteX20" fmla="*/ 1016000 w 4910667"/>
              <a:gd name="connsiteY20" fmla="*/ 364066 h 2404533"/>
              <a:gd name="connsiteX21" fmla="*/ 1066800 w 4910667"/>
              <a:gd name="connsiteY21" fmla="*/ 330200 h 2404533"/>
              <a:gd name="connsiteX22" fmla="*/ 1092200 w 4910667"/>
              <a:gd name="connsiteY22" fmla="*/ 313266 h 2404533"/>
              <a:gd name="connsiteX23" fmla="*/ 1117600 w 4910667"/>
              <a:gd name="connsiteY23" fmla="*/ 304800 h 2404533"/>
              <a:gd name="connsiteX24" fmla="*/ 1168400 w 4910667"/>
              <a:gd name="connsiteY24" fmla="*/ 270933 h 2404533"/>
              <a:gd name="connsiteX25" fmla="*/ 1244600 w 4910667"/>
              <a:gd name="connsiteY25" fmla="*/ 228600 h 2404533"/>
              <a:gd name="connsiteX26" fmla="*/ 1286933 w 4910667"/>
              <a:gd name="connsiteY26" fmla="*/ 186266 h 2404533"/>
              <a:gd name="connsiteX27" fmla="*/ 1320800 w 4910667"/>
              <a:gd name="connsiteY27" fmla="*/ 160866 h 2404533"/>
              <a:gd name="connsiteX28" fmla="*/ 1371600 w 4910667"/>
              <a:gd name="connsiteY28" fmla="*/ 127000 h 2404533"/>
              <a:gd name="connsiteX29" fmla="*/ 1422400 w 4910667"/>
              <a:gd name="connsiteY29" fmla="*/ 93133 h 2404533"/>
              <a:gd name="connsiteX30" fmla="*/ 1447800 w 4910667"/>
              <a:gd name="connsiteY30" fmla="*/ 76200 h 2404533"/>
              <a:gd name="connsiteX31" fmla="*/ 1473200 w 4910667"/>
              <a:gd name="connsiteY31" fmla="*/ 50800 h 2404533"/>
              <a:gd name="connsiteX32" fmla="*/ 1498600 w 4910667"/>
              <a:gd name="connsiteY32" fmla="*/ 42333 h 2404533"/>
              <a:gd name="connsiteX33" fmla="*/ 1515533 w 4910667"/>
              <a:gd name="connsiteY33" fmla="*/ 16933 h 2404533"/>
              <a:gd name="connsiteX34" fmla="*/ 1600200 w 4910667"/>
              <a:gd name="connsiteY34" fmla="*/ 0 h 2404533"/>
              <a:gd name="connsiteX35" fmla="*/ 1676400 w 4910667"/>
              <a:gd name="connsiteY35" fmla="*/ 8466 h 2404533"/>
              <a:gd name="connsiteX36" fmla="*/ 1710267 w 4910667"/>
              <a:gd name="connsiteY36" fmla="*/ 50800 h 2404533"/>
              <a:gd name="connsiteX37" fmla="*/ 1735667 w 4910667"/>
              <a:gd name="connsiteY37" fmla="*/ 59266 h 2404533"/>
              <a:gd name="connsiteX38" fmla="*/ 1752600 w 4910667"/>
              <a:gd name="connsiteY38" fmla="*/ 84666 h 2404533"/>
              <a:gd name="connsiteX39" fmla="*/ 1761067 w 4910667"/>
              <a:gd name="connsiteY39" fmla="*/ 110066 h 2404533"/>
              <a:gd name="connsiteX40" fmla="*/ 1786467 w 4910667"/>
              <a:gd name="connsiteY40" fmla="*/ 118533 h 2404533"/>
              <a:gd name="connsiteX41" fmla="*/ 1828800 w 4910667"/>
              <a:gd name="connsiteY41" fmla="*/ 194733 h 2404533"/>
              <a:gd name="connsiteX42" fmla="*/ 1845733 w 4910667"/>
              <a:gd name="connsiteY42" fmla="*/ 220133 h 2404533"/>
              <a:gd name="connsiteX43" fmla="*/ 1888067 w 4910667"/>
              <a:gd name="connsiteY43" fmla="*/ 304800 h 2404533"/>
              <a:gd name="connsiteX44" fmla="*/ 1905000 w 4910667"/>
              <a:gd name="connsiteY44" fmla="*/ 338666 h 2404533"/>
              <a:gd name="connsiteX45" fmla="*/ 1938867 w 4910667"/>
              <a:gd name="connsiteY45" fmla="*/ 389466 h 2404533"/>
              <a:gd name="connsiteX46" fmla="*/ 1964267 w 4910667"/>
              <a:gd name="connsiteY46" fmla="*/ 440266 h 2404533"/>
              <a:gd name="connsiteX47" fmla="*/ 1981200 w 4910667"/>
              <a:gd name="connsiteY47" fmla="*/ 491066 h 2404533"/>
              <a:gd name="connsiteX48" fmla="*/ 1998133 w 4910667"/>
              <a:gd name="connsiteY48" fmla="*/ 550333 h 2404533"/>
              <a:gd name="connsiteX49" fmla="*/ 2015067 w 4910667"/>
              <a:gd name="connsiteY49" fmla="*/ 575733 h 2404533"/>
              <a:gd name="connsiteX50" fmla="*/ 2040467 w 4910667"/>
              <a:gd name="connsiteY50" fmla="*/ 618066 h 2404533"/>
              <a:gd name="connsiteX51" fmla="*/ 2057400 w 4910667"/>
              <a:gd name="connsiteY51" fmla="*/ 660400 h 2404533"/>
              <a:gd name="connsiteX52" fmla="*/ 2074333 w 4910667"/>
              <a:gd name="connsiteY52" fmla="*/ 711200 h 2404533"/>
              <a:gd name="connsiteX53" fmla="*/ 2082800 w 4910667"/>
              <a:gd name="connsiteY53" fmla="*/ 736600 h 2404533"/>
              <a:gd name="connsiteX54" fmla="*/ 2091267 w 4910667"/>
              <a:gd name="connsiteY54" fmla="*/ 762000 h 2404533"/>
              <a:gd name="connsiteX55" fmla="*/ 2099733 w 4910667"/>
              <a:gd name="connsiteY55" fmla="*/ 795866 h 2404533"/>
              <a:gd name="connsiteX56" fmla="*/ 2108200 w 4910667"/>
              <a:gd name="connsiteY56" fmla="*/ 821266 h 2404533"/>
              <a:gd name="connsiteX57" fmla="*/ 2150533 w 4910667"/>
              <a:gd name="connsiteY57" fmla="*/ 863600 h 2404533"/>
              <a:gd name="connsiteX58" fmla="*/ 2167467 w 4910667"/>
              <a:gd name="connsiteY58" fmla="*/ 905933 h 2404533"/>
              <a:gd name="connsiteX59" fmla="*/ 2209800 w 4910667"/>
              <a:gd name="connsiteY59" fmla="*/ 956733 h 2404533"/>
              <a:gd name="connsiteX60" fmla="*/ 2243667 w 4910667"/>
              <a:gd name="connsiteY60" fmla="*/ 999066 h 2404533"/>
              <a:gd name="connsiteX61" fmla="*/ 2277533 w 4910667"/>
              <a:gd name="connsiteY61" fmla="*/ 1032933 h 2404533"/>
              <a:gd name="connsiteX62" fmla="*/ 2294467 w 4910667"/>
              <a:gd name="connsiteY62" fmla="*/ 1049866 h 2404533"/>
              <a:gd name="connsiteX63" fmla="*/ 2319867 w 4910667"/>
              <a:gd name="connsiteY63" fmla="*/ 1083733 h 2404533"/>
              <a:gd name="connsiteX64" fmla="*/ 2370667 w 4910667"/>
              <a:gd name="connsiteY64" fmla="*/ 1109133 h 2404533"/>
              <a:gd name="connsiteX65" fmla="*/ 2413000 w 4910667"/>
              <a:gd name="connsiteY65" fmla="*/ 1143000 h 2404533"/>
              <a:gd name="connsiteX66" fmla="*/ 2480733 w 4910667"/>
              <a:gd name="connsiteY66" fmla="*/ 1159933 h 2404533"/>
              <a:gd name="connsiteX67" fmla="*/ 2506133 w 4910667"/>
              <a:gd name="connsiteY67" fmla="*/ 1168400 h 2404533"/>
              <a:gd name="connsiteX68" fmla="*/ 2540000 w 4910667"/>
              <a:gd name="connsiteY68" fmla="*/ 1185333 h 2404533"/>
              <a:gd name="connsiteX69" fmla="*/ 2683933 w 4910667"/>
              <a:gd name="connsiteY69" fmla="*/ 1210733 h 2404533"/>
              <a:gd name="connsiteX70" fmla="*/ 2777067 w 4910667"/>
              <a:gd name="connsiteY70" fmla="*/ 1244600 h 2404533"/>
              <a:gd name="connsiteX71" fmla="*/ 2912533 w 4910667"/>
              <a:gd name="connsiteY71" fmla="*/ 1227666 h 2404533"/>
              <a:gd name="connsiteX72" fmla="*/ 2971800 w 4910667"/>
              <a:gd name="connsiteY72" fmla="*/ 1210733 h 2404533"/>
              <a:gd name="connsiteX73" fmla="*/ 3014133 w 4910667"/>
              <a:gd name="connsiteY73" fmla="*/ 1193800 h 2404533"/>
              <a:gd name="connsiteX74" fmla="*/ 3064933 w 4910667"/>
              <a:gd name="connsiteY74" fmla="*/ 1168400 h 2404533"/>
              <a:gd name="connsiteX75" fmla="*/ 3115733 w 4910667"/>
              <a:gd name="connsiteY75" fmla="*/ 1126066 h 2404533"/>
              <a:gd name="connsiteX76" fmla="*/ 3200400 w 4910667"/>
              <a:gd name="connsiteY76" fmla="*/ 1066800 h 2404533"/>
              <a:gd name="connsiteX77" fmla="*/ 3234267 w 4910667"/>
              <a:gd name="connsiteY77" fmla="*/ 1032933 h 2404533"/>
              <a:gd name="connsiteX78" fmla="*/ 3310467 w 4910667"/>
              <a:gd name="connsiteY78" fmla="*/ 982133 h 2404533"/>
              <a:gd name="connsiteX79" fmla="*/ 3335867 w 4910667"/>
              <a:gd name="connsiteY79" fmla="*/ 965200 h 2404533"/>
              <a:gd name="connsiteX80" fmla="*/ 3395133 w 4910667"/>
              <a:gd name="connsiteY80" fmla="*/ 905933 h 2404533"/>
              <a:gd name="connsiteX81" fmla="*/ 3412067 w 4910667"/>
              <a:gd name="connsiteY81" fmla="*/ 880533 h 2404533"/>
              <a:gd name="connsiteX82" fmla="*/ 3462867 w 4910667"/>
              <a:gd name="connsiteY82" fmla="*/ 855133 h 2404533"/>
              <a:gd name="connsiteX83" fmla="*/ 3505200 w 4910667"/>
              <a:gd name="connsiteY83" fmla="*/ 821266 h 2404533"/>
              <a:gd name="connsiteX84" fmla="*/ 3539067 w 4910667"/>
              <a:gd name="connsiteY84" fmla="*/ 804333 h 2404533"/>
              <a:gd name="connsiteX85" fmla="*/ 3589867 w 4910667"/>
              <a:gd name="connsiteY85" fmla="*/ 787400 h 2404533"/>
              <a:gd name="connsiteX86" fmla="*/ 3793067 w 4910667"/>
              <a:gd name="connsiteY86" fmla="*/ 795866 h 2404533"/>
              <a:gd name="connsiteX87" fmla="*/ 3818467 w 4910667"/>
              <a:gd name="connsiteY87" fmla="*/ 812800 h 2404533"/>
              <a:gd name="connsiteX88" fmla="*/ 3877733 w 4910667"/>
              <a:gd name="connsiteY88" fmla="*/ 846666 h 2404533"/>
              <a:gd name="connsiteX89" fmla="*/ 3920067 w 4910667"/>
              <a:gd name="connsiteY89" fmla="*/ 889000 h 2404533"/>
              <a:gd name="connsiteX90" fmla="*/ 3945467 w 4910667"/>
              <a:gd name="connsiteY90" fmla="*/ 931333 h 2404533"/>
              <a:gd name="connsiteX91" fmla="*/ 3970867 w 4910667"/>
              <a:gd name="connsiteY91" fmla="*/ 982133 h 2404533"/>
              <a:gd name="connsiteX92" fmla="*/ 3996267 w 4910667"/>
              <a:gd name="connsiteY92" fmla="*/ 1024466 h 2404533"/>
              <a:gd name="connsiteX93" fmla="*/ 4038600 w 4910667"/>
              <a:gd name="connsiteY93" fmla="*/ 1100666 h 2404533"/>
              <a:gd name="connsiteX94" fmla="*/ 4047067 w 4910667"/>
              <a:gd name="connsiteY94" fmla="*/ 1126066 h 2404533"/>
              <a:gd name="connsiteX95" fmla="*/ 4064000 w 4910667"/>
              <a:gd name="connsiteY95" fmla="*/ 1151466 h 2404533"/>
              <a:gd name="connsiteX96" fmla="*/ 4089400 w 4910667"/>
              <a:gd name="connsiteY96" fmla="*/ 1270000 h 2404533"/>
              <a:gd name="connsiteX97" fmla="*/ 4106333 w 4910667"/>
              <a:gd name="connsiteY97" fmla="*/ 1295400 h 2404533"/>
              <a:gd name="connsiteX98" fmla="*/ 4114800 w 4910667"/>
              <a:gd name="connsiteY98" fmla="*/ 1346200 h 2404533"/>
              <a:gd name="connsiteX99" fmla="*/ 4131733 w 4910667"/>
              <a:gd name="connsiteY99" fmla="*/ 1380066 h 2404533"/>
              <a:gd name="connsiteX100" fmla="*/ 4140200 w 4910667"/>
              <a:gd name="connsiteY100" fmla="*/ 1430866 h 2404533"/>
              <a:gd name="connsiteX101" fmla="*/ 4148667 w 4910667"/>
              <a:gd name="connsiteY101" fmla="*/ 1464733 h 2404533"/>
              <a:gd name="connsiteX102" fmla="*/ 4157133 w 4910667"/>
              <a:gd name="connsiteY102" fmla="*/ 1515533 h 2404533"/>
              <a:gd name="connsiteX103" fmla="*/ 4165600 w 4910667"/>
              <a:gd name="connsiteY103" fmla="*/ 1583266 h 2404533"/>
              <a:gd name="connsiteX104" fmla="*/ 4182533 w 4910667"/>
              <a:gd name="connsiteY104" fmla="*/ 1617133 h 2404533"/>
              <a:gd name="connsiteX105" fmla="*/ 4216400 w 4910667"/>
              <a:gd name="connsiteY105" fmla="*/ 1710266 h 2404533"/>
              <a:gd name="connsiteX106" fmla="*/ 4233333 w 4910667"/>
              <a:gd name="connsiteY106" fmla="*/ 1752600 h 2404533"/>
              <a:gd name="connsiteX107" fmla="*/ 4250267 w 4910667"/>
              <a:gd name="connsiteY107" fmla="*/ 1811866 h 2404533"/>
              <a:gd name="connsiteX108" fmla="*/ 4301067 w 4910667"/>
              <a:gd name="connsiteY108" fmla="*/ 1879600 h 2404533"/>
              <a:gd name="connsiteX109" fmla="*/ 4351867 w 4910667"/>
              <a:gd name="connsiteY109" fmla="*/ 1921933 h 2404533"/>
              <a:gd name="connsiteX110" fmla="*/ 4368800 w 4910667"/>
              <a:gd name="connsiteY110" fmla="*/ 1947333 h 2404533"/>
              <a:gd name="connsiteX111" fmla="*/ 4419600 w 4910667"/>
              <a:gd name="connsiteY111" fmla="*/ 1981200 h 2404533"/>
              <a:gd name="connsiteX112" fmla="*/ 4445000 w 4910667"/>
              <a:gd name="connsiteY112" fmla="*/ 1998133 h 2404533"/>
              <a:gd name="connsiteX113" fmla="*/ 4470400 w 4910667"/>
              <a:gd name="connsiteY113" fmla="*/ 2015066 h 2404533"/>
              <a:gd name="connsiteX114" fmla="*/ 4495800 w 4910667"/>
              <a:gd name="connsiteY114" fmla="*/ 2023533 h 2404533"/>
              <a:gd name="connsiteX115" fmla="*/ 4538133 w 4910667"/>
              <a:gd name="connsiteY115" fmla="*/ 2065866 h 2404533"/>
              <a:gd name="connsiteX116" fmla="*/ 4555067 w 4910667"/>
              <a:gd name="connsiteY116" fmla="*/ 2082800 h 2404533"/>
              <a:gd name="connsiteX117" fmla="*/ 4605867 w 4910667"/>
              <a:gd name="connsiteY117" fmla="*/ 2108200 h 2404533"/>
              <a:gd name="connsiteX118" fmla="*/ 4622800 w 4910667"/>
              <a:gd name="connsiteY118" fmla="*/ 2133600 h 2404533"/>
              <a:gd name="connsiteX119" fmla="*/ 4673600 w 4910667"/>
              <a:gd name="connsiteY119" fmla="*/ 2167466 h 2404533"/>
              <a:gd name="connsiteX120" fmla="*/ 4690533 w 4910667"/>
              <a:gd name="connsiteY120" fmla="*/ 2184400 h 2404533"/>
              <a:gd name="connsiteX121" fmla="*/ 4699000 w 4910667"/>
              <a:gd name="connsiteY121" fmla="*/ 2209800 h 2404533"/>
              <a:gd name="connsiteX122" fmla="*/ 4724400 w 4910667"/>
              <a:gd name="connsiteY122" fmla="*/ 2226733 h 2404533"/>
              <a:gd name="connsiteX123" fmla="*/ 4758267 w 4910667"/>
              <a:gd name="connsiteY123" fmla="*/ 2252133 h 2404533"/>
              <a:gd name="connsiteX124" fmla="*/ 4775200 w 4910667"/>
              <a:gd name="connsiteY124" fmla="*/ 2277533 h 2404533"/>
              <a:gd name="connsiteX125" fmla="*/ 4800600 w 4910667"/>
              <a:gd name="connsiteY125" fmla="*/ 2294466 h 2404533"/>
              <a:gd name="connsiteX126" fmla="*/ 4842933 w 4910667"/>
              <a:gd name="connsiteY126" fmla="*/ 2345266 h 2404533"/>
              <a:gd name="connsiteX127" fmla="*/ 4859867 w 4910667"/>
              <a:gd name="connsiteY127" fmla="*/ 2370666 h 2404533"/>
              <a:gd name="connsiteX128" fmla="*/ 4910667 w 4910667"/>
              <a:gd name="connsiteY128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910667" h="2404533">
                <a:moveTo>
                  <a:pt x="0" y="694266"/>
                </a:moveTo>
                <a:cubicBezTo>
                  <a:pt x="16933" y="697088"/>
                  <a:pt x="33651" y="703512"/>
                  <a:pt x="50800" y="702733"/>
                </a:cubicBezTo>
                <a:cubicBezTo>
                  <a:pt x="96260" y="700667"/>
                  <a:pt x="186267" y="685800"/>
                  <a:pt x="186267" y="685800"/>
                </a:cubicBezTo>
                <a:cubicBezTo>
                  <a:pt x="197556" y="682978"/>
                  <a:pt x="208604" y="678905"/>
                  <a:pt x="220133" y="677333"/>
                </a:cubicBezTo>
                <a:cubicBezTo>
                  <a:pt x="270777" y="670427"/>
                  <a:pt x="322413" y="670424"/>
                  <a:pt x="372533" y="660400"/>
                </a:cubicBezTo>
                <a:cubicBezTo>
                  <a:pt x="476769" y="639552"/>
                  <a:pt x="428708" y="647536"/>
                  <a:pt x="516467" y="635000"/>
                </a:cubicBezTo>
                <a:cubicBezTo>
                  <a:pt x="524934" y="632178"/>
                  <a:pt x="534898" y="632108"/>
                  <a:pt x="541867" y="626533"/>
                </a:cubicBezTo>
                <a:cubicBezTo>
                  <a:pt x="549813" y="620176"/>
                  <a:pt x="549965" y="606182"/>
                  <a:pt x="558800" y="601133"/>
                </a:cubicBezTo>
                <a:cubicBezTo>
                  <a:pt x="571294" y="593993"/>
                  <a:pt x="587022" y="595488"/>
                  <a:pt x="601133" y="592666"/>
                </a:cubicBezTo>
                <a:cubicBezTo>
                  <a:pt x="609600" y="587022"/>
                  <a:pt x="618716" y="582247"/>
                  <a:pt x="626533" y="575733"/>
                </a:cubicBezTo>
                <a:cubicBezTo>
                  <a:pt x="635731" y="568068"/>
                  <a:pt x="641537" y="556274"/>
                  <a:pt x="651933" y="550333"/>
                </a:cubicBezTo>
                <a:cubicBezTo>
                  <a:pt x="662036" y="544560"/>
                  <a:pt x="674511" y="544688"/>
                  <a:pt x="685800" y="541866"/>
                </a:cubicBezTo>
                <a:cubicBezTo>
                  <a:pt x="694267" y="536222"/>
                  <a:pt x="704005" y="532128"/>
                  <a:pt x="711200" y="524933"/>
                </a:cubicBezTo>
                <a:cubicBezTo>
                  <a:pt x="718395" y="517738"/>
                  <a:pt x="720187" y="505890"/>
                  <a:pt x="728133" y="499533"/>
                </a:cubicBezTo>
                <a:cubicBezTo>
                  <a:pt x="735102" y="493958"/>
                  <a:pt x="745551" y="495057"/>
                  <a:pt x="753533" y="491066"/>
                </a:cubicBezTo>
                <a:cubicBezTo>
                  <a:pt x="762634" y="486515"/>
                  <a:pt x="769832" y="478684"/>
                  <a:pt x="778933" y="474133"/>
                </a:cubicBezTo>
                <a:cubicBezTo>
                  <a:pt x="802579" y="462310"/>
                  <a:pt x="841753" y="460321"/>
                  <a:pt x="863600" y="457200"/>
                </a:cubicBezTo>
                <a:cubicBezTo>
                  <a:pt x="872067" y="451555"/>
                  <a:pt x="880165" y="445315"/>
                  <a:pt x="889000" y="440266"/>
                </a:cubicBezTo>
                <a:cubicBezTo>
                  <a:pt x="899958" y="434004"/>
                  <a:pt x="912365" y="430334"/>
                  <a:pt x="922867" y="423333"/>
                </a:cubicBezTo>
                <a:cubicBezTo>
                  <a:pt x="946349" y="407678"/>
                  <a:pt x="963826" y="381458"/>
                  <a:pt x="990600" y="372533"/>
                </a:cubicBezTo>
                <a:cubicBezTo>
                  <a:pt x="999067" y="369711"/>
                  <a:pt x="1008198" y="368400"/>
                  <a:pt x="1016000" y="364066"/>
                </a:cubicBezTo>
                <a:cubicBezTo>
                  <a:pt x="1033790" y="354183"/>
                  <a:pt x="1049867" y="341489"/>
                  <a:pt x="1066800" y="330200"/>
                </a:cubicBezTo>
                <a:cubicBezTo>
                  <a:pt x="1075267" y="324555"/>
                  <a:pt x="1082546" y="316484"/>
                  <a:pt x="1092200" y="313266"/>
                </a:cubicBezTo>
                <a:lnTo>
                  <a:pt x="1117600" y="304800"/>
                </a:lnTo>
                <a:cubicBezTo>
                  <a:pt x="1173969" y="248431"/>
                  <a:pt x="1113261" y="301566"/>
                  <a:pt x="1168400" y="270933"/>
                </a:cubicBezTo>
                <a:cubicBezTo>
                  <a:pt x="1255733" y="222414"/>
                  <a:pt x="1187128" y="247756"/>
                  <a:pt x="1244600" y="228600"/>
                </a:cubicBezTo>
                <a:cubicBezTo>
                  <a:pt x="1258711" y="214489"/>
                  <a:pt x="1270968" y="198240"/>
                  <a:pt x="1286933" y="186266"/>
                </a:cubicBezTo>
                <a:cubicBezTo>
                  <a:pt x="1298222" y="177799"/>
                  <a:pt x="1309240" y="168958"/>
                  <a:pt x="1320800" y="160866"/>
                </a:cubicBezTo>
                <a:cubicBezTo>
                  <a:pt x="1337472" y="149195"/>
                  <a:pt x="1354667" y="138289"/>
                  <a:pt x="1371600" y="127000"/>
                </a:cubicBezTo>
                <a:lnTo>
                  <a:pt x="1422400" y="93133"/>
                </a:lnTo>
                <a:cubicBezTo>
                  <a:pt x="1430867" y="87489"/>
                  <a:pt x="1440605" y="83395"/>
                  <a:pt x="1447800" y="76200"/>
                </a:cubicBezTo>
                <a:cubicBezTo>
                  <a:pt x="1456267" y="67733"/>
                  <a:pt x="1463237" y="57442"/>
                  <a:pt x="1473200" y="50800"/>
                </a:cubicBezTo>
                <a:cubicBezTo>
                  <a:pt x="1480626" y="45849"/>
                  <a:pt x="1490133" y="45155"/>
                  <a:pt x="1498600" y="42333"/>
                </a:cubicBezTo>
                <a:cubicBezTo>
                  <a:pt x="1504244" y="33866"/>
                  <a:pt x="1507066" y="22577"/>
                  <a:pt x="1515533" y="16933"/>
                </a:cubicBezTo>
                <a:cubicBezTo>
                  <a:pt x="1523955" y="11318"/>
                  <a:pt x="1600030" y="28"/>
                  <a:pt x="1600200" y="0"/>
                </a:cubicBezTo>
                <a:cubicBezTo>
                  <a:pt x="1625600" y="2822"/>
                  <a:pt x="1651607" y="2268"/>
                  <a:pt x="1676400" y="8466"/>
                </a:cubicBezTo>
                <a:cubicBezTo>
                  <a:pt x="1726515" y="20995"/>
                  <a:pt x="1683418" y="23952"/>
                  <a:pt x="1710267" y="50800"/>
                </a:cubicBezTo>
                <a:cubicBezTo>
                  <a:pt x="1716578" y="57111"/>
                  <a:pt x="1727200" y="56444"/>
                  <a:pt x="1735667" y="59266"/>
                </a:cubicBezTo>
                <a:cubicBezTo>
                  <a:pt x="1741311" y="67733"/>
                  <a:pt x="1748049" y="75565"/>
                  <a:pt x="1752600" y="84666"/>
                </a:cubicBezTo>
                <a:cubicBezTo>
                  <a:pt x="1756591" y="92648"/>
                  <a:pt x="1754756" y="103755"/>
                  <a:pt x="1761067" y="110066"/>
                </a:cubicBezTo>
                <a:cubicBezTo>
                  <a:pt x="1767378" y="116377"/>
                  <a:pt x="1778000" y="115711"/>
                  <a:pt x="1786467" y="118533"/>
                </a:cubicBezTo>
                <a:cubicBezTo>
                  <a:pt x="1801368" y="163241"/>
                  <a:pt x="1789982" y="136506"/>
                  <a:pt x="1828800" y="194733"/>
                </a:cubicBezTo>
                <a:cubicBezTo>
                  <a:pt x="1834444" y="203200"/>
                  <a:pt x="1842515" y="210480"/>
                  <a:pt x="1845733" y="220133"/>
                </a:cubicBezTo>
                <a:cubicBezTo>
                  <a:pt x="1875830" y="310421"/>
                  <a:pt x="1845079" y="236019"/>
                  <a:pt x="1888067" y="304800"/>
                </a:cubicBezTo>
                <a:cubicBezTo>
                  <a:pt x="1894756" y="315503"/>
                  <a:pt x="1898506" y="327844"/>
                  <a:pt x="1905000" y="338666"/>
                </a:cubicBezTo>
                <a:cubicBezTo>
                  <a:pt x="1915471" y="356117"/>
                  <a:pt x="1938867" y="389466"/>
                  <a:pt x="1938867" y="389466"/>
                </a:cubicBezTo>
                <a:cubicBezTo>
                  <a:pt x="1969739" y="482088"/>
                  <a:pt x="1920504" y="341801"/>
                  <a:pt x="1964267" y="440266"/>
                </a:cubicBezTo>
                <a:cubicBezTo>
                  <a:pt x="1971516" y="456577"/>
                  <a:pt x="1976871" y="473750"/>
                  <a:pt x="1981200" y="491066"/>
                </a:cubicBezTo>
                <a:cubicBezTo>
                  <a:pt x="1983911" y="501910"/>
                  <a:pt x="1992062" y="538191"/>
                  <a:pt x="1998133" y="550333"/>
                </a:cubicBezTo>
                <a:cubicBezTo>
                  <a:pt x="2002684" y="559435"/>
                  <a:pt x="2009422" y="567266"/>
                  <a:pt x="2015067" y="575733"/>
                </a:cubicBezTo>
                <a:cubicBezTo>
                  <a:pt x="2041648" y="655482"/>
                  <a:pt x="2003277" y="552984"/>
                  <a:pt x="2040467" y="618066"/>
                </a:cubicBezTo>
                <a:cubicBezTo>
                  <a:pt x="2048007" y="631262"/>
                  <a:pt x="2052206" y="646117"/>
                  <a:pt x="2057400" y="660400"/>
                </a:cubicBezTo>
                <a:cubicBezTo>
                  <a:pt x="2063500" y="677175"/>
                  <a:pt x="2068689" y="694267"/>
                  <a:pt x="2074333" y="711200"/>
                </a:cubicBezTo>
                <a:lnTo>
                  <a:pt x="2082800" y="736600"/>
                </a:lnTo>
                <a:cubicBezTo>
                  <a:pt x="2085622" y="745067"/>
                  <a:pt x="2089103" y="753342"/>
                  <a:pt x="2091267" y="762000"/>
                </a:cubicBezTo>
                <a:cubicBezTo>
                  <a:pt x="2094089" y="773289"/>
                  <a:pt x="2096536" y="784678"/>
                  <a:pt x="2099733" y="795866"/>
                </a:cubicBezTo>
                <a:cubicBezTo>
                  <a:pt x="2102185" y="804447"/>
                  <a:pt x="2102845" y="814126"/>
                  <a:pt x="2108200" y="821266"/>
                </a:cubicBezTo>
                <a:cubicBezTo>
                  <a:pt x="2120174" y="837231"/>
                  <a:pt x="2150533" y="863600"/>
                  <a:pt x="2150533" y="863600"/>
                </a:cubicBezTo>
                <a:cubicBezTo>
                  <a:pt x="2156178" y="877711"/>
                  <a:pt x="2160670" y="892339"/>
                  <a:pt x="2167467" y="905933"/>
                </a:cubicBezTo>
                <a:cubicBezTo>
                  <a:pt x="2179255" y="929509"/>
                  <a:pt x="2191074" y="938007"/>
                  <a:pt x="2209800" y="956733"/>
                </a:cubicBezTo>
                <a:cubicBezTo>
                  <a:pt x="2231083" y="1020579"/>
                  <a:pt x="2199898" y="944354"/>
                  <a:pt x="2243667" y="999066"/>
                </a:cubicBezTo>
                <a:cubicBezTo>
                  <a:pt x="2276508" y="1040117"/>
                  <a:pt x="2222114" y="1014459"/>
                  <a:pt x="2277533" y="1032933"/>
                </a:cubicBezTo>
                <a:cubicBezTo>
                  <a:pt x="2283178" y="1038577"/>
                  <a:pt x="2289357" y="1043734"/>
                  <a:pt x="2294467" y="1049866"/>
                </a:cubicBezTo>
                <a:cubicBezTo>
                  <a:pt x="2303501" y="1060706"/>
                  <a:pt x="2309889" y="1073755"/>
                  <a:pt x="2319867" y="1083733"/>
                </a:cubicBezTo>
                <a:cubicBezTo>
                  <a:pt x="2344129" y="1107995"/>
                  <a:pt x="2343124" y="1095362"/>
                  <a:pt x="2370667" y="1109133"/>
                </a:cubicBezTo>
                <a:cubicBezTo>
                  <a:pt x="2472351" y="1159975"/>
                  <a:pt x="2334240" y="1095743"/>
                  <a:pt x="2413000" y="1143000"/>
                </a:cubicBezTo>
                <a:cubicBezTo>
                  <a:pt x="2426820" y="1151292"/>
                  <a:pt x="2470334" y="1157333"/>
                  <a:pt x="2480733" y="1159933"/>
                </a:cubicBezTo>
                <a:cubicBezTo>
                  <a:pt x="2489391" y="1162098"/>
                  <a:pt x="2497930" y="1164884"/>
                  <a:pt x="2506133" y="1168400"/>
                </a:cubicBezTo>
                <a:cubicBezTo>
                  <a:pt x="2517734" y="1173372"/>
                  <a:pt x="2527864" y="1181866"/>
                  <a:pt x="2540000" y="1185333"/>
                </a:cubicBezTo>
                <a:cubicBezTo>
                  <a:pt x="2581690" y="1197244"/>
                  <a:pt x="2639542" y="1204391"/>
                  <a:pt x="2683933" y="1210733"/>
                </a:cubicBezTo>
                <a:cubicBezTo>
                  <a:pt x="2696560" y="1215784"/>
                  <a:pt x="2766201" y="1244600"/>
                  <a:pt x="2777067" y="1244600"/>
                </a:cubicBezTo>
                <a:cubicBezTo>
                  <a:pt x="2822574" y="1244600"/>
                  <a:pt x="2867530" y="1234417"/>
                  <a:pt x="2912533" y="1227666"/>
                </a:cubicBezTo>
                <a:cubicBezTo>
                  <a:pt x="2927367" y="1225441"/>
                  <a:pt x="2956599" y="1216433"/>
                  <a:pt x="2971800" y="1210733"/>
                </a:cubicBezTo>
                <a:cubicBezTo>
                  <a:pt x="2986030" y="1205397"/>
                  <a:pt x="3000540" y="1200597"/>
                  <a:pt x="3014133" y="1193800"/>
                </a:cubicBezTo>
                <a:cubicBezTo>
                  <a:pt x="3079781" y="1160975"/>
                  <a:pt x="3001092" y="1189678"/>
                  <a:pt x="3064933" y="1168400"/>
                </a:cubicBezTo>
                <a:cubicBezTo>
                  <a:pt x="3155717" y="1107875"/>
                  <a:pt x="3017924" y="1202139"/>
                  <a:pt x="3115733" y="1126066"/>
                </a:cubicBezTo>
                <a:cubicBezTo>
                  <a:pt x="3156764" y="1094154"/>
                  <a:pt x="3165167" y="1097629"/>
                  <a:pt x="3200400" y="1066800"/>
                </a:cubicBezTo>
                <a:cubicBezTo>
                  <a:pt x="3212415" y="1056287"/>
                  <a:pt x="3220983" y="1041789"/>
                  <a:pt x="3234267" y="1032933"/>
                </a:cubicBezTo>
                <a:lnTo>
                  <a:pt x="3310467" y="982133"/>
                </a:lnTo>
                <a:lnTo>
                  <a:pt x="3335867" y="965200"/>
                </a:lnTo>
                <a:cubicBezTo>
                  <a:pt x="3403597" y="874892"/>
                  <a:pt x="3316115" y="984951"/>
                  <a:pt x="3395133" y="905933"/>
                </a:cubicBezTo>
                <a:cubicBezTo>
                  <a:pt x="3402328" y="898738"/>
                  <a:pt x="3404872" y="887728"/>
                  <a:pt x="3412067" y="880533"/>
                </a:cubicBezTo>
                <a:cubicBezTo>
                  <a:pt x="3436330" y="856270"/>
                  <a:pt x="3435323" y="868905"/>
                  <a:pt x="3462867" y="855133"/>
                </a:cubicBezTo>
                <a:cubicBezTo>
                  <a:pt x="3524392" y="824371"/>
                  <a:pt x="3457943" y="852771"/>
                  <a:pt x="3505200" y="821266"/>
                </a:cubicBezTo>
                <a:cubicBezTo>
                  <a:pt x="3515702" y="814265"/>
                  <a:pt x="3527348" y="809020"/>
                  <a:pt x="3539067" y="804333"/>
                </a:cubicBezTo>
                <a:cubicBezTo>
                  <a:pt x="3555640" y="797704"/>
                  <a:pt x="3589867" y="787400"/>
                  <a:pt x="3589867" y="787400"/>
                </a:cubicBezTo>
                <a:cubicBezTo>
                  <a:pt x="3657600" y="790222"/>
                  <a:pt x="3725690" y="788380"/>
                  <a:pt x="3793067" y="795866"/>
                </a:cubicBezTo>
                <a:cubicBezTo>
                  <a:pt x="3803181" y="796990"/>
                  <a:pt x="3810187" y="806885"/>
                  <a:pt x="3818467" y="812800"/>
                </a:cubicBezTo>
                <a:cubicBezTo>
                  <a:pt x="3863316" y="844836"/>
                  <a:pt x="3836515" y="832928"/>
                  <a:pt x="3877733" y="846666"/>
                </a:cubicBezTo>
                <a:cubicBezTo>
                  <a:pt x="3891844" y="860777"/>
                  <a:pt x="3913757" y="870068"/>
                  <a:pt x="3920067" y="889000"/>
                </a:cubicBezTo>
                <a:cubicBezTo>
                  <a:pt x="3931057" y="921973"/>
                  <a:pt x="3922222" y="908090"/>
                  <a:pt x="3945467" y="931333"/>
                </a:cubicBezTo>
                <a:cubicBezTo>
                  <a:pt x="3966348" y="1014864"/>
                  <a:pt x="3938516" y="928215"/>
                  <a:pt x="3970867" y="982133"/>
                </a:cubicBezTo>
                <a:cubicBezTo>
                  <a:pt x="4003840" y="1037087"/>
                  <a:pt x="3953360" y="981561"/>
                  <a:pt x="3996267" y="1024466"/>
                </a:cubicBezTo>
                <a:cubicBezTo>
                  <a:pt x="4016986" y="1086625"/>
                  <a:pt x="4000579" y="1062645"/>
                  <a:pt x="4038600" y="1100666"/>
                </a:cubicBezTo>
                <a:cubicBezTo>
                  <a:pt x="4041422" y="1109133"/>
                  <a:pt x="4043076" y="1118084"/>
                  <a:pt x="4047067" y="1126066"/>
                </a:cubicBezTo>
                <a:cubicBezTo>
                  <a:pt x="4051618" y="1135167"/>
                  <a:pt x="4059992" y="1142113"/>
                  <a:pt x="4064000" y="1151466"/>
                </a:cubicBezTo>
                <a:cubicBezTo>
                  <a:pt x="4077711" y="1183458"/>
                  <a:pt x="4074481" y="1247621"/>
                  <a:pt x="4089400" y="1270000"/>
                </a:cubicBezTo>
                <a:lnTo>
                  <a:pt x="4106333" y="1295400"/>
                </a:lnTo>
                <a:cubicBezTo>
                  <a:pt x="4109155" y="1312333"/>
                  <a:pt x="4109867" y="1329757"/>
                  <a:pt x="4114800" y="1346200"/>
                </a:cubicBezTo>
                <a:cubicBezTo>
                  <a:pt x="4118427" y="1358289"/>
                  <a:pt x="4128106" y="1367977"/>
                  <a:pt x="4131733" y="1380066"/>
                </a:cubicBezTo>
                <a:cubicBezTo>
                  <a:pt x="4136666" y="1396509"/>
                  <a:pt x="4136833" y="1414032"/>
                  <a:pt x="4140200" y="1430866"/>
                </a:cubicBezTo>
                <a:cubicBezTo>
                  <a:pt x="4142482" y="1442276"/>
                  <a:pt x="4146385" y="1453323"/>
                  <a:pt x="4148667" y="1464733"/>
                </a:cubicBezTo>
                <a:cubicBezTo>
                  <a:pt x="4152034" y="1481567"/>
                  <a:pt x="4154705" y="1498539"/>
                  <a:pt x="4157133" y="1515533"/>
                </a:cubicBezTo>
                <a:cubicBezTo>
                  <a:pt x="4160351" y="1538058"/>
                  <a:pt x="4160081" y="1561192"/>
                  <a:pt x="4165600" y="1583266"/>
                </a:cubicBezTo>
                <a:cubicBezTo>
                  <a:pt x="4168661" y="1595511"/>
                  <a:pt x="4177407" y="1605599"/>
                  <a:pt x="4182533" y="1617133"/>
                </a:cubicBezTo>
                <a:cubicBezTo>
                  <a:pt x="4219554" y="1700430"/>
                  <a:pt x="4178856" y="1616402"/>
                  <a:pt x="4216400" y="1710266"/>
                </a:cubicBezTo>
                <a:cubicBezTo>
                  <a:pt x="4222044" y="1724377"/>
                  <a:pt x="4228527" y="1738182"/>
                  <a:pt x="4233333" y="1752600"/>
                </a:cubicBezTo>
                <a:cubicBezTo>
                  <a:pt x="4236987" y="1763561"/>
                  <a:pt x="4243472" y="1799635"/>
                  <a:pt x="4250267" y="1811866"/>
                </a:cubicBezTo>
                <a:cubicBezTo>
                  <a:pt x="4261102" y="1831369"/>
                  <a:pt x="4280513" y="1863157"/>
                  <a:pt x="4301067" y="1879600"/>
                </a:cubicBezTo>
                <a:cubicBezTo>
                  <a:pt x="4334367" y="1906240"/>
                  <a:pt x="4321699" y="1885731"/>
                  <a:pt x="4351867" y="1921933"/>
                </a:cubicBezTo>
                <a:cubicBezTo>
                  <a:pt x="4358381" y="1929750"/>
                  <a:pt x="4361142" y="1940632"/>
                  <a:pt x="4368800" y="1947333"/>
                </a:cubicBezTo>
                <a:cubicBezTo>
                  <a:pt x="4384116" y="1960735"/>
                  <a:pt x="4402667" y="1969911"/>
                  <a:pt x="4419600" y="1981200"/>
                </a:cubicBezTo>
                <a:lnTo>
                  <a:pt x="4445000" y="1998133"/>
                </a:lnTo>
                <a:cubicBezTo>
                  <a:pt x="4453467" y="2003777"/>
                  <a:pt x="4460747" y="2011848"/>
                  <a:pt x="4470400" y="2015066"/>
                </a:cubicBezTo>
                <a:lnTo>
                  <a:pt x="4495800" y="2023533"/>
                </a:lnTo>
                <a:cubicBezTo>
                  <a:pt x="4510372" y="2067248"/>
                  <a:pt x="4493295" y="2035974"/>
                  <a:pt x="4538133" y="2065866"/>
                </a:cubicBezTo>
                <a:cubicBezTo>
                  <a:pt x="4544775" y="2070294"/>
                  <a:pt x="4548833" y="2077813"/>
                  <a:pt x="4555067" y="2082800"/>
                </a:cubicBezTo>
                <a:cubicBezTo>
                  <a:pt x="4578513" y="2101557"/>
                  <a:pt x="4579040" y="2099257"/>
                  <a:pt x="4605867" y="2108200"/>
                </a:cubicBezTo>
                <a:cubicBezTo>
                  <a:pt x="4611511" y="2116667"/>
                  <a:pt x="4615142" y="2126899"/>
                  <a:pt x="4622800" y="2133600"/>
                </a:cubicBezTo>
                <a:cubicBezTo>
                  <a:pt x="4638116" y="2147001"/>
                  <a:pt x="4659210" y="2153075"/>
                  <a:pt x="4673600" y="2167466"/>
                </a:cubicBezTo>
                <a:lnTo>
                  <a:pt x="4690533" y="2184400"/>
                </a:lnTo>
                <a:cubicBezTo>
                  <a:pt x="4693355" y="2192867"/>
                  <a:pt x="4693425" y="2202831"/>
                  <a:pt x="4699000" y="2209800"/>
                </a:cubicBezTo>
                <a:cubicBezTo>
                  <a:pt x="4705357" y="2217746"/>
                  <a:pt x="4716120" y="2220819"/>
                  <a:pt x="4724400" y="2226733"/>
                </a:cubicBezTo>
                <a:cubicBezTo>
                  <a:pt x="4735883" y="2234935"/>
                  <a:pt x="4746978" y="2243666"/>
                  <a:pt x="4758267" y="2252133"/>
                </a:cubicBezTo>
                <a:cubicBezTo>
                  <a:pt x="4763911" y="2260600"/>
                  <a:pt x="4768005" y="2270338"/>
                  <a:pt x="4775200" y="2277533"/>
                </a:cubicBezTo>
                <a:cubicBezTo>
                  <a:pt x="4782395" y="2284728"/>
                  <a:pt x="4794086" y="2286649"/>
                  <a:pt x="4800600" y="2294466"/>
                </a:cubicBezTo>
                <a:cubicBezTo>
                  <a:pt x="4854310" y="2358918"/>
                  <a:pt x="4781050" y="2304012"/>
                  <a:pt x="4842933" y="2345266"/>
                </a:cubicBezTo>
                <a:cubicBezTo>
                  <a:pt x="4848578" y="2353733"/>
                  <a:pt x="4852209" y="2363965"/>
                  <a:pt x="4859867" y="2370666"/>
                </a:cubicBezTo>
                <a:cubicBezTo>
                  <a:pt x="4875183" y="2384067"/>
                  <a:pt x="4910667" y="2404533"/>
                  <a:pt x="4910667" y="24045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1447800"/>
            <a:ext cx="8305800" cy="4038600"/>
            <a:chOff x="457200" y="1447800"/>
            <a:chExt cx="8305800" cy="4038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400" y="4114800"/>
              <a:ext cx="5257800" cy="1371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36" name="TextBox 17"/>
            <p:cNvSpPr txBox="1">
              <a:spLocks noChangeArrowheads="1"/>
            </p:cNvSpPr>
            <p:nvPr/>
          </p:nvSpPr>
          <p:spPr bwMode="auto">
            <a:xfrm>
              <a:off x="457200" y="1447800"/>
              <a:ext cx="8305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Gussenhoven et al (1997)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  <a:r>
                <a:rPr lang="de-DE">
                  <a:latin typeface="Calibri" charset="0"/>
                  <a:cs typeface="Calibri" charset="0"/>
                </a:rPr>
                <a:t> zeigten,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dass f0 vor dem ersten Gipfel jedoch nicht nach dem letzten Gipfel </a:t>
              </a:r>
              <a:r>
                <a:rPr lang="de-DE">
                  <a:latin typeface="Calibri" charset="0"/>
                  <a:cs typeface="Calibri" charset="0"/>
                </a:rPr>
                <a:t>den Baseline (also Prominenzentscheidungen) beeinflusst  Siehe auch Ladd (1993)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  <a:r>
                <a:rPr lang="de-DE">
                  <a:latin typeface="Calibri" charset="0"/>
                  <a:cs typeface="Calibri" charset="0"/>
                </a:rPr>
                <a:t>. 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66800" y="3810000"/>
            <a:ext cx="5334000" cy="2057400"/>
            <a:chOff x="1066800" y="3810000"/>
            <a:chExt cx="5334000" cy="2057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524000" y="3810000"/>
              <a:ext cx="4724400" cy="1524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66800" y="4038600"/>
              <a:ext cx="5334000" cy="18288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31" name="TextBox 28"/>
          <p:cNvSpPr txBox="1">
            <a:spLocks noChangeArrowheads="1"/>
          </p:cNvSpPr>
          <p:nvPr/>
        </p:nvSpPr>
        <p:spPr bwMode="auto">
          <a:xfrm>
            <a:off x="228600" y="60960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Gussenhoven et al (1997), JASA. gussenhoven97.jasa.pdf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6632" name="TextBox 29"/>
          <p:cNvSpPr txBox="1">
            <a:spLocks noChangeArrowheads="1"/>
          </p:cNvSpPr>
          <p:nvPr/>
        </p:nvSpPr>
        <p:spPr bwMode="auto">
          <a:xfrm>
            <a:off x="304800" y="64008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</a:t>
            </a:r>
            <a:r>
              <a:rPr lang="en-AU" sz="1600">
                <a:latin typeface="Calibri" charset="0"/>
                <a:cs typeface="Calibri" charset="0"/>
              </a:rPr>
              <a:t>Ladd (1993), Language &amp; Speech, 36, 435-451.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457200" y="2057400"/>
            <a:ext cx="2665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Das letzte akzentuierte Wort bekommt </a:t>
            </a:r>
            <a:r>
              <a:rPr lang="de-DE" b="1">
                <a:latin typeface="Calibri" charset="0"/>
                <a:cs typeface="Calibri" charset="0"/>
              </a:rPr>
              <a:t>eine zusätzliche Senkung</a:t>
            </a:r>
            <a:r>
              <a:rPr lang="de-DE">
                <a:latin typeface="Calibri" charset="0"/>
                <a:cs typeface="Calibri" charset="0"/>
              </a:rPr>
              <a:t>  - dessen f0-Höhe ist also niedriger als von der Deklination erwartet wird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grpSp>
        <p:nvGrpSpPr>
          <p:cNvPr id="27651" name="Group 17"/>
          <p:cNvGrpSpPr>
            <a:grpSpLocks/>
          </p:cNvGrpSpPr>
          <p:nvPr/>
        </p:nvGrpSpPr>
        <p:grpSpPr bwMode="auto">
          <a:xfrm>
            <a:off x="3106738" y="765175"/>
            <a:ext cx="5922962" cy="5019675"/>
            <a:chOff x="1957" y="482"/>
            <a:chExt cx="3731" cy="3162"/>
          </a:xfrm>
        </p:grpSpPr>
        <p:pic>
          <p:nvPicPr>
            <p:cNvPr id="27656" name="Picture 8" descr="Grafik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482"/>
              <a:ext cx="3448" cy="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7" name="Group 16"/>
            <p:cNvGrpSpPr>
              <a:grpSpLocks/>
            </p:cNvGrpSpPr>
            <p:nvPr/>
          </p:nvGrpSpPr>
          <p:grpSpPr bwMode="auto">
            <a:xfrm>
              <a:off x="2638" y="528"/>
              <a:ext cx="3050" cy="2694"/>
              <a:chOff x="2638" y="528"/>
              <a:chExt cx="3050" cy="2694"/>
            </a:xfrm>
          </p:grpSpPr>
          <p:sp>
            <p:nvSpPr>
              <p:cNvPr id="27658" name="Text Box 9"/>
              <p:cNvSpPr txBox="1">
                <a:spLocks noChangeArrowheads="1"/>
              </p:cNvSpPr>
              <p:nvPr/>
            </p:nvSpPr>
            <p:spPr bwMode="auto">
              <a:xfrm>
                <a:off x="2638" y="528"/>
                <a:ext cx="101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blueberries</a:t>
                </a:r>
              </a:p>
            </p:txBody>
          </p:sp>
          <p:sp>
            <p:nvSpPr>
              <p:cNvPr id="27659" name="Text Box 10"/>
              <p:cNvSpPr txBox="1">
                <a:spLocks noChangeArrowheads="1"/>
              </p:cNvSpPr>
              <p:nvPr/>
            </p:nvSpPr>
            <p:spPr bwMode="auto">
              <a:xfrm>
                <a:off x="3046" y="1253"/>
                <a:ext cx="9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bayberries</a:t>
                </a:r>
              </a:p>
            </p:txBody>
          </p:sp>
          <p:sp>
            <p:nvSpPr>
              <p:cNvPr id="27660" name="Text Box 11"/>
              <p:cNvSpPr txBox="1">
                <a:spLocks noChangeArrowheads="1"/>
              </p:cNvSpPr>
              <p:nvPr/>
            </p:nvSpPr>
            <p:spPr bwMode="auto">
              <a:xfrm>
                <a:off x="3635" y="1843"/>
                <a:ext cx="96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mulberries</a:t>
                </a:r>
              </a:p>
            </p:txBody>
          </p:sp>
          <p:sp>
            <p:nvSpPr>
              <p:cNvPr id="27661" name="Text Box 12"/>
              <p:cNvSpPr txBox="1">
                <a:spLocks noChangeArrowheads="1"/>
              </p:cNvSpPr>
              <p:nvPr/>
            </p:nvSpPr>
            <p:spPr bwMode="auto">
              <a:xfrm>
                <a:off x="4361" y="2931"/>
                <a:ext cx="132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brambleberries</a:t>
                </a:r>
              </a:p>
            </p:txBody>
          </p:sp>
          <p:sp>
            <p:nvSpPr>
              <p:cNvPr id="27662" name="Text Box 13"/>
              <p:cNvSpPr txBox="1">
                <a:spLocks noChangeArrowheads="1"/>
              </p:cNvSpPr>
              <p:nvPr/>
            </p:nvSpPr>
            <p:spPr bwMode="auto">
              <a:xfrm>
                <a:off x="4089" y="2160"/>
                <a:ext cx="12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Calibri" charset="0"/>
                    <a:cs typeface="Calibri" charset="0"/>
                  </a:rPr>
                  <a:t>raspberries</a:t>
                </a:r>
              </a:p>
            </p:txBody>
          </p:sp>
        </p:grp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09800" y="0"/>
            <a:ext cx="5334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1.3 Deklination und Finale Senkung</a:t>
            </a:r>
          </a:p>
        </p:txBody>
      </p:sp>
      <p:sp>
        <p:nvSpPr>
          <p:cNvPr id="27653" name="TextBox 14"/>
          <p:cNvSpPr txBox="1">
            <a:spLocks noChangeArrowheads="1"/>
          </p:cNvSpPr>
          <p:nvPr/>
        </p:nvSpPr>
        <p:spPr bwMode="auto">
          <a:xfrm>
            <a:off x="381000" y="6519863"/>
            <a:ext cx="7391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r>
              <a:rPr lang="de-DE" sz="16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4495800" y="41148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Finale Senkung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53200" y="4343400"/>
            <a:ext cx="1066800" cy="1588"/>
          </a:xfrm>
          <a:prstGeom prst="straightConnector1">
            <a:avLst/>
          </a:prstGeom>
          <a:ln w="12700">
            <a:solidFill>
              <a:srgbClr val="0000FF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422275" y="352425"/>
            <a:ext cx="8137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Grabe (1998)</a:t>
            </a:r>
            <a:r>
              <a:rPr lang="de-DE" baseline="30000">
                <a:latin typeface="Calibri" charset="0"/>
                <a:cs typeface="Calibri" charset="0"/>
              </a:rPr>
              <a:t>1 </a:t>
            </a:r>
            <a:r>
              <a:rPr lang="de-DE">
                <a:latin typeface="Calibri" charset="0"/>
                <a:cs typeface="Calibri" charset="0"/>
              </a:rPr>
              <a:t>bezweifelt das Ergebnis der finalen Senkung von dieser Studie: für sie ist das ein Artefakt der zusätzlichen Silbe 'and' vor dem letzten Wort (daher eine größere Dauer zwischen den letzten zwei  akzentuierten Wörtern)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6805" r="7788" b="15506"/>
          <a:stretch>
            <a:fillRect/>
          </a:stretch>
        </p:blipFill>
        <p:spPr bwMode="auto">
          <a:xfrm>
            <a:off x="1143000" y="1981200"/>
            <a:ext cx="53292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7"/>
          <p:cNvSpPr>
            <a:spLocks noChangeShapeType="1"/>
          </p:cNvSpPr>
          <p:nvPr/>
        </p:nvSpPr>
        <p:spPr bwMode="auto">
          <a:xfrm>
            <a:off x="1646238" y="1477963"/>
            <a:ext cx="3097212" cy="25908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68313" y="5441950"/>
            <a:ext cx="835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95600" y="0"/>
            <a:ext cx="2514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1.3 Finale Senkung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457200" y="6172200"/>
            <a:ext cx="815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</a:t>
            </a:r>
            <a:r>
              <a:rPr lang="en-US" sz="1600" dirty="0" err="1">
                <a:latin typeface="Calibri" charset="0"/>
                <a:cs typeface="Calibri" charset="0"/>
              </a:rPr>
              <a:t>Grabe</a:t>
            </a:r>
            <a:r>
              <a:rPr lang="en-US" sz="1600" dirty="0">
                <a:latin typeface="Calibri" charset="0"/>
                <a:cs typeface="Calibri" charset="0"/>
              </a:rPr>
              <a:t> (1998). http://</a:t>
            </a:r>
            <a:r>
              <a:rPr lang="en-US" sz="1600" dirty="0" err="1">
                <a:latin typeface="Calibri" charset="0"/>
                <a:cs typeface="Calibri" charset="0"/>
              </a:rPr>
              <a:t>www.phon.ox.ac.uk</a:t>
            </a:r>
            <a:r>
              <a:rPr lang="en-US" sz="1600" dirty="0">
                <a:latin typeface="Calibri" charset="0"/>
                <a:cs typeface="Calibri" charset="0"/>
              </a:rPr>
              <a:t>/files/people/</a:t>
            </a:r>
            <a:r>
              <a:rPr lang="en-US" sz="1600" dirty="0" err="1">
                <a:latin typeface="Calibri" charset="0"/>
                <a:cs typeface="Calibri" charset="0"/>
              </a:rPr>
              <a:t>grabe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thesis.html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Auf der anderen Seite ist finale Senkung in vielen Sprachen (Dänisch, Holländisch, Japanisch, Spanisch, Yorubu) festgestellt worden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533400" y="6519863"/>
            <a:ext cx="815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Arvaniti (2007). arvaniti07.pdf. In 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3276600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Herman (2000): finale Senkung dient vielleicht dazu, ein Thema abzuschließen (NB daher dann nicht nur physiologisch bedingt).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2860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1.4 Finale Senkung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09600" y="6324600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Herman (2000), Journal of Phonetics.herman00.jop.pdf in /</a:t>
            </a:r>
            <a:r>
              <a:rPr lang="en-US" sz="1600" dirty="0" err="1">
                <a:latin typeface="Calibri" charset="0"/>
                <a:cs typeface="Calibri" charset="0"/>
              </a:rPr>
              <a:t>vdata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Seminare</a:t>
            </a:r>
            <a:r>
              <a:rPr lang="en-US" sz="1600" dirty="0">
                <a:latin typeface="Calibri" charset="0"/>
                <a:cs typeface="Calibri" charset="0"/>
              </a:rPr>
              <a:t>/Prosody/lit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>
            <a:off x="381000" y="1905000"/>
            <a:ext cx="8135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Mögliche Erklärung: ein plötzlicher Nachlass des subglottalen Luftdrucks in äußerungsfinaler 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14584" r="130" b="3249"/>
          <a:stretch>
            <a:fillRect/>
          </a:stretch>
        </p:blipFill>
        <p:spPr bwMode="auto">
          <a:xfrm>
            <a:off x="611188" y="1341438"/>
            <a:ext cx="8281987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F2B2E6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59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95600" y="152400"/>
            <a:ext cx="4572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1.4 Deklination und f0-reset</a:t>
            </a:r>
          </a:p>
        </p:txBody>
      </p:sp>
      <p:sp>
        <p:nvSpPr>
          <p:cNvPr id="30725" name="Line 9"/>
          <p:cNvSpPr>
            <a:spLocks noChangeShapeType="1"/>
          </p:cNvSpPr>
          <p:nvPr/>
        </p:nvSpPr>
        <p:spPr bwMode="auto">
          <a:xfrm flipV="1">
            <a:off x="2051050" y="3068638"/>
            <a:ext cx="936625" cy="1223962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 flipV="1">
            <a:off x="5076825" y="2420938"/>
            <a:ext cx="1439863" cy="1800225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0" y="620713"/>
            <a:ext cx="8027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f0-reset: </a:t>
            </a:r>
            <a:r>
              <a:rPr lang="en-US">
                <a:solidFill>
                  <a:srgbClr val="3333CC"/>
                </a:solidFill>
                <a:latin typeface="Calibri" charset="0"/>
                <a:cs typeface="Calibri" charset="0"/>
              </a:rPr>
              <a:t>Zurücksetzen von f0</a:t>
            </a:r>
            <a:r>
              <a:rPr lang="en-US">
                <a:latin typeface="Calibri" charset="0"/>
                <a:cs typeface="Calibri" charset="0"/>
              </a:rPr>
              <a:t> nach einer Intonations- oder Intermediärphrase. 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95288" y="5013325"/>
            <a:ext cx="7834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Es gibt einige Beweise dafür , dass f0 nur</a:t>
            </a:r>
            <a:r>
              <a:rPr lang="de-DE" b="1">
                <a:latin typeface="Calibri" charset="0"/>
                <a:cs typeface="Calibri" charset="0"/>
              </a:rPr>
              <a:t> teilweise</a:t>
            </a:r>
            <a:r>
              <a:rPr lang="de-DE">
                <a:latin typeface="Calibri" charset="0"/>
                <a:cs typeface="Calibri" charset="0"/>
              </a:rPr>
              <a:t> zurückgesetzt wird, je nachdem wie stark der semantische/syntaktische Bruch zwischen zwei Phrasen  ist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133600" y="6396038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 Ladd (1988),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84, 538-544.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362200" y="76200"/>
            <a:ext cx="3733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2 Deklination und Downstep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Deklination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81000" y="9906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allmähliche Senkung von f0</a:t>
            </a:r>
            <a:endParaRPr lang="de-DE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04800" y="42672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Downstep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304800" y="4800600"/>
            <a:ext cx="464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Herabstufung von einem hohen Ton oder Tonakzent weiter als erwartet unterhalb der Deklinationslinie</a:t>
            </a:r>
          </a:p>
        </p:txBody>
      </p:sp>
      <p:sp>
        <p:nvSpPr>
          <p:cNvPr id="7" name="Freeform 6"/>
          <p:cNvSpPr/>
          <p:nvPr/>
        </p:nvSpPr>
        <p:spPr>
          <a:xfrm>
            <a:off x="2362200" y="1905000"/>
            <a:ext cx="4960938" cy="2319338"/>
          </a:xfrm>
          <a:custGeom>
            <a:avLst/>
            <a:gdLst>
              <a:gd name="connsiteX0" fmla="*/ 0 w 4961467"/>
              <a:gd name="connsiteY0" fmla="*/ 287867 h 2319867"/>
              <a:gd name="connsiteX1" fmla="*/ 76200 w 4961467"/>
              <a:gd name="connsiteY1" fmla="*/ 262467 h 2319867"/>
              <a:gd name="connsiteX2" fmla="*/ 169333 w 4961467"/>
              <a:gd name="connsiteY2" fmla="*/ 211667 h 2319867"/>
              <a:gd name="connsiteX3" fmla="*/ 194733 w 4961467"/>
              <a:gd name="connsiteY3" fmla="*/ 186267 h 2319867"/>
              <a:gd name="connsiteX4" fmla="*/ 262467 w 4961467"/>
              <a:gd name="connsiteY4" fmla="*/ 160867 h 2319867"/>
              <a:gd name="connsiteX5" fmla="*/ 313267 w 4961467"/>
              <a:gd name="connsiteY5" fmla="*/ 127000 h 2319867"/>
              <a:gd name="connsiteX6" fmla="*/ 338667 w 4961467"/>
              <a:gd name="connsiteY6" fmla="*/ 101600 h 2319867"/>
              <a:gd name="connsiteX7" fmla="*/ 397933 w 4961467"/>
              <a:gd name="connsiteY7" fmla="*/ 67733 h 2319867"/>
              <a:gd name="connsiteX8" fmla="*/ 448733 w 4961467"/>
              <a:gd name="connsiteY8" fmla="*/ 33867 h 2319867"/>
              <a:gd name="connsiteX9" fmla="*/ 465667 w 4961467"/>
              <a:gd name="connsiteY9" fmla="*/ 16933 h 2319867"/>
              <a:gd name="connsiteX10" fmla="*/ 567267 w 4961467"/>
              <a:gd name="connsiteY10" fmla="*/ 0 h 2319867"/>
              <a:gd name="connsiteX11" fmla="*/ 660400 w 4961467"/>
              <a:gd name="connsiteY11" fmla="*/ 16933 h 2319867"/>
              <a:gd name="connsiteX12" fmla="*/ 677333 w 4961467"/>
              <a:gd name="connsiteY12" fmla="*/ 42333 h 2319867"/>
              <a:gd name="connsiteX13" fmla="*/ 702733 w 4961467"/>
              <a:gd name="connsiteY13" fmla="*/ 59267 h 2319867"/>
              <a:gd name="connsiteX14" fmla="*/ 711200 w 4961467"/>
              <a:gd name="connsiteY14" fmla="*/ 84667 h 2319867"/>
              <a:gd name="connsiteX15" fmla="*/ 745067 w 4961467"/>
              <a:gd name="connsiteY15" fmla="*/ 127000 h 2319867"/>
              <a:gd name="connsiteX16" fmla="*/ 770467 w 4961467"/>
              <a:gd name="connsiteY16" fmla="*/ 177800 h 2319867"/>
              <a:gd name="connsiteX17" fmla="*/ 787400 w 4961467"/>
              <a:gd name="connsiteY17" fmla="*/ 228600 h 2319867"/>
              <a:gd name="connsiteX18" fmla="*/ 804333 w 4961467"/>
              <a:gd name="connsiteY18" fmla="*/ 254000 h 2319867"/>
              <a:gd name="connsiteX19" fmla="*/ 812800 w 4961467"/>
              <a:gd name="connsiteY19" fmla="*/ 279400 h 2319867"/>
              <a:gd name="connsiteX20" fmla="*/ 846667 w 4961467"/>
              <a:gd name="connsiteY20" fmla="*/ 330200 h 2319867"/>
              <a:gd name="connsiteX21" fmla="*/ 889000 w 4961467"/>
              <a:gd name="connsiteY21" fmla="*/ 381000 h 2319867"/>
              <a:gd name="connsiteX22" fmla="*/ 914400 w 4961467"/>
              <a:gd name="connsiteY22" fmla="*/ 397933 h 2319867"/>
              <a:gd name="connsiteX23" fmla="*/ 948267 w 4961467"/>
              <a:gd name="connsiteY23" fmla="*/ 406400 h 2319867"/>
              <a:gd name="connsiteX24" fmla="*/ 1049867 w 4961467"/>
              <a:gd name="connsiteY24" fmla="*/ 431800 h 2319867"/>
              <a:gd name="connsiteX25" fmla="*/ 1236133 w 4961467"/>
              <a:gd name="connsiteY25" fmla="*/ 406400 h 2319867"/>
              <a:gd name="connsiteX26" fmla="*/ 1286933 w 4961467"/>
              <a:gd name="connsiteY26" fmla="*/ 397933 h 2319867"/>
              <a:gd name="connsiteX27" fmla="*/ 1312333 w 4961467"/>
              <a:gd name="connsiteY27" fmla="*/ 389467 h 2319867"/>
              <a:gd name="connsiteX28" fmla="*/ 1346200 w 4961467"/>
              <a:gd name="connsiteY28" fmla="*/ 381000 h 2319867"/>
              <a:gd name="connsiteX29" fmla="*/ 1397000 w 4961467"/>
              <a:gd name="connsiteY29" fmla="*/ 372533 h 2319867"/>
              <a:gd name="connsiteX30" fmla="*/ 1422400 w 4961467"/>
              <a:gd name="connsiteY30" fmla="*/ 364067 h 2319867"/>
              <a:gd name="connsiteX31" fmla="*/ 1490133 w 4961467"/>
              <a:gd name="connsiteY31" fmla="*/ 347133 h 2319867"/>
              <a:gd name="connsiteX32" fmla="*/ 1515533 w 4961467"/>
              <a:gd name="connsiteY32" fmla="*/ 338667 h 2319867"/>
              <a:gd name="connsiteX33" fmla="*/ 1583267 w 4961467"/>
              <a:gd name="connsiteY33" fmla="*/ 313267 h 2319867"/>
              <a:gd name="connsiteX34" fmla="*/ 1600200 w 4961467"/>
              <a:gd name="connsiteY34" fmla="*/ 296333 h 2319867"/>
              <a:gd name="connsiteX35" fmla="*/ 1667933 w 4961467"/>
              <a:gd name="connsiteY35" fmla="*/ 270933 h 2319867"/>
              <a:gd name="connsiteX36" fmla="*/ 1769533 w 4961467"/>
              <a:gd name="connsiteY36" fmla="*/ 279400 h 2319867"/>
              <a:gd name="connsiteX37" fmla="*/ 1794933 w 4961467"/>
              <a:gd name="connsiteY37" fmla="*/ 287867 h 2319867"/>
              <a:gd name="connsiteX38" fmla="*/ 1828800 w 4961467"/>
              <a:gd name="connsiteY38" fmla="*/ 330200 h 2319867"/>
              <a:gd name="connsiteX39" fmla="*/ 1854200 w 4961467"/>
              <a:gd name="connsiteY39" fmla="*/ 355600 h 2319867"/>
              <a:gd name="connsiteX40" fmla="*/ 1896533 w 4961467"/>
              <a:gd name="connsiteY40" fmla="*/ 431800 h 2319867"/>
              <a:gd name="connsiteX41" fmla="*/ 1913467 w 4961467"/>
              <a:gd name="connsiteY41" fmla="*/ 448733 h 2319867"/>
              <a:gd name="connsiteX42" fmla="*/ 1955800 w 4961467"/>
              <a:gd name="connsiteY42" fmla="*/ 516467 h 2319867"/>
              <a:gd name="connsiteX43" fmla="*/ 1972733 w 4961467"/>
              <a:gd name="connsiteY43" fmla="*/ 550333 h 2319867"/>
              <a:gd name="connsiteX44" fmla="*/ 1998133 w 4961467"/>
              <a:gd name="connsiteY44" fmla="*/ 558800 h 2319867"/>
              <a:gd name="connsiteX45" fmla="*/ 2015067 w 4961467"/>
              <a:gd name="connsiteY45" fmla="*/ 575733 h 2319867"/>
              <a:gd name="connsiteX46" fmla="*/ 2040467 w 4961467"/>
              <a:gd name="connsiteY46" fmla="*/ 584200 h 2319867"/>
              <a:gd name="connsiteX47" fmla="*/ 2226733 w 4961467"/>
              <a:gd name="connsiteY47" fmla="*/ 575733 h 2319867"/>
              <a:gd name="connsiteX48" fmla="*/ 2260600 w 4961467"/>
              <a:gd name="connsiteY48" fmla="*/ 567267 h 2319867"/>
              <a:gd name="connsiteX49" fmla="*/ 2294467 w 4961467"/>
              <a:gd name="connsiteY49" fmla="*/ 533400 h 2319867"/>
              <a:gd name="connsiteX50" fmla="*/ 2319867 w 4961467"/>
              <a:gd name="connsiteY50" fmla="*/ 508000 h 2319867"/>
              <a:gd name="connsiteX51" fmla="*/ 2370667 w 4961467"/>
              <a:gd name="connsiteY51" fmla="*/ 482600 h 2319867"/>
              <a:gd name="connsiteX52" fmla="*/ 2387600 w 4961467"/>
              <a:gd name="connsiteY52" fmla="*/ 457200 h 2319867"/>
              <a:gd name="connsiteX53" fmla="*/ 2413000 w 4961467"/>
              <a:gd name="connsiteY53" fmla="*/ 448733 h 2319867"/>
              <a:gd name="connsiteX54" fmla="*/ 2438400 w 4961467"/>
              <a:gd name="connsiteY54" fmla="*/ 431800 h 2319867"/>
              <a:gd name="connsiteX55" fmla="*/ 2523067 w 4961467"/>
              <a:gd name="connsiteY55" fmla="*/ 406400 h 2319867"/>
              <a:gd name="connsiteX56" fmla="*/ 2633133 w 4961467"/>
              <a:gd name="connsiteY56" fmla="*/ 414867 h 2319867"/>
              <a:gd name="connsiteX57" fmla="*/ 2650067 w 4961467"/>
              <a:gd name="connsiteY57" fmla="*/ 431800 h 2319867"/>
              <a:gd name="connsiteX58" fmla="*/ 2675467 w 4961467"/>
              <a:gd name="connsiteY58" fmla="*/ 448733 h 2319867"/>
              <a:gd name="connsiteX59" fmla="*/ 2717800 w 4961467"/>
              <a:gd name="connsiteY59" fmla="*/ 491067 h 2319867"/>
              <a:gd name="connsiteX60" fmla="*/ 2726267 w 4961467"/>
              <a:gd name="connsiteY60" fmla="*/ 533400 h 2319867"/>
              <a:gd name="connsiteX61" fmla="*/ 2734733 w 4961467"/>
              <a:gd name="connsiteY61" fmla="*/ 567267 h 2319867"/>
              <a:gd name="connsiteX62" fmla="*/ 2760133 w 4961467"/>
              <a:gd name="connsiteY62" fmla="*/ 694267 h 2319867"/>
              <a:gd name="connsiteX63" fmla="*/ 2768600 w 4961467"/>
              <a:gd name="connsiteY63" fmla="*/ 872067 h 2319867"/>
              <a:gd name="connsiteX64" fmla="*/ 2785533 w 4961467"/>
              <a:gd name="connsiteY64" fmla="*/ 973667 h 2319867"/>
              <a:gd name="connsiteX65" fmla="*/ 2794000 w 4961467"/>
              <a:gd name="connsiteY65" fmla="*/ 1109133 h 2319867"/>
              <a:gd name="connsiteX66" fmla="*/ 2810933 w 4961467"/>
              <a:gd name="connsiteY66" fmla="*/ 1227667 h 2319867"/>
              <a:gd name="connsiteX67" fmla="*/ 2836333 w 4961467"/>
              <a:gd name="connsiteY67" fmla="*/ 1430867 h 2319867"/>
              <a:gd name="connsiteX68" fmla="*/ 2861733 w 4961467"/>
              <a:gd name="connsiteY68" fmla="*/ 1591733 h 2319867"/>
              <a:gd name="connsiteX69" fmla="*/ 2878667 w 4961467"/>
              <a:gd name="connsiteY69" fmla="*/ 1676400 h 2319867"/>
              <a:gd name="connsiteX70" fmla="*/ 2887133 w 4961467"/>
              <a:gd name="connsiteY70" fmla="*/ 1710267 h 2319867"/>
              <a:gd name="connsiteX71" fmla="*/ 2895600 w 4961467"/>
              <a:gd name="connsiteY71" fmla="*/ 1752600 h 2319867"/>
              <a:gd name="connsiteX72" fmla="*/ 2904067 w 4961467"/>
              <a:gd name="connsiteY72" fmla="*/ 1778000 h 2319867"/>
              <a:gd name="connsiteX73" fmla="*/ 2929467 w 4961467"/>
              <a:gd name="connsiteY73" fmla="*/ 1837267 h 2319867"/>
              <a:gd name="connsiteX74" fmla="*/ 3005667 w 4961467"/>
              <a:gd name="connsiteY74" fmla="*/ 1828800 h 2319867"/>
              <a:gd name="connsiteX75" fmla="*/ 3064933 w 4961467"/>
              <a:gd name="connsiteY75" fmla="*/ 1803400 h 2319867"/>
              <a:gd name="connsiteX76" fmla="*/ 3132667 w 4961467"/>
              <a:gd name="connsiteY76" fmla="*/ 1752600 h 2319867"/>
              <a:gd name="connsiteX77" fmla="*/ 3141133 w 4961467"/>
              <a:gd name="connsiteY77" fmla="*/ 1718733 h 2319867"/>
              <a:gd name="connsiteX78" fmla="*/ 3158067 w 4961467"/>
              <a:gd name="connsiteY78" fmla="*/ 1701800 h 2319867"/>
              <a:gd name="connsiteX79" fmla="*/ 3175000 w 4961467"/>
              <a:gd name="connsiteY79" fmla="*/ 1676400 h 2319867"/>
              <a:gd name="connsiteX80" fmla="*/ 3200400 w 4961467"/>
              <a:gd name="connsiteY80" fmla="*/ 1651000 h 2319867"/>
              <a:gd name="connsiteX81" fmla="*/ 3234267 w 4961467"/>
              <a:gd name="connsiteY81" fmla="*/ 1600200 h 2319867"/>
              <a:gd name="connsiteX82" fmla="*/ 3276600 w 4961467"/>
              <a:gd name="connsiteY82" fmla="*/ 1524000 h 2319867"/>
              <a:gd name="connsiteX83" fmla="*/ 3327400 w 4961467"/>
              <a:gd name="connsiteY83" fmla="*/ 1507067 h 2319867"/>
              <a:gd name="connsiteX84" fmla="*/ 3386667 w 4961467"/>
              <a:gd name="connsiteY84" fmla="*/ 1515533 h 2319867"/>
              <a:gd name="connsiteX85" fmla="*/ 3445933 w 4961467"/>
              <a:gd name="connsiteY85" fmla="*/ 1583267 h 2319867"/>
              <a:gd name="connsiteX86" fmla="*/ 3471333 w 4961467"/>
              <a:gd name="connsiteY86" fmla="*/ 1600200 h 2319867"/>
              <a:gd name="connsiteX87" fmla="*/ 3488267 w 4961467"/>
              <a:gd name="connsiteY87" fmla="*/ 1617133 h 2319867"/>
              <a:gd name="connsiteX88" fmla="*/ 3513667 w 4961467"/>
              <a:gd name="connsiteY88" fmla="*/ 1667933 h 2319867"/>
              <a:gd name="connsiteX89" fmla="*/ 3547533 w 4961467"/>
              <a:gd name="connsiteY89" fmla="*/ 1710267 h 2319867"/>
              <a:gd name="connsiteX90" fmla="*/ 3581400 w 4961467"/>
              <a:gd name="connsiteY90" fmla="*/ 1794933 h 2319867"/>
              <a:gd name="connsiteX91" fmla="*/ 3598333 w 4961467"/>
              <a:gd name="connsiteY91" fmla="*/ 1811867 h 2319867"/>
              <a:gd name="connsiteX92" fmla="*/ 3623733 w 4961467"/>
              <a:gd name="connsiteY92" fmla="*/ 1871133 h 2319867"/>
              <a:gd name="connsiteX93" fmla="*/ 3640667 w 4961467"/>
              <a:gd name="connsiteY93" fmla="*/ 1888067 h 2319867"/>
              <a:gd name="connsiteX94" fmla="*/ 3649133 w 4961467"/>
              <a:gd name="connsiteY94" fmla="*/ 1947333 h 2319867"/>
              <a:gd name="connsiteX95" fmla="*/ 3657600 w 4961467"/>
              <a:gd name="connsiteY95" fmla="*/ 1972733 h 2319867"/>
              <a:gd name="connsiteX96" fmla="*/ 3683000 w 4961467"/>
              <a:gd name="connsiteY96" fmla="*/ 1989667 h 2319867"/>
              <a:gd name="connsiteX97" fmla="*/ 3708400 w 4961467"/>
              <a:gd name="connsiteY97" fmla="*/ 1998133 h 2319867"/>
              <a:gd name="connsiteX98" fmla="*/ 3894667 w 4961467"/>
              <a:gd name="connsiteY98" fmla="*/ 1989667 h 2319867"/>
              <a:gd name="connsiteX99" fmla="*/ 3979333 w 4961467"/>
              <a:gd name="connsiteY99" fmla="*/ 1955800 h 2319867"/>
              <a:gd name="connsiteX100" fmla="*/ 4004733 w 4961467"/>
              <a:gd name="connsiteY100" fmla="*/ 1938867 h 2319867"/>
              <a:gd name="connsiteX101" fmla="*/ 4047067 w 4961467"/>
              <a:gd name="connsiteY101" fmla="*/ 1913467 h 2319867"/>
              <a:gd name="connsiteX102" fmla="*/ 4097867 w 4961467"/>
              <a:gd name="connsiteY102" fmla="*/ 1871133 h 2319867"/>
              <a:gd name="connsiteX103" fmla="*/ 4123267 w 4961467"/>
              <a:gd name="connsiteY103" fmla="*/ 1845733 h 2319867"/>
              <a:gd name="connsiteX104" fmla="*/ 4174067 w 4961467"/>
              <a:gd name="connsiteY104" fmla="*/ 1820333 h 2319867"/>
              <a:gd name="connsiteX105" fmla="*/ 4182533 w 4961467"/>
              <a:gd name="connsiteY105" fmla="*/ 1794933 h 2319867"/>
              <a:gd name="connsiteX106" fmla="*/ 4241800 w 4961467"/>
              <a:gd name="connsiteY106" fmla="*/ 1769533 h 2319867"/>
              <a:gd name="connsiteX107" fmla="*/ 4267200 w 4961467"/>
              <a:gd name="connsiteY107" fmla="*/ 1744133 h 2319867"/>
              <a:gd name="connsiteX108" fmla="*/ 4326467 w 4961467"/>
              <a:gd name="connsiteY108" fmla="*/ 1769533 h 2319867"/>
              <a:gd name="connsiteX109" fmla="*/ 4368800 w 4961467"/>
              <a:gd name="connsiteY109" fmla="*/ 1786467 h 2319867"/>
              <a:gd name="connsiteX110" fmla="*/ 4419600 w 4961467"/>
              <a:gd name="connsiteY110" fmla="*/ 1820333 h 2319867"/>
              <a:gd name="connsiteX111" fmla="*/ 4453467 w 4961467"/>
              <a:gd name="connsiteY111" fmla="*/ 1871133 h 2319867"/>
              <a:gd name="connsiteX112" fmla="*/ 4512733 w 4961467"/>
              <a:gd name="connsiteY112" fmla="*/ 1947333 h 2319867"/>
              <a:gd name="connsiteX113" fmla="*/ 4555067 w 4961467"/>
              <a:gd name="connsiteY113" fmla="*/ 1989667 h 2319867"/>
              <a:gd name="connsiteX114" fmla="*/ 4597400 w 4961467"/>
              <a:gd name="connsiteY114" fmla="*/ 2040467 h 2319867"/>
              <a:gd name="connsiteX115" fmla="*/ 4656667 w 4961467"/>
              <a:gd name="connsiteY115" fmla="*/ 2099733 h 2319867"/>
              <a:gd name="connsiteX116" fmla="*/ 4724400 w 4961467"/>
              <a:gd name="connsiteY116" fmla="*/ 2184400 h 2319867"/>
              <a:gd name="connsiteX117" fmla="*/ 4749800 w 4961467"/>
              <a:gd name="connsiteY117" fmla="*/ 2192867 h 2319867"/>
              <a:gd name="connsiteX118" fmla="*/ 4800600 w 4961467"/>
              <a:gd name="connsiteY118" fmla="*/ 2218267 h 2319867"/>
              <a:gd name="connsiteX119" fmla="*/ 4885267 w 4961467"/>
              <a:gd name="connsiteY119" fmla="*/ 2277533 h 2319867"/>
              <a:gd name="connsiteX120" fmla="*/ 4910667 w 4961467"/>
              <a:gd name="connsiteY120" fmla="*/ 2286000 h 2319867"/>
              <a:gd name="connsiteX121" fmla="*/ 4961467 w 4961467"/>
              <a:gd name="connsiteY121" fmla="*/ 2319867 h 231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961467" h="2319867">
                <a:moveTo>
                  <a:pt x="0" y="287867"/>
                </a:moveTo>
                <a:cubicBezTo>
                  <a:pt x="28580" y="280722"/>
                  <a:pt x="49224" y="277181"/>
                  <a:pt x="76200" y="262467"/>
                </a:cubicBezTo>
                <a:cubicBezTo>
                  <a:pt x="192516" y="199022"/>
                  <a:pt x="68621" y="251951"/>
                  <a:pt x="169333" y="211667"/>
                </a:cubicBezTo>
                <a:cubicBezTo>
                  <a:pt x="177800" y="203200"/>
                  <a:pt x="184990" y="193227"/>
                  <a:pt x="194733" y="186267"/>
                </a:cubicBezTo>
                <a:cubicBezTo>
                  <a:pt x="218575" y="169237"/>
                  <a:pt x="235193" y="167685"/>
                  <a:pt x="262467" y="160867"/>
                </a:cubicBezTo>
                <a:cubicBezTo>
                  <a:pt x="343495" y="79839"/>
                  <a:pt x="239749" y="176013"/>
                  <a:pt x="313267" y="127000"/>
                </a:cubicBezTo>
                <a:cubicBezTo>
                  <a:pt x="323230" y="120358"/>
                  <a:pt x="329469" y="109265"/>
                  <a:pt x="338667" y="101600"/>
                </a:cubicBezTo>
                <a:cubicBezTo>
                  <a:pt x="363766" y="80685"/>
                  <a:pt x="368365" y="85474"/>
                  <a:pt x="397933" y="67733"/>
                </a:cubicBezTo>
                <a:cubicBezTo>
                  <a:pt x="415384" y="57262"/>
                  <a:pt x="434343" y="48257"/>
                  <a:pt x="448733" y="33867"/>
                </a:cubicBezTo>
                <a:cubicBezTo>
                  <a:pt x="454378" y="28222"/>
                  <a:pt x="457991" y="19126"/>
                  <a:pt x="465667" y="16933"/>
                </a:cubicBezTo>
                <a:cubicBezTo>
                  <a:pt x="498680" y="7501"/>
                  <a:pt x="567267" y="0"/>
                  <a:pt x="567267" y="0"/>
                </a:cubicBezTo>
                <a:cubicBezTo>
                  <a:pt x="598311" y="5644"/>
                  <a:pt x="630950" y="5606"/>
                  <a:pt x="660400" y="16933"/>
                </a:cubicBezTo>
                <a:cubicBezTo>
                  <a:pt x="669897" y="20586"/>
                  <a:pt x="670138" y="35138"/>
                  <a:pt x="677333" y="42333"/>
                </a:cubicBezTo>
                <a:cubicBezTo>
                  <a:pt x="684528" y="49528"/>
                  <a:pt x="694266" y="53622"/>
                  <a:pt x="702733" y="59267"/>
                </a:cubicBezTo>
                <a:cubicBezTo>
                  <a:pt x="705555" y="67734"/>
                  <a:pt x="707209" y="76685"/>
                  <a:pt x="711200" y="84667"/>
                </a:cubicBezTo>
                <a:cubicBezTo>
                  <a:pt x="721882" y="106030"/>
                  <a:pt x="729315" y="111249"/>
                  <a:pt x="745067" y="127000"/>
                </a:cubicBezTo>
                <a:cubicBezTo>
                  <a:pt x="775939" y="219622"/>
                  <a:pt x="726704" y="79335"/>
                  <a:pt x="770467" y="177800"/>
                </a:cubicBezTo>
                <a:cubicBezTo>
                  <a:pt x="777716" y="194111"/>
                  <a:pt x="781756" y="211667"/>
                  <a:pt x="787400" y="228600"/>
                </a:cubicBezTo>
                <a:cubicBezTo>
                  <a:pt x="790618" y="238253"/>
                  <a:pt x="799782" y="244899"/>
                  <a:pt x="804333" y="254000"/>
                </a:cubicBezTo>
                <a:cubicBezTo>
                  <a:pt x="808324" y="261982"/>
                  <a:pt x="808466" y="271598"/>
                  <a:pt x="812800" y="279400"/>
                </a:cubicBezTo>
                <a:cubicBezTo>
                  <a:pt x="822684" y="297190"/>
                  <a:pt x="835378" y="313267"/>
                  <a:pt x="846667" y="330200"/>
                </a:cubicBezTo>
                <a:cubicBezTo>
                  <a:pt x="863317" y="355176"/>
                  <a:pt x="864553" y="360627"/>
                  <a:pt x="889000" y="381000"/>
                </a:cubicBezTo>
                <a:cubicBezTo>
                  <a:pt x="896817" y="387514"/>
                  <a:pt x="905047" y="393925"/>
                  <a:pt x="914400" y="397933"/>
                </a:cubicBezTo>
                <a:cubicBezTo>
                  <a:pt x="925096" y="402517"/>
                  <a:pt x="936978" y="403578"/>
                  <a:pt x="948267" y="406400"/>
                </a:cubicBezTo>
                <a:cubicBezTo>
                  <a:pt x="986676" y="432006"/>
                  <a:pt x="984287" y="436031"/>
                  <a:pt x="1049867" y="431800"/>
                </a:cubicBezTo>
                <a:cubicBezTo>
                  <a:pt x="1112400" y="427766"/>
                  <a:pt x="1174322" y="416702"/>
                  <a:pt x="1236133" y="406400"/>
                </a:cubicBezTo>
                <a:cubicBezTo>
                  <a:pt x="1253066" y="403578"/>
                  <a:pt x="1270175" y="401657"/>
                  <a:pt x="1286933" y="397933"/>
                </a:cubicBezTo>
                <a:cubicBezTo>
                  <a:pt x="1295645" y="395997"/>
                  <a:pt x="1303752" y="391919"/>
                  <a:pt x="1312333" y="389467"/>
                </a:cubicBezTo>
                <a:cubicBezTo>
                  <a:pt x="1323522" y="386270"/>
                  <a:pt x="1334790" y="383282"/>
                  <a:pt x="1346200" y="381000"/>
                </a:cubicBezTo>
                <a:cubicBezTo>
                  <a:pt x="1363034" y="377633"/>
                  <a:pt x="1380242" y="376257"/>
                  <a:pt x="1397000" y="372533"/>
                </a:cubicBezTo>
                <a:cubicBezTo>
                  <a:pt x="1405712" y="370597"/>
                  <a:pt x="1413790" y="366415"/>
                  <a:pt x="1422400" y="364067"/>
                </a:cubicBezTo>
                <a:cubicBezTo>
                  <a:pt x="1444853" y="357944"/>
                  <a:pt x="1468055" y="354492"/>
                  <a:pt x="1490133" y="347133"/>
                </a:cubicBezTo>
                <a:cubicBezTo>
                  <a:pt x="1498600" y="344311"/>
                  <a:pt x="1506952" y="341119"/>
                  <a:pt x="1515533" y="338667"/>
                </a:cubicBezTo>
                <a:cubicBezTo>
                  <a:pt x="1569327" y="323298"/>
                  <a:pt x="1530659" y="339570"/>
                  <a:pt x="1583267" y="313267"/>
                </a:cubicBezTo>
                <a:cubicBezTo>
                  <a:pt x="1588911" y="307622"/>
                  <a:pt x="1593558" y="300761"/>
                  <a:pt x="1600200" y="296333"/>
                </a:cubicBezTo>
                <a:cubicBezTo>
                  <a:pt x="1626762" y="278625"/>
                  <a:pt x="1638152" y="278379"/>
                  <a:pt x="1667933" y="270933"/>
                </a:cubicBezTo>
                <a:cubicBezTo>
                  <a:pt x="1701800" y="273755"/>
                  <a:pt x="1735847" y="274908"/>
                  <a:pt x="1769533" y="279400"/>
                </a:cubicBezTo>
                <a:cubicBezTo>
                  <a:pt x="1778379" y="280580"/>
                  <a:pt x="1787280" y="283275"/>
                  <a:pt x="1794933" y="287867"/>
                </a:cubicBezTo>
                <a:cubicBezTo>
                  <a:pt x="1811357" y="297722"/>
                  <a:pt x="1817261" y="316353"/>
                  <a:pt x="1828800" y="330200"/>
                </a:cubicBezTo>
                <a:cubicBezTo>
                  <a:pt x="1836465" y="339398"/>
                  <a:pt x="1845733" y="347133"/>
                  <a:pt x="1854200" y="355600"/>
                </a:cubicBezTo>
                <a:cubicBezTo>
                  <a:pt x="1864846" y="387538"/>
                  <a:pt x="1867423" y="402691"/>
                  <a:pt x="1896533" y="431800"/>
                </a:cubicBezTo>
                <a:cubicBezTo>
                  <a:pt x="1902178" y="437444"/>
                  <a:pt x="1908889" y="442193"/>
                  <a:pt x="1913467" y="448733"/>
                </a:cubicBezTo>
                <a:cubicBezTo>
                  <a:pt x="1928735" y="470545"/>
                  <a:pt x="1943893" y="492653"/>
                  <a:pt x="1955800" y="516467"/>
                </a:cubicBezTo>
                <a:cubicBezTo>
                  <a:pt x="1961444" y="527756"/>
                  <a:pt x="1963809" y="541409"/>
                  <a:pt x="1972733" y="550333"/>
                </a:cubicBezTo>
                <a:cubicBezTo>
                  <a:pt x="1979044" y="556644"/>
                  <a:pt x="1989666" y="555978"/>
                  <a:pt x="1998133" y="558800"/>
                </a:cubicBezTo>
                <a:cubicBezTo>
                  <a:pt x="2003778" y="564444"/>
                  <a:pt x="2008222" y="571626"/>
                  <a:pt x="2015067" y="575733"/>
                </a:cubicBezTo>
                <a:cubicBezTo>
                  <a:pt x="2022720" y="580325"/>
                  <a:pt x="2031542" y="584200"/>
                  <a:pt x="2040467" y="584200"/>
                </a:cubicBezTo>
                <a:cubicBezTo>
                  <a:pt x="2102620" y="584200"/>
                  <a:pt x="2164644" y="578555"/>
                  <a:pt x="2226733" y="575733"/>
                </a:cubicBezTo>
                <a:cubicBezTo>
                  <a:pt x="2238022" y="572911"/>
                  <a:pt x="2250732" y="573434"/>
                  <a:pt x="2260600" y="567267"/>
                </a:cubicBezTo>
                <a:cubicBezTo>
                  <a:pt x="2274138" y="558806"/>
                  <a:pt x="2283178" y="544689"/>
                  <a:pt x="2294467" y="533400"/>
                </a:cubicBezTo>
                <a:cubicBezTo>
                  <a:pt x="2302934" y="524933"/>
                  <a:pt x="2308508" y="511787"/>
                  <a:pt x="2319867" y="508000"/>
                </a:cubicBezTo>
                <a:cubicBezTo>
                  <a:pt x="2354920" y="496315"/>
                  <a:pt x="2337841" y="504483"/>
                  <a:pt x="2370667" y="482600"/>
                </a:cubicBezTo>
                <a:cubicBezTo>
                  <a:pt x="2376311" y="474133"/>
                  <a:pt x="2379654" y="463557"/>
                  <a:pt x="2387600" y="457200"/>
                </a:cubicBezTo>
                <a:cubicBezTo>
                  <a:pt x="2394569" y="451625"/>
                  <a:pt x="2405018" y="452724"/>
                  <a:pt x="2413000" y="448733"/>
                </a:cubicBezTo>
                <a:cubicBezTo>
                  <a:pt x="2422101" y="444182"/>
                  <a:pt x="2429101" y="435933"/>
                  <a:pt x="2438400" y="431800"/>
                </a:cubicBezTo>
                <a:cubicBezTo>
                  <a:pt x="2464900" y="420022"/>
                  <a:pt x="2494922" y="413436"/>
                  <a:pt x="2523067" y="406400"/>
                </a:cubicBezTo>
                <a:cubicBezTo>
                  <a:pt x="2559756" y="409222"/>
                  <a:pt x="2597051" y="407651"/>
                  <a:pt x="2633133" y="414867"/>
                </a:cubicBezTo>
                <a:cubicBezTo>
                  <a:pt x="2640961" y="416433"/>
                  <a:pt x="2643834" y="426813"/>
                  <a:pt x="2650067" y="431800"/>
                </a:cubicBezTo>
                <a:cubicBezTo>
                  <a:pt x="2658013" y="438157"/>
                  <a:pt x="2667809" y="442032"/>
                  <a:pt x="2675467" y="448733"/>
                </a:cubicBezTo>
                <a:cubicBezTo>
                  <a:pt x="2690486" y="461874"/>
                  <a:pt x="2717800" y="491067"/>
                  <a:pt x="2717800" y="491067"/>
                </a:cubicBezTo>
                <a:cubicBezTo>
                  <a:pt x="2720622" y="505178"/>
                  <a:pt x="2723145" y="519352"/>
                  <a:pt x="2726267" y="533400"/>
                </a:cubicBezTo>
                <a:cubicBezTo>
                  <a:pt x="2728791" y="544759"/>
                  <a:pt x="2732820" y="555789"/>
                  <a:pt x="2734733" y="567267"/>
                </a:cubicBezTo>
                <a:cubicBezTo>
                  <a:pt x="2754559" y="686224"/>
                  <a:pt x="2728994" y="585277"/>
                  <a:pt x="2760133" y="694267"/>
                </a:cubicBezTo>
                <a:cubicBezTo>
                  <a:pt x="2762955" y="753534"/>
                  <a:pt x="2764372" y="812884"/>
                  <a:pt x="2768600" y="872067"/>
                </a:cubicBezTo>
                <a:cubicBezTo>
                  <a:pt x="2770933" y="904730"/>
                  <a:pt x="2779045" y="941222"/>
                  <a:pt x="2785533" y="973667"/>
                </a:cubicBezTo>
                <a:cubicBezTo>
                  <a:pt x="2788355" y="1018822"/>
                  <a:pt x="2789498" y="1064114"/>
                  <a:pt x="2794000" y="1109133"/>
                </a:cubicBezTo>
                <a:cubicBezTo>
                  <a:pt x="2797971" y="1148847"/>
                  <a:pt x="2807872" y="1187872"/>
                  <a:pt x="2810933" y="1227667"/>
                </a:cubicBezTo>
                <a:cubicBezTo>
                  <a:pt x="2826872" y="1434861"/>
                  <a:pt x="2808486" y="1245219"/>
                  <a:pt x="2836333" y="1430867"/>
                </a:cubicBezTo>
                <a:cubicBezTo>
                  <a:pt x="2864277" y="1617162"/>
                  <a:pt x="2821433" y="1390234"/>
                  <a:pt x="2861733" y="1591733"/>
                </a:cubicBezTo>
                <a:cubicBezTo>
                  <a:pt x="2867378" y="1619955"/>
                  <a:pt x="2871687" y="1648478"/>
                  <a:pt x="2878667" y="1676400"/>
                </a:cubicBezTo>
                <a:cubicBezTo>
                  <a:pt x="2881489" y="1687689"/>
                  <a:pt x="2884609" y="1698908"/>
                  <a:pt x="2887133" y="1710267"/>
                </a:cubicBezTo>
                <a:cubicBezTo>
                  <a:pt x="2890255" y="1724315"/>
                  <a:pt x="2892110" y="1738639"/>
                  <a:pt x="2895600" y="1752600"/>
                </a:cubicBezTo>
                <a:cubicBezTo>
                  <a:pt x="2897765" y="1761258"/>
                  <a:pt x="2901902" y="1769342"/>
                  <a:pt x="2904067" y="1778000"/>
                </a:cubicBezTo>
                <a:cubicBezTo>
                  <a:pt x="2917443" y="1831506"/>
                  <a:pt x="2900502" y="1808302"/>
                  <a:pt x="2929467" y="1837267"/>
                </a:cubicBezTo>
                <a:cubicBezTo>
                  <a:pt x="2954867" y="1834445"/>
                  <a:pt x="2980458" y="1833002"/>
                  <a:pt x="3005667" y="1828800"/>
                </a:cubicBezTo>
                <a:cubicBezTo>
                  <a:pt x="3021836" y="1826105"/>
                  <a:pt x="3053071" y="1810517"/>
                  <a:pt x="3064933" y="1803400"/>
                </a:cubicBezTo>
                <a:cubicBezTo>
                  <a:pt x="3112799" y="1774680"/>
                  <a:pt x="3105098" y="1780168"/>
                  <a:pt x="3132667" y="1752600"/>
                </a:cubicBezTo>
                <a:cubicBezTo>
                  <a:pt x="3135489" y="1741311"/>
                  <a:pt x="3135929" y="1729141"/>
                  <a:pt x="3141133" y="1718733"/>
                </a:cubicBezTo>
                <a:cubicBezTo>
                  <a:pt x="3144703" y="1711593"/>
                  <a:pt x="3153080" y="1708033"/>
                  <a:pt x="3158067" y="1701800"/>
                </a:cubicBezTo>
                <a:cubicBezTo>
                  <a:pt x="3164424" y="1693854"/>
                  <a:pt x="3168486" y="1684217"/>
                  <a:pt x="3175000" y="1676400"/>
                </a:cubicBezTo>
                <a:cubicBezTo>
                  <a:pt x="3182665" y="1667202"/>
                  <a:pt x="3193049" y="1660451"/>
                  <a:pt x="3200400" y="1651000"/>
                </a:cubicBezTo>
                <a:cubicBezTo>
                  <a:pt x="3212895" y="1634936"/>
                  <a:pt x="3234267" y="1600200"/>
                  <a:pt x="3234267" y="1600200"/>
                </a:cubicBezTo>
                <a:cubicBezTo>
                  <a:pt x="3241722" y="1577834"/>
                  <a:pt x="3254763" y="1531279"/>
                  <a:pt x="3276600" y="1524000"/>
                </a:cubicBezTo>
                <a:lnTo>
                  <a:pt x="3327400" y="1507067"/>
                </a:lnTo>
                <a:cubicBezTo>
                  <a:pt x="3347156" y="1509889"/>
                  <a:pt x="3368818" y="1506608"/>
                  <a:pt x="3386667" y="1515533"/>
                </a:cubicBezTo>
                <a:cubicBezTo>
                  <a:pt x="3441586" y="1542992"/>
                  <a:pt x="3415182" y="1552516"/>
                  <a:pt x="3445933" y="1583267"/>
                </a:cubicBezTo>
                <a:cubicBezTo>
                  <a:pt x="3453128" y="1590462"/>
                  <a:pt x="3463387" y="1593843"/>
                  <a:pt x="3471333" y="1600200"/>
                </a:cubicBezTo>
                <a:cubicBezTo>
                  <a:pt x="3477566" y="1605187"/>
                  <a:pt x="3482622" y="1611489"/>
                  <a:pt x="3488267" y="1617133"/>
                </a:cubicBezTo>
                <a:cubicBezTo>
                  <a:pt x="3497210" y="1643963"/>
                  <a:pt x="3494908" y="1644484"/>
                  <a:pt x="3513667" y="1667933"/>
                </a:cubicBezTo>
                <a:cubicBezTo>
                  <a:pt x="3531259" y="1689923"/>
                  <a:pt x="3534504" y="1680953"/>
                  <a:pt x="3547533" y="1710267"/>
                </a:cubicBezTo>
                <a:cubicBezTo>
                  <a:pt x="3565891" y="1751572"/>
                  <a:pt x="3558300" y="1760282"/>
                  <a:pt x="3581400" y="1794933"/>
                </a:cubicBezTo>
                <a:cubicBezTo>
                  <a:pt x="3585828" y="1801575"/>
                  <a:pt x="3592689" y="1806222"/>
                  <a:pt x="3598333" y="1811867"/>
                </a:cubicBezTo>
                <a:cubicBezTo>
                  <a:pt x="3605859" y="1834443"/>
                  <a:pt x="3609784" y="1850210"/>
                  <a:pt x="3623733" y="1871133"/>
                </a:cubicBezTo>
                <a:cubicBezTo>
                  <a:pt x="3628161" y="1877775"/>
                  <a:pt x="3635022" y="1882422"/>
                  <a:pt x="3640667" y="1888067"/>
                </a:cubicBezTo>
                <a:cubicBezTo>
                  <a:pt x="3643489" y="1907822"/>
                  <a:pt x="3645219" y="1927765"/>
                  <a:pt x="3649133" y="1947333"/>
                </a:cubicBezTo>
                <a:cubicBezTo>
                  <a:pt x="3650883" y="1956084"/>
                  <a:pt x="3652025" y="1965764"/>
                  <a:pt x="3657600" y="1972733"/>
                </a:cubicBezTo>
                <a:cubicBezTo>
                  <a:pt x="3663957" y="1980679"/>
                  <a:pt x="3673898" y="1985116"/>
                  <a:pt x="3683000" y="1989667"/>
                </a:cubicBezTo>
                <a:cubicBezTo>
                  <a:pt x="3690982" y="1993658"/>
                  <a:pt x="3699933" y="1995311"/>
                  <a:pt x="3708400" y="1998133"/>
                </a:cubicBezTo>
                <a:cubicBezTo>
                  <a:pt x="3770489" y="1995311"/>
                  <a:pt x="3832868" y="1996288"/>
                  <a:pt x="3894667" y="1989667"/>
                </a:cubicBezTo>
                <a:cubicBezTo>
                  <a:pt x="3916015" y="1987380"/>
                  <a:pt x="3958794" y="1967537"/>
                  <a:pt x="3979333" y="1955800"/>
                </a:cubicBezTo>
                <a:cubicBezTo>
                  <a:pt x="3988168" y="1950752"/>
                  <a:pt x="3996787" y="1945224"/>
                  <a:pt x="4004733" y="1938867"/>
                </a:cubicBezTo>
                <a:cubicBezTo>
                  <a:pt x="4037939" y="1912302"/>
                  <a:pt x="4002957" y="1928169"/>
                  <a:pt x="4047067" y="1913467"/>
                </a:cubicBezTo>
                <a:cubicBezTo>
                  <a:pt x="4121273" y="1839261"/>
                  <a:pt x="4027142" y="1930072"/>
                  <a:pt x="4097867" y="1871133"/>
                </a:cubicBezTo>
                <a:cubicBezTo>
                  <a:pt x="4107065" y="1863468"/>
                  <a:pt x="4114069" y="1853398"/>
                  <a:pt x="4123267" y="1845733"/>
                </a:cubicBezTo>
                <a:cubicBezTo>
                  <a:pt x="4145150" y="1827497"/>
                  <a:pt x="4148611" y="1828819"/>
                  <a:pt x="4174067" y="1820333"/>
                </a:cubicBezTo>
                <a:cubicBezTo>
                  <a:pt x="4176889" y="1811866"/>
                  <a:pt x="4176958" y="1801902"/>
                  <a:pt x="4182533" y="1794933"/>
                </a:cubicBezTo>
                <a:cubicBezTo>
                  <a:pt x="4197150" y="1776662"/>
                  <a:pt x="4221465" y="1774617"/>
                  <a:pt x="4241800" y="1769533"/>
                </a:cubicBezTo>
                <a:cubicBezTo>
                  <a:pt x="4250267" y="1761066"/>
                  <a:pt x="4255687" y="1747422"/>
                  <a:pt x="4267200" y="1744133"/>
                </a:cubicBezTo>
                <a:cubicBezTo>
                  <a:pt x="4289626" y="1737726"/>
                  <a:pt x="4310022" y="1761310"/>
                  <a:pt x="4326467" y="1769533"/>
                </a:cubicBezTo>
                <a:cubicBezTo>
                  <a:pt x="4340061" y="1776330"/>
                  <a:pt x="4355458" y="1779189"/>
                  <a:pt x="4368800" y="1786467"/>
                </a:cubicBezTo>
                <a:cubicBezTo>
                  <a:pt x="4386666" y="1796212"/>
                  <a:pt x="4419600" y="1820333"/>
                  <a:pt x="4419600" y="1820333"/>
                </a:cubicBezTo>
                <a:cubicBezTo>
                  <a:pt x="4434480" y="1864971"/>
                  <a:pt x="4418232" y="1828851"/>
                  <a:pt x="4453467" y="1871133"/>
                </a:cubicBezTo>
                <a:cubicBezTo>
                  <a:pt x="4474067" y="1895853"/>
                  <a:pt x="4489980" y="1924580"/>
                  <a:pt x="4512733" y="1947333"/>
                </a:cubicBezTo>
                <a:cubicBezTo>
                  <a:pt x="4526844" y="1961444"/>
                  <a:pt x="4543997" y="1973062"/>
                  <a:pt x="4555067" y="1989667"/>
                </a:cubicBezTo>
                <a:cubicBezTo>
                  <a:pt x="4589720" y="2041647"/>
                  <a:pt x="4551769" y="1988318"/>
                  <a:pt x="4597400" y="2040467"/>
                </a:cubicBezTo>
                <a:cubicBezTo>
                  <a:pt x="4646673" y="2096779"/>
                  <a:pt x="4611135" y="2069379"/>
                  <a:pt x="4656667" y="2099733"/>
                </a:cubicBezTo>
                <a:cubicBezTo>
                  <a:pt x="4668731" y="2135928"/>
                  <a:pt x="4675215" y="2168004"/>
                  <a:pt x="4724400" y="2184400"/>
                </a:cubicBezTo>
                <a:cubicBezTo>
                  <a:pt x="4732867" y="2187222"/>
                  <a:pt x="4741818" y="2188876"/>
                  <a:pt x="4749800" y="2192867"/>
                </a:cubicBezTo>
                <a:cubicBezTo>
                  <a:pt x="4815452" y="2225693"/>
                  <a:pt x="4736756" y="2196985"/>
                  <a:pt x="4800600" y="2218267"/>
                </a:cubicBezTo>
                <a:cubicBezTo>
                  <a:pt x="4816057" y="2229860"/>
                  <a:pt x="4872757" y="2273363"/>
                  <a:pt x="4885267" y="2277533"/>
                </a:cubicBezTo>
                <a:lnTo>
                  <a:pt x="4910667" y="2286000"/>
                </a:lnTo>
                <a:cubicBezTo>
                  <a:pt x="4949582" y="2315187"/>
                  <a:pt x="4931912" y="2305089"/>
                  <a:pt x="4961467" y="23198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2057400"/>
            <a:ext cx="5867400" cy="1295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52600" y="3505200"/>
            <a:ext cx="3962400" cy="9144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00400" y="0"/>
            <a:ext cx="2362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latin typeface="Calibri"/>
                <a:cs typeface="Calibri"/>
              </a:rPr>
              <a:t>2.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Automatischer oder phonetischer Downstep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52400" y="25146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Nicht-automatischer oder phonologischer Downstep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28600" y="38100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Lexikalischer Downstep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228600" y="48006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Post-Lexikalischer Downstep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" y="1524000"/>
            <a:ext cx="8610600" cy="4191000"/>
            <a:chOff x="152400" y="1524000"/>
            <a:chExt cx="8610600" cy="4191000"/>
          </a:xfrm>
        </p:grpSpPr>
        <p:sp>
          <p:nvSpPr>
            <p:cNvPr id="32777" name="TextBox 5"/>
            <p:cNvSpPr txBox="1">
              <a:spLocks noChangeArrowheads="1"/>
            </p:cNvSpPr>
            <p:nvPr/>
          </p:nvSpPr>
          <p:spPr bwMode="auto">
            <a:xfrm>
              <a:off x="228600" y="15240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Downstep kommt wegen eines davor kommenden Kontextes vor (phonetisch, weil es aus dem Kontext vorhersagbar ist).</a:t>
              </a:r>
            </a:p>
          </p:txBody>
        </p:sp>
        <p:sp>
          <p:nvSpPr>
            <p:cNvPr id="32778" name="TextBox 6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7543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Downstep kann </a:t>
              </a:r>
              <a:r>
                <a:rPr lang="de-DE" b="1">
                  <a:latin typeface="Calibri" charset="0"/>
                  <a:cs typeface="Calibri" charset="0"/>
                </a:rPr>
                <a:t>nicht</a:t>
              </a:r>
              <a:r>
                <a:rPr lang="de-DE">
                  <a:latin typeface="Calibri" charset="0"/>
                  <a:cs typeface="Calibri" charset="0"/>
                </a:rPr>
                <a:t> aus dem Kontext vorhergesagt werden – und vermittelt eine neue Bedeutung</a:t>
              </a:r>
            </a:p>
          </p:txBody>
        </p:sp>
        <p:sp>
          <p:nvSpPr>
            <p:cNvPr id="32779" name="TextBox 8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861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Tonsprachen oder Sprachen mit lexikalischem Tonakzent</a:t>
              </a:r>
            </a:p>
          </p:txBody>
        </p:sp>
        <p:sp>
          <p:nvSpPr>
            <p:cNvPr id="32780" name="TextBox 10"/>
            <p:cNvSpPr txBox="1">
              <a:spLocks noChangeArrowheads="1"/>
            </p:cNvSpPr>
            <p:nvPr/>
          </p:nvSpPr>
          <p:spPr bwMode="auto">
            <a:xfrm>
              <a:off x="228600" y="5257800"/>
              <a:ext cx="754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Intonationssprachen (und beeinflusst die Intonation).</a:t>
              </a:r>
            </a:p>
          </p:txBody>
        </p: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14400" y="457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Automatisch/nicht-automatisch × lexikal/post-lexikal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752600" y="762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1. Deklination und: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752600" y="40386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2. Downstep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57400" y="4648200"/>
            <a:ext cx="4572000" cy="1071563"/>
            <a:chOff x="2057400" y="4267200"/>
            <a:chExt cx="4572000" cy="1071563"/>
          </a:xfrm>
        </p:grpSpPr>
        <p:sp>
          <p:nvSpPr>
            <p:cNvPr id="15374" name="TextBox 6"/>
            <p:cNvSpPr txBox="1">
              <a:spLocks noChangeArrowheads="1"/>
            </p:cNvSpPr>
            <p:nvPr/>
          </p:nvSpPr>
          <p:spPr bwMode="auto">
            <a:xfrm>
              <a:off x="2590800" y="4267200"/>
              <a:ext cx="236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Tonsprachen</a:t>
              </a:r>
            </a:p>
          </p:txBody>
        </p:sp>
        <p:sp>
          <p:nvSpPr>
            <p:cNvPr id="15375" name="TextBox 7"/>
            <p:cNvSpPr txBox="1">
              <a:spLocks noChangeArrowheads="1"/>
            </p:cNvSpPr>
            <p:nvPr/>
          </p:nvSpPr>
          <p:spPr bwMode="auto">
            <a:xfrm>
              <a:off x="2667000" y="48768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Intonationssprachen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057400" y="4419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5029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57400" y="1219200"/>
            <a:ext cx="6629400" cy="2290763"/>
            <a:chOff x="2057400" y="1219200"/>
            <a:chExt cx="6629400" cy="2290763"/>
          </a:xfrm>
        </p:grpSpPr>
        <p:sp>
          <p:nvSpPr>
            <p:cNvPr id="15366" name="TextBox 2"/>
            <p:cNvSpPr txBox="1">
              <a:spLocks noChangeArrowheads="1"/>
            </p:cNvSpPr>
            <p:nvPr/>
          </p:nvSpPr>
          <p:spPr bwMode="auto">
            <a:xfrm>
              <a:off x="2514600" y="12192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Planung</a:t>
              </a:r>
            </a:p>
          </p:txBody>
        </p:sp>
        <p:sp>
          <p:nvSpPr>
            <p:cNvPr id="15367" name="TextBox 3"/>
            <p:cNvSpPr txBox="1">
              <a:spLocks noChangeArrowheads="1"/>
            </p:cNvSpPr>
            <p:nvPr/>
          </p:nvSpPr>
          <p:spPr bwMode="auto">
            <a:xfrm>
              <a:off x="2590800" y="1752600"/>
              <a:ext cx="2743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Finale Senkung</a:t>
              </a:r>
            </a:p>
          </p:txBody>
        </p:sp>
        <p:sp>
          <p:nvSpPr>
            <p:cNvPr id="15368" name="TextBox 4"/>
            <p:cNvSpPr txBox="1">
              <a:spLocks noChangeArrowheads="1"/>
            </p:cNvSpPr>
            <p:nvPr/>
          </p:nvSpPr>
          <p:spPr bwMode="auto">
            <a:xfrm>
              <a:off x="2590800" y="2362200"/>
              <a:ext cx="609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Prominenz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1295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1905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372" name="TextBox 4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09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f0-Reset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3200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4876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Phonetischer, 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28600" y="5334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vielen afrikanischen Tonsprachen wird ein H-Ton meistens </a:t>
            </a:r>
            <a:r>
              <a:rPr lang="de-DE" b="1">
                <a:latin typeface="Calibri" charset="0"/>
                <a:cs typeface="Calibri" charset="0"/>
              </a:rPr>
              <a:t>wegen eines davor kommenden L-Tons </a:t>
            </a:r>
            <a:r>
              <a:rPr lang="de-DE">
                <a:latin typeface="Calibri" charset="0"/>
                <a:cs typeface="Calibri" charset="0"/>
              </a:rPr>
              <a:t>herabgestuft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905000" y="3200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270250" y="3497263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2590800" y="4572000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4038600" y="35052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5257800" y="39624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4724400" y="4495800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5715000" y="39624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3" name="TextBox 25"/>
          <p:cNvSpPr txBox="1">
            <a:spLocks noChangeArrowheads="1"/>
          </p:cNvSpPr>
          <p:nvPr/>
        </p:nvSpPr>
        <p:spPr bwMode="auto">
          <a:xfrm>
            <a:off x="2133600" y="6324600"/>
            <a:ext cx="411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Welmers (1959), </a:t>
            </a:r>
            <a:r>
              <a:rPr lang="de-DE" sz="1600" i="1">
                <a:latin typeface="Calibri" charset="0"/>
                <a:cs typeface="Calibri" charset="0"/>
              </a:rPr>
              <a:t>General Linguistics</a:t>
            </a:r>
            <a:r>
              <a:rPr lang="de-DE" sz="1600">
                <a:latin typeface="Calibri" charset="0"/>
                <a:cs typeface="Calibri" charset="0"/>
              </a:rPr>
              <a:t>, 4, 1-19</a:t>
            </a:r>
          </a:p>
        </p:txBody>
      </p:sp>
      <p:sp>
        <p:nvSpPr>
          <p:cNvPr id="33804" name="TextBox 26"/>
          <p:cNvSpPr txBox="1">
            <a:spLocks noChangeArrowheads="1"/>
          </p:cNvSpPr>
          <p:nvPr/>
        </p:nvSpPr>
        <p:spPr bwMode="auto">
          <a:xfrm>
            <a:off x="304800" y="13716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Auslöser für Downstep ist </a:t>
            </a:r>
            <a:r>
              <a:rPr lang="de-DE" b="1">
                <a:latin typeface="Calibri" charset="0"/>
                <a:cs typeface="Calibri" charset="0"/>
              </a:rPr>
              <a:t>lokal</a:t>
            </a:r>
            <a:r>
              <a:rPr lang="de-DE">
                <a:latin typeface="Calibri" charset="0"/>
                <a:cs typeface="Calibri" charset="0"/>
              </a:rPr>
              <a:t> (ein L-Ton zu einem Zeitpunkt); die Auswirkungen sind </a:t>
            </a:r>
            <a:r>
              <a:rPr lang="de-DE" b="1">
                <a:latin typeface="Calibri" charset="0"/>
                <a:cs typeface="Calibri" charset="0"/>
              </a:rPr>
              <a:t>global</a:t>
            </a:r>
            <a:r>
              <a:rPr lang="de-DE">
                <a:latin typeface="Calibri" charset="0"/>
                <a:cs typeface="Calibri" charset="0"/>
              </a:rPr>
              <a:t> (alle H-Töne nach dem L werden herabgestuft).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483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2"/>
          <p:cNvSpPr txBox="1">
            <a:spLocks noChangeArrowheads="1"/>
          </p:cNvSpPr>
          <p:nvPr/>
        </p:nvSpPr>
        <p:spPr bwMode="auto">
          <a:xfrm>
            <a:off x="304800" y="1905000"/>
            <a:ext cx="388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 Downstep (!H) wegen eines davorkommenden L-Tones in Yoruba, einer west-afrikanischen Tonsprache 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4820" name="TextBox 13"/>
          <p:cNvSpPr txBox="1">
            <a:spLocks noChangeArrowheads="1"/>
          </p:cNvSpPr>
          <p:nvPr/>
        </p:nvSpPr>
        <p:spPr bwMode="auto">
          <a:xfrm>
            <a:off x="228600" y="5715000"/>
            <a:ext cx="845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Laniran &amp; Clements (2003), </a:t>
            </a:r>
            <a:r>
              <a:rPr lang="de-DE" sz="1600" i="1">
                <a:latin typeface="Calibri" charset="0"/>
                <a:cs typeface="Calibri" charset="0"/>
              </a:rPr>
              <a:t>J. Phonetics. </a:t>
            </a:r>
            <a:r>
              <a:rPr lang="de-DE" sz="1600" b="1">
                <a:latin typeface="Calibri" charset="0"/>
                <a:cs typeface="Calibri" charset="0"/>
              </a:rPr>
              <a:t>laniran03.jop.pdf </a:t>
            </a:r>
            <a:r>
              <a:rPr lang="de-DE" sz="1600">
                <a:latin typeface="Calibri" charset="0"/>
                <a:cs typeface="Calibri" charset="0"/>
              </a:rPr>
              <a:t>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5638800" y="1676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5257800" y="3276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3" name="TextBox 5"/>
          <p:cNvSpPr txBox="1">
            <a:spLocks noChangeArrowheads="1"/>
          </p:cNvSpPr>
          <p:nvPr/>
        </p:nvSpPr>
        <p:spPr bwMode="auto">
          <a:xfrm>
            <a:off x="5867400" y="3048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4" name="TextBox 6"/>
          <p:cNvSpPr txBox="1">
            <a:spLocks noChangeArrowheads="1"/>
          </p:cNvSpPr>
          <p:nvPr/>
        </p:nvSpPr>
        <p:spPr bwMode="auto">
          <a:xfrm>
            <a:off x="6324600" y="2057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5" name="TextBox 7"/>
          <p:cNvSpPr txBox="1">
            <a:spLocks noChangeArrowheads="1"/>
          </p:cNvSpPr>
          <p:nvPr/>
        </p:nvSpPr>
        <p:spPr bwMode="auto">
          <a:xfrm>
            <a:off x="7010400" y="2133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620000" y="2362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6553200" y="3200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7239000" y="33528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0"/>
            <a:ext cx="4876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495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: lexikalischer Tonakzent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0" y="990600"/>
            <a:ext cx="480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Zur Erinnerung. Im japanischen ist ein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Tonakzent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b="1">
                <a:latin typeface="Calibri" charset="0"/>
                <a:cs typeface="Calibri" charset="0"/>
              </a:rPr>
              <a:t>Bestandteil des Wortes </a:t>
            </a:r>
            <a:r>
              <a:rPr lang="de-DE">
                <a:latin typeface="Calibri" charset="0"/>
                <a:cs typeface="Calibri" charset="0"/>
              </a:rPr>
              <a:t>(lexikalisch).</a:t>
            </a:r>
          </a:p>
        </p:txBody>
      </p:sp>
      <p:sp>
        <p:nvSpPr>
          <p:cNvPr id="35844" name="TextBox 22"/>
          <p:cNvSpPr txBox="1">
            <a:spLocks noChangeArrowheads="1"/>
          </p:cNvSpPr>
          <p:nvPr/>
        </p:nvSpPr>
        <p:spPr bwMode="auto">
          <a:xfrm>
            <a:off x="2362200" y="24384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[am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457200" y="3810000"/>
            <a:ext cx="96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Regen</a:t>
            </a:r>
          </a:p>
        </p:txBody>
      </p:sp>
      <p:sp>
        <p:nvSpPr>
          <p:cNvPr id="35846" name="TextBox 3"/>
          <p:cNvSpPr txBox="1">
            <a:spLocks noChangeArrowheads="1"/>
          </p:cNvSpPr>
          <p:nvPr/>
        </p:nvSpPr>
        <p:spPr bwMode="auto">
          <a:xfrm>
            <a:off x="2057400" y="38100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Süßigkeit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457200" y="2438400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me]</a:t>
            </a:r>
          </a:p>
        </p:txBody>
      </p:sp>
      <p:sp>
        <p:nvSpPr>
          <p:cNvPr id="35848" name="TextBox 11"/>
          <p:cNvSpPr txBox="1">
            <a:spLocks noChangeArrowheads="1"/>
          </p:cNvSpPr>
          <p:nvPr/>
        </p:nvSpPr>
        <p:spPr bwMode="auto">
          <a:xfrm>
            <a:off x="609600" y="29718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  <a:r>
              <a:rPr lang="de-DE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35849" name="TextBox 13"/>
          <p:cNvSpPr txBox="1">
            <a:spLocks noChangeArrowheads="1"/>
          </p:cNvSpPr>
          <p:nvPr/>
        </p:nvSpPr>
        <p:spPr bwMode="auto">
          <a:xfrm>
            <a:off x="2286000" y="2971800"/>
            <a:ext cx="93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pic>
        <p:nvPicPr>
          <p:cNvPr id="35852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0067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 bwMode="auto">
          <a:xfrm>
            <a:off x="381000" y="4267200"/>
            <a:ext cx="10668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Regen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209800" y="4267200"/>
            <a:ext cx="14478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Süßigkeit</a:t>
            </a:r>
          </a:p>
        </p:txBody>
      </p:sp>
      <p:sp>
        <p:nvSpPr>
          <p:cNvPr id="35855" name="TextBox 20"/>
          <p:cNvSpPr txBox="1">
            <a:spLocks noChangeArrowheads="1"/>
          </p:cNvSpPr>
          <p:nvPr/>
        </p:nvSpPr>
        <p:spPr bwMode="auto">
          <a:xfrm>
            <a:off x="5105400" y="11430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Es gibt auch Wörter ohne Tonakzent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wie z.B.</a:t>
            </a:r>
          </a:p>
        </p:txBody>
      </p:sp>
      <p:sp>
        <p:nvSpPr>
          <p:cNvPr id="35856" name="TextBox 21"/>
          <p:cNvSpPr txBox="1">
            <a:spLocks noChangeArrowheads="1"/>
          </p:cNvSpPr>
          <p:nvPr/>
        </p:nvSpPr>
        <p:spPr bwMode="auto">
          <a:xfrm>
            <a:off x="5257800" y="21336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sake</a:t>
            </a:r>
          </a:p>
        </p:txBody>
      </p:sp>
      <p:sp>
        <p:nvSpPr>
          <p:cNvPr id="35857" name="TextBox 22"/>
          <p:cNvSpPr txBox="1">
            <a:spLocks noChangeArrowheads="1"/>
          </p:cNvSpPr>
          <p:nvPr/>
        </p:nvSpPr>
        <p:spPr bwMode="auto">
          <a:xfrm>
            <a:off x="6477000" y="2133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Alcohol</a:t>
            </a:r>
          </a:p>
        </p:txBody>
      </p:sp>
      <p:sp>
        <p:nvSpPr>
          <p:cNvPr id="35858" name="TextBox 23"/>
          <p:cNvSpPr txBox="1">
            <a:spLocks noChangeArrowheads="1"/>
          </p:cNvSpPr>
          <p:nvPr/>
        </p:nvSpPr>
        <p:spPr bwMode="auto">
          <a:xfrm>
            <a:off x="5257800" y="26670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sak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35859" name="TextBox 24"/>
          <p:cNvSpPr txBox="1">
            <a:spLocks noChangeArrowheads="1"/>
          </p:cNvSpPr>
          <p:nvPr/>
        </p:nvSpPr>
        <p:spPr bwMode="auto">
          <a:xfrm>
            <a:off x="5638800" y="30480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5860" name="TextBox 25"/>
          <p:cNvSpPr txBox="1">
            <a:spLocks noChangeArrowheads="1"/>
          </p:cNvSpPr>
          <p:nvPr/>
        </p:nvSpPr>
        <p:spPr bwMode="auto">
          <a:xfrm>
            <a:off x="6553200" y="2667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Lachs</a:t>
            </a:r>
          </a:p>
        </p:txBody>
      </p:sp>
      <p:sp>
        <p:nvSpPr>
          <p:cNvPr id="35861" name="TextBox 26"/>
          <p:cNvSpPr txBox="1">
            <a:spLocks noChangeArrowheads="1"/>
          </p:cNvSpPr>
          <p:nvPr/>
        </p:nvSpPr>
        <p:spPr bwMode="auto">
          <a:xfrm>
            <a:off x="228600" y="5867400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</a:rPr>
              <a:t>1.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Kawahara</a:t>
            </a:r>
            <a:r>
              <a:rPr lang="de-DE" sz="1600" dirty="0">
                <a:latin typeface="Calibri" charset="0"/>
                <a:cs typeface="Calibri" charset="0"/>
                <a:hlinkClick r:id="rId7"/>
              </a:rPr>
              <a:t> (2016) The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phonology</a:t>
            </a:r>
            <a:r>
              <a:rPr lang="de-DE" sz="1600" dirty="0">
                <a:latin typeface="Calibri" charset="0"/>
                <a:cs typeface="Calibri" charset="0"/>
                <a:hlinkClick r:id="rId7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of</a:t>
            </a:r>
            <a:r>
              <a:rPr lang="de-DE" sz="1600" dirty="0">
                <a:latin typeface="Calibri" charset="0"/>
                <a:cs typeface="Calibri" charset="0"/>
                <a:hlinkClick r:id="rId7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Japanese</a:t>
            </a:r>
            <a:r>
              <a:rPr lang="de-DE" sz="1600" dirty="0">
                <a:latin typeface="Calibri" charset="0"/>
                <a:cs typeface="Calibri" charset="0"/>
                <a:hlinkClick r:id="rId7"/>
              </a:rPr>
              <a:t> </a:t>
            </a:r>
            <a:r>
              <a:rPr lang="de-DE" sz="1600" dirty="0" err="1">
                <a:latin typeface="Calibri" charset="0"/>
                <a:cs typeface="Calibri" charset="0"/>
                <a:hlinkClick r:id="rId7"/>
              </a:rPr>
              <a:t>accent</a:t>
            </a:r>
            <a:r>
              <a:rPr lang="de-DE" sz="1600" dirty="0">
                <a:latin typeface="Calibri" charset="0"/>
                <a:cs typeface="Calibri" charset="0"/>
              </a:rPr>
              <a:t>. </a:t>
            </a:r>
            <a:r>
              <a:rPr lang="de-DE" sz="1600" dirty="0" err="1">
                <a:latin typeface="Calibri" charset="0"/>
                <a:cs typeface="Calibri" charset="0"/>
              </a:rPr>
              <a:t>kawahara.pdf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35862" name="TextBox 27"/>
          <p:cNvSpPr txBox="1">
            <a:spLocks noChangeArrowheads="1"/>
          </p:cNvSpPr>
          <p:nvPr/>
        </p:nvSpPr>
        <p:spPr bwMode="auto">
          <a:xfrm>
            <a:off x="228600" y="6172200"/>
            <a:ext cx="830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</a:rPr>
              <a:t>Siehe auch </a:t>
            </a:r>
            <a:r>
              <a:rPr lang="de-DE" sz="1600" dirty="0" err="1">
                <a:latin typeface="Calibri" charset="0"/>
                <a:cs typeface="Calibri" charset="0"/>
              </a:rPr>
              <a:t>Venditti</a:t>
            </a:r>
            <a:r>
              <a:rPr lang="de-DE" sz="1600" dirty="0">
                <a:latin typeface="Calibri" charset="0"/>
                <a:cs typeface="Calibri" charset="0"/>
              </a:rPr>
              <a:t> et al (2008). </a:t>
            </a:r>
            <a:r>
              <a:rPr lang="de-DE" sz="1600" dirty="0" err="1">
                <a:latin typeface="Calibri" charset="0"/>
                <a:cs typeface="Calibri" charset="0"/>
              </a:rPr>
              <a:t>venditti.pdf</a:t>
            </a:r>
            <a:r>
              <a:rPr lang="de-DE" sz="1600" dirty="0">
                <a:latin typeface="Calibri" charset="0"/>
                <a:cs typeface="Calibri" charset="0"/>
              </a:rPr>
              <a:t> in 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vdata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Seminare</a:t>
            </a:r>
            <a:r>
              <a:rPr lang="en-US" sz="1600" dirty="0">
                <a:latin typeface="Calibri" charset="0"/>
                <a:cs typeface="Calibri" charset="0"/>
              </a:rPr>
              <a:t>/Prosody/lit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pic>
        <p:nvPicPr>
          <p:cNvPr id="3" name="ame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3888" y="2996952"/>
            <a:ext cx="478408" cy="478408"/>
          </a:xfrm>
          <a:prstGeom prst="rect">
            <a:avLst/>
          </a:prstGeom>
        </p:spPr>
      </p:pic>
      <p:pic>
        <p:nvPicPr>
          <p:cNvPr id="4" name="ame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2996952"/>
            <a:ext cx="478408" cy="47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524000" y="0"/>
            <a:ext cx="4724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Downstep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: japanischer Tonakzent</a:t>
            </a: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7"/>
          <a:stretch>
            <a:fillRect/>
          </a:stretch>
        </p:blipFill>
        <p:spPr bwMode="auto">
          <a:xfrm>
            <a:off x="457200" y="4267200"/>
            <a:ext cx="4572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4"/>
          <a:stretch>
            <a:fillRect/>
          </a:stretch>
        </p:blipFill>
        <p:spPr bwMode="auto">
          <a:xfrm>
            <a:off x="457200" y="1524000"/>
            <a:ext cx="47339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914400" y="1524000"/>
            <a:ext cx="1524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Naomi-no</a:t>
            </a: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2514600" y="1524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ane-no </a:t>
            </a: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3581400" y="1524000"/>
            <a:ext cx="83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in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3810000" y="1905000"/>
            <a:ext cx="457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6873" name="TextBox 11"/>
          <p:cNvSpPr txBox="1">
            <a:spLocks noChangeArrowheads="1"/>
          </p:cNvSpPr>
          <p:nvPr/>
        </p:nvSpPr>
        <p:spPr bwMode="auto">
          <a:xfrm>
            <a:off x="5105400" y="19812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Wein des großen Schwesters von Naomi</a:t>
            </a: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1143000" y="4114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Na</a:t>
            </a:r>
            <a:r>
              <a:rPr lang="de-DE">
                <a:latin typeface="Calibri" charset="0"/>
                <a:cs typeface="Calibri" charset="0"/>
              </a:rPr>
              <a:t>oya-no </a:t>
            </a:r>
          </a:p>
        </p:txBody>
      </p:sp>
      <p:sp>
        <p:nvSpPr>
          <p:cNvPr id="36875" name="TextBox 14"/>
          <p:cNvSpPr txBox="1">
            <a:spLocks noChangeArrowheads="1"/>
          </p:cNvSpPr>
          <p:nvPr/>
        </p:nvSpPr>
        <p:spPr bwMode="auto">
          <a:xfrm>
            <a:off x="2438400" y="4114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ni-no </a:t>
            </a:r>
          </a:p>
        </p:txBody>
      </p:sp>
      <p:sp>
        <p:nvSpPr>
          <p:cNvPr id="36876" name="TextBox 15"/>
          <p:cNvSpPr txBox="1">
            <a:spLocks noChangeArrowheads="1"/>
          </p:cNvSpPr>
          <p:nvPr/>
        </p:nvSpPr>
        <p:spPr bwMode="auto">
          <a:xfrm>
            <a:off x="3505200" y="4114800"/>
            <a:ext cx="83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wa</a:t>
            </a:r>
            <a:r>
              <a:rPr lang="de-DE">
                <a:latin typeface="Calibri" charset="0"/>
                <a:cs typeface="Calibri" charset="0"/>
              </a:rPr>
              <a:t>in</a:t>
            </a:r>
          </a:p>
        </p:txBody>
      </p:sp>
      <p:sp>
        <p:nvSpPr>
          <p:cNvPr id="36877" name="TextBox 16"/>
          <p:cNvSpPr txBox="1">
            <a:spLocks noChangeArrowheads="1"/>
          </p:cNvSpPr>
          <p:nvPr/>
        </p:nvSpPr>
        <p:spPr bwMode="auto">
          <a:xfrm>
            <a:off x="5410200" y="43434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Wein des großen Bruders von Naoya</a:t>
            </a:r>
          </a:p>
        </p:txBody>
      </p:sp>
      <p:sp>
        <p:nvSpPr>
          <p:cNvPr id="36878" name="TextBox 17"/>
          <p:cNvSpPr txBox="1">
            <a:spLocks noChangeArrowheads="1"/>
          </p:cNvSpPr>
          <p:nvPr/>
        </p:nvSpPr>
        <p:spPr bwMode="auto">
          <a:xfrm>
            <a:off x="-76200" y="6534150"/>
            <a:ext cx="9220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dirty="0" err="1">
                <a:latin typeface="Calibri" charset="0"/>
                <a:cs typeface="Calibri" charset="0"/>
              </a:rPr>
              <a:t>Shinchiro</a:t>
            </a:r>
            <a:r>
              <a:rPr lang="en-US" sz="1500" dirty="0">
                <a:latin typeface="Calibri" charset="0"/>
                <a:cs typeface="Calibri" charset="0"/>
              </a:rPr>
              <a:t> Ishihara. Japanese </a:t>
            </a:r>
            <a:r>
              <a:rPr lang="en-US" sz="1500" dirty="0" err="1">
                <a:latin typeface="Calibri" charset="0"/>
                <a:cs typeface="Calibri" charset="0"/>
              </a:rPr>
              <a:t>downstep</a:t>
            </a:r>
            <a:r>
              <a:rPr lang="en-US" sz="1500" dirty="0">
                <a:latin typeface="Calibri" charset="0"/>
                <a:cs typeface="Calibri" charset="0"/>
              </a:rPr>
              <a:t> revisited. </a:t>
            </a:r>
            <a:r>
              <a:rPr lang="en-US" sz="1500" dirty="0" err="1">
                <a:latin typeface="Calibri" charset="0"/>
                <a:cs typeface="Calibri" charset="0"/>
              </a:rPr>
              <a:t>Siehe</a:t>
            </a:r>
            <a:r>
              <a:rPr lang="en-US" sz="1500" dirty="0">
                <a:latin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cs typeface="Calibri" charset="0"/>
              </a:rPr>
              <a:t>/</a:t>
            </a:r>
            <a:r>
              <a:rPr lang="en-US" sz="1400" dirty="0" err="1">
                <a:latin typeface="Calibri" charset="0"/>
                <a:cs typeface="Calibri" charset="0"/>
              </a:rPr>
              <a:t>vdata</a:t>
            </a:r>
            <a:r>
              <a:rPr lang="en-US" sz="1400" dirty="0">
                <a:latin typeface="Calibri" charset="0"/>
                <a:cs typeface="Calibri" charset="0"/>
              </a:rPr>
              <a:t>/</a:t>
            </a:r>
            <a:r>
              <a:rPr lang="en-US" sz="1400" dirty="0" err="1">
                <a:latin typeface="Calibri" charset="0"/>
                <a:cs typeface="Calibri" charset="0"/>
              </a:rPr>
              <a:t>Seminare</a:t>
            </a:r>
            <a:r>
              <a:rPr lang="en-US" sz="1400" dirty="0">
                <a:latin typeface="Calibri" charset="0"/>
                <a:cs typeface="Calibri" charset="0"/>
              </a:rPr>
              <a:t>/Prosody/lit/</a:t>
            </a:r>
            <a:r>
              <a:rPr lang="en-US" sz="1500" b="1" dirty="0">
                <a:latin typeface="Calibri" charset="0"/>
                <a:cs typeface="Calibri" charset="0"/>
              </a:rPr>
              <a:t>ishihara2016.nlp.pdf</a:t>
            </a:r>
            <a:endParaRPr lang="de-DE" sz="1500" b="1" dirty="0">
              <a:latin typeface="Calibri" charset="0"/>
              <a:cs typeface="Calibri" charset="0"/>
            </a:endParaRPr>
          </a:p>
        </p:txBody>
      </p:sp>
      <p:sp>
        <p:nvSpPr>
          <p:cNvPr id="36879" name="TextBox 16"/>
          <p:cNvSpPr txBox="1">
            <a:spLocks noChangeArrowheads="1"/>
          </p:cNvSpPr>
          <p:nvPr/>
        </p:nvSpPr>
        <p:spPr bwMode="auto">
          <a:xfrm>
            <a:off x="533400" y="3810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 H-Tonakzent in derselben Phrase löst einen Downstep aus in einem danachkommenden Tonakzent</a:t>
            </a:r>
          </a:p>
        </p:txBody>
      </p:sp>
      <p:sp>
        <p:nvSpPr>
          <p:cNvPr id="36880" name="TextBox 17"/>
          <p:cNvSpPr txBox="1">
            <a:spLocks noChangeArrowheads="1"/>
          </p:cNvSpPr>
          <p:nvPr/>
        </p:nvSpPr>
        <p:spPr bwMode="auto">
          <a:xfrm>
            <a:off x="76200" y="12192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Kein Downstep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6881" name="TextBox 10"/>
          <p:cNvSpPr txBox="1">
            <a:spLocks noChangeArrowheads="1"/>
          </p:cNvSpPr>
          <p:nvPr/>
        </p:nvSpPr>
        <p:spPr bwMode="auto">
          <a:xfrm>
            <a:off x="1371600" y="4495800"/>
            <a:ext cx="457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6882" name="TextBox 10"/>
          <p:cNvSpPr txBox="1">
            <a:spLocks noChangeArrowheads="1"/>
          </p:cNvSpPr>
          <p:nvPr/>
        </p:nvSpPr>
        <p:spPr bwMode="auto">
          <a:xfrm>
            <a:off x="2590800" y="4953000"/>
            <a:ext cx="533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6883" name="TextBox 10"/>
          <p:cNvSpPr txBox="1">
            <a:spLocks noChangeArrowheads="1"/>
          </p:cNvSpPr>
          <p:nvPr/>
        </p:nvSpPr>
        <p:spPr bwMode="auto">
          <a:xfrm>
            <a:off x="3657600" y="5029200"/>
            <a:ext cx="533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6884" name="TextBox 17"/>
          <p:cNvSpPr txBox="1">
            <a:spLocks noChangeArrowheads="1"/>
          </p:cNvSpPr>
          <p:nvPr/>
        </p:nvSpPr>
        <p:spPr bwMode="auto">
          <a:xfrm>
            <a:off x="152400" y="3733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Mit Downstep nach einem H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und nicht-automatischer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Automatischer Downstep</a:t>
            </a: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381000" y="39624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Nicht-automatischer Downstep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457200" y="44196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Dagegen ist nicht-automatischer Downstep aus dem Kontext unvorhersagbar: es ist daher </a:t>
            </a:r>
            <a:r>
              <a:rPr lang="de-DE" b="1">
                <a:latin typeface="Calibri" charset="0"/>
                <a:cs typeface="Calibri" charset="0"/>
              </a:rPr>
              <a:t>phonologisch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228600" y="60960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Zuerst erkannt in Stewart, J.M. (1965). </a:t>
            </a:r>
            <a:r>
              <a:rPr lang="ja-JP" altLang="en-US" sz="1600">
                <a:latin typeface="Calibri" charset="0"/>
                <a:cs typeface="Calibri" charset="0"/>
              </a:rPr>
              <a:t>‘</a:t>
            </a:r>
            <a:r>
              <a:rPr lang="en-US" sz="1600">
                <a:latin typeface="Calibri" charset="0"/>
                <a:cs typeface="Calibri" charset="0"/>
              </a:rPr>
              <a:t>The typology of the Twi tone system.</a:t>
            </a:r>
            <a:r>
              <a:rPr lang="ja-JP" altLang="en-US" sz="1600">
                <a:latin typeface="Calibri" charset="0"/>
                <a:cs typeface="Calibri" charset="0"/>
              </a:rPr>
              <a:t>’</a:t>
            </a:r>
            <a:r>
              <a:rPr lang="en-US" sz="1600">
                <a:latin typeface="Calibri" charset="0"/>
                <a:cs typeface="Calibri" charset="0"/>
              </a:rPr>
              <a:t> </a:t>
            </a:r>
            <a:r>
              <a:rPr lang="en-US" sz="1600" i="1">
                <a:latin typeface="Calibri" charset="0"/>
                <a:cs typeface="Calibri" charset="0"/>
              </a:rPr>
              <a:t>Bulletin of the Institute of African Studies, Legon, 1: </a:t>
            </a:r>
            <a:r>
              <a:rPr lang="en-US" sz="1600">
                <a:latin typeface="Calibri" charset="0"/>
                <a:cs typeface="Calibri" charset="0"/>
              </a:rPr>
              <a:t>1–27</a:t>
            </a:r>
            <a:endParaRPr lang="de-DE" sz="1600">
              <a:latin typeface="Calibri" charset="0"/>
              <a:cs typeface="Calibri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1143000"/>
            <a:ext cx="8077200" cy="2582863"/>
            <a:chOff x="228600" y="1143000"/>
            <a:chExt cx="8077200" cy="2582863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7848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vorigen Downsteps aus Yoruba und Japanisch sind </a:t>
              </a:r>
              <a:r>
                <a:rPr lang="de-DE" b="1">
                  <a:latin typeface="Calibri" charset="0"/>
                  <a:cs typeface="Calibri" charset="0"/>
                </a:rPr>
                <a:t>automatisch</a:t>
              </a:r>
              <a:r>
                <a:rPr lang="de-DE">
                  <a:latin typeface="Calibri" charset="0"/>
                  <a:cs typeface="Calibri" charset="0"/>
                </a:rPr>
                <a:t> weil sie wegen Kontext ausgelöst werden. Daher vorhersagbar, also </a:t>
              </a:r>
              <a:r>
                <a:rPr lang="de-DE" b="1">
                  <a:latin typeface="Calibri" charset="0"/>
                  <a:cs typeface="Calibri" charset="0"/>
                </a:rPr>
                <a:t>phonetisch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37897" name="TextBox 4"/>
            <p:cNvSpPr txBox="1">
              <a:spLocks noChangeArrowheads="1"/>
            </p:cNvSpPr>
            <p:nvPr/>
          </p:nvSpPr>
          <p:spPr bwMode="auto">
            <a:xfrm>
              <a:off x="914400" y="2362200"/>
              <a:ext cx="7391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Yoruba: ein L ton verursacht einen folgenden !H Dowstep</a:t>
              </a:r>
            </a:p>
          </p:txBody>
        </p:sp>
        <p:sp>
          <p:nvSpPr>
            <p:cNvPr id="37898" name="TextBox 5"/>
            <p:cNvSpPr txBox="1">
              <a:spLocks noChangeArrowheads="1"/>
            </p:cNvSpPr>
            <p:nvPr/>
          </p:nvSpPr>
          <p:spPr bwMode="auto">
            <a:xfrm>
              <a:off x="990600" y="2895600"/>
              <a:ext cx="5562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Japanisch: ein H-Tonakzent verursacht einen folgenden !H Dowstep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72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" y="3048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6"/>
          <p:cNvSpPr txBox="1">
            <a:spLocks noChangeArrowheads="1"/>
          </p:cNvSpPr>
          <p:nvPr/>
        </p:nvSpPr>
        <p:spPr bwMode="auto">
          <a:xfrm>
            <a:off x="685800" y="61722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*L. Hyman: </a:t>
            </a:r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African languages and phonological theory</a:t>
            </a:r>
            <a:endParaRPr lang="de-DE" sz="1800">
              <a:latin typeface="Calibri" charset="0"/>
              <a:cs typeface="Calibri" charset="0"/>
            </a:endParaRPr>
          </a:p>
        </p:txBody>
      </p:sp>
      <p:sp>
        <p:nvSpPr>
          <p:cNvPr id="38915" name="TextBox 17"/>
          <p:cNvSpPr txBox="1">
            <a:spLocks noChangeArrowheads="1"/>
          </p:cNvSpPr>
          <p:nvPr/>
        </p:nvSpPr>
        <p:spPr bwMode="auto">
          <a:xfrm>
            <a:off x="685800" y="6519863"/>
            <a:ext cx="7543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libri" charset="0"/>
                <a:cs typeface="Calibri" charset="0"/>
                <a:hlinkClick r:id="rId2"/>
              </a:rPr>
              <a:t>https://www.researchgate.net/publication/245231198_African_languages_and_phonological_theory</a:t>
            </a:r>
            <a:endParaRPr lang="de-DE" sz="1400" dirty="0">
              <a:latin typeface="Calibri" charset="0"/>
              <a:cs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0"/>
            <a:ext cx="6400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Nicht automatischer (phonologischer)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4648200" y="6096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Aghem (Niger-Kongo-Tonsprache)</a:t>
            </a:r>
          </a:p>
        </p:txBody>
      </p:sp>
      <p:sp>
        <p:nvSpPr>
          <p:cNvPr id="38918" name="TextBox 19"/>
          <p:cNvSpPr txBox="1">
            <a:spLocks noChangeArrowheads="1"/>
          </p:cNvSpPr>
          <p:nvPr/>
        </p:nvSpPr>
        <p:spPr bwMode="auto">
          <a:xfrm>
            <a:off x="228600" y="1066800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</a:t>
            </a:r>
            <a:r>
              <a:rPr lang="de-DE" dirty="0" err="1">
                <a:latin typeface="Calibri" charset="0"/>
                <a:cs typeface="Calibri" charset="0"/>
              </a:rPr>
              <a:t>Aghem</a:t>
            </a:r>
            <a:r>
              <a:rPr lang="de-DE" dirty="0">
                <a:latin typeface="Calibri" charset="0"/>
                <a:cs typeface="Calibri" charset="0"/>
              </a:rPr>
              <a:t> verursachen einige Wörter </a:t>
            </a:r>
            <a:r>
              <a:rPr lang="de-DE" dirty="0" err="1">
                <a:latin typeface="Calibri" charset="0"/>
                <a:cs typeface="Calibri" charset="0"/>
              </a:rPr>
              <a:t>Downstep</a:t>
            </a:r>
            <a:r>
              <a:rPr lang="de-DE" dirty="0">
                <a:latin typeface="Calibri" charset="0"/>
                <a:cs typeface="Calibri" charset="0"/>
              </a:rPr>
              <a:t> im nächsten Wort, andere nicht. </a:t>
            </a:r>
          </a:p>
        </p:txBody>
      </p:sp>
      <p:pic>
        <p:nvPicPr>
          <p:cNvPr id="38919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4"/>
          <p:cNvSpPr txBox="1">
            <a:spLocks noChangeArrowheads="1"/>
          </p:cNvSpPr>
          <p:nvPr/>
        </p:nvSpPr>
        <p:spPr bwMode="auto">
          <a:xfrm>
            <a:off x="7620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fu</a:t>
            </a:r>
          </a:p>
        </p:txBody>
      </p:sp>
      <p:sp>
        <p:nvSpPr>
          <p:cNvPr id="38921" name="TextBox 5"/>
          <p:cNvSpPr txBox="1">
            <a:spLocks noChangeArrowheads="1"/>
          </p:cNvSpPr>
          <p:nvPr/>
        </p:nvSpPr>
        <p:spPr bwMode="auto">
          <a:xfrm>
            <a:off x="762000" y="502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8922" name="TextBox 6"/>
          <p:cNvSpPr txBox="1">
            <a:spLocks noChangeArrowheads="1"/>
          </p:cNvSpPr>
          <p:nvPr/>
        </p:nvSpPr>
        <p:spPr bwMode="auto">
          <a:xfrm>
            <a:off x="1524000" y="4724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wo</a:t>
            </a:r>
          </a:p>
        </p:txBody>
      </p:sp>
      <p:sp>
        <p:nvSpPr>
          <p:cNvPr id="38923" name="TextBox 7"/>
          <p:cNvSpPr txBox="1">
            <a:spLocks noChangeArrowheads="1"/>
          </p:cNvSpPr>
          <p:nvPr/>
        </p:nvSpPr>
        <p:spPr bwMode="auto">
          <a:xfrm>
            <a:off x="1524000" y="5029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8924" name="TextBox 8"/>
          <p:cNvSpPr txBox="1">
            <a:spLocks noChangeArrowheads="1"/>
          </p:cNvSpPr>
          <p:nvPr/>
        </p:nvSpPr>
        <p:spPr bwMode="auto">
          <a:xfrm>
            <a:off x="2667000" y="47244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kin</a:t>
            </a:r>
          </a:p>
        </p:txBody>
      </p:sp>
      <p:sp>
        <p:nvSpPr>
          <p:cNvPr id="38925" name="TextBox 9"/>
          <p:cNvSpPr txBox="1">
            <a:spLocks noChangeArrowheads="1"/>
          </p:cNvSpPr>
          <p:nvPr/>
        </p:nvSpPr>
        <p:spPr bwMode="auto">
          <a:xfrm>
            <a:off x="2438400" y="44196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dieser</a:t>
            </a:r>
          </a:p>
        </p:txBody>
      </p:sp>
      <p:sp>
        <p:nvSpPr>
          <p:cNvPr id="38926" name="TextBox 10"/>
          <p:cNvSpPr txBox="1">
            <a:spLocks noChangeArrowheads="1"/>
          </p:cNvSpPr>
          <p:nvPr/>
        </p:nvSpPr>
        <p:spPr bwMode="auto">
          <a:xfrm>
            <a:off x="1524000" y="4419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Hand</a:t>
            </a:r>
          </a:p>
        </p:txBody>
      </p:sp>
      <p:sp>
        <p:nvSpPr>
          <p:cNvPr id="38927" name="TextBox 11"/>
          <p:cNvSpPr txBox="1">
            <a:spLocks noChangeArrowheads="1"/>
          </p:cNvSpPr>
          <p:nvPr/>
        </p:nvSpPr>
        <p:spPr bwMode="auto">
          <a:xfrm>
            <a:off x="609600" y="4419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Ratte</a:t>
            </a:r>
          </a:p>
        </p:txBody>
      </p:sp>
      <p:sp>
        <p:nvSpPr>
          <p:cNvPr id="38928" name="TextBox 22"/>
          <p:cNvSpPr txBox="1">
            <a:spLocks noChangeArrowheads="1"/>
          </p:cNvSpPr>
          <p:nvPr/>
        </p:nvSpPr>
        <p:spPr bwMode="auto">
          <a:xfrm>
            <a:off x="2667000" y="5029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5" name="Freeform 34"/>
          <p:cNvSpPr/>
          <p:nvPr/>
        </p:nvSpPr>
        <p:spPr>
          <a:xfrm>
            <a:off x="660400" y="55118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Freeform 35"/>
          <p:cNvSpPr/>
          <p:nvPr/>
        </p:nvSpPr>
        <p:spPr>
          <a:xfrm>
            <a:off x="1524000" y="54864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Freeform 36"/>
          <p:cNvSpPr/>
          <p:nvPr/>
        </p:nvSpPr>
        <p:spPr>
          <a:xfrm>
            <a:off x="2590800" y="54864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038600" y="4343400"/>
            <a:ext cx="3733800" cy="1566863"/>
            <a:chOff x="4038600" y="4343400"/>
            <a:chExt cx="3733800" cy="1566863"/>
          </a:xfrm>
        </p:grpSpPr>
        <p:sp>
          <p:nvSpPr>
            <p:cNvPr id="38934" name="TextBox 12"/>
            <p:cNvSpPr txBox="1">
              <a:spLocks noChangeArrowheads="1"/>
            </p:cNvSpPr>
            <p:nvPr/>
          </p:nvSpPr>
          <p:spPr bwMode="auto">
            <a:xfrm>
              <a:off x="4191000" y="47244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fu kin</a:t>
              </a:r>
            </a:p>
          </p:txBody>
        </p:sp>
        <p:sp>
          <p:nvSpPr>
            <p:cNvPr id="38935" name="TextBox 13"/>
            <p:cNvSpPr txBox="1">
              <a:spLocks noChangeArrowheads="1"/>
            </p:cNvSpPr>
            <p:nvPr/>
          </p:nvSpPr>
          <p:spPr bwMode="auto">
            <a:xfrm>
              <a:off x="4191000" y="50292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    H</a:t>
              </a:r>
            </a:p>
          </p:txBody>
        </p:sp>
        <p:sp>
          <p:nvSpPr>
            <p:cNvPr id="38936" name="TextBox 14"/>
            <p:cNvSpPr txBox="1">
              <a:spLocks noChangeArrowheads="1"/>
            </p:cNvSpPr>
            <p:nvPr/>
          </p:nvSpPr>
          <p:spPr bwMode="auto">
            <a:xfrm>
              <a:off x="6096000" y="47244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wo kin</a:t>
              </a:r>
            </a:p>
          </p:txBody>
        </p:sp>
        <p:sp>
          <p:nvSpPr>
            <p:cNvPr id="38937" name="TextBox 15"/>
            <p:cNvSpPr txBox="1">
              <a:spLocks noChangeArrowheads="1"/>
            </p:cNvSpPr>
            <p:nvPr/>
          </p:nvSpPr>
          <p:spPr bwMode="auto">
            <a:xfrm>
              <a:off x="6096000" y="50292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8938" name="TextBox 23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Ratte</a:t>
              </a:r>
            </a:p>
          </p:txBody>
        </p:sp>
        <p:sp>
          <p:nvSpPr>
            <p:cNvPr id="38939" name="TextBox 24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Hand</a:t>
              </a:r>
            </a:p>
          </p:txBody>
        </p:sp>
        <p:sp>
          <p:nvSpPr>
            <p:cNvPr id="38940" name="TextBox 25"/>
            <p:cNvSpPr txBox="1">
              <a:spLocks noChangeArrowheads="1"/>
            </p:cNvSpPr>
            <p:nvPr/>
          </p:nvSpPr>
          <p:spPr bwMode="auto">
            <a:xfrm>
              <a:off x="6629400" y="53340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97338" y="5384800"/>
              <a:ext cx="1066800" cy="184150"/>
            </a:xfrm>
            <a:custGeom>
              <a:avLst/>
              <a:gdLst>
                <a:gd name="connsiteX0" fmla="*/ 0 w 1066800"/>
                <a:gd name="connsiteY0" fmla="*/ 127000 h 183787"/>
                <a:gd name="connsiteX1" fmla="*/ 25400 w 1066800"/>
                <a:gd name="connsiteY1" fmla="*/ 118533 h 183787"/>
                <a:gd name="connsiteX2" fmla="*/ 50800 w 1066800"/>
                <a:gd name="connsiteY2" fmla="*/ 101600 h 183787"/>
                <a:gd name="connsiteX3" fmla="*/ 118533 w 1066800"/>
                <a:gd name="connsiteY3" fmla="*/ 84667 h 183787"/>
                <a:gd name="connsiteX4" fmla="*/ 135466 w 1066800"/>
                <a:gd name="connsiteY4" fmla="*/ 67733 h 183787"/>
                <a:gd name="connsiteX5" fmla="*/ 152400 w 1066800"/>
                <a:gd name="connsiteY5" fmla="*/ 42333 h 183787"/>
                <a:gd name="connsiteX6" fmla="*/ 338666 w 1066800"/>
                <a:gd name="connsiteY6" fmla="*/ 67733 h 183787"/>
                <a:gd name="connsiteX7" fmla="*/ 372533 w 1066800"/>
                <a:gd name="connsiteY7" fmla="*/ 110067 h 183787"/>
                <a:gd name="connsiteX8" fmla="*/ 423333 w 1066800"/>
                <a:gd name="connsiteY8" fmla="*/ 152400 h 183787"/>
                <a:gd name="connsiteX9" fmla="*/ 474133 w 1066800"/>
                <a:gd name="connsiteY9" fmla="*/ 169333 h 183787"/>
                <a:gd name="connsiteX10" fmla="*/ 584200 w 1066800"/>
                <a:gd name="connsiteY10" fmla="*/ 160867 h 183787"/>
                <a:gd name="connsiteX11" fmla="*/ 609600 w 1066800"/>
                <a:gd name="connsiteY11" fmla="*/ 152400 h 183787"/>
                <a:gd name="connsiteX12" fmla="*/ 668866 w 1066800"/>
                <a:gd name="connsiteY12" fmla="*/ 84667 h 183787"/>
                <a:gd name="connsiteX13" fmla="*/ 685800 w 1066800"/>
                <a:gd name="connsiteY13" fmla="*/ 59267 h 183787"/>
                <a:gd name="connsiteX14" fmla="*/ 753533 w 1066800"/>
                <a:gd name="connsiteY14" fmla="*/ 0 h 183787"/>
                <a:gd name="connsiteX15" fmla="*/ 855133 w 1066800"/>
                <a:gd name="connsiteY15" fmla="*/ 16933 h 183787"/>
                <a:gd name="connsiteX16" fmla="*/ 905933 w 1066800"/>
                <a:gd name="connsiteY16" fmla="*/ 33867 h 183787"/>
                <a:gd name="connsiteX17" fmla="*/ 931333 w 1066800"/>
                <a:gd name="connsiteY17" fmla="*/ 67733 h 183787"/>
                <a:gd name="connsiteX18" fmla="*/ 956733 w 1066800"/>
                <a:gd name="connsiteY18" fmla="*/ 84667 h 183787"/>
                <a:gd name="connsiteX19" fmla="*/ 982133 w 1066800"/>
                <a:gd name="connsiteY19" fmla="*/ 143933 h 183787"/>
                <a:gd name="connsiteX20" fmla="*/ 1024466 w 1066800"/>
                <a:gd name="connsiteY20" fmla="*/ 160867 h 183787"/>
                <a:gd name="connsiteX21" fmla="*/ 1066800 w 1066800"/>
                <a:gd name="connsiteY21" fmla="*/ 177800 h 1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6800" h="183787">
                  <a:moveTo>
                    <a:pt x="0" y="127000"/>
                  </a:moveTo>
                  <a:cubicBezTo>
                    <a:pt x="8467" y="124178"/>
                    <a:pt x="17418" y="122524"/>
                    <a:pt x="25400" y="118533"/>
                  </a:cubicBezTo>
                  <a:cubicBezTo>
                    <a:pt x="34501" y="113982"/>
                    <a:pt x="41237" y="105077"/>
                    <a:pt x="50800" y="101600"/>
                  </a:cubicBezTo>
                  <a:cubicBezTo>
                    <a:pt x="72671" y="93647"/>
                    <a:pt x="118533" y="84667"/>
                    <a:pt x="118533" y="84667"/>
                  </a:cubicBezTo>
                  <a:cubicBezTo>
                    <a:pt x="124177" y="79022"/>
                    <a:pt x="130479" y="73966"/>
                    <a:pt x="135466" y="67733"/>
                  </a:cubicBezTo>
                  <a:cubicBezTo>
                    <a:pt x="141823" y="59787"/>
                    <a:pt x="142240" y="42897"/>
                    <a:pt x="152400" y="42333"/>
                  </a:cubicBezTo>
                  <a:cubicBezTo>
                    <a:pt x="180983" y="40745"/>
                    <a:pt x="289724" y="59577"/>
                    <a:pt x="338666" y="67733"/>
                  </a:cubicBezTo>
                  <a:cubicBezTo>
                    <a:pt x="352566" y="109430"/>
                    <a:pt x="337182" y="80608"/>
                    <a:pt x="372533" y="110067"/>
                  </a:cubicBezTo>
                  <a:cubicBezTo>
                    <a:pt x="395320" y="129056"/>
                    <a:pt x="396306" y="140388"/>
                    <a:pt x="423333" y="152400"/>
                  </a:cubicBezTo>
                  <a:cubicBezTo>
                    <a:pt x="439644" y="159649"/>
                    <a:pt x="474133" y="169333"/>
                    <a:pt x="474133" y="169333"/>
                  </a:cubicBezTo>
                  <a:cubicBezTo>
                    <a:pt x="510822" y="166511"/>
                    <a:pt x="547687" y="165431"/>
                    <a:pt x="584200" y="160867"/>
                  </a:cubicBezTo>
                  <a:cubicBezTo>
                    <a:pt x="593056" y="159760"/>
                    <a:pt x="603289" y="158711"/>
                    <a:pt x="609600" y="152400"/>
                  </a:cubicBezTo>
                  <a:cubicBezTo>
                    <a:pt x="708372" y="53626"/>
                    <a:pt x="596902" y="132642"/>
                    <a:pt x="668866" y="84667"/>
                  </a:cubicBezTo>
                  <a:cubicBezTo>
                    <a:pt x="674511" y="76200"/>
                    <a:pt x="679099" y="66925"/>
                    <a:pt x="685800" y="59267"/>
                  </a:cubicBezTo>
                  <a:cubicBezTo>
                    <a:pt x="720472" y="19641"/>
                    <a:pt x="719103" y="22953"/>
                    <a:pt x="753533" y="0"/>
                  </a:cubicBezTo>
                  <a:cubicBezTo>
                    <a:pt x="787400" y="5644"/>
                    <a:pt x="821617" y="9485"/>
                    <a:pt x="855133" y="16933"/>
                  </a:cubicBezTo>
                  <a:cubicBezTo>
                    <a:pt x="872557" y="20805"/>
                    <a:pt x="905933" y="33867"/>
                    <a:pt x="905933" y="33867"/>
                  </a:cubicBezTo>
                  <a:cubicBezTo>
                    <a:pt x="914400" y="45156"/>
                    <a:pt x="921355" y="57755"/>
                    <a:pt x="931333" y="67733"/>
                  </a:cubicBezTo>
                  <a:cubicBezTo>
                    <a:pt x="938528" y="74928"/>
                    <a:pt x="950376" y="76721"/>
                    <a:pt x="956733" y="84667"/>
                  </a:cubicBezTo>
                  <a:cubicBezTo>
                    <a:pt x="981641" y="115802"/>
                    <a:pt x="943603" y="110907"/>
                    <a:pt x="982133" y="143933"/>
                  </a:cubicBezTo>
                  <a:cubicBezTo>
                    <a:pt x="993672" y="153824"/>
                    <a:pt x="1010355" y="155222"/>
                    <a:pt x="1024466" y="160867"/>
                  </a:cubicBezTo>
                  <a:cubicBezTo>
                    <a:pt x="1047387" y="183787"/>
                    <a:pt x="1033417" y="177800"/>
                    <a:pt x="1066800" y="17780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121400" y="5434013"/>
              <a:ext cx="982663" cy="476250"/>
            </a:xfrm>
            <a:custGeom>
              <a:avLst/>
              <a:gdLst>
                <a:gd name="connsiteX0" fmla="*/ 0 w 982133"/>
                <a:gd name="connsiteY0" fmla="*/ 129264 h 476397"/>
                <a:gd name="connsiteX1" fmla="*/ 25400 w 982133"/>
                <a:gd name="connsiteY1" fmla="*/ 112331 h 476397"/>
                <a:gd name="connsiteX2" fmla="*/ 42333 w 982133"/>
                <a:gd name="connsiteY2" fmla="*/ 95397 h 476397"/>
                <a:gd name="connsiteX3" fmla="*/ 67733 w 982133"/>
                <a:gd name="connsiteY3" fmla="*/ 86931 h 476397"/>
                <a:gd name="connsiteX4" fmla="*/ 84667 w 982133"/>
                <a:gd name="connsiteY4" fmla="*/ 69997 h 476397"/>
                <a:gd name="connsiteX5" fmla="*/ 101600 w 982133"/>
                <a:gd name="connsiteY5" fmla="*/ 36131 h 476397"/>
                <a:gd name="connsiteX6" fmla="*/ 143933 w 982133"/>
                <a:gd name="connsiteY6" fmla="*/ 19197 h 476397"/>
                <a:gd name="connsiteX7" fmla="*/ 160867 w 982133"/>
                <a:gd name="connsiteY7" fmla="*/ 2264 h 476397"/>
                <a:gd name="connsiteX8" fmla="*/ 228600 w 982133"/>
                <a:gd name="connsiteY8" fmla="*/ 10731 h 476397"/>
                <a:gd name="connsiteX9" fmla="*/ 254000 w 982133"/>
                <a:gd name="connsiteY9" fmla="*/ 36131 h 476397"/>
                <a:gd name="connsiteX10" fmla="*/ 287867 w 982133"/>
                <a:gd name="connsiteY10" fmla="*/ 95397 h 476397"/>
                <a:gd name="connsiteX11" fmla="*/ 304800 w 982133"/>
                <a:gd name="connsiteY11" fmla="*/ 112331 h 476397"/>
                <a:gd name="connsiteX12" fmla="*/ 321733 w 982133"/>
                <a:gd name="connsiteY12" fmla="*/ 146197 h 476397"/>
                <a:gd name="connsiteX13" fmla="*/ 355600 w 982133"/>
                <a:gd name="connsiteY13" fmla="*/ 196997 h 476397"/>
                <a:gd name="connsiteX14" fmla="*/ 372533 w 982133"/>
                <a:gd name="connsiteY14" fmla="*/ 256264 h 476397"/>
                <a:gd name="connsiteX15" fmla="*/ 406400 w 982133"/>
                <a:gd name="connsiteY15" fmla="*/ 290131 h 476397"/>
                <a:gd name="connsiteX16" fmla="*/ 414867 w 982133"/>
                <a:gd name="connsiteY16" fmla="*/ 315531 h 476397"/>
                <a:gd name="connsiteX17" fmla="*/ 423333 w 982133"/>
                <a:gd name="connsiteY17" fmla="*/ 366331 h 476397"/>
                <a:gd name="connsiteX18" fmla="*/ 440267 w 982133"/>
                <a:gd name="connsiteY18" fmla="*/ 383264 h 476397"/>
                <a:gd name="connsiteX19" fmla="*/ 508000 w 982133"/>
                <a:gd name="connsiteY19" fmla="*/ 467931 h 476397"/>
                <a:gd name="connsiteX20" fmla="*/ 533400 w 982133"/>
                <a:gd name="connsiteY20" fmla="*/ 476397 h 476397"/>
                <a:gd name="connsiteX21" fmla="*/ 575733 w 982133"/>
                <a:gd name="connsiteY21" fmla="*/ 467931 h 476397"/>
                <a:gd name="connsiteX22" fmla="*/ 601133 w 982133"/>
                <a:gd name="connsiteY22" fmla="*/ 459464 h 476397"/>
                <a:gd name="connsiteX23" fmla="*/ 609600 w 982133"/>
                <a:gd name="connsiteY23" fmla="*/ 434064 h 476397"/>
                <a:gd name="connsiteX24" fmla="*/ 643467 w 982133"/>
                <a:gd name="connsiteY24" fmla="*/ 383264 h 476397"/>
                <a:gd name="connsiteX25" fmla="*/ 668867 w 982133"/>
                <a:gd name="connsiteY25" fmla="*/ 332464 h 476397"/>
                <a:gd name="connsiteX26" fmla="*/ 694267 w 982133"/>
                <a:gd name="connsiteY26" fmla="*/ 315531 h 476397"/>
                <a:gd name="connsiteX27" fmla="*/ 702733 w 982133"/>
                <a:gd name="connsiteY27" fmla="*/ 290131 h 476397"/>
                <a:gd name="connsiteX28" fmla="*/ 829733 w 982133"/>
                <a:gd name="connsiteY28" fmla="*/ 307064 h 476397"/>
                <a:gd name="connsiteX29" fmla="*/ 872067 w 982133"/>
                <a:gd name="connsiteY29" fmla="*/ 332464 h 476397"/>
                <a:gd name="connsiteX30" fmla="*/ 897467 w 982133"/>
                <a:gd name="connsiteY30" fmla="*/ 357864 h 476397"/>
                <a:gd name="connsiteX31" fmla="*/ 905933 w 982133"/>
                <a:gd name="connsiteY31" fmla="*/ 383264 h 476397"/>
                <a:gd name="connsiteX32" fmla="*/ 939800 w 982133"/>
                <a:gd name="connsiteY32" fmla="*/ 417131 h 476397"/>
                <a:gd name="connsiteX33" fmla="*/ 973667 w 982133"/>
                <a:gd name="connsiteY33" fmla="*/ 450997 h 476397"/>
                <a:gd name="connsiteX34" fmla="*/ 982133 w 982133"/>
                <a:gd name="connsiteY34" fmla="*/ 450997 h 4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82133" h="476397">
                  <a:moveTo>
                    <a:pt x="0" y="129264"/>
                  </a:moveTo>
                  <a:cubicBezTo>
                    <a:pt x="8467" y="123620"/>
                    <a:pt x="17454" y="118688"/>
                    <a:pt x="25400" y="112331"/>
                  </a:cubicBezTo>
                  <a:cubicBezTo>
                    <a:pt x="31633" y="107344"/>
                    <a:pt x="35488" y="99504"/>
                    <a:pt x="42333" y="95397"/>
                  </a:cubicBezTo>
                  <a:cubicBezTo>
                    <a:pt x="49986" y="90805"/>
                    <a:pt x="59266" y="89753"/>
                    <a:pt x="67733" y="86931"/>
                  </a:cubicBezTo>
                  <a:cubicBezTo>
                    <a:pt x="73378" y="81286"/>
                    <a:pt x="80239" y="76639"/>
                    <a:pt x="84667" y="69997"/>
                  </a:cubicBezTo>
                  <a:cubicBezTo>
                    <a:pt x="91668" y="59496"/>
                    <a:pt x="92017" y="44345"/>
                    <a:pt x="101600" y="36131"/>
                  </a:cubicBezTo>
                  <a:cubicBezTo>
                    <a:pt x="113139" y="26240"/>
                    <a:pt x="129822" y="24842"/>
                    <a:pt x="143933" y="19197"/>
                  </a:cubicBezTo>
                  <a:cubicBezTo>
                    <a:pt x="149578" y="13553"/>
                    <a:pt x="152924" y="3058"/>
                    <a:pt x="160867" y="2264"/>
                  </a:cubicBezTo>
                  <a:cubicBezTo>
                    <a:pt x="183507" y="0"/>
                    <a:pt x="207217" y="2955"/>
                    <a:pt x="228600" y="10731"/>
                  </a:cubicBezTo>
                  <a:cubicBezTo>
                    <a:pt x="239853" y="14823"/>
                    <a:pt x="247040" y="26388"/>
                    <a:pt x="254000" y="36131"/>
                  </a:cubicBezTo>
                  <a:cubicBezTo>
                    <a:pt x="311957" y="117271"/>
                    <a:pt x="234525" y="28719"/>
                    <a:pt x="287867" y="95397"/>
                  </a:cubicBezTo>
                  <a:cubicBezTo>
                    <a:pt x="292854" y="101630"/>
                    <a:pt x="300372" y="105689"/>
                    <a:pt x="304800" y="112331"/>
                  </a:cubicBezTo>
                  <a:cubicBezTo>
                    <a:pt x="311801" y="122832"/>
                    <a:pt x="315239" y="135375"/>
                    <a:pt x="321733" y="146197"/>
                  </a:cubicBezTo>
                  <a:cubicBezTo>
                    <a:pt x="332204" y="163648"/>
                    <a:pt x="355600" y="196997"/>
                    <a:pt x="355600" y="196997"/>
                  </a:cubicBezTo>
                  <a:cubicBezTo>
                    <a:pt x="356484" y="200535"/>
                    <a:pt x="367863" y="249726"/>
                    <a:pt x="372533" y="256264"/>
                  </a:cubicBezTo>
                  <a:cubicBezTo>
                    <a:pt x="381812" y="269255"/>
                    <a:pt x="406400" y="290131"/>
                    <a:pt x="406400" y="290131"/>
                  </a:cubicBezTo>
                  <a:cubicBezTo>
                    <a:pt x="409222" y="298598"/>
                    <a:pt x="412931" y="306819"/>
                    <a:pt x="414867" y="315531"/>
                  </a:cubicBezTo>
                  <a:cubicBezTo>
                    <a:pt x="418591" y="332289"/>
                    <a:pt x="417305" y="350257"/>
                    <a:pt x="423333" y="366331"/>
                  </a:cubicBezTo>
                  <a:cubicBezTo>
                    <a:pt x="426136" y="373805"/>
                    <a:pt x="435477" y="376878"/>
                    <a:pt x="440267" y="383264"/>
                  </a:cubicBezTo>
                  <a:cubicBezTo>
                    <a:pt x="449099" y="395040"/>
                    <a:pt x="486328" y="460708"/>
                    <a:pt x="508000" y="467931"/>
                  </a:cubicBezTo>
                  <a:lnTo>
                    <a:pt x="533400" y="476397"/>
                  </a:lnTo>
                  <a:cubicBezTo>
                    <a:pt x="547511" y="473575"/>
                    <a:pt x="561772" y="471421"/>
                    <a:pt x="575733" y="467931"/>
                  </a:cubicBezTo>
                  <a:cubicBezTo>
                    <a:pt x="584391" y="465766"/>
                    <a:pt x="594822" y="465775"/>
                    <a:pt x="601133" y="459464"/>
                  </a:cubicBezTo>
                  <a:cubicBezTo>
                    <a:pt x="607444" y="453153"/>
                    <a:pt x="605266" y="441866"/>
                    <a:pt x="609600" y="434064"/>
                  </a:cubicBezTo>
                  <a:cubicBezTo>
                    <a:pt x="619484" y="416274"/>
                    <a:pt x="643467" y="383264"/>
                    <a:pt x="643467" y="383264"/>
                  </a:cubicBezTo>
                  <a:cubicBezTo>
                    <a:pt x="650353" y="362604"/>
                    <a:pt x="652452" y="348878"/>
                    <a:pt x="668867" y="332464"/>
                  </a:cubicBezTo>
                  <a:cubicBezTo>
                    <a:pt x="676062" y="325269"/>
                    <a:pt x="685800" y="321175"/>
                    <a:pt x="694267" y="315531"/>
                  </a:cubicBezTo>
                  <a:cubicBezTo>
                    <a:pt x="697089" y="307064"/>
                    <a:pt x="693912" y="291488"/>
                    <a:pt x="702733" y="290131"/>
                  </a:cubicBezTo>
                  <a:cubicBezTo>
                    <a:pt x="759436" y="281407"/>
                    <a:pt x="786219" y="292559"/>
                    <a:pt x="829733" y="307064"/>
                  </a:cubicBezTo>
                  <a:cubicBezTo>
                    <a:pt x="882475" y="359803"/>
                    <a:pt x="806115" y="288496"/>
                    <a:pt x="872067" y="332464"/>
                  </a:cubicBezTo>
                  <a:cubicBezTo>
                    <a:pt x="882030" y="339106"/>
                    <a:pt x="889000" y="349397"/>
                    <a:pt x="897467" y="357864"/>
                  </a:cubicBezTo>
                  <a:cubicBezTo>
                    <a:pt x="900289" y="366331"/>
                    <a:pt x="900746" y="376002"/>
                    <a:pt x="905933" y="383264"/>
                  </a:cubicBezTo>
                  <a:cubicBezTo>
                    <a:pt x="915212" y="396255"/>
                    <a:pt x="939800" y="417131"/>
                    <a:pt x="939800" y="417131"/>
                  </a:cubicBezTo>
                  <a:cubicBezTo>
                    <a:pt x="950063" y="447919"/>
                    <a:pt x="940826" y="442787"/>
                    <a:pt x="973667" y="450997"/>
                  </a:cubicBezTo>
                  <a:cubicBezTo>
                    <a:pt x="976405" y="451681"/>
                    <a:pt x="979311" y="450997"/>
                    <a:pt x="982133" y="450997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8933" name="TextBox 39"/>
          <p:cNvSpPr txBox="1">
            <a:spLocks noChangeArrowheads="1"/>
          </p:cNvSpPr>
          <p:nvPr/>
        </p:nvSpPr>
        <p:spPr bwMode="auto">
          <a:xfrm>
            <a:off x="381000" y="35052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Downstep ist daher phonologisch – weil es nicht vom Kontext vorhersagbar 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7086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Diachrone Entwicklung von phonologischem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31981" y="1987550"/>
            <a:ext cx="8991600" cy="2882900"/>
            <a:chOff x="152400" y="3733800"/>
            <a:chExt cx="8991600" cy="2882900"/>
          </a:xfrm>
        </p:grpSpPr>
        <p:sp>
          <p:nvSpPr>
            <p:cNvPr id="39948" name="TextBox 23"/>
            <p:cNvSpPr txBox="1">
              <a:spLocks noChangeArrowheads="1"/>
            </p:cNvSpPr>
            <p:nvPr/>
          </p:nvSpPr>
          <p:spPr bwMode="auto">
            <a:xfrm>
              <a:off x="6019800" y="3733800"/>
              <a:ext cx="3124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3. Ursprung für !H verschwindet</a:t>
              </a:r>
            </a:p>
          </p:txBody>
        </p:sp>
        <p:sp>
          <p:nvSpPr>
            <p:cNvPr id="39949" name="TextBox 8"/>
            <p:cNvSpPr txBox="1">
              <a:spLocks noChangeArrowheads="1"/>
            </p:cNvSpPr>
            <p:nvPr/>
          </p:nvSpPr>
          <p:spPr bwMode="auto">
            <a:xfrm>
              <a:off x="457200" y="44021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50" name="TextBox 9"/>
            <p:cNvSpPr txBox="1">
              <a:spLocks noChangeArrowheads="1"/>
            </p:cNvSpPr>
            <p:nvPr/>
          </p:nvSpPr>
          <p:spPr bwMode="auto">
            <a:xfrm>
              <a:off x="1447800" y="50879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9951" name="TextBox 10"/>
            <p:cNvSpPr txBox="1">
              <a:spLocks noChangeArrowheads="1"/>
            </p:cNvSpPr>
            <p:nvPr/>
          </p:nvSpPr>
          <p:spPr bwMode="auto">
            <a:xfrm>
              <a:off x="762000" y="6154738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</a:t>
              </a:r>
            </a:p>
          </p:txBody>
        </p:sp>
        <p:sp>
          <p:nvSpPr>
            <p:cNvPr id="39952" name="TextBox 11"/>
            <p:cNvSpPr txBox="1">
              <a:spLocks noChangeArrowheads="1"/>
            </p:cNvSpPr>
            <p:nvPr/>
          </p:nvSpPr>
          <p:spPr bwMode="auto">
            <a:xfrm>
              <a:off x="152400" y="3733800"/>
              <a:ext cx="3276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1. H Downstep wegen L</a:t>
              </a:r>
            </a:p>
          </p:txBody>
        </p:sp>
        <p:sp>
          <p:nvSpPr>
            <p:cNvPr id="39953" name="TextBox 12"/>
            <p:cNvSpPr txBox="1">
              <a:spLocks noChangeArrowheads="1"/>
            </p:cNvSpPr>
            <p:nvPr/>
          </p:nvSpPr>
          <p:spPr bwMode="auto">
            <a:xfrm>
              <a:off x="3352800" y="3733800"/>
              <a:ext cx="2286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2. L-Undershoot</a:t>
              </a:r>
            </a:p>
          </p:txBody>
        </p:sp>
        <p:sp>
          <p:nvSpPr>
            <p:cNvPr id="39954" name="TextBox 17"/>
            <p:cNvSpPr txBox="1">
              <a:spLocks noChangeArrowheads="1"/>
            </p:cNvSpPr>
            <p:nvPr/>
          </p:nvSpPr>
          <p:spPr bwMode="auto">
            <a:xfrm>
              <a:off x="3548063" y="44672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55" name="TextBox 18"/>
            <p:cNvSpPr txBox="1">
              <a:spLocks noChangeArrowheads="1"/>
            </p:cNvSpPr>
            <p:nvPr/>
          </p:nvSpPr>
          <p:spPr bwMode="auto">
            <a:xfrm>
              <a:off x="4691063" y="50006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9956" name="TextBox 19"/>
            <p:cNvSpPr txBox="1">
              <a:spLocks noChangeArrowheads="1"/>
            </p:cNvSpPr>
            <p:nvPr/>
          </p:nvSpPr>
          <p:spPr bwMode="auto">
            <a:xfrm>
              <a:off x="4165600" y="5411788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</a:t>
              </a: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581400" y="4876800"/>
              <a:ext cx="1693863" cy="908050"/>
            </a:xfrm>
            <a:custGeom>
              <a:avLst/>
              <a:gdLst>
                <a:gd name="connsiteX0" fmla="*/ 0 w 1693333"/>
                <a:gd name="connsiteY0" fmla="*/ 77730 h 907463"/>
                <a:gd name="connsiteX1" fmla="*/ 33867 w 1693333"/>
                <a:gd name="connsiteY1" fmla="*/ 52330 h 907463"/>
                <a:gd name="connsiteX2" fmla="*/ 84667 w 1693333"/>
                <a:gd name="connsiteY2" fmla="*/ 35397 h 907463"/>
                <a:gd name="connsiteX3" fmla="*/ 110067 w 1693333"/>
                <a:gd name="connsiteY3" fmla="*/ 18463 h 907463"/>
                <a:gd name="connsiteX4" fmla="*/ 203200 w 1693333"/>
                <a:gd name="connsiteY4" fmla="*/ 26930 h 907463"/>
                <a:gd name="connsiteX5" fmla="*/ 220133 w 1693333"/>
                <a:gd name="connsiteY5" fmla="*/ 52330 h 907463"/>
                <a:gd name="connsiteX6" fmla="*/ 237067 w 1693333"/>
                <a:gd name="connsiteY6" fmla="*/ 69263 h 907463"/>
                <a:gd name="connsiteX7" fmla="*/ 262467 w 1693333"/>
                <a:gd name="connsiteY7" fmla="*/ 153930 h 907463"/>
                <a:gd name="connsiteX8" fmla="*/ 279400 w 1693333"/>
                <a:gd name="connsiteY8" fmla="*/ 187797 h 907463"/>
                <a:gd name="connsiteX9" fmla="*/ 287867 w 1693333"/>
                <a:gd name="connsiteY9" fmla="*/ 213197 h 907463"/>
                <a:gd name="connsiteX10" fmla="*/ 304800 w 1693333"/>
                <a:gd name="connsiteY10" fmla="*/ 238597 h 907463"/>
                <a:gd name="connsiteX11" fmla="*/ 338667 w 1693333"/>
                <a:gd name="connsiteY11" fmla="*/ 272463 h 907463"/>
                <a:gd name="connsiteX12" fmla="*/ 355600 w 1693333"/>
                <a:gd name="connsiteY12" fmla="*/ 323263 h 907463"/>
                <a:gd name="connsiteX13" fmla="*/ 364067 w 1693333"/>
                <a:gd name="connsiteY13" fmla="*/ 348663 h 907463"/>
                <a:gd name="connsiteX14" fmla="*/ 389467 w 1693333"/>
                <a:gd name="connsiteY14" fmla="*/ 365597 h 907463"/>
                <a:gd name="connsiteX15" fmla="*/ 414867 w 1693333"/>
                <a:gd name="connsiteY15" fmla="*/ 407930 h 907463"/>
                <a:gd name="connsiteX16" fmla="*/ 431800 w 1693333"/>
                <a:gd name="connsiteY16" fmla="*/ 441797 h 907463"/>
                <a:gd name="connsiteX17" fmla="*/ 753533 w 1693333"/>
                <a:gd name="connsiteY17" fmla="*/ 560330 h 907463"/>
                <a:gd name="connsiteX18" fmla="*/ 1007533 w 1693333"/>
                <a:gd name="connsiteY18" fmla="*/ 543397 h 907463"/>
                <a:gd name="connsiteX19" fmla="*/ 1109133 w 1693333"/>
                <a:gd name="connsiteY19" fmla="*/ 526463 h 907463"/>
                <a:gd name="connsiteX20" fmla="*/ 1176867 w 1693333"/>
                <a:gd name="connsiteY20" fmla="*/ 501063 h 907463"/>
                <a:gd name="connsiteX21" fmla="*/ 1227667 w 1693333"/>
                <a:gd name="connsiteY21" fmla="*/ 484130 h 907463"/>
                <a:gd name="connsiteX22" fmla="*/ 1397000 w 1693333"/>
                <a:gd name="connsiteY22" fmla="*/ 501063 h 907463"/>
                <a:gd name="connsiteX23" fmla="*/ 1422400 w 1693333"/>
                <a:gd name="connsiteY23" fmla="*/ 509530 h 907463"/>
                <a:gd name="connsiteX24" fmla="*/ 1473200 w 1693333"/>
                <a:gd name="connsiteY24" fmla="*/ 560330 h 907463"/>
                <a:gd name="connsiteX25" fmla="*/ 1490133 w 1693333"/>
                <a:gd name="connsiteY25" fmla="*/ 594197 h 907463"/>
                <a:gd name="connsiteX26" fmla="*/ 1498600 w 1693333"/>
                <a:gd name="connsiteY26" fmla="*/ 619597 h 907463"/>
                <a:gd name="connsiteX27" fmla="*/ 1524000 w 1693333"/>
                <a:gd name="connsiteY27" fmla="*/ 644997 h 907463"/>
                <a:gd name="connsiteX28" fmla="*/ 1566333 w 1693333"/>
                <a:gd name="connsiteY28" fmla="*/ 687330 h 907463"/>
                <a:gd name="connsiteX29" fmla="*/ 1574800 w 1693333"/>
                <a:gd name="connsiteY29" fmla="*/ 721197 h 907463"/>
                <a:gd name="connsiteX30" fmla="*/ 1600200 w 1693333"/>
                <a:gd name="connsiteY30" fmla="*/ 746597 h 907463"/>
                <a:gd name="connsiteX31" fmla="*/ 1617133 w 1693333"/>
                <a:gd name="connsiteY31" fmla="*/ 771997 h 907463"/>
                <a:gd name="connsiteX32" fmla="*/ 1625600 w 1693333"/>
                <a:gd name="connsiteY32" fmla="*/ 805863 h 907463"/>
                <a:gd name="connsiteX33" fmla="*/ 1651000 w 1693333"/>
                <a:gd name="connsiteY33" fmla="*/ 822797 h 907463"/>
                <a:gd name="connsiteX34" fmla="*/ 1667933 w 1693333"/>
                <a:gd name="connsiteY34" fmla="*/ 873597 h 907463"/>
                <a:gd name="connsiteX35" fmla="*/ 1693333 w 1693333"/>
                <a:gd name="connsiteY35" fmla="*/ 907463 h 90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93333" h="907463">
                  <a:moveTo>
                    <a:pt x="0" y="77730"/>
                  </a:moveTo>
                  <a:cubicBezTo>
                    <a:pt x="11289" y="69263"/>
                    <a:pt x="21246" y="58641"/>
                    <a:pt x="33867" y="52330"/>
                  </a:cubicBezTo>
                  <a:cubicBezTo>
                    <a:pt x="49832" y="44348"/>
                    <a:pt x="84667" y="35397"/>
                    <a:pt x="84667" y="35397"/>
                  </a:cubicBezTo>
                  <a:cubicBezTo>
                    <a:pt x="93134" y="29752"/>
                    <a:pt x="100965" y="23014"/>
                    <a:pt x="110067" y="18463"/>
                  </a:cubicBezTo>
                  <a:cubicBezTo>
                    <a:pt x="146993" y="0"/>
                    <a:pt x="154326" y="14712"/>
                    <a:pt x="203200" y="26930"/>
                  </a:cubicBezTo>
                  <a:cubicBezTo>
                    <a:pt x="208844" y="35397"/>
                    <a:pt x="213776" y="44384"/>
                    <a:pt x="220133" y="52330"/>
                  </a:cubicBezTo>
                  <a:cubicBezTo>
                    <a:pt x="225120" y="58563"/>
                    <a:pt x="233497" y="62123"/>
                    <a:pt x="237067" y="69263"/>
                  </a:cubicBezTo>
                  <a:cubicBezTo>
                    <a:pt x="266009" y="127147"/>
                    <a:pt x="244240" y="105325"/>
                    <a:pt x="262467" y="153930"/>
                  </a:cubicBezTo>
                  <a:cubicBezTo>
                    <a:pt x="266899" y="165748"/>
                    <a:pt x="274428" y="176196"/>
                    <a:pt x="279400" y="187797"/>
                  </a:cubicBezTo>
                  <a:cubicBezTo>
                    <a:pt x="282916" y="196000"/>
                    <a:pt x="283876" y="205215"/>
                    <a:pt x="287867" y="213197"/>
                  </a:cubicBezTo>
                  <a:cubicBezTo>
                    <a:pt x="292418" y="222298"/>
                    <a:pt x="300249" y="229496"/>
                    <a:pt x="304800" y="238597"/>
                  </a:cubicBezTo>
                  <a:cubicBezTo>
                    <a:pt x="322862" y="274721"/>
                    <a:pt x="298028" y="258918"/>
                    <a:pt x="338667" y="272463"/>
                  </a:cubicBezTo>
                  <a:lnTo>
                    <a:pt x="355600" y="323263"/>
                  </a:lnTo>
                  <a:cubicBezTo>
                    <a:pt x="358422" y="331730"/>
                    <a:pt x="356641" y="343712"/>
                    <a:pt x="364067" y="348663"/>
                  </a:cubicBezTo>
                  <a:lnTo>
                    <a:pt x="389467" y="365597"/>
                  </a:lnTo>
                  <a:cubicBezTo>
                    <a:pt x="409119" y="424558"/>
                    <a:pt x="383875" y="361442"/>
                    <a:pt x="414867" y="407930"/>
                  </a:cubicBezTo>
                  <a:cubicBezTo>
                    <a:pt x="421868" y="418432"/>
                    <a:pt x="420380" y="436423"/>
                    <a:pt x="431800" y="441797"/>
                  </a:cubicBezTo>
                  <a:cubicBezTo>
                    <a:pt x="519130" y="482894"/>
                    <a:pt x="648300" y="525253"/>
                    <a:pt x="753533" y="560330"/>
                  </a:cubicBezTo>
                  <a:cubicBezTo>
                    <a:pt x="1073914" y="547514"/>
                    <a:pt x="876734" y="566479"/>
                    <a:pt x="1007533" y="543397"/>
                  </a:cubicBezTo>
                  <a:cubicBezTo>
                    <a:pt x="1041344" y="537430"/>
                    <a:pt x="1076561" y="537320"/>
                    <a:pt x="1109133" y="526463"/>
                  </a:cubicBezTo>
                  <a:cubicBezTo>
                    <a:pt x="1184597" y="501310"/>
                    <a:pt x="1065543" y="541545"/>
                    <a:pt x="1176867" y="501063"/>
                  </a:cubicBezTo>
                  <a:cubicBezTo>
                    <a:pt x="1193642" y="494963"/>
                    <a:pt x="1227667" y="484130"/>
                    <a:pt x="1227667" y="484130"/>
                  </a:cubicBezTo>
                  <a:cubicBezTo>
                    <a:pt x="1284111" y="489774"/>
                    <a:pt x="1340751" y="493726"/>
                    <a:pt x="1397000" y="501063"/>
                  </a:cubicBezTo>
                  <a:cubicBezTo>
                    <a:pt x="1405850" y="502217"/>
                    <a:pt x="1415355" y="504051"/>
                    <a:pt x="1422400" y="509530"/>
                  </a:cubicBezTo>
                  <a:cubicBezTo>
                    <a:pt x="1441303" y="524232"/>
                    <a:pt x="1473200" y="560330"/>
                    <a:pt x="1473200" y="560330"/>
                  </a:cubicBezTo>
                  <a:cubicBezTo>
                    <a:pt x="1478844" y="571619"/>
                    <a:pt x="1485161" y="582596"/>
                    <a:pt x="1490133" y="594197"/>
                  </a:cubicBezTo>
                  <a:cubicBezTo>
                    <a:pt x="1493649" y="602400"/>
                    <a:pt x="1493649" y="612171"/>
                    <a:pt x="1498600" y="619597"/>
                  </a:cubicBezTo>
                  <a:cubicBezTo>
                    <a:pt x="1505242" y="629560"/>
                    <a:pt x="1516335" y="635799"/>
                    <a:pt x="1524000" y="644997"/>
                  </a:cubicBezTo>
                  <a:cubicBezTo>
                    <a:pt x="1559277" y="687330"/>
                    <a:pt x="1519766" y="656286"/>
                    <a:pt x="1566333" y="687330"/>
                  </a:cubicBezTo>
                  <a:cubicBezTo>
                    <a:pt x="1569155" y="698619"/>
                    <a:pt x="1569027" y="711094"/>
                    <a:pt x="1574800" y="721197"/>
                  </a:cubicBezTo>
                  <a:cubicBezTo>
                    <a:pt x="1580741" y="731593"/>
                    <a:pt x="1592535" y="737399"/>
                    <a:pt x="1600200" y="746597"/>
                  </a:cubicBezTo>
                  <a:cubicBezTo>
                    <a:pt x="1606714" y="754414"/>
                    <a:pt x="1611489" y="763530"/>
                    <a:pt x="1617133" y="771997"/>
                  </a:cubicBezTo>
                  <a:cubicBezTo>
                    <a:pt x="1619955" y="783286"/>
                    <a:pt x="1619145" y="796181"/>
                    <a:pt x="1625600" y="805863"/>
                  </a:cubicBezTo>
                  <a:cubicBezTo>
                    <a:pt x="1631245" y="814330"/>
                    <a:pt x="1645607" y="814168"/>
                    <a:pt x="1651000" y="822797"/>
                  </a:cubicBezTo>
                  <a:cubicBezTo>
                    <a:pt x="1660460" y="837933"/>
                    <a:pt x="1658032" y="858746"/>
                    <a:pt x="1667933" y="873597"/>
                  </a:cubicBezTo>
                  <a:cubicBezTo>
                    <a:pt x="1687081" y="902318"/>
                    <a:pt x="1677672" y="891802"/>
                    <a:pt x="1693333" y="90746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57200" y="4876800"/>
              <a:ext cx="1439863" cy="1397000"/>
            </a:xfrm>
            <a:custGeom>
              <a:avLst/>
              <a:gdLst>
                <a:gd name="connsiteX0" fmla="*/ 0 w 1439333"/>
                <a:gd name="connsiteY0" fmla="*/ 76200 h 1397000"/>
                <a:gd name="connsiteX1" fmla="*/ 16933 w 1439333"/>
                <a:gd name="connsiteY1" fmla="*/ 42334 h 1397000"/>
                <a:gd name="connsiteX2" fmla="*/ 84667 w 1439333"/>
                <a:gd name="connsiteY2" fmla="*/ 16934 h 1397000"/>
                <a:gd name="connsiteX3" fmla="*/ 118533 w 1439333"/>
                <a:gd name="connsiteY3" fmla="*/ 0 h 1397000"/>
                <a:gd name="connsiteX4" fmla="*/ 194733 w 1439333"/>
                <a:gd name="connsiteY4" fmla="*/ 42334 h 1397000"/>
                <a:gd name="connsiteX5" fmla="*/ 211667 w 1439333"/>
                <a:gd name="connsiteY5" fmla="*/ 76200 h 1397000"/>
                <a:gd name="connsiteX6" fmla="*/ 237067 w 1439333"/>
                <a:gd name="connsiteY6" fmla="*/ 499534 h 1397000"/>
                <a:gd name="connsiteX7" fmla="*/ 245533 w 1439333"/>
                <a:gd name="connsiteY7" fmla="*/ 660400 h 1397000"/>
                <a:gd name="connsiteX8" fmla="*/ 262467 w 1439333"/>
                <a:gd name="connsiteY8" fmla="*/ 829734 h 1397000"/>
                <a:gd name="connsiteX9" fmla="*/ 270933 w 1439333"/>
                <a:gd name="connsiteY9" fmla="*/ 863600 h 1397000"/>
                <a:gd name="connsiteX10" fmla="*/ 287867 w 1439333"/>
                <a:gd name="connsiteY10" fmla="*/ 973667 h 1397000"/>
                <a:gd name="connsiteX11" fmla="*/ 304800 w 1439333"/>
                <a:gd name="connsiteY11" fmla="*/ 1032934 h 1397000"/>
                <a:gd name="connsiteX12" fmla="*/ 321733 w 1439333"/>
                <a:gd name="connsiteY12" fmla="*/ 1058334 h 1397000"/>
                <a:gd name="connsiteX13" fmla="*/ 347133 w 1439333"/>
                <a:gd name="connsiteY13" fmla="*/ 1168400 h 1397000"/>
                <a:gd name="connsiteX14" fmla="*/ 364067 w 1439333"/>
                <a:gd name="connsiteY14" fmla="*/ 1193800 h 1397000"/>
                <a:gd name="connsiteX15" fmla="*/ 381000 w 1439333"/>
                <a:gd name="connsiteY15" fmla="*/ 1244600 h 1397000"/>
                <a:gd name="connsiteX16" fmla="*/ 397933 w 1439333"/>
                <a:gd name="connsiteY16" fmla="*/ 1270000 h 1397000"/>
                <a:gd name="connsiteX17" fmla="*/ 406400 w 1439333"/>
                <a:gd name="connsiteY17" fmla="*/ 1295400 h 1397000"/>
                <a:gd name="connsiteX18" fmla="*/ 465667 w 1439333"/>
                <a:gd name="connsiteY18" fmla="*/ 1363134 h 1397000"/>
                <a:gd name="connsiteX19" fmla="*/ 491067 w 1439333"/>
                <a:gd name="connsiteY19" fmla="*/ 1380067 h 1397000"/>
                <a:gd name="connsiteX20" fmla="*/ 541867 w 1439333"/>
                <a:gd name="connsiteY20" fmla="*/ 1397000 h 1397000"/>
                <a:gd name="connsiteX21" fmla="*/ 643467 w 1439333"/>
                <a:gd name="connsiteY21" fmla="*/ 1388534 h 1397000"/>
                <a:gd name="connsiteX22" fmla="*/ 660400 w 1439333"/>
                <a:gd name="connsiteY22" fmla="*/ 1371600 h 1397000"/>
                <a:gd name="connsiteX23" fmla="*/ 694267 w 1439333"/>
                <a:gd name="connsiteY23" fmla="*/ 1354667 h 1397000"/>
                <a:gd name="connsiteX24" fmla="*/ 719667 w 1439333"/>
                <a:gd name="connsiteY24" fmla="*/ 1329267 h 1397000"/>
                <a:gd name="connsiteX25" fmla="*/ 753533 w 1439333"/>
                <a:gd name="connsiteY25" fmla="*/ 1278467 h 1397000"/>
                <a:gd name="connsiteX26" fmla="*/ 770467 w 1439333"/>
                <a:gd name="connsiteY26" fmla="*/ 1253067 h 1397000"/>
                <a:gd name="connsiteX27" fmla="*/ 787400 w 1439333"/>
                <a:gd name="connsiteY27" fmla="*/ 1227667 h 1397000"/>
                <a:gd name="connsiteX28" fmla="*/ 838200 w 1439333"/>
                <a:gd name="connsiteY28" fmla="*/ 1159934 h 1397000"/>
                <a:gd name="connsiteX29" fmla="*/ 846667 w 1439333"/>
                <a:gd name="connsiteY29" fmla="*/ 1126067 h 1397000"/>
                <a:gd name="connsiteX30" fmla="*/ 889000 w 1439333"/>
                <a:gd name="connsiteY30" fmla="*/ 1075267 h 1397000"/>
                <a:gd name="connsiteX31" fmla="*/ 922867 w 1439333"/>
                <a:gd name="connsiteY31" fmla="*/ 1007534 h 1397000"/>
                <a:gd name="connsiteX32" fmla="*/ 948267 w 1439333"/>
                <a:gd name="connsiteY32" fmla="*/ 956734 h 1397000"/>
                <a:gd name="connsiteX33" fmla="*/ 973667 w 1439333"/>
                <a:gd name="connsiteY33" fmla="*/ 905934 h 1397000"/>
                <a:gd name="connsiteX34" fmla="*/ 990600 w 1439333"/>
                <a:gd name="connsiteY34" fmla="*/ 838200 h 1397000"/>
                <a:gd name="connsiteX35" fmla="*/ 1007533 w 1439333"/>
                <a:gd name="connsiteY35" fmla="*/ 812800 h 1397000"/>
                <a:gd name="connsiteX36" fmla="*/ 1049867 w 1439333"/>
                <a:gd name="connsiteY36" fmla="*/ 736600 h 1397000"/>
                <a:gd name="connsiteX37" fmla="*/ 1075267 w 1439333"/>
                <a:gd name="connsiteY37" fmla="*/ 685800 h 1397000"/>
                <a:gd name="connsiteX38" fmla="*/ 1100667 w 1439333"/>
                <a:gd name="connsiteY38" fmla="*/ 668867 h 1397000"/>
                <a:gd name="connsiteX39" fmla="*/ 1168400 w 1439333"/>
                <a:gd name="connsiteY39" fmla="*/ 609600 h 1397000"/>
                <a:gd name="connsiteX40" fmla="*/ 1202267 w 1439333"/>
                <a:gd name="connsiteY40" fmla="*/ 601134 h 1397000"/>
                <a:gd name="connsiteX41" fmla="*/ 1236133 w 1439333"/>
                <a:gd name="connsiteY41" fmla="*/ 635000 h 1397000"/>
                <a:gd name="connsiteX42" fmla="*/ 1278467 w 1439333"/>
                <a:gd name="connsiteY42" fmla="*/ 668867 h 1397000"/>
                <a:gd name="connsiteX43" fmla="*/ 1320800 w 1439333"/>
                <a:gd name="connsiteY43" fmla="*/ 719667 h 1397000"/>
                <a:gd name="connsiteX44" fmla="*/ 1346200 w 1439333"/>
                <a:gd name="connsiteY44" fmla="*/ 753534 h 1397000"/>
                <a:gd name="connsiteX45" fmla="*/ 1371600 w 1439333"/>
                <a:gd name="connsiteY45" fmla="*/ 778934 h 1397000"/>
                <a:gd name="connsiteX46" fmla="*/ 1380067 w 1439333"/>
                <a:gd name="connsiteY46" fmla="*/ 804334 h 1397000"/>
                <a:gd name="connsiteX47" fmla="*/ 1422400 w 1439333"/>
                <a:gd name="connsiteY47" fmla="*/ 855134 h 1397000"/>
                <a:gd name="connsiteX48" fmla="*/ 1430867 w 1439333"/>
                <a:gd name="connsiteY48" fmla="*/ 880534 h 1397000"/>
                <a:gd name="connsiteX49" fmla="*/ 1439333 w 1439333"/>
                <a:gd name="connsiteY49" fmla="*/ 897467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39333" h="1397000">
                  <a:moveTo>
                    <a:pt x="0" y="76200"/>
                  </a:moveTo>
                  <a:cubicBezTo>
                    <a:pt x="5644" y="64911"/>
                    <a:pt x="8009" y="51258"/>
                    <a:pt x="16933" y="42334"/>
                  </a:cubicBezTo>
                  <a:cubicBezTo>
                    <a:pt x="31693" y="27574"/>
                    <a:pt x="65766" y="21659"/>
                    <a:pt x="84667" y="16934"/>
                  </a:cubicBezTo>
                  <a:cubicBezTo>
                    <a:pt x="95956" y="11289"/>
                    <a:pt x="105912" y="0"/>
                    <a:pt x="118533" y="0"/>
                  </a:cubicBezTo>
                  <a:cubicBezTo>
                    <a:pt x="149698" y="0"/>
                    <a:pt x="177503" y="18212"/>
                    <a:pt x="194733" y="42334"/>
                  </a:cubicBezTo>
                  <a:cubicBezTo>
                    <a:pt x="202069" y="52604"/>
                    <a:pt x="206022" y="64911"/>
                    <a:pt x="211667" y="76200"/>
                  </a:cubicBezTo>
                  <a:cubicBezTo>
                    <a:pt x="252063" y="237798"/>
                    <a:pt x="214980" y="79850"/>
                    <a:pt x="237067" y="499534"/>
                  </a:cubicBezTo>
                  <a:cubicBezTo>
                    <a:pt x="239889" y="553156"/>
                    <a:pt x="242184" y="606808"/>
                    <a:pt x="245533" y="660400"/>
                  </a:cubicBezTo>
                  <a:cubicBezTo>
                    <a:pt x="249073" y="717044"/>
                    <a:pt x="252298" y="773803"/>
                    <a:pt x="262467" y="829734"/>
                  </a:cubicBezTo>
                  <a:cubicBezTo>
                    <a:pt x="264548" y="841182"/>
                    <a:pt x="268111" y="852311"/>
                    <a:pt x="270933" y="863600"/>
                  </a:cubicBezTo>
                  <a:cubicBezTo>
                    <a:pt x="284553" y="999793"/>
                    <a:pt x="269089" y="907941"/>
                    <a:pt x="287867" y="973667"/>
                  </a:cubicBezTo>
                  <a:cubicBezTo>
                    <a:pt x="291486" y="986334"/>
                    <a:pt x="298031" y="1019395"/>
                    <a:pt x="304800" y="1032934"/>
                  </a:cubicBezTo>
                  <a:cubicBezTo>
                    <a:pt x="309351" y="1042035"/>
                    <a:pt x="316089" y="1049867"/>
                    <a:pt x="321733" y="1058334"/>
                  </a:cubicBezTo>
                  <a:cubicBezTo>
                    <a:pt x="325636" y="1085655"/>
                    <a:pt x="330229" y="1143046"/>
                    <a:pt x="347133" y="1168400"/>
                  </a:cubicBezTo>
                  <a:lnTo>
                    <a:pt x="364067" y="1193800"/>
                  </a:lnTo>
                  <a:cubicBezTo>
                    <a:pt x="369711" y="1210733"/>
                    <a:pt x="371099" y="1229748"/>
                    <a:pt x="381000" y="1244600"/>
                  </a:cubicBezTo>
                  <a:cubicBezTo>
                    <a:pt x="386644" y="1253067"/>
                    <a:pt x="393382" y="1260899"/>
                    <a:pt x="397933" y="1270000"/>
                  </a:cubicBezTo>
                  <a:cubicBezTo>
                    <a:pt x="401924" y="1277982"/>
                    <a:pt x="402409" y="1287418"/>
                    <a:pt x="406400" y="1295400"/>
                  </a:cubicBezTo>
                  <a:cubicBezTo>
                    <a:pt x="417589" y="1317777"/>
                    <a:pt x="449114" y="1352099"/>
                    <a:pt x="465667" y="1363134"/>
                  </a:cubicBezTo>
                  <a:cubicBezTo>
                    <a:pt x="474134" y="1368778"/>
                    <a:pt x="481768" y="1375934"/>
                    <a:pt x="491067" y="1380067"/>
                  </a:cubicBezTo>
                  <a:cubicBezTo>
                    <a:pt x="507378" y="1387316"/>
                    <a:pt x="541867" y="1397000"/>
                    <a:pt x="541867" y="1397000"/>
                  </a:cubicBezTo>
                  <a:cubicBezTo>
                    <a:pt x="575734" y="1394178"/>
                    <a:pt x="610237" y="1395655"/>
                    <a:pt x="643467" y="1388534"/>
                  </a:cubicBezTo>
                  <a:cubicBezTo>
                    <a:pt x="651272" y="1386861"/>
                    <a:pt x="653758" y="1376028"/>
                    <a:pt x="660400" y="1371600"/>
                  </a:cubicBezTo>
                  <a:cubicBezTo>
                    <a:pt x="670902" y="1364599"/>
                    <a:pt x="682978" y="1360311"/>
                    <a:pt x="694267" y="1354667"/>
                  </a:cubicBezTo>
                  <a:cubicBezTo>
                    <a:pt x="702734" y="1346200"/>
                    <a:pt x="712316" y="1338718"/>
                    <a:pt x="719667" y="1329267"/>
                  </a:cubicBezTo>
                  <a:cubicBezTo>
                    <a:pt x="732161" y="1313203"/>
                    <a:pt x="742244" y="1295400"/>
                    <a:pt x="753533" y="1278467"/>
                  </a:cubicBezTo>
                  <a:lnTo>
                    <a:pt x="770467" y="1253067"/>
                  </a:lnTo>
                  <a:cubicBezTo>
                    <a:pt x="776111" y="1244600"/>
                    <a:pt x="781295" y="1235807"/>
                    <a:pt x="787400" y="1227667"/>
                  </a:cubicBezTo>
                  <a:lnTo>
                    <a:pt x="838200" y="1159934"/>
                  </a:lnTo>
                  <a:cubicBezTo>
                    <a:pt x="841022" y="1148645"/>
                    <a:pt x="842083" y="1136763"/>
                    <a:pt x="846667" y="1126067"/>
                  </a:cubicBezTo>
                  <a:cubicBezTo>
                    <a:pt x="855508" y="1105438"/>
                    <a:pt x="873742" y="1090525"/>
                    <a:pt x="889000" y="1075267"/>
                  </a:cubicBezTo>
                  <a:cubicBezTo>
                    <a:pt x="908094" y="1017986"/>
                    <a:pt x="882875" y="1087519"/>
                    <a:pt x="922867" y="1007534"/>
                  </a:cubicBezTo>
                  <a:cubicBezTo>
                    <a:pt x="957919" y="937430"/>
                    <a:pt x="899738" y="1029524"/>
                    <a:pt x="948267" y="956734"/>
                  </a:cubicBezTo>
                  <a:cubicBezTo>
                    <a:pt x="969546" y="892891"/>
                    <a:pt x="940841" y="971585"/>
                    <a:pt x="973667" y="905934"/>
                  </a:cubicBezTo>
                  <a:cubicBezTo>
                    <a:pt x="989330" y="874608"/>
                    <a:pt x="976115" y="876826"/>
                    <a:pt x="990600" y="838200"/>
                  </a:cubicBezTo>
                  <a:cubicBezTo>
                    <a:pt x="994173" y="828672"/>
                    <a:pt x="1003400" y="822099"/>
                    <a:pt x="1007533" y="812800"/>
                  </a:cubicBezTo>
                  <a:cubicBezTo>
                    <a:pt x="1040684" y="738210"/>
                    <a:pt x="1003507" y="782960"/>
                    <a:pt x="1049867" y="736600"/>
                  </a:cubicBezTo>
                  <a:cubicBezTo>
                    <a:pt x="1056753" y="715940"/>
                    <a:pt x="1058852" y="702214"/>
                    <a:pt x="1075267" y="685800"/>
                  </a:cubicBezTo>
                  <a:cubicBezTo>
                    <a:pt x="1082462" y="678605"/>
                    <a:pt x="1092850" y="675381"/>
                    <a:pt x="1100667" y="668867"/>
                  </a:cubicBezTo>
                  <a:cubicBezTo>
                    <a:pt x="1131615" y="643077"/>
                    <a:pt x="1127628" y="632251"/>
                    <a:pt x="1168400" y="609600"/>
                  </a:cubicBezTo>
                  <a:cubicBezTo>
                    <a:pt x="1178572" y="603949"/>
                    <a:pt x="1190978" y="603956"/>
                    <a:pt x="1202267" y="601134"/>
                  </a:cubicBezTo>
                  <a:cubicBezTo>
                    <a:pt x="1213556" y="612423"/>
                    <a:pt x="1224012" y="624610"/>
                    <a:pt x="1236133" y="635000"/>
                  </a:cubicBezTo>
                  <a:cubicBezTo>
                    <a:pt x="1274150" y="667586"/>
                    <a:pt x="1249650" y="635934"/>
                    <a:pt x="1278467" y="668867"/>
                  </a:cubicBezTo>
                  <a:cubicBezTo>
                    <a:pt x="1292982" y="685455"/>
                    <a:pt x="1307030" y="702455"/>
                    <a:pt x="1320800" y="719667"/>
                  </a:cubicBezTo>
                  <a:cubicBezTo>
                    <a:pt x="1329615" y="730686"/>
                    <a:pt x="1337017" y="742820"/>
                    <a:pt x="1346200" y="753534"/>
                  </a:cubicBezTo>
                  <a:cubicBezTo>
                    <a:pt x="1353992" y="762625"/>
                    <a:pt x="1363133" y="770467"/>
                    <a:pt x="1371600" y="778934"/>
                  </a:cubicBezTo>
                  <a:cubicBezTo>
                    <a:pt x="1374422" y="787401"/>
                    <a:pt x="1375116" y="796908"/>
                    <a:pt x="1380067" y="804334"/>
                  </a:cubicBezTo>
                  <a:cubicBezTo>
                    <a:pt x="1417518" y="860509"/>
                    <a:pt x="1394699" y="799732"/>
                    <a:pt x="1422400" y="855134"/>
                  </a:cubicBezTo>
                  <a:cubicBezTo>
                    <a:pt x="1426391" y="863116"/>
                    <a:pt x="1427552" y="872248"/>
                    <a:pt x="1430867" y="880534"/>
                  </a:cubicBezTo>
                  <a:cubicBezTo>
                    <a:pt x="1433211" y="886393"/>
                    <a:pt x="1436511" y="891823"/>
                    <a:pt x="1439333" y="8974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959" name="TextBox 28"/>
            <p:cNvSpPr txBox="1">
              <a:spLocks noChangeArrowheads="1"/>
            </p:cNvSpPr>
            <p:nvPr/>
          </p:nvSpPr>
          <p:spPr bwMode="auto">
            <a:xfrm>
              <a:off x="6215063" y="45434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60" name="TextBox 29"/>
            <p:cNvSpPr txBox="1">
              <a:spLocks noChangeArrowheads="1"/>
            </p:cNvSpPr>
            <p:nvPr/>
          </p:nvSpPr>
          <p:spPr bwMode="auto">
            <a:xfrm>
              <a:off x="7358063" y="50768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248400" y="4953000"/>
              <a:ext cx="1693863" cy="908050"/>
            </a:xfrm>
            <a:custGeom>
              <a:avLst/>
              <a:gdLst>
                <a:gd name="connsiteX0" fmla="*/ 0 w 1693333"/>
                <a:gd name="connsiteY0" fmla="*/ 77730 h 907463"/>
                <a:gd name="connsiteX1" fmla="*/ 33867 w 1693333"/>
                <a:gd name="connsiteY1" fmla="*/ 52330 h 907463"/>
                <a:gd name="connsiteX2" fmla="*/ 84667 w 1693333"/>
                <a:gd name="connsiteY2" fmla="*/ 35397 h 907463"/>
                <a:gd name="connsiteX3" fmla="*/ 110067 w 1693333"/>
                <a:gd name="connsiteY3" fmla="*/ 18463 h 907463"/>
                <a:gd name="connsiteX4" fmla="*/ 203200 w 1693333"/>
                <a:gd name="connsiteY4" fmla="*/ 26930 h 907463"/>
                <a:gd name="connsiteX5" fmla="*/ 220133 w 1693333"/>
                <a:gd name="connsiteY5" fmla="*/ 52330 h 907463"/>
                <a:gd name="connsiteX6" fmla="*/ 237067 w 1693333"/>
                <a:gd name="connsiteY6" fmla="*/ 69263 h 907463"/>
                <a:gd name="connsiteX7" fmla="*/ 262467 w 1693333"/>
                <a:gd name="connsiteY7" fmla="*/ 153930 h 907463"/>
                <a:gd name="connsiteX8" fmla="*/ 279400 w 1693333"/>
                <a:gd name="connsiteY8" fmla="*/ 187797 h 907463"/>
                <a:gd name="connsiteX9" fmla="*/ 287867 w 1693333"/>
                <a:gd name="connsiteY9" fmla="*/ 213197 h 907463"/>
                <a:gd name="connsiteX10" fmla="*/ 304800 w 1693333"/>
                <a:gd name="connsiteY10" fmla="*/ 238597 h 907463"/>
                <a:gd name="connsiteX11" fmla="*/ 338667 w 1693333"/>
                <a:gd name="connsiteY11" fmla="*/ 272463 h 907463"/>
                <a:gd name="connsiteX12" fmla="*/ 355600 w 1693333"/>
                <a:gd name="connsiteY12" fmla="*/ 323263 h 907463"/>
                <a:gd name="connsiteX13" fmla="*/ 364067 w 1693333"/>
                <a:gd name="connsiteY13" fmla="*/ 348663 h 907463"/>
                <a:gd name="connsiteX14" fmla="*/ 389467 w 1693333"/>
                <a:gd name="connsiteY14" fmla="*/ 365597 h 907463"/>
                <a:gd name="connsiteX15" fmla="*/ 414867 w 1693333"/>
                <a:gd name="connsiteY15" fmla="*/ 407930 h 907463"/>
                <a:gd name="connsiteX16" fmla="*/ 431800 w 1693333"/>
                <a:gd name="connsiteY16" fmla="*/ 441797 h 907463"/>
                <a:gd name="connsiteX17" fmla="*/ 753533 w 1693333"/>
                <a:gd name="connsiteY17" fmla="*/ 560330 h 907463"/>
                <a:gd name="connsiteX18" fmla="*/ 1007533 w 1693333"/>
                <a:gd name="connsiteY18" fmla="*/ 543397 h 907463"/>
                <a:gd name="connsiteX19" fmla="*/ 1109133 w 1693333"/>
                <a:gd name="connsiteY19" fmla="*/ 526463 h 907463"/>
                <a:gd name="connsiteX20" fmla="*/ 1176867 w 1693333"/>
                <a:gd name="connsiteY20" fmla="*/ 501063 h 907463"/>
                <a:gd name="connsiteX21" fmla="*/ 1227667 w 1693333"/>
                <a:gd name="connsiteY21" fmla="*/ 484130 h 907463"/>
                <a:gd name="connsiteX22" fmla="*/ 1397000 w 1693333"/>
                <a:gd name="connsiteY22" fmla="*/ 501063 h 907463"/>
                <a:gd name="connsiteX23" fmla="*/ 1422400 w 1693333"/>
                <a:gd name="connsiteY23" fmla="*/ 509530 h 907463"/>
                <a:gd name="connsiteX24" fmla="*/ 1473200 w 1693333"/>
                <a:gd name="connsiteY24" fmla="*/ 560330 h 907463"/>
                <a:gd name="connsiteX25" fmla="*/ 1490133 w 1693333"/>
                <a:gd name="connsiteY25" fmla="*/ 594197 h 907463"/>
                <a:gd name="connsiteX26" fmla="*/ 1498600 w 1693333"/>
                <a:gd name="connsiteY26" fmla="*/ 619597 h 907463"/>
                <a:gd name="connsiteX27" fmla="*/ 1524000 w 1693333"/>
                <a:gd name="connsiteY27" fmla="*/ 644997 h 907463"/>
                <a:gd name="connsiteX28" fmla="*/ 1566333 w 1693333"/>
                <a:gd name="connsiteY28" fmla="*/ 687330 h 907463"/>
                <a:gd name="connsiteX29" fmla="*/ 1574800 w 1693333"/>
                <a:gd name="connsiteY29" fmla="*/ 721197 h 907463"/>
                <a:gd name="connsiteX30" fmla="*/ 1600200 w 1693333"/>
                <a:gd name="connsiteY30" fmla="*/ 746597 h 907463"/>
                <a:gd name="connsiteX31" fmla="*/ 1617133 w 1693333"/>
                <a:gd name="connsiteY31" fmla="*/ 771997 h 907463"/>
                <a:gd name="connsiteX32" fmla="*/ 1625600 w 1693333"/>
                <a:gd name="connsiteY32" fmla="*/ 805863 h 907463"/>
                <a:gd name="connsiteX33" fmla="*/ 1651000 w 1693333"/>
                <a:gd name="connsiteY33" fmla="*/ 822797 h 907463"/>
                <a:gd name="connsiteX34" fmla="*/ 1667933 w 1693333"/>
                <a:gd name="connsiteY34" fmla="*/ 873597 h 907463"/>
                <a:gd name="connsiteX35" fmla="*/ 1693333 w 1693333"/>
                <a:gd name="connsiteY35" fmla="*/ 907463 h 90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93333" h="907463">
                  <a:moveTo>
                    <a:pt x="0" y="77730"/>
                  </a:moveTo>
                  <a:cubicBezTo>
                    <a:pt x="11289" y="69263"/>
                    <a:pt x="21246" y="58641"/>
                    <a:pt x="33867" y="52330"/>
                  </a:cubicBezTo>
                  <a:cubicBezTo>
                    <a:pt x="49832" y="44348"/>
                    <a:pt x="84667" y="35397"/>
                    <a:pt x="84667" y="35397"/>
                  </a:cubicBezTo>
                  <a:cubicBezTo>
                    <a:pt x="93134" y="29752"/>
                    <a:pt x="100965" y="23014"/>
                    <a:pt x="110067" y="18463"/>
                  </a:cubicBezTo>
                  <a:cubicBezTo>
                    <a:pt x="146993" y="0"/>
                    <a:pt x="154326" y="14712"/>
                    <a:pt x="203200" y="26930"/>
                  </a:cubicBezTo>
                  <a:cubicBezTo>
                    <a:pt x="208844" y="35397"/>
                    <a:pt x="213776" y="44384"/>
                    <a:pt x="220133" y="52330"/>
                  </a:cubicBezTo>
                  <a:cubicBezTo>
                    <a:pt x="225120" y="58563"/>
                    <a:pt x="233497" y="62123"/>
                    <a:pt x="237067" y="69263"/>
                  </a:cubicBezTo>
                  <a:cubicBezTo>
                    <a:pt x="266009" y="127147"/>
                    <a:pt x="244240" y="105325"/>
                    <a:pt x="262467" y="153930"/>
                  </a:cubicBezTo>
                  <a:cubicBezTo>
                    <a:pt x="266899" y="165748"/>
                    <a:pt x="274428" y="176196"/>
                    <a:pt x="279400" y="187797"/>
                  </a:cubicBezTo>
                  <a:cubicBezTo>
                    <a:pt x="282916" y="196000"/>
                    <a:pt x="283876" y="205215"/>
                    <a:pt x="287867" y="213197"/>
                  </a:cubicBezTo>
                  <a:cubicBezTo>
                    <a:pt x="292418" y="222298"/>
                    <a:pt x="300249" y="229496"/>
                    <a:pt x="304800" y="238597"/>
                  </a:cubicBezTo>
                  <a:cubicBezTo>
                    <a:pt x="322862" y="274721"/>
                    <a:pt x="298028" y="258918"/>
                    <a:pt x="338667" y="272463"/>
                  </a:cubicBezTo>
                  <a:lnTo>
                    <a:pt x="355600" y="323263"/>
                  </a:lnTo>
                  <a:cubicBezTo>
                    <a:pt x="358422" y="331730"/>
                    <a:pt x="356641" y="343712"/>
                    <a:pt x="364067" y="348663"/>
                  </a:cubicBezTo>
                  <a:lnTo>
                    <a:pt x="389467" y="365597"/>
                  </a:lnTo>
                  <a:cubicBezTo>
                    <a:pt x="409119" y="424558"/>
                    <a:pt x="383875" y="361442"/>
                    <a:pt x="414867" y="407930"/>
                  </a:cubicBezTo>
                  <a:cubicBezTo>
                    <a:pt x="421868" y="418432"/>
                    <a:pt x="420380" y="436423"/>
                    <a:pt x="431800" y="441797"/>
                  </a:cubicBezTo>
                  <a:cubicBezTo>
                    <a:pt x="519130" y="482894"/>
                    <a:pt x="648300" y="525253"/>
                    <a:pt x="753533" y="560330"/>
                  </a:cubicBezTo>
                  <a:cubicBezTo>
                    <a:pt x="1073914" y="547514"/>
                    <a:pt x="876734" y="566479"/>
                    <a:pt x="1007533" y="543397"/>
                  </a:cubicBezTo>
                  <a:cubicBezTo>
                    <a:pt x="1041344" y="537430"/>
                    <a:pt x="1076561" y="537320"/>
                    <a:pt x="1109133" y="526463"/>
                  </a:cubicBezTo>
                  <a:cubicBezTo>
                    <a:pt x="1184597" y="501310"/>
                    <a:pt x="1065543" y="541545"/>
                    <a:pt x="1176867" y="501063"/>
                  </a:cubicBezTo>
                  <a:cubicBezTo>
                    <a:pt x="1193642" y="494963"/>
                    <a:pt x="1227667" y="484130"/>
                    <a:pt x="1227667" y="484130"/>
                  </a:cubicBezTo>
                  <a:cubicBezTo>
                    <a:pt x="1284111" y="489774"/>
                    <a:pt x="1340751" y="493726"/>
                    <a:pt x="1397000" y="501063"/>
                  </a:cubicBezTo>
                  <a:cubicBezTo>
                    <a:pt x="1405850" y="502217"/>
                    <a:pt x="1415355" y="504051"/>
                    <a:pt x="1422400" y="509530"/>
                  </a:cubicBezTo>
                  <a:cubicBezTo>
                    <a:pt x="1441303" y="524232"/>
                    <a:pt x="1473200" y="560330"/>
                    <a:pt x="1473200" y="560330"/>
                  </a:cubicBezTo>
                  <a:cubicBezTo>
                    <a:pt x="1478844" y="571619"/>
                    <a:pt x="1485161" y="582596"/>
                    <a:pt x="1490133" y="594197"/>
                  </a:cubicBezTo>
                  <a:cubicBezTo>
                    <a:pt x="1493649" y="602400"/>
                    <a:pt x="1493649" y="612171"/>
                    <a:pt x="1498600" y="619597"/>
                  </a:cubicBezTo>
                  <a:cubicBezTo>
                    <a:pt x="1505242" y="629560"/>
                    <a:pt x="1516335" y="635799"/>
                    <a:pt x="1524000" y="644997"/>
                  </a:cubicBezTo>
                  <a:cubicBezTo>
                    <a:pt x="1559277" y="687330"/>
                    <a:pt x="1519766" y="656286"/>
                    <a:pt x="1566333" y="687330"/>
                  </a:cubicBezTo>
                  <a:cubicBezTo>
                    <a:pt x="1569155" y="698619"/>
                    <a:pt x="1569027" y="711094"/>
                    <a:pt x="1574800" y="721197"/>
                  </a:cubicBezTo>
                  <a:cubicBezTo>
                    <a:pt x="1580741" y="731593"/>
                    <a:pt x="1592535" y="737399"/>
                    <a:pt x="1600200" y="746597"/>
                  </a:cubicBezTo>
                  <a:cubicBezTo>
                    <a:pt x="1606714" y="754414"/>
                    <a:pt x="1611489" y="763530"/>
                    <a:pt x="1617133" y="771997"/>
                  </a:cubicBezTo>
                  <a:cubicBezTo>
                    <a:pt x="1619955" y="783286"/>
                    <a:pt x="1619145" y="796181"/>
                    <a:pt x="1625600" y="805863"/>
                  </a:cubicBezTo>
                  <a:cubicBezTo>
                    <a:pt x="1631245" y="814330"/>
                    <a:pt x="1645607" y="814168"/>
                    <a:pt x="1651000" y="822797"/>
                  </a:cubicBezTo>
                  <a:cubicBezTo>
                    <a:pt x="1660460" y="837933"/>
                    <a:pt x="1658032" y="858746"/>
                    <a:pt x="1667933" y="873597"/>
                  </a:cubicBezTo>
                  <a:cubicBezTo>
                    <a:pt x="1687081" y="902318"/>
                    <a:pt x="1677672" y="891802"/>
                    <a:pt x="1693333" y="90746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Synchrone Beweise dafür in  Kanakuru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228600" y="1600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Normal gesprochen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5029200" y="1676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Schnell gesprochen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7239000" y="2133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wir spielten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609600" y="20574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jim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u</a:t>
            </a:r>
            <a:r>
              <a:rPr lang="de-DE">
                <a:latin typeface="Calibri" charset="0"/>
                <a:cs typeface="Calibri" charset="0"/>
              </a:rPr>
              <a:t> dadau</a:t>
            </a:r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609600" y="2438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40968" name="TextBox 10"/>
          <p:cNvSpPr txBox="1">
            <a:spLocks noChangeArrowheads="1"/>
          </p:cNvSpPr>
          <p:nvPr/>
        </p:nvSpPr>
        <p:spPr bwMode="auto">
          <a:xfrm>
            <a:off x="1066800" y="35052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40969" name="TextBox 11"/>
          <p:cNvSpPr txBox="1">
            <a:spLocks noChangeArrowheads="1"/>
          </p:cNvSpPr>
          <p:nvPr/>
        </p:nvSpPr>
        <p:spPr bwMode="auto">
          <a:xfrm>
            <a:off x="1295400" y="28956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40970" name="TextBox 12"/>
          <p:cNvSpPr txBox="1">
            <a:spLocks noChangeArrowheads="1"/>
          </p:cNvSpPr>
          <p:nvPr/>
        </p:nvSpPr>
        <p:spPr bwMode="auto">
          <a:xfrm>
            <a:off x="5029200" y="2133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jim  dadau</a:t>
            </a:r>
          </a:p>
        </p:txBody>
      </p:sp>
      <p:sp>
        <p:nvSpPr>
          <p:cNvPr id="40971" name="TextBox 13"/>
          <p:cNvSpPr txBox="1">
            <a:spLocks noChangeArrowheads="1"/>
          </p:cNvSpPr>
          <p:nvPr/>
        </p:nvSpPr>
        <p:spPr bwMode="auto">
          <a:xfrm>
            <a:off x="5029200" y="2514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40972" name="TextBox 14"/>
          <p:cNvSpPr txBox="1">
            <a:spLocks noChangeArrowheads="1"/>
          </p:cNvSpPr>
          <p:nvPr/>
        </p:nvSpPr>
        <p:spPr bwMode="auto">
          <a:xfrm>
            <a:off x="5562600" y="29718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40973" name="TextBox 15"/>
          <p:cNvSpPr txBox="1">
            <a:spLocks noChangeArrowheads="1"/>
          </p:cNvSpPr>
          <p:nvPr/>
        </p:nvSpPr>
        <p:spPr bwMode="auto">
          <a:xfrm>
            <a:off x="304800" y="8382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der schnell gesprochenen Sprache </a:t>
            </a:r>
            <a:r>
              <a:rPr lang="de-DE" b="1">
                <a:latin typeface="Calibri" charset="0"/>
                <a:cs typeface="Calibri" charset="0"/>
              </a:rPr>
              <a:t>verschwindet der Ursprung des Downsteps.</a:t>
            </a:r>
          </a:p>
        </p:txBody>
      </p:sp>
      <p:sp>
        <p:nvSpPr>
          <p:cNvPr id="40974" name="TextBox 16"/>
          <p:cNvSpPr txBox="1">
            <a:spLocks noChangeArrowheads="1"/>
          </p:cNvSpPr>
          <p:nvPr/>
        </p:nvSpPr>
        <p:spPr bwMode="auto">
          <a:xfrm>
            <a:off x="76200" y="6488113"/>
            <a:ext cx="891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1. Gussenhoven (2004, S. 103) </a:t>
            </a:r>
            <a:r>
              <a:rPr lang="de-DE" sz="1800" i="1">
                <a:latin typeface="Calibri" charset="0"/>
                <a:cs typeface="Calibri" charset="0"/>
              </a:rPr>
              <a:t>The Phonology and Tone of Intonation</a:t>
            </a:r>
          </a:p>
        </p:txBody>
      </p:sp>
      <p:pic>
        <p:nvPicPr>
          <p:cNvPr id="40975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57663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9600" y="0"/>
            <a:ext cx="7086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Diachrone Entwicklung von phonologischem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381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228600" y="381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Lexikalischer Downstep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52400" y="7620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den bisherigen Beispielen (Yoruba, Japanisch, Agham, Kanakaru) wird Downstep ausgelöst/erzeugt in l</a:t>
            </a:r>
            <a:r>
              <a:rPr lang="de-DE" b="1">
                <a:latin typeface="Calibri" charset="0"/>
                <a:cs typeface="Calibri" charset="0"/>
              </a:rPr>
              <a:t>exikalischem</a:t>
            </a:r>
            <a:r>
              <a:rPr lang="de-DE">
                <a:latin typeface="Calibri" charset="0"/>
                <a:cs typeface="Calibri" charset="0"/>
              </a:rPr>
              <a:t> Ton/Tonakzent entweder automatisch (Yoruba, Japanisch) oder nicht-automatisch (Aghem)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28600" y="2971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Post-lexikalischer Downstep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228600" y="3429000"/>
            <a:ext cx="731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Seit der Entwicklung des autosegmentellen-metrischen Modells der Intonation wird argumentiert, dass Downstep auch in Sprachen wie englisch und deutsch </a:t>
            </a:r>
            <a:r>
              <a:rPr lang="de-DE" b="1">
                <a:latin typeface="Calibri" charset="0"/>
                <a:cs typeface="Calibri" charset="0"/>
              </a:rPr>
              <a:t>post-lexikal </a:t>
            </a:r>
            <a:r>
              <a:rPr lang="de-DE">
                <a:latin typeface="Calibri" charset="0"/>
                <a:cs typeface="Calibri" charset="0"/>
              </a:rPr>
              <a:t>vorkommen kann.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457200" y="7620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dem früheren A-M Modell</a:t>
            </a:r>
            <a:r>
              <a:rPr lang="de-DE" baseline="30000" dirty="0">
                <a:latin typeface="Calibri" charset="0"/>
                <a:cs typeface="Calibri" charset="0"/>
              </a:rPr>
              <a:t>1</a:t>
            </a:r>
            <a:r>
              <a:rPr lang="de-DE" dirty="0">
                <a:latin typeface="Calibri" charset="0"/>
                <a:cs typeface="Calibri" charset="0"/>
              </a:rPr>
              <a:t> ist post-lexikalischer </a:t>
            </a:r>
            <a:r>
              <a:rPr lang="de-DE" dirty="0" err="1">
                <a:latin typeface="Calibri" charset="0"/>
                <a:cs typeface="Calibri" charset="0"/>
              </a:rPr>
              <a:t>Downstep</a:t>
            </a:r>
            <a:r>
              <a:rPr lang="de-DE" dirty="0">
                <a:latin typeface="Calibri" charset="0"/>
                <a:cs typeface="Calibri" charset="0"/>
              </a:rPr>
              <a:t> automatisch: es wurde </a:t>
            </a:r>
            <a:r>
              <a:rPr lang="de-DE" b="1" dirty="0">
                <a:latin typeface="Calibri" charset="0"/>
                <a:cs typeface="Calibri" charset="0"/>
              </a:rPr>
              <a:t>nach einem </a:t>
            </a:r>
            <a:r>
              <a:rPr lang="de-DE" b="1" dirty="0" err="1">
                <a:latin typeface="Calibri" charset="0"/>
                <a:cs typeface="Calibri" charset="0"/>
              </a:rPr>
              <a:t>bitonalen</a:t>
            </a:r>
            <a:r>
              <a:rPr lang="de-DE" b="1" dirty="0">
                <a:latin typeface="Calibri" charset="0"/>
                <a:cs typeface="Calibri" charset="0"/>
              </a:rPr>
              <a:t> Akzent</a:t>
            </a:r>
            <a:r>
              <a:rPr lang="de-DE" dirty="0">
                <a:latin typeface="Calibri" charset="0"/>
                <a:cs typeface="Calibri" charset="0"/>
              </a:rPr>
              <a:t> ausgelöst (L+H*, H*+L, usw.).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447800" y="2514600"/>
            <a:ext cx="6697663" cy="2632075"/>
            <a:chOff x="1111" y="1389"/>
            <a:chExt cx="4219" cy="1658"/>
          </a:xfrm>
        </p:grpSpPr>
        <p:sp>
          <p:nvSpPr>
            <p:cNvPr id="43014" name="Text Box 11"/>
            <p:cNvSpPr txBox="1">
              <a:spLocks noChangeArrowheads="1"/>
            </p:cNvSpPr>
            <p:nvPr/>
          </p:nvSpPr>
          <p:spPr bwMode="auto">
            <a:xfrm>
              <a:off x="1111" y="1389"/>
              <a:ext cx="16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(…H*   </a:t>
              </a:r>
              <a:r>
                <a:rPr lang="en-US">
                  <a:solidFill>
                    <a:srgbClr val="3333CC"/>
                  </a:solidFill>
                  <a:latin typeface="Calibri" charset="0"/>
                  <a:cs typeface="Calibri" charset="0"/>
                </a:rPr>
                <a:t>L+H*</a:t>
              </a:r>
              <a:r>
                <a:rPr lang="en-US">
                  <a:latin typeface="Calibri" charset="0"/>
                  <a:cs typeface="Calibri" charset="0"/>
                </a:rPr>
                <a:t>   !H*…)</a:t>
              </a:r>
            </a:p>
          </p:txBody>
        </p:sp>
        <p:sp>
          <p:nvSpPr>
            <p:cNvPr id="43015" name="Freeform 12"/>
            <p:cNvSpPr>
              <a:spLocks/>
            </p:cNvSpPr>
            <p:nvPr/>
          </p:nvSpPr>
          <p:spPr bwMode="auto">
            <a:xfrm>
              <a:off x="1321" y="1827"/>
              <a:ext cx="333" cy="282"/>
            </a:xfrm>
            <a:custGeom>
              <a:avLst/>
              <a:gdLst>
                <a:gd name="T0" fmla="*/ 0 w 333"/>
                <a:gd name="T1" fmla="*/ 148 h 282"/>
                <a:gd name="T2" fmla="*/ 77 w 333"/>
                <a:gd name="T3" fmla="*/ 90 h 282"/>
                <a:gd name="T4" fmla="*/ 141 w 333"/>
                <a:gd name="T5" fmla="*/ 13 h 282"/>
                <a:gd name="T6" fmla="*/ 180 w 333"/>
                <a:gd name="T7" fmla="*/ 0 h 282"/>
                <a:gd name="T8" fmla="*/ 212 w 333"/>
                <a:gd name="T9" fmla="*/ 7 h 282"/>
                <a:gd name="T10" fmla="*/ 231 w 333"/>
                <a:gd name="T11" fmla="*/ 71 h 282"/>
                <a:gd name="T12" fmla="*/ 276 w 333"/>
                <a:gd name="T13" fmla="*/ 173 h 282"/>
                <a:gd name="T14" fmla="*/ 308 w 333"/>
                <a:gd name="T15" fmla="*/ 231 h 282"/>
                <a:gd name="T16" fmla="*/ 333 w 333"/>
                <a:gd name="T17" fmla="*/ 282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282"/>
                <a:gd name="T29" fmla="*/ 333 w 333"/>
                <a:gd name="T30" fmla="*/ 282 h 2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282">
                  <a:moveTo>
                    <a:pt x="0" y="148"/>
                  </a:moveTo>
                  <a:cubicBezTo>
                    <a:pt x="27" y="130"/>
                    <a:pt x="56" y="115"/>
                    <a:pt x="77" y="90"/>
                  </a:cubicBezTo>
                  <a:cubicBezTo>
                    <a:pt x="97" y="67"/>
                    <a:pt x="115" y="30"/>
                    <a:pt x="141" y="13"/>
                  </a:cubicBezTo>
                  <a:cubicBezTo>
                    <a:pt x="152" y="5"/>
                    <a:pt x="167" y="5"/>
                    <a:pt x="180" y="0"/>
                  </a:cubicBezTo>
                  <a:cubicBezTo>
                    <a:pt x="191" y="2"/>
                    <a:pt x="203" y="1"/>
                    <a:pt x="212" y="7"/>
                  </a:cubicBezTo>
                  <a:cubicBezTo>
                    <a:pt x="229" y="17"/>
                    <a:pt x="229" y="63"/>
                    <a:pt x="231" y="71"/>
                  </a:cubicBezTo>
                  <a:cubicBezTo>
                    <a:pt x="238" y="106"/>
                    <a:pt x="256" y="144"/>
                    <a:pt x="276" y="173"/>
                  </a:cubicBezTo>
                  <a:cubicBezTo>
                    <a:pt x="283" y="194"/>
                    <a:pt x="308" y="231"/>
                    <a:pt x="308" y="231"/>
                  </a:cubicBezTo>
                  <a:cubicBezTo>
                    <a:pt x="314" y="250"/>
                    <a:pt x="325" y="264"/>
                    <a:pt x="333" y="2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6" name="Freeform 13"/>
            <p:cNvSpPr>
              <a:spLocks/>
            </p:cNvSpPr>
            <p:nvPr/>
          </p:nvSpPr>
          <p:spPr bwMode="auto">
            <a:xfrm>
              <a:off x="1792" y="1888"/>
              <a:ext cx="390" cy="402"/>
            </a:xfrm>
            <a:custGeom>
              <a:avLst/>
              <a:gdLst>
                <a:gd name="T0" fmla="*/ 0 w 390"/>
                <a:gd name="T1" fmla="*/ 402 h 402"/>
                <a:gd name="T2" fmla="*/ 128 w 390"/>
                <a:gd name="T3" fmla="*/ 248 h 402"/>
                <a:gd name="T4" fmla="*/ 205 w 390"/>
                <a:gd name="T5" fmla="*/ 69 h 402"/>
                <a:gd name="T6" fmla="*/ 237 w 390"/>
                <a:gd name="T7" fmla="*/ 5 h 402"/>
                <a:gd name="T8" fmla="*/ 301 w 390"/>
                <a:gd name="T9" fmla="*/ 11 h 402"/>
                <a:gd name="T10" fmla="*/ 313 w 390"/>
                <a:gd name="T11" fmla="*/ 50 h 402"/>
                <a:gd name="T12" fmla="*/ 333 w 390"/>
                <a:gd name="T13" fmla="*/ 75 h 402"/>
                <a:gd name="T14" fmla="*/ 345 w 390"/>
                <a:gd name="T15" fmla="*/ 114 h 402"/>
                <a:gd name="T16" fmla="*/ 371 w 390"/>
                <a:gd name="T17" fmla="*/ 152 h 402"/>
                <a:gd name="T18" fmla="*/ 390 w 390"/>
                <a:gd name="T19" fmla="*/ 203 h 4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0"/>
                <a:gd name="T31" fmla="*/ 0 h 402"/>
                <a:gd name="T32" fmla="*/ 390 w 390"/>
                <a:gd name="T33" fmla="*/ 402 h 4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0" h="402">
                  <a:moveTo>
                    <a:pt x="0" y="402"/>
                  </a:moveTo>
                  <a:cubicBezTo>
                    <a:pt x="61" y="360"/>
                    <a:pt x="78" y="298"/>
                    <a:pt x="128" y="248"/>
                  </a:cubicBezTo>
                  <a:cubicBezTo>
                    <a:pt x="148" y="186"/>
                    <a:pt x="187" y="133"/>
                    <a:pt x="205" y="69"/>
                  </a:cubicBezTo>
                  <a:cubicBezTo>
                    <a:pt x="215" y="36"/>
                    <a:pt x="200" y="16"/>
                    <a:pt x="237" y="5"/>
                  </a:cubicBezTo>
                  <a:cubicBezTo>
                    <a:pt x="258" y="7"/>
                    <a:pt x="283" y="0"/>
                    <a:pt x="301" y="11"/>
                  </a:cubicBezTo>
                  <a:cubicBezTo>
                    <a:pt x="313" y="18"/>
                    <a:pt x="309" y="37"/>
                    <a:pt x="313" y="50"/>
                  </a:cubicBezTo>
                  <a:cubicBezTo>
                    <a:pt x="316" y="60"/>
                    <a:pt x="326" y="67"/>
                    <a:pt x="333" y="75"/>
                  </a:cubicBezTo>
                  <a:cubicBezTo>
                    <a:pt x="337" y="88"/>
                    <a:pt x="341" y="101"/>
                    <a:pt x="345" y="114"/>
                  </a:cubicBezTo>
                  <a:cubicBezTo>
                    <a:pt x="350" y="129"/>
                    <a:pt x="371" y="152"/>
                    <a:pt x="371" y="152"/>
                  </a:cubicBezTo>
                  <a:cubicBezTo>
                    <a:pt x="377" y="169"/>
                    <a:pt x="382" y="186"/>
                    <a:pt x="390" y="20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7" name="Freeform 14"/>
            <p:cNvSpPr>
              <a:spLocks/>
            </p:cNvSpPr>
            <p:nvPr/>
          </p:nvSpPr>
          <p:spPr bwMode="auto">
            <a:xfrm>
              <a:off x="2381" y="2205"/>
              <a:ext cx="333" cy="282"/>
            </a:xfrm>
            <a:custGeom>
              <a:avLst/>
              <a:gdLst>
                <a:gd name="T0" fmla="*/ 0 w 333"/>
                <a:gd name="T1" fmla="*/ 148 h 282"/>
                <a:gd name="T2" fmla="*/ 77 w 333"/>
                <a:gd name="T3" fmla="*/ 90 h 282"/>
                <a:gd name="T4" fmla="*/ 141 w 333"/>
                <a:gd name="T5" fmla="*/ 13 h 282"/>
                <a:gd name="T6" fmla="*/ 180 w 333"/>
                <a:gd name="T7" fmla="*/ 0 h 282"/>
                <a:gd name="T8" fmla="*/ 212 w 333"/>
                <a:gd name="T9" fmla="*/ 7 h 282"/>
                <a:gd name="T10" fmla="*/ 231 w 333"/>
                <a:gd name="T11" fmla="*/ 71 h 282"/>
                <a:gd name="T12" fmla="*/ 276 w 333"/>
                <a:gd name="T13" fmla="*/ 173 h 282"/>
                <a:gd name="T14" fmla="*/ 308 w 333"/>
                <a:gd name="T15" fmla="*/ 231 h 282"/>
                <a:gd name="T16" fmla="*/ 333 w 333"/>
                <a:gd name="T17" fmla="*/ 282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282"/>
                <a:gd name="T29" fmla="*/ 333 w 333"/>
                <a:gd name="T30" fmla="*/ 282 h 2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282">
                  <a:moveTo>
                    <a:pt x="0" y="148"/>
                  </a:moveTo>
                  <a:cubicBezTo>
                    <a:pt x="27" y="130"/>
                    <a:pt x="56" y="115"/>
                    <a:pt x="77" y="90"/>
                  </a:cubicBezTo>
                  <a:cubicBezTo>
                    <a:pt x="97" y="67"/>
                    <a:pt x="115" y="30"/>
                    <a:pt x="141" y="13"/>
                  </a:cubicBezTo>
                  <a:cubicBezTo>
                    <a:pt x="152" y="5"/>
                    <a:pt x="167" y="5"/>
                    <a:pt x="180" y="0"/>
                  </a:cubicBezTo>
                  <a:cubicBezTo>
                    <a:pt x="191" y="2"/>
                    <a:pt x="203" y="1"/>
                    <a:pt x="212" y="7"/>
                  </a:cubicBezTo>
                  <a:cubicBezTo>
                    <a:pt x="229" y="17"/>
                    <a:pt x="229" y="63"/>
                    <a:pt x="231" y="71"/>
                  </a:cubicBezTo>
                  <a:cubicBezTo>
                    <a:pt x="238" y="106"/>
                    <a:pt x="256" y="144"/>
                    <a:pt x="276" y="173"/>
                  </a:cubicBezTo>
                  <a:cubicBezTo>
                    <a:pt x="283" y="194"/>
                    <a:pt x="308" y="231"/>
                    <a:pt x="308" y="231"/>
                  </a:cubicBezTo>
                  <a:cubicBezTo>
                    <a:pt x="314" y="250"/>
                    <a:pt x="325" y="264"/>
                    <a:pt x="333" y="2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8" name="Line 15"/>
            <p:cNvSpPr>
              <a:spLocks noChangeShapeType="1"/>
            </p:cNvSpPr>
            <p:nvPr/>
          </p:nvSpPr>
          <p:spPr bwMode="auto">
            <a:xfrm>
              <a:off x="1383" y="1797"/>
              <a:ext cx="1588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16"/>
            <p:cNvSpPr>
              <a:spLocks noChangeShapeType="1"/>
            </p:cNvSpPr>
            <p:nvPr/>
          </p:nvSpPr>
          <p:spPr bwMode="auto">
            <a:xfrm>
              <a:off x="2563" y="197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Text Box 17"/>
            <p:cNvSpPr txBox="1">
              <a:spLocks noChangeArrowheads="1"/>
            </p:cNvSpPr>
            <p:nvPr/>
          </p:nvSpPr>
          <p:spPr bwMode="auto">
            <a:xfrm>
              <a:off x="1247" y="2478"/>
              <a:ext cx="16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Calibri" charset="0"/>
                  <a:cs typeface="Calibri" charset="0"/>
                </a:rPr>
                <a:t>Wegen Deklination</a:t>
              </a:r>
            </a:p>
          </p:txBody>
        </p:sp>
        <p:sp>
          <p:nvSpPr>
            <p:cNvPr id="43021" name="Text Box 18"/>
            <p:cNvSpPr txBox="1">
              <a:spLocks noChangeArrowheads="1"/>
            </p:cNvSpPr>
            <p:nvPr/>
          </p:nvSpPr>
          <p:spPr bwMode="auto">
            <a:xfrm>
              <a:off x="1338" y="2759"/>
              <a:ext cx="39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Zusätzliche Senkung wegen Downstep</a:t>
              </a:r>
            </a:p>
          </p:txBody>
        </p:sp>
        <p:sp>
          <p:nvSpPr>
            <p:cNvPr id="43022" name="Line 19"/>
            <p:cNvSpPr>
              <a:spLocks noChangeShapeType="1"/>
            </p:cNvSpPr>
            <p:nvPr/>
          </p:nvSpPr>
          <p:spPr bwMode="auto">
            <a:xfrm>
              <a:off x="1111" y="275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3" name="TextBox 13"/>
          <p:cNvSpPr txBox="1">
            <a:spLocks noChangeArrowheads="1"/>
          </p:cNvSpPr>
          <p:nvPr/>
        </p:nvSpPr>
        <p:spPr bwMode="auto">
          <a:xfrm>
            <a:off x="304800" y="60960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Beckman &amp; Pierrehumbert (1986). </a:t>
            </a:r>
            <a:r>
              <a:rPr lang="de-DE" sz="1600" i="1">
                <a:latin typeface="Calibri" charset="0"/>
                <a:cs typeface="Calibri" charset="0"/>
              </a:rPr>
              <a:t>Phonology Yearbook </a:t>
            </a:r>
            <a:r>
              <a:rPr lang="de-DE" sz="1600">
                <a:latin typeface="Calibri" charset="0"/>
                <a:cs typeface="Calibri" charset="0"/>
              </a:rPr>
              <a:t>3. beckman86.phonyearbook.pdf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276600" y="76200"/>
            <a:ext cx="167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395288" y="1196975"/>
            <a:ext cx="6767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allmähliche Senkung von f0 und geringere Spannweite in der Intonationsphrase.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19113" y="2092325"/>
            <a:ext cx="7159625" cy="2551113"/>
            <a:chOff x="327" y="1318"/>
            <a:chExt cx="4510" cy="1607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707" y="1318"/>
              <a:ext cx="4037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752" y="2407"/>
              <a:ext cx="399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10"/>
            <p:cNvSpPr>
              <a:spLocks/>
            </p:cNvSpPr>
            <p:nvPr/>
          </p:nvSpPr>
          <p:spPr bwMode="auto">
            <a:xfrm>
              <a:off x="662" y="1430"/>
              <a:ext cx="4032" cy="1143"/>
            </a:xfrm>
            <a:custGeom>
              <a:avLst/>
              <a:gdLst>
                <a:gd name="T0" fmla="*/ 0 w 4032"/>
                <a:gd name="T1" fmla="*/ 970 h 1143"/>
                <a:gd name="T2" fmla="*/ 519 w 4032"/>
                <a:gd name="T3" fmla="*/ 10 h 1143"/>
                <a:gd name="T4" fmla="*/ 994 w 4032"/>
                <a:gd name="T5" fmla="*/ 1032 h 1143"/>
                <a:gd name="T6" fmla="*/ 1488 w 4032"/>
                <a:gd name="T7" fmla="*/ 202 h 1143"/>
                <a:gd name="T8" fmla="*/ 1834 w 4032"/>
                <a:gd name="T9" fmla="*/ 1038 h 1143"/>
                <a:gd name="T10" fmla="*/ 2266 w 4032"/>
                <a:gd name="T11" fmla="*/ 375 h 1143"/>
                <a:gd name="T12" fmla="*/ 2569 w 4032"/>
                <a:gd name="T13" fmla="*/ 1055 h 1143"/>
                <a:gd name="T14" fmla="*/ 3111 w 4032"/>
                <a:gd name="T15" fmla="*/ 567 h 1143"/>
                <a:gd name="T16" fmla="*/ 3495 w 4032"/>
                <a:gd name="T17" fmla="*/ 1114 h 1143"/>
                <a:gd name="T18" fmla="*/ 4032 w 4032"/>
                <a:gd name="T19" fmla="*/ 742 h 11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32"/>
                <a:gd name="T31" fmla="*/ 0 h 1143"/>
                <a:gd name="T32" fmla="*/ 4032 w 4032"/>
                <a:gd name="T33" fmla="*/ 1143 h 11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32" h="1143">
                  <a:moveTo>
                    <a:pt x="0" y="970"/>
                  </a:moveTo>
                  <a:cubicBezTo>
                    <a:pt x="86" y="810"/>
                    <a:pt x="353" y="0"/>
                    <a:pt x="519" y="10"/>
                  </a:cubicBezTo>
                  <a:cubicBezTo>
                    <a:pt x="685" y="20"/>
                    <a:pt x="833" y="1000"/>
                    <a:pt x="994" y="1032"/>
                  </a:cubicBezTo>
                  <a:cubicBezTo>
                    <a:pt x="1155" y="1064"/>
                    <a:pt x="1348" y="201"/>
                    <a:pt x="1488" y="202"/>
                  </a:cubicBezTo>
                  <a:cubicBezTo>
                    <a:pt x="1628" y="203"/>
                    <a:pt x="1704" y="1009"/>
                    <a:pt x="1834" y="1038"/>
                  </a:cubicBezTo>
                  <a:cubicBezTo>
                    <a:pt x="1964" y="1067"/>
                    <a:pt x="2144" y="372"/>
                    <a:pt x="2266" y="375"/>
                  </a:cubicBezTo>
                  <a:cubicBezTo>
                    <a:pt x="2388" y="378"/>
                    <a:pt x="2428" y="1023"/>
                    <a:pt x="2569" y="1055"/>
                  </a:cubicBezTo>
                  <a:cubicBezTo>
                    <a:pt x="2710" y="1087"/>
                    <a:pt x="2957" y="557"/>
                    <a:pt x="3111" y="567"/>
                  </a:cubicBezTo>
                  <a:cubicBezTo>
                    <a:pt x="3265" y="577"/>
                    <a:pt x="3342" y="1085"/>
                    <a:pt x="3495" y="1114"/>
                  </a:cubicBezTo>
                  <a:cubicBezTo>
                    <a:pt x="3648" y="1143"/>
                    <a:pt x="3920" y="819"/>
                    <a:pt x="4032" y="74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4005" y="1648"/>
              <a:ext cx="6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Topline</a:t>
              </a:r>
            </a:p>
          </p:txBody>
        </p:sp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4063" y="2634"/>
              <a:ext cx="7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Baseline</a:t>
              </a:r>
            </a:p>
          </p:txBody>
        </p:sp>
        <p:sp>
          <p:nvSpPr>
            <p:cNvPr id="16395" name="Text Box 16"/>
            <p:cNvSpPr txBox="1">
              <a:spLocks noChangeArrowheads="1"/>
            </p:cNvSpPr>
            <p:nvPr/>
          </p:nvSpPr>
          <p:spPr bwMode="auto">
            <a:xfrm>
              <a:off x="327" y="176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</a:t>
              </a:r>
            </a:p>
          </p:txBody>
        </p:sp>
      </p:grpSp>
      <p:sp>
        <p:nvSpPr>
          <p:cNvPr id="16389" name="Text Box 18"/>
          <p:cNvSpPr txBox="1">
            <a:spLocks noChangeArrowheads="1"/>
          </p:cNvSpPr>
          <p:nvPr/>
        </p:nvSpPr>
        <p:spPr bwMode="auto">
          <a:xfrm>
            <a:off x="1403350" y="620713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Cohen &amp; t</a:t>
            </a:r>
            <a:r>
              <a:rPr lang="ja-JP" altLang="en-US">
                <a:latin typeface="Calibri" charset="0"/>
                <a:cs typeface="Calibri" charset="0"/>
              </a:rPr>
              <a:t>’</a:t>
            </a:r>
            <a:r>
              <a:rPr lang="en-US">
                <a:latin typeface="Calibri" charset="0"/>
                <a:cs typeface="Calibri" charset="0"/>
              </a:rPr>
              <a:t>Hart, (1967), </a:t>
            </a:r>
            <a:r>
              <a:rPr lang="en-US" i="1">
                <a:latin typeface="Calibri" charset="0"/>
                <a:cs typeface="Calibri" charset="0"/>
              </a:rPr>
              <a:t>Lingua</a:t>
            </a:r>
            <a:r>
              <a:rPr lang="en-US">
                <a:latin typeface="Calibri" charset="0"/>
                <a:cs typeface="Calibri" charset="0"/>
              </a:rPr>
              <a:t>, 19, 177-192.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1589" r="5032" b="23106"/>
          <a:stretch>
            <a:fillRect/>
          </a:stretch>
        </p:blipFill>
        <p:spPr bwMode="auto">
          <a:xfrm>
            <a:off x="539750" y="1772816"/>
            <a:ext cx="79930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2DDFC4F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Automatischer post-lexikalischer Downstep: Beispiele</a:t>
            </a: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2133600" y="2362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L+H*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4114800" y="22860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6477000" y="22860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0460" r="4030" b="37840"/>
          <a:stretch>
            <a:fillRect/>
          </a:stretch>
        </p:blipFill>
        <p:spPr bwMode="auto">
          <a:xfrm>
            <a:off x="1828800" y="1066800"/>
            <a:ext cx="58324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7CF722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429000" y="1981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L+H*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5715000" y="19812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5240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Automatischer post-lexikalischer Downstep: Beispiele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457200" y="6858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Dieser automatische Downstep soll nach Liberman &amp; Pierrehumbert (1984) in dem Stufenkontur vorkommen.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533400" y="16764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Stufenkontur: eine Reihenfolge von </a:t>
            </a:r>
            <a:r>
              <a:rPr lang="de-DE" dirty="0" err="1">
                <a:latin typeface="Calibri" charset="0"/>
                <a:cs typeface="Calibri" charset="0"/>
              </a:rPr>
              <a:t>bitonalen</a:t>
            </a:r>
            <a:r>
              <a:rPr lang="de-DE" dirty="0">
                <a:latin typeface="Calibri" charset="0"/>
                <a:cs typeface="Calibri" charset="0"/>
              </a:rPr>
              <a:t>  H*+L Tonakzenten (NB: kein H*+L in </a:t>
            </a:r>
            <a:r>
              <a:rPr lang="de-DE" dirty="0" err="1">
                <a:latin typeface="Calibri" charset="0"/>
                <a:cs typeface="Calibri" charset="0"/>
              </a:rPr>
              <a:t>Gtobi</a:t>
            </a:r>
            <a:r>
              <a:rPr lang="de-DE" dirty="0">
                <a:latin typeface="Calibri" charset="0"/>
                <a:cs typeface="Calibri" charset="0"/>
              </a:rPr>
              <a:t>!).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+L bewirkt einen Downstep im nächsten H*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609600" y="30480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H*+L   !H*+L  !H*+L...</a:t>
            </a:r>
          </a:p>
        </p:txBody>
      </p:sp>
      <p:sp>
        <p:nvSpPr>
          <p:cNvPr id="47111" name="TextBox 13"/>
          <p:cNvSpPr txBox="1">
            <a:spLocks noChangeArrowheads="1"/>
          </p:cNvSpPr>
          <p:nvPr/>
        </p:nvSpPr>
        <p:spPr bwMode="auto">
          <a:xfrm>
            <a:off x="609600" y="6519863"/>
            <a:ext cx="7315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467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: Stufenkontur</a:t>
            </a:r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6805" r="7788" b="15506"/>
          <a:stretch>
            <a:fillRect/>
          </a:stretch>
        </p:blipFill>
        <p:spPr bwMode="auto">
          <a:xfrm>
            <a:off x="1371600" y="685800"/>
            <a:ext cx="57912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1524000" y="7620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H*+L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2362200" y="1371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3352800" y="18288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4267200" y="20574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5334000" y="2362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8313" y="3962400"/>
            <a:ext cx="8675687" cy="1320800"/>
            <a:chOff x="295" y="3294"/>
            <a:chExt cx="5465" cy="832"/>
          </a:xfrm>
        </p:grpSpPr>
        <p:sp>
          <p:nvSpPr>
            <p:cNvPr id="48140" name="Text Box 10"/>
            <p:cNvSpPr txBox="1">
              <a:spLocks noChangeArrowheads="1"/>
            </p:cNvSpPr>
            <p:nvPr/>
          </p:nvSpPr>
          <p:spPr bwMode="auto">
            <a:xfrm>
              <a:off x="385" y="3294"/>
              <a:ext cx="4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charset="0"/>
                  <a:cs typeface="Calibri" charset="0"/>
                </a:rPr>
                <a:t>Deustsche Beispiele (aus Grabe, 1998)</a:t>
              </a:r>
              <a:r>
                <a:rPr lang="en-US" baseline="30000">
                  <a:latin typeface="Calibri" charset="0"/>
                  <a:cs typeface="Calibri" charset="0"/>
                </a:rPr>
                <a:t>2</a:t>
              </a:r>
              <a:r>
                <a:rPr lang="en-US">
                  <a:latin typeface="Calibri" charset="0"/>
                  <a:cs typeface="Calibri" charset="0"/>
                </a:rPr>
                <a:t>:</a:t>
              </a:r>
            </a:p>
          </p:txBody>
        </p:sp>
        <p:sp>
          <p:nvSpPr>
            <p:cNvPr id="48141" name="Text Box 11"/>
            <p:cNvSpPr txBox="1">
              <a:spLocks noChangeArrowheads="1"/>
            </p:cNvSpPr>
            <p:nvPr/>
          </p:nvSpPr>
          <p:spPr bwMode="auto">
            <a:xfrm>
              <a:off x="295" y="3566"/>
              <a:ext cx="41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bahn,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licht,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hell,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schein.</a:t>
              </a:r>
            </a:p>
          </p:txBody>
        </p:sp>
        <p:sp>
          <p:nvSpPr>
            <p:cNvPr id="48142" name="Text Box 12"/>
            <p:cNvSpPr txBox="1">
              <a:spLocks noChangeArrowheads="1"/>
            </p:cNvSpPr>
            <p:nvPr/>
          </p:nvSpPr>
          <p:spPr bwMode="auto">
            <a:xfrm>
              <a:off x="295" y="3838"/>
              <a:ext cx="54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glas,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punkt,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stoff,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holz,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ball</a:t>
              </a:r>
              <a:r>
                <a:rPr lang="en-US" i="1">
                  <a:latin typeface="Calibri" charset="0"/>
                  <a:cs typeface="Calibri" charset="0"/>
                </a:rPr>
                <a:t>.</a:t>
              </a:r>
            </a:p>
          </p:txBody>
        </p:sp>
      </p:grpSp>
      <p:sp>
        <p:nvSpPr>
          <p:cNvPr id="48138" name="TextBox 13"/>
          <p:cNvSpPr txBox="1">
            <a:spLocks noChangeArrowheads="1"/>
          </p:cNvSpPr>
          <p:nvPr/>
        </p:nvSpPr>
        <p:spPr bwMode="auto">
          <a:xfrm>
            <a:off x="609600" y="57912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48139" name="TextBox 14"/>
          <p:cNvSpPr txBox="1">
            <a:spLocks noChangeArrowheads="1"/>
          </p:cNvSpPr>
          <p:nvPr/>
        </p:nvSpPr>
        <p:spPr bwMode="auto">
          <a:xfrm>
            <a:off x="685800" y="6172200"/>
            <a:ext cx="815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2. </a:t>
            </a:r>
            <a:r>
              <a:rPr lang="en-US" sz="1600" dirty="0" err="1">
                <a:latin typeface="Calibri" charset="0"/>
                <a:cs typeface="Calibri" charset="0"/>
              </a:rPr>
              <a:t>Grabe</a:t>
            </a:r>
            <a:r>
              <a:rPr lang="en-US" sz="1600" dirty="0">
                <a:latin typeface="Calibri" charset="0"/>
                <a:cs typeface="Calibri" charset="0"/>
              </a:rPr>
              <a:t> (1998). </a:t>
            </a:r>
            <a:r>
              <a:rPr lang="en-US" sz="1600" dirty="0">
                <a:latin typeface="Calibri" charset="0"/>
                <a:cs typeface="Calibri" charset="0"/>
                <a:hlinkClick r:id="rId3"/>
              </a:rPr>
              <a:t>http://www.phon.ox.ac.uk/files/people/grabe/thesis.html</a:t>
            </a:r>
            <a:r>
              <a:rPr lang="en-US" sz="1600" dirty="0">
                <a:latin typeface="Calibri" charset="0"/>
                <a:cs typeface="Calibri" charset="0"/>
              </a:rPr>
              <a:t> 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133600" y="0"/>
            <a:ext cx="3962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Post-lexikalischer </a:t>
            </a: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Downstep</a:t>
            </a:r>
            <a:endParaRPr lang="de-DE" dirty="0"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197833" y="1284466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Dieses Beispiele von post-lexikalischem </a:t>
            </a:r>
            <a:r>
              <a:rPr lang="de-DE" dirty="0" err="1">
                <a:latin typeface="Calibri" charset="0"/>
                <a:cs typeface="Calibri" charset="0"/>
              </a:rPr>
              <a:t>Downstep</a:t>
            </a:r>
            <a:r>
              <a:rPr lang="de-DE" dirty="0">
                <a:latin typeface="Calibri" charset="0"/>
                <a:cs typeface="Calibri" charset="0"/>
              </a:rPr>
              <a:t> ist automatisch, </a:t>
            </a:r>
            <a:r>
              <a:rPr lang="de-DE" b="1" dirty="0">
                <a:latin typeface="Calibri" charset="0"/>
                <a:cs typeface="Calibri" charset="0"/>
              </a:rPr>
              <a:t>weil es aus dem Kontext vorhersagbar ist</a:t>
            </a:r>
            <a:r>
              <a:rPr lang="de-DE" dirty="0">
                <a:latin typeface="Calibri" charset="0"/>
                <a:cs typeface="Calibri" charset="0"/>
              </a:rPr>
              <a:t>: !H* nach </a:t>
            </a:r>
            <a:r>
              <a:rPr lang="de-DE" dirty="0" err="1">
                <a:latin typeface="Calibri" charset="0"/>
                <a:cs typeface="Calibri" charset="0"/>
              </a:rPr>
              <a:t>bitonalen</a:t>
            </a:r>
            <a:r>
              <a:rPr lang="de-DE" dirty="0">
                <a:latin typeface="Calibri" charset="0"/>
                <a:cs typeface="Calibri" charset="0"/>
              </a:rPr>
              <a:t> Akzenten wie H*+L</a:t>
            </a:r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228600" y="36576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Phonologisch (nicht-automatisch)</a:t>
            </a:r>
          </a:p>
        </p:txBody>
      </p:sp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381000" y="43434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diesem Fall ist ein </a:t>
            </a:r>
            <a:r>
              <a:rPr lang="de-DE" dirty="0" err="1">
                <a:latin typeface="Calibri" charset="0"/>
                <a:cs typeface="Calibri" charset="0"/>
              </a:rPr>
              <a:t>Downstep</a:t>
            </a:r>
            <a:r>
              <a:rPr lang="de-DE" dirty="0">
                <a:latin typeface="Calibri" charset="0"/>
                <a:cs typeface="Calibri" charset="0"/>
              </a:rPr>
              <a:t> nicht aus dem Kontext vorhersagbar: d.h. !H* vs. H* hat </a:t>
            </a:r>
            <a:r>
              <a:rPr lang="de-DE" b="1" dirty="0">
                <a:latin typeface="Calibri" charset="0"/>
                <a:cs typeface="Calibri" charset="0"/>
              </a:rPr>
              <a:t>eine andere Bedeutungen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228600" y="4572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Phonetisch (automatisch)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2ED412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EB9C2E7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052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152400" y="842590"/>
            <a:ext cx="830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Hirschberg et al (2007)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untersuchten die unterschiedlichen  Verwendungen von  Konturen mit und ohne Downstep im amerikanisch-englischen anhand von dem </a:t>
            </a:r>
            <a:r>
              <a:rPr lang="de-DE" i="1">
                <a:latin typeface="Calibri" charset="0"/>
                <a:cs typeface="Calibri" charset="0"/>
              </a:rPr>
              <a:t>Boston Directions Corpus</a:t>
            </a:r>
            <a:r>
              <a:rPr lang="de-DE">
                <a:latin typeface="Calibri" charset="0"/>
                <a:cs typeface="Calibri" charset="0"/>
              </a:rPr>
              <a:t> (ein Sprecher erklärte einem anderen verschiedene Routen anhand von einer Karte von Boston).</a:t>
            </a:r>
          </a:p>
        </p:txBody>
      </p:sp>
      <p:grpSp>
        <p:nvGrpSpPr>
          <p:cNvPr id="54277" name="Group 8"/>
          <p:cNvGrpSpPr>
            <a:grpSpLocks/>
          </p:cNvGrpSpPr>
          <p:nvPr/>
        </p:nvGrpSpPr>
        <p:grpSpPr bwMode="auto">
          <a:xfrm>
            <a:off x="914400" y="3429000"/>
            <a:ext cx="6705600" cy="2590800"/>
            <a:chOff x="381000" y="1676400"/>
            <a:chExt cx="7696200" cy="2971800"/>
          </a:xfrm>
        </p:grpSpPr>
        <p:pic>
          <p:nvPicPr>
            <p:cNvPr id="5428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298"/>
            <a:stretch>
              <a:fillRect/>
            </a:stretch>
          </p:blipFill>
          <p:spPr bwMode="auto">
            <a:xfrm>
              <a:off x="381000" y="1752600"/>
              <a:ext cx="3770313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974"/>
            <a:stretch>
              <a:fillRect/>
            </a:stretch>
          </p:blipFill>
          <p:spPr bwMode="auto">
            <a:xfrm>
              <a:off x="5105400" y="1676400"/>
              <a:ext cx="2971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5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52"/>
            <a:stretch>
              <a:fillRect/>
            </a:stretch>
          </p:blipFill>
          <p:spPr bwMode="auto">
            <a:xfrm>
              <a:off x="381000" y="3962400"/>
              <a:ext cx="37703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65"/>
            <a:stretch>
              <a:fillRect/>
            </a:stretch>
          </p:blipFill>
          <p:spPr bwMode="auto">
            <a:xfrm>
              <a:off x="5105400" y="3886200"/>
              <a:ext cx="2971800" cy="72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143000" y="22860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1066800" y="2895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Ohne Downstep</a:t>
            </a:r>
          </a:p>
        </p:txBody>
      </p:sp>
      <p:sp>
        <p:nvSpPr>
          <p:cNvPr id="54280" name="TextBox 12"/>
          <p:cNvSpPr txBox="1">
            <a:spLocks noChangeArrowheads="1"/>
          </p:cNvSpPr>
          <p:nvPr/>
        </p:nvSpPr>
        <p:spPr bwMode="auto">
          <a:xfrm>
            <a:off x="5029200" y="28194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Mit Downstep</a:t>
            </a: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228600" y="6248400"/>
            <a:ext cx="746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Hirschberg et al (2007). </a:t>
            </a:r>
            <a:r>
              <a:rPr lang="en-US" sz="1600" b="1">
                <a:latin typeface="Calibri" charset="0"/>
                <a:cs typeface="Calibri" charset="0"/>
              </a:rPr>
              <a:t>hirschberg07.labphon.pdf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228600" y="6519863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Siehe auch </a:t>
            </a:r>
            <a:r>
              <a:rPr lang="en-US" sz="1600">
                <a:latin typeface="Calibri" charset="0"/>
                <a:cs typeface="Calibri" charset="0"/>
              </a:rPr>
              <a:t>Grice et al (2009)</a:t>
            </a:r>
            <a:r>
              <a:rPr lang="en-US" sz="1600" i="1">
                <a:latin typeface="Calibri" charset="0"/>
                <a:cs typeface="Calibri" charset="0"/>
              </a:rPr>
              <a:t>. </a:t>
            </a:r>
            <a:r>
              <a:rPr lang="en-US" sz="1600" b="1">
                <a:latin typeface="Calibri" charset="0"/>
                <a:cs typeface="Calibri" charset="0"/>
              </a:rPr>
              <a:t>grice09.lingua.pdf</a:t>
            </a:r>
            <a:r>
              <a:rPr lang="en-US" sz="1600" b="1" i="1">
                <a:latin typeface="Calibri" charset="0"/>
                <a:cs typeface="Calibri" charset="0"/>
              </a:rPr>
              <a:t> 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838200" y="25146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wenn die Information mit dem Kontext  konsistent aber auch neu ist. 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gelesener aber selten in spontan gesprochener Sprache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152400" y="457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Downstep wurde häufiger als Nicht-Downstep verwendet wie folgt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</a:t>
            </a:r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838200" y="15240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am Ende eines Thema/vor einem neuen Thema (eventuell daher um zu zeigen, dass das Thema abgeschlossen ist )</a:t>
            </a:r>
          </a:p>
        </p:txBody>
      </p:sp>
      <p:sp>
        <p:nvSpPr>
          <p:cNvPr id="16" name="Oval 15"/>
          <p:cNvSpPr/>
          <p:nvPr/>
        </p:nvSpPr>
        <p:spPr>
          <a:xfrm>
            <a:off x="4572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457200" y="1752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457200" y="2667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307" name="TextBox 13"/>
          <p:cNvSpPr txBox="1">
            <a:spLocks noChangeArrowheads="1"/>
          </p:cNvSpPr>
          <p:nvPr/>
        </p:nvSpPr>
        <p:spPr bwMode="auto">
          <a:xfrm>
            <a:off x="228600" y="6248400"/>
            <a:ext cx="746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Hirschberg et al (2007). </a:t>
            </a:r>
            <a:r>
              <a:rPr lang="en-US" sz="1600" b="1">
                <a:latin typeface="Calibri" charset="0"/>
                <a:cs typeface="Calibri" charset="0"/>
              </a:rPr>
              <a:t>hirschberg07.labphon.pdf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6323" name="TextBox 6"/>
          <p:cNvSpPr txBox="1">
            <a:spLocks noChangeArrowheads="1"/>
          </p:cNvSpPr>
          <p:nvPr/>
        </p:nvSpPr>
        <p:spPr bwMode="auto">
          <a:xfrm>
            <a:off x="2267989" y="517197"/>
            <a:ext cx="449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Ableitbar: mit Kontext konsistent und neue Information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600" y="1143000"/>
            <a:ext cx="8458200" cy="1757363"/>
            <a:chOff x="152400" y="1600200"/>
            <a:chExt cx="8458200" cy="1757363"/>
          </a:xfrm>
        </p:grpSpPr>
        <p:sp>
          <p:nvSpPr>
            <p:cNvPr id="56340" name="TextBox 7"/>
            <p:cNvSpPr txBox="1">
              <a:spLocks noChangeArrowheads="1"/>
            </p:cNvSpPr>
            <p:nvPr/>
          </p:nvSpPr>
          <p:spPr bwMode="auto">
            <a:xfrm>
              <a:off x="152400" y="1981200"/>
              <a:ext cx="495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 know you have great credentials</a:t>
              </a:r>
            </a:p>
          </p:txBody>
        </p:sp>
        <p:sp>
          <p:nvSpPr>
            <p:cNvPr id="56341" name="TextBox 8"/>
            <p:cNvSpPr txBox="1">
              <a:spLocks noChangeArrowheads="1"/>
            </p:cNvSpPr>
            <p:nvPr/>
          </p:nvSpPr>
          <p:spPr bwMode="auto">
            <a:xfrm>
              <a:off x="152400" y="2514601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I'm looking for someone with just such credentials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</a:p>
          </p:txBody>
        </p:sp>
        <p:sp>
          <p:nvSpPr>
            <p:cNvPr id="56342" name="TextBox 10"/>
            <p:cNvSpPr txBox="1">
              <a:spLocks noChangeArrowheads="1"/>
            </p:cNvSpPr>
            <p:nvPr/>
          </p:nvSpPr>
          <p:spPr bwMode="auto">
            <a:xfrm>
              <a:off x="152400" y="16002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Interview*</a:t>
              </a:r>
            </a:p>
          </p:txBody>
        </p:sp>
        <p:sp>
          <p:nvSpPr>
            <p:cNvPr id="56343" name="TextBox 11"/>
            <p:cNvSpPr txBox="1">
              <a:spLocks noChangeArrowheads="1"/>
            </p:cNvSpPr>
            <p:nvPr/>
          </p:nvSpPr>
          <p:spPr bwMode="auto">
            <a:xfrm>
              <a:off x="685800" y="2895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56344" name="TextBox 12"/>
            <p:cNvSpPr txBox="1">
              <a:spLocks noChangeArrowheads="1"/>
            </p:cNvSpPr>
            <p:nvPr/>
          </p:nvSpPr>
          <p:spPr bwMode="auto">
            <a:xfrm>
              <a:off x="38862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5" name="TextBox 13"/>
            <p:cNvSpPr txBox="1">
              <a:spLocks noChangeArrowheads="1"/>
            </p:cNvSpPr>
            <p:nvPr/>
          </p:nvSpPr>
          <p:spPr bwMode="auto">
            <a:xfrm>
              <a:off x="44958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6" name="TextBox 14"/>
            <p:cNvSpPr txBox="1">
              <a:spLocks noChangeArrowheads="1"/>
            </p:cNvSpPr>
            <p:nvPr/>
          </p:nvSpPr>
          <p:spPr bwMode="auto">
            <a:xfrm>
              <a:off x="54102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7" name="TextBox 25"/>
            <p:cNvSpPr txBox="1">
              <a:spLocks noChangeArrowheads="1"/>
            </p:cNvSpPr>
            <p:nvPr/>
          </p:nvSpPr>
          <p:spPr bwMode="auto">
            <a:xfrm>
              <a:off x="5029200" y="19812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56348" name="TextBox 26"/>
            <p:cNvSpPr txBox="1">
              <a:spLocks noChangeArrowheads="1"/>
            </p:cNvSpPr>
            <p:nvPr/>
          </p:nvSpPr>
          <p:spPr bwMode="auto">
            <a:xfrm>
              <a:off x="6858000" y="2514601"/>
              <a:ext cx="175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886200"/>
            <a:ext cx="9372600" cy="1316038"/>
            <a:chOff x="0" y="3429000"/>
            <a:chExt cx="8382000" cy="1173972"/>
          </a:xfrm>
        </p:grpSpPr>
        <p:grpSp>
          <p:nvGrpSpPr>
            <p:cNvPr id="56333" name="Group 22"/>
            <p:cNvGrpSpPr>
              <a:grpSpLocks/>
            </p:cNvGrpSpPr>
            <p:nvPr/>
          </p:nvGrpSpPr>
          <p:grpSpPr bwMode="auto">
            <a:xfrm>
              <a:off x="0" y="3429000"/>
              <a:ext cx="8077200" cy="1173972"/>
              <a:chOff x="0" y="3429000"/>
              <a:chExt cx="8077200" cy="1173972"/>
            </a:xfrm>
          </p:grpSpPr>
          <p:sp>
            <p:nvSpPr>
              <p:cNvPr id="56336" name="TextBox 9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8077200" cy="74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dirty="0">
                    <a:latin typeface="Calibri" charset="0"/>
                    <a:cs typeface="Calibri" charset="0"/>
                  </a:rPr>
                  <a:t>Jetzt bist Du ausgerutscht, weil draußen Glatteis ist. </a:t>
                </a:r>
              </a:p>
              <a:p>
                <a:pPr eaLnBrk="1" hangingPunct="1"/>
                <a:r>
                  <a:rPr lang="de-DE" dirty="0">
                    <a:latin typeface="Calibri" charset="0"/>
                    <a:cs typeface="Calibri" charset="0"/>
                  </a:rPr>
                  <a:t>Aufpassen. Das hatte ich Dir gestern mindestens fünf Mal gesagt</a:t>
                </a:r>
              </a:p>
            </p:txBody>
          </p:sp>
          <p:sp>
            <p:nvSpPr>
              <p:cNvPr id="56337" name="TextBox 15"/>
              <p:cNvSpPr txBox="1">
                <a:spLocks noChangeArrowheads="1"/>
              </p:cNvSpPr>
              <p:nvPr/>
            </p:nvSpPr>
            <p:spPr bwMode="auto">
              <a:xfrm>
                <a:off x="5334000" y="4191000"/>
                <a:ext cx="6096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 H*</a:t>
                </a:r>
              </a:p>
            </p:txBody>
          </p:sp>
          <p:sp>
            <p:nvSpPr>
              <p:cNvPr id="56338" name="TextBox 19"/>
              <p:cNvSpPr txBox="1">
                <a:spLocks noChangeArrowheads="1"/>
              </p:cNvSpPr>
              <p:nvPr/>
            </p:nvSpPr>
            <p:spPr bwMode="auto">
              <a:xfrm>
                <a:off x="5943600" y="4191000"/>
                <a:ext cx="7620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!H*</a:t>
                </a:r>
              </a:p>
            </p:txBody>
          </p:sp>
          <p:sp>
            <p:nvSpPr>
              <p:cNvPr id="56339" name="TextBox 20"/>
              <p:cNvSpPr txBox="1">
                <a:spLocks noChangeArrowheads="1"/>
              </p:cNvSpPr>
              <p:nvPr/>
            </p:nvSpPr>
            <p:spPr bwMode="auto">
              <a:xfrm>
                <a:off x="6858000" y="4191000"/>
                <a:ext cx="7620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!H*</a:t>
                </a:r>
              </a:p>
            </p:txBody>
          </p:sp>
        </p:grpSp>
        <p:sp>
          <p:nvSpPr>
            <p:cNvPr id="56334" name="TextBox 29"/>
            <p:cNvSpPr txBox="1">
              <a:spLocks noChangeArrowheads="1"/>
            </p:cNvSpPr>
            <p:nvPr/>
          </p:nvSpPr>
          <p:spPr bwMode="auto">
            <a:xfrm>
              <a:off x="7010400" y="34290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56335" name="TextBox 30"/>
            <p:cNvSpPr txBox="1">
              <a:spLocks noChangeArrowheads="1"/>
            </p:cNvSpPr>
            <p:nvPr/>
          </p:nvSpPr>
          <p:spPr bwMode="auto">
            <a:xfrm>
              <a:off x="7467600" y="3810000"/>
              <a:ext cx="91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4106863" y="3065463"/>
            <a:ext cx="396875" cy="24447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Freeform 22"/>
          <p:cNvSpPr/>
          <p:nvPr/>
        </p:nvSpPr>
        <p:spPr>
          <a:xfrm>
            <a:off x="4724400" y="3276600"/>
            <a:ext cx="398463" cy="246063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Freeform 23"/>
          <p:cNvSpPr/>
          <p:nvPr/>
        </p:nvSpPr>
        <p:spPr>
          <a:xfrm>
            <a:off x="5562600" y="3429000"/>
            <a:ext cx="398463" cy="246063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Freeform 24"/>
          <p:cNvSpPr/>
          <p:nvPr/>
        </p:nvSpPr>
        <p:spPr>
          <a:xfrm>
            <a:off x="6172200" y="5199063"/>
            <a:ext cx="312738" cy="287337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Freeform 25"/>
          <p:cNvSpPr/>
          <p:nvPr/>
        </p:nvSpPr>
        <p:spPr>
          <a:xfrm>
            <a:off x="6789738" y="5410200"/>
            <a:ext cx="314325" cy="28892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Freeform 26"/>
          <p:cNvSpPr/>
          <p:nvPr/>
        </p:nvSpPr>
        <p:spPr>
          <a:xfrm>
            <a:off x="7627938" y="5562600"/>
            <a:ext cx="314325" cy="28892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6332" name="TextBox 27"/>
          <p:cNvSpPr txBox="1">
            <a:spLocks noChangeArrowheads="1"/>
          </p:cNvSpPr>
          <p:nvPr/>
        </p:nvSpPr>
        <p:spPr bwMode="auto">
          <a:xfrm>
            <a:off x="228600" y="62484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 Beispiel aus Pierrehumbert, J. and Hirschberg, J. (1990). pierrehumbert90.pdf in </a:t>
            </a:r>
          </a:p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2810" r="1303" b="23593"/>
          <a:stretch>
            <a:fillRect/>
          </a:stretch>
        </p:blipFill>
        <p:spPr bwMode="auto">
          <a:xfrm>
            <a:off x="0" y="1628775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1331913" y="3716338"/>
            <a:ext cx="77041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9" name="1EE87FC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6600" y="76200"/>
            <a:ext cx="167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0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4343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umstrittene Frage ist, ob Deklination physiologisch bedingt ist, oder geplant wird.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6324600"/>
            <a:ext cx="861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dirty="0">
                <a:latin typeface="Calibri" charset="0"/>
                <a:cs typeface="Calibri" charset="0"/>
                <a:hlinkClick r:id="rId2"/>
              </a:rPr>
              <a:t>1. Thorsen, N. (1978). Aspects of Danish Intonation. </a:t>
            </a:r>
            <a:r>
              <a:rPr lang="en-GB" sz="1600" dirty="0">
                <a:latin typeface="Calibri" charset="0"/>
                <a:cs typeface="Calibri" charset="0"/>
              </a:rPr>
              <a:t>In Nordic Prosody.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6519863"/>
            <a:ext cx="861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dirty="0">
                <a:latin typeface="Calibri" charset="0"/>
                <a:cs typeface="Calibri" charset="0"/>
              </a:rPr>
              <a:t>2. Gr</a:t>
            </a:r>
            <a:r>
              <a:rPr lang="de-DE" sz="1600" dirty="0" err="1">
                <a:latin typeface="Calibri" charset="0"/>
                <a:cs typeface="Calibri" charset="0"/>
              </a:rPr>
              <a:t>ø</a:t>
            </a:r>
            <a:r>
              <a:rPr lang="en-GB" sz="1600" dirty="0" err="1">
                <a:latin typeface="Calibri" charset="0"/>
                <a:cs typeface="Calibri" charset="0"/>
              </a:rPr>
              <a:t>nnum</a:t>
            </a:r>
            <a:r>
              <a:rPr lang="en-GB" sz="1600" dirty="0">
                <a:latin typeface="Calibri" charset="0"/>
                <a:cs typeface="Calibri" charset="0"/>
              </a:rPr>
              <a:t> (1995): </a:t>
            </a:r>
            <a:r>
              <a:rPr lang="en-GB" sz="1600" dirty="0">
                <a:latin typeface="Calibri" charset="0"/>
                <a:cs typeface="Calibri" charset="0"/>
                <a:hlinkClick r:id="rId3"/>
              </a:rPr>
              <a:t>https://danpass.hum.ku.dk/ng/papers/proc-phon13_1995_124-131.pdf</a:t>
            </a:r>
            <a:r>
              <a:rPr lang="en-GB" sz="1600" dirty="0">
                <a:latin typeface="Calibri" charset="0"/>
                <a:cs typeface="Calibri" charset="0"/>
              </a:rPr>
              <a:t> . 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9600" y="1447800"/>
            <a:ext cx="8229600" cy="4576763"/>
            <a:chOff x="609600" y="1447800"/>
            <a:chExt cx="8229600" cy="4576763"/>
          </a:xfrm>
        </p:grpSpPr>
        <p:pic>
          <p:nvPicPr>
            <p:cNvPr id="18439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4"/>
            <a:stretch>
              <a:fillRect/>
            </a:stretch>
          </p:blipFill>
          <p:spPr bwMode="auto">
            <a:xfrm>
              <a:off x="762000" y="2590800"/>
              <a:ext cx="5403850" cy="311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Box 7"/>
            <p:cNvSpPr txBox="1">
              <a:spLocks noChangeArrowheads="1"/>
            </p:cNvSpPr>
            <p:nvPr/>
          </p:nvSpPr>
          <p:spPr bwMode="auto">
            <a:xfrm>
              <a:off x="6248400" y="3124200"/>
              <a:ext cx="2590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Frage ohne Wortumstellung</a:t>
              </a:r>
            </a:p>
          </p:txBody>
        </p:sp>
        <p:sp>
          <p:nvSpPr>
            <p:cNvPr id="18441" name="TextBox 8"/>
            <p:cNvSpPr txBox="1">
              <a:spLocks noChangeArrowheads="1"/>
            </p:cNvSpPr>
            <p:nvPr/>
          </p:nvSpPr>
          <p:spPr bwMode="auto">
            <a:xfrm>
              <a:off x="6248400" y="4038600"/>
              <a:ext cx="2438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Frage mit Wortumstellung</a:t>
              </a:r>
            </a:p>
          </p:txBody>
        </p:sp>
        <p:sp>
          <p:nvSpPr>
            <p:cNvPr id="18442" name="TextBox 9"/>
            <p:cNvSpPr txBox="1">
              <a:spLocks noChangeArrowheads="1"/>
            </p:cNvSpPr>
            <p:nvPr/>
          </p:nvSpPr>
          <p:spPr bwMode="auto">
            <a:xfrm>
              <a:off x="6324600" y="49530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Aussage</a:t>
              </a:r>
            </a:p>
          </p:txBody>
        </p:sp>
        <p:sp>
          <p:nvSpPr>
            <p:cNvPr id="18443" name="TextBox 10"/>
            <p:cNvSpPr txBox="1">
              <a:spLocks noChangeArrowheads="1"/>
            </p:cNvSpPr>
            <p:nvPr/>
          </p:nvSpPr>
          <p:spPr bwMode="auto">
            <a:xfrm>
              <a:off x="609600" y="1447800"/>
              <a:ext cx="7848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Die Steigung der Deklinationslinie wird eventuell in manchen Sprachen wie Dänisch  durch Syntax beeinflusst und </a:t>
              </a:r>
              <a:r>
                <a:rPr lang="de-DE" b="1" dirty="0">
                  <a:latin typeface="Calibri" charset="0"/>
                  <a:cs typeface="Calibri" charset="0"/>
                </a:rPr>
                <a:t>daher geplant</a:t>
              </a:r>
              <a:r>
                <a:rPr lang="de-DE" baseline="30000" dirty="0">
                  <a:latin typeface="Calibri" charset="0"/>
                  <a:cs typeface="Calibri" charset="0"/>
                </a:rPr>
                <a:t>1</a:t>
              </a:r>
              <a:r>
                <a:rPr lang="de-DE" dirty="0">
                  <a:latin typeface="Calibri" charset="0"/>
                  <a:cs typeface="Calibri" charset="0"/>
                </a:rPr>
                <a:t>, </a:t>
              </a:r>
              <a:r>
                <a:rPr lang="de-DE" baseline="30000" dirty="0">
                  <a:latin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371600" y="5715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3200400" y="5791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446" name="TextBox 13"/>
            <p:cNvSpPr txBox="1">
              <a:spLocks noChangeArrowheads="1"/>
            </p:cNvSpPr>
            <p:nvPr/>
          </p:nvSpPr>
          <p:spPr bwMode="auto">
            <a:xfrm>
              <a:off x="1600200" y="55626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betont</a:t>
              </a:r>
            </a:p>
          </p:txBody>
        </p:sp>
        <p:sp>
          <p:nvSpPr>
            <p:cNvPr id="18447" name="TextBox 14"/>
            <p:cNvSpPr txBox="1">
              <a:spLocks noChangeArrowheads="1"/>
            </p:cNvSpPr>
            <p:nvPr/>
          </p:nvSpPr>
          <p:spPr bwMode="auto">
            <a:xfrm>
              <a:off x="3276600" y="5562600"/>
              <a:ext cx="1447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unbetont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11BD543-0318-4543-9616-D360CB42183C}"/>
              </a:ext>
            </a:extLst>
          </p:cNvPr>
          <p:cNvSpPr txBox="1"/>
          <p:nvPr/>
        </p:nvSpPr>
        <p:spPr>
          <a:xfrm>
            <a:off x="333829" y="6088063"/>
            <a:ext cx="3926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  <a:hlinkClick r:id="rId5"/>
              </a:rPr>
              <a:t>Siehe Publikationen Nina </a:t>
            </a:r>
            <a:r>
              <a:rPr lang="de-DE" sz="1600" dirty="0" err="1">
                <a:latin typeface="Calibri"/>
                <a:cs typeface="Calibri"/>
                <a:hlinkClick r:id="rId5"/>
              </a:rPr>
              <a:t>Grønnum</a:t>
            </a:r>
            <a:r>
              <a:rPr lang="de-DE" sz="1600" dirty="0">
                <a:latin typeface="Calibri"/>
                <a:cs typeface="Calibri"/>
              </a:rPr>
              <a:t>, darunter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038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Wenn Deklination geplant wird, dann müsste eventuell die Höhe des ersten f0-Gipfels von der Phrasenlänge abhängig sein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je länger die Phrase, umso mehr atmet der Sprecher ein, umso höher der subglottale Luftdruck und daher 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umso höher der f0-Gipfel          </a:t>
            </a:r>
            <a:r>
              <a:rPr lang="de-DE">
                <a:latin typeface="Calibri" charset="0"/>
                <a:cs typeface="Calibri" charset="0"/>
              </a:rPr>
              <a:t>(= Planung: d.h. der Sprecher </a:t>
            </a:r>
            <a:r>
              <a:rPr lang="de-DE" b="1">
                <a:latin typeface="Calibri" charset="0"/>
                <a:cs typeface="Calibri" charset="0"/>
              </a:rPr>
              <a:t>berechnet im Voraus wie lang die zu äußernde Phrase ist</a:t>
            </a:r>
            <a:r>
              <a:rPr lang="de-DE">
                <a:latin typeface="Calibri" charset="0"/>
                <a:cs typeface="Calibri" charset="0"/>
              </a:rPr>
              <a:t>).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5334000"/>
            <a:ext cx="3962400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090863" y="3614737"/>
            <a:ext cx="693738" cy="17463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4038600" y="5334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Dauer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1524001" y="4267200"/>
            <a:ext cx="2133600" cy="31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4" name="TextBox 17"/>
          <p:cNvSpPr txBox="1">
            <a:spLocks noChangeArrowheads="1"/>
          </p:cNvSpPr>
          <p:nvPr/>
        </p:nvSpPr>
        <p:spPr bwMode="auto">
          <a:xfrm>
            <a:off x="19812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609600" y="6324600"/>
            <a:ext cx="792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Cooper &amp; Sorenson (1981) </a:t>
            </a:r>
            <a:r>
              <a:rPr lang="de-DE" sz="1600" i="1">
                <a:latin typeface="Calibri" charset="0"/>
                <a:cs typeface="Calibri" charset="0"/>
              </a:rPr>
              <a:t>Fundamental Frequency in Sentence Production</a:t>
            </a:r>
            <a:r>
              <a:rPr lang="de-DE" sz="1600">
                <a:latin typeface="Calibri" charset="0"/>
                <a:cs typeface="Calibri" charset="0"/>
              </a:rPr>
              <a:t>. Springer Verlag.</a:t>
            </a:r>
          </a:p>
        </p:txBody>
      </p:sp>
      <p:sp>
        <p:nvSpPr>
          <p:cNvPr id="13" name="Freeform 12"/>
          <p:cNvSpPr/>
          <p:nvPr/>
        </p:nvSpPr>
        <p:spPr>
          <a:xfrm>
            <a:off x="2903538" y="3970338"/>
            <a:ext cx="2178050" cy="1109662"/>
          </a:xfrm>
          <a:custGeom>
            <a:avLst/>
            <a:gdLst>
              <a:gd name="connsiteX0" fmla="*/ 0 w 2177929"/>
              <a:gd name="connsiteY0" fmla="*/ 313266 h 1109133"/>
              <a:gd name="connsiteX1" fmla="*/ 67733 w 2177929"/>
              <a:gd name="connsiteY1" fmla="*/ 287866 h 1109133"/>
              <a:gd name="connsiteX2" fmla="*/ 101600 w 2177929"/>
              <a:gd name="connsiteY2" fmla="*/ 270933 h 1109133"/>
              <a:gd name="connsiteX3" fmla="*/ 135466 w 2177929"/>
              <a:gd name="connsiteY3" fmla="*/ 262466 h 1109133"/>
              <a:gd name="connsiteX4" fmla="*/ 186266 w 2177929"/>
              <a:gd name="connsiteY4" fmla="*/ 228600 h 1109133"/>
              <a:gd name="connsiteX5" fmla="*/ 211666 w 2177929"/>
              <a:gd name="connsiteY5" fmla="*/ 211666 h 1109133"/>
              <a:gd name="connsiteX6" fmla="*/ 245533 w 2177929"/>
              <a:gd name="connsiteY6" fmla="*/ 194733 h 1109133"/>
              <a:gd name="connsiteX7" fmla="*/ 321733 w 2177929"/>
              <a:gd name="connsiteY7" fmla="*/ 135466 h 1109133"/>
              <a:gd name="connsiteX8" fmla="*/ 372533 w 2177929"/>
              <a:gd name="connsiteY8" fmla="*/ 110066 h 1109133"/>
              <a:gd name="connsiteX9" fmla="*/ 389466 w 2177929"/>
              <a:gd name="connsiteY9" fmla="*/ 84666 h 1109133"/>
              <a:gd name="connsiteX10" fmla="*/ 440266 w 2177929"/>
              <a:gd name="connsiteY10" fmla="*/ 59266 h 1109133"/>
              <a:gd name="connsiteX11" fmla="*/ 465666 w 2177929"/>
              <a:gd name="connsiteY11" fmla="*/ 42333 h 1109133"/>
              <a:gd name="connsiteX12" fmla="*/ 474133 w 2177929"/>
              <a:gd name="connsiteY12" fmla="*/ 16933 h 1109133"/>
              <a:gd name="connsiteX13" fmla="*/ 541866 w 2177929"/>
              <a:gd name="connsiteY13" fmla="*/ 0 h 1109133"/>
              <a:gd name="connsiteX14" fmla="*/ 567266 w 2177929"/>
              <a:gd name="connsiteY14" fmla="*/ 8466 h 1109133"/>
              <a:gd name="connsiteX15" fmla="*/ 677333 w 2177929"/>
              <a:gd name="connsiteY15" fmla="*/ 84666 h 1109133"/>
              <a:gd name="connsiteX16" fmla="*/ 711200 w 2177929"/>
              <a:gd name="connsiteY16" fmla="*/ 118533 h 1109133"/>
              <a:gd name="connsiteX17" fmla="*/ 770466 w 2177929"/>
              <a:gd name="connsiteY17" fmla="*/ 194733 h 1109133"/>
              <a:gd name="connsiteX18" fmla="*/ 787400 w 2177929"/>
              <a:gd name="connsiteY18" fmla="*/ 220133 h 1109133"/>
              <a:gd name="connsiteX19" fmla="*/ 812800 w 2177929"/>
              <a:gd name="connsiteY19" fmla="*/ 237066 h 1109133"/>
              <a:gd name="connsiteX20" fmla="*/ 855133 w 2177929"/>
              <a:gd name="connsiteY20" fmla="*/ 279400 h 1109133"/>
              <a:gd name="connsiteX21" fmla="*/ 880533 w 2177929"/>
              <a:gd name="connsiteY21" fmla="*/ 304800 h 1109133"/>
              <a:gd name="connsiteX22" fmla="*/ 922866 w 2177929"/>
              <a:gd name="connsiteY22" fmla="*/ 355600 h 1109133"/>
              <a:gd name="connsiteX23" fmla="*/ 948266 w 2177929"/>
              <a:gd name="connsiteY23" fmla="*/ 364066 h 1109133"/>
              <a:gd name="connsiteX24" fmla="*/ 999066 w 2177929"/>
              <a:gd name="connsiteY24" fmla="*/ 414866 h 1109133"/>
              <a:gd name="connsiteX25" fmla="*/ 1024466 w 2177929"/>
              <a:gd name="connsiteY25" fmla="*/ 440266 h 1109133"/>
              <a:gd name="connsiteX26" fmla="*/ 1049866 w 2177929"/>
              <a:gd name="connsiteY26" fmla="*/ 457200 h 1109133"/>
              <a:gd name="connsiteX27" fmla="*/ 1075266 w 2177929"/>
              <a:gd name="connsiteY27" fmla="*/ 491066 h 1109133"/>
              <a:gd name="connsiteX28" fmla="*/ 1117600 w 2177929"/>
              <a:gd name="connsiteY28" fmla="*/ 524933 h 1109133"/>
              <a:gd name="connsiteX29" fmla="*/ 1151466 w 2177929"/>
              <a:gd name="connsiteY29" fmla="*/ 541866 h 1109133"/>
              <a:gd name="connsiteX30" fmla="*/ 1168400 w 2177929"/>
              <a:gd name="connsiteY30" fmla="*/ 567266 h 1109133"/>
              <a:gd name="connsiteX31" fmla="*/ 1286933 w 2177929"/>
              <a:gd name="connsiteY31" fmla="*/ 609600 h 1109133"/>
              <a:gd name="connsiteX32" fmla="*/ 1329266 w 2177929"/>
              <a:gd name="connsiteY32" fmla="*/ 626533 h 1109133"/>
              <a:gd name="connsiteX33" fmla="*/ 1380066 w 2177929"/>
              <a:gd name="connsiteY33" fmla="*/ 643466 h 1109133"/>
              <a:gd name="connsiteX34" fmla="*/ 1583266 w 2177929"/>
              <a:gd name="connsiteY34" fmla="*/ 643466 h 1109133"/>
              <a:gd name="connsiteX35" fmla="*/ 1600200 w 2177929"/>
              <a:gd name="connsiteY35" fmla="*/ 660400 h 1109133"/>
              <a:gd name="connsiteX36" fmla="*/ 1608666 w 2177929"/>
              <a:gd name="connsiteY36" fmla="*/ 685800 h 1109133"/>
              <a:gd name="connsiteX37" fmla="*/ 1625600 w 2177929"/>
              <a:gd name="connsiteY37" fmla="*/ 702733 h 1109133"/>
              <a:gd name="connsiteX38" fmla="*/ 1651000 w 2177929"/>
              <a:gd name="connsiteY38" fmla="*/ 736600 h 1109133"/>
              <a:gd name="connsiteX39" fmla="*/ 1667933 w 2177929"/>
              <a:gd name="connsiteY39" fmla="*/ 762000 h 1109133"/>
              <a:gd name="connsiteX40" fmla="*/ 1693333 w 2177929"/>
              <a:gd name="connsiteY40" fmla="*/ 770466 h 1109133"/>
              <a:gd name="connsiteX41" fmla="*/ 1718733 w 2177929"/>
              <a:gd name="connsiteY41" fmla="*/ 787400 h 1109133"/>
              <a:gd name="connsiteX42" fmla="*/ 1769533 w 2177929"/>
              <a:gd name="connsiteY42" fmla="*/ 838200 h 1109133"/>
              <a:gd name="connsiteX43" fmla="*/ 1794933 w 2177929"/>
              <a:gd name="connsiteY43" fmla="*/ 855133 h 1109133"/>
              <a:gd name="connsiteX44" fmla="*/ 1862666 w 2177929"/>
              <a:gd name="connsiteY44" fmla="*/ 905933 h 1109133"/>
              <a:gd name="connsiteX45" fmla="*/ 1888066 w 2177929"/>
              <a:gd name="connsiteY45" fmla="*/ 922866 h 1109133"/>
              <a:gd name="connsiteX46" fmla="*/ 1938866 w 2177929"/>
              <a:gd name="connsiteY46" fmla="*/ 956733 h 1109133"/>
              <a:gd name="connsiteX47" fmla="*/ 1989666 w 2177929"/>
              <a:gd name="connsiteY47" fmla="*/ 990600 h 1109133"/>
              <a:gd name="connsiteX48" fmla="*/ 2040466 w 2177929"/>
              <a:gd name="connsiteY48" fmla="*/ 1016000 h 1109133"/>
              <a:gd name="connsiteX49" fmla="*/ 2099733 w 2177929"/>
              <a:gd name="connsiteY49" fmla="*/ 1049866 h 1109133"/>
              <a:gd name="connsiteX50" fmla="*/ 2125133 w 2177929"/>
              <a:gd name="connsiteY50" fmla="*/ 1066800 h 1109133"/>
              <a:gd name="connsiteX51" fmla="*/ 2150533 w 2177929"/>
              <a:gd name="connsiteY51" fmla="*/ 1075266 h 1109133"/>
              <a:gd name="connsiteX52" fmla="*/ 2175933 w 2177929"/>
              <a:gd name="connsiteY52" fmla="*/ 1109133 h 110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77929" h="1109133">
                <a:moveTo>
                  <a:pt x="0" y="313266"/>
                </a:moveTo>
                <a:cubicBezTo>
                  <a:pt x="27936" y="303955"/>
                  <a:pt x="37349" y="301370"/>
                  <a:pt x="67733" y="287866"/>
                </a:cubicBezTo>
                <a:cubicBezTo>
                  <a:pt x="79267" y="282740"/>
                  <a:pt x="89782" y="275365"/>
                  <a:pt x="101600" y="270933"/>
                </a:cubicBezTo>
                <a:cubicBezTo>
                  <a:pt x="112495" y="266847"/>
                  <a:pt x="124177" y="265288"/>
                  <a:pt x="135466" y="262466"/>
                </a:cubicBezTo>
                <a:lnTo>
                  <a:pt x="186266" y="228600"/>
                </a:lnTo>
                <a:cubicBezTo>
                  <a:pt x="194733" y="222955"/>
                  <a:pt x="202564" y="216217"/>
                  <a:pt x="211666" y="211666"/>
                </a:cubicBezTo>
                <a:lnTo>
                  <a:pt x="245533" y="194733"/>
                </a:lnTo>
                <a:cubicBezTo>
                  <a:pt x="285323" y="154943"/>
                  <a:pt x="260972" y="175974"/>
                  <a:pt x="321733" y="135466"/>
                </a:cubicBezTo>
                <a:cubicBezTo>
                  <a:pt x="354558" y="113583"/>
                  <a:pt x="337481" y="121751"/>
                  <a:pt x="372533" y="110066"/>
                </a:cubicBezTo>
                <a:cubicBezTo>
                  <a:pt x="378177" y="101599"/>
                  <a:pt x="382271" y="91861"/>
                  <a:pt x="389466" y="84666"/>
                </a:cubicBezTo>
                <a:cubicBezTo>
                  <a:pt x="413728" y="60404"/>
                  <a:pt x="412723" y="73037"/>
                  <a:pt x="440266" y="59266"/>
                </a:cubicBezTo>
                <a:cubicBezTo>
                  <a:pt x="449367" y="54715"/>
                  <a:pt x="457199" y="47977"/>
                  <a:pt x="465666" y="42333"/>
                </a:cubicBezTo>
                <a:cubicBezTo>
                  <a:pt x="468488" y="33866"/>
                  <a:pt x="466331" y="21267"/>
                  <a:pt x="474133" y="16933"/>
                </a:cubicBezTo>
                <a:cubicBezTo>
                  <a:pt x="494477" y="5631"/>
                  <a:pt x="541866" y="0"/>
                  <a:pt x="541866" y="0"/>
                </a:cubicBezTo>
                <a:cubicBezTo>
                  <a:pt x="550333" y="2822"/>
                  <a:pt x="559063" y="4950"/>
                  <a:pt x="567266" y="8466"/>
                </a:cubicBezTo>
                <a:cubicBezTo>
                  <a:pt x="608937" y="26325"/>
                  <a:pt x="644649" y="51982"/>
                  <a:pt x="677333" y="84666"/>
                </a:cubicBezTo>
                <a:cubicBezTo>
                  <a:pt x="688622" y="95955"/>
                  <a:pt x="702344" y="105249"/>
                  <a:pt x="711200" y="118533"/>
                </a:cubicBezTo>
                <a:cubicBezTo>
                  <a:pt x="796783" y="246910"/>
                  <a:pt x="704155" y="115161"/>
                  <a:pt x="770466" y="194733"/>
                </a:cubicBezTo>
                <a:cubicBezTo>
                  <a:pt x="776980" y="202550"/>
                  <a:pt x="780205" y="212938"/>
                  <a:pt x="787400" y="220133"/>
                </a:cubicBezTo>
                <a:cubicBezTo>
                  <a:pt x="794595" y="227328"/>
                  <a:pt x="805142" y="230365"/>
                  <a:pt x="812800" y="237066"/>
                </a:cubicBezTo>
                <a:cubicBezTo>
                  <a:pt x="827819" y="250207"/>
                  <a:pt x="841022" y="265289"/>
                  <a:pt x="855133" y="279400"/>
                </a:cubicBezTo>
                <a:cubicBezTo>
                  <a:pt x="863600" y="287867"/>
                  <a:pt x="873891" y="294837"/>
                  <a:pt x="880533" y="304800"/>
                </a:cubicBezTo>
                <a:cubicBezTo>
                  <a:pt x="893028" y="323542"/>
                  <a:pt x="903309" y="342562"/>
                  <a:pt x="922866" y="355600"/>
                </a:cubicBezTo>
                <a:cubicBezTo>
                  <a:pt x="930292" y="360550"/>
                  <a:pt x="939799" y="361244"/>
                  <a:pt x="948266" y="364066"/>
                </a:cubicBezTo>
                <a:lnTo>
                  <a:pt x="999066" y="414866"/>
                </a:lnTo>
                <a:cubicBezTo>
                  <a:pt x="1007533" y="423333"/>
                  <a:pt x="1014503" y="433624"/>
                  <a:pt x="1024466" y="440266"/>
                </a:cubicBezTo>
                <a:cubicBezTo>
                  <a:pt x="1032933" y="445911"/>
                  <a:pt x="1042671" y="450005"/>
                  <a:pt x="1049866" y="457200"/>
                </a:cubicBezTo>
                <a:cubicBezTo>
                  <a:pt x="1059844" y="467178"/>
                  <a:pt x="1066232" y="480226"/>
                  <a:pt x="1075266" y="491066"/>
                </a:cubicBezTo>
                <a:cubicBezTo>
                  <a:pt x="1087910" y="506238"/>
                  <a:pt x="1100198" y="514989"/>
                  <a:pt x="1117600" y="524933"/>
                </a:cubicBezTo>
                <a:cubicBezTo>
                  <a:pt x="1128558" y="531195"/>
                  <a:pt x="1140177" y="536222"/>
                  <a:pt x="1151466" y="541866"/>
                </a:cubicBezTo>
                <a:cubicBezTo>
                  <a:pt x="1157111" y="550333"/>
                  <a:pt x="1160742" y="560565"/>
                  <a:pt x="1168400" y="567266"/>
                </a:cubicBezTo>
                <a:cubicBezTo>
                  <a:pt x="1218763" y="611333"/>
                  <a:pt x="1220661" y="601316"/>
                  <a:pt x="1286933" y="609600"/>
                </a:cubicBezTo>
                <a:cubicBezTo>
                  <a:pt x="1301044" y="615244"/>
                  <a:pt x="1314983" y="621339"/>
                  <a:pt x="1329266" y="626533"/>
                </a:cubicBezTo>
                <a:cubicBezTo>
                  <a:pt x="1346041" y="632633"/>
                  <a:pt x="1380066" y="643466"/>
                  <a:pt x="1380066" y="643466"/>
                </a:cubicBezTo>
                <a:cubicBezTo>
                  <a:pt x="1446014" y="638756"/>
                  <a:pt x="1517093" y="626923"/>
                  <a:pt x="1583266" y="643466"/>
                </a:cubicBezTo>
                <a:cubicBezTo>
                  <a:pt x="1591010" y="645402"/>
                  <a:pt x="1594555" y="654755"/>
                  <a:pt x="1600200" y="660400"/>
                </a:cubicBezTo>
                <a:cubicBezTo>
                  <a:pt x="1603022" y="668867"/>
                  <a:pt x="1604074" y="678147"/>
                  <a:pt x="1608666" y="685800"/>
                </a:cubicBezTo>
                <a:cubicBezTo>
                  <a:pt x="1612773" y="692645"/>
                  <a:pt x="1620490" y="696601"/>
                  <a:pt x="1625600" y="702733"/>
                </a:cubicBezTo>
                <a:cubicBezTo>
                  <a:pt x="1634634" y="713573"/>
                  <a:pt x="1642798" y="725117"/>
                  <a:pt x="1651000" y="736600"/>
                </a:cubicBezTo>
                <a:cubicBezTo>
                  <a:pt x="1656914" y="744880"/>
                  <a:pt x="1659987" y="755643"/>
                  <a:pt x="1667933" y="762000"/>
                </a:cubicBezTo>
                <a:cubicBezTo>
                  <a:pt x="1674902" y="767575"/>
                  <a:pt x="1684866" y="767644"/>
                  <a:pt x="1693333" y="770466"/>
                </a:cubicBezTo>
                <a:cubicBezTo>
                  <a:pt x="1701800" y="776111"/>
                  <a:pt x="1711128" y="780640"/>
                  <a:pt x="1718733" y="787400"/>
                </a:cubicBezTo>
                <a:cubicBezTo>
                  <a:pt x="1736631" y="803310"/>
                  <a:pt x="1749607" y="824917"/>
                  <a:pt x="1769533" y="838200"/>
                </a:cubicBezTo>
                <a:cubicBezTo>
                  <a:pt x="1778000" y="843844"/>
                  <a:pt x="1786704" y="849148"/>
                  <a:pt x="1794933" y="855133"/>
                </a:cubicBezTo>
                <a:cubicBezTo>
                  <a:pt x="1817757" y="871732"/>
                  <a:pt x="1839184" y="890278"/>
                  <a:pt x="1862666" y="905933"/>
                </a:cubicBezTo>
                <a:cubicBezTo>
                  <a:pt x="1871133" y="911577"/>
                  <a:pt x="1880249" y="916352"/>
                  <a:pt x="1888066" y="922866"/>
                </a:cubicBezTo>
                <a:cubicBezTo>
                  <a:pt x="1930348" y="958101"/>
                  <a:pt x="1894228" y="941853"/>
                  <a:pt x="1938866" y="956733"/>
                </a:cubicBezTo>
                <a:cubicBezTo>
                  <a:pt x="1969047" y="986912"/>
                  <a:pt x="1941827" y="963263"/>
                  <a:pt x="1989666" y="990600"/>
                </a:cubicBezTo>
                <a:cubicBezTo>
                  <a:pt x="2035619" y="1016859"/>
                  <a:pt x="1993899" y="1000477"/>
                  <a:pt x="2040466" y="1016000"/>
                </a:cubicBezTo>
                <a:cubicBezTo>
                  <a:pt x="2088721" y="1064255"/>
                  <a:pt x="2040035" y="1024281"/>
                  <a:pt x="2099733" y="1049866"/>
                </a:cubicBezTo>
                <a:cubicBezTo>
                  <a:pt x="2109086" y="1053874"/>
                  <a:pt x="2116031" y="1062249"/>
                  <a:pt x="2125133" y="1066800"/>
                </a:cubicBezTo>
                <a:cubicBezTo>
                  <a:pt x="2133115" y="1070791"/>
                  <a:pt x="2142066" y="1072444"/>
                  <a:pt x="2150533" y="1075266"/>
                </a:cubicBezTo>
                <a:cubicBezTo>
                  <a:pt x="2177929" y="1102662"/>
                  <a:pt x="2175933" y="1088692"/>
                  <a:pt x="2175933" y="1109133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Freeform 15"/>
          <p:cNvSpPr/>
          <p:nvPr/>
        </p:nvSpPr>
        <p:spPr>
          <a:xfrm>
            <a:off x="2921000" y="3589338"/>
            <a:ext cx="2870200" cy="1473200"/>
          </a:xfrm>
          <a:custGeom>
            <a:avLst/>
            <a:gdLst>
              <a:gd name="connsiteX0" fmla="*/ 0 w 2870200"/>
              <a:gd name="connsiteY0" fmla="*/ 364066 h 1473200"/>
              <a:gd name="connsiteX1" fmla="*/ 127000 w 2870200"/>
              <a:gd name="connsiteY1" fmla="*/ 304800 h 1473200"/>
              <a:gd name="connsiteX2" fmla="*/ 186267 w 2870200"/>
              <a:gd name="connsiteY2" fmla="*/ 262466 h 1473200"/>
              <a:gd name="connsiteX3" fmla="*/ 211667 w 2870200"/>
              <a:gd name="connsiteY3" fmla="*/ 237066 h 1473200"/>
              <a:gd name="connsiteX4" fmla="*/ 237067 w 2870200"/>
              <a:gd name="connsiteY4" fmla="*/ 228600 h 1473200"/>
              <a:gd name="connsiteX5" fmla="*/ 254000 w 2870200"/>
              <a:gd name="connsiteY5" fmla="*/ 194733 h 1473200"/>
              <a:gd name="connsiteX6" fmla="*/ 287867 w 2870200"/>
              <a:gd name="connsiteY6" fmla="*/ 169333 h 1473200"/>
              <a:gd name="connsiteX7" fmla="*/ 330200 w 2870200"/>
              <a:gd name="connsiteY7" fmla="*/ 110066 h 1473200"/>
              <a:gd name="connsiteX8" fmla="*/ 364067 w 2870200"/>
              <a:gd name="connsiteY8" fmla="*/ 67733 h 1473200"/>
              <a:gd name="connsiteX9" fmla="*/ 406400 w 2870200"/>
              <a:gd name="connsiteY9" fmla="*/ 25400 h 1473200"/>
              <a:gd name="connsiteX10" fmla="*/ 440267 w 2870200"/>
              <a:gd name="connsiteY10" fmla="*/ 16933 h 1473200"/>
              <a:gd name="connsiteX11" fmla="*/ 465667 w 2870200"/>
              <a:gd name="connsiteY11" fmla="*/ 0 h 1473200"/>
              <a:gd name="connsiteX12" fmla="*/ 550333 w 2870200"/>
              <a:gd name="connsiteY12" fmla="*/ 25400 h 1473200"/>
              <a:gd name="connsiteX13" fmla="*/ 558800 w 2870200"/>
              <a:gd name="connsiteY13" fmla="*/ 50800 h 1473200"/>
              <a:gd name="connsiteX14" fmla="*/ 618067 w 2870200"/>
              <a:gd name="connsiteY14" fmla="*/ 93133 h 1473200"/>
              <a:gd name="connsiteX15" fmla="*/ 651933 w 2870200"/>
              <a:gd name="connsiteY15" fmla="*/ 143933 h 1473200"/>
              <a:gd name="connsiteX16" fmla="*/ 668867 w 2870200"/>
              <a:gd name="connsiteY16" fmla="*/ 169333 h 1473200"/>
              <a:gd name="connsiteX17" fmla="*/ 694267 w 2870200"/>
              <a:gd name="connsiteY17" fmla="*/ 186266 h 1473200"/>
              <a:gd name="connsiteX18" fmla="*/ 711200 w 2870200"/>
              <a:gd name="connsiteY18" fmla="*/ 220133 h 1473200"/>
              <a:gd name="connsiteX19" fmla="*/ 762000 w 2870200"/>
              <a:gd name="connsiteY19" fmla="*/ 279400 h 1473200"/>
              <a:gd name="connsiteX20" fmla="*/ 787400 w 2870200"/>
              <a:gd name="connsiteY20" fmla="*/ 296333 h 1473200"/>
              <a:gd name="connsiteX21" fmla="*/ 821267 w 2870200"/>
              <a:gd name="connsiteY21" fmla="*/ 321733 h 1473200"/>
              <a:gd name="connsiteX22" fmla="*/ 914400 w 2870200"/>
              <a:gd name="connsiteY22" fmla="*/ 381000 h 1473200"/>
              <a:gd name="connsiteX23" fmla="*/ 999067 w 2870200"/>
              <a:gd name="connsiteY23" fmla="*/ 406400 h 1473200"/>
              <a:gd name="connsiteX24" fmla="*/ 1024467 w 2870200"/>
              <a:gd name="connsiteY24" fmla="*/ 414866 h 1473200"/>
              <a:gd name="connsiteX25" fmla="*/ 1354667 w 2870200"/>
              <a:gd name="connsiteY25" fmla="*/ 406400 h 1473200"/>
              <a:gd name="connsiteX26" fmla="*/ 1380067 w 2870200"/>
              <a:gd name="connsiteY26" fmla="*/ 414866 h 1473200"/>
              <a:gd name="connsiteX27" fmla="*/ 1405467 w 2870200"/>
              <a:gd name="connsiteY27" fmla="*/ 431800 h 1473200"/>
              <a:gd name="connsiteX28" fmla="*/ 1507067 w 2870200"/>
              <a:gd name="connsiteY28" fmla="*/ 482600 h 1473200"/>
              <a:gd name="connsiteX29" fmla="*/ 1591733 w 2870200"/>
              <a:gd name="connsiteY29" fmla="*/ 567266 h 1473200"/>
              <a:gd name="connsiteX30" fmla="*/ 1608667 w 2870200"/>
              <a:gd name="connsiteY30" fmla="*/ 584200 h 1473200"/>
              <a:gd name="connsiteX31" fmla="*/ 1634067 w 2870200"/>
              <a:gd name="connsiteY31" fmla="*/ 601133 h 1473200"/>
              <a:gd name="connsiteX32" fmla="*/ 1684867 w 2870200"/>
              <a:gd name="connsiteY32" fmla="*/ 651933 h 1473200"/>
              <a:gd name="connsiteX33" fmla="*/ 1710267 w 2870200"/>
              <a:gd name="connsiteY33" fmla="*/ 668866 h 1473200"/>
              <a:gd name="connsiteX34" fmla="*/ 1778000 w 2870200"/>
              <a:gd name="connsiteY34" fmla="*/ 719666 h 1473200"/>
              <a:gd name="connsiteX35" fmla="*/ 1820333 w 2870200"/>
              <a:gd name="connsiteY35" fmla="*/ 770466 h 1473200"/>
              <a:gd name="connsiteX36" fmla="*/ 1845733 w 2870200"/>
              <a:gd name="connsiteY36" fmla="*/ 787400 h 1473200"/>
              <a:gd name="connsiteX37" fmla="*/ 1896533 w 2870200"/>
              <a:gd name="connsiteY37" fmla="*/ 821266 h 1473200"/>
              <a:gd name="connsiteX38" fmla="*/ 1947333 w 2870200"/>
              <a:gd name="connsiteY38" fmla="*/ 846666 h 1473200"/>
              <a:gd name="connsiteX39" fmla="*/ 2184400 w 2870200"/>
              <a:gd name="connsiteY39" fmla="*/ 872066 h 1473200"/>
              <a:gd name="connsiteX40" fmla="*/ 2252133 w 2870200"/>
              <a:gd name="connsiteY40" fmla="*/ 889000 h 1473200"/>
              <a:gd name="connsiteX41" fmla="*/ 2319867 w 2870200"/>
              <a:gd name="connsiteY41" fmla="*/ 939800 h 1473200"/>
              <a:gd name="connsiteX42" fmla="*/ 2345267 w 2870200"/>
              <a:gd name="connsiteY42" fmla="*/ 956733 h 1473200"/>
              <a:gd name="connsiteX43" fmla="*/ 2421467 w 2870200"/>
              <a:gd name="connsiteY43" fmla="*/ 1016000 h 1473200"/>
              <a:gd name="connsiteX44" fmla="*/ 2463800 w 2870200"/>
              <a:gd name="connsiteY44" fmla="*/ 1075266 h 1473200"/>
              <a:gd name="connsiteX45" fmla="*/ 2514600 w 2870200"/>
              <a:gd name="connsiteY45" fmla="*/ 1126066 h 1473200"/>
              <a:gd name="connsiteX46" fmla="*/ 2556933 w 2870200"/>
              <a:gd name="connsiteY46" fmla="*/ 1176866 h 1473200"/>
              <a:gd name="connsiteX47" fmla="*/ 2582333 w 2870200"/>
              <a:gd name="connsiteY47" fmla="*/ 1210733 h 1473200"/>
              <a:gd name="connsiteX48" fmla="*/ 2633133 w 2870200"/>
              <a:gd name="connsiteY48" fmla="*/ 1261533 h 1473200"/>
              <a:gd name="connsiteX49" fmla="*/ 2667000 w 2870200"/>
              <a:gd name="connsiteY49" fmla="*/ 1295400 h 1473200"/>
              <a:gd name="connsiteX50" fmla="*/ 2700867 w 2870200"/>
              <a:gd name="connsiteY50" fmla="*/ 1320800 h 1473200"/>
              <a:gd name="connsiteX51" fmla="*/ 2726267 w 2870200"/>
              <a:gd name="connsiteY51" fmla="*/ 1346200 h 1473200"/>
              <a:gd name="connsiteX52" fmla="*/ 2777067 w 2870200"/>
              <a:gd name="connsiteY52" fmla="*/ 1388533 h 1473200"/>
              <a:gd name="connsiteX53" fmla="*/ 2810933 w 2870200"/>
              <a:gd name="connsiteY53" fmla="*/ 1439333 h 1473200"/>
              <a:gd name="connsiteX54" fmla="*/ 2836333 w 2870200"/>
              <a:gd name="connsiteY54" fmla="*/ 1464733 h 1473200"/>
              <a:gd name="connsiteX55" fmla="*/ 2870200 w 2870200"/>
              <a:gd name="connsiteY55" fmla="*/ 14732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70200" h="1473200">
                <a:moveTo>
                  <a:pt x="0" y="364066"/>
                </a:moveTo>
                <a:cubicBezTo>
                  <a:pt x="53400" y="353387"/>
                  <a:pt x="78496" y="353304"/>
                  <a:pt x="127000" y="304800"/>
                </a:cubicBezTo>
                <a:cubicBezTo>
                  <a:pt x="167178" y="264622"/>
                  <a:pt x="145721" y="275982"/>
                  <a:pt x="186267" y="262466"/>
                </a:cubicBezTo>
                <a:cubicBezTo>
                  <a:pt x="194734" y="253999"/>
                  <a:pt x="201704" y="243708"/>
                  <a:pt x="211667" y="237066"/>
                </a:cubicBezTo>
                <a:cubicBezTo>
                  <a:pt x="219093" y="232116"/>
                  <a:pt x="230756" y="234911"/>
                  <a:pt x="237067" y="228600"/>
                </a:cubicBezTo>
                <a:cubicBezTo>
                  <a:pt x="245992" y="219675"/>
                  <a:pt x="245786" y="204316"/>
                  <a:pt x="254000" y="194733"/>
                </a:cubicBezTo>
                <a:cubicBezTo>
                  <a:pt x="263183" y="184019"/>
                  <a:pt x="276578" y="177800"/>
                  <a:pt x="287867" y="169333"/>
                </a:cubicBezTo>
                <a:cubicBezTo>
                  <a:pt x="308867" y="106328"/>
                  <a:pt x="276631" y="190421"/>
                  <a:pt x="330200" y="110066"/>
                </a:cubicBezTo>
                <a:cubicBezTo>
                  <a:pt x="382318" y="31888"/>
                  <a:pt x="315810" y="128054"/>
                  <a:pt x="364067" y="67733"/>
                </a:cubicBezTo>
                <a:cubicBezTo>
                  <a:pt x="383701" y="43191"/>
                  <a:pt x="375477" y="38653"/>
                  <a:pt x="406400" y="25400"/>
                </a:cubicBezTo>
                <a:cubicBezTo>
                  <a:pt x="417096" y="20816"/>
                  <a:pt x="428978" y="19755"/>
                  <a:pt x="440267" y="16933"/>
                </a:cubicBezTo>
                <a:cubicBezTo>
                  <a:pt x="448734" y="11289"/>
                  <a:pt x="455491" y="0"/>
                  <a:pt x="465667" y="0"/>
                </a:cubicBezTo>
                <a:cubicBezTo>
                  <a:pt x="475362" y="0"/>
                  <a:pt x="530702" y="18856"/>
                  <a:pt x="550333" y="25400"/>
                </a:cubicBezTo>
                <a:cubicBezTo>
                  <a:pt x="553155" y="33867"/>
                  <a:pt x="553849" y="43374"/>
                  <a:pt x="558800" y="50800"/>
                </a:cubicBezTo>
                <a:cubicBezTo>
                  <a:pt x="575963" y="76544"/>
                  <a:pt x="591581" y="79890"/>
                  <a:pt x="618067" y="93133"/>
                </a:cubicBezTo>
                <a:lnTo>
                  <a:pt x="651933" y="143933"/>
                </a:lnTo>
                <a:cubicBezTo>
                  <a:pt x="657578" y="152400"/>
                  <a:pt x="660400" y="163689"/>
                  <a:pt x="668867" y="169333"/>
                </a:cubicBezTo>
                <a:lnTo>
                  <a:pt x="694267" y="186266"/>
                </a:lnTo>
                <a:cubicBezTo>
                  <a:pt x="699911" y="197555"/>
                  <a:pt x="704511" y="209430"/>
                  <a:pt x="711200" y="220133"/>
                </a:cubicBezTo>
                <a:cubicBezTo>
                  <a:pt x="723387" y="239632"/>
                  <a:pt x="743930" y="264342"/>
                  <a:pt x="762000" y="279400"/>
                </a:cubicBezTo>
                <a:cubicBezTo>
                  <a:pt x="769817" y="285914"/>
                  <a:pt x="779120" y="290419"/>
                  <a:pt x="787400" y="296333"/>
                </a:cubicBezTo>
                <a:cubicBezTo>
                  <a:pt x="798883" y="304535"/>
                  <a:pt x="809707" y="313641"/>
                  <a:pt x="821267" y="321733"/>
                </a:cubicBezTo>
                <a:cubicBezTo>
                  <a:pt x="833188" y="330077"/>
                  <a:pt x="897125" y="373148"/>
                  <a:pt x="914400" y="381000"/>
                </a:cubicBezTo>
                <a:cubicBezTo>
                  <a:pt x="948442" y="396474"/>
                  <a:pt x="966005" y="396954"/>
                  <a:pt x="999067" y="406400"/>
                </a:cubicBezTo>
                <a:cubicBezTo>
                  <a:pt x="1007648" y="408852"/>
                  <a:pt x="1016000" y="412044"/>
                  <a:pt x="1024467" y="414866"/>
                </a:cubicBezTo>
                <a:cubicBezTo>
                  <a:pt x="1200917" y="398825"/>
                  <a:pt x="1192960" y="390230"/>
                  <a:pt x="1354667" y="406400"/>
                </a:cubicBezTo>
                <a:cubicBezTo>
                  <a:pt x="1363547" y="407288"/>
                  <a:pt x="1371600" y="412044"/>
                  <a:pt x="1380067" y="414866"/>
                </a:cubicBezTo>
                <a:cubicBezTo>
                  <a:pt x="1388534" y="420511"/>
                  <a:pt x="1396168" y="427667"/>
                  <a:pt x="1405467" y="431800"/>
                </a:cubicBezTo>
                <a:cubicBezTo>
                  <a:pt x="1455049" y="453837"/>
                  <a:pt x="1464817" y="440350"/>
                  <a:pt x="1507067" y="482600"/>
                </a:cubicBezTo>
                <a:lnTo>
                  <a:pt x="1591733" y="567266"/>
                </a:lnTo>
                <a:cubicBezTo>
                  <a:pt x="1597378" y="572911"/>
                  <a:pt x="1602025" y="579772"/>
                  <a:pt x="1608667" y="584200"/>
                </a:cubicBezTo>
                <a:cubicBezTo>
                  <a:pt x="1617134" y="589844"/>
                  <a:pt x="1626462" y="594373"/>
                  <a:pt x="1634067" y="601133"/>
                </a:cubicBezTo>
                <a:cubicBezTo>
                  <a:pt x="1651966" y="617043"/>
                  <a:pt x="1664941" y="638650"/>
                  <a:pt x="1684867" y="651933"/>
                </a:cubicBezTo>
                <a:cubicBezTo>
                  <a:pt x="1693334" y="657577"/>
                  <a:pt x="1702609" y="662165"/>
                  <a:pt x="1710267" y="668866"/>
                </a:cubicBezTo>
                <a:cubicBezTo>
                  <a:pt x="1770137" y="721252"/>
                  <a:pt x="1728647" y="703216"/>
                  <a:pt x="1778000" y="719666"/>
                </a:cubicBezTo>
                <a:cubicBezTo>
                  <a:pt x="1794650" y="744642"/>
                  <a:pt x="1795886" y="750093"/>
                  <a:pt x="1820333" y="770466"/>
                </a:cubicBezTo>
                <a:cubicBezTo>
                  <a:pt x="1828150" y="776980"/>
                  <a:pt x="1837916" y="780886"/>
                  <a:pt x="1845733" y="787400"/>
                </a:cubicBezTo>
                <a:cubicBezTo>
                  <a:pt x="1888012" y="822633"/>
                  <a:pt x="1851896" y="806388"/>
                  <a:pt x="1896533" y="821266"/>
                </a:cubicBezTo>
                <a:cubicBezTo>
                  <a:pt x="1918337" y="843070"/>
                  <a:pt x="1910617" y="841159"/>
                  <a:pt x="1947333" y="846666"/>
                </a:cubicBezTo>
                <a:cubicBezTo>
                  <a:pt x="2053093" y="862530"/>
                  <a:pt x="2084817" y="863768"/>
                  <a:pt x="2184400" y="872066"/>
                </a:cubicBezTo>
                <a:cubicBezTo>
                  <a:pt x="2191757" y="873537"/>
                  <a:pt x="2240200" y="881406"/>
                  <a:pt x="2252133" y="889000"/>
                </a:cubicBezTo>
                <a:cubicBezTo>
                  <a:pt x="2275943" y="904152"/>
                  <a:pt x="2296384" y="924145"/>
                  <a:pt x="2319867" y="939800"/>
                </a:cubicBezTo>
                <a:cubicBezTo>
                  <a:pt x="2328334" y="945444"/>
                  <a:pt x="2337662" y="949973"/>
                  <a:pt x="2345267" y="956733"/>
                </a:cubicBezTo>
                <a:cubicBezTo>
                  <a:pt x="2413801" y="1017652"/>
                  <a:pt x="2369092" y="998541"/>
                  <a:pt x="2421467" y="1016000"/>
                </a:cubicBezTo>
                <a:cubicBezTo>
                  <a:pt x="2519226" y="1113759"/>
                  <a:pt x="2374648" y="963826"/>
                  <a:pt x="2463800" y="1075266"/>
                </a:cubicBezTo>
                <a:cubicBezTo>
                  <a:pt x="2478760" y="1093966"/>
                  <a:pt x="2501317" y="1106140"/>
                  <a:pt x="2514600" y="1126066"/>
                </a:cubicBezTo>
                <a:cubicBezTo>
                  <a:pt x="2552025" y="1182204"/>
                  <a:pt x="2508041" y="1119825"/>
                  <a:pt x="2556933" y="1176866"/>
                </a:cubicBezTo>
                <a:cubicBezTo>
                  <a:pt x="2566116" y="1187580"/>
                  <a:pt x="2572893" y="1200244"/>
                  <a:pt x="2582333" y="1210733"/>
                </a:cubicBezTo>
                <a:cubicBezTo>
                  <a:pt x="2598353" y="1228533"/>
                  <a:pt x="2616200" y="1244600"/>
                  <a:pt x="2633133" y="1261533"/>
                </a:cubicBezTo>
                <a:cubicBezTo>
                  <a:pt x="2644422" y="1272822"/>
                  <a:pt x="2654228" y="1285821"/>
                  <a:pt x="2667000" y="1295400"/>
                </a:cubicBezTo>
                <a:cubicBezTo>
                  <a:pt x="2678289" y="1303867"/>
                  <a:pt x="2690153" y="1311617"/>
                  <a:pt x="2700867" y="1320800"/>
                </a:cubicBezTo>
                <a:cubicBezTo>
                  <a:pt x="2709958" y="1328592"/>
                  <a:pt x="2717069" y="1338535"/>
                  <a:pt x="2726267" y="1346200"/>
                </a:cubicBezTo>
                <a:cubicBezTo>
                  <a:pt x="2796993" y="1405137"/>
                  <a:pt x="2702860" y="1314326"/>
                  <a:pt x="2777067" y="1388533"/>
                </a:cubicBezTo>
                <a:cubicBezTo>
                  <a:pt x="2790112" y="1440718"/>
                  <a:pt x="2774005" y="1408560"/>
                  <a:pt x="2810933" y="1439333"/>
                </a:cubicBezTo>
                <a:cubicBezTo>
                  <a:pt x="2820131" y="1446998"/>
                  <a:pt x="2825937" y="1458792"/>
                  <a:pt x="2836333" y="1464733"/>
                </a:cubicBezTo>
                <a:cubicBezTo>
                  <a:pt x="2846436" y="1470506"/>
                  <a:pt x="2870200" y="1473200"/>
                  <a:pt x="2870200" y="147320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Freeform 18"/>
          <p:cNvSpPr/>
          <p:nvPr/>
        </p:nvSpPr>
        <p:spPr>
          <a:xfrm>
            <a:off x="2895600" y="3273425"/>
            <a:ext cx="3740150" cy="1905000"/>
          </a:xfrm>
          <a:custGeom>
            <a:avLst/>
            <a:gdLst>
              <a:gd name="connsiteX0" fmla="*/ 0 w 3740442"/>
              <a:gd name="connsiteY0" fmla="*/ 459694 h 1904562"/>
              <a:gd name="connsiteX1" fmla="*/ 42333 w 3740442"/>
              <a:gd name="connsiteY1" fmla="*/ 451227 h 1904562"/>
              <a:gd name="connsiteX2" fmla="*/ 118533 w 3740442"/>
              <a:gd name="connsiteY2" fmla="*/ 417361 h 1904562"/>
              <a:gd name="connsiteX3" fmla="*/ 160867 w 3740442"/>
              <a:gd name="connsiteY3" fmla="*/ 383494 h 1904562"/>
              <a:gd name="connsiteX4" fmla="*/ 186267 w 3740442"/>
              <a:gd name="connsiteY4" fmla="*/ 358094 h 1904562"/>
              <a:gd name="connsiteX5" fmla="*/ 211667 w 3740442"/>
              <a:gd name="connsiteY5" fmla="*/ 341161 h 1904562"/>
              <a:gd name="connsiteX6" fmla="*/ 245533 w 3740442"/>
              <a:gd name="connsiteY6" fmla="*/ 298827 h 1904562"/>
              <a:gd name="connsiteX7" fmla="*/ 279400 w 3740442"/>
              <a:gd name="connsiteY7" fmla="*/ 239561 h 1904562"/>
              <a:gd name="connsiteX8" fmla="*/ 321733 w 3740442"/>
              <a:gd name="connsiteY8" fmla="*/ 205694 h 1904562"/>
              <a:gd name="connsiteX9" fmla="*/ 330200 w 3740442"/>
              <a:gd name="connsiteY9" fmla="*/ 180294 h 1904562"/>
              <a:gd name="connsiteX10" fmla="*/ 381000 w 3740442"/>
              <a:gd name="connsiteY10" fmla="*/ 137961 h 1904562"/>
              <a:gd name="connsiteX11" fmla="*/ 406400 w 3740442"/>
              <a:gd name="connsiteY11" fmla="*/ 95627 h 1904562"/>
              <a:gd name="connsiteX12" fmla="*/ 440267 w 3740442"/>
              <a:gd name="connsiteY12" fmla="*/ 44827 h 1904562"/>
              <a:gd name="connsiteX13" fmla="*/ 474133 w 3740442"/>
              <a:gd name="connsiteY13" fmla="*/ 36361 h 1904562"/>
              <a:gd name="connsiteX14" fmla="*/ 491067 w 3740442"/>
              <a:gd name="connsiteY14" fmla="*/ 19427 h 1904562"/>
              <a:gd name="connsiteX15" fmla="*/ 601133 w 3740442"/>
              <a:gd name="connsiteY15" fmla="*/ 19427 h 1904562"/>
              <a:gd name="connsiteX16" fmla="*/ 626533 w 3740442"/>
              <a:gd name="connsiteY16" fmla="*/ 36361 h 1904562"/>
              <a:gd name="connsiteX17" fmla="*/ 660400 w 3740442"/>
              <a:gd name="connsiteY17" fmla="*/ 78694 h 1904562"/>
              <a:gd name="connsiteX18" fmla="*/ 685800 w 3740442"/>
              <a:gd name="connsiteY18" fmla="*/ 95627 h 1904562"/>
              <a:gd name="connsiteX19" fmla="*/ 711200 w 3740442"/>
              <a:gd name="connsiteY19" fmla="*/ 137961 h 1904562"/>
              <a:gd name="connsiteX20" fmla="*/ 728133 w 3740442"/>
              <a:gd name="connsiteY20" fmla="*/ 163361 h 1904562"/>
              <a:gd name="connsiteX21" fmla="*/ 770467 w 3740442"/>
              <a:gd name="connsiteY21" fmla="*/ 197227 h 1904562"/>
              <a:gd name="connsiteX22" fmla="*/ 812800 w 3740442"/>
              <a:gd name="connsiteY22" fmla="*/ 239561 h 1904562"/>
              <a:gd name="connsiteX23" fmla="*/ 872067 w 3740442"/>
              <a:gd name="connsiteY23" fmla="*/ 298827 h 1904562"/>
              <a:gd name="connsiteX24" fmla="*/ 922867 w 3740442"/>
              <a:gd name="connsiteY24" fmla="*/ 332694 h 1904562"/>
              <a:gd name="connsiteX25" fmla="*/ 973667 w 3740442"/>
              <a:gd name="connsiteY25" fmla="*/ 366561 h 1904562"/>
              <a:gd name="connsiteX26" fmla="*/ 1007533 w 3740442"/>
              <a:gd name="connsiteY26" fmla="*/ 391961 h 1904562"/>
              <a:gd name="connsiteX27" fmla="*/ 1032933 w 3740442"/>
              <a:gd name="connsiteY27" fmla="*/ 400427 h 1904562"/>
              <a:gd name="connsiteX28" fmla="*/ 1049867 w 3740442"/>
              <a:gd name="connsiteY28" fmla="*/ 417361 h 1904562"/>
              <a:gd name="connsiteX29" fmla="*/ 1100667 w 3740442"/>
              <a:gd name="connsiteY29" fmla="*/ 434294 h 1904562"/>
              <a:gd name="connsiteX30" fmla="*/ 1261533 w 3740442"/>
              <a:gd name="connsiteY30" fmla="*/ 425827 h 1904562"/>
              <a:gd name="connsiteX31" fmla="*/ 1320800 w 3740442"/>
              <a:gd name="connsiteY31" fmla="*/ 400427 h 1904562"/>
              <a:gd name="connsiteX32" fmla="*/ 1354667 w 3740442"/>
              <a:gd name="connsiteY32" fmla="*/ 391961 h 1904562"/>
              <a:gd name="connsiteX33" fmla="*/ 1600200 w 3740442"/>
              <a:gd name="connsiteY33" fmla="*/ 400427 h 1904562"/>
              <a:gd name="connsiteX34" fmla="*/ 1617133 w 3740442"/>
              <a:gd name="connsiteY34" fmla="*/ 417361 h 1904562"/>
              <a:gd name="connsiteX35" fmla="*/ 1642533 w 3740442"/>
              <a:gd name="connsiteY35" fmla="*/ 425827 h 1904562"/>
              <a:gd name="connsiteX36" fmla="*/ 1667933 w 3740442"/>
              <a:gd name="connsiteY36" fmla="*/ 451227 h 1904562"/>
              <a:gd name="connsiteX37" fmla="*/ 1693333 w 3740442"/>
              <a:gd name="connsiteY37" fmla="*/ 459694 h 1904562"/>
              <a:gd name="connsiteX38" fmla="*/ 1710267 w 3740442"/>
              <a:gd name="connsiteY38" fmla="*/ 476627 h 1904562"/>
              <a:gd name="connsiteX39" fmla="*/ 1735667 w 3740442"/>
              <a:gd name="connsiteY39" fmla="*/ 493561 h 1904562"/>
              <a:gd name="connsiteX40" fmla="*/ 1811867 w 3740442"/>
              <a:gd name="connsiteY40" fmla="*/ 569761 h 1904562"/>
              <a:gd name="connsiteX41" fmla="*/ 1837267 w 3740442"/>
              <a:gd name="connsiteY41" fmla="*/ 595161 h 1904562"/>
              <a:gd name="connsiteX42" fmla="*/ 1862667 w 3740442"/>
              <a:gd name="connsiteY42" fmla="*/ 603627 h 1904562"/>
              <a:gd name="connsiteX43" fmla="*/ 1905000 w 3740442"/>
              <a:gd name="connsiteY43" fmla="*/ 654427 h 1904562"/>
              <a:gd name="connsiteX44" fmla="*/ 1921933 w 3740442"/>
              <a:gd name="connsiteY44" fmla="*/ 679827 h 1904562"/>
              <a:gd name="connsiteX45" fmla="*/ 1938867 w 3740442"/>
              <a:gd name="connsiteY45" fmla="*/ 696761 h 1904562"/>
              <a:gd name="connsiteX46" fmla="*/ 1955800 w 3740442"/>
              <a:gd name="connsiteY46" fmla="*/ 722161 h 1904562"/>
              <a:gd name="connsiteX47" fmla="*/ 1989667 w 3740442"/>
              <a:gd name="connsiteY47" fmla="*/ 747561 h 1904562"/>
              <a:gd name="connsiteX48" fmla="*/ 2048933 w 3740442"/>
              <a:gd name="connsiteY48" fmla="*/ 789894 h 1904562"/>
              <a:gd name="connsiteX49" fmla="*/ 2074333 w 3740442"/>
              <a:gd name="connsiteY49" fmla="*/ 806827 h 1904562"/>
              <a:gd name="connsiteX50" fmla="*/ 2184400 w 3740442"/>
              <a:gd name="connsiteY50" fmla="*/ 823761 h 1904562"/>
              <a:gd name="connsiteX51" fmla="*/ 2396067 w 3740442"/>
              <a:gd name="connsiteY51" fmla="*/ 840694 h 1904562"/>
              <a:gd name="connsiteX52" fmla="*/ 2472267 w 3740442"/>
              <a:gd name="connsiteY52" fmla="*/ 866094 h 1904562"/>
              <a:gd name="connsiteX53" fmla="*/ 2514600 w 3740442"/>
              <a:gd name="connsiteY53" fmla="*/ 883027 h 1904562"/>
              <a:gd name="connsiteX54" fmla="*/ 2565400 w 3740442"/>
              <a:gd name="connsiteY54" fmla="*/ 899961 h 1904562"/>
              <a:gd name="connsiteX55" fmla="*/ 2641600 w 3740442"/>
              <a:gd name="connsiteY55" fmla="*/ 942294 h 1904562"/>
              <a:gd name="connsiteX56" fmla="*/ 2692400 w 3740442"/>
              <a:gd name="connsiteY56" fmla="*/ 1001561 h 1904562"/>
              <a:gd name="connsiteX57" fmla="*/ 2743200 w 3740442"/>
              <a:gd name="connsiteY57" fmla="*/ 1052361 h 1904562"/>
              <a:gd name="connsiteX58" fmla="*/ 2768600 w 3740442"/>
              <a:gd name="connsiteY58" fmla="*/ 1077761 h 1904562"/>
              <a:gd name="connsiteX59" fmla="*/ 2794000 w 3740442"/>
              <a:gd name="connsiteY59" fmla="*/ 1103161 h 1904562"/>
              <a:gd name="connsiteX60" fmla="*/ 2853267 w 3740442"/>
              <a:gd name="connsiteY60" fmla="*/ 1187827 h 1904562"/>
              <a:gd name="connsiteX61" fmla="*/ 2895600 w 3740442"/>
              <a:gd name="connsiteY61" fmla="*/ 1221694 h 1904562"/>
              <a:gd name="connsiteX62" fmla="*/ 2946400 w 3740442"/>
              <a:gd name="connsiteY62" fmla="*/ 1289427 h 1904562"/>
              <a:gd name="connsiteX63" fmla="*/ 2971800 w 3740442"/>
              <a:gd name="connsiteY63" fmla="*/ 1306361 h 1904562"/>
              <a:gd name="connsiteX64" fmla="*/ 2997200 w 3740442"/>
              <a:gd name="connsiteY64" fmla="*/ 1365627 h 1904562"/>
              <a:gd name="connsiteX65" fmla="*/ 3022600 w 3740442"/>
              <a:gd name="connsiteY65" fmla="*/ 1391027 h 1904562"/>
              <a:gd name="connsiteX66" fmla="*/ 3048000 w 3740442"/>
              <a:gd name="connsiteY66" fmla="*/ 1424894 h 1904562"/>
              <a:gd name="connsiteX67" fmla="*/ 3073400 w 3740442"/>
              <a:gd name="connsiteY67" fmla="*/ 1450294 h 1904562"/>
              <a:gd name="connsiteX68" fmla="*/ 3191933 w 3740442"/>
              <a:gd name="connsiteY68" fmla="*/ 1585761 h 1904562"/>
              <a:gd name="connsiteX69" fmla="*/ 3251200 w 3740442"/>
              <a:gd name="connsiteY69" fmla="*/ 1602694 h 1904562"/>
              <a:gd name="connsiteX70" fmla="*/ 3302000 w 3740442"/>
              <a:gd name="connsiteY70" fmla="*/ 1619627 h 1904562"/>
              <a:gd name="connsiteX71" fmla="*/ 3352800 w 3740442"/>
              <a:gd name="connsiteY71" fmla="*/ 1628094 h 1904562"/>
              <a:gd name="connsiteX72" fmla="*/ 3395133 w 3740442"/>
              <a:gd name="connsiteY72" fmla="*/ 1645027 h 1904562"/>
              <a:gd name="connsiteX73" fmla="*/ 3445933 w 3740442"/>
              <a:gd name="connsiteY73" fmla="*/ 1653494 h 1904562"/>
              <a:gd name="connsiteX74" fmla="*/ 3471333 w 3740442"/>
              <a:gd name="connsiteY74" fmla="*/ 1670427 h 1904562"/>
              <a:gd name="connsiteX75" fmla="*/ 3496733 w 3740442"/>
              <a:gd name="connsiteY75" fmla="*/ 1678894 h 1904562"/>
              <a:gd name="connsiteX76" fmla="*/ 3522133 w 3740442"/>
              <a:gd name="connsiteY76" fmla="*/ 1704294 h 1904562"/>
              <a:gd name="connsiteX77" fmla="*/ 3547533 w 3740442"/>
              <a:gd name="connsiteY77" fmla="*/ 1721227 h 1904562"/>
              <a:gd name="connsiteX78" fmla="*/ 3564467 w 3740442"/>
              <a:gd name="connsiteY78" fmla="*/ 1746627 h 1904562"/>
              <a:gd name="connsiteX79" fmla="*/ 3615267 w 3740442"/>
              <a:gd name="connsiteY79" fmla="*/ 1780494 h 1904562"/>
              <a:gd name="connsiteX80" fmla="*/ 3657600 w 3740442"/>
              <a:gd name="connsiteY80" fmla="*/ 1831294 h 1904562"/>
              <a:gd name="connsiteX81" fmla="*/ 3683000 w 3740442"/>
              <a:gd name="connsiteY81" fmla="*/ 1856694 h 1904562"/>
              <a:gd name="connsiteX82" fmla="*/ 3716867 w 3740442"/>
              <a:gd name="connsiteY82" fmla="*/ 1882094 h 190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740442" h="1904562">
                <a:moveTo>
                  <a:pt x="0" y="459694"/>
                </a:moveTo>
                <a:cubicBezTo>
                  <a:pt x="14111" y="456872"/>
                  <a:pt x="28549" y="455362"/>
                  <a:pt x="42333" y="451227"/>
                </a:cubicBezTo>
                <a:cubicBezTo>
                  <a:pt x="69363" y="443118"/>
                  <a:pt x="93514" y="429871"/>
                  <a:pt x="118533" y="417361"/>
                </a:cubicBezTo>
                <a:cubicBezTo>
                  <a:pt x="156406" y="360554"/>
                  <a:pt x="111791" y="416212"/>
                  <a:pt x="160867" y="383494"/>
                </a:cubicBezTo>
                <a:cubicBezTo>
                  <a:pt x="170830" y="376852"/>
                  <a:pt x="177069" y="365759"/>
                  <a:pt x="186267" y="358094"/>
                </a:cubicBezTo>
                <a:cubicBezTo>
                  <a:pt x="194084" y="351580"/>
                  <a:pt x="203200" y="346805"/>
                  <a:pt x="211667" y="341161"/>
                </a:cubicBezTo>
                <a:cubicBezTo>
                  <a:pt x="263776" y="262997"/>
                  <a:pt x="197284" y="359139"/>
                  <a:pt x="245533" y="298827"/>
                </a:cubicBezTo>
                <a:cubicBezTo>
                  <a:pt x="280179" y="255519"/>
                  <a:pt x="244631" y="291715"/>
                  <a:pt x="279400" y="239561"/>
                </a:cubicBezTo>
                <a:cubicBezTo>
                  <a:pt x="289053" y="225082"/>
                  <a:pt x="308143" y="214754"/>
                  <a:pt x="321733" y="205694"/>
                </a:cubicBezTo>
                <a:cubicBezTo>
                  <a:pt x="324555" y="197227"/>
                  <a:pt x="325249" y="187720"/>
                  <a:pt x="330200" y="180294"/>
                </a:cubicBezTo>
                <a:cubicBezTo>
                  <a:pt x="343239" y="160736"/>
                  <a:pt x="362257" y="150456"/>
                  <a:pt x="381000" y="137961"/>
                </a:cubicBezTo>
                <a:cubicBezTo>
                  <a:pt x="400654" y="79001"/>
                  <a:pt x="375408" y="142115"/>
                  <a:pt x="406400" y="95627"/>
                </a:cubicBezTo>
                <a:cubicBezTo>
                  <a:pt x="416712" y="80158"/>
                  <a:pt x="420854" y="54534"/>
                  <a:pt x="440267" y="44827"/>
                </a:cubicBezTo>
                <a:cubicBezTo>
                  <a:pt x="450675" y="39623"/>
                  <a:pt x="462844" y="39183"/>
                  <a:pt x="474133" y="36361"/>
                </a:cubicBezTo>
                <a:cubicBezTo>
                  <a:pt x="479778" y="30716"/>
                  <a:pt x="484222" y="23534"/>
                  <a:pt x="491067" y="19427"/>
                </a:cubicBezTo>
                <a:cubicBezTo>
                  <a:pt x="523446" y="0"/>
                  <a:pt x="570920" y="16406"/>
                  <a:pt x="601133" y="19427"/>
                </a:cubicBezTo>
                <a:cubicBezTo>
                  <a:pt x="609600" y="25072"/>
                  <a:pt x="618587" y="30004"/>
                  <a:pt x="626533" y="36361"/>
                </a:cubicBezTo>
                <a:cubicBezTo>
                  <a:pt x="668434" y="69882"/>
                  <a:pt x="616385" y="34679"/>
                  <a:pt x="660400" y="78694"/>
                </a:cubicBezTo>
                <a:cubicBezTo>
                  <a:pt x="667595" y="85889"/>
                  <a:pt x="677333" y="89983"/>
                  <a:pt x="685800" y="95627"/>
                </a:cubicBezTo>
                <a:cubicBezTo>
                  <a:pt x="700504" y="139737"/>
                  <a:pt x="684636" y="104755"/>
                  <a:pt x="711200" y="137961"/>
                </a:cubicBezTo>
                <a:cubicBezTo>
                  <a:pt x="717557" y="145907"/>
                  <a:pt x="720938" y="156166"/>
                  <a:pt x="728133" y="163361"/>
                </a:cubicBezTo>
                <a:cubicBezTo>
                  <a:pt x="772137" y="207365"/>
                  <a:pt x="736954" y="155336"/>
                  <a:pt x="770467" y="197227"/>
                </a:cubicBezTo>
                <a:cubicBezTo>
                  <a:pt x="831751" y="273831"/>
                  <a:pt x="740226" y="174245"/>
                  <a:pt x="812800" y="239561"/>
                </a:cubicBezTo>
                <a:cubicBezTo>
                  <a:pt x="833567" y="258251"/>
                  <a:pt x="848821" y="283329"/>
                  <a:pt x="872067" y="298827"/>
                </a:cubicBezTo>
                <a:cubicBezTo>
                  <a:pt x="889000" y="310116"/>
                  <a:pt x="908476" y="318303"/>
                  <a:pt x="922867" y="332694"/>
                </a:cubicBezTo>
                <a:cubicBezTo>
                  <a:pt x="954578" y="364405"/>
                  <a:pt x="936908" y="354307"/>
                  <a:pt x="973667" y="366561"/>
                </a:cubicBezTo>
                <a:cubicBezTo>
                  <a:pt x="984956" y="375028"/>
                  <a:pt x="995281" y="384960"/>
                  <a:pt x="1007533" y="391961"/>
                </a:cubicBezTo>
                <a:cubicBezTo>
                  <a:pt x="1015282" y="396389"/>
                  <a:pt x="1025280" y="395835"/>
                  <a:pt x="1032933" y="400427"/>
                </a:cubicBezTo>
                <a:cubicBezTo>
                  <a:pt x="1039778" y="404534"/>
                  <a:pt x="1042727" y="413791"/>
                  <a:pt x="1049867" y="417361"/>
                </a:cubicBezTo>
                <a:cubicBezTo>
                  <a:pt x="1065832" y="425343"/>
                  <a:pt x="1083734" y="428650"/>
                  <a:pt x="1100667" y="434294"/>
                </a:cubicBezTo>
                <a:cubicBezTo>
                  <a:pt x="1154289" y="431472"/>
                  <a:pt x="1208057" y="430688"/>
                  <a:pt x="1261533" y="425827"/>
                </a:cubicBezTo>
                <a:cubicBezTo>
                  <a:pt x="1280040" y="424145"/>
                  <a:pt x="1305634" y="406114"/>
                  <a:pt x="1320800" y="400427"/>
                </a:cubicBezTo>
                <a:cubicBezTo>
                  <a:pt x="1331695" y="396341"/>
                  <a:pt x="1343378" y="394783"/>
                  <a:pt x="1354667" y="391961"/>
                </a:cubicBezTo>
                <a:cubicBezTo>
                  <a:pt x="1436511" y="394783"/>
                  <a:pt x="1518688" y="392539"/>
                  <a:pt x="1600200" y="400427"/>
                </a:cubicBezTo>
                <a:cubicBezTo>
                  <a:pt x="1608145" y="401196"/>
                  <a:pt x="1610288" y="413254"/>
                  <a:pt x="1617133" y="417361"/>
                </a:cubicBezTo>
                <a:cubicBezTo>
                  <a:pt x="1624786" y="421953"/>
                  <a:pt x="1634066" y="423005"/>
                  <a:pt x="1642533" y="425827"/>
                </a:cubicBezTo>
                <a:cubicBezTo>
                  <a:pt x="1651000" y="434294"/>
                  <a:pt x="1657970" y="444585"/>
                  <a:pt x="1667933" y="451227"/>
                </a:cubicBezTo>
                <a:cubicBezTo>
                  <a:pt x="1675359" y="456178"/>
                  <a:pt x="1685680" y="455102"/>
                  <a:pt x="1693333" y="459694"/>
                </a:cubicBezTo>
                <a:cubicBezTo>
                  <a:pt x="1700178" y="463801"/>
                  <a:pt x="1704034" y="471640"/>
                  <a:pt x="1710267" y="476627"/>
                </a:cubicBezTo>
                <a:cubicBezTo>
                  <a:pt x="1718213" y="482984"/>
                  <a:pt x="1728062" y="486801"/>
                  <a:pt x="1735667" y="493561"/>
                </a:cubicBezTo>
                <a:lnTo>
                  <a:pt x="1811867" y="569761"/>
                </a:lnTo>
                <a:cubicBezTo>
                  <a:pt x="1820334" y="578228"/>
                  <a:pt x="1825908" y="591375"/>
                  <a:pt x="1837267" y="595161"/>
                </a:cubicBezTo>
                <a:lnTo>
                  <a:pt x="1862667" y="603627"/>
                </a:lnTo>
                <a:cubicBezTo>
                  <a:pt x="1904708" y="666690"/>
                  <a:pt x="1850675" y="589237"/>
                  <a:pt x="1905000" y="654427"/>
                </a:cubicBezTo>
                <a:cubicBezTo>
                  <a:pt x="1911514" y="662244"/>
                  <a:pt x="1915576" y="671881"/>
                  <a:pt x="1921933" y="679827"/>
                </a:cubicBezTo>
                <a:cubicBezTo>
                  <a:pt x="1926920" y="686061"/>
                  <a:pt x="1933880" y="690527"/>
                  <a:pt x="1938867" y="696761"/>
                </a:cubicBezTo>
                <a:cubicBezTo>
                  <a:pt x="1945224" y="704707"/>
                  <a:pt x="1948605" y="714966"/>
                  <a:pt x="1955800" y="722161"/>
                </a:cubicBezTo>
                <a:cubicBezTo>
                  <a:pt x="1965778" y="732139"/>
                  <a:pt x="1979047" y="738269"/>
                  <a:pt x="1989667" y="747561"/>
                </a:cubicBezTo>
                <a:cubicBezTo>
                  <a:pt x="2075469" y="822638"/>
                  <a:pt x="1982882" y="756868"/>
                  <a:pt x="2048933" y="789894"/>
                </a:cubicBezTo>
                <a:cubicBezTo>
                  <a:pt x="2058034" y="794445"/>
                  <a:pt x="2064805" y="803254"/>
                  <a:pt x="2074333" y="806827"/>
                </a:cubicBezTo>
                <a:cubicBezTo>
                  <a:pt x="2092933" y="813802"/>
                  <a:pt x="2175191" y="822924"/>
                  <a:pt x="2184400" y="823761"/>
                </a:cubicBezTo>
                <a:cubicBezTo>
                  <a:pt x="2254890" y="830169"/>
                  <a:pt x="2396067" y="840694"/>
                  <a:pt x="2396067" y="840694"/>
                </a:cubicBezTo>
                <a:cubicBezTo>
                  <a:pt x="2421467" y="849161"/>
                  <a:pt x="2447408" y="856151"/>
                  <a:pt x="2472267" y="866094"/>
                </a:cubicBezTo>
                <a:cubicBezTo>
                  <a:pt x="2486378" y="871738"/>
                  <a:pt x="2500317" y="877833"/>
                  <a:pt x="2514600" y="883027"/>
                </a:cubicBezTo>
                <a:cubicBezTo>
                  <a:pt x="2531375" y="889127"/>
                  <a:pt x="2550548" y="890060"/>
                  <a:pt x="2565400" y="899961"/>
                </a:cubicBezTo>
                <a:cubicBezTo>
                  <a:pt x="2623626" y="938777"/>
                  <a:pt x="2596893" y="927391"/>
                  <a:pt x="2641600" y="942294"/>
                </a:cubicBezTo>
                <a:cubicBezTo>
                  <a:pt x="2732275" y="1032969"/>
                  <a:pt x="2594648" y="892947"/>
                  <a:pt x="2692400" y="1001561"/>
                </a:cubicBezTo>
                <a:cubicBezTo>
                  <a:pt x="2708420" y="1019361"/>
                  <a:pt x="2726267" y="1035428"/>
                  <a:pt x="2743200" y="1052361"/>
                </a:cubicBezTo>
                <a:lnTo>
                  <a:pt x="2768600" y="1077761"/>
                </a:lnTo>
                <a:cubicBezTo>
                  <a:pt x="2777067" y="1086228"/>
                  <a:pt x="2787840" y="1092894"/>
                  <a:pt x="2794000" y="1103161"/>
                </a:cubicBezTo>
                <a:cubicBezTo>
                  <a:pt x="2813623" y="1135865"/>
                  <a:pt x="2825674" y="1160234"/>
                  <a:pt x="2853267" y="1187827"/>
                </a:cubicBezTo>
                <a:cubicBezTo>
                  <a:pt x="2866045" y="1200605"/>
                  <a:pt x="2882000" y="1209794"/>
                  <a:pt x="2895600" y="1221694"/>
                </a:cubicBezTo>
                <a:cubicBezTo>
                  <a:pt x="2956130" y="1274658"/>
                  <a:pt x="2882551" y="1214936"/>
                  <a:pt x="2946400" y="1289427"/>
                </a:cubicBezTo>
                <a:cubicBezTo>
                  <a:pt x="2953022" y="1297153"/>
                  <a:pt x="2963333" y="1300716"/>
                  <a:pt x="2971800" y="1306361"/>
                </a:cubicBezTo>
                <a:cubicBezTo>
                  <a:pt x="2978709" y="1327088"/>
                  <a:pt x="2984123" y="1347319"/>
                  <a:pt x="2997200" y="1365627"/>
                </a:cubicBezTo>
                <a:cubicBezTo>
                  <a:pt x="3004160" y="1375370"/>
                  <a:pt x="3014808" y="1381936"/>
                  <a:pt x="3022600" y="1391027"/>
                </a:cubicBezTo>
                <a:cubicBezTo>
                  <a:pt x="3031783" y="1401741"/>
                  <a:pt x="3038817" y="1414180"/>
                  <a:pt x="3048000" y="1424894"/>
                </a:cubicBezTo>
                <a:cubicBezTo>
                  <a:pt x="3055792" y="1433985"/>
                  <a:pt x="3065735" y="1441096"/>
                  <a:pt x="3073400" y="1450294"/>
                </a:cubicBezTo>
                <a:cubicBezTo>
                  <a:pt x="3084708" y="1463863"/>
                  <a:pt x="3166446" y="1577266"/>
                  <a:pt x="3191933" y="1585761"/>
                </a:cubicBezTo>
                <a:cubicBezTo>
                  <a:pt x="3277323" y="1614222"/>
                  <a:pt x="3144850" y="1570789"/>
                  <a:pt x="3251200" y="1602694"/>
                </a:cubicBezTo>
                <a:cubicBezTo>
                  <a:pt x="3268297" y="1607823"/>
                  <a:pt x="3284684" y="1615298"/>
                  <a:pt x="3302000" y="1619627"/>
                </a:cubicBezTo>
                <a:cubicBezTo>
                  <a:pt x="3318654" y="1623791"/>
                  <a:pt x="3335867" y="1625272"/>
                  <a:pt x="3352800" y="1628094"/>
                </a:cubicBezTo>
                <a:cubicBezTo>
                  <a:pt x="3366911" y="1633738"/>
                  <a:pt x="3380471" y="1641028"/>
                  <a:pt x="3395133" y="1645027"/>
                </a:cubicBezTo>
                <a:cubicBezTo>
                  <a:pt x="3411695" y="1649544"/>
                  <a:pt x="3429647" y="1648065"/>
                  <a:pt x="3445933" y="1653494"/>
                </a:cubicBezTo>
                <a:cubicBezTo>
                  <a:pt x="3455586" y="1656712"/>
                  <a:pt x="3462232" y="1665876"/>
                  <a:pt x="3471333" y="1670427"/>
                </a:cubicBezTo>
                <a:cubicBezTo>
                  <a:pt x="3479315" y="1674418"/>
                  <a:pt x="3488266" y="1676072"/>
                  <a:pt x="3496733" y="1678894"/>
                </a:cubicBezTo>
                <a:cubicBezTo>
                  <a:pt x="3505200" y="1687361"/>
                  <a:pt x="3512935" y="1696629"/>
                  <a:pt x="3522133" y="1704294"/>
                </a:cubicBezTo>
                <a:cubicBezTo>
                  <a:pt x="3529950" y="1710808"/>
                  <a:pt x="3540338" y="1714032"/>
                  <a:pt x="3547533" y="1721227"/>
                </a:cubicBezTo>
                <a:cubicBezTo>
                  <a:pt x="3554728" y="1728422"/>
                  <a:pt x="3556809" y="1739926"/>
                  <a:pt x="3564467" y="1746627"/>
                </a:cubicBezTo>
                <a:cubicBezTo>
                  <a:pt x="3579783" y="1760028"/>
                  <a:pt x="3600876" y="1766103"/>
                  <a:pt x="3615267" y="1780494"/>
                </a:cubicBezTo>
                <a:cubicBezTo>
                  <a:pt x="3689474" y="1854701"/>
                  <a:pt x="3598663" y="1760568"/>
                  <a:pt x="3657600" y="1831294"/>
                </a:cubicBezTo>
                <a:cubicBezTo>
                  <a:pt x="3665265" y="1840492"/>
                  <a:pt x="3673802" y="1849029"/>
                  <a:pt x="3683000" y="1856694"/>
                </a:cubicBezTo>
                <a:cubicBezTo>
                  <a:pt x="3740442" y="1904562"/>
                  <a:pt x="3689939" y="1855166"/>
                  <a:pt x="3716867" y="188209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6019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 in Tonsprachen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52400" y="5334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Rialland (2001)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untersuchte Deklination für Äußerungen unterschiedlicher Länge in Dagara (gesprochen in Ghana und Burkina Faso, W. Afrika). 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5800" y="62484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err="1">
                <a:latin typeface="Calibri" charset="0"/>
                <a:cs typeface="Calibri" charset="0"/>
              </a:rPr>
              <a:t>Rialland</a:t>
            </a:r>
            <a:r>
              <a:rPr lang="en-US" sz="1600" dirty="0">
                <a:latin typeface="Calibri" charset="0"/>
                <a:cs typeface="Calibri" charset="0"/>
              </a:rPr>
              <a:t> (2001): http://</a:t>
            </a:r>
            <a:r>
              <a:rPr lang="en-US" sz="1600" dirty="0" err="1">
                <a:latin typeface="Calibri" charset="0"/>
                <a:cs typeface="Calibri" charset="0"/>
              </a:rPr>
              <a:t>annierialland.free.fr</a:t>
            </a:r>
            <a:r>
              <a:rPr lang="en-US" sz="1600" dirty="0">
                <a:latin typeface="Calibri" charset="0"/>
                <a:cs typeface="Calibri" charset="0"/>
              </a:rPr>
              <a:t>/Tokyo2.pdf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" y="2209800"/>
            <a:ext cx="8763000" cy="3398838"/>
            <a:chOff x="76200" y="2209800"/>
            <a:chExt cx="8763000" cy="3398838"/>
          </a:xfrm>
        </p:grpSpPr>
        <p:sp>
          <p:nvSpPr>
            <p:cNvPr id="20486" name="TextBox 7"/>
            <p:cNvSpPr txBox="1">
              <a:spLocks noChangeArrowheads="1"/>
            </p:cNvSpPr>
            <p:nvPr/>
          </p:nvSpPr>
          <p:spPr bwMode="auto">
            <a:xfrm>
              <a:off x="152400" y="22860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/ŋman jɛl/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7" name="TextBox 8"/>
            <p:cNvSpPr txBox="1">
              <a:spLocks noChangeArrowheads="1"/>
            </p:cNvSpPr>
            <p:nvPr/>
          </p:nvSpPr>
          <p:spPr bwMode="auto">
            <a:xfrm>
              <a:off x="152400" y="3124200"/>
              <a:ext cx="3810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/ŋman jɛl  par pʊɔɾɔna/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76200" y="4114800"/>
              <a:ext cx="4038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Calibri" charset="0"/>
                  <a:cs typeface="Calibri" charset="0"/>
                </a:rPr>
                <a:t>/ŋman jɛl  par pʊɔɾɔna a ziɛna ŋmɪna tʊlʊ ʔyaw/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9" name="TextBox 11"/>
            <p:cNvSpPr txBox="1">
              <a:spLocks noChangeArrowheads="1"/>
            </p:cNvSpPr>
            <p:nvPr/>
          </p:nvSpPr>
          <p:spPr bwMode="auto">
            <a:xfrm>
              <a:off x="4572000" y="2209800"/>
              <a:ext cx="426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Das Ei der Turteltaube</a:t>
              </a:r>
            </a:p>
          </p:txBody>
        </p:sp>
        <p:sp>
          <p:nvSpPr>
            <p:cNvPr id="20490" name="TextBox 12"/>
            <p:cNvSpPr txBox="1">
              <a:spLocks noChangeArrowheads="1"/>
            </p:cNvSpPr>
            <p:nvPr/>
          </p:nvSpPr>
          <p:spPr bwMode="auto">
            <a:xfrm>
              <a:off x="4572000" y="2895600"/>
              <a:ext cx="3505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Unterseite vom Ei der Turteltaube wird faul</a:t>
              </a:r>
            </a:p>
          </p:txBody>
        </p:sp>
        <p:sp>
          <p:nvSpPr>
            <p:cNvPr id="20491" name="TextBox 13"/>
            <p:cNvSpPr txBox="1">
              <a:spLocks noChangeArrowheads="1"/>
            </p:cNvSpPr>
            <p:nvPr/>
          </p:nvSpPr>
          <p:spPr bwMode="auto">
            <a:xfrm>
              <a:off x="4648200" y="4038600"/>
              <a:ext cx="40386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Unterseite vom Ei der Turteltaube wird faul, weil es durch die heutige Sonne erhitzt wird.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1293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838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Ergebnisse: Je länger die Äußerung, umso höher der erste Gipfel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28600"/>
            <a:ext cx="6248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 in Tonsprachen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066800" y="1447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Äußerungslänge (Anzahl der H-Töne in Äußerungen)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2098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2209800" y="2743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22098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2209800" y="4267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2209800" y="37338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1515" name="TextBox 4"/>
          <p:cNvSpPr txBox="1">
            <a:spLocks noChangeArrowheads="1"/>
          </p:cNvSpPr>
          <p:nvPr/>
        </p:nvSpPr>
        <p:spPr bwMode="auto">
          <a:xfrm>
            <a:off x="2209800" y="64008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err="1">
                <a:latin typeface="Calibri" charset="0"/>
                <a:cs typeface="Calibri" charset="0"/>
              </a:rPr>
              <a:t>Rialland</a:t>
            </a:r>
            <a:r>
              <a:rPr lang="en-US" sz="1600" dirty="0">
                <a:latin typeface="Calibri" charset="0"/>
                <a:cs typeface="Calibri" charset="0"/>
              </a:rPr>
              <a:t> (2001): http://</a:t>
            </a:r>
            <a:r>
              <a:rPr lang="en-US" sz="1600" dirty="0" err="1">
                <a:latin typeface="Calibri" charset="0"/>
                <a:cs typeface="Calibri" charset="0"/>
              </a:rPr>
              <a:t>annierialland.free.fr</a:t>
            </a:r>
            <a:r>
              <a:rPr lang="en-US" sz="1600" dirty="0">
                <a:latin typeface="Calibri" charset="0"/>
                <a:cs typeface="Calibri" charset="0"/>
              </a:rPr>
              <a:t>/Tokyo2.pdf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4495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85800" y="4572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Auf der anderen Seite zeigen Analysen nicht-tonaler Sprachen kaum Evidenzen für eine solche Beziehung.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van Heuven (2004) produzierten L1-niederländische Sprecher Sätze wie. 'Ik will een salade mit...'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57200" y="32766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MANgo, DRUIven, AARDbeien, meLOEN, DAdels en BRAmen</a:t>
            </a:r>
            <a:r>
              <a:rPr lang="en-GB" baseline="30000">
                <a:latin typeface="Calibri" charset="0"/>
                <a:cs typeface="Calibri" charset="0"/>
              </a:rPr>
              <a:t>2</a:t>
            </a:r>
            <a:r>
              <a:rPr lang="en-GB">
                <a:latin typeface="Calibri" charset="0"/>
                <a:cs typeface="Calibri" charset="0"/>
              </a:rPr>
              <a:t>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609600" y="6096000"/>
            <a:ext cx="754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Auch vanheuven.pdf in 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304800" y="55626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  <a:hlinkClick r:id="rId2"/>
              </a:rPr>
              <a:t>van Heuven (2004). In H. Quené &amp; V. van Heuven (Eds.) Speech &amp; Language: Studies for Sieb Nooteboom.  Netherlands Graduate School of Linguistics (LOT) 2004.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457200" y="236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MANgo en DRUIven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457200" y="2819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MANgo, DRUIven, AARDbeien en meLOEN.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457200" y="6519863"/>
            <a:ext cx="571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 Mangen, Trauben, Erdbeeren, Melone, Datteln, und Himbeeren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2362</Words>
  <Application>Microsoft Macintosh PowerPoint</Application>
  <PresentationFormat>On-screen Show (4:3)</PresentationFormat>
  <Paragraphs>320</Paragraphs>
  <Slides>37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 ipds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183</cp:revision>
  <dcterms:created xsi:type="dcterms:W3CDTF">2015-11-30T05:52:18Z</dcterms:created>
  <dcterms:modified xsi:type="dcterms:W3CDTF">2023-11-29T08:09:06Z</dcterms:modified>
  <cp:category/>
</cp:coreProperties>
</file>